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93" r:id="rId2"/>
    <p:sldId id="283" r:id="rId3"/>
    <p:sldId id="285" r:id="rId4"/>
    <p:sldId id="390" r:id="rId5"/>
    <p:sldId id="272" r:id="rId6"/>
    <p:sldId id="271" r:id="rId7"/>
    <p:sldId id="323" r:id="rId8"/>
    <p:sldId id="322" r:id="rId9"/>
    <p:sldId id="295" r:id="rId10"/>
    <p:sldId id="396" r:id="rId11"/>
    <p:sldId id="399" r:id="rId12"/>
    <p:sldId id="401" r:id="rId13"/>
    <p:sldId id="400" r:id="rId14"/>
    <p:sldId id="385" r:id="rId15"/>
    <p:sldId id="387" r:id="rId16"/>
    <p:sldId id="386" r:id="rId17"/>
    <p:sldId id="402" r:id="rId18"/>
    <p:sldId id="394" r:id="rId1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14" autoAdjust="0"/>
    <p:restoredTop sz="96670" autoAdjust="0"/>
  </p:normalViewPr>
  <p:slideViewPr>
    <p:cSldViewPr>
      <p:cViewPr varScale="1">
        <p:scale>
          <a:sx n="104" d="100"/>
          <a:sy n="104" d="100"/>
        </p:scale>
        <p:origin x="-1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866" y="-84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4" tIns="46586" rIns="93174" bIns="4658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4" tIns="46586" rIns="93174" bIns="46586" rtlCol="0"/>
          <a:lstStyle>
            <a:lvl1pPr algn="r">
              <a:defRPr sz="1200"/>
            </a:lvl1pPr>
          </a:lstStyle>
          <a:p>
            <a:fld id="{6EBA7F77-7139-4CAC-A989-8DC5F37EDCAB}" type="datetimeFigureOut">
              <a:rPr lang="en-US" smtClean="0"/>
              <a:pPr/>
              <a:t>8/10/2012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4" tIns="46586" rIns="93174" bIns="4658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4" tIns="46586" rIns="93174" bIns="46586" rtlCol="0" anchor="b"/>
          <a:lstStyle>
            <a:lvl1pPr algn="r">
              <a:defRPr sz="1200"/>
            </a:lvl1pPr>
          </a:lstStyle>
          <a:p>
            <a:fld id="{E0823E9E-28BF-4C9B-9165-93824DC626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4" tIns="46586" rIns="93174" bIns="4658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4" tIns="46586" rIns="93174" bIns="46586" rtlCol="0"/>
          <a:lstStyle>
            <a:lvl1pPr algn="r">
              <a:defRPr sz="1200"/>
            </a:lvl1pPr>
          </a:lstStyle>
          <a:p>
            <a:fld id="{2E8B5CBA-682F-4114-A30C-FEDFF2B06E70}" type="datetimeFigureOut">
              <a:rPr lang="en-US" smtClean="0"/>
              <a:pPr/>
              <a:t>8/10/2012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4" tIns="46586" rIns="93174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4" tIns="46586" rIns="93174" bIns="4658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4" tIns="46586" rIns="93174" bIns="4658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4" tIns="46586" rIns="93174" bIns="46586" rtlCol="0" anchor="b"/>
          <a:lstStyle>
            <a:lvl1pPr algn="r">
              <a:defRPr sz="1200"/>
            </a:lvl1pPr>
          </a:lstStyle>
          <a:p>
            <a:fld id="{70384F7C-BC4D-4DF0-9005-114EB3EF93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84F7C-BC4D-4DF0-9005-114EB3EF932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Edward Burne-Jones (British, 1833-1898)</a:t>
            </a:r>
          </a:p>
          <a:p>
            <a:r>
              <a:rPr lang="en-US" i="1" dirty="0" smtClean="0"/>
              <a:t>The Days of Creation: the First Day</a:t>
            </a:r>
            <a:r>
              <a:rPr lang="en-US" dirty="0" smtClean="0"/>
              <a:t>, 1870-1876</a:t>
            </a:r>
          </a:p>
          <a:p>
            <a:r>
              <a:rPr lang="en-US" dirty="0" smtClean="0"/>
              <a:t>Watercolor and gouache, 102.2</a:t>
            </a:r>
            <a:r>
              <a:rPr lang="en-US" dirty="0" smtClean="0">
                <a:cs typeface="Arial" charset="0"/>
              </a:rPr>
              <a:t>×35.5 cm</a:t>
            </a:r>
          </a:p>
          <a:p>
            <a:r>
              <a:rPr lang="en-US" dirty="0" smtClean="0">
                <a:cs typeface="Arial" charset="0"/>
              </a:rPr>
              <a:t>Fogg Art Museum, Harvard University, 1943.454</a:t>
            </a:r>
          </a:p>
          <a:p>
            <a:r>
              <a:rPr lang="en-US" dirty="0" smtClean="0">
                <a:cs typeface="Arial" charset="0"/>
              </a:rPr>
              <a:t>Bequest of Grenville L. Winthrop</a:t>
            </a:r>
            <a:endParaRPr lang="en-US" i="1" dirty="0" smtClean="0">
              <a:cs typeface="Arial" charset="0"/>
            </a:endParaRP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84F7C-BC4D-4DF0-9005-114EB3EF932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Leaning Tower of Pisa – Stephen and</a:t>
            </a:r>
            <a:r>
              <a:rPr lang="en-US" baseline="0" dirty="0" smtClean="0"/>
              <a:t> Claire Farnsworth, http://www.flickr.com/photos/the_farnsworths/2623592483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4B2F0-AB9E-45D6-B50C-14A84E13718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7DB0-5C75-4883-A89A-56B378996568}" type="datetimeFigureOut">
              <a:rPr lang="en-US" smtClean="0"/>
              <a:pPr/>
              <a:t>8/10/2012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053-DC0D-4D71-8AA0-69265192B8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7DB0-5C75-4883-A89A-56B378996568}" type="datetimeFigureOut">
              <a:rPr lang="en-US" smtClean="0"/>
              <a:pPr/>
              <a:t>8/10/2012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053-DC0D-4D71-8AA0-69265192B8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7DB0-5C75-4883-A89A-56B378996568}" type="datetimeFigureOut">
              <a:rPr lang="en-US" smtClean="0"/>
              <a:pPr/>
              <a:t>8/10/2012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053-DC0D-4D71-8AA0-69265192B8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990600" y="152400"/>
            <a:ext cx="6477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6248400" cy="609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>
            <a:lvl2pPr marL="804863" indent="-347663"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7DB0-5C75-4883-A89A-56B378996568}" type="datetimeFigureOut">
              <a:rPr lang="en-US" smtClean="0"/>
              <a:pPr/>
              <a:t>8/10/2012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053-DC0D-4D71-8AA0-69265192B8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457200" y="152400"/>
            <a:ext cx="533400" cy="609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udf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5346" y="228600"/>
            <a:ext cx="309880" cy="457200"/>
          </a:xfrm>
          <a:prstGeom prst="rect">
            <a:avLst/>
          </a:prstGeom>
          <a:ln w="12700">
            <a:noFill/>
          </a:ln>
        </p:spPr>
      </p:pic>
      <p:sp>
        <p:nvSpPr>
          <p:cNvPr id="18" name="Rectangle 17"/>
          <p:cNvSpPr/>
          <p:nvPr userDrawn="1"/>
        </p:nvSpPr>
        <p:spPr>
          <a:xfrm>
            <a:off x="7467600" y="152400"/>
            <a:ext cx="1219200" cy="609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UC3-logo-final-w_des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00426" y="236989"/>
            <a:ext cx="951451" cy="454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7DB0-5C75-4883-A89A-56B378996568}" type="datetimeFigureOut">
              <a:rPr lang="en-US" smtClean="0"/>
              <a:pPr/>
              <a:t>8/10/2012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053-DC0D-4D71-8AA0-69265192B8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7DB0-5C75-4883-A89A-56B378996568}" type="datetimeFigureOut">
              <a:rPr lang="en-US" smtClean="0"/>
              <a:pPr/>
              <a:t>8/10/2012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053-DC0D-4D71-8AA0-69265192B8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7DB0-5C75-4883-A89A-56B378996568}" type="datetimeFigureOut">
              <a:rPr lang="en-US" smtClean="0"/>
              <a:pPr/>
              <a:t>8/10/2012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053-DC0D-4D71-8AA0-69265192B8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7DB0-5C75-4883-A89A-56B378996568}" type="datetimeFigureOut">
              <a:rPr lang="en-US" smtClean="0"/>
              <a:pPr/>
              <a:t>8/10/2012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053-DC0D-4D71-8AA0-69265192B8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90600" y="152400"/>
            <a:ext cx="6477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152400"/>
            <a:ext cx="533400" cy="609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udf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5346" y="228600"/>
            <a:ext cx="309880" cy="457200"/>
          </a:xfrm>
          <a:prstGeom prst="rect">
            <a:avLst/>
          </a:prstGeom>
          <a:ln w="12700">
            <a:noFill/>
          </a:ln>
        </p:spPr>
      </p:pic>
      <p:sp>
        <p:nvSpPr>
          <p:cNvPr id="9" name="Rectangle 8"/>
          <p:cNvSpPr/>
          <p:nvPr userDrawn="1"/>
        </p:nvSpPr>
        <p:spPr>
          <a:xfrm>
            <a:off x="7467600" y="152400"/>
            <a:ext cx="1219200" cy="609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6324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1" name="Picture 10" descr="UC3-logo-final-w_des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00426" y="236989"/>
            <a:ext cx="951451" cy="454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7DB0-5C75-4883-A89A-56B378996568}" type="datetimeFigureOut">
              <a:rPr lang="en-US" smtClean="0"/>
              <a:pPr/>
              <a:t>8/10/2012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053-DC0D-4D71-8AA0-69265192B8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7DB0-5C75-4883-A89A-56B378996568}" type="datetimeFigureOut">
              <a:rPr lang="en-US" smtClean="0"/>
              <a:pPr/>
              <a:t>8/10/2012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053-DC0D-4D71-8AA0-69265192B8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7DB0-5C75-4883-A89A-56B378996568}" type="datetimeFigureOut">
              <a:rPr lang="en-US" smtClean="0"/>
              <a:pPr/>
              <a:t>8/10/2012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053-DC0D-4D71-8AA0-69265192B8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6096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F7DB0-5C75-4883-A89A-56B378996568}" type="datetimeFigureOut">
              <a:rPr lang="en-US" smtClean="0"/>
              <a:pPr/>
              <a:t>8/10/2012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D6053-DC0D-4D71-8AA0-69265192B8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1200"/>
        </a:spcAft>
        <a:buClr>
          <a:schemeClr val="accent4">
            <a:lumMod val="60000"/>
            <a:lumOff val="40000"/>
          </a:schemeClr>
        </a:buClr>
        <a:buSzPct val="9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1200"/>
        </a:spcAft>
        <a:buClr>
          <a:schemeClr val="accent4">
            <a:lumMod val="60000"/>
            <a:lumOff val="40000"/>
          </a:schemeClr>
        </a:buClr>
        <a:buSzPct val="90000"/>
        <a:buFont typeface="Wingdings 3" pitchFamily="18" charset="2"/>
        <a:buChar char="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1200"/>
        </a:spcAft>
        <a:buClr>
          <a:schemeClr val="accent4">
            <a:lumMod val="60000"/>
            <a:lumOff val="40000"/>
          </a:schemeClr>
        </a:buClr>
        <a:buFont typeface="Arial" pitchFamily="34" charset="0"/>
        <a:buChar char="●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spcBef>
          <a:spcPts val="0"/>
        </a:spcBef>
        <a:spcAft>
          <a:spcPts val="1200"/>
        </a:spcAft>
        <a:buClr>
          <a:schemeClr val="accent4">
            <a:lumMod val="60000"/>
            <a:lumOff val="40000"/>
          </a:schemeClr>
        </a:buClr>
        <a:buSzPct val="80000"/>
        <a:buFont typeface="Arial" pitchFamily="34" charset="0"/>
        <a:buChar char="▬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1200"/>
        </a:spcAft>
        <a:buClr>
          <a:schemeClr val="accent4">
            <a:lumMod val="60000"/>
            <a:lumOff val="40000"/>
          </a:schemeClr>
        </a:buClr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udfr.org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udfr.org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udfr.org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udfr.org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history.org/hardware/hardware-name.php" TargetMode="External"/><Relationship Id="rId7" Type="http://schemas.openxmlformats.org/officeDocument/2006/relationships/hyperlink" Target="http://keep-totem.co.uk/" TargetMode="External"/><Relationship Id="rId2" Type="http://schemas.openxmlformats.org/officeDocument/2006/relationships/hyperlink" Target="http://www.digitalpreservation.gov/forma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pudb.stanford.edu/" TargetMode="External"/><Relationship Id="rId5" Type="http://schemas.openxmlformats.org/officeDocument/2006/relationships/hyperlink" Target="http://www.nsrl.nist.gov/" TargetMode="External"/><Relationship Id="rId4" Type="http://schemas.openxmlformats.org/officeDocument/2006/relationships/hyperlink" Target="http://www.nla.gov.au/mediapedia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ontowiki.net/" TargetMode="External"/><Relationship Id="rId13" Type="http://schemas.openxmlformats.org/officeDocument/2006/relationships/image" Target="../media/image18.png"/><Relationship Id="rId3" Type="http://schemas.openxmlformats.org/officeDocument/2006/relationships/hyperlink" Target="http://github.com/UDFR" TargetMode="External"/><Relationship Id="rId7" Type="http://schemas.openxmlformats.org/officeDocument/2006/relationships/hyperlink" Target="http://aksw.org/" TargetMode="External"/><Relationship Id="rId12" Type="http://schemas.openxmlformats.org/officeDocument/2006/relationships/image" Target="../media/image9.png"/><Relationship Id="rId2" Type="http://schemas.openxmlformats.org/officeDocument/2006/relationships/hyperlink" Target="http://udfr.org/" TargetMode="Externa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uc3@ucop.edu" TargetMode="External"/><Relationship Id="rId11" Type="http://schemas.openxmlformats.org/officeDocument/2006/relationships/hyperlink" Target="http://www.nationalarchives.gov.uk/PRONOM" TargetMode="External"/><Relationship Id="rId5" Type="http://schemas.openxmlformats.org/officeDocument/2006/relationships/hyperlink" Target="http://www.cdlib.org/uc3" TargetMode="External"/><Relationship Id="rId15" Type="http://schemas.openxmlformats.org/officeDocument/2006/relationships/image" Target="../media/image20.png"/><Relationship Id="rId10" Type="http://schemas.openxmlformats.org/officeDocument/2006/relationships/hyperlink" Target="http://www.nationalarchives.gov.uk/" TargetMode="External"/><Relationship Id="rId4" Type="http://schemas.openxmlformats.org/officeDocument/2006/relationships/hyperlink" Target="mailto:udfr-l@listserv.ucop.edu" TargetMode="External"/><Relationship Id="rId9" Type="http://schemas.openxmlformats.org/officeDocument/2006/relationships/hyperlink" Target="http://www.digitalpreservation.gov/" TargetMode="External"/><Relationship Id="rId1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tionalarchives.gov.uk/PRONOM" TargetMode="External"/><Relationship Id="rId2" Type="http://schemas.openxmlformats.org/officeDocument/2006/relationships/hyperlink" Target="mailto:udfr-l@listserv.ucop.ed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gdfr.info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hp.net/" TargetMode="External"/><Relationship Id="rId13" Type="http://schemas.openxmlformats.org/officeDocument/2006/relationships/hyperlink" Target="http://www.w3.org/TR/rdf-sparql-query" TargetMode="External"/><Relationship Id="rId3" Type="http://schemas.openxmlformats.org/officeDocument/2006/relationships/hyperlink" Target="http://ontowiki.net/" TargetMode="External"/><Relationship Id="rId7" Type="http://schemas.openxmlformats.org/officeDocument/2006/relationships/hyperlink" Target="http://www.zend.com/" TargetMode="External"/><Relationship Id="rId12" Type="http://schemas.openxmlformats.org/officeDocument/2006/relationships/hyperlink" Target="http://aksw.org/Projects/RDFautho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ramework.zend.com/" TargetMode="External"/><Relationship Id="rId11" Type="http://schemas.openxmlformats.org/officeDocument/2006/relationships/hyperlink" Target="http://www.w3.org/RDF" TargetMode="External"/><Relationship Id="rId5" Type="http://schemas.openxmlformats.org/officeDocument/2006/relationships/hyperlink" Target="NULL" TargetMode="External"/><Relationship Id="rId15" Type="http://schemas.openxmlformats.org/officeDocument/2006/relationships/hyperlink" Target="http://wiki.ucop.edu/display/Curation/NOID" TargetMode="External"/><Relationship Id="rId10" Type="http://schemas.openxmlformats.org/officeDocument/2006/relationships/image" Target="../media/image8.jpeg"/><Relationship Id="rId4" Type="http://schemas.openxmlformats.org/officeDocument/2006/relationships/hyperlink" Target="http://virtuoso.openlinksw.com/" TargetMode="External"/><Relationship Id="rId9" Type="http://schemas.openxmlformats.org/officeDocument/2006/relationships/hyperlink" Target="http://httpd.apache.org/" TargetMode="External"/><Relationship Id="rId14" Type="http://schemas.openxmlformats.org/officeDocument/2006/relationships/hyperlink" Target="http://aksw.org/Projects/Erfur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tionalarchives.gov.uk/PRONO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mediatypes.appspot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" TargetMode="External"/><Relationship Id="rId2" Type="http://schemas.openxmlformats.org/officeDocument/2006/relationships/hyperlink" Target="http://www.nationalarchives.gov.uk/doc/open-government-licen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df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0847" y="2648856"/>
            <a:ext cx="464819" cy="685800"/>
          </a:xfrm>
          <a:prstGeom prst="rect">
            <a:avLst/>
          </a:prstGeom>
          <a:ln w="12700">
            <a:noFill/>
          </a:ln>
        </p:spPr>
      </p:pic>
      <p:sp>
        <p:nvSpPr>
          <p:cNvPr id="7" name="Rectangle 6"/>
          <p:cNvSpPr/>
          <p:nvPr/>
        </p:nvSpPr>
        <p:spPr>
          <a:xfrm>
            <a:off x="914400" y="2514600"/>
            <a:ext cx="1143000" cy="914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914400" y="685800"/>
            <a:ext cx="7315200" cy="533400"/>
            <a:chOff x="914400" y="685800"/>
            <a:chExt cx="7315200" cy="533400"/>
          </a:xfrm>
        </p:grpSpPr>
        <p:pic>
          <p:nvPicPr>
            <p:cNvPr id="1028" name="Picture 4" descr="Hom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90600" y="707390"/>
              <a:ext cx="990600" cy="511810"/>
            </a:xfrm>
            <a:prstGeom prst="rect">
              <a:avLst/>
            </a:prstGeom>
            <a:noFill/>
            <a:ln w="12700">
              <a:noFill/>
            </a:ln>
          </p:spPr>
        </p:pic>
        <p:sp>
          <p:nvSpPr>
            <p:cNvPr id="17" name="Rectangle 16"/>
            <p:cNvSpPr/>
            <p:nvPr/>
          </p:nvSpPr>
          <p:spPr>
            <a:xfrm>
              <a:off x="914400" y="685800"/>
              <a:ext cx="1143000" cy="5334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57400" y="685800"/>
              <a:ext cx="25146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solidFill>
                    <a:schemeClr val="tx1"/>
                  </a:solidFill>
                </a:rPr>
                <a:t>Beyond Borders</a:t>
              </a:r>
              <a:endParaRPr lang="en-US" sz="2000" i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572000" y="685800"/>
              <a:ext cx="3657600" cy="533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 SAA Annual Meeting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 San Diego, August 5-9, 2012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14400" y="5257800"/>
            <a:ext cx="7315200" cy="533400"/>
            <a:chOff x="914400" y="5257800"/>
            <a:chExt cx="7315200" cy="533400"/>
          </a:xfrm>
        </p:grpSpPr>
        <p:sp>
          <p:nvSpPr>
            <p:cNvPr id="9" name="Rectangle 8"/>
            <p:cNvSpPr/>
            <p:nvPr/>
          </p:nvSpPr>
          <p:spPr>
            <a:xfrm>
              <a:off x="914400" y="5257800"/>
              <a:ext cx="1143000" cy="5334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2000" y="5257800"/>
              <a:ext cx="3657600" cy="533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 University of California Curation Center</a:t>
              </a:r>
            </a:p>
            <a:p>
              <a:r>
                <a:rPr lang="en-US" sz="1400" i="1" dirty="0" smtClean="0"/>
                <a:t> California Digital Library</a:t>
              </a:r>
              <a:endParaRPr lang="en-US" sz="1400" i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257800"/>
              <a:ext cx="25146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Stephen Abrams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pic>
          <p:nvPicPr>
            <p:cNvPr id="20" name="Picture 19" descr="UC3_Logo_prin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8608" y="5385860"/>
              <a:ext cx="1040075" cy="283420"/>
            </a:xfrm>
            <a:prstGeom prst="rect">
              <a:avLst/>
            </a:prstGeom>
            <a:ln w="12700">
              <a:noFill/>
            </a:ln>
          </p:spPr>
        </p:pic>
      </p:grpSp>
      <p:sp>
        <p:nvSpPr>
          <p:cNvPr id="24" name="Rectangle 23"/>
          <p:cNvSpPr/>
          <p:nvPr/>
        </p:nvSpPr>
        <p:spPr>
          <a:xfrm>
            <a:off x="2057400" y="2514600"/>
            <a:ext cx="6172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 smtClean="0">
                <a:solidFill>
                  <a:schemeClr val="tx1"/>
                </a:solidFill>
              </a:rPr>
              <a:t> </a:t>
            </a:r>
            <a:r>
              <a:rPr lang="en-US" sz="2600" i="1" dirty="0" smtClean="0">
                <a:solidFill>
                  <a:schemeClr val="tx1"/>
                </a:solidFill>
              </a:rPr>
              <a:t>Unified Digital Format Registry </a:t>
            </a:r>
            <a:r>
              <a:rPr lang="en-US" sz="2600" dirty="0" smtClean="0">
                <a:solidFill>
                  <a:schemeClr val="tx1"/>
                </a:solidFill>
              </a:rPr>
              <a:t>(</a:t>
            </a:r>
            <a:r>
              <a:rPr lang="en-US" sz="2600" i="1" dirty="0" smtClean="0">
                <a:solidFill>
                  <a:schemeClr val="tx1"/>
                </a:solidFill>
              </a:rPr>
              <a:t>UDFR</a:t>
            </a:r>
            <a:r>
              <a:rPr lang="en-US" sz="2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000" i="1" dirty="0" smtClean="0">
                <a:solidFill>
                  <a:schemeClr val="tx1"/>
                </a:solidFill>
              </a:rPr>
              <a:t> A Community Resource for Effective Preservation</a:t>
            </a:r>
            <a:endParaRPr lang="en-US" sz="20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or browse for information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0400" y="6443246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hlinkClick r:id="rId2"/>
              </a:rPr>
              <a:t>http://udfr.org/</a:t>
            </a:r>
            <a:r>
              <a:rPr lang="en-US" sz="1600" i="1" dirty="0" smtClean="0"/>
              <a:t> </a:t>
            </a:r>
            <a:endParaRPr lang="en-US" sz="1600" i="1" dirty="0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1"/>
            <a:ext cx="8229600" cy="503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provenance</a:t>
            </a:r>
            <a:endParaRPr 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082"/>
            <a:ext cx="8229599" cy="502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200400" y="6443246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hlinkClick r:id="rId3"/>
              </a:rPr>
              <a:t>http://udfr.org/</a:t>
            </a:r>
            <a:r>
              <a:rPr lang="en-US" sz="1600" i="1" dirty="0" smtClean="0"/>
              <a:t> </a:t>
            </a:r>
            <a:endParaRPr lang="en-US" sz="1600" i="1" dirty="0"/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2362200"/>
            <a:ext cx="2659556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 information</a:t>
            </a:r>
            <a:endParaRPr 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8229600" cy="502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200400" y="6443246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hlinkClick r:id="rId3"/>
              </a:rPr>
              <a:t>http://udfr.org/</a:t>
            </a:r>
            <a:r>
              <a:rPr lang="en-US" sz="1600" i="1" dirty="0" smtClean="0"/>
              <a:t> </a:t>
            </a:r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or edit information</a:t>
            </a:r>
            <a:endParaRPr 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8229600" cy="511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200400" y="6477000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hlinkClick r:id="rId3"/>
              </a:rPr>
              <a:t>http://udfr.org/</a:t>
            </a:r>
            <a:r>
              <a:rPr lang="en-US" sz="1600" i="1" dirty="0" smtClean="0"/>
              <a:t> </a:t>
            </a:r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Operational control</a:t>
            </a: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CDL will continue to host the UDFR for one year while a more permanent hosting strategy can be identified</a:t>
            </a:r>
          </a:p>
          <a:p>
            <a:r>
              <a:rPr lang="en-US" dirty="0" smtClean="0"/>
              <a:t>Administrative control</a:t>
            </a:r>
          </a:p>
          <a:p>
            <a:pPr lvl="1">
              <a:spcAft>
                <a:spcPts val="600"/>
              </a:spcAft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The “admin” role – necessary for adding user privileges, modifying the ontologies, and bulk imports – is held by CDL staff</a:t>
            </a: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How can this responsibility be shared?</a:t>
            </a:r>
          </a:p>
          <a:p>
            <a:r>
              <a:rPr lang="en-US" dirty="0" smtClean="0"/>
              <a:t>Technical control</a:t>
            </a:r>
          </a:p>
          <a:p>
            <a:pPr lvl="1">
              <a:spcAft>
                <a:spcPts val="600"/>
              </a:spcAft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Who will share “committer” responsibility for the codebase?</a:t>
            </a: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How to coordinate additional development activity?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development</a:t>
            </a: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Synchronization with PRONOM and other external sources of bulk imports</a:t>
            </a: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UI enhancements to provide lower-barrier learning curve</a:t>
            </a: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RESTful API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in additional to SPARQL endpoint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Replication to mirror sites</a:t>
            </a: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Others?</a:t>
            </a:r>
          </a:p>
          <a:p>
            <a:r>
              <a:rPr lang="en-US" dirty="0" smtClean="0"/>
              <a:t>Bring under the OPF code repository/issue tracking umbrella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5562599"/>
          </a:xfrm>
        </p:spPr>
        <p:txBody>
          <a:bodyPr>
            <a:normAutofit/>
          </a:bodyPr>
          <a:lstStyle/>
          <a:p>
            <a:r>
              <a:rPr lang="en-US" dirty="0" smtClean="0"/>
              <a:t>Import additional data sources</a:t>
            </a:r>
          </a:p>
          <a:p>
            <a:pPr lvl="1">
              <a:spcAft>
                <a:spcPts val="0"/>
              </a:spcAft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Library of Congress Sustainability of Digital Formats</a:t>
            </a:r>
          </a:p>
          <a:p>
            <a:pPr lvl="1" indent="-3175">
              <a:buNone/>
            </a:pPr>
            <a:r>
              <a:rPr lang="en-US" sz="1600" i="1" dirty="0" smtClean="0">
                <a:hlinkClick r:id="rId2"/>
              </a:rPr>
              <a:t>http://www.digitalpreservation.gov/formats/</a:t>
            </a:r>
            <a:endParaRPr lang="en-US" sz="1600" i="1" dirty="0" smtClean="0"/>
          </a:p>
          <a:p>
            <a:pPr lvl="1">
              <a:spcAft>
                <a:spcPts val="0"/>
              </a:spcAft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IT History Society hardware database</a:t>
            </a:r>
          </a:p>
          <a:p>
            <a:pPr lvl="1" indent="-6350">
              <a:buNone/>
            </a:pPr>
            <a:r>
              <a:rPr lang="en-US" sz="1600" i="1" dirty="0" smtClean="0">
                <a:hlinkClick r:id="rId3"/>
              </a:rPr>
              <a:t>http://www.ithistory.org/hardware/hardware-name.php</a:t>
            </a:r>
            <a:r>
              <a:rPr lang="en-US" dirty="0" smtClean="0"/>
              <a:t> </a:t>
            </a:r>
          </a:p>
          <a:p>
            <a:pPr lvl="1">
              <a:spcAft>
                <a:spcPts val="0"/>
              </a:spcAft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National Library of Australia </a:t>
            </a:r>
            <a:r>
              <a:rPr lang="en-US" i="1" dirty="0" err="1" smtClean="0">
                <a:solidFill>
                  <a:schemeClr val="accent4">
                    <a:lumMod val="75000"/>
                  </a:schemeClr>
                </a:solidFill>
              </a:rPr>
              <a:t>Mediapedia</a:t>
            </a:r>
            <a:endParaRPr lang="en-US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 indent="0">
              <a:buNone/>
            </a:pPr>
            <a:r>
              <a:rPr lang="en-US" sz="1600" i="1" dirty="0" smtClean="0">
                <a:solidFill>
                  <a:schemeClr val="accent4">
                    <a:lumMod val="75000"/>
                  </a:schemeClr>
                </a:solidFill>
                <a:hlinkClick r:id="rId4"/>
              </a:rPr>
              <a:t>http://</a:t>
            </a:r>
            <a:r>
              <a:rPr lang="en-US" sz="1600" i="1" dirty="0" smtClean="0">
                <a:solidFill>
                  <a:schemeClr val="accent4">
                    <a:lumMod val="75000"/>
                  </a:schemeClr>
                </a:solidFill>
                <a:hlinkClick r:id="rId4"/>
              </a:rPr>
              <a:t>www.nla.gov.au/mediapedia</a:t>
            </a:r>
            <a:r>
              <a:rPr lang="en-US" sz="1600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en-US" sz="1600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>
              <a:spcAft>
                <a:spcPts val="0"/>
              </a:spcAft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NIST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NSRL (National Software Reference Library)</a:t>
            </a:r>
          </a:p>
          <a:p>
            <a:pPr lvl="1" indent="-6350">
              <a:buNone/>
            </a:pPr>
            <a:r>
              <a:rPr lang="en-US" sz="1600" i="1" dirty="0" smtClean="0">
                <a:solidFill>
                  <a:schemeClr val="accent4">
                    <a:lumMod val="75000"/>
                  </a:schemeClr>
                </a:solidFill>
                <a:hlinkClick r:id="rId5"/>
              </a:rPr>
              <a:t>http://www.nsrl.nist.gov/</a:t>
            </a:r>
            <a:r>
              <a:rPr lang="en-US" sz="1600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lvl="1">
              <a:spcAft>
                <a:spcPts val="0"/>
              </a:spcAft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Stanford CPUdb</a:t>
            </a:r>
          </a:p>
          <a:p>
            <a:pPr lvl="1" indent="-6350">
              <a:buNone/>
            </a:pPr>
            <a:r>
              <a:rPr lang="en-US" sz="1600" i="1" dirty="0" smtClean="0">
                <a:solidFill>
                  <a:schemeClr val="accent4">
                    <a:lumMod val="75000"/>
                  </a:schemeClr>
                </a:solidFill>
                <a:hlinkClick r:id="rId6"/>
              </a:rPr>
              <a:t>http://cpudb.stanford.edu/</a:t>
            </a:r>
            <a:r>
              <a:rPr lang="en-US" sz="1600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TOTEM (Trustworthy Online Technical Environment Metadata) database  </a:t>
            </a:r>
            <a:r>
              <a:rPr lang="en-US" sz="1600" i="1" dirty="0" smtClean="0">
                <a:hlinkClick r:id="rId7"/>
              </a:rPr>
              <a:t>http://keep-totem.co.uk/</a:t>
            </a:r>
            <a:r>
              <a:rPr lang="en-US" sz="1600" i="1" dirty="0" smtClean="0"/>
              <a:t> </a:t>
            </a: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Other candidates?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it</a:t>
            </a:r>
          </a:p>
          <a:p>
            <a:r>
              <a:rPr lang="en-US" dirty="0" smtClean="0"/>
              <a:t>Contribute or refine information</a:t>
            </a:r>
          </a:p>
          <a:p>
            <a:r>
              <a:rPr lang="en-US" dirty="0" smtClean="0"/>
              <a:t>Contribute to open source development</a:t>
            </a:r>
          </a:p>
          <a:p>
            <a:r>
              <a:rPr lang="en-US" dirty="0" smtClean="0"/>
              <a:t>Tell us what you think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114800" cy="5334000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 smtClean="0"/>
              <a:t>UDFR</a:t>
            </a:r>
          </a:p>
          <a:p>
            <a:pPr indent="0">
              <a:spcAft>
                <a:spcPts val="0"/>
              </a:spcAft>
              <a:buNone/>
            </a:pPr>
            <a:r>
              <a:rPr lang="en-US" sz="1600" i="1" dirty="0" smtClean="0">
                <a:hlinkClick r:id="rId2"/>
              </a:rPr>
              <a:t>http://udfr.org/</a:t>
            </a:r>
            <a:r>
              <a:rPr lang="en-US" sz="1600" i="1" dirty="0" smtClean="0"/>
              <a:t> </a:t>
            </a:r>
          </a:p>
          <a:p>
            <a:pPr indent="0">
              <a:spcAft>
                <a:spcPts val="0"/>
              </a:spcAft>
              <a:buNone/>
            </a:pPr>
            <a:r>
              <a:rPr lang="en-US" sz="1600" i="1" dirty="0" smtClean="0">
                <a:hlinkClick r:id="rId3"/>
              </a:rPr>
              <a:t>http://github.com/UDFR</a:t>
            </a:r>
            <a:r>
              <a:rPr lang="en-US" sz="1600" i="1" dirty="0" smtClean="0"/>
              <a:t> </a:t>
            </a:r>
          </a:p>
          <a:p>
            <a:pPr indent="0">
              <a:spcAft>
                <a:spcPts val="1800"/>
              </a:spcAft>
              <a:buNone/>
            </a:pPr>
            <a:r>
              <a:rPr lang="en-US" sz="1600" i="1" dirty="0" smtClean="0">
                <a:hlinkClick r:id="rId4"/>
              </a:rPr>
              <a:t>udfr-l@listserv.ucop.edu</a:t>
            </a:r>
            <a:r>
              <a:rPr lang="en-US" sz="1600" i="1" dirty="0" smtClean="0"/>
              <a:t>    </a:t>
            </a:r>
          </a:p>
          <a:p>
            <a:pPr>
              <a:spcAft>
                <a:spcPts val="0"/>
              </a:spcAft>
              <a:tabLst>
                <a:tab pos="1828800" algn="l"/>
              </a:tabLst>
            </a:pPr>
            <a:r>
              <a:rPr lang="en-US" dirty="0" smtClean="0"/>
              <a:t>UC Curation Center</a:t>
            </a:r>
          </a:p>
          <a:p>
            <a:pPr indent="0">
              <a:spcAft>
                <a:spcPts val="0"/>
              </a:spcAft>
              <a:buNone/>
              <a:tabLst>
                <a:tab pos="1828800" algn="l"/>
              </a:tabLst>
            </a:pPr>
            <a:r>
              <a:rPr lang="en-US" sz="1600" i="1" dirty="0" smtClean="0">
                <a:hlinkClick r:id="rId5"/>
              </a:rPr>
              <a:t>http://www.cdlib.org/uc3</a:t>
            </a:r>
            <a:r>
              <a:rPr lang="en-US" sz="1600" i="1" dirty="0" smtClean="0"/>
              <a:t> </a:t>
            </a:r>
          </a:p>
          <a:p>
            <a:pPr indent="0">
              <a:buNone/>
              <a:tabLst>
                <a:tab pos="1828800" algn="l"/>
              </a:tabLst>
            </a:pPr>
            <a:r>
              <a:rPr lang="en-US" sz="1600" i="1" dirty="0" smtClean="0">
                <a:hlinkClick r:id="rId6"/>
              </a:rPr>
              <a:t>uc3@ucop.edu</a:t>
            </a:r>
            <a:r>
              <a:rPr lang="en-US" sz="1600" i="1" dirty="0" smtClean="0"/>
              <a:t> </a:t>
            </a:r>
          </a:p>
          <a:p>
            <a:pPr indent="0">
              <a:spcAft>
                <a:spcPts val="0"/>
              </a:spcAft>
              <a:buNone/>
              <a:tabLst>
                <a:tab pos="1828800" algn="l"/>
              </a:tabLst>
            </a:pPr>
            <a:r>
              <a:rPr lang="en-US" sz="1600" i="1" dirty="0" smtClean="0">
                <a:solidFill>
                  <a:schemeClr val="accent4">
                    <a:lumMod val="75000"/>
                  </a:schemeClr>
                </a:solidFill>
              </a:rPr>
              <a:t>Stephen Abrams	</a:t>
            </a:r>
          </a:p>
          <a:p>
            <a:pPr indent="0">
              <a:spcAft>
                <a:spcPts val="0"/>
              </a:spcAft>
              <a:buNone/>
              <a:tabLst>
                <a:tab pos="1828800" algn="l"/>
              </a:tabLst>
            </a:pPr>
            <a:r>
              <a:rPr lang="en-US" sz="1600" i="1" dirty="0" smtClean="0">
                <a:solidFill>
                  <a:schemeClr val="accent4">
                    <a:lumMod val="75000"/>
                  </a:schemeClr>
                </a:solidFill>
              </a:rPr>
              <a:t>Lisa Dawn Colvin </a:t>
            </a:r>
          </a:p>
          <a:p>
            <a:pPr indent="0">
              <a:spcAft>
                <a:spcPts val="0"/>
              </a:spcAft>
              <a:buNone/>
              <a:tabLst>
                <a:tab pos="1828800" algn="l"/>
              </a:tabLst>
            </a:pPr>
            <a:r>
              <a:rPr lang="en-US" sz="1600" i="1" dirty="0" smtClean="0">
                <a:solidFill>
                  <a:schemeClr val="accent4">
                    <a:lumMod val="75000"/>
                  </a:schemeClr>
                </a:solidFill>
              </a:rPr>
              <a:t>Patricia Cruse	</a:t>
            </a:r>
          </a:p>
          <a:p>
            <a:pPr indent="0">
              <a:spcAft>
                <a:spcPts val="0"/>
              </a:spcAft>
              <a:buNone/>
              <a:tabLst>
                <a:tab pos="1828800" algn="l"/>
              </a:tabLst>
            </a:pPr>
            <a:r>
              <a:rPr lang="en-US" sz="1600" i="1" dirty="0" smtClean="0">
                <a:solidFill>
                  <a:schemeClr val="accent4">
                    <a:lumMod val="75000"/>
                  </a:schemeClr>
                </a:solidFill>
              </a:rPr>
              <a:t>John Kunze </a:t>
            </a:r>
          </a:p>
          <a:p>
            <a:pPr indent="0">
              <a:spcAft>
                <a:spcPts val="0"/>
              </a:spcAft>
              <a:buNone/>
              <a:tabLst>
                <a:tab pos="1828800" algn="l"/>
              </a:tabLst>
            </a:pPr>
            <a:r>
              <a:rPr lang="en-US" sz="1600" i="1" dirty="0" smtClean="0">
                <a:solidFill>
                  <a:schemeClr val="accent4">
                    <a:lumMod val="75000"/>
                  </a:schemeClr>
                </a:solidFill>
              </a:rPr>
              <a:t>Margaret Low	</a:t>
            </a:r>
          </a:p>
          <a:p>
            <a:pPr indent="0">
              <a:spcAft>
                <a:spcPts val="0"/>
              </a:spcAft>
              <a:buNone/>
              <a:tabLst>
                <a:tab pos="1828800" algn="l"/>
              </a:tabLst>
            </a:pPr>
            <a:r>
              <a:rPr lang="en-US" sz="1600" i="1" dirty="0" smtClean="0">
                <a:solidFill>
                  <a:schemeClr val="accent4">
                    <a:lumMod val="75000"/>
                  </a:schemeClr>
                </a:solidFill>
              </a:rPr>
              <a:t>Mark Reyes </a:t>
            </a:r>
          </a:p>
          <a:p>
            <a:pPr indent="0">
              <a:spcAft>
                <a:spcPts val="0"/>
              </a:spcAft>
              <a:buNone/>
              <a:tabLst>
                <a:tab pos="1828800" algn="l"/>
              </a:tabLst>
            </a:pPr>
            <a:r>
              <a:rPr lang="en-US" sz="1600" i="1" dirty="0" smtClean="0">
                <a:solidFill>
                  <a:schemeClr val="accent4">
                    <a:lumMod val="75000"/>
                  </a:schemeClr>
                </a:solidFill>
              </a:rPr>
              <a:t>Abhishek Salve</a:t>
            </a:r>
          </a:p>
          <a:p>
            <a:pPr indent="0">
              <a:spcAft>
                <a:spcPts val="0"/>
              </a:spcAft>
              <a:buNone/>
              <a:tabLst>
                <a:tab pos="1828800" algn="l"/>
              </a:tabLst>
            </a:pPr>
            <a:r>
              <a:rPr lang="en-US" sz="1600" i="1" dirty="0" smtClean="0">
                <a:solidFill>
                  <a:schemeClr val="accent4">
                    <a:lumMod val="75000"/>
                  </a:schemeClr>
                </a:solidFill>
              </a:rPr>
              <a:t>Marisa Strong</a:t>
            </a:r>
            <a:endParaRPr lang="en-US" sz="16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143000"/>
            <a:ext cx="44196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n"/>
            </a:pPr>
            <a:r>
              <a:rPr lang="en-US" sz="2400" dirty="0" smtClean="0"/>
              <a:t>AKSW, Universität Leipzig</a:t>
            </a:r>
          </a:p>
          <a:p>
            <a:pPr marL="342900" indent="4763">
              <a:buClr>
                <a:schemeClr val="accent4">
                  <a:lumMod val="60000"/>
                  <a:lumOff val="40000"/>
                </a:schemeClr>
              </a:buClr>
              <a:buSzPct val="90000"/>
            </a:pPr>
            <a:r>
              <a:rPr lang="en-US" sz="1600" i="1" dirty="0" smtClean="0">
                <a:hlinkClick r:id="rId7"/>
              </a:rPr>
              <a:t>http://aksw.org/</a:t>
            </a:r>
            <a:endParaRPr lang="en-US" sz="1600" i="1" dirty="0" smtClean="0"/>
          </a:p>
          <a:p>
            <a:pPr marL="342900" indent="4763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90000"/>
            </a:pPr>
            <a:r>
              <a:rPr lang="en-US" sz="1600" i="1" dirty="0" smtClean="0">
                <a:hlinkClick r:id="rId8"/>
              </a:rPr>
              <a:t>http://ontowiki.net/</a:t>
            </a:r>
            <a:endParaRPr lang="en-US" sz="1600" i="1" dirty="0" smtClean="0"/>
          </a:p>
          <a:p>
            <a:pPr marL="342900" lvl="0" indent="4763">
              <a:buClr>
                <a:schemeClr val="accent4">
                  <a:lumMod val="60000"/>
                  <a:lumOff val="40000"/>
                </a:schemeClr>
              </a:buClr>
              <a:buSzPct val="90000"/>
            </a:pPr>
            <a:r>
              <a:rPr lang="en-US" sz="1600" i="1" dirty="0" smtClean="0">
                <a:solidFill>
                  <a:schemeClr val="accent4">
                    <a:lumMod val="75000"/>
                  </a:schemeClr>
                </a:solidFill>
              </a:rPr>
              <a:t>Philipp Frischmuth</a:t>
            </a:r>
          </a:p>
          <a:p>
            <a:pPr marL="342900" lvl="0" indent="4763">
              <a:buClr>
                <a:schemeClr val="accent4">
                  <a:lumMod val="60000"/>
                  <a:lumOff val="40000"/>
                </a:schemeClr>
              </a:buClr>
              <a:buSzPct val="90000"/>
            </a:pPr>
            <a:r>
              <a:rPr lang="en-US" sz="1600" i="1" dirty="0" smtClean="0">
                <a:solidFill>
                  <a:schemeClr val="accent4">
                    <a:lumMod val="75000"/>
                  </a:schemeClr>
                </a:solidFill>
              </a:rPr>
              <a:t>Norman Heino</a:t>
            </a:r>
          </a:p>
          <a:p>
            <a:pPr marL="342900" lvl="0" indent="4763">
              <a:spcAft>
                <a:spcPts val="1800"/>
              </a:spcAft>
              <a:buClr>
                <a:schemeClr val="accent4">
                  <a:lumMod val="60000"/>
                  <a:lumOff val="40000"/>
                </a:schemeClr>
              </a:buClr>
              <a:buSzPct val="90000"/>
            </a:pPr>
            <a:r>
              <a:rPr lang="en-US" sz="1600" i="1" dirty="0" smtClean="0">
                <a:solidFill>
                  <a:schemeClr val="accent4">
                    <a:lumMod val="75000"/>
                  </a:schemeClr>
                </a:solidFill>
              </a:rPr>
              <a:t>Sebastian Tramp</a:t>
            </a:r>
          </a:p>
          <a:p>
            <a:pPr marL="342900" lvl="0" indent="-342900"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n"/>
            </a:pPr>
            <a:r>
              <a:rPr lang="en-US" sz="2400" dirty="0" smtClean="0"/>
              <a:t>Library of Congress</a:t>
            </a:r>
          </a:p>
          <a:p>
            <a:pPr marL="342900" lvl="0" indent="4763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90000"/>
            </a:pPr>
            <a:r>
              <a:rPr lang="en-US" sz="1600" i="1" dirty="0" smtClean="0">
                <a:hlinkClick r:id="rId9"/>
              </a:rPr>
              <a:t>http://www.digitalpreservation.gov/</a:t>
            </a:r>
            <a:endParaRPr lang="en-US" sz="1600" i="1" dirty="0" smtClean="0"/>
          </a:p>
          <a:p>
            <a:pPr marL="342900" lvl="0" indent="4763">
              <a:buClr>
                <a:schemeClr val="accent4">
                  <a:lumMod val="60000"/>
                  <a:lumOff val="40000"/>
                </a:schemeClr>
              </a:buClr>
              <a:buSzPct val="90000"/>
            </a:pPr>
            <a:r>
              <a:rPr lang="en-US" sz="1600" i="1" dirty="0" smtClean="0">
                <a:solidFill>
                  <a:schemeClr val="accent4">
                    <a:lumMod val="75000"/>
                  </a:schemeClr>
                </a:solidFill>
              </a:rPr>
              <a:t>Martha Anderson</a:t>
            </a:r>
          </a:p>
          <a:p>
            <a:pPr marL="342900" lvl="0" indent="4763">
              <a:spcAft>
                <a:spcPts val="1800"/>
              </a:spcAft>
              <a:buClr>
                <a:schemeClr val="accent4">
                  <a:lumMod val="60000"/>
                  <a:lumOff val="40000"/>
                </a:schemeClr>
              </a:buClr>
              <a:buSzPct val="90000"/>
            </a:pPr>
            <a:r>
              <a:rPr lang="en-US" sz="1600" i="1" dirty="0" smtClean="0">
                <a:solidFill>
                  <a:schemeClr val="accent4">
                    <a:lumMod val="75000"/>
                  </a:schemeClr>
                </a:solidFill>
              </a:rPr>
              <a:t>Leslie Johnston</a:t>
            </a:r>
          </a:p>
          <a:p>
            <a:pPr marL="342900" lvl="0" indent="-342900"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n"/>
            </a:pPr>
            <a:r>
              <a:rPr lang="en-US" sz="2400" dirty="0" smtClean="0"/>
              <a:t>National Archives [UK]</a:t>
            </a:r>
          </a:p>
          <a:p>
            <a:pPr marL="342900" lvl="0" indent="4763">
              <a:buClr>
                <a:schemeClr val="accent4">
                  <a:lumMod val="60000"/>
                  <a:lumOff val="40000"/>
                </a:schemeClr>
              </a:buClr>
              <a:buSzPct val="90000"/>
            </a:pPr>
            <a:r>
              <a:rPr lang="en-US" sz="1600" i="1" dirty="0" smtClean="0">
                <a:hlinkClick r:id="rId10"/>
              </a:rPr>
              <a:t>http://www.nationalarchives.gov.uk/</a:t>
            </a:r>
            <a:endParaRPr lang="en-US" sz="1600" i="1" dirty="0" smtClean="0"/>
          </a:p>
          <a:p>
            <a:pPr marL="342900" lvl="0" indent="4763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90000"/>
            </a:pPr>
            <a:r>
              <a:rPr lang="en-US" sz="1600" i="1" dirty="0" smtClean="0">
                <a:hlinkClick r:id="rId11"/>
              </a:rPr>
              <a:t>http://</a:t>
            </a:r>
            <a:r>
              <a:rPr lang="en-US" sz="1600" i="1" dirty="0" smtClean="0">
                <a:hlinkClick r:id="rId11"/>
              </a:rPr>
              <a:t>www.nationalarchives.gov.uk/PRONOM</a:t>
            </a:r>
          </a:p>
          <a:p>
            <a:pPr marL="342900" lvl="0" indent="4763">
              <a:buClr>
                <a:schemeClr val="accent4">
                  <a:lumMod val="60000"/>
                  <a:lumOff val="40000"/>
                </a:schemeClr>
              </a:buClr>
              <a:buSzPct val="90000"/>
            </a:pPr>
            <a:r>
              <a:rPr lang="en-US" sz="1600" i="1" dirty="0" smtClean="0">
                <a:solidFill>
                  <a:schemeClr val="accent4">
                    <a:lumMod val="75000"/>
                  </a:schemeClr>
                </a:solidFill>
              </a:rPr>
              <a:t>Tim </a:t>
            </a:r>
            <a:r>
              <a:rPr lang="en-US" sz="1600" i="1" dirty="0" smtClean="0">
                <a:solidFill>
                  <a:schemeClr val="accent4">
                    <a:lumMod val="75000"/>
                  </a:schemeClr>
                </a:solidFill>
              </a:rPr>
              <a:t>Gollins</a:t>
            </a:r>
          </a:p>
          <a:p>
            <a:pPr marL="342900" lvl="0" indent="4763">
              <a:buClr>
                <a:schemeClr val="accent4">
                  <a:lumMod val="60000"/>
                  <a:lumOff val="40000"/>
                </a:schemeClr>
              </a:buClr>
              <a:buSzPct val="90000"/>
            </a:pP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Tracey</a:t>
            </a:r>
            <a:r>
              <a:rPr kumimoji="0" lang="en-US" sz="1600" b="0" i="1" u="none" strike="noStrike" kern="1200" cap="none" spc="0" normalizeH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Powell</a:t>
            </a:r>
          </a:p>
          <a:p>
            <a:pPr marL="342900" lvl="0" indent="4763">
              <a:buClr>
                <a:schemeClr val="accent4">
                  <a:lumMod val="60000"/>
                  <a:lumOff val="40000"/>
                </a:schemeClr>
              </a:buClr>
              <a:buSzPct val="90000"/>
            </a:pPr>
            <a:r>
              <a:rPr lang="en-US" sz="1600" i="1" noProof="0" dirty="0" smtClean="0">
                <a:solidFill>
                  <a:schemeClr val="accent4">
                    <a:lumMod val="75000"/>
                  </a:schemeClr>
                </a:solidFill>
              </a:rPr>
              <a:t>Spenser Ross</a:t>
            </a: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n"/>
              <a:tabLst>
                <a:tab pos="1828800" algn="l"/>
              </a:tabLst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870166" y="4522748"/>
            <a:ext cx="435634" cy="33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467600" y="3124200"/>
            <a:ext cx="381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09990" y="1181100"/>
            <a:ext cx="32777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333750" y="2541270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7" name="Picture 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676400" y="1142999"/>
            <a:ext cx="320525" cy="381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are formats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“Format” is the dividing line between bits and information</a:t>
            </a: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A set of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syntactic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 and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semantic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 rules for mapping between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bits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 and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information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8200" y="2654835"/>
            <a:ext cx="2133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ffd8ffe000104a46</a:t>
            </a:r>
          </a:p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4946000102010083</a:t>
            </a:r>
          </a:p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00830000ffed0fb0</a:t>
            </a:r>
          </a:p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50686f746f73686f</a:t>
            </a:r>
          </a:p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7020332e30003842</a:t>
            </a:r>
          </a:p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494d03e90a507269</a:t>
            </a:r>
          </a:p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6e7420496e666f00</a:t>
            </a:r>
            <a:endParaRPr lang="en-US" sz="1600" dirty="0">
              <a:solidFill>
                <a:schemeClr val="accent4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0000007800000000</a:t>
            </a:r>
          </a:p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0048004800000000</a:t>
            </a:r>
          </a:p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02f40240ffeeffee</a:t>
            </a:r>
          </a:p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0306025203470528</a:t>
            </a:r>
          </a:p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03fc000200000048</a:t>
            </a:r>
          </a:p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00480000000002d8</a:t>
            </a:r>
          </a:p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0228000100000064</a:t>
            </a:r>
          </a:p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0000000100030...</a:t>
            </a:r>
            <a:endParaRPr lang="en-US" sz="1600" dirty="0">
              <a:solidFill>
                <a:schemeClr val="accent4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081463" y="2654835"/>
            <a:ext cx="20907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SOI</a:t>
            </a:r>
          </a:p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APP0  JFIF 1.2</a:t>
            </a:r>
          </a:p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APP13 IPTC</a:t>
            </a:r>
          </a:p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APP2  ICC</a:t>
            </a:r>
          </a:p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DQT</a:t>
            </a:r>
          </a:p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SOF0  183x512</a:t>
            </a:r>
          </a:p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DRI</a:t>
            </a:r>
          </a:p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DHT</a:t>
            </a:r>
          </a:p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SOS</a:t>
            </a:r>
          </a:p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ECS0</a:t>
            </a:r>
          </a:p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RST0</a:t>
            </a:r>
          </a:p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ECS1</a:t>
            </a:r>
          </a:p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RST1</a:t>
            </a:r>
          </a:p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ECS2</a:t>
            </a:r>
          </a:p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... </a:t>
            </a:r>
          </a:p>
        </p:txBody>
      </p:sp>
      <p:pic>
        <p:nvPicPr>
          <p:cNvPr id="6" name="Picture 3" descr="burne-jon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483613" y="2173287"/>
            <a:ext cx="1593587" cy="4456113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ight Arrow 6"/>
          <p:cNvSpPr/>
          <p:nvPr/>
        </p:nvSpPr>
        <p:spPr>
          <a:xfrm>
            <a:off x="2971800" y="4493041"/>
            <a:ext cx="914400" cy="3048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953000" y="4493041"/>
            <a:ext cx="1219200" cy="3048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Unified Digital Format 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 smtClean="0"/>
              <a:t>“A reliable, publicly accessible, and sustainable knowledge base of file format representation information for use by the digital preservation community”</a:t>
            </a:r>
          </a:p>
          <a:p>
            <a:pPr marL="342900" lvl="1" indent="1588">
              <a:spcAft>
                <a:spcPts val="0"/>
              </a:spcAft>
              <a:buNone/>
            </a:pPr>
            <a:r>
              <a:rPr lang="en-US" sz="1600" i="1" dirty="0" smtClean="0">
                <a:hlinkClick r:id="rId2"/>
              </a:rPr>
              <a:t>http://udfr.org/</a:t>
            </a:r>
          </a:p>
          <a:p>
            <a:pPr marL="342900" lvl="1" indent="1588">
              <a:spcAft>
                <a:spcPts val="1800"/>
              </a:spcAft>
              <a:buNone/>
            </a:pPr>
            <a:r>
              <a:rPr lang="en-US" sz="1600" i="1" dirty="0" smtClean="0">
                <a:hlinkClick r:id="rId2"/>
              </a:rPr>
              <a:t>udfr-l@listserv.ucop.edu</a:t>
            </a:r>
            <a:r>
              <a:rPr lang="en-US" sz="1600" i="1" dirty="0" smtClean="0"/>
              <a:t> </a:t>
            </a:r>
            <a:endParaRPr lang="en-US" sz="1600" dirty="0" smtClean="0"/>
          </a:p>
          <a:p>
            <a:pPr lvl="1">
              <a:spcAft>
                <a:spcPts val="600"/>
              </a:spcAft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“Unification” of the function and holdings of</a:t>
            </a:r>
          </a:p>
          <a:p>
            <a:pPr lvl="2">
              <a:spcAft>
                <a:spcPts val="0"/>
              </a:spcAft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PRONOM  </a:t>
            </a:r>
            <a:r>
              <a:rPr lang="en-US" sz="1600" i="1" dirty="0" smtClean="0">
                <a:hlinkClick r:id="rId3"/>
              </a:rPr>
              <a:t>http://www.nationalarchives.gov.uk/PRONOM</a:t>
            </a:r>
            <a:endParaRPr lang="en-US" sz="1600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spcAft>
                <a:spcPts val="0"/>
              </a:spcAft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GDFR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Global Digital Format Registry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2" indent="0">
              <a:buNone/>
            </a:pPr>
            <a:r>
              <a:rPr lang="en-US" sz="1600" i="1" dirty="0" smtClean="0">
                <a:hlinkClick r:id="rId4"/>
              </a:rPr>
              <a:t>http://gdfr.info/</a:t>
            </a:r>
            <a:r>
              <a:rPr lang="en-US" sz="1600" i="1" dirty="0" smtClean="0"/>
              <a:t> </a:t>
            </a:r>
          </a:p>
          <a:p>
            <a:pPr lvl="1">
              <a:spcAft>
                <a:spcPts val="600"/>
              </a:spcAft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Library of Congress/NDIIPP funding</a:t>
            </a:r>
          </a:p>
          <a:p>
            <a:pPr lvl="1">
              <a:spcAft>
                <a:spcPts val="600"/>
              </a:spcAft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Open source platform</a:t>
            </a:r>
          </a:p>
          <a:p>
            <a:pPr lvl="1">
              <a:spcAft>
                <a:spcPts val="600"/>
              </a:spcAft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Semantic wiki</a:t>
            </a:r>
          </a:p>
          <a:p>
            <a:pPr lvl="1">
              <a:spcAft>
                <a:spcPts val="0"/>
              </a:spcAft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Open contribution and editing /</a:t>
            </a:r>
          </a:p>
          <a:p>
            <a:pPr lvl="1" indent="-3175">
              <a:spcAft>
                <a:spcPts val="600"/>
              </a:spcAft>
              <a:buNone/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strong provenance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4114800"/>
            <a:ext cx="3048000" cy="2286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Representation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What you need to know about something in order to exploit that thing meaningfully </a:t>
            </a:r>
            <a:r>
              <a:rPr lang="en-US" sz="2000" dirty="0" smtClean="0"/>
              <a:t>[OAIS/ISO 14720]</a:t>
            </a:r>
          </a:p>
          <a:p>
            <a:r>
              <a:rPr lang="en-US" dirty="0" smtClean="0"/>
              <a:t>Information that lets you answer important preservation questions</a:t>
            </a: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What format is it?</a:t>
            </a: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What are its significant properties?</a:t>
            </a: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Is it valid?</a:t>
            </a: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Is it at risk?</a:t>
            </a:r>
          </a:p>
          <a:p>
            <a:pPr lvl="1"/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How can I read it?  Render it?  Play it?</a:t>
            </a:r>
          </a:p>
          <a:p>
            <a:pPr lvl="1">
              <a:spcAft>
                <a:spcPts val="0"/>
              </a:spcAft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What can it be transformed into, and</a:t>
            </a:r>
          </a:p>
          <a:p>
            <a:pPr lvl="1" indent="0">
              <a:buNone/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how?</a:t>
            </a:r>
          </a:p>
          <a:p>
            <a:pPr lvl="1"/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21239" y="3356343"/>
            <a:ext cx="2743200" cy="243485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>
            <a:stCxn id="4" idx="3"/>
            <a:endCxn id="21" idx="1"/>
          </p:cNvCxnSpPr>
          <p:nvPr/>
        </p:nvCxnSpPr>
        <p:spPr>
          <a:xfrm>
            <a:off x="5791200" y="4343400"/>
            <a:ext cx="533400" cy="0"/>
          </a:xfrm>
          <a:prstGeom prst="line">
            <a:avLst/>
          </a:prstGeom>
          <a:ln w="508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33800" y="4114800"/>
            <a:ext cx="2057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OntoWiki</a:t>
            </a:r>
            <a:endParaRPr lang="en-US" i="1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hlinkClick r:id="rId3"/>
              </a:rPr>
              <a:t>http://ontowiki.net/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72200" y="5029200"/>
            <a:ext cx="2057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Virtuoso quadstore</a:t>
            </a:r>
          </a:p>
          <a:p>
            <a:pPr algn="ctr"/>
            <a:r>
              <a:rPr lang="en-US" sz="1000" i="1" dirty="0" smtClean="0">
                <a:solidFill>
                  <a:schemeClr val="tx1"/>
                </a:solidFill>
                <a:hlinkClick r:id="rId4"/>
              </a:rPr>
              <a:t>http://virtuoso.openlinksw.com/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1400" y="5029200"/>
            <a:ext cx="2057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Zend framework</a:t>
            </a:r>
          </a:p>
          <a:p>
            <a:pPr algn="ctr"/>
            <a:r>
              <a:rPr lang="en-US" sz="1000" i="1" dirty="0" smtClean="0">
                <a:solidFill>
                  <a:schemeClr val="tx1"/>
                </a:solidFill>
                <a:hlinkClick r:id="rId5" invalidUrl="http:///"/>
              </a:rPr>
              <a:t>http://</a:t>
            </a:r>
            <a:r>
              <a:rPr lang="en-US" sz="1000" i="1" dirty="0" smtClean="0">
                <a:solidFill>
                  <a:schemeClr val="tx1"/>
                </a:solidFill>
                <a:hlinkClick r:id="rId6"/>
              </a:rPr>
              <a:t>framework.zend.com</a:t>
            </a:r>
            <a:r>
              <a:rPr lang="en-US" sz="1000" i="1" dirty="0" smtClean="0">
                <a:solidFill>
                  <a:schemeClr val="tx1"/>
                </a:solidFill>
                <a:hlinkClick r:id="rId7"/>
              </a:rPr>
              <a:t>/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9000" y="5943600"/>
            <a:ext cx="2057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PHP</a:t>
            </a:r>
          </a:p>
          <a:p>
            <a:pPr algn="ctr"/>
            <a:r>
              <a:rPr lang="en-US" sz="1000" i="1" dirty="0" smtClean="0">
                <a:solidFill>
                  <a:schemeClr val="tx1"/>
                </a:solidFill>
                <a:hlinkClick r:id="rId8"/>
              </a:rPr>
              <a:t>http://www.php.net/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91000" y="1371600"/>
            <a:ext cx="2057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Apache httpd</a:t>
            </a:r>
          </a:p>
          <a:p>
            <a:pPr algn="ctr"/>
            <a:r>
              <a:rPr lang="en-US" sz="1000" i="1" dirty="0" smtClean="0">
                <a:solidFill>
                  <a:schemeClr val="tx1"/>
                </a:solidFill>
                <a:hlinkClick r:id="rId9"/>
              </a:rPr>
              <a:t>http://httpd.apache.org/</a:t>
            </a:r>
            <a:endParaRPr lang="en-US" sz="1000" i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9678" y="1371601"/>
            <a:ext cx="2124054" cy="500748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Rectangle 17"/>
          <p:cNvSpPr/>
          <p:nvPr/>
        </p:nvSpPr>
        <p:spPr>
          <a:xfrm>
            <a:off x="6019800" y="5943600"/>
            <a:ext cx="2057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RDF</a:t>
            </a:r>
          </a:p>
          <a:p>
            <a:pPr algn="ctr"/>
            <a:r>
              <a:rPr lang="en-US" sz="1000" i="1" dirty="0" smtClean="0">
                <a:solidFill>
                  <a:schemeClr val="tx1"/>
                </a:solidFill>
                <a:hlinkClick r:id="rId11"/>
              </a:rPr>
              <a:t>http://www.w3.org/RDF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86200" y="3200400"/>
            <a:ext cx="2057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RDFauthor/</a:t>
            </a:r>
            <a:r>
              <a:rPr lang="en-US" sz="1700" dirty="0" smtClean="0">
                <a:solidFill>
                  <a:schemeClr val="tx1"/>
                </a:solidFill>
              </a:rPr>
              <a:t>JavaScript</a:t>
            </a:r>
          </a:p>
          <a:p>
            <a:pPr algn="ctr"/>
            <a:r>
              <a:rPr lang="en-US" sz="1000" i="1" dirty="0" smtClean="0">
                <a:solidFill>
                  <a:schemeClr val="tx1"/>
                </a:solidFill>
                <a:hlinkClick r:id="rId12"/>
              </a:rPr>
              <a:t>http://aksw.org/Projects/RDFauthor</a:t>
            </a:r>
            <a:endParaRPr lang="en-US" sz="1000" i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38600" y="2286000"/>
            <a:ext cx="2057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HTTP / SPARQL</a:t>
            </a:r>
          </a:p>
          <a:p>
            <a:pPr algn="ctr"/>
            <a:r>
              <a:rPr lang="en-US" sz="950" i="1" dirty="0" smtClean="0">
                <a:solidFill>
                  <a:schemeClr val="tx1"/>
                </a:solidFill>
                <a:hlinkClick r:id="rId13"/>
              </a:rPr>
              <a:t>http://www.w3.org/TR/rdf-sparql-query</a:t>
            </a:r>
            <a:endParaRPr lang="en-US" sz="950" i="1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4953000" y="2743200"/>
            <a:ext cx="76200" cy="4572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800600" y="3671888"/>
            <a:ext cx="66675" cy="44291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648200" y="4572000"/>
            <a:ext cx="76200" cy="4572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495800" y="5486400"/>
            <a:ext cx="76200" cy="4572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4914900" y="2019300"/>
            <a:ext cx="457200" cy="762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6896100" y="5676900"/>
            <a:ext cx="457200" cy="762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324600" y="4114800"/>
            <a:ext cx="2057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Erfurt API</a:t>
            </a:r>
          </a:p>
          <a:p>
            <a:pPr algn="ctr"/>
            <a:r>
              <a:rPr lang="en-US" sz="1000" i="1" dirty="0" smtClean="0">
                <a:solidFill>
                  <a:schemeClr val="tx1"/>
                </a:solidFill>
                <a:hlinkClick r:id="rId14"/>
              </a:rPr>
              <a:t>http://aksw.org/Projects/Erfurt</a:t>
            </a:r>
            <a:endParaRPr lang="en-US" sz="1000" i="1" dirty="0" smtClean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7239000" y="4572000"/>
            <a:ext cx="76200" cy="4572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77000" y="3200400"/>
            <a:ext cx="2057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Noid</a:t>
            </a:r>
          </a:p>
          <a:p>
            <a:pPr algn="ctr"/>
            <a:r>
              <a:rPr lang="en-US" sz="900" i="1" dirty="0" smtClean="0">
                <a:solidFill>
                  <a:schemeClr val="tx1"/>
                </a:solidFill>
                <a:hlinkClick r:id="rId15"/>
              </a:rPr>
              <a:t>http://wiki.ucop.edu/display/Curation/</a:t>
            </a:r>
            <a:r>
              <a:rPr lang="en-US" sz="800" i="1" dirty="0" smtClean="0">
                <a:solidFill>
                  <a:schemeClr val="tx1"/>
                </a:solidFill>
                <a:hlinkClick r:id="rId15"/>
              </a:rPr>
              <a:t>NOID</a:t>
            </a:r>
            <a:r>
              <a:rPr lang="en-US" sz="800" i="1" dirty="0" smtClean="0">
                <a:solidFill>
                  <a:schemeClr val="tx1"/>
                </a:solidFill>
              </a:rPr>
              <a:t> </a:t>
            </a:r>
            <a:endParaRPr lang="en-US" sz="8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8" grpId="0" animBg="1"/>
      <p:bldP spid="19" grpId="0" animBg="1"/>
      <p:bldP spid="20" grpId="0" animBg="1"/>
      <p:bldP spid="21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14800" y="13716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Abstract Base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14800" y="27432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Abstract Product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4800" y="41148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Abstract Format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800" y="54864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File Format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67000" y="54864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Character Encoding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62600" y="54864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Compression Algorithm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67000" y="41148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Media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47800" y="41148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Hardware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" y="41148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Software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2600" y="41148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Document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1800" y="41148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67000" y="27432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Agent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47800" y="27432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IPR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Group 208"/>
          <p:cNvGrpSpPr/>
          <p:nvPr/>
        </p:nvGrpSpPr>
        <p:grpSpPr>
          <a:xfrm>
            <a:off x="3124200" y="4648200"/>
            <a:ext cx="2895600" cy="838200"/>
            <a:chOff x="3124200" y="4876800"/>
            <a:chExt cx="2895600" cy="838200"/>
          </a:xfrm>
        </p:grpSpPr>
        <p:cxnSp>
          <p:nvCxnSpPr>
            <p:cNvPr id="20" name="Straight Arrow Connector 19"/>
            <p:cNvCxnSpPr>
              <a:stCxn id="6" idx="0"/>
              <a:endCxn id="5" idx="2"/>
            </p:cNvCxnSpPr>
            <p:nvPr/>
          </p:nvCxnSpPr>
          <p:spPr>
            <a:xfrm flipV="1">
              <a:off x="4572000" y="4876800"/>
              <a:ext cx="0" cy="838200"/>
            </a:xfrm>
            <a:prstGeom prst="straightConnector1">
              <a:avLst/>
            </a:prstGeom>
            <a:ln w="381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8" idx="0"/>
            </p:cNvCxnSpPr>
            <p:nvPr/>
          </p:nvCxnSpPr>
          <p:spPr>
            <a:xfrm rot="5400000" flipH="1" flipV="1">
              <a:off x="3657600" y="4800600"/>
              <a:ext cx="381000" cy="1447800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hape 54"/>
            <p:cNvCxnSpPr>
              <a:stCxn id="9" idx="0"/>
            </p:cNvCxnSpPr>
            <p:nvPr/>
          </p:nvCxnSpPr>
          <p:spPr>
            <a:xfrm rot="16200000" flipV="1">
              <a:off x="5105400" y="4800600"/>
              <a:ext cx="381000" cy="1447800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stCxn id="5" idx="0"/>
            <a:endCxn id="4" idx="2"/>
          </p:cNvCxnSpPr>
          <p:nvPr/>
        </p:nvCxnSpPr>
        <p:spPr>
          <a:xfrm flipV="1">
            <a:off x="4572000" y="3276600"/>
            <a:ext cx="0" cy="83820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hape 64"/>
          <p:cNvCxnSpPr>
            <a:stCxn id="14" idx="0"/>
          </p:cNvCxnSpPr>
          <p:nvPr/>
        </p:nvCxnSpPr>
        <p:spPr>
          <a:xfrm rot="16200000" flipV="1">
            <a:off x="6057900" y="2933700"/>
            <a:ext cx="1752600" cy="609600"/>
          </a:xfrm>
          <a:prstGeom prst="bentConnector3">
            <a:avLst>
              <a:gd name="adj1" fmla="val 1637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hape 55"/>
          <p:cNvCxnSpPr/>
          <p:nvPr/>
        </p:nvCxnSpPr>
        <p:spPr>
          <a:xfrm rot="5400000" flipH="1" flipV="1">
            <a:off x="3695700" y="3238500"/>
            <a:ext cx="381000" cy="1371600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hape 57"/>
          <p:cNvCxnSpPr>
            <a:stCxn id="11" idx="0"/>
          </p:cNvCxnSpPr>
          <p:nvPr/>
        </p:nvCxnSpPr>
        <p:spPr>
          <a:xfrm rot="5400000" flipH="1" flipV="1">
            <a:off x="2438401" y="3200401"/>
            <a:ext cx="380999" cy="1447800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/>
          <p:nvPr/>
        </p:nvCxnSpPr>
        <p:spPr>
          <a:xfrm rot="5400000" flipH="1" flipV="1">
            <a:off x="1181100" y="3238501"/>
            <a:ext cx="381000" cy="1371600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hape 60"/>
          <p:cNvCxnSpPr/>
          <p:nvPr/>
        </p:nvCxnSpPr>
        <p:spPr>
          <a:xfrm rot="16200000" flipV="1">
            <a:off x="5067300" y="3238501"/>
            <a:ext cx="381000" cy="1371600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17"/>
          <p:cNvGrpSpPr/>
          <p:nvPr/>
        </p:nvGrpSpPr>
        <p:grpSpPr>
          <a:xfrm>
            <a:off x="4343400" y="3200400"/>
            <a:ext cx="1371600" cy="1828800"/>
            <a:chOff x="4343400" y="3429000"/>
            <a:chExt cx="1371600" cy="1828800"/>
          </a:xfrm>
        </p:grpSpPr>
        <p:sp>
          <p:nvSpPr>
            <p:cNvPr id="116" name="Arc 115"/>
            <p:cNvSpPr/>
            <p:nvPr/>
          </p:nvSpPr>
          <p:spPr>
            <a:xfrm>
              <a:off x="4343400" y="3429000"/>
              <a:ext cx="1371600" cy="1828800"/>
            </a:xfrm>
            <a:prstGeom prst="arc">
              <a:avLst>
                <a:gd name="adj1" fmla="val 16200000"/>
                <a:gd name="adj2" fmla="val 9384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572000" y="3639494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specification</a:t>
              </a:r>
              <a:endParaRPr lang="en-US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1" name="Group 113"/>
          <p:cNvGrpSpPr/>
          <p:nvPr/>
        </p:nvGrpSpPr>
        <p:grpSpPr>
          <a:xfrm>
            <a:off x="3048000" y="3124200"/>
            <a:ext cx="4191000" cy="1981200"/>
            <a:chOff x="3048000" y="3352800"/>
            <a:chExt cx="4191000" cy="1981200"/>
          </a:xfrm>
        </p:grpSpPr>
        <p:sp>
          <p:nvSpPr>
            <p:cNvPr id="117" name="Arc 116"/>
            <p:cNvSpPr/>
            <p:nvPr/>
          </p:nvSpPr>
          <p:spPr>
            <a:xfrm>
              <a:off x="3048000" y="3352800"/>
              <a:ext cx="3966411" cy="1981200"/>
            </a:xfrm>
            <a:prstGeom prst="arc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490368" y="3500735"/>
              <a:ext cx="748632" cy="461665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r"/>
              <a:r>
                <a:rPr lang="en-US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reference</a:t>
              </a:r>
            </a:p>
            <a:p>
              <a:pPr algn="r"/>
              <a:r>
                <a:rPr lang="en-US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file</a:t>
              </a:r>
              <a:endParaRPr lang="en-US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159" name="Straight Arrow Connector 158"/>
          <p:cNvCxnSpPr>
            <a:stCxn id="16" idx="3"/>
            <a:endCxn id="15" idx="1"/>
          </p:cNvCxnSpPr>
          <p:nvPr/>
        </p:nvCxnSpPr>
        <p:spPr>
          <a:xfrm>
            <a:off x="2362200" y="3009900"/>
            <a:ext cx="3048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2286000" y="25146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2">
                    <a:lumMod val="75000"/>
                  </a:schemeClr>
                </a:solidFill>
              </a:rPr>
              <a:t>holder</a:t>
            </a:r>
            <a:endParaRPr lang="en-US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2" name="Group 179"/>
          <p:cNvGrpSpPr/>
          <p:nvPr/>
        </p:nvGrpSpPr>
        <p:grpSpPr>
          <a:xfrm>
            <a:off x="3581400" y="2771001"/>
            <a:ext cx="609600" cy="276999"/>
            <a:chOff x="3581400" y="2999601"/>
            <a:chExt cx="609600" cy="276999"/>
          </a:xfrm>
        </p:grpSpPr>
        <p:cxnSp>
          <p:nvCxnSpPr>
            <p:cNvPr id="149" name="Straight Arrow Connector 148"/>
            <p:cNvCxnSpPr>
              <a:stCxn id="15" idx="3"/>
              <a:endCxn id="4" idx="1"/>
            </p:cNvCxnSpPr>
            <p:nvPr/>
          </p:nvCxnSpPr>
          <p:spPr>
            <a:xfrm>
              <a:off x="3581400" y="3238500"/>
              <a:ext cx="533400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3581400" y="2999601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owner</a:t>
              </a:r>
              <a:endParaRPr lang="en-US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3" name="Group 133"/>
          <p:cNvGrpSpPr/>
          <p:nvPr/>
        </p:nvGrpSpPr>
        <p:grpSpPr>
          <a:xfrm>
            <a:off x="3581400" y="2514600"/>
            <a:ext cx="685800" cy="304800"/>
            <a:chOff x="3581400" y="2743200"/>
            <a:chExt cx="685800" cy="304800"/>
          </a:xfrm>
        </p:grpSpPr>
        <p:cxnSp>
          <p:nvCxnSpPr>
            <p:cNvPr id="160" name="Straight Arrow Connector 159"/>
            <p:cNvCxnSpPr/>
            <p:nvPr/>
          </p:nvCxnSpPr>
          <p:spPr>
            <a:xfrm>
              <a:off x="3581400" y="3048000"/>
              <a:ext cx="533400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3581400" y="2743200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creator</a:t>
              </a:r>
              <a:endParaRPr lang="en-US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134"/>
          <p:cNvGrpSpPr/>
          <p:nvPr/>
        </p:nvGrpSpPr>
        <p:grpSpPr>
          <a:xfrm>
            <a:off x="3429000" y="3200400"/>
            <a:ext cx="914400" cy="276999"/>
            <a:chOff x="3429000" y="3429000"/>
            <a:chExt cx="914400" cy="276999"/>
          </a:xfrm>
        </p:grpSpPr>
        <p:cxnSp>
          <p:nvCxnSpPr>
            <p:cNvPr id="161" name="Straight Arrow Connector 160"/>
            <p:cNvCxnSpPr/>
            <p:nvPr/>
          </p:nvCxnSpPr>
          <p:spPr>
            <a:xfrm>
              <a:off x="3581400" y="3429000"/>
              <a:ext cx="533400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3429000" y="34290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maintainer</a:t>
              </a:r>
              <a:endParaRPr lang="en-US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5" name="Group 194"/>
          <p:cNvGrpSpPr/>
          <p:nvPr/>
        </p:nvGrpSpPr>
        <p:grpSpPr>
          <a:xfrm>
            <a:off x="1905000" y="3276600"/>
            <a:ext cx="2438400" cy="381000"/>
            <a:chOff x="1905000" y="3505200"/>
            <a:chExt cx="2438400" cy="381000"/>
          </a:xfrm>
        </p:grpSpPr>
        <p:sp>
          <p:nvSpPr>
            <p:cNvPr id="165" name="TextBox 164"/>
            <p:cNvSpPr txBox="1"/>
            <p:nvPr/>
          </p:nvSpPr>
          <p:spPr>
            <a:xfrm>
              <a:off x="2743200" y="3609201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ipr</a:t>
              </a:r>
              <a:endParaRPr lang="en-US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86" name="Shape 185"/>
            <p:cNvCxnSpPr>
              <a:endCxn id="16" idx="2"/>
            </p:cNvCxnSpPr>
            <p:nvPr/>
          </p:nvCxnSpPr>
          <p:spPr>
            <a:xfrm rot="10800000">
              <a:off x="1905000" y="3505200"/>
              <a:ext cx="1295400" cy="381000"/>
            </a:xfrm>
            <a:prstGeom prst="curvedConnector2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hape 188"/>
            <p:cNvCxnSpPr>
              <a:endCxn id="15" idx="2"/>
            </p:cNvCxnSpPr>
            <p:nvPr/>
          </p:nvCxnSpPr>
          <p:spPr>
            <a:xfrm rot="10800000">
              <a:off x="3124200" y="3505200"/>
              <a:ext cx="1219200" cy="381000"/>
            </a:xfrm>
            <a:prstGeom prst="curvedConnector2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non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Rectangle 195"/>
          <p:cNvSpPr/>
          <p:nvPr/>
        </p:nvSpPr>
        <p:spPr>
          <a:xfrm>
            <a:off x="5562600" y="13716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Controlled Vocabulary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6781800" y="13716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…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99" name="Straight Arrow Connector 198"/>
          <p:cNvCxnSpPr>
            <a:stCxn id="197" idx="1"/>
            <a:endCxn id="196" idx="3"/>
          </p:cNvCxnSpPr>
          <p:nvPr/>
        </p:nvCxnSpPr>
        <p:spPr>
          <a:xfrm flipH="1">
            <a:off x="6477000" y="1638300"/>
            <a:ext cx="304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562600" y="27432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Holding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28600" y="27432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Process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4" idx="0"/>
            <a:endCxn id="3" idx="2"/>
          </p:cNvCxnSpPr>
          <p:nvPr/>
        </p:nvCxnSpPr>
        <p:spPr>
          <a:xfrm flipV="1">
            <a:off x="4572000" y="1905000"/>
            <a:ext cx="0" cy="83820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84"/>
          <p:cNvGrpSpPr/>
          <p:nvPr/>
        </p:nvGrpSpPr>
        <p:grpSpPr>
          <a:xfrm>
            <a:off x="457200" y="3276600"/>
            <a:ext cx="990600" cy="838200"/>
            <a:chOff x="457200" y="3505200"/>
            <a:chExt cx="990600" cy="838200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457200" y="3505200"/>
              <a:ext cx="0" cy="83820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457200" y="3581400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embodies</a:t>
              </a:r>
              <a:endParaRPr lang="en-US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7" name="Group 132"/>
          <p:cNvGrpSpPr/>
          <p:nvPr/>
        </p:nvGrpSpPr>
        <p:grpSpPr>
          <a:xfrm>
            <a:off x="4953000" y="2743200"/>
            <a:ext cx="685800" cy="276999"/>
            <a:chOff x="4953000" y="2971800"/>
            <a:chExt cx="685800" cy="276999"/>
          </a:xfrm>
        </p:grpSpPr>
        <p:cxnSp>
          <p:nvCxnSpPr>
            <p:cNvPr id="90" name="Straight Arrow Connector 89"/>
            <p:cNvCxnSpPr>
              <a:stCxn id="60" idx="1"/>
              <a:endCxn id="4" idx="3"/>
            </p:cNvCxnSpPr>
            <p:nvPr/>
          </p:nvCxnSpPr>
          <p:spPr>
            <a:xfrm flipH="1">
              <a:off x="5029200" y="3238500"/>
              <a:ext cx="533400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953000" y="2971800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product</a:t>
              </a:r>
              <a:endParaRPr lang="en-US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Group 99"/>
          <p:cNvGrpSpPr/>
          <p:nvPr/>
        </p:nvGrpSpPr>
        <p:grpSpPr>
          <a:xfrm>
            <a:off x="-3786435" y="3276600"/>
            <a:ext cx="8058358" cy="2971800"/>
            <a:chOff x="-3786435" y="3505200"/>
            <a:chExt cx="8058358" cy="2971800"/>
          </a:xfrm>
        </p:grpSpPr>
        <p:sp>
          <p:nvSpPr>
            <p:cNvPr id="93" name="Arc 92"/>
            <p:cNvSpPr/>
            <p:nvPr/>
          </p:nvSpPr>
          <p:spPr>
            <a:xfrm>
              <a:off x="-76200" y="3505200"/>
              <a:ext cx="381000" cy="2971800"/>
            </a:xfrm>
            <a:prstGeom prst="arc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Arc 93"/>
            <p:cNvSpPr/>
            <p:nvPr/>
          </p:nvSpPr>
          <p:spPr>
            <a:xfrm>
              <a:off x="0" y="4991096"/>
              <a:ext cx="228600" cy="228600"/>
            </a:xfrm>
            <a:prstGeom prst="arc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Arc 97"/>
            <p:cNvSpPr/>
            <p:nvPr/>
          </p:nvSpPr>
          <p:spPr>
            <a:xfrm>
              <a:off x="-3786435" y="4791069"/>
              <a:ext cx="8058358" cy="409585"/>
            </a:xfrm>
            <a:prstGeom prst="arc">
              <a:avLst>
                <a:gd name="adj1" fmla="val 16200000"/>
                <a:gd name="adj2" fmla="val 12035"/>
              </a:avLst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514600" y="5029200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input / output</a:t>
              </a:r>
              <a:endParaRPr lang="en-US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Group 131"/>
          <p:cNvGrpSpPr/>
          <p:nvPr/>
        </p:nvGrpSpPr>
        <p:grpSpPr>
          <a:xfrm>
            <a:off x="4648200" y="2342377"/>
            <a:ext cx="1481137" cy="605608"/>
            <a:chOff x="4648200" y="2570977"/>
            <a:chExt cx="1481137" cy="605608"/>
          </a:xfrm>
        </p:grpSpPr>
        <p:sp>
          <p:nvSpPr>
            <p:cNvPr id="162" name="TextBox 161"/>
            <p:cNvSpPr txBox="1"/>
            <p:nvPr/>
          </p:nvSpPr>
          <p:spPr>
            <a:xfrm>
              <a:off x="5105399" y="2570977"/>
              <a:ext cx="102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dependency</a:t>
              </a:r>
              <a:endParaRPr lang="en-US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0" name="Group 128"/>
            <p:cNvGrpSpPr/>
            <p:nvPr/>
          </p:nvGrpSpPr>
          <p:grpSpPr>
            <a:xfrm>
              <a:off x="4648200" y="2743200"/>
              <a:ext cx="540559" cy="433385"/>
              <a:chOff x="4648200" y="2743200"/>
              <a:chExt cx="540559" cy="433385"/>
            </a:xfrm>
          </p:grpSpPr>
          <p:sp>
            <p:nvSpPr>
              <p:cNvPr id="107" name="Arc 106"/>
              <p:cNvSpPr/>
              <p:nvPr/>
            </p:nvSpPr>
            <p:spPr>
              <a:xfrm>
                <a:off x="4893484" y="2743200"/>
                <a:ext cx="295275" cy="285750"/>
              </a:xfrm>
              <a:prstGeom prst="arc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Arc 107"/>
              <p:cNvSpPr/>
              <p:nvPr/>
            </p:nvSpPr>
            <p:spPr>
              <a:xfrm>
                <a:off x="4648200" y="2890835"/>
                <a:ext cx="457200" cy="285750"/>
              </a:xfrm>
              <a:prstGeom prst="arc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triangle"/>
              </a:ln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9" name="Arc 108"/>
          <p:cNvSpPr/>
          <p:nvPr/>
        </p:nvSpPr>
        <p:spPr>
          <a:xfrm>
            <a:off x="4895874" y="2681292"/>
            <a:ext cx="295275" cy="285750"/>
          </a:xfrm>
          <a:prstGeom prst="arc">
            <a:avLst/>
          </a:prstGeom>
          <a:ln w="38100">
            <a:solidFill>
              <a:schemeClr val="accent2">
                <a:lumMod val="75000"/>
              </a:schemeClr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8001000" y="27432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Abstract Signature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001000" y="41148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External Signature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8077200" y="44196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Internal Signature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3" name="Straight Arrow Connector 122"/>
          <p:cNvCxnSpPr>
            <a:stCxn id="120" idx="0"/>
            <a:endCxn id="119" idx="2"/>
          </p:cNvCxnSpPr>
          <p:nvPr/>
        </p:nvCxnSpPr>
        <p:spPr>
          <a:xfrm flipV="1">
            <a:off x="8458200" y="3276600"/>
            <a:ext cx="0" cy="838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211"/>
          <p:cNvGrpSpPr/>
          <p:nvPr/>
        </p:nvGrpSpPr>
        <p:grpSpPr>
          <a:xfrm>
            <a:off x="685800" y="2362200"/>
            <a:ext cx="7772400" cy="3124200"/>
            <a:chOff x="685800" y="2590800"/>
            <a:chExt cx="7772400" cy="3124200"/>
          </a:xfrm>
        </p:grpSpPr>
        <p:cxnSp>
          <p:nvCxnSpPr>
            <p:cNvPr id="62" name="Shape 61"/>
            <p:cNvCxnSpPr/>
            <p:nvPr/>
          </p:nvCxnSpPr>
          <p:spPr>
            <a:xfrm rot="5400000" flipH="1" flipV="1">
              <a:off x="3695700" y="2095500"/>
              <a:ext cx="381000" cy="1371600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174"/>
            <p:cNvGrpSpPr/>
            <p:nvPr/>
          </p:nvGrpSpPr>
          <p:grpSpPr>
            <a:xfrm>
              <a:off x="685800" y="2590800"/>
              <a:ext cx="1219200" cy="3124200"/>
              <a:chOff x="685800" y="2590800"/>
              <a:chExt cx="1219200" cy="3124200"/>
            </a:xfrm>
          </p:grpSpPr>
          <p:cxnSp>
            <p:nvCxnSpPr>
              <p:cNvPr id="157" name="Elbow Connector 156"/>
              <p:cNvCxnSpPr>
                <a:stCxn id="152" idx="0"/>
              </p:cNvCxnSpPr>
              <p:nvPr/>
            </p:nvCxnSpPr>
            <p:spPr>
              <a:xfrm rot="16200000" flipV="1">
                <a:off x="762000" y="4572000"/>
                <a:ext cx="1676400" cy="609600"/>
              </a:xfrm>
              <a:prstGeom prst="bentConnector3">
                <a:avLst>
                  <a:gd name="adj1" fmla="val 27830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Elbow Connector 153"/>
              <p:cNvCxnSpPr>
                <a:stCxn id="151" idx="0"/>
              </p:cNvCxnSpPr>
              <p:nvPr/>
            </p:nvCxnSpPr>
            <p:spPr>
              <a:xfrm rot="5400000" flipH="1" flipV="1">
                <a:off x="152400" y="4572000"/>
                <a:ext cx="1676400" cy="609600"/>
              </a:xfrm>
              <a:prstGeom prst="bentConnector3">
                <a:avLst>
                  <a:gd name="adj1" fmla="val 27858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Arc 170"/>
              <p:cNvSpPr/>
              <p:nvPr/>
            </p:nvSpPr>
            <p:spPr>
              <a:xfrm>
                <a:off x="1178719" y="3869533"/>
                <a:ext cx="192881" cy="152400"/>
              </a:xfrm>
              <a:prstGeom prst="arc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Arc 171"/>
              <p:cNvSpPr/>
              <p:nvPr/>
            </p:nvSpPr>
            <p:spPr>
              <a:xfrm>
                <a:off x="1216819" y="4000496"/>
                <a:ext cx="152400" cy="152400"/>
              </a:xfrm>
              <a:prstGeom prst="arc">
                <a:avLst/>
              </a:prstGeom>
              <a:ln w="38100"/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4" name="Straight Connector 173"/>
              <p:cNvCxnSpPr/>
              <p:nvPr/>
            </p:nvCxnSpPr>
            <p:spPr>
              <a:xfrm flipV="1">
                <a:off x="1295400" y="2590800"/>
                <a:ext cx="0" cy="1295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1" name="Shape 140"/>
            <p:cNvCxnSpPr>
              <a:stCxn id="138" idx="0"/>
            </p:cNvCxnSpPr>
            <p:nvPr/>
          </p:nvCxnSpPr>
          <p:spPr>
            <a:xfrm rot="16200000" flipV="1">
              <a:off x="6438900" y="2171700"/>
              <a:ext cx="381000" cy="1219200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hape 62"/>
            <p:cNvCxnSpPr/>
            <p:nvPr/>
          </p:nvCxnSpPr>
          <p:spPr>
            <a:xfrm rot="5400000" flipH="1" flipV="1">
              <a:off x="2400300" y="2095501"/>
              <a:ext cx="381000" cy="1371600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hape 65"/>
            <p:cNvCxnSpPr/>
            <p:nvPr/>
          </p:nvCxnSpPr>
          <p:spPr>
            <a:xfrm rot="5400000" flipH="1" flipV="1">
              <a:off x="1181100" y="2095500"/>
              <a:ext cx="381000" cy="1371600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60" idx="0"/>
            </p:cNvCxnSpPr>
            <p:nvPr/>
          </p:nvCxnSpPr>
          <p:spPr>
            <a:xfrm rot="16200000" flipV="1">
              <a:off x="4495800" y="1447800"/>
              <a:ext cx="381000" cy="2667000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hape 124"/>
            <p:cNvCxnSpPr>
              <a:stCxn id="119" idx="0"/>
            </p:cNvCxnSpPr>
            <p:nvPr/>
          </p:nvCxnSpPr>
          <p:spPr>
            <a:xfrm rot="16200000" flipV="1">
              <a:off x="7658100" y="2171700"/>
              <a:ext cx="381000" cy="1219200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123"/>
          <p:cNvGrpSpPr/>
          <p:nvPr/>
        </p:nvGrpSpPr>
        <p:grpSpPr>
          <a:xfrm>
            <a:off x="4726781" y="4681534"/>
            <a:ext cx="3350419" cy="423866"/>
            <a:chOff x="4726781" y="4910134"/>
            <a:chExt cx="3350419" cy="423866"/>
          </a:xfrm>
        </p:grpSpPr>
        <p:grpSp>
          <p:nvGrpSpPr>
            <p:cNvPr id="34" name="Group 112"/>
            <p:cNvGrpSpPr/>
            <p:nvPr/>
          </p:nvGrpSpPr>
          <p:grpSpPr>
            <a:xfrm>
              <a:off x="4726781" y="4910134"/>
              <a:ext cx="3350419" cy="381000"/>
              <a:chOff x="4726781" y="4910134"/>
              <a:chExt cx="3350419" cy="381000"/>
            </a:xfrm>
          </p:grpSpPr>
          <p:sp>
            <p:nvSpPr>
              <p:cNvPr id="101" name="Arc 100"/>
              <p:cNvSpPr/>
              <p:nvPr/>
            </p:nvSpPr>
            <p:spPr>
              <a:xfrm>
                <a:off x="4726781" y="4910134"/>
                <a:ext cx="228600" cy="381000"/>
              </a:xfrm>
              <a:prstGeom prst="arc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6" name="Straight Arrow Connector 105"/>
              <p:cNvCxnSpPr/>
              <p:nvPr/>
            </p:nvCxnSpPr>
            <p:spPr>
              <a:xfrm>
                <a:off x="4953000" y="5081582"/>
                <a:ext cx="3124200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/>
            <p:cNvSpPr txBox="1"/>
            <p:nvPr/>
          </p:nvSpPr>
          <p:spPr>
            <a:xfrm>
              <a:off x="6248400" y="5057001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signature</a:t>
              </a:r>
              <a:endParaRPr lang="en-US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38" name="Rectangle 137"/>
          <p:cNvSpPr/>
          <p:nvPr/>
        </p:nvSpPr>
        <p:spPr>
          <a:xfrm>
            <a:off x="6781800" y="27432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Digest</a:t>
            </a:r>
            <a:endParaRPr lang="en-US" sz="1200" i="1" dirty="0">
              <a:solidFill>
                <a:schemeClr val="tx1"/>
              </a:solidFill>
            </a:endParaRPr>
          </a:p>
        </p:txBody>
      </p:sp>
      <p:grpSp>
        <p:nvGrpSpPr>
          <p:cNvPr id="35" name="Group 201"/>
          <p:cNvGrpSpPr/>
          <p:nvPr/>
        </p:nvGrpSpPr>
        <p:grpSpPr>
          <a:xfrm>
            <a:off x="7467600" y="3276600"/>
            <a:ext cx="609600" cy="838200"/>
            <a:chOff x="7467600" y="3505200"/>
            <a:chExt cx="609600" cy="838200"/>
          </a:xfrm>
        </p:grpSpPr>
        <p:cxnSp>
          <p:nvCxnSpPr>
            <p:cNvPr id="143" name="Straight Arrow Connector 142"/>
            <p:cNvCxnSpPr/>
            <p:nvPr/>
          </p:nvCxnSpPr>
          <p:spPr>
            <a:xfrm flipV="1">
              <a:off x="7467600" y="3505200"/>
              <a:ext cx="0" cy="83820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7467600" y="3810000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digest</a:t>
              </a:r>
              <a:endParaRPr lang="en-US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51" name="Rectangle 150"/>
          <p:cNvSpPr/>
          <p:nvPr/>
        </p:nvSpPr>
        <p:spPr>
          <a:xfrm>
            <a:off x="228600" y="54864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Assessment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447800" y="5486400"/>
            <a:ext cx="9144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Grammar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36" name="Group 204"/>
          <p:cNvGrpSpPr/>
          <p:nvPr/>
        </p:nvGrpSpPr>
        <p:grpSpPr>
          <a:xfrm>
            <a:off x="1863505" y="4642164"/>
            <a:ext cx="2464051" cy="1911036"/>
            <a:chOff x="1863505" y="4870764"/>
            <a:chExt cx="2464051" cy="1911036"/>
          </a:xfrm>
        </p:grpSpPr>
        <p:sp>
          <p:nvSpPr>
            <p:cNvPr id="198" name="Freeform 197"/>
            <p:cNvSpPr/>
            <p:nvPr/>
          </p:nvSpPr>
          <p:spPr>
            <a:xfrm>
              <a:off x="1863505" y="4870764"/>
              <a:ext cx="2464051" cy="1911036"/>
            </a:xfrm>
            <a:custGeom>
              <a:avLst/>
              <a:gdLst>
                <a:gd name="connsiteX0" fmla="*/ 37723 w 2464051"/>
                <a:gd name="connsiteY0" fmla="*/ 1348967 h 1874068"/>
                <a:gd name="connsiteX1" fmla="*/ 282166 w 2464051"/>
                <a:gd name="connsiteY1" fmla="*/ 1575303 h 1874068"/>
                <a:gd name="connsiteX2" fmla="*/ 1730721 w 2464051"/>
                <a:gd name="connsiteY2" fmla="*/ 1611517 h 1874068"/>
                <a:gd name="connsiteX3" fmla="*/ 2464051 w 2464051"/>
                <a:gd name="connsiteY3" fmla="*/ 0 h 187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4051" h="1874068">
                  <a:moveTo>
                    <a:pt x="37723" y="1348967"/>
                  </a:moveTo>
                  <a:cubicBezTo>
                    <a:pt x="18861" y="1440256"/>
                    <a:pt x="0" y="1531545"/>
                    <a:pt x="282166" y="1575303"/>
                  </a:cubicBezTo>
                  <a:cubicBezTo>
                    <a:pt x="564332" y="1619061"/>
                    <a:pt x="1367074" y="1874068"/>
                    <a:pt x="1730721" y="1611517"/>
                  </a:cubicBezTo>
                  <a:cubicBezTo>
                    <a:pt x="2094369" y="1348967"/>
                    <a:pt x="2279210" y="674483"/>
                    <a:pt x="2464051" y="0"/>
                  </a:cubicBezTo>
                </a:path>
              </a:pathLst>
            </a:custGeom>
            <a:ln w="38100">
              <a:solidFill>
                <a:schemeClr val="accent2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743200" y="63246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grammar</a:t>
              </a:r>
              <a:endParaRPr lang="en-US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7" name="Group 205"/>
          <p:cNvGrpSpPr/>
          <p:nvPr/>
        </p:nvGrpSpPr>
        <p:grpSpPr>
          <a:xfrm>
            <a:off x="679010" y="6027345"/>
            <a:ext cx="2489703" cy="452673"/>
            <a:chOff x="679010" y="6255945"/>
            <a:chExt cx="2489703" cy="452673"/>
          </a:xfrm>
        </p:grpSpPr>
        <p:sp>
          <p:nvSpPr>
            <p:cNvPr id="201" name="Freeform 200"/>
            <p:cNvSpPr/>
            <p:nvPr/>
          </p:nvSpPr>
          <p:spPr>
            <a:xfrm>
              <a:off x="679010" y="6255945"/>
              <a:ext cx="2489703" cy="452673"/>
            </a:xfrm>
            <a:custGeom>
              <a:avLst/>
              <a:gdLst>
                <a:gd name="connsiteX0" fmla="*/ 2489703 w 2489703"/>
                <a:gd name="connsiteY0" fmla="*/ 380245 h 452673"/>
                <a:gd name="connsiteX1" fmla="*/ 488887 w 2489703"/>
                <a:gd name="connsiteY1" fmla="*/ 389299 h 452673"/>
                <a:gd name="connsiteX2" fmla="*/ 0 w 2489703"/>
                <a:gd name="connsiteY2" fmla="*/ 0 h 452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9703" h="452673">
                  <a:moveTo>
                    <a:pt x="2489703" y="380245"/>
                  </a:moveTo>
                  <a:cubicBezTo>
                    <a:pt x="1696770" y="416459"/>
                    <a:pt x="903838" y="452673"/>
                    <a:pt x="488887" y="389299"/>
                  </a:cubicBezTo>
                  <a:cubicBezTo>
                    <a:pt x="73937" y="325925"/>
                    <a:pt x="36968" y="162962"/>
                    <a:pt x="0" y="0"/>
                  </a:cubicBezTo>
                </a:path>
              </a:pathLst>
            </a:cu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066800" y="64008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assessment</a:t>
              </a:r>
              <a:endParaRPr lang="en-US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8" name="Group 130"/>
          <p:cNvGrpSpPr/>
          <p:nvPr/>
        </p:nvGrpSpPr>
        <p:grpSpPr>
          <a:xfrm>
            <a:off x="1593058" y="2105892"/>
            <a:ext cx="4778158" cy="1249289"/>
            <a:chOff x="1593058" y="2334492"/>
            <a:chExt cx="4778158" cy="1249289"/>
          </a:xfrm>
        </p:grpSpPr>
        <p:grpSp>
          <p:nvGrpSpPr>
            <p:cNvPr id="39" name="Group 129"/>
            <p:cNvGrpSpPr/>
            <p:nvPr/>
          </p:nvGrpSpPr>
          <p:grpSpPr>
            <a:xfrm>
              <a:off x="1593058" y="2353147"/>
              <a:ext cx="4778158" cy="1230634"/>
              <a:chOff x="1593058" y="2353147"/>
              <a:chExt cx="4778158" cy="1230634"/>
            </a:xfrm>
          </p:grpSpPr>
          <p:sp>
            <p:nvSpPr>
              <p:cNvPr id="102" name="Arc 101"/>
              <p:cNvSpPr/>
              <p:nvPr/>
            </p:nvSpPr>
            <p:spPr>
              <a:xfrm>
                <a:off x="4128136" y="2353147"/>
                <a:ext cx="2243080" cy="1219200"/>
              </a:xfrm>
              <a:prstGeom prst="arc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Arc 102"/>
              <p:cNvSpPr/>
              <p:nvPr/>
            </p:nvSpPr>
            <p:spPr>
              <a:xfrm>
                <a:off x="1593058" y="2364581"/>
                <a:ext cx="3581400" cy="1219200"/>
              </a:xfrm>
              <a:prstGeom prst="arc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/>
                <a:tailEnd type="triangle"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4953000" y="2334492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chemeClr val="accent2">
                      <a:lumMod val="75000"/>
                    </a:schemeClr>
                  </a:solidFill>
                </a:rPr>
                <a:t>holder</a:t>
              </a:r>
              <a:endParaRPr lang="en-US" sz="12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66" grpId="0"/>
      <p:bldP spid="196" grpId="0" animBg="1"/>
      <p:bldP spid="197" grpId="0" animBg="1"/>
      <p:bldP spid="60" grpId="0" animBg="1"/>
      <p:bldP spid="64" grpId="0" animBg="1"/>
      <p:bldP spid="109" grpId="0" animBg="1"/>
      <p:bldP spid="119" grpId="0" animBg="1"/>
      <p:bldP spid="120" grpId="0" animBg="1"/>
      <p:bldP spid="121" grpId="0" animBg="1"/>
      <p:bldP spid="138" grpId="0" animBg="1"/>
      <p:bldP spid="151" grpId="0" animBg="1"/>
      <p:bldP spid="1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1202390"/>
            <a:ext cx="510396" cy="397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 data 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PRONOM as of 2012-02-21</a:t>
            </a:r>
          </a:p>
          <a:p>
            <a:pPr indent="1588">
              <a:buNone/>
            </a:pPr>
            <a:r>
              <a:rPr lang="en-US" sz="1600" i="1" dirty="0" smtClean="0">
                <a:hlinkClick r:id="rId3"/>
              </a:rPr>
              <a:t>http://www.nationalarchives.gov.uk/PRONOM</a:t>
            </a:r>
            <a:r>
              <a:rPr lang="en-US" sz="1600" i="1" dirty="0" smtClean="0"/>
              <a:t> </a:t>
            </a:r>
          </a:p>
          <a:p>
            <a:pPr lvl="1">
              <a:spcAft>
                <a:spcPts val="0"/>
              </a:spcAft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800" dirty="0" smtClean="0">
                <a:solidFill>
                  <a:schemeClr val="accent4">
                    <a:lumMod val="75000"/>
                  </a:schemeClr>
                </a:solidFill>
              </a:rPr>
              <a:t>      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846 </a:t>
            </a: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file formats</a:t>
            </a:r>
          </a:p>
          <a:p>
            <a:pPr lvl="1" indent="-3175"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4">
                    <a:lumMod val="75000"/>
                  </a:schemeClr>
                </a:solidFill>
              </a:rPr>
              <a:t>              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28 </a:t>
            </a: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character encodings</a:t>
            </a:r>
          </a:p>
          <a:p>
            <a:pPr lvl="1" indent="-3175"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4">
                    <a:lumMod val="75000"/>
                  </a:schemeClr>
                </a:solidFill>
              </a:rPr>
              <a:t>              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17 </a:t>
            </a: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compression algorithms</a:t>
            </a:r>
          </a:p>
          <a:p>
            <a:pPr lvl="1" indent="-3175"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1,237 </a:t>
            </a: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identifiers</a:t>
            </a:r>
          </a:p>
          <a:p>
            <a:pPr lvl="1" indent="-3175"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  548 </a:t>
            </a: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external signatures</a:t>
            </a:r>
          </a:p>
          <a:p>
            <a:pPr lvl="1" indent="-3175"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4">
                    <a:lumMod val="75000"/>
                  </a:schemeClr>
                </a:solidFill>
              </a:rPr>
              <a:t>       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494 </a:t>
            </a: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internal signatures</a:t>
            </a:r>
          </a:p>
          <a:p>
            <a:pPr lvl="1" indent="-3175"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4">
                    <a:lumMod val="75000"/>
                  </a:schemeClr>
                </a:solidFill>
              </a:rPr>
              <a:t>             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71 </a:t>
            </a: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MIME types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not in IANA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2000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 indent="-3175"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4">
                    <a:lumMod val="75000"/>
                  </a:schemeClr>
                </a:solidFill>
              </a:rPr>
              <a:t>       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156 </a:t>
            </a: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agents</a:t>
            </a:r>
          </a:p>
          <a:p>
            <a:pPr lvl="1" indent="-3175"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4">
                    <a:lumMod val="75000"/>
                  </a:schemeClr>
                </a:solidFill>
              </a:rPr>
              <a:t>       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268 </a:t>
            </a: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software packages</a:t>
            </a:r>
          </a:p>
          <a:p>
            <a:pPr lvl="1" indent="-3175"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2,080 </a:t>
            </a: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software processes</a:t>
            </a:r>
          </a:p>
          <a:p>
            <a:pPr lvl="1" indent="-3175"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4">
                    <a:lumMod val="75000"/>
                  </a:schemeClr>
                </a:solidFill>
              </a:rPr>
              <a:t>             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23 </a:t>
            </a: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IPR statements</a:t>
            </a:r>
          </a:p>
          <a:p>
            <a:pPr lvl="1" indent="-3175">
              <a:spcAft>
                <a:spcPts val="0"/>
              </a:spcAft>
              <a:buNone/>
            </a:pPr>
            <a:r>
              <a:rPr lang="en-US" sz="800" u="sng" dirty="0" smtClean="0">
                <a:solidFill>
                  <a:schemeClr val="accent4">
                    <a:lumMod val="75000"/>
                  </a:schemeClr>
                </a:solidFill>
              </a:rPr>
              <a:t>        </a:t>
            </a:r>
            <a:r>
              <a:rPr lang="en-US" sz="2000" u="sng" dirty="0" smtClean="0">
                <a:solidFill>
                  <a:schemeClr val="accent4">
                    <a:lumMod val="75000"/>
                  </a:schemeClr>
                </a:solidFill>
              </a:rPr>
              <a:t>217</a:t>
            </a: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 relationships</a:t>
            </a:r>
          </a:p>
          <a:p>
            <a:pPr lvl="1" indent="-3175"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7,816 </a:t>
            </a:r>
          </a:p>
          <a:p>
            <a:pPr lvl="1" indent="-3175">
              <a:spcAft>
                <a:spcPts val="0"/>
              </a:spcAft>
              <a:buNone/>
            </a:pP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indent="0"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181600" y="1143000"/>
            <a:ext cx="358140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n"/>
            </a:pPr>
            <a:r>
              <a:rPr lang="en-US" sz="2400" dirty="0" smtClean="0"/>
              <a:t>Special thanks to TNA</a:t>
            </a:r>
          </a:p>
          <a:p>
            <a:pPr marL="801688" lvl="1" indent="-344488"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Arial" pitchFamily="34" charset="0"/>
              <a:buChar char="►"/>
            </a:pP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Tim Gollins</a:t>
            </a:r>
          </a:p>
          <a:p>
            <a:pPr marL="801688" lvl="1" indent="-344488"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Arial" pitchFamily="34" charset="0"/>
              <a:buChar char="►"/>
            </a:pP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Tracey Powell</a:t>
            </a:r>
          </a:p>
          <a:p>
            <a:pPr marL="801688" lvl="1" indent="-344488"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Arial" pitchFamily="34" charset="0"/>
              <a:buChar char="►"/>
            </a:pP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Spencer Ross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3430974"/>
            <a:ext cx="3886200" cy="243642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 data 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MIME types from Appspot as of 2012-02-22</a:t>
            </a:r>
          </a:p>
          <a:p>
            <a:pPr indent="1588">
              <a:buNone/>
            </a:pPr>
            <a:r>
              <a:rPr lang="en-US" sz="1600" i="1" dirty="0" smtClean="0">
                <a:hlinkClick r:id="rId2"/>
              </a:rPr>
              <a:t>http://mediatypes.appspot.com/</a:t>
            </a:r>
            <a:endParaRPr lang="en-US" sz="1600" i="1" dirty="0" smtClean="0"/>
          </a:p>
          <a:p>
            <a:pPr lvl="1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“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Routinely scrapped from IANA using code in the mediatypes Google Code project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”</a:t>
            </a:r>
          </a:p>
          <a:p>
            <a:pPr lvl="1">
              <a:spcAft>
                <a:spcPts val="0"/>
              </a:spcAft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800" dirty="0" smtClean="0">
                <a:solidFill>
                  <a:schemeClr val="accent4">
                    <a:lumMod val="75000"/>
                  </a:schemeClr>
                </a:solidFill>
              </a:rPr>
              <a:t>    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809  application/*</a:t>
            </a:r>
          </a:p>
          <a:p>
            <a:pPr lvl="1" indent="-3175"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4">
                    <a:lumMod val="75000"/>
                  </a:schemeClr>
                </a:solidFill>
              </a:rPr>
              <a:t>       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125  audio/*</a:t>
            </a:r>
          </a:p>
          <a:p>
            <a:pPr lvl="1" indent="-3175"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4">
                    <a:lumMod val="75000"/>
                  </a:schemeClr>
                </a:solidFill>
              </a:rPr>
              <a:t>             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39  image/*</a:t>
            </a:r>
          </a:p>
          <a:p>
            <a:pPr lvl="1" indent="-3175"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4">
                    <a:lumMod val="75000"/>
                  </a:schemeClr>
                </a:solidFill>
              </a:rPr>
              <a:t>             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19  message/*</a:t>
            </a:r>
          </a:p>
          <a:p>
            <a:pPr lvl="1" indent="-3175"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4">
                    <a:lumMod val="75000"/>
                  </a:schemeClr>
                </a:solidFill>
              </a:rPr>
              <a:t>             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14  model/*</a:t>
            </a:r>
          </a:p>
          <a:p>
            <a:pPr lvl="1" indent="-3175"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4">
                    <a:lumMod val="75000"/>
                  </a:schemeClr>
                </a:solidFill>
              </a:rPr>
              <a:t>             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14  multipart/*</a:t>
            </a:r>
          </a:p>
          <a:p>
            <a:pPr lvl="1" indent="-3175"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4">
                    <a:lumMod val="75000"/>
                  </a:schemeClr>
                </a:solidFill>
              </a:rPr>
              <a:t>              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51  text/*</a:t>
            </a:r>
          </a:p>
          <a:p>
            <a:pPr lvl="1" indent="-3175">
              <a:spcAft>
                <a:spcPts val="0"/>
              </a:spcAft>
              <a:buNone/>
            </a:pPr>
            <a:r>
              <a:rPr lang="en-US" sz="800" u="sng" dirty="0" smtClean="0">
                <a:solidFill>
                  <a:schemeClr val="accent4">
                    <a:lumMod val="75000"/>
                  </a:schemeClr>
                </a:solidFill>
              </a:rPr>
              <a:t>               </a:t>
            </a:r>
            <a:r>
              <a:rPr lang="en-US" u="sng" dirty="0" smtClean="0">
                <a:solidFill>
                  <a:schemeClr val="accent4">
                    <a:lumMod val="75000"/>
                  </a:schemeClr>
                </a:solidFill>
              </a:rPr>
              <a:t>56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video/*</a:t>
            </a:r>
          </a:p>
          <a:p>
            <a:pPr lvl="1" indent="-3175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1,127</a:t>
            </a:r>
          </a:p>
          <a:p>
            <a:pPr lvl="1"/>
            <a:r>
              <a:rPr lang="en-US" dirty="0" smtClean="0"/>
              <a:t>Plus 71 defined by PRONOM</a:t>
            </a:r>
            <a:endParaRPr lang="en-US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2199" y="2971800"/>
            <a:ext cx="3608401" cy="251936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licensing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PRONOM data contributed under UK Open Government License (OGL)</a:t>
            </a:r>
          </a:p>
          <a:p>
            <a:pPr indent="-3175">
              <a:buNone/>
            </a:pPr>
            <a:r>
              <a:rPr lang="en-US" sz="1600" i="1" dirty="0" smtClean="0">
                <a:hlinkClick r:id="rId2"/>
              </a:rPr>
              <a:t>http://www.nationalarchives.gov.uk/doc/open-government-licence/</a:t>
            </a:r>
            <a:endParaRPr lang="en-US" sz="1600" i="1" dirty="0" smtClean="0"/>
          </a:p>
          <a:p>
            <a:pPr>
              <a:spcAft>
                <a:spcPts val="0"/>
              </a:spcAft>
            </a:pPr>
            <a:r>
              <a:rPr lang="en-US" dirty="0" smtClean="0"/>
              <a:t>Other submissions contributed under under Creative Commons Attribution license (CC-BY)</a:t>
            </a:r>
          </a:p>
          <a:p>
            <a:pPr indent="-3175">
              <a:buNone/>
            </a:pPr>
            <a:r>
              <a:rPr lang="en-US" sz="1600" i="1" dirty="0" smtClean="0">
                <a:hlinkClick r:id="rId3"/>
              </a:rPr>
              <a:t>http://creativecommons.org/licenses/by/3.0/</a:t>
            </a:r>
            <a:endParaRPr lang="en-US" sz="1600" i="1" dirty="0" smtClean="0"/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3609559"/>
            <a:ext cx="6981825" cy="2791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6721</TotalTime>
  <Words>879</Words>
  <Application>Microsoft Office PowerPoint</Application>
  <PresentationFormat>On-screen Show (4:3)</PresentationFormat>
  <Paragraphs>250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Why are formats important?</vt:lpstr>
      <vt:lpstr>Unified Digital Format Registry</vt:lpstr>
      <vt:lpstr>Representation information</vt:lpstr>
      <vt:lpstr>Technology stack</vt:lpstr>
      <vt:lpstr>Ontology</vt:lpstr>
      <vt:lpstr>Initial data loads</vt:lpstr>
      <vt:lpstr>Initial data loads</vt:lpstr>
      <vt:lpstr>Data licensing</vt:lpstr>
      <vt:lpstr>Search or browse for information</vt:lpstr>
      <vt:lpstr>Review provenance</vt:lpstr>
      <vt:lpstr>Annotate information</vt:lpstr>
      <vt:lpstr>Contribute or edit information</vt:lpstr>
      <vt:lpstr>Next steps</vt:lpstr>
      <vt:lpstr>Next steps</vt:lpstr>
      <vt:lpstr>Next steps</vt:lpstr>
      <vt:lpstr>Next steps</vt:lpstr>
      <vt:lpstr>For more information</vt:lpstr>
    </vt:vector>
  </TitlesOfParts>
  <Company>UCOP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Materials Long-Term Preservation and Access</dc:title>
  <dc:creator>slabrams</dc:creator>
  <cp:lastModifiedBy>slabrams</cp:lastModifiedBy>
  <cp:revision>405</cp:revision>
  <dcterms:created xsi:type="dcterms:W3CDTF">2012-05-04T03:19:33Z</dcterms:created>
  <dcterms:modified xsi:type="dcterms:W3CDTF">2012-08-10T19:37:10Z</dcterms:modified>
</cp:coreProperties>
</file>