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7hvyDJ+O/vq33PxuB/xOOjod4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3"/>
    <p:restoredTop sz="65563"/>
  </p:normalViewPr>
  <p:slideViewPr>
    <p:cSldViewPr snapToGrid="0">
      <p:cViewPr varScale="1">
        <p:scale>
          <a:sx n="78" d="100"/>
          <a:sy n="78" d="100"/>
        </p:scale>
        <p:origin x="6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betsy.gunia@jhu.edu" TargetMode="External"/><Relationship Id="rId7" Type="http://schemas.openxmlformats.org/officeDocument/2006/relationships/hyperlink" Target="mailto:katy.smith@slu.edu"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mailto:lesley.skalla@duke.edu" TargetMode="External"/><Relationship Id="rId5" Type="http://schemas.openxmlformats.org/officeDocument/2006/relationships/hyperlink" Target="mailto:djmartin@arizona.edu" TargetMode="External"/><Relationship Id="rId4" Type="http://schemas.openxmlformats.org/officeDocument/2006/relationships/hyperlink" Target="mailto:mno@iastate.edu"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i="1" dirty="0"/>
              <a:t>This slide deck was developed by a team of </a:t>
            </a:r>
            <a:r>
              <a:rPr lang="en-US" i="1" dirty="0" err="1"/>
              <a:t>DMPTool</a:t>
            </a:r>
            <a:r>
              <a:rPr lang="en-US" i="1" dirty="0"/>
              <a:t> administrators and medical librarians as part of an NIH focused </a:t>
            </a:r>
            <a:r>
              <a:rPr lang="en-US" i="1" dirty="0" err="1"/>
              <a:t>DMPTool</a:t>
            </a:r>
            <a:r>
              <a:rPr lang="en-US" i="1" dirty="0"/>
              <a:t> working group in Winter of 2022. </a:t>
            </a:r>
            <a:endParaRPr i="1" dirty="0"/>
          </a:p>
          <a:p>
            <a:pPr marL="457200" lvl="0" indent="-317500" algn="l" rtl="0">
              <a:spcBef>
                <a:spcPts val="0"/>
              </a:spcBef>
              <a:spcAft>
                <a:spcPts val="0"/>
              </a:spcAft>
              <a:buSzPts val="1400"/>
              <a:buChar char="-"/>
            </a:pPr>
            <a:r>
              <a:rPr lang="en-US" dirty="0"/>
              <a:t>Betsy </a:t>
            </a:r>
            <a:r>
              <a:rPr lang="en-US" dirty="0" err="1"/>
              <a:t>Gunia</a:t>
            </a:r>
            <a:r>
              <a:rPr lang="en-US" dirty="0"/>
              <a:t>, Johns Hopkins University, </a:t>
            </a:r>
            <a:r>
              <a:rPr lang="en-US" u="sng" dirty="0">
                <a:solidFill>
                  <a:schemeClr val="hlink"/>
                </a:solidFill>
                <a:hlinkClick r:id="rId3"/>
              </a:rPr>
              <a:t>betsy.gunia@jhu.edu</a:t>
            </a:r>
            <a:endParaRPr dirty="0"/>
          </a:p>
          <a:p>
            <a:pPr marL="457200" lvl="0" indent="-317500" algn="l" rtl="0">
              <a:spcBef>
                <a:spcPts val="0"/>
              </a:spcBef>
              <a:spcAft>
                <a:spcPts val="0"/>
              </a:spcAft>
              <a:buSzPts val="1400"/>
              <a:buChar char="-"/>
            </a:pPr>
            <a:r>
              <a:rPr lang="en-US" dirty="0"/>
              <a:t>Megan O’Donnell, Iowa State University, </a:t>
            </a:r>
            <a:r>
              <a:rPr lang="en-US" u="sng" dirty="0">
                <a:solidFill>
                  <a:schemeClr val="hlink"/>
                </a:solidFill>
                <a:hlinkClick r:id="rId4"/>
              </a:rPr>
              <a:t>mno@iastate.edu</a:t>
            </a:r>
            <a:endParaRPr dirty="0"/>
          </a:p>
          <a:p>
            <a:pPr marL="457200" lvl="0" indent="-317500" algn="l" rtl="0">
              <a:spcBef>
                <a:spcPts val="0"/>
              </a:spcBef>
              <a:spcAft>
                <a:spcPts val="0"/>
              </a:spcAft>
              <a:buSzPts val="1400"/>
              <a:buChar char="-"/>
            </a:pPr>
            <a:r>
              <a:rPr lang="en-US" dirty="0"/>
              <a:t>Jim Martin, University of Arizona, </a:t>
            </a:r>
            <a:r>
              <a:rPr lang="en-US" u="sng" dirty="0">
                <a:solidFill>
                  <a:schemeClr val="hlink"/>
                </a:solidFill>
                <a:hlinkClick r:id="rId5"/>
              </a:rPr>
              <a:t>djmartin@arizona.edu</a:t>
            </a:r>
            <a:endParaRPr dirty="0"/>
          </a:p>
          <a:p>
            <a:pPr marL="457200" lvl="0" indent="-317500" algn="l" rtl="0">
              <a:spcBef>
                <a:spcPts val="0"/>
              </a:spcBef>
              <a:spcAft>
                <a:spcPts val="0"/>
              </a:spcAft>
              <a:buClr>
                <a:schemeClr val="dk1"/>
              </a:buClr>
              <a:buSzPts val="1400"/>
              <a:buChar char="-"/>
            </a:pPr>
            <a:r>
              <a:rPr lang="en-US" dirty="0"/>
              <a:t>Lesley </a:t>
            </a:r>
            <a:r>
              <a:rPr lang="en-US" dirty="0" err="1"/>
              <a:t>Skalla</a:t>
            </a:r>
            <a:r>
              <a:rPr lang="en-US" dirty="0"/>
              <a:t>, Duke University Medical Center Library, </a:t>
            </a:r>
            <a:r>
              <a:rPr lang="en-US" u="sng" dirty="0">
                <a:solidFill>
                  <a:schemeClr val="hlink"/>
                </a:solidFill>
                <a:hlinkClick r:id="rId6"/>
              </a:rPr>
              <a:t>lesley.skalla@duke.edu</a:t>
            </a:r>
            <a:endParaRPr dirty="0"/>
          </a:p>
          <a:p>
            <a:pPr marL="457200" lvl="0" indent="-317500" algn="l" rtl="0">
              <a:spcBef>
                <a:spcPts val="0"/>
              </a:spcBef>
              <a:spcAft>
                <a:spcPts val="0"/>
              </a:spcAft>
              <a:buSzPts val="1400"/>
              <a:buChar char="-"/>
            </a:pPr>
            <a:r>
              <a:rPr lang="en-US" dirty="0"/>
              <a:t>Katy Smith, Saint Louis University, </a:t>
            </a:r>
            <a:r>
              <a:rPr lang="en-US" u="sng" dirty="0">
                <a:solidFill>
                  <a:schemeClr val="hlink"/>
                </a:solidFill>
                <a:hlinkClick r:id="rId7"/>
              </a:rPr>
              <a:t>katy.smith@slu.edu</a:t>
            </a:r>
            <a:endParaRPr dirty="0"/>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When you expand one of the sections you’ll see some new features.</a:t>
            </a:r>
            <a:br>
              <a:rPr lang="en-US"/>
            </a:br>
            <a:r>
              <a:rPr lang="en-US"/>
              <a:t>First, you’ll see an overview of what the section needs to address - this wording exactly matches the wording provided by NIH - followed by a text-entry box for you to compose your answer. </a:t>
            </a:r>
            <a:endParaRPr/>
          </a:p>
          <a:p>
            <a:pPr marL="0" lvl="0" indent="0" algn="l" rtl="0">
              <a:spcBef>
                <a:spcPts val="0"/>
              </a:spcBef>
              <a:spcAft>
                <a:spcPts val="0"/>
              </a:spcAft>
              <a:buNone/>
            </a:pPr>
            <a:endParaRPr/>
          </a:p>
          <a:p>
            <a:pPr marL="0" lvl="0" indent="0" algn="l" rtl="0">
              <a:spcBef>
                <a:spcPts val="0"/>
              </a:spcBef>
              <a:spcAft>
                <a:spcPts val="0"/>
              </a:spcAft>
              <a:buNone/>
            </a:pPr>
            <a:r>
              <a:rPr lang="en-US"/>
              <a:t>Underneath the text-box you’ll see example, “fill in the blank” answers to give you an idea of what kind, and how much information to include in your own answer. Do NOT reuse the examples as your own answer as they contain details that will not be relevant to your own research. </a:t>
            </a:r>
            <a:endParaRPr/>
          </a:p>
          <a:p>
            <a:pPr marL="0" lvl="0" indent="0" algn="l" rtl="0">
              <a:spcBef>
                <a:spcPts val="0"/>
              </a:spcBef>
              <a:spcAft>
                <a:spcPts val="0"/>
              </a:spcAft>
              <a:buNone/>
            </a:pPr>
            <a:endParaRPr/>
          </a:p>
          <a:p>
            <a:pPr marL="0" lvl="0" indent="0" algn="l" rtl="0">
              <a:spcBef>
                <a:spcPts val="0"/>
              </a:spcBef>
              <a:spcAft>
                <a:spcPts val="0"/>
              </a:spcAft>
              <a:buClr>
                <a:schemeClr val="dk1"/>
              </a:buClr>
              <a:buFont typeface="Arial"/>
              <a:buNone/>
            </a:pPr>
            <a:r>
              <a:rPr lang="en-US"/>
              <a:t>To the right of all this, you’ll see a sidebar with “Guidance” and “Comments” sections. The Guidance section is where you’ll see additional information that relates or applies to the section you’re addressing. If you selected specific institutions on the Project Details screen they’ll appear here. The Comments function is only relevant if you intend to share your draft in DMPTool with others.  </a:t>
            </a:r>
            <a:endParaRPr/>
          </a:p>
          <a:p>
            <a:pPr marL="0" lvl="0" indent="0" algn="l" rtl="0">
              <a:spcBef>
                <a:spcPts val="0"/>
              </a:spcBef>
              <a:spcAft>
                <a:spcPts val="0"/>
              </a:spcAft>
              <a:buNone/>
            </a:pPr>
            <a:endParaRPr/>
          </a:p>
        </p:txBody>
      </p:sp>
      <p:sp>
        <p:nvSpPr>
          <p:cNvPr id="192" name="Google Shape;1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Research Outputs tab lets you track and plan for reportable project outputs such as datasets, images, software, workflows and more. </a:t>
            </a:r>
            <a:r>
              <a:rPr lang="en-US" i="1">
                <a:solidFill>
                  <a:srgbClr val="C00000"/>
                </a:solidFill>
              </a:rPr>
              <a:t>Completing this tab is optional - it is not required by NIH or any other funder</a:t>
            </a:r>
            <a:r>
              <a:rPr lang="en-US"/>
              <a:t>. However, we recommend using it because it provides an easy way to identify and report outputs as the information entered on the Research Outputs tab can be exported with the rest of your plan or separately.</a:t>
            </a:r>
            <a:endParaRPr/>
          </a:p>
          <a:p>
            <a:pPr marL="0" lvl="0" indent="0" algn="l" rtl="0">
              <a:spcBef>
                <a:spcPts val="0"/>
              </a:spcBef>
              <a:spcAft>
                <a:spcPts val="0"/>
              </a:spcAft>
              <a:buClr>
                <a:schemeClr val="dk1"/>
              </a:buClr>
              <a:buFont typeface="Arial"/>
              <a:buNone/>
            </a:pPr>
            <a:r>
              <a:rPr lang="en-US">
                <a:solidFill>
                  <a:srgbClr val="C00000"/>
                </a:solidFill>
              </a:rPr>
              <a:t>(FYI: it cannot be downloaded as a CSV file at the moment due to a bug).</a:t>
            </a:r>
            <a:endParaRPr/>
          </a:p>
          <a:p>
            <a:pPr marL="0" lvl="0" indent="0" algn="l" rtl="0">
              <a:spcBef>
                <a:spcPts val="0"/>
              </a:spcBef>
              <a:spcAft>
                <a:spcPts val="0"/>
              </a:spcAft>
              <a:buNone/>
            </a:pPr>
            <a:endParaRPr/>
          </a:p>
          <a:p>
            <a:pPr marL="0" lvl="0" indent="0" algn="l" rtl="0">
              <a:spcBef>
                <a:spcPts val="0"/>
              </a:spcBef>
              <a:spcAft>
                <a:spcPts val="0"/>
              </a:spcAft>
              <a:buNone/>
            </a:pPr>
            <a:r>
              <a:rPr lang="en-US"/>
              <a:t>To use the Research Outputs tab you Add a research output then select it’s Type and enter a Title. Entering a short Description can help differentiate between outputs, but it is not required. You can also check boxes to indicate if the output contains sensitive info or PII (personally identifiable information).</a:t>
            </a:r>
            <a:endParaRPr/>
          </a:p>
          <a:p>
            <a:pPr marL="0" lvl="0" indent="0" algn="l" rtl="0">
              <a:spcBef>
                <a:spcPts val="0"/>
              </a:spcBef>
              <a:spcAft>
                <a:spcPts val="0"/>
              </a:spcAft>
              <a:buNone/>
            </a:pPr>
            <a:endParaRPr>
              <a:solidFill>
                <a:srgbClr val="C00000"/>
              </a:solidFill>
            </a:endParaRPr>
          </a:p>
        </p:txBody>
      </p:sp>
      <p:sp>
        <p:nvSpPr>
          <p:cNvPr id="203" name="Google Shape;20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b5b55ee990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1b5b55ee990_1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next sections can help you plan for long-term access and data sharing. You can assign a Repository to each Research Output by searching by name, topic or keyword. There are thousands of repositories in the system so make sure to confirm repository policies before selecting it! Many repositories in this list are specialized and limit both what, and who, can deposit data into them. </a:t>
            </a:r>
            <a:endParaRPr/>
          </a:p>
          <a:p>
            <a:pPr marL="0" lvl="0" indent="0" algn="l" rtl="0">
              <a:spcBef>
                <a:spcPts val="0"/>
              </a:spcBef>
              <a:spcAft>
                <a:spcPts val="0"/>
              </a:spcAft>
              <a:buNone/>
            </a:pPr>
            <a:endParaRPr/>
          </a:p>
          <a:p>
            <a:pPr marL="0" lvl="0" indent="0" algn="l" rtl="0">
              <a:spcBef>
                <a:spcPts val="0"/>
              </a:spcBef>
              <a:spcAft>
                <a:spcPts val="0"/>
              </a:spcAft>
              <a:buNone/>
            </a:pPr>
            <a:r>
              <a:rPr lang="en-US"/>
              <a:t>Lastly, you can add information about metadata standards (if applicable), licensing, file sizes, and planned release date. Similar to the repository search, the Metadata Standard search contains a dynamic list of common standards that you can link to. It’s ok to not know what to enter in these last sections at the start of this process, and since you can update it at any time, you can use this tab to maintain an accurate final inventory to to report back to NIH. </a:t>
            </a:r>
            <a:endParaRPr>
              <a:solidFill>
                <a:srgbClr val="C00000"/>
              </a:solidFill>
            </a:endParaRPr>
          </a:p>
        </p:txBody>
      </p:sp>
      <p:sp>
        <p:nvSpPr>
          <p:cNvPr id="212" name="Google Shape;212;g1b5b55ee990_1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C00000"/>
                </a:solidFill>
              </a:rPr>
              <a:t>OPTIONAL -  THIS ONLY APPLIES TO DMPTOOL PARTNER INSTITUTIONS; if you don’t see this tab after signing in with your institutional email then, you’re not at a partner institution. To utilize this feature you will need to enable it first. On the "Organization details" page there is a "Request feedback" tab. This is where you can enable the functionality for users at your organization to request feedback on their plans. </a:t>
            </a:r>
            <a:endParaRPr>
              <a:solidFill>
                <a:srgbClr val="C00000"/>
              </a:solidFill>
            </a:endParaRPr>
          </a:p>
          <a:p>
            <a:pPr marL="0" lvl="0" indent="0" algn="l" rtl="0">
              <a:spcBef>
                <a:spcPts val="0"/>
              </a:spcBef>
              <a:spcAft>
                <a:spcPts val="0"/>
              </a:spcAft>
              <a:buNone/>
            </a:pPr>
            <a:endParaRPr/>
          </a:p>
          <a:p>
            <a:pPr marL="0" lvl="0" indent="0" algn="l" rtl="0">
              <a:spcBef>
                <a:spcPts val="0"/>
              </a:spcBef>
              <a:spcAft>
                <a:spcPts val="0"/>
              </a:spcAft>
              <a:buNone/>
            </a:pPr>
            <a:r>
              <a:rPr lang="en-US"/>
              <a:t>Another optional feature I recommend is using the “Request feedback” feature. This alerts your school’s DMPTool admins, usually your librarians, that you have a plan ready to review. You’ll receive feedback in the Comments area of the Write Plan tab. This feature lets you easily connect with the experts at your institution while working on your draft.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2" name="Google Shape;22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When your plan is ready to be finalized, navigate to the Download tab. This tab provides two sets of options: </a:t>
            </a:r>
            <a:r>
              <a:rPr lang="en-US" b="1"/>
              <a:t>format </a:t>
            </a:r>
            <a:r>
              <a:rPr lang="en-US"/>
              <a:t>and </a:t>
            </a:r>
            <a:r>
              <a:rPr lang="en-US" b="1"/>
              <a:t>components</a:t>
            </a:r>
            <a:r>
              <a:rPr lang="en-US"/>
              <a:t>. </a:t>
            </a:r>
            <a:endParaRPr/>
          </a:p>
          <a:p>
            <a:pPr marL="0" lvl="0" indent="0" algn="l" rtl="0">
              <a:spcBef>
                <a:spcPts val="0"/>
              </a:spcBef>
              <a:spcAft>
                <a:spcPts val="0"/>
              </a:spcAft>
              <a:buClr>
                <a:schemeClr val="dk1"/>
              </a:buClr>
              <a:buFont typeface="Arial"/>
              <a:buNone/>
            </a:pPr>
            <a:r>
              <a:rPr lang="en-US"/>
              <a:t>For components, make sure to include “question text” and “section headings” so you can see both the topic and your answer. Unanswered questions can be left checked since all questions should have been answered; Project details cover sheet contains the information from the Project Details tab, which may be useful for your own record keeping but not submitted as part of a funding proposal. Lastly, if research outputs were added you should also check this box. </a:t>
            </a:r>
            <a:endParaRPr/>
          </a:p>
          <a:p>
            <a:pPr marL="0" lvl="0" indent="0" algn="l" rtl="0">
              <a:spcBef>
                <a:spcPts val="0"/>
              </a:spcBef>
              <a:spcAft>
                <a:spcPts val="0"/>
              </a:spcAft>
              <a:buNone/>
            </a:pPr>
            <a:endParaRPr/>
          </a:p>
          <a:p>
            <a:pPr marL="0" lvl="0" indent="0" algn="l" rtl="0">
              <a:spcBef>
                <a:spcPts val="0"/>
              </a:spcBef>
              <a:spcAft>
                <a:spcPts val="0"/>
              </a:spcAft>
              <a:buNone/>
            </a:pPr>
            <a:r>
              <a:rPr lang="en-US"/>
              <a:t>For formats, Docx, Microsoft Word, is recommended so you can edit both answers and page formatting to ensure your plan meets the typical 2-page limit. </a:t>
            </a:r>
            <a:endParaRPr/>
          </a:p>
          <a:p>
            <a:pPr marL="0" lvl="0" indent="0" algn="l" rtl="0">
              <a:spcBef>
                <a:spcPts val="0"/>
              </a:spcBef>
              <a:spcAft>
                <a:spcPts val="0"/>
              </a:spcAft>
              <a:buNone/>
            </a:pPr>
            <a:endParaRPr/>
          </a:p>
          <a:p>
            <a:pPr marL="0" lvl="0" indent="0" algn="l" rtl="0">
              <a:spcBef>
                <a:spcPts val="0"/>
              </a:spcBef>
              <a:spcAft>
                <a:spcPts val="0"/>
              </a:spcAft>
              <a:buNone/>
            </a:pPr>
            <a:r>
              <a:rPr lang="en-US">
                <a:solidFill>
                  <a:srgbClr val="C00000"/>
                </a:solidFill>
              </a:rPr>
              <a:t>NOTE: Research outputs cannot be downloaded in CSV format at the moment. </a:t>
            </a:r>
            <a:endParaRPr/>
          </a:p>
        </p:txBody>
      </p:sp>
      <p:sp>
        <p:nvSpPr>
          <p:cNvPr id="232" name="Google Shape;23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DMP Tool can also publish your DMSP and research output lists. By default, all plans are set to ‘private’ and only the author, and added collaborators if any, can access your plan. Once your plan is at least 50% done you’ll be able to make your plan available to other people at your institution (may not apply) and to the public. Public plans help graduate students and other researchers learn what’s expected and how others are answering funder expectations. </a:t>
            </a:r>
            <a:endParaRPr/>
          </a:p>
          <a:p>
            <a:pPr marL="0" lvl="0" indent="0" algn="l" rtl="0">
              <a:spcBef>
                <a:spcPts val="0"/>
              </a:spcBef>
              <a:spcAft>
                <a:spcPts val="0"/>
              </a:spcAft>
              <a:buNone/>
            </a:pPr>
            <a:endParaRPr/>
          </a:p>
          <a:p>
            <a:pPr marL="0" lvl="0" indent="0" algn="l" rtl="0">
              <a:spcBef>
                <a:spcPts val="0"/>
              </a:spcBef>
              <a:spcAft>
                <a:spcPts val="0"/>
              </a:spcAft>
              <a:buNone/>
            </a:pP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You can also register</a:t>
            </a:r>
            <a:r>
              <a:rPr lang="en-U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for a DMP ID. A DMP ID is a unique persistent identifier for data management plans.  DMP-IDs makes core information about your data management plan such as authors, funder, project description, and research outputs -- but not your answers --  public. Doing this does a couple of things: 1) it will push information about your DMP to your ORCID account and include it as a work on your ORCID profile page., 2) it makes your DMP citable, 3) it facilitates connecting research outputs, funding, and plans. </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endParaRPr>
          </a:p>
          <a:p>
            <a:pPr marL="0" lvl="0" indent="0" algn="l" rtl="0">
              <a:spcBef>
                <a:spcPts val="0"/>
              </a:spcBef>
              <a:spcAft>
                <a:spcPts val="0"/>
              </a:spcAft>
              <a:buNone/>
            </a:pPr>
            <a:endParaRPr/>
          </a:p>
        </p:txBody>
      </p:sp>
      <p:sp>
        <p:nvSpPr>
          <p:cNvPr id="242" name="Google Shape;24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That’s it for today’s overview. You can learn more about DMPTool on their blog and get the latest information about DMS plans on Sharing.NIH.gov.</a:t>
            </a:r>
            <a:endParaRPr/>
          </a:p>
          <a:p>
            <a:pPr marL="0" lvl="0" indent="0" algn="l" rtl="0">
              <a:spcBef>
                <a:spcPts val="0"/>
              </a:spcBef>
              <a:spcAft>
                <a:spcPts val="0"/>
              </a:spcAft>
              <a:buNone/>
            </a:pPr>
            <a:endParaRPr/>
          </a:p>
          <a:p>
            <a:pPr marL="0" lvl="0" indent="0" algn="l" rtl="0">
              <a:spcBef>
                <a:spcPts val="0"/>
              </a:spcBef>
              <a:spcAft>
                <a:spcPts val="0"/>
              </a:spcAft>
              <a:buNone/>
            </a:pPr>
            <a:r>
              <a:rPr lang="en-US">
                <a:solidFill>
                  <a:srgbClr val="C00000"/>
                </a:solidFill>
              </a:rPr>
              <a:t>NOTE: add links to your local resources here too! </a:t>
            </a:r>
            <a:endParaRPr>
              <a:solidFill>
                <a:srgbClr val="C00000"/>
              </a:solidFill>
            </a:endParaRPr>
          </a:p>
        </p:txBody>
      </p:sp>
      <p:sp>
        <p:nvSpPr>
          <p:cNvPr id="253" name="Google Shape;25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DMPTool is a free, online tool that was built to assist researchers with developing data management plans. </a:t>
            </a:r>
            <a:endParaRPr/>
          </a:p>
          <a:p>
            <a:pPr marL="0" lvl="0" indent="0" algn="l" rtl="0">
              <a:spcBef>
                <a:spcPts val="0"/>
              </a:spcBef>
              <a:spcAft>
                <a:spcPts val="0"/>
              </a:spcAft>
              <a:buNone/>
            </a:pPr>
            <a:endParaRPr/>
          </a:p>
          <a:p>
            <a:pPr marL="0" lvl="0" indent="0" algn="l" rtl="0">
              <a:spcBef>
                <a:spcPts val="0"/>
              </a:spcBef>
              <a:spcAft>
                <a:spcPts val="0"/>
              </a:spcAft>
              <a:buNone/>
            </a:pPr>
            <a:r>
              <a:rPr lang="en-US"/>
              <a:t>It can be used for all funders, not just NIH and is supported by the California Digital Library (receives no money from NIH or other funders).</a:t>
            </a:r>
            <a:endParaRPr/>
          </a:p>
          <a:p>
            <a:pPr marL="0" lvl="0" indent="0" algn="l" rtl="0">
              <a:spcBef>
                <a:spcPts val="0"/>
              </a:spcBef>
              <a:spcAft>
                <a:spcPts val="0"/>
              </a:spcAft>
              <a:buNone/>
            </a:pPr>
            <a:endParaRPr/>
          </a:p>
          <a:p>
            <a:pPr marL="0" lvl="0" indent="0" algn="l" rtl="0">
              <a:spcBef>
                <a:spcPts val="0"/>
              </a:spcBef>
              <a:spcAft>
                <a:spcPts val="0"/>
              </a:spcAft>
              <a:buNone/>
            </a:pPr>
            <a:r>
              <a:rPr lang="en-US"/>
              <a:t>DMPTool leads you through each step of the required NIH elements using an easy to follow form and provides links to useful guidance, example answers, and additional resources. </a:t>
            </a:r>
            <a:endParaRPr/>
          </a:p>
          <a:p>
            <a:pPr marL="0" lvl="0" indent="0" algn="l" rtl="0">
              <a:spcBef>
                <a:spcPts val="0"/>
              </a:spcBef>
              <a:spcAft>
                <a:spcPts val="0"/>
              </a:spcAft>
              <a:buNone/>
            </a:pPr>
            <a:endParaRPr/>
          </a:p>
          <a:p>
            <a:pPr marL="0" lvl="0" indent="0" algn="l" rtl="0">
              <a:spcBef>
                <a:spcPts val="0"/>
              </a:spcBef>
              <a:spcAft>
                <a:spcPts val="0"/>
              </a:spcAft>
              <a:buNone/>
            </a:pPr>
            <a:r>
              <a:rPr lang="en-US" i="1">
                <a:solidFill>
                  <a:srgbClr val="C00000"/>
                </a:solidFill>
              </a:rPr>
              <a:t>OPTIONAL: There’s also an optional review feature that allows you to send a plan to your institutions DMPTool administrators for feedback.</a:t>
            </a:r>
            <a:endParaRPr i="1">
              <a:solidFill>
                <a:srgbClr val="C00000"/>
              </a:solidFill>
            </a:endParaRPr>
          </a:p>
          <a:p>
            <a:pPr marL="0" lvl="0" indent="0" algn="l" rtl="0">
              <a:spcBef>
                <a:spcPts val="0"/>
              </a:spcBef>
              <a:spcAft>
                <a:spcPts val="0"/>
              </a:spcAft>
              <a:buNone/>
            </a:pPr>
            <a:endParaRPr/>
          </a:p>
        </p:txBody>
      </p:sp>
      <p:sp>
        <p:nvSpPr>
          <p:cNvPr id="91" name="Google Shape;9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If you are at a participating institution, you can login with your institutional address and password.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If not, you will need to create an account. Enter your email and hit continue. You will then be directed to create a password for your </a:t>
            </a:r>
            <a:r>
              <a:rPr lang="en-US" dirty="0" err="1"/>
              <a:t>DMPTool</a:t>
            </a:r>
            <a:r>
              <a:rPr lang="en-US" dirty="0"/>
              <a:t> account. </a:t>
            </a:r>
            <a:endParaRPr dirty="0"/>
          </a:p>
        </p:txBody>
      </p:sp>
      <p:sp>
        <p:nvSpPr>
          <p:cNvPr id="100" name="Google Shape;10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After signing in you’ll see a button to “Create plan” as well as a menu at the top of the screen that provides links to the My Dashboard, Funder Requirements, Public DMPs and the Help menu. </a:t>
            </a:r>
            <a:endParaRPr/>
          </a:p>
          <a:p>
            <a:pPr marL="0" lvl="0" indent="0" algn="l" rtl="0">
              <a:spcBef>
                <a:spcPts val="0"/>
              </a:spcBef>
              <a:spcAft>
                <a:spcPts val="0"/>
              </a:spcAft>
              <a:buNone/>
            </a:pPr>
            <a:endParaRPr/>
          </a:p>
        </p:txBody>
      </p:sp>
      <p:sp>
        <p:nvSpPr>
          <p:cNvPr id="114" name="Google Shape;11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Okay, we are ready to create our plan!</a:t>
            </a:r>
            <a:endParaRPr/>
          </a:p>
          <a:p>
            <a:pPr marL="0" lvl="0" indent="0" algn="l" rtl="0">
              <a:spcBef>
                <a:spcPts val="0"/>
              </a:spcBef>
              <a:spcAft>
                <a:spcPts val="0"/>
              </a:spcAft>
              <a:buNone/>
            </a:pPr>
            <a:endParaRPr/>
          </a:p>
          <a:p>
            <a:pPr marL="0" lvl="0" indent="0" algn="l" rtl="0">
              <a:spcBef>
                <a:spcPts val="0"/>
              </a:spcBef>
              <a:spcAft>
                <a:spcPts val="0"/>
              </a:spcAft>
              <a:buNone/>
            </a:pPr>
            <a:r>
              <a:rPr lang="en-US"/>
              <a:t>Before beginning a plan, the DMPTool will walk you through a few required questions to determine the best template for your needs.</a:t>
            </a:r>
            <a:endParaRPr/>
          </a:p>
          <a:p>
            <a:pPr marL="457200" lvl="0" indent="-317500" algn="l" rtl="0">
              <a:spcBef>
                <a:spcPts val="0"/>
              </a:spcBef>
              <a:spcAft>
                <a:spcPts val="0"/>
              </a:spcAft>
              <a:buSzPts val="1400"/>
              <a:buAutoNum type="arabicPeriod"/>
            </a:pPr>
            <a:r>
              <a:rPr lang="en-US"/>
              <a:t>What research project are you planning?  Keep in mind basic best practices/naming conventions.  Click to check the “mock project” box if you are taking DMPTool for a test drive.</a:t>
            </a:r>
            <a:endParaRPr/>
          </a:p>
          <a:p>
            <a:pPr marL="457200" lvl="0" indent="-317500" algn="l" rtl="0">
              <a:spcBef>
                <a:spcPts val="0"/>
              </a:spcBef>
              <a:spcAft>
                <a:spcPts val="0"/>
              </a:spcAft>
              <a:buSzPts val="1400"/>
              <a:buAutoNum type="arabicPeriod"/>
            </a:pPr>
            <a:r>
              <a:rPr lang="en-US"/>
              <a:t>Select your institutional affiliation.  If your organization is not listed OR if there is no associated organization, leave the box blank and click to check the “No research organization associated with this plan or my research organization is not listed.”  Once this box is checked, the “required question” indicating red asterisk for the Research Organization will disappear.</a:t>
            </a:r>
            <a:endParaRPr/>
          </a:p>
          <a:p>
            <a:pPr marL="457200" lvl="0" indent="-317500" algn="l" rtl="0">
              <a:spcBef>
                <a:spcPts val="0"/>
              </a:spcBef>
              <a:spcAft>
                <a:spcPts val="0"/>
              </a:spcAft>
              <a:buSzPts val="1400"/>
              <a:buAutoNum type="arabicPeriod"/>
            </a:pPr>
            <a:r>
              <a:rPr lang="en-US"/>
              <a:t>Enter the Funder (NIH and National Institutes of Health are both accepted).</a:t>
            </a:r>
            <a:endParaRPr/>
          </a:p>
          <a:p>
            <a:pPr marL="457200" lvl="0" indent="-317500" algn="l" rtl="0">
              <a:spcBef>
                <a:spcPts val="0"/>
              </a:spcBef>
              <a:spcAft>
                <a:spcPts val="0"/>
              </a:spcAft>
              <a:buSzPts val="1400"/>
              <a:buAutoNum type="arabicPeriod"/>
            </a:pPr>
            <a:r>
              <a:rPr lang="en-US"/>
              <a:t>Once the Funder is entered, and additional question to Select Template opens with choices:  To create a new NIH DMSP, choose NIH-GEN DMSP (forthcoming 2023). Please note: some funders have or will have multiple templates.</a:t>
            </a:r>
            <a:endParaRPr/>
          </a:p>
          <a:p>
            <a:pPr marL="457200" lvl="0" indent="-317500" algn="l" rtl="0">
              <a:spcBef>
                <a:spcPts val="0"/>
              </a:spcBef>
              <a:spcAft>
                <a:spcPts val="0"/>
              </a:spcAft>
              <a:buSzPts val="1400"/>
              <a:buAutoNum type="arabicPeriod"/>
            </a:pPr>
            <a:r>
              <a:rPr lang="en-US"/>
              <a:t>Click Create Plan.</a:t>
            </a:r>
            <a:endParaRPr/>
          </a:p>
          <a:p>
            <a:pPr marL="0" lvl="0" indent="0" algn="l" rtl="0">
              <a:spcBef>
                <a:spcPts val="0"/>
              </a:spcBef>
              <a:spcAft>
                <a:spcPts val="0"/>
              </a:spcAft>
              <a:buNone/>
            </a:pPr>
            <a:endParaRPr/>
          </a:p>
        </p:txBody>
      </p:sp>
      <p:sp>
        <p:nvSpPr>
          <p:cNvPr id="125" name="Google Shape;12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Before we jump further into writing the plan, let’s review the available tabs.  We will then go through each tab in detail:</a:t>
            </a:r>
            <a:endParaRPr/>
          </a:p>
          <a:p>
            <a:pPr marL="457200" lvl="0" indent="-317500" algn="l" rtl="0">
              <a:spcBef>
                <a:spcPts val="0"/>
              </a:spcBef>
              <a:spcAft>
                <a:spcPts val="0"/>
              </a:spcAft>
              <a:buSzPts val="1400"/>
              <a:buChar char="●"/>
            </a:pPr>
            <a:r>
              <a:rPr lang="en-US"/>
              <a:t>Project Details </a:t>
            </a:r>
            <a:endParaRPr/>
          </a:p>
          <a:p>
            <a:pPr marL="457200" lvl="0" indent="-317500" algn="l" rtl="0">
              <a:spcBef>
                <a:spcPts val="0"/>
              </a:spcBef>
              <a:spcAft>
                <a:spcPts val="0"/>
              </a:spcAft>
              <a:buSzPts val="1400"/>
              <a:buChar char="●"/>
            </a:pPr>
            <a:r>
              <a:rPr lang="en-US"/>
              <a:t>Collaborators </a:t>
            </a:r>
            <a:endParaRPr/>
          </a:p>
          <a:p>
            <a:pPr marL="457200" lvl="0" indent="-317500" algn="l" rtl="0">
              <a:spcBef>
                <a:spcPts val="0"/>
              </a:spcBef>
              <a:spcAft>
                <a:spcPts val="0"/>
              </a:spcAft>
              <a:buSzPts val="1400"/>
              <a:buChar char="●"/>
            </a:pPr>
            <a:r>
              <a:rPr lang="en-US"/>
              <a:t>Write Plan</a:t>
            </a:r>
            <a:endParaRPr/>
          </a:p>
          <a:p>
            <a:pPr marL="457200" lvl="0" indent="-317500" algn="l" rtl="0">
              <a:spcBef>
                <a:spcPts val="0"/>
              </a:spcBef>
              <a:spcAft>
                <a:spcPts val="0"/>
              </a:spcAft>
              <a:buSzPts val="1400"/>
              <a:buChar char="●"/>
            </a:pPr>
            <a:r>
              <a:rPr lang="en-US"/>
              <a:t>Research Outputs</a:t>
            </a:r>
            <a:endParaRPr/>
          </a:p>
          <a:p>
            <a:pPr marL="457200" lvl="0" indent="-317500" algn="l" rtl="0">
              <a:spcBef>
                <a:spcPts val="0"/>
              </a:spcBef>
              <a:spcAft>
                <a:spcPts val="0"/>
              </a:spcAft>
              <a:buSzPts val="1400"/>
              <a:buChar char="●"/>
            </a:pPr>
            <a:r>
              <a:rPr lang="en-US"/>
              <a:t>Request Feedback (participating institutions only)</a:t>
            </a:r>
            <a:endParaRPr/>
          </a:p>
          <a:p>
            <a:pPr marL="457200" lvl="0" indent="-317500" algn="l" rtl="0">
              <a:spcBef>
                <a:spcPts val="0"/>
              </a:spcBef>
              <a:spcAft>
                <a:spcPts val="0"/>
              </a:spcAft>
              <a:buSzPts val="1400"/>
              <a:buChar char="●"/>
            </a:pPr>
            <a:r>
              <a:rPr lang="en-US"/>
              <a:t>Download</a:t>
            </a:r>
            <a:endParaRPr/>
          </a:p>
          <a:p>
            <a:pPr marL="457200" lvl="0" indent="-317500" algn="l" rtl="0">
              <a:spcBef>
                <a:spcPts val="0"/>
              </a:spcBef>
              <a:spcAft>
                <a:spcPts val="0"/>
              </a:spcAft>
              <a:buSzPts val="1400"/>
              <a:buChar char="●"/>
            </a:pPr>
            <a:r>
              <a:rPr lang="en-US"/>
              <a:t>Finalize/Publish</a:t>
            </a:r>
            <a:endParaRPr/>
          </a:p>
        </p:txBody>
      </p:sp>
      <p:sp>
        <p:nvSpPr>
          <p:cNvPr id="140" name="Google Shape;14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Project Details tab is where you can enter basic information about your research project to help you, and others identify it. In addition to giving your DMP a title, you can also enter start and end dates, and funding information. </a:t>
            </a:r>
            <a:endParaRPr/>
          </a:p>
          <a:p>
            <a:pPr marL="0" lvl="0" indent="0" algn="l" rtl="0">
              <a:spcBef>
                <a:spcPts val="0"/>
              </a:spcBef>
              <a:spcAft>
                <a:spcPts val="0"/>
              </a:spcAft>
              <a:buNone/>
            </a:pPr>
            <a:endParaRPr/>
          </a:p>
          <a:p>
            <a:pPr marL="0" lvl="0" indent="0" algn="l" rtl="0">
              <a:spcBef>
                <a:spcPts val="0"/>
              </a:spcBef>
              <a:spcAft>
                <a:spcPts val="0"/>
              </a:spcAft>
              <a:buNone/>
            </a:pPr>
            <a:r>
              <a:rPr lang="en-US"/>
              <a:t>On the right hand side there’s a “Select Guidance” menu that’s easy to miss. If you click “see the full list” then you can load guidance from different institutions. By default, DMPTool and your institution are selected if available but you can activate or deactivate as you choose.</a:t>
            </a:r>
            <a:endParaRPr/>
          </a:p>
        </p:txBody>
      </p:sp>
      <p:sp>
        <p:nvSpPr>
          <p:cNvPr id="158" name="Google Shape;15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b5b55ee990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1b5b55ee990_1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Collaborators tab lets you add contributors, co-owners, editors, and readers.</a:t>
            </a:r>
            <a:endParaRPr/>
          </a:p>
          <a:p>
            <a:pPr marL="0" lvl="0" indent="0" algn="l" rtl="0">
              <a:spcBef>
                <a:spcPts val="0"/>
              </a:spcBef>
              <a:spcAft>
                <a:spcPts val="0"/>
              </a:spcAft>
              <a:buNone/>
            </a:pPr>
            <a:r>
              <a:rPr lang="en-US" b="1"/>
              <a:t>Readers </a:t>
            </a:r>
            <a:r>
              <a:rPr lang="en-US"/>
              <a:t>can only view and comment on plans. </a:t>
            </a:r>
            <a:endParaRPr/>
          </a:p>
          <a:p>
            <a:pPr marL="0" lvl="0" indent="0" algn="l" rtl="0">
              <a:spcBef>
                <a:spcPts val="0"/>
              </a:spcBef>
              <a:spcAft>
                <a:spcPts val="0"/>
              </a:spcAft>
              <a:buNone/>
            </a:pPr>
            <a:r>
              <a:rPr lang="en-US" b="1"/>
              <a:t>Editors </a:t>
            </a:r>
            <a:r>
              <a:rPr lang="en-US"/>
              <a:t>can view, comment, and edit the plan and </a:t>
            </a:r>
            <a:r>
              <a:rPr lang="en-US" b="1"/>
              <a:t>Co-owners</a:t>
            </a:r>
            <a:r>
              <a:rPr lang="en-US"/>
              <a:t> can do everything an editor can and also add people. </a:t>
            </a:r>
            <a:endParaRPr/>
          </a:p>
          <a:p>
            <a:pPr marL="0" lvl="0" indent="0" algn="l" rtl="0">
              <a:spcBef>
                <a:spcPts val="0"/>
              </a:spcBef>
              <a:spcAft>
                <a:spcPts val="0"/>
              </a:spcAft>
              <a:buNone/>
            </a:pPr>
            <a:endParaRPr/>
          </a:p>
          <a:p>
            <a:pPr marL="0" lvl="0" indent="0" algn="l" rtl="0">
              <a:spcBef>
                <a:spcPts val="0"/>
              </a:spcBef>
              <a:spcAft>
                <a:spcPts val="0"/>
              </a:spcAft>
              <a:buNone/>
            </a:pPr>
            <a:r>
              <a:rPr lang="en-US"/>
              <a:t>These permissions do not affect plan authorship. To add co-authors you will need to add </a:t>
            </a:r>
            <a:r>
              <a:rPr lang="en-US" b="1"/>
              <a:t>Contributors</a:t>
            </a:r>
            <a:r>
              <a:rPr lang="en-US"/>
              <a:t>. Contributors can also be assigned to up to four roles: Data manager, Principal investigator, Project administrator, and other.</a:t>
            </a:r>
            <a:endParaRPr/>
          </a:p>
        </p:txBody>
      </p:sp>
      <p:sp>
        <p:nvSpPr>
          <p:cNvPr id="170" name="Google Shape;170;g1b5b55ee990_1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a:t>
            </a:r>
            <a:r>
              <a:rPr lang="en-US" b="1"/>
              <a:t>Write Plan</a:t>
            </a:r>
            <a:r>
              <a:rPr lang="en-US"/>
              <a:t> tab is where you will spend the most time. </a:t>
            </a:r>
            <a:endParaRPr/>
          </a:p>
          <a:p>
            <a:pPr marL="0" lvl="0" indent="0" algn="l" rtl="0">
              <a:spcBef>
                <a:spcPts val="0"/>
              </a:spcBef>
              <a:spcAft>
                <a:spcPts val="0"/>
              </a:spcAft>
              <a:buNone/>
            </a:pPr>
            <a:r>
              <a:rPr lang="en-US"/>
              <a:t>You’ll notice that the title of each blue bar matches one of the elements listed in NIH’s supplemental guidance as an element to address in a DMSP. </a:t>
            </a:r>
            <a:endParaRPr/>
          </a:p>
          <a:p>
            <a:pPr marL="0" lvl="0" indent="0" algn="l" rtl="0">
              <a:spcBef>
                <a:spcPts val="0"/>
              </a:spcBef>
              <a:spcAft>
                <a:spcPts val="0"/>
              </a:spcAft>
              <a:buNone/>
            </a:pPr>
            <a:r>
              <a:rPr lang="en-US"/>
              <a:t>Click on plus sign to view details about that specific element.</a:t>
            </a:r>
            <a:endParaRPr/>
          </a:p>
        </p:txBody>
      </p:sp>
      <p:sp>
        <p:nvSpPr>
          <p:cNvPr id="182" name="Google Shape;18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25"/>
          <p:cNvSpPr/>
          <p:nvPr/>
        </p:nvSpPr>
        <p:spPr>
          <a:xfrm>
            <a:off x="0" y="6234845"/>
            <a:ext cx="12192000" cy="6231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2" name="Google Shape;72;p25" descr="DMPTool_logo_blue.png"/>
          <p:cNvPicPr preferRelativeResize="0"/>
          <p:nvPr/>
        </p:nvPicPr>
        <p:blipFill rotWithShape="1">
          <a:blip r:embed="rId2">
            <a:alphaModFix/>
          </a:blip>
          <a:srcRect/>
          <a:stretch/>
        </p:blipFill>
        <p:spPr>
          <a:xfrm>
            <a:off x="197140" y="6270228"/>
            <a:ext cx="2188613" cy="587772"/>
          </a:xfrm>
          <a:prstGeom prst="rect">
            <a:avLst/>
          </a:prstGeom>
          <a:noFill/>
          <a:ln>
            <a:noFill/>
          </a:ln>
        </p:spPr>
      </p:pic>
      <p:sp>
        <p:nvSpPr>
          <p:cNvPr id="73" name="Google Shape;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26"/>
          <p:cNvSpPr/>
          <p:nvPr/>
        </p:nvSpPr>
        <p:spPr>
          <a:xfrm>
            <a:off x="0" y="6234845"/>
            <a:ext cx="12192000" cy="6231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8" name="Google Shape;78;p26" descr="DMPTool_logo_blue.png"/>
          <p:cNvPicPr preferRelativeResize="0"/>
          <p:nvPr/>
        </p:nvPicPr>
        <p:blipFill rotWithShape="1">
          <a:blip r:embed="rId2">
            <a:alphaModFix/>
          </a:blip>
          <a:srcRect/>
          <a:stretch/>
        </p:blipFill>
        <p:spPr>
          <a:xfrm>
            <a:off x="197140" y="6270228"/>
            <a:ext cx="2188613" cy="587772"/>
          </a:xfrm>
          <a:prstGeom prst="rect">
            <a:avLst/>
          </a:prstGeom>
          <a:noFill/>
          <a:ln>
            <a:noFill/>
          </a:ln>
        </p:spPr>
      </p:pic>
      <p:sp>
        <p:nvSpPr>
          <p:cNvPr id="79" name="Google Shape;7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17"/>
          <p:cNvSpPr/>
          <p:nvPr/>
        </p:nvSpPr>
        <p:spPr>
          <a:xfrm>
            <a:off x="0" y="6234845"/>
            <a:ext cx="12192000" cy="6231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17" descr="DMPTool_logo_blue.png"/>
          <p:cNvPicPr preferRelativeResize="0"/>
          <p:nvPr/>
        </p:nvPicPr>
        <p:blipFill rotWithShape="1">
          <a:blip r:embed="rId2">
            <a:alphaModFix/>
          </a:blip>
          <a:srcRect/>
          <a:stretch/>
        </p:blipFill>
        <p:spPr>
          <a:xfrm>
            <a:off x="197140" y="6270228"/>
            <a:ext cx="2188613" cy="58777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8"/>
          <p:cNvSpPr/>
          <p:nvPr/>
        </p:nvSpPr>
        <p:spPr>
          <a:xfrm>
            <a:off x="0" y="6234845"/>
            <a:ext cx="12192000" cy="6231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8" name="Google Shape;28;p18" descr="DMPTool_logo_blue.png"/>
          <p:cNvPicPr preferRelativeResize="0"/>
          <p:nvPr/>
        </p:nvPicPr>
        <p:blipFill rotWithShape="1">
          <a:blip r:embed="rId2">
            <a:alphaModFix/>
          </a:blip>
          <a:srcRect/>
          <a:stretch/>
        </p:blipFill>
        <p:spPr>
          <a:xfrm>
            <a:off x="197140" y="6270228"/>
            <a:ext cx="2188613" cy="58777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grpSp>
        <p:nvGrpSpPr>
          <p:cNvPr id="30" name="Google Shape;30;p19"/>
          <p:cNvGrpSpPr/>
          <p:nvPr/>
        </p:nvGrpSpPr>
        <p:grpSpPr>
          <a:xfrm>
            <a:off x="0" y="6234845"/>
            <a:ext cx="12192000" cy="623155"/>
            <a:chOff x="0" y="6234845"/>
            <a:chExt cx="12192000" cy="623155"/>
          </a:xfrm>
        </p:grpSpPr>
        <p:sp>
          <p:nvSpPr>
            <p:cNvPr id="31" name="Google Shape;31;p19"/>
            <p:cNvSpPr/>
            <p:nvPr/>
          </p:nvSpPr>
          <p:spPr>
            <a:xfrm>
              <a:off x="0" y="6234845"/>
              <a:ext cx="12192000" cy="6231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2" name="Google Shape;32;p19" descr="DMPTool_logo_blue.png"/>
            <p:cNvPicPr preferRelativeResize="0"/>
            <p:nvPr/>
          </p:nvPicPr>
          <p:blipFill rotWithShape="1">
            <a:blip r:embed="rId2">
              <a:alphaModFix/>
            </a:blip>
            <a:srcRect/>
            <a:stretch/>
          </p:blipFill>
          <p:spPr>
            <a:xfrm>
              <a:off x="197140" y="6270228"/>
              <a:ext cx="2188613" cy="587772"/>
            </a:xfrm>
            <a:prstGeom prst="rect">
              <a:avLst/>
            </a:prstGeom>
            <a:noFill/>
            <a:ln>
              <a:noFill/>
            </a:ln>
          </p:spPr>
        </p:pic>
      </p:grpSp>
      <p:sp>
        <p:nvSpPr>
          <p:cNvPr id="33" name="Google Shape;33;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20"/>
          <p:cNvSpPr/>
          <p:nvPr/>
        </p:nvSpPr>
        <p:spPr>
          <a:xfrm>
            <a:off x="0" y="6234845"/>
            <a:ext cx="12192000" cy="6231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8" name="Google Shape;38;p20" descr="DMPTool_logo_blue.png"/>
          <p:cNvPicPr preferRelativeResize="0"/>
          <p:nvPr/>
        </p:nvPicPr>
        <p:blipFill rotWithShape="1">
          <a:blip r:embed="rId2">
            <a:alphaModFix/>
          </a:blip>
          <a:srcRect/>
          <a:stretch/>
        </p:blipFill>
        <p:spPr>
          <a:xfrm>
            <a:off x="197140" y="6270228"/>
            <a:ext cx="2188613" cy="587772"/>
          </a:xfrm>
          <a:prstGeom prst="rect">
            <a:avLst/>
          </a:prstGeom>
          <a:noFill/>
          <a:ln>
            <a:noFill/>
          </a:ln>
        </p:spPr>
      </p:pic>
      <p:sp>
        <p:nvSpPr>
          <p:cNvPr id="39" name="Google Shape;3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1"/>
          <p:cNvSpPr/>
          <p:nvPr/>
        </p:nvSpPr>
        <p:spPr>
          <a:xfrm>
            <a:off x="0" y="6234845"/>
            <a:ext cx="12192000" cy="6231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5" name="Google Shape;45;p21" descr="DMPTool_logo_blue.png"/>
          <p:cNvPicPr preferRelativeResize="0"/>
          <p:nvPr/>
        </p:nvPicPr>
        <p:blipFill rotWithShape="1">
          <a:blip r:embed="rId2">
            <a:alphaModFix/>
          </a:blip>
          <a:srcRect/>
          <a:stretch/>
        </p:blipFill>
        <p:spPr>
          <a:xfrm>
            <a:off x="197140" y="6270228"/>
            <a:ext cx="2188613" cy="587772"/>
          </a:xfrm>
          <a:prstGeom prst="rect">
            <a:avLst/>
          </a:prstGeom>
          <a:noFill/>
          <a:ln>
            <a:noFill/>
          </a:ln>
        </p:spPr>
      </p:pic>
      <p:sp>
        <p:nvSpPr>
          <p:cNvPr id="46" name="Google Shape;46;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22"/>
          <p:cNvSpPr/>
          <p:nvPr/>
        </p:nvSpPr>
        <p:spPr>
          <a:xfrm>
            <a:off x="0" y="6234845"/>
            <a:ext cx="12192000" cy="6231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4" name="Google Shape;54;p22" descr="DMPTool_logo_blue.png"/>
          <p:cNvPicPr preferRelativeResize="0"/>
          <p:nvPr/>
        </p:nvPicPr>
        <p:blipFill rotWithShape="1">
          <a:blip r:embed="rId2">
            <a:alphaModFix/>
          </a:blip>
          <a:srcRect/>
          <a:stretch/>
        </p:blipFill>
        <p:spPr>
          <a:xfrm>
            <a:off x="197140" y="6270228"/>
            <a:ext cx="2188613" cy="587772"/>
          </a:xfrm>
          <a:prstGeom prst="rect">
            <a:avLst/>
          </a:prstGeom>
          <a:noFill/>
          <a:ln>
            <a:noFill/>
          </a:ln>
        </p:spPr>
      </p:pic>
      <p:sp>
        <p:nvSpPr>
          <p:cNvPr id="55" name="Google Shape;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23"/>
          <p:cNvSpPr/>
          <p:nvPr/>
        </p:nvSpPr>
        <p:spPr>
          <a:xfrm>
            <a:off x="0" y="6234845"/>
            <a:ext cx="12192000" cy="6231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8" name="Google Shape;58;p23" descr="DMPTool_logo_blue.png"/>
          <p:cNvPicPr preferRelativeResize="0"/>
          <p:nvPr/>
        </p:nvPicPr>
        <p:blipFill rotWithShape="1">
          <a:blip r:embed="rId2">
            <a:alphaModFix/>
          </a:blip>
          <a:srcRect/>
          <a:stretch/>
        </p:blipFill>
        <p:spPr>
          <a:xfrm>
            <a:off x="197140" y="6270228"/>
            <a:ext cx="2188613" cy="587772"/>
          </a:xfrm>
          <a:prstGeom prst="rect">
            <a:avLst/>
          </a:prstGeom>
          <a:noFill/>
          <a:ln>
            <a:noFill/>
          </a:ln>
        </p:spPr>
      </p:pic>
      <p:sp>
        <p:nvSpPr>
          <p:cNvPr id="59" name="Google Shape;5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24"/>
          <p:cNvSpPr/>
          <p:nvPr/>
        </p:nvSpPr>
        <p:spPr>
          <a:xfrm>
            <a:off x="0" y="6234845"/>
            <a:ext cx="12192000" cy="623100"/>
          </a:xfrm>
          <a:prstGeom prst="rect">
            <a:avLst/>
          </a:prstGeom>
          <a:solidFill>
            <a:srgbClr val="EFEF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5" name="Google Shape;65;p24" descr="DMPTool_logo_blue.png"/>
          <p:cNvPicPr preferRelativeResize="0"/>
          <p:nvPr/>
        </p:nvPicPr>
        <p:blipFill rotWithShape="1">
          <a:blip r:embed="rId2">
            <a:alphaModFix/>
          </a:blip>
          <a:srcRect/>
          <a:stretch/>
        </p:blipFill>
        <p:spPr>
          <a:xfrm>
            <a:off x="197140" y="6270228"/>
            <a:ext cx="2188613" cy="587772"/>
          </a:xfrm>
          <a:prstGeom prst="rect">
            <a:avLst/>
          </a:prstGeom>
          <a:noFill/>
          <a:ln>
            <a:noFill/>
          </a:ln>
        </p:spPr>
      </p:pic>
      <p:sp>
        <p:nvSpPr>
          <p:cNvPr id="66" name="Google Shape;6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5183188" y="987425"/>
            <a:ext cx="6172200" cy="4873625"/>
          </a:xfrm>
          <a:prstGeom prst="rect">
            <a:avLst/>
          </a:prstGeom>
          <a:noFill/>
          <a:ln>
            <a:noFill/>
          </a:ln>
        </p:spPr>
      </p:sp>
      <p:sp>
        <p:nvSpPr>
          <p:cNvPr id="68" name="Google Shape;6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dmptool.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sharing.nih.gov/"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mptool.org/public_orgs%E2%80%8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Using the DMPTool for your NIH Data Management and Sharing Plan </a:t>
            </a:r>
            <a:endParaRPr/>
          </a:p>
        </p:txBody>
      </p:sp>
      <p:sp>
        <p:nvSpPr>
          <p:cNvPr id="87" name="Google Shape;87;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Participating institution version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a:spLocks noGrp="1"/>
          </p:cNvSpPr>
          <p:nvPr>
            <p:ph type="title"/>
          </p:nvPr>
        </p:nvSpPr>
        <p:spPr>
          <a:xfrm>
            <a:off x="766313" y="-19559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Write Your Text for Each Element</a:t>
            </a:r>
            <a:endParaRPr/>
          </a:p>
        </p:txBody>
      </p:sp>
      <p:sp>
        <p:nvSpPr>
          <p:cNvPr id="195" name="Google Shape;195;p9"/>
          <p:cNvSpPr/>
          <p:nvPr/>
        </p:nvSpPr>
        <p:spPr>
          <a:xfrm>
            <a:off x="8528858" y="6331357"/>
            <a:ext cx="3524700" cy="46560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196" name="Google Shape;196;p9"/>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pic>
        <p:nvPicPr>
          <p:cNvPr id="197" name="Google Shape;197;p9" descr="Graphical user interface, text, application, email&#10;&#10;Description automatically generated"/>
          <p:cNvPicPr preferRelativeResize="0"/>
          <p:nvPr/>
        </p:nvPicPr>
        <p:blipFill rotWithShape="1">
          <a:blip r:embed="rId3">
            <a:alphaModFix/>
          </a:blip>
          <a:srcRect t="1554" r="127" b="-172"/>
          <a:stretch/>
        </p:blipFill>
        <p:spPr>
          <a:xfrm>
            <a:off x="324929" y="754107"/>
            <a:ext cx="11168339" cy="5474381"/>
          </a:xfrm>
          <a:prstGeom prst="rect">
            <a:avLst/>
          </a:prstGeom>
          <a:noFill/>
          <a:ln>
            <a:noFill/>
          </a:ln>
        </p:spPr>
      </p:pic>
      <p:pic>
        <p:nvPicPr>
          <p:cNvPr id="198" name="Google Shape;198;p9" descr="Graphical user interface, text, application, email&#10;&#10;Description automatically generated"/>
          <p:cNvPicPr preferRelativeResize="0"/>
          <p:nvPr/>
        </p:nvPicPr>
        <p:blipFill rotWithShape="1">
          <a:blip r:embed="rId4">
            <a:alphaModFix/>
          </a:blip>
          <a:srcRect/>
          <a:stretch/>
        </p:blipFill>
        <p:spPr>
          <a:xfrm>
            <a:off x="1165781" y="1560173"/>
            <a:ext cx="7861539" cy="2279443"/>
          </a:xfrm>
          <a:prstGeom prst="rect">
            <a:avLst/>
          </a:prstGeom>
          <a:solidFill>
            <a:srgbClr val="000000"/>
          </a:solidFill>
          <a:ln w="28575" cap="sq" cmpd="sng">
            <a:solidFill>
              <a:srgbClr val="000000"/>
            </a:solidFill>
            <a:prstDash val="solid"/>
            <a:miter lim="800000"/>
            <a:headEnd type="none" w="sm" len="sm"/>
            <a:tailEnd type="none" w="sm" len="sm"/>
          </a:ln>
          <a:effectLst>
            <a:outerShdw blurRad="254000" dist="190500" dir="2700000" sy="90000" algn="bl" rotWithShape="0">
              <a:srgbClr val="000000">
                <a:alpha val="40000"/>
              </a:srgbClr>
            </a:outerShdw>
          </a:effectLst>
        </p:spPr>
      </p:pic>
      <p:pic>
        <p:nvPicPr>
          <p:cNvPr id="199" name="Google Shape;199;p9" descr="Graphical user interface, text, application&#10;&#10;Description automatically generated"/>
          <p:cNvPicPr preferRelativeResize="0"/>
          <p:nvPr/>
        </p:nvPicPr>
        <p:blipFill rotWithShape="1">
          <a:blip r:embed="rId5">
            <a:alphaModFix/>
          </a:blip>
          <a:srcRect l="4645" t="7235" r="1648" b="1895"/>
          <a:stretch/>
        </p:blipFill>
        <p:spPr>
          <a:xfrm>
            <a:off x="1422805" y="3919172"/>
            <a:ext cx="9859108" cy="3259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10" descr="Adding Research Outputs to the DMPTool "/>
          <p:cNvPicPr preferRelativeResize="0"/>
          <p:nvPr/>
        </p:nvPicPr>
        <p:blipFill rotWithShape="1">
          <a:blip r:embed="rId3">
            <a:alphaModFix/>
          </a:blip>
          <a:srcRect b="1960"/>
          <a:stretch/>
        </p:blipFill>
        <p:spPr>
          <a:xfrm>
            <a:off x="301775" y="924225"/>
            <a:ext cx="9536499" cy="5015475"/>
          </a:xfrm>
          <a:prstGeom prst="rect">
            <a:avLst/>
          </a:prstGeom>
          <a:noFill/>
          <a:ln>
            <a:noFill/>
          </a:ln>
        </p:spPr>
      </p:pic>
      <p:sp>
        <p:nvSpPr>
          <p:cNvPr id="206" name="Google Shape;206;p10"/>
          <p:cNvSpPr txBox="1">
            <a:spLocks noGrp="1"/>
          </p:cNvSpPr>
          <p:nvPr>
            <p:ph type="title"/>
          </p:nvPr>
        </p:nvSpPr>
        <p:spPr>
          <a:xfrm>
            <a:off x="838200" y="569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Research Outputs</a:t>
            </a:r>
            <a:endParaRPr/>
          </a:p>
        </p:txBody>
      </p:sp>
      <p:sp>
        <p:nvSpPr>
          <p:cNvPr id="207" name="Google Shape;207;p10"/>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208" name="Google Shape;208;p10"/>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b5b55ee990_1_23"/>
          <p:cNvSpPr txBox="1">
            <a:spLocks noGrp="1"/>
          </p:cNvSpPr>
          <p:nvPr>
            <p:ph type="title"/>
          </p:nvPr>
        </p:nvSpPr>
        <p:spPr>
          <a:xfrm>
            <a:off x="838200" y="5691"/>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Research Outputs: </a:t>
            </a:r>
            <a:r>
              <a:rPr lang="en-US" sz="4100"/>
              <a:t>Repositories and Metadata</a:t>
            </a:r>
            <a:endParaRPr sz="4100"/>
          </a:p>
        </p:txBody>
      </p:sp>
      <p:sp>
        <p:nvSpPr>
          <p:cNvPr id="215" name="Google Shape;215;g1b5b55ee990_1_23"/>
          <p:cNvSpPr/>
          <p:nvPr/>
        </p:nvSpPr>
        <p:spPr>
          <a:xfrm>
            <a:off x="8528858" y="6331357"/>
            <a:ext cx="3524700" cy="46560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216" name="Google Shape;216;g1b5b55ee990_1_23"/>
          <p:cNvSpPr txBox="1"/>
          <p:nvPr/>
        </p:nvSpPr>
        <p:spPr>
          <a:xfrm>
            <a:off x="3125585" y="6409113"/>
            <a:ext cx="5253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pic>
        <p:nvPicPr>
          <p:cNvPr id="217" name="Google Shape;217;g1b5b55ee990_1_23"/>
          <p:cNvPicPr preferRelativeResize="0"/>
          <p:nvPr/>
        </p:nvPicPr>
        <p:blipFill rotWithShape="1">
          <a:blip r:embed="rId3">
            <a:alphaModFix/>
          </a:blip>
          <a:srcRect r="1864"/>
          <a:stretch/>
        </p:blipFill>
        <p:spPr>
          <a:xfrm>
            <a:off x="511350" y="1081875"/>
            <a:ext cx="7867824" cy="4772924"/>
          </a:xfrm>
          <a:prstGeom prst="rect">
            <a:avLst/>
          </a:prstGeom>
          <a:noFill/>
          <a:ln>
            <a:noFill/>
          </a:ln>
        </p:spPr>
      </p:pic>
      <p:pic>
        <p:nvPicPr>
          <p:cNvPr id="218" name="Google Shape;218;g1b5b55ee990_1_23" descr="Adding research outputs and Metadata standards within the DMPTool application "/>
          <p:cNvPicPr preferRelativeResize="0"/>
          <p:nvPr/>
        </p:nvPicPr>
        <p:blipFill>
          <a:blip r:embed="rId4">
            <a:alphaModFix/>
          </a:blip>
          <a:stretch>
            <a:fillRect/>
          </a:stretch>
        </p:blipFill>
        <p:spPr>
          <a:xfrm>
            <a:off x="1288176" y="1081874"/>
            <a:ext cx="7156051" cy="5088150"/>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1"/>
          <p:cNvSpPr txBox="1">
            <a:spLocks noGrp="1"/>
          </p:cNvSpPr>
          <p:nvPr>
            <p:ph type="title"/>
          </p:nvPr>
        </p:nvSpPr>
        <p:spPr>
          <a:xfrm>
            <a:off x="838200" y="13508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Research Feedback*</a:t>
            </a:r>
            <a:endParaRPr/>
          </a:p>
        </p:txBody>
      </p:sp>
      <p:sp>
        <p:nvSpPr>
          <p:cNvPr id="225" name="Google Shape;225;p11"/>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226" name="Google Shape;226;p11"/>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sp>
        <p:nvSpPr>
          <p:cNvPr id="227" name="Google Shape;227;p11"/>
          <p:cNvSpPr txBox="1"/>
          <p:nvPr/>
        </p:nvSpPr>
        <p:spPr>
          <a:xfrm>
            <a:off x="474452" y="5621546"/>
            <a:ext cx="109986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 This tab only appears if you are a participating institution. Remove from slide deck if you are not</a:t>
            </a:r>
            <a:endParaRPr sz="1800" dirty="0">
              <a:solidFill>
                <a:schemeClr val="dk1"/>
              </a:solidFill>
              <a:latin typeface="Calibri"/>
              <a:ea typeface="Calibri"/>
              <a:cs typeface="Calibri"/>
              <a:sym typeface="Calibri"/>
            </a:endParaRPr>
          </a:p>
        </p:txBody>
      </p:sp>
      <p:pic>
        <p:nvPicPr>
          <p:cNvPr id="228" name="Google Shape;228;p11" descr="Request feedback tab in the DMPTool interface"/>
          <p:cNvPicPr preferRelativeResize="0"/>
          <p:nvPr/>
        </p:nvPicPr>
        <p:blipFill rotWithShape="1">
          <a:blip r:embed="rId3">
            <a:alphaModFix/>
          </a:blip>
          <a:srcRect r="26829"/>
          <a:stretch/>
        </p:blipFill>
        <p:spPr>
          <a:xfrm>
            <a:off x="237055" y="1524782"/>
            <a:ext cx="11547884" cy="4165467"/>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2"/>
          <p:cNvSpPr txBox="1">
            <a:spLocks noGrp="1"/>
          </p:cNvSpPr>
          <p:nvPr>
            <p:ph type="title"/>
          </p:nvPr>
        </p:nvSpPr>
        <p:spPr>
          <a:xfrm>
            <a:off x="838200" y="13508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Download</a:t>
            </a:r>
            <a:endParaRPr/>
          </a:p>
        </p:txBody>
      </p:sp>
      <p:sp>
        <p:nvSpPr>
          <p:cNvPr id="235" name="Google Shape;235;p12"/>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236" name="Google Shape;236;p12"/>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pic>
        <p:nvPicPr>
          <p:cNvPr id="237" name="Google Shape;237;p12" descr="Download tab in the DMPTool interface"/>
          <p:cNvPicPr preferRelativeResize="0"/>
          <p:nvPr/>
        </p:nvPicPr>
        <p:blipFill rotWithShape="1">
          <a:blip r:embed="rId3">
            <a:alphaModFix/>
          </a:blip>
          <a:srcRect t="2210"/>
          <a:stretch/>
        </p:blipFill>
        <p:spPr>
          <a:xfrm>
            <a:off x="107381" y="1634918"/>
            <a:ext cx="11460175" cy="4061777"/>
          </a:xfrm>
          <a:prstGeom prst="rect">
            <a:avLst/>
          </a:prstGeom>
          <a:noFill/>
          <a:ln>
            <a:noFill/>
          </a:ln>
        </p:spPr>
      </p:pic>
      <p:pic>
        <p:nvPicPr>
          <p:cNvPr id="238" name="Google Shape;238;p12"/>
          <p:cNvPicPr preferRelativeResize="0"/>
          <p:nvPr/>
        </p:nvPicPr>
        <p:blipFill rotWithShape="1">
          <a:blip r:embed="rId4">
            <a:alphaModFix/>
          </a:blip>
          <a:srcRect/>
          <a:stretch/>
        </p:blipFill>
        <p:spPr>
          <a:xfrm>
            <a:off x="550869" y="2826383"/>
            <a:ext cx="2010056" cy="15242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2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3"/>
          <p:cNvSpPr txBox="1">
            <a:spLocks noGrp="1"/>
          </p:cNvSpPr>
          <p:nvPr>
            <p:ph type="title"/>
          </p:nvPr>
        </p:nvSpPr>
        <p:spPr>
          <a:xfrm>
            <a:off x="838200" y="13508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Finalize/Publish</a:t>
            </a:r>
            <a:endParaRPr/>
          </a:p>
        </p:txBody>
      </p:sp>
      <p:sp>
        <p:nvSpPr>
          <p:cNvPr id="245" name="Google Shape;245;p13"/>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246" name="Google Shape;246;p13"/>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pic>
        <p:nvPicPr>
          <p:cNvPr id="247" name="Google Shape;247;p13" descr="Finalize /publish tab of the DMPTool interfece"/>
          <p:cNvPicPr preferRelativeResize="0"/>
          <p:nvPr/>
        </p:nvPicPr>
        <p:blipFill rotWithShape="1">
          <a:blip r:embed="rId3">
            <a:alphaModFix/>
          </a:blip>
          <a:srcRect/>
          <a:stretch/>
        </p:blipFill>
        <p:spPr>
          <a:xfrm>
            <a:off x="454325" y="1081349"/>
            <a:ext cx="11297727" cy="4925340"/>
          </a:xfrm>
          <a:prstGeom prst="rect">
            <a:avLst/>
          </a:prstGeom>
          <a:noFill/>
          <a:ln>
            <a:noFill/>
          </a:ln>
        </p:spPr>
      </p:pic>
      <p:sp>
        <p:nvSpPr>
          <p:cNvPr id="248" name="Google Shape;248;p13"/>
          <p:cNvSpPr/>
          <p:nvPr/>
        </p:nvSpPr>
        <p:spPr>
          <a:xfrm>
            <a:off x="2640875" y="1729875"/>
            <a:ext cx="982500" cy="491400"/>
          </a:xfrm>
          <a:prstGeom prst="leftArrow">
            <a:avLst>
              <a:gd name="adj1" fmla="val 50000"/>
              <a:gd name="adj2" fmla="val 50000"/>
            </a:avLst>
          </a:prstGeom>
          <a:solidFill>
            <a:schemeClr val="lt1"/>
          </a:solidFill>
          <a:ln w="57150" cap="flat" cmpd="sng">
            <a:solidFill>
              <a:srgbClr val="C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Font typeface="Arial"/>
              <a:buNone/>
            </a:pPr>
            <a:endParaRPr sz="1800" b="1">
              <a:solidFill>
                <a:schemeClr val="dk1"/>
              </a:solidFill>
              <a:latin typeface="Calibri"/>
              <a:ea typeface="Calibri"/>
              <a:cs typeface="Calibri"/>
              <a:sym typeface="Calibri"/>
            </a:endParaRPr>
          </a:p>
        </p:txBody>
      </p:sp>
      <p:sp>
        <p:nvSpPr>
          <p:cNvPr id="249" name="Google Shape;249;p13"/>
          <p:cNvSpPr/>
          <p:nvPr/>
        </p:nvSpPr>
        <p:spPr>
          <a:xfrm>
            <a:off x="4165850" y="3816800"/>
            <a:ext cx="982500" cy="491400"/>
          </a:xfrm>
          <a:prstGeom prst="leftArrow">
            <a:avLst>
              <a:gd name="adj1" fmla="val 50000"/>
              <a:gd name="adj2" fmla="val 50000"/>
            </a:avLst>
          </a:prstGeom>
          <a:solidFill>
            <a:schemeClr val="lt1"/>
          </a:solidFill>
          <a:ln w="57150" cap="flat" cmpd="sng">
            <a:solidFill>
              <a:srgbClr val="C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endParaRPr sz="1800" b="1">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4"/>
          <p:cNvSpPr txBox="1">
            <a:spLocks noGrp="1"/>
          </p:cNvSpPr>
          <p:nvPr>
            <p:ph type="title"/>
          </p:nvPr>
        </p:nvSpPr>
        <p:spPr>
          <a:xfrm>
            <a:off x="838200" y="13508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Learn more about DMPTool and Writing an NIH Data Management and Sharing Plan</a:t>
            </a:r>
            <a:endParaRPr/>
          </a:p>
        </p:txBody>
      </p:sp>
      <p:sp>
        <p:nvSpPr>
          <p:cNvPr id="256" name="Google Shape;256;p14"/>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257" name="Google Shape;257;p14"/>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sp>
        <p:nvSpPr>
          <p:cNvPr id="258" name="Google Shape;258;p14"/>
          <p:cNvSpPr txBox="1"/>
          <p:nvPr/>
        </p:nvSpPr>
        <p:spPr>
          <a:xfrm>
            <a:off x="1349566" y="2194192"/>
            <a:ext cx="8896120"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https://blog.dmptool.org/</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https://sharing.nih.gov/</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Placeholder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placeholder</a:t>
            </a:r>
            <a:endParaRPr/>
          </a:p>
        </p:txBody>
      </p:sp>
      <p:pic>
        <p:nvPicPr>
          <p:cNvPr id="259" name="Google Shape;259;p14"/>
          <p:cNvPicPr preferRelativeResize="0"/>
          <p:nvPr/>
        </p:nvPicPr>
        <p:blipFill rotWithShape="1">
          <a:blip r:embed="rId5">
            <a:alphaModFix/>
          </a:blip>
          <a:srcRect/>
          <a:stretch/>
        </p:blipFill>
        <p:spPr>
          <a:xfrm>
            <a:off x="8904498" y="4687275"/>
            <a:ext cx="2076450" cy="73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Use the DMPTool for your NIH DMSP?</a:t>
            </a:r>
            <a:endParaRPr/>
          </a:p>
        </p:txBody>
      </p:sp>
      <p:sp>
        <p:nvSpPr>
          <p:cNvPr id="94" name="Google Shape;94;p2"/>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Your Own Logo Here</a:t>
            </a:r>
            <a:endParaRPr/>
          </a:p>
        </p:txBody>
      </p:sp>
      <p:sp>
        <p:nvSpPr>
          <p:cNvPr id="95" name="Google Shape;95;p2"/>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Place for Your Contact Info</a:t>
            </a:r>
            <a:endParaRPr/>
          </a:p>
        </p:txBody>
      </p:sp>
      <p:sp>
        <p:nvSpPr>
          <p:cNvPr id="96" name="Google Shape;96;p2"/>
          <p:cNvSpPr txBox="1"/>
          <p:nvPr/>
        </p:nvSpPr>
        <p:spPr>
          <a:xfrm>
            <a:off x="606057" y="1992577"/>
            <a:ext cx="11355600" cy="358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Because the DMPTool:</a:t>
            </a:r>
            <a:endParaRPr/>
          </a:p>
          <a:p>
            <a:pPr marL="285750" marR="0" lvl="0" indent="-171450" algn="l" rtl="0">
              <a:spcBef>
                <a:spcPts val="120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285750" algn="l" rtl="0">
              <a:spcBef>
                <a:spcPts val="12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Is a free and open, web-based form for writing your plan</a:t>
            </a:r>
            <a:endParaRPr sz="2400">
              <a:solidFill>
                <a:schemeClr val="dk1"/>
              </a:solidFill>
              <a:latin typeface="Calibri"/>
              <a:ea typeface="Calibri"/>
              <a:cs typeface="Calibri"/>
              <a:sym typeface="Calibri"/>
            </a:endParaRPr>
          </a:p>
          <a:p>
            <a:pPr marL="285750" marR="0" lvl="0" indent="-285750" algn="l" rtl="0">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Leads you through writing your plan by breaking it down by the NIH required elements </a:t>
            </a:r>
            <a:endParaRPr/>
          </a:p>
          <a:p>
            <a:pPr marL="285750" marR="0" lvl="0" indent="-285750" algn="l" rtl="0">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Provides links to useful guidance from NIH, suggested answers, and additional resources</a:t>
            </a:r>
            <a:endParaRPr sz="2400">
              <a:solidFill>
                <a:schemeClr val="dk1"/>
              </a:solidFill>
              <a:latin typeface="Calibri"/>
              <a:ea typeface="Calibri"/>
              <a:cs typeface="Calibri"/>
              <a:sym typeface="Calibri"/>
            </a:endParaRPr>
          </a:p>
          <a:p>
            <a:pPr marL="285750" marR="0" lvl="0" indent="-285750" algn="l" rtl="0">
              <a:spcBef>
                <a:spcPts val="18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Allows you to receive feedback on your draft from [</a:t>
            </a:r>
            <a:r>
              <a:rPr lang="en-US" sz="2400">
                <a:solidFill>
                  <a:srgbClr val="C00000"/>
                </a:solidFill>
                <a:latin typeface="Calibri"/>
                <a:ea typeface="Calibri"/>
                <a:cs typeface="Calibri"/>
                <a:sym typeface="Calibri"/>
              </a:rPr>
              <a:t>Your Service Name</a:t>
            </a:r>
            <a:r>
              <a:rPr lang="en-US" sz="2400">
                <a:solidFill>
                  <a:schemeClr val="dk1"/>
                </a:solidFill>
                <a:latin typeface="Calibri"/>
                <a:ea typeface="Calibri"/>
                <a:cs typeface="Calibri"/>
                <a:sym typeface="Calibri"/>
              </a:rPr>
              <a:t>] </a:t>
            </a:r>
            <a:r>
              <a:rPr lang="en-US" sz="2400" i="1">
                <a:solidFill>
                  <a:srgbClr val="C00000"/>
                </a:solidFill>
                <a:latin typeface="Calibri"/>
                <a:ea typeface="Calibri"/>
                <a:cs typeface="Calibri"/>
                <a:sym typeface="Calibri"/>
              </a:rPr>
              <a:t>Optional-remove if you are not a </a:t>
            </a:r>
            <a:r>
              <a:rPr lang="en-US" sz="2400" i="1" u="sng">
                <a:solidFill>
                  <a:srgbClr val="C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participating institution</a:t>
            </a:r>
            <a:r>
              <a:rPr lang="en-US" sz="2400" i="1">
                <a:solidFill>
                  <a:schemeClr val="dk1"/>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920827" y="-22244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Login</a:t>
            </a:r>
            <a:endParaRPr/>
          </a:p>
        </p:txBody>
      </p:sp>
      <p:sp>
        <p:nvSpPr>
          <p:cNvPr id="103" name="Google Shape;103;p3"/>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104" name="Google Shape;104;p3"/>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pic>
        <p:nvPicPr>
          <p:cNvPr id="105" name="Google Shape;105;p3" descr="DMPTool home page with navigation elements "/>
          <p:cNvPicPr preferRelativeResize="0"/>
          <p:nvPr/>
        </p:nvPicPr>
        <p:blipFill rotWithShape="1">
          <a:blip r:embed="rId3">
            <a:alphaModFix/>
          </a:blip>
          <a:srcRect/>
          <a:stretch/>
        </p:blipFill>
        <p:spPr>
          <a:xfrm>
            <a:off x="1006207" y="954427"/>
            <a:ext cx="9830717" cy="5123579"/>
          </a:xfrm>
          <a:prstGeom prst="rect">
            <a:avLst/>
          </a:prstGeom>
          <a:solidFill>
            <a:schemeClr val="lt1"/>
          </a:solidFill>
          <a:ln>
            <a:noFill/>
          </a:ln>
        </p:spPr>
      </p:pic>
      <p:sp>
        <p:nvSpPr>
          <p:cNvPr id="106" name="Google Shape;106;p3"/>
          <p:cNvSpPr/>
          <p:nvPr/>
        </p:nvSpPr>
        <p:spPr>
          <a:xfrm>
            <a:off x="4146698" y="5029200"/>
            <a:ext cx="1499190" cy="914400"/>
          </a:xfrm>
          <a:prstGeom prst="rect">
            <a:avLst/>
          </a:prstGeom>
          <a:noFill/>
          <a:ln w="5715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7" name="Google Shape;107;p3" descr="How to login to the DMTool and navigational components of the home page"/>
          <p:cNvPicPr preferRelativeResize="0"/>
          <p:nvPr/>
        </p:nvPicPr>
        <p:blipFill rotWithShape="1">
          <a:blip r:embed="rId4">
            <a:alphaModFix/>
          </a:blip>
          <a:srcRect/>
          <a:stretch/>
        </p:blipFill>
        <p:spPr>
          <a:xfrm>
            <a:off x="7973431" y="526760"/>
            <a:ext cx="3191929" cy="5620951"/>
          </a:xfrm>
          <a:prstGeom prst="rect">
            <a:avLst/>
          </a:prstGeom>
          <a:noFill/>
          <a:ln>
            <a:noFill/>
          </a:ln>
        </p:spPr>
      </p:pic>
      <p:sp>
        <p:nvSpPr>
          <p:cNvPr id="108" name="Google Shape;108;p3"/>
          <p:cNvSpPr txBox="1"/>
          <p:nvPr/>
        </p:nvSpPr>
        <p:spPr>
          <a:xfrm>
            <a:off x="3333750" y="1243297"/>
            <a:ext cx="2312138" cy="337853"/>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109" name="Google Shape;109;p3"/>
          <p:cNvSpPr/>
          <p:nvPr/>
        </p:nvSpPr>
        <p:spPr>
          <a:xfrm>
            <a:off x="5731268" y="874871"/>
            <a:ext cx="4079482" cy="1087279"/>
          </a:xfrm>
          <a:prstGeom prst="leftArrowCallout">
            <a:avLst>
              <a:gd name="adj1" fmla="val 25000"/>
              <a:gd name="adj2" fmla="val 25000"/>
              <a:gd name="adj3" fmla="val 25000"/>
              <a:gd name="adj4" fmla="val 64977"/>
            </a:avLst>
          </a:prstGeom>
          <a:solidFill>
            <a:schemeClr val="lt1"/>
          </a:solidFill>
          <a:ln w="5715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Funder Requirements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Public DMSPs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Help</a:t>
            </a:r>
            <a:endParaRPr/>
          </a:p>
        </p:txBody>
      </p:sp>
      <p:sp>
        <p:nvSpPr>
          <p:cNvPr id="110" name="Google Shape;110;p3"/>
          <p:cNvSpPr txBox="1"/>
          <p:nvPr/>
        </p:nvSpPr>
        <p:spPr>
          <a:xfrm>
            <a:off x="7885882" y="2303392"/>
            <a:ext cx="2689280" cy="369332"/>
          </a:xfrm>
          <a:prstGeom prst="rect">
            <a:avLst/>
          </a:prstGeom>
          <a:solidFill>
            <a:schemeClr val="lt1"/>
          </a:solid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Your Institutional Email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1"/>
                                          </p:stCondLst>
                                        </p:cTn>
                                        <p:tgtEl>
                                          <p:spTgt spid="10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1"/>
                                          </p:stCondLst>
                                        </p:cTn>
                                        <p:tgtEl>
                                          <p:spTgt spid="1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874923" y="805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Dashboard</a:t>
            </a:r>
            <a:endParaRPr/>
          </a:p>
        </p:txBody>
      </p:sp>
      <p:sp>
        <p:nvSpPr>
          <p:cNvPr id="117" name="Google Shape;117;p4"/>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118" name="Google Shape;118;p4"/>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pic>
        <p:nvPicPr>
          <p:cNvPr id="119" name="Google Shape;119;p4" descr="Screenshot of the dashboard in the DMPTool"/>
          <p:cNvPicPr preferRelativeResize="0"/>
          <p:nvPr/>
        </p:nvPicPr>
        <p:blipFill rotWithShape="1">
          <a:blip r:embed="rId3">
            <a:alphaModFix/>
          </a:blip>
          <a:srcRect/>
          <a:stretch/>
        </p:blipFill>
        <p:spPr>
          <a:xfrm>
            <a:off x="418641" y="1405991"/>
            <a:ext cx="11235368" cy="4404068"/>
          </a:xfrm>
          <a:prstGeom prst="rect">
            <a:avLst/>
          </a:prstGeom>
          <a:noFill/>
          <a:ln>
            <a:noFill/>
          </a:ln>
        </p:spPr>
      </p:pic>
      <p:sp>
        <p:nvSpPr>
          <p:cNvPr id="120" name="Google Shape;120;p4"/>
          <p:cNvSpPr txBox="1"/>
          <p:nvPr/>
        </p:nvSpPr>
        <p:spPr>
          <a:xfrm>
            <a:off x="3676650" y="1580354"/>
            <a:ext cx="5257800" cy="871253"/>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121" name="Google Shape;121;p4"/>
          <p:cNvSpPr txBox="1"/>
          <p:nvPr/>
        </p:nvSpPr>
        <p:spPr>
          <a:xfrm>
            <a:off x="1123950" y="4715573"/>
            <a:ext cx="990600" cy="871253"/>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5" descr="Creating a new plan in the DMPTool "/>
          <p:cNvPicPr preferRelativeResize="0"/>
          <p:nvPr/>
        </p:nvPicPr>
        <p:blipFill>
          <a:blip r:embed="rId3">
            <a:alphaModFix/>
          </a:blip>
          <a:stretch>
            <a:fillRect/>
          </a:stretch>
        </p:blipFill>
        <p:spPr>
          <a:xfrm>
            <a:off x="1611725" y="1540300"/>
            <a:ext cx="10215338" cy="4378975"/>
          </a:xfrm>
          <a:prstGeom prst="rect">
            <a:avLst/>
          </a:prstGeom>
          <a:noFill/>
          <a:ln>
            <a:noFill/>
          </a:ln>
        </p:spPr>
      </p:pic>
      <p:sp>
        <p:nvSpPr>
          <p:cNvPr id="128" name="Google Shape;128;p5"/>
          <p:cNvSpPr txBox="1">
            <a:spLocks noGrp="1"/>
          </p:cNvSpPr>
          <p:nvPr>
            <p:ph type="title"/>
          </p:nvPr>
        </p:nvSpPr>
        <p:spPr>
          <a:xfrm>
            <a:off x="838200" y="21473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Create a new NIH DMSP</a:t>
            </a:r>
            <a:endParaRPr/>
          </a:p>
        </p:txBody>
      </p:sp>
      <p:sp>
        <p:nvSpPr>
          <p:cNvPr id="129" name="Google Shape;129;p5"/>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130" name="Google Shape;130;p5"/>
          <p:cNvSpPr txBox="1"/>
          <p:nvPr/>
        </p:nvSpPr>
        <p:spPr>
          <a:xfrm>
            <a:off x="3125585" y="6409113"/>
            <a:ext cx="5253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sp>
        <p:nvSpPr>
          <p:cNvPr id="131" name="Google Shape;131;p5"/>
          <p:cNvSpPr txBox="1"/>
          <p:nvPr/>
        </p:nvSpPr>
        <p:spPr>
          <a:xfrm>
            <a:off x="1611737" y="2528542"/>
            <a:ext cx="3247344" cy="369332"/>
          </a:xfrm>
          <a:prstGeom prst="rect">
            <a:avLst/>
          </a:prstGeom>
          <a:solidFill>
            <a:schemeClr val="lt1"/>
          </a:solid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Title of Project/Proposal</a:t>
            </a:r>
            <a:endParaRPr sz="1800" b="1">
              <a:solidFill>
                <a:schemeClr val="dk1"/>
              </a:solidFill>
              <a:latin typeface="Calibri"/>
              <a:ea typeface="Calibri"/>
              <a:cs typeface="Calibri"/>
              <a:sym typeface="Calibri"/>
            </a:endParaRPr>
          </a:p>
        </p:txBody>
      </p:sp>
      <p:sp>
        <p:nvSpPr>
          <p:cNvPr id="132" name="Google Shape;132;p5"/>
          <p:cNvSpPr txBox="1"/>
          <p:nvPr/>
        </p:nvSpPr>
        <p:spPr>
          <a:xfrm>
            <a:off x="1611736" y="3507962"/>
            <a:ext cx="3247344" cy="369332"/>
          </a:xfrm>
          <a:prstGeom prst="rect">
            <a:avLst/>
          </a:prstGeom>
          <a:solidFill>
            <a:schemeClr val="lt1"/>
          </a:solid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Institutional Affiliation</a:t>
            </a:r>
            <a:endParaRPr sz="1800" b="1">
              <a:solidFill>
                <a:schemeClr val="dk1"/>
              </a:solidFill>
              <a:latin typeface="Calibri"/>
              <a:ea typeface="Calibri"/>
              <a:cs typeface="Calibri"/>
              <a:sym typeface="Calibri"/>
            </a:endParaRPr>
          </a:p>
        </p:txBody>
      </p:sp>
      <p:sp>
        <p:nvSpPr>
          <p:cNvPr id="133" name="Google Shape;133;p5"/>
          <p:cNvSpPr txBox="1"/>
          <p:nvPr/>
        </p:nvSpPr>
        <p:spPr>
          <a:xfrm>
            <a:off x="1611736" y="4339877"/>
            <a:ext cx="3247344" cy="369332"/>
          </a:xfrm>
          <a:prstGeom prst="rect">
            <a:avLst/>
          </a:prstGeom>
          <a:solidFill>
            <a:schemeClr val="lt1"/>
          </a:solid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Type your funder</a:t>
            </a:r>
            <a:endParaRPr/>
          </a:p>
        </p:txBody>
      </p:sp>
      <p:sp>
        <p:nvSpPr>
          <p:cNvPr id="134" name="Google Shape;134;p5"/>
          <p:cNvSpPr txBox="1"/>
          <p:nvPr/>
        </p:nvSpPr>
        <p:spPr>
          <a:xfrm>
            <a:off x="367261" y="5103155"/>
            <a:ext cx="1153200" cy="646500"/>
          </a:xfrm>
          <a:prstGeom prst="rect">
            <a:avLst/>
          </a:prstGeom>
          <a:solidFill>
            <a:schemeClr val="lt1"/>
          </a:solid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Select Template</a:t>
            </a:r>
            <a:endParaRPr/>
          </a:p>
        </p:txBody>
      </p:sp>
      <p:pic>
        <p:nvPicPr>
          <p:cNvPr id="135" name="Google Shape;135;p5"/>
          <p:cNvPicPr preferRelativeResize="0"/>
          <p:nvPr/>
        </p:nvPicPr>
        <p:blipFill rotWithShape="1">
          <a:blip r:embed="rId4">
            <a:alphaModFix/>
          </a:blip>
          <a:srcRect t="27575" b="14962"/>
          <a:stretch/>
        </p:blipFill>
        <p:spPr>
          <a:xfrm>
            <a:off x="1445850" y="5894638"/>
            <a:ext cx="1902525" cy="369325"/>
          </a:xfrm>
          <a:prstGeom prst="rect">
            <a:avLst/>
          </a:prstGeom>
          <a:noFill/>
          <a:ln>
            <a:noFill/>
          </a:ln>
        </p:spPr>
      </p:pic>
      <p:sp>
        <p:nvSpPr>
          <p:cNvPr id="136" name="Google Shape;136;p5"/>
          <p:cNvSpPr txBox="1"/>
          <p:nvPr/>
        </p:nvSpPr>
        <p:spPr>
          <a:xfrm>
            <a:off x="1520461" y="5919280"/>
            <a:ext cx="1153200" cy="369300"/>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grpSp>
        <p:nvGrpSpPr>
          <p:cNvPr id="142" name="Google Shape;142;p6"/>
          <p:cNvGrpSpPr/>
          <p:nvPr/>
        </p:nvGrpSpPr>
        <p:grpSpPr>
          <a:xfrm>
            <a:off x="487263" y="1104573"/>
            <a:ext cx="10209094" cy="5043138"/>
            <a:chOff x="487263" y="1104573"/>
            <a:chExt cx="10209094" cy="5043138"/>
          </a:xfrm>
        </p:grpSpPr>
        <p:pic>
          <p:nvPicPr>
            <p:cNvPr id="143" name="Google Shape;143;p6" descr="Graphical user interface, application&#10;&#10;Description automatically generated"/>
            <p:cNvPicPr preferRelativeResize="0"/>
            <p:nvPr/>
          </p:nvPicPr>
          <p:blipFill rotWithShape="1">
            <a:blip r:embed="rId3">
              <a:alphaModFix/>
            </a:blip>
            <a:srcRect r="2999"/>
            <a:stretch/>
          </p:blipFill>
          <p:spPr>
            <a:xfrm>
              <a:off x="487263" y="1104573"/>
              <a:ext cx="10209094" cy="5043138"/>
            </a:xfrm>
            <a:prstGeom prst="rect">
              <a:avLst/>
            </a:prstGeom>
            <a:noFill/>
            <a:ln>
              <a:noFill/>
            </a:ln>
          </p:spPr>
        </p:pic>
        <p:pic>
          <p:nvPicPr>
            <p:cNvPr id="144" name="Google Shape;144;p6"/>
            <p:cNvPicPr preferRelativeResize="0"/>
            <p:nvPr/>
          </p:nvPicPr>
          <p:blipFill rotWithShape="1">
            <a:blip r:embed="rId4">
              <a:alphaModFix/>
            </a:blip>
            <a:srcRect l="64904" t="11372" r="1642" b="52318"/>
            <a:stretch/>
          </p:blipFill>
          <p:spPr>
            <a:xfrm>
              <a:off x="6861475" y="1842500"/>
              <a:ext cx="3524599" cy="2490151"/>
            </a:xfrm>
            <a:prstGeom prst="rect">
              <a:avLst/>
            </a:prstGeom>
            <a:noFill/>
            <a:ln>
              <a:noFill/>
            </a:ln>
          </p:spPr>
        </p:pic>
      </p:grpSp>
      <p:sp>
        <p:nvSpPr>
          <p:cNvPr id="145" name="Google Shape;145;p6" descr="Overview of Available Tabs in the DMPTool "/>
          <p:cNvSpPr txBox="1">
            <a:spLocks noGrp="1"/>
          </p:cNvSpPr>
          <p:nvPr>
            <p:ph type="title"/>
          </p:nvPr>
        </p:nvSpPr>
        <p:spPr>
          <a:xfrm>
            <a:off x="838200" y="63411"/>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Overview of Available Tabs</a:t>
            </a:r>
            <a:endParaRPr dirty="0"/>
          </a:p>
        </p:txBody>
      </p:sp>
      <p:sp>
        <p:nvSpPr>
          <p:cNvPr id="146" name="Google Shape;146;p6"/>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147" name="Google Shape;147;p6"/>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sp>
        <p:nvSpPr>
          <p:cNvPr id="148" name="Google Shape;148;p6"/>
          <p:cNvSpPr txBox="1"/>
          <p:nvPr/>
        </p:nvSpPr>
        <p:spPr>
          <a:xfrm>
            <a:off x="668375" y="1473200"/>
            <a:ext cx="842700" cy="369300"/>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
        <p:nvSpPr>
          <p:cNvPr id="149" name="Google Shape;149;p6"/>
          <p:cNvSpPr txBox="1"/>
          <p:nvPr/>
        </p:nvSpPr>
        <p:spPr>
          <a:xfrm>
            <a:off x="1511078" y="1473200"/>
            <a:ext cx="842700" cy="369300"/>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
        <p:nvSpPr>
          <p:cNvPr id="150" name="Google Shape;150;p6"/>
          <p:cNvSpPr txBox="1"/>
          <p:nvPr/>
        </p:nvSpPr>
        <p:spPr>
          <a:xfrm>
            <a:off x="2353775" y="1473200"/>
            <a:ext cx="697500" cy="369300"/>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
        <p:nvSpPr>
          <p:cNvPr id="151" name="Google Shape;151;p6"/>
          <p:cNvSpPr txBox="1"/>
          <p:nvPr/>
        </p:nvSpPr>
        <p:spPr>
          <a:xfrm>
            <a:off x="3051275" y="1473200"/>
            <a:ext cx="1022100" cy="369300"/>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
        <p:nvSpPr>
          <p:cNvPr id="152" name="Google Shape;152;p6"/>
          <p:cNvSpPr txBox="1"/>
          <p:nvPr/>
        </p:nvSpPr>
        <p:spPr>
          <a:xfrm>
            <a:off x="4073275" y="1473200"/>
            <a:ext cx="1011900" cy="369300"/>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
        <p:nvSpPr>
          <p:cNvPr id="153" name="Google Shape;153;p6"/>
          <p:cNvSpPr txBox="1"/>
          <p:nvPr/>
        </p:nvSpPr>
        <p:spPr>
          <a:xfrm>
            <a:off x="5095275" y="1473200"/>
            <a:ext cx="610200" cy="369300"/>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
        <p:nvSpPr>
          <p:cNvPr id="154" name="Google Shape;154;p6"/>
          <p:cNvSpPr txBox="1"/>
          <p:nvPr/>
        </p:nvSpPr>
        <p:spPr>
          <a:xfrm>
            <a:off x="5705475" y="1473200"/>
            <a:ext cx="1011900" cy="369300"/>
          </a:xfrm>
          <a:prstGeom prst="rect">
            <a:avLst/>
          </a:prstGeom>
          <a:no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4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5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5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5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53"/>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1000"/>
                                          </p:stCondLst>
                                        </p:cTn>
                                        <p:tgtEl>
                                          <p:spTgt spid="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t="23586" b="7"/>
          <a:stretch/>
        </p:blipFill>
        <p:spPr>
          <a:xfrm>
            <a:off x="5290850" y="1069375"/>
            <a:ext cx="6921863" cy="4719274"/>
          </a:xfrm>
          <a:prstGeom prst="rect">
            <a:avLst/>
          </a:prstGeom>
          <a:noFill/>
          <a:ln>
            <a:noFill/>
          </a:ln>
        </p:spPr>
      </p:pic>
      <p:pic>
        <p:nvPicPr>
          <p:cNvPr id="161" name="Google Shape;161;p7" descr="Adding "/>
          <p:cNvPicPr preferRelativeResize="0"/>
          <p:nvPr/>
        </p:nvPicPr>
        <p:blipFill rotWithShape="1">
          <a:blip r:embed="rId4">
            <a:alphaModFix/>
          </a:blip>
          <a:srcRect b="13404"/>
          <a:stretch/>
        </p:blipFill>
        <p:spPr>
          <a:xfrm>
            <a:off x="5290850" y="447975"/>
            <a:ext cx="6762600" cy="5804325"/>
          </a:xfrm>
          <a:prstGeom prst="rect">
            <a:avLst/>
          </a:prstGeom>
          <a:noFill/>
          <a:ln>
            <a:noFill/>
          </a:ln>
        </p:spPr>
      </p:pic>
      <p:sp>
        <p:nvSpPr>
          <p:cNvPr id="162" name="Google Shape;162;p7"/>
          <p:cNvSpPr txBox="1">
            <a:spLocks noGrp="1"/>
          </p:cNvSpPr>
          <p:nvPr>
            <p:ph type="title"/>
          </p:nvPr>
        </p:nvSpPr>
        <p:spPr>
          <a:xfrm>
            <a:off x="928437" y="417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Details</a:t>
            </a:r>
            <a:endParaRPr/>
          </a:p>
        </p:txBody>
      </p:sp>
      <p:sp>
        <p:nvSpPr>
          <p:cNvPr id="163" name="Google Shape;163;p7"/>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164" name="Google Shape;164;p7"/>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sp>
        <p:nvSpPr>
          <p:cNvPr id="165" name="Google Shape;165;p7"/>
          <p:cNvSpPr txBox="1"/>
          <p:nvPr/>
        </p:nvSpPr>
        <p:spPr>
          <a:xfrm>
            <a:off x="3033622" y="1351471"/>
            <a:ext cx="180975" cy="3619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7" descr="Using the DMPTool to add Project Details and to Select Guidance.&#13;&#10;"/>
          <p:cNvSpPr txBox="1"/>
          <p:nvPr/>
        </p:nvSpPr>
        <p:spPr>
          <a:xfrm>
            <a:off x="258675" y="1448550"/>
            <a:ext cx="25176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dirty="0">
                <a:latin typeface="Calibri"/>
                <a:ea typeface="Calibri"/>
                <a:cs typeface="Calibri"/>
                <a:sym typeface="Calibri"/>
              </a:rPr>
              <a:t>Using the </a:t>
            </a:r>
            <a:r>
              <a:rPr lang="en-US" sz="2700" dirty="0" err="1">
                <a:latin typeface="Calibri"/>
                <a:ea typeface="Calibri"/>
                <a:cs typeface="Calibri"/>
                <a:sym typeface="Calibri"/>
              </a:rPr>
              <a:t>DMPTool</a:t>
            </a:r>
            <a:r>
              <a:rPr lang="en-US" sz="2700" dirty="0">
                <a:latin typeface="Calibri"/>
                <a:ea typeface="Calibri"/>
                <a:cs typeface="Calibri"/>
                <a:sym typeface="Calibri"/>
              </a:rPr>
              <a:t> to add </a:t>
            </a:r>
            <a:r>
              <a:rPr lang="en-US" sz="2700" b="1" dirty="0">
                <a:latin typeface="Calibri"/>
                <a:ea typeface="Calibri"/>
                <a:cs typeface="Calibri"/>
                <a:sym typeface="Calibri"/>
              </a:rPr>
              <a:t>Project Details </a:t>
            </a:r>
            <a:r>
              <a:rPr lang="en-US" sz="2700" dirty="0">
                <a:latin typeface="Calibri"/>
                <a:ea typeface="Calibri"/>
                <a:cs typeface="Calibri"/>
                <a:sym typeface="Calibri"/>
              </a:rPr>
              <a:t>and to </a:t>
            </a:r>
            <a:r>
              <a:rPr lang="en-US" sz="2700" b="1" dirty="0">
                <a:latin typeface="Calibri"/>
                <a:ea typeface="Calibri"/>
                <a:cs typeface="Calibri"/>
                <a:sym typeface="Calibri"/>
              </a:rPr>
              <a:t>Select Guidance.</a:t>
            </a:r>
            <a:endParaRPr sz="2700" b="1" dirty="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b5b55ee990_1_5"/>
          <p:cNvSpPr txBox="1">
            <a:spLocks noGrp="1"/>
          </p:cNvSpPr>
          <p:nvPr>
            <p:ph type="title"/>
          </p:nvPr>
        </p:nvSpPr>
        <p:spPr>
          <a:xfrm>
            <a:off x="928437" y="4178"/>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Collaborators</a:t>
            </a:r>
            <a:endParaRPr/>
          </a:p>
        </p:txBody>
      </p:sp>
      <p:sp>
        <p:nvSpPr>
          <p:cNvPr id="173" name="Google Shape;173;g1b5b55ee990_1_5"/>
          <p:cNvSpPr/>
          <p:nvPr/>
        </p:nvSpPr>
        <p:spPr>
          <a:xfrm>
            <a:off x="8528858" y="6331357"/>
            <a:ext cx="3524700" cy="46560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174" name="Google Shape;174;g1b5b55ee990_1_5"/>
          <p:cNvSpPr txBox="1"/>
          <p:nvPr/>
        </p:nvSpPr>
        <p:spPr>
          <a:xfrm>
            <a:off x="3125585" y="6409113"/>
            <a:ext cx="5253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sp>
        <p:nvSpPr>
          <p:cNvPr id="175" name="Google Shape;175;g1b5b55ee990_1_5"/>
          <p:cNvSpPr txBox="1"/>
          <p:nvPr/>
        </p:nvSpPr>
        <p:spPr>
          <a:xfrm>
            <a:off x="3033622" y="1351471"/>
            <a:ext cx="180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g1b5b55ee990_1_5"/>
          <p:cNvSpPr txBox="1"/>
          <p:nvPr/>
        </p:nvSpPr>
        <p:spPr>
          <a:xfrm>
            <a:off x="258675" y="1448550"/>
            <a:ext cx="25176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a:latin typeface="Calibri"/>
                <a:ea typeface="Calibri"/>
                <a:cs typeface="Calibri"/>
                <a:sym typeface="Calibri"/>
              </a:rPr>
              <a:t>Using the DMPTool to add </a:t>
            </a:r>
            <a:r>
              <a:rPr lang="en-US" sz="2700" b="1">
                <a:latin typeface="Calibri"/>
                <a:ea typeface="Calibri"/>
                <a:cs typeface="Calibri"/>
                <a:sym typeface="Calibri"/>
              </a:rPr>
              <a:t>Collaborators</a:t>
            </a:r>
            <a:r>
              <a:rPr lang="en-US" sz="2700">
                <a:latin typeface="Calibri"/>
                <a:ea typeface="Calibri"/>
                <a:cs typeface="Calibri"/>
                <a:sym typeface="Calibri"/>
              </a:rPr>
              <a:t>.</a:t>
            </a:r>
            <a:endParaRPr sz="2700">
              <a:latin typeface="Calibri"/>
              <a:ea typeface="Calibri"/>
              <a:cs typeface="Calibri"/>
              <a:sym typeface="Calibri"/>
            </a:endParaRPr>
          </a:p>
        </p:txBody>
      </p:sp>
      <p:pic>
        <p:nvPicPr>
          <p:cNvPr id="177" name="Google Shape;177;g1b5b55ee990_1_5" descr="Graphical user interface, application, Teams&#10;&#10;Description automatically generated"/>
          <p:cNvPicPr preferRelativeResize="0"/>
          <p:nvPr/>
        </p:nvPicPr>
        <p:blipFill>
          <a:blip r:embed="rId3">
            <a:alphaModFix/>
          </a:blip>
          <a:stretch>
            <a:fillRect/>
          </a:stretch>
        </p:blipFill>
        <p:spPr>
          <a:xfrm>
            <a:off x="5553175" y="979500"/>
            <a:ext cx="6500376" cy="4899012"/>
          </a:xfrm>
          <a:prstGeom prst="rect">
            <a:avLst/>
          </a:prstGeom>
          <a:noFill/>
          <a:ln>
            <a:noFill/>
          </a:ln>
        </p:spPr>
      </p:pic>
      <p:pic>
        <p:nvPicPr>
          <p:cNvPr id="178" name="Google Shape;178;g1b5b55ee990_1_5" descr="Adding collaborators in the DMPTool "/>
          <p:cNvPicPr preferRelativeResize="0"/>
          <p:nvPr/>
        </p:nvPicPr>
        <p:blipFill rotWithShape="1">
          <a:blip r:embed="rId4">
            <a:alphaModFix/>
          </a:blip>
          <a:srcRect t="1893"/>
          <a:stretch/>
        </p:blipFill>
        <p:spPr>
          <a:xfrm>
            <a:off x="5294713" y="1360600"/>
            <a:ext cx="6448751" cy="4136800"/>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Write Your Plan</a:t>
            </a:r>
            <a:endParaRPr/>
          </a:p>
        </p:txBody>
      </p:sp>
      <p:sp>
        <p:nvSpPr>
          <p:cNvPr id="185" name="Google Shape;185;p8"/>
          <p:cNvSpPr/>
          <p:nvPr/>
        </p:nvSpPr>
        <p:spPr>
          <a:xfrm>
            <a:off x="8528858" y="6331357"/>
            <a:ext cx="3524597" cy="465514"/>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Your Own Logo Here</a:t>
            </a:r>
            <a:endParaRPr/>
          </a:p>
        </p:txBody>
      </p:sp>
      <p:sp>
        <p:nvSpPr>
          <p:cNvPr id="186" name="Google Shape;186;p8"/>
          <p:cNvSpPr txBox="1"/>
          <p:nvPr/>
        </p:nvSpPr>
        <p:spPr>
          <a:xfrm>
            <a:off x="3125585" y="6409113"/>
            <a:ext cx="52536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Place for Your Contact Info</a:t>
            </a:r>
            <a:endParaRPr/>
          </a:p>
        </p:txBody>
      </p:sp>
      <p:pic>
        <p:nvPicPr>
          <p:cNvPr id="187" name="Google Shape;187;p8" descr="Writing a Plan in the DMPTool"/>
          <p:cNvPicPr preferRelativeResize="0"/>
          <p:nvPr/>
        </p:nvPicPr>
        <p:blipFill rotWithShape="1">
          <a:blip r:embed="rId3">
            <a:alphaModFix/>
          </a:blip>
          <a:srcRect l="2812" r="2924" b="-329"/>
          <a:stretch/>
        </p:blipFill>
        <p:spPr>
          <a:xfrm>
            <a:off x="-5751" y="1644307"/>
            <a:ext cx="12059079" cy="4374535"/>
          </a:xfrm>
          <a:prstGeom prst="rect">
            <a:avLst/>
          </a:prstGeom>
          <a:noFill/>
          <a:ln>
            <a:noFill/>
          </a:ln>
        </p:spPr>
      </p:pic>
      <p:sp>
        <p:nvSpPr>
          <p:cNvPr id="188" name="Google Shape;188;p8"/>
          <p:cNvSpPr txBox="1"/>
          <p:nvPr/>
        </p:nvSpPr>
        <p:spPr>
          <a:xfrm>
            <a:off x="1930912" y="2127849"/>
            <a:ext cx="1308339" cy="383709"/>
          </a:xfrm>
          <a:prstGeom prst="rect">
            <a:avLst/>
          </a:prstGeom>
          <a:solidFill>
            <a:schemeClr val="lt1"/>
          </a:solidFill>
          <a:ln w="57150"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Write Plan</a:t>
            </a:r>
            <a:endParaRPr sz="1800" b="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2188</Words>
  <Application>Microsoft Macintosh PowerPoint</Application>
  <PresentationFormat>Widescreen</PresentationFormat>
  <Paragraphs>166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Using the DMPTool for your NIH Data Management and Sharing Plan </vt:lpstr>
      <vt:lpstr>Why Use the DMPTool for your NIH DMSP?</vt:lpstr>
      <vt:lpstr>How to Login</vt:lpstr>
      <vt:lpstr>Dashboard</vt:lpstr>
      <vt:lpstr>Create a new NIH DMSP</vt:lpstr>
      <vt:lpstr>Overview of Available Tabs</vt:lpstr>
      <vt:lpstr>Project Details</vt:lpstr>
      <vt:lpstr>Collaborators</vt:lpstr>
      <vt:lpstr>Write Your Plan</vt:lpstr>
      <vt:lpstr>Write Your Text for Each Element</vt:lpstr>
      <vt:lpstr>Research Outputs</vt:lpstr>
      <vt:lpstr>Research Outputs: Repositories and Metadata</vt:lpstr>
      <vt:lpstr>Research Feedback*</vt:lpstr>
      <vt:lpstr>Download</vt:lpstr>
      <vt:lpstr>Finalize/Publish</vt:lpstr>
      <vt:lpstr>Learn more about DMPTool and Writing an NIH Data Management and Sharing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DMPTool for your NIH Data Management and Sharing Plan </dc:title>
  <dc:creator>Elizabeth Gunia</dc:creator>
  <cp:lastModifiedBy>Maria Praetzellis</cp:lastModifiedBy>
  <cp:revision>2</cp:revision>
  <dcterms:created xsi:type="dcterms:W3CDTF">2022-10-10T17:27:58Z</dcterms:created>
  <dcterms:modified xsi:type="dcterms:W3CDTF">2022-12-13T04:58:30Z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0x010100451D185657342B4D8D419FD7947A499E</vt:lpwstr>
  </property>
</Properties>
</file>