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34747200"/>
  <p:notesSz cx="6858000" cy="9144000"/>
  <p:defaultTextStyle>
    <a:defPPr>
      <a:defRPr lang="en-US"/>
    </a:defPPr>
    <a:lvl1pPr marL="0" algn="l" defTabSz="1776496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776496" algn="l" defTabSz="1776496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552993" algn="l" defTabSz="1776496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329489" algn="l" defTabSz="1776496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105985" algn="l" defTabSz="1776496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8882482" algn="l" defTabSz="1776496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0658978" algn="l" defTabSz="1776496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435474" algn="l" defTabSz="1776496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211971" algn="l" defTabSz="1776496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8676" autoAdjust="0"/>
  </p:normalViewPr>
  <p:slideViewPr>
    <p:cSldViewPr snapToGrid="0" snapToObjects="1" showGuides="1">
      <p:cViewPr>
        <p:scale>
          <a:sx n="50" d="100"/>
          <a:sy n="50" d="100"/>
        </p:scale>
        <p:origin x="-1240" y="-80"/>
      </p:cViewPr>
      <p:guideLst>
        <p:guide orient="horz" pos="21267"/>
        <p:guide pos="16095"/>
      </p:guideLst>
    </p:cSldViewPr>
  </p:slideViewPr>
  <p:notesTextViewPr>
    <p:cViewPr>
      <p:scale>
        <a:sx n="100" d="100"/>
        <a:sy n="100" d="100"/>
      </p:scale>
      <p:origin x="0" y="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CCC36-4691-FF40-BE4C-7C4D0959D71D}" type="datetimeFigureOut">
              <a:rPr lang="en-US" smtClean="0"/>
              <a:t>20/3/14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76450" y="685800"/>
            <a:ext cx="2705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2500-A0F2-C74A-A641-D7C50232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2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76496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1pPr>
    <a:lvl2pPr marL="1776496" algn="l" defTabSz="1776496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2pPr>
    <a:lvl3pPr marL="3552993" algn="l" defTabSz="1776496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3pPr>
    <a:lvl4pPr marL="5329489" algn="l" defTabSz="1776496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4pPr>
    <a:lvl5pPr marL="7105985" algn="l" defTabSz="1776496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5pPr>
    <a:lvl6pPr marL="8882482" algn="l" defTabSz="1776496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6pPr>
    <a:lvl7pPr marL="10658978" algn="l" defTabSz="1776496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7pPr>
    <a:lvl8pPr marL="12435474" algn="l" defTabSz="1776496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8pPr>
    <a:lvl9pPr marL="14211971" algn="l" defTabSz="1776496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6450" y="685800"/>
            <a:ext cx="27051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30 x38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B2500-A0F2-C74A-A641-D7C50232D4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0794156"/>
            <a:ext cx="23317200" cy="74481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9690080"/>
            <a:ext cx="19202400" cy="88798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76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52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2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05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882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658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43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21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0767-D06A-DF47-BB4F-0EF4E7836D3D}" type="datetimeFigureOut">
              <a:rPr lang="en-US" smtClean="0"/>
              <a:t>20/3/14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D523-8042-3B44-8E3F-65D06D0D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9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0767-D06A-DF47-BB4F-0EF4E7836D3D}" type="datetimeFigureOut">
              <a:rPr lang="en-US" smtClean="0"/>
              <a:t>20/3/14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D523-8042-3B44-8E3F-65D06D0D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7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99426" y="8903973"/>
            <a:ext cx="22217064" cy="1897502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8716" y="8903973"/>
            <a:ext cx="66203511" cy="1897502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0767-D06A-DF47-BB4F-0EF4E7836D3D}" type="datetimeFigureOut">
              <a:rPr lang="en-US" smtClean="0"/>
              <a:t>20/3/14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D523-8042-3B44-8E3F-65D06D0D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4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0767-D06A-DF47-BB4F-0EF4E7836D3D}" type="datetimeFigureOut">
              <a:rPr lang="en-US" smtClean="0"/>
              <a:t>20/3/14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D523-8042-3B44-8E3F-65D06D0D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2328296"/>
            <a:ext cx="23317200" cy="6901180"/>
          </a:xfrm>
        </p:spPr>
        <p:txBody>
          <a:bodyPr anchor="t"/>
          <a:lstStyle>
            <a:lvl1pPr algn="l">
              <a:defRPr sz="1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4727348"/>
            <a:ext cx="23317200" cy="7600948"/>
          </a:xfrm>
        </p:spPr>
        <p:txBody>
          <a:bodyPr anchor="b"/>
          <a:lstStyle>
            <a:lvl1pPr marL="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1pPr>
            <a:lvl2pPr marL="1776496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55299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3pPr>
            <a:lvl4pPr marL="5329489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710598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882482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658978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435474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4211971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0767-D06A-DF47-BB4F-0EF4E7836D3D}" type="datetimeFigureOut">
              <a:rPr lang="en-US" smtClean="0"/>
              <a:t>20/3/14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D523-8042-3B44-8E3F-65D06D0D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8715" y="51887546"/>
            <a:ext cx="44210286" cy="146766701"/>
          </a:xfrm>
        </p:spPr>
        <p:txBody>
          <a:bodyPr/>
          <a:lstStyle>
            <a:lvl1pPr>
              <a:defRPr sz="10800"/>
            </a:lvl1pPr>
            <a:lvl2pPr>
              <a:defRPr sz="93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6202" y="51887546"/>
            <a:ext cx="44210289" cy="146766701"/>
          </a:xfrm>
        </p:spPr>
        <p:txBody>
          <a:bodyPr/>
          <a:lstStyle>
            <a:lvl1pPr>
              <a:defRPr sz="10800"/>
            </a:lvl1pPr>
            <a:lvl2pPr>
              <a:defRPr sz="93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0767-D06A-DF47-BB4F-0EF4E7836D3D}" type="datetimeFigureOut">
              <a:rPr lang="en-US" smtClean="0"/>
              <a:t>20/3/14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D523-8042-3B44-8E3F-65D06D0D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91499"/>
            <a:ext cx="24688800" cy="5791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7777906"/>
            <a:ext cx="12120564" cy="3241461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76496" indent="0">
              <a:buNone/>
              <a:defRPr sz="7800" b="1"/>
            </a:lvl2pPr>
            <a:lvl3pPr marL="3552993" indent="0">
              <a:buNone/>
              <a:defRPr sz="7000" b="1"/>
            </a:lvl3pPr>
            <a:lvl4pPr marL="5329489" indent="0">
              <a:buNone/>
              <a:defRPr sz="6200" b="1"/>
            </a:lvl4pPr>
            <a:lvl5pPr marL="7105985" indent="0">
              <a:buNone/>
              <a:defRPr sz="6200" b="1"/>
            </a:lvl5pPr>
            <a:lvl6pPr marL="8882482" indent="0">
              <a:buNone/>
              <a:defRPr sz="6200" b="1"/>
            </a:lvl6pPr>
            <a:lvl7pPr marL="10658978" indent="0">
              <a:buNone/>
              <a:defRPr sz="6200" b="1"/>
            </a:lvl7pPr>
            <a:lvl8pPr marL="12435474" indent="0">
              <a:buNone/>
              <a:defRPr sz="6200" b="1"/>
            </a:lvl8pPr>
            <a:lvl9pPr marL="14211971" indent="0">
              <a:buNone/>
              <a:defRPr sz="6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1" y="11019367"/>
            <a:ext cx="12120564" cy="20019859"/>
          </a:xfrm>
        </p:spPr>
        <p:txBody>
          <a:bodyPr/>
          <a:lstStyle>
            <a:lvl1pPr>
              <a:defRPr sz="9300"/>
            </a:lvl1pPr>
            <a:lvl2pPr>
              <a:defRPr sz="7800"/>
            </a:lvl2pPr>
            <a:lvl3pPr>
              <a:defRPr sz="70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7777906"/>
            <a:ext cx="12125325" cy="3241461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76496" indent="0">
              <a:buNone/>
              <a:defRPr sz="7800" b="1"/>
            </a:lvl2pPr>
            <a:lvl3pPr marL="3552993" indent="0">
              <a:buNone/>
              <a:defRPr sz="7000" b="1"/>
            </a:lvl3pPr>
            <a:lvl4pPr marL="5329489" indent="0">
              <a:buNone/>
              <a:defRPr sz="6200" b="1"/>
            </a:lvl4pPr>
            <a:lvl5pPr marL="7105985" indent="0">
              <a:buNone/>
              <a:defRPr sz="6200" b="1"/>
            </a:lvl5pPr>
            <a:lvl6pPr marL="8882482" indent="0">
              <a:buNone/>
              <a:defRPr sz="6200" b="1"/>
            </a:lvl6pPr>
            <a:lvl7pPr marL="10658978" indent="0">
              <a:buNone/>
              <a:defRPr sz="6200" b="1"/>
            </a:lvl7pPr>
            <a:lvl8pPr marL="12435474" indent="0">
              <a:buNone/>
              <a:defRPr sz="6200" b="1"/>
            </a:lvl8pPr>
            <a:lvl9pPr marL="14211971" indent="0">
              <a:buNone/>
              <a:defRPr sz="6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019367"/>
            <a:ext cx="12125325" cy="20019859"/>
          </a:xfrm>
        </p:spPr>
        <p:txBody>
          <a:bodyPr/>
          <a:lstStyle>
            <a:lvl1pPr>
              <a:defRPr sz="9300"/>
            </a:lvl1pPr>
            <a:lvl2pPr>
              <a:defRPr sz="7800"/>
            </a:lvl2pPr>
            <a:lvl3pPr>
              <a:defRPr sz="70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0767-D06A-DF47-BB4F-0EF4E7836D3D}" type="datetimeFigureOut">
              <a:rPr lang="en-US" smtClean="0"/>
              <a:t>20/3/14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D523-8042-3B44-8E3F-65D06D0D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6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0767-D06A-DF47-BB4F-0EF4E7836D3D}" type="datetimeFigureOut">
              <a:rPr lang="en-US" smtClean="0"/>
              <a:t>20/3/14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D523-8042-3B44-8E3F-65D06D0D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0767-D06A-DF47-BB4F-0EF4E7836D3D}" type="datetimeFigureOut">
              <a:rPr lang="en-US" smtClean="0"/>
              <a:t>20/3/14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D523-8042-3B44-8E3F-65D06D0D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0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383453"/>
            <a:ext cx="9024939" cy="5887720"/>
          </a:xfrm>
        </p:spPr>
        <p:txBody>
          <a:bodyPr anchor="b"/>
          <a:lstStyle>
            <a:lvl1pPr algn="l">
              <a:defRPr sz="7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383456"/>
            <a:ext cx="15335250" cy="29655772"/>
          </a:xfrm>
        </p:spPr>
        <p:txBody>
          <a:bodyPr/>
          <a:lstStyle>
            <a:lvl1pPr>
              <a:defRPr sz="12500"/>
            </a:lvl1pPr>
            <a:lvl2pPr>
              <a:defRPr sz="10800"/>
            </a:lvl2pPr>
            <a:lvl3pPr>
              <a:defRPr sz="93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271176"/>
            <a:ext cx="9024939" cy="23768052"/>
          </a:xfrm>
        </p:spPr>
        <p:txBody>
          <a:bodyPr/>
          <a:lstStyle>
            <a:lvl1pPr marL="0" indent="0">
              <a:buNone/>
              <a:defRPr sz="5400"/>
            </a:lvl1pPr>
            <a:lvl2pPr marL="1776496" indent="0">
              <a:buNone/>
              <a:defRPr sz="4700"/>
            </a:lvl2pPr>
            <a:lvl3pPr marL="3552993" indent="0">
              <a:buNone/>
              <a:defRPr sz="3900"/>
            </a:lvl3pPr>
            <a:lvl4pPr marL="5329489" indent="0">
              <a:buNone/>
              <a:defRPr sz="3500"/>
            </a:lvl4pPr>
            <a:lvl5pPr marL="7105985" indent="0">
              <a:buNone/>
              <a:defRPr sz="3500"/>
            </a:lvl5pPr>
            <a:lvl6pPr marL="8882482" indent="0">
              <a:buNone/>
              <a:defRPr sz="3500"/>
            </a:lvl6pPr>
            <a:lvl7pPr marL="10658978" indent="0">
              <a:buNone/>
              <a:defRPr sz="3500"/>
            </a:lvl7pPr>
            <a:lvl8pPr marL="12435474" indent="0">
              <a:buNone/>
              <a:defRPr sz="3500"/>
            </a:lvl8pPr>
            <a:lvl9pPr marL="14211971" indent="0">
              <a:buNone/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0767-D06A-DF47-BB4F-0EF4E7836D3D}" type="datetimeFigureOut">
              <a:rPr lang="en-US" smtClean="0"/>
              <a:t>20/3/14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D523-8042-3B44-8E3F-65D06D0D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2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4323041"/>
            <a:ext cx="16459200" cy="2871472"/>
          </a:xfrm>
        </p:spPr>
        <p:txBody>
          <a:bodyPr anchor="b"/>
          <a:lstStyle>
            <a:lvl1pPr algn="l">
              <a:defRPr sz="7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104727"/>
            <a:ext cx="16459200" cy="20848320"/>
          </a:xfrm>
        </p:spPr>
        <p:txBody>
          <a:bodyPr/>
          <a:lstStyle>
            <a:lvl1pPr marL="0" indent="0">
              <a:buNone/>
              <a:defRPr sz="12500"/>
            </a:lvl1pPr>
            <a:lvl2pPr marL="1776496" indent="0">
              <a:buNone/>
              <a:defRPr sz="10800"/>
            </a:lvl2pPr>
            <a:lvl3pPr marL="3552993" indent="0">
              <a:buNone/>
              <a:defRPr sz="9300"/>
            </a:lvl3pPr>
            <a:lvl4pPr marL="5329489" indent="0">
              <a:buNone/>
              <a:defRPr sz="7800"/>
            </a:lvl4pPr>
            <a:lvl5pPr marL="7105985" indent="0">
              <a:buNone/>
              <a:defRPr sz="7800"/>
            </a:lvl5pPr>
            <a:lvl6pPr marL="8882482" indent="0">
              <a:buNone/>
              <a:defRPr sz="7800"/>
            </a:lvl6pPr>
            <a:lvl7pPr marL="10658978" indent="0">
              <a:buNone/>
              <a:defRPr sz="7800"/>
            </a:lvl7pPr>
            <a:lvl8pPr marL="12435474" indent="0">
              <a:buNone/>
              <a:defRPr sz="7800"/>
            </a:lvl8pPr>
            <a:lvl9pPr marL="14211971" indent="0">
              <a:buNone/>
              <a:defRPr sz="7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7194513"/>
            <a:ext cx="16459200" cy="4077968"/>
          </a:xfrm>
        </p:spPr>
        <p:txBody>
          <a:bodyPr/>
          <a:lstStyle>
            <a:lvl1pPr marL="0" indent="0">
              <a:buNone/>
              <a:defRPr sz="5400"/>
            </a:lvl1pPr>
            <a:lvl2pPr marL="1776496" indent="0">
              <a:buNone/>
              <a:defRPr sz="4700"/>
            </a:lvl2pPr>
            <a:lvl3pPr marL="3552993" indent="0">
              <a:buNone/>
              <a:defRPr sz="3900"/>
            </a:lvl3pPr>
            <a:lvl4pPr marL="5329489" indent="0">
              <a:buNone/>
              <a:defRPr sz="3500"/>
            </a:lvl4pPr>
            <a:lvl5pPr marL="7105985" indent="0">
              <a:buNone/>
              <a:defRPr sz="3500"/>
            </a:lvl5pPr>
            <a:lvl6pPr marL="8882482" indent="0">
              <a:buNone/>
              <a:defRPr sz="3500"/>
            </a:lvl6pPr>
            <a:lvl7pPr marL="10658978" indent="0">
              <a:buNone/>
              <a:defRPr sz="3500"/>
            </a:lvl7pPr>
            <a:lvl8pPr marL="12435474" indent="0">
              <a:buNone/>
              <a:defRPr sz="3500"/>
            </a:lvl8pPr>
            <a:lvl9pPr marL="14211971" indent="0">
              <a:buNone/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0767-D06A-DF47-BB4F-0EF4E7836D3D}" type="datetimeFigureOut">
              <a:rPr lang="en-US" smtClean="0"/>
              <a:t>20/3/14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D523-8042-3B44-8E3F-65D06D0D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7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391499"/>
            <a:ext cx="24688800" cy="5791200"/>
          </a:xfrm>
          <a:prstGeom prst="rect">
            <a:avLst/>
          </a:prstGeom>
        </p:spPr>
        <p:txBody>
          <a:bodyPr vert="horz" lIns="355299" tIns="177650" rIns="355299" bIns="1776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07683"/>
            <a:ext cx="24688800" cy="22931546"/>
          </a:xfrm>
          <a:prstGeom prst="rect">
            <a:avLst/>
          </a:prstGeom>
        </p:spPr>
        <p:txBody>
          <a:bodyPr vert="horz" lIns="355299" tIns="177650" rIns="355299" bIns="1776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2205509"/>
            <a:ext cx="6400800" cy="1849967"/>
          </a:xfrm>
          <a:prstGeom prst="rect">
            <a:avLst/>
          </a:prstGeom>
        </p:spPr>
        <p:txBody>
          <a:bodyPr vert="horz" lIns="355299" tIns="177650" rIns="355299" bIns="177650" rtlCol="0" anchor="ctr"/>
          <a:lstStyle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0767-D06A-DF47-BB4F-0EF4E7836D3D}" type="datetimeFigureOut">
              <a:rPr lang="en-US" smtClean="0"/>
              <a:t>20/3/14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2205509"/>
            <a:ext cx="8686800" cy="1849967"/>
          </a:xfrm>
          <a:prstGeom prst="rect">
            <a:avLst/>
          </a:prstGeom>
        </p:spPr>
        <p:txBody>
          <a:bodyPr vert="horz" lIns="355299" tIns="177650" rIns="355299" bIns="177650" rtlCol="0" anchor="ctr"/>
          <a:lstStyle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2205509"/>
            <a:ext cx="6400800" cy="1849967"/>
          </a:xfrm>
          <a:prstGeom prst="rect">
            <a:avLst/>
          </a:prstGeom>
        </p:spPr>
        <p:txBody>
          <a:bodyPr vert="horz" lIns="355299" tIns="177650" rIns="355299" bIns="177650" rtlCol="0" anchor="ctr"/>
          <a:lstStyle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5D523-8042-3B44-8E3F-65D06D0D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76496" rtl="0" eaLnBrk="1" latinLnBrk="0" hangingPunct="1">
        <a:spcBef>
          <a:spcPct val="0"/>
        </a:spcBef>
        <a:buNone/>
        <a:defRPr sz="1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2372" indent="-1332372" algn="l" defTabSz="1776496" rtl="0" eaLnBrk="1" latinLnBrk="0" hangingPunct="1">
        <a:spcBef>
          <a:spcPct val="20000"/>
        </a:spcBef>
        <a:buFont typeface="Arial"/>
        <a:buChar char="•"/>
        <a:defRPr sz="12500" kern="1200">
          <a:solidFill>
            <a:schemeClr val="tx1"/>
          </a:solidFill>
          <a:latin typeface="+mn-lt"/>
          <a:ea typeface="+mn-ea"/>
          <a:cs typeface="+mn-cs"/>
        </a:defRPr>
      </a:lvl1pPr>
      <a:lvl2pPr marL="2886807" indent="-1110310" algn="l" defTabSz="1776496" rtl="0" eaLnBrk="1" latinLnBrk="0" hangingPunct="1">
        <a:spcBef>
          <a:spcPct val="20000"/>
        </a:spcBef>
        <a:buFont typeface="Arial"/>
        <a:buChar char="–"/>
        <a:defRPr sz="10800" kern="1200">
          <a:solidFill>
            <a:schemeClr val="tx1"/>
          </a:solidFill>
          <a:latin typeface="+mn-lt"/>
          <a:ea typeface="+mn-ea"/>
          <a:cs typeface="+mn-cs"/>
        </a:defRPr>
      </a:lvl2pPr>
      <a:lvl3pPr marL="4441241" indent="-888248" algn="l" defTabSz="1776496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6217737" indent="-888248" algn="l" defTabSz="1776496" rtl="0" eaLnBrk="1" latinLnBrk="0" hangingPunct="1">
        <a:spcBef>
          <a:spcPct val="20000"/>
        </a:spcBef>
        <a:buFont typeface="Arial"/>
        <a:buChar char="–"/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94233" indent="-888248" algn="l" defTabSz="1776496" rtl="0" eaLnBrk="1" latinLnBrk="0" hangingPunct="1">
        <a:spcBef>
          <a:spcPct val="20000"/>
        </a:spcBef>
        <a:buFont typeface="Arial"/>
        <a:buChar char="»"/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770730" indent="-888248" algn="l" defTabSz="1776496" rtl="0" eaLnBrk="1" latinLnBrk="0" hangingPunct="1">
        <a:spcBef>
          <a:spcPct val="20000"/>
        </a:spcBef>
        <a:buFont typeface="Arial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47226" indent="-888248" algn="l" defTabSz="1776496" rtl="0" eaLnBrk="1" latinLnBrk="0" hangingPunct="1">
        <a:spcBef>
          <a:spcPct val="20000"/>
        </a:spcBef>
        <a:buFont typeface="Arial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323722" indent="-888248" algn="l" defTabSz="1776496" rtl="0" eaLnBrk="1" latinLnBrk="0" hangingPunct="1">
        <a:spcBef>
          <a:spcPct val="20000"/>
        </a:spcBef>
        <a:buFont typeface="Arial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100219" indent="-888248" algn="l" defTabSz="1776496" rtl="0" eaLnBrk="1" latinLnBrk="0" hangingPunct="1">
        <a:spcBef>
          <a:spcPct val="20000"/>
        </a:spcBef>
        <a:buFont typeface="Arial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4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76496" algn="l" defTabSz="17764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3552993" algn="l" defTabSz="17764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329489" algn="l" defTabSz="17764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7105985" algn="l" defTabSz="17764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8882482" algn="l" defTabSz="17764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10658978" algn="l" defTabSz="17764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474" algn="l" defTabSz="17764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1971" algn="l" defTabSz="17764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jpeg"/><Relationship Id="rId6" Type="http://schemas.openxmlformats.org/officeDocument/2006/relationships/image" Target="../media/image4.emf"/><Relationship Id="rId7" Type="http://schemas.openxmlformats.org/officeDocument/2006/relationships/image" Target="../media/image5.jpeg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1535" y="0"/>
            <a:ext cx="27517035" cy="34747200"/>
          </a:xfrm>
          <a:prstGeom prst="rect">
            <a:avLst/>
          </a:prstGeom>
          <a:solidFill>
            <a:srgbClr val="1E41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4544044" y="14521218"/>
            <a:ext cx="11927263" cy="15932735"/>
          </a:xfrm>
          <a:prstGeom prst="roundRect">
            <a:avLst>
              <a:gd name="adj" fmla="val 818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11784608" y="30844002"/>
            <a:ext cx="14686700" cy="291872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92360" y="30154483"/>
            <a:ext cx="10159627" cy="36140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92905" y="970130"/>
            <a:ext cx="12645972" cy="406310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399559" y="5782145"/>
            <a:ext cx="14071748" cy="8135895"/>
          </a:xfrm>
          <a:prstGeom prst="roundRect">
            <a:avLst>
              <a:gd name="adj" fmla="val 115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3333" y="5774379"/>
            <a:ext cx="10811274" cy="8143661"/>
          </a:xfrm>
          <a:prstGeom prst="roundRect">
            <a:avLst>
              <a:gd name="adj" fmla="val 956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13" name="Rounded Rectangle 12"/>
          <p:cNvSpPr/>
          <p:nvPr/>
        </p:nvSpPr>
        <p:spPr>
          <a:xfrm>
            <a:off x="980970" y="14521218"/>
            <a:ext cx="12993659" cy="15121263"/>
          </a:xfrm>
          <a:prstGeom prst="roundRect">
            <a:avLst>
              <a:gd name="adj" fmla="val 693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611797" y="677265"/>
            <a:ext cx="13915454" cy="5983176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latin typeface="Corbel"/>
                <a:cs typeface="Corbel"/>
              </a:rPr>
              <a:t>Expert Resources </a:t>
            </a:r>
          </a:p>
          <a:p>
            <a:r>
              <a:rPr lang="en-US" sz="8800" b="1" dirty="0" smtClean="0">
                <a:solidFill>
                  <a:schemeClr val="bg1"/>
                </a:solidFill>
                <a:latin typeface="Corbel"/>
                <a:cs typeface="Corbel"/>
              </a:rPr>
              <a:t>&amp; Support for Data </a:t>
            </a:r>
            <a:r>
              <a:rPr lang="en-US" sz="8800" b="1" dirty="0">
                <a:solidFill>
                  <a:schemeClr val="bg1"/>
                </a:solidFill>
                <a:latin typeface="Corbel"/>
                <a:cs typeface="Corbel"/>
              </a:rPr>
              <a:t>Management </a:t>
            </a:r>
            <a:r>
              <a:rPr lang="en-US" sz="8800" b="1" dirty="0" smtClean="0">
                <a:solidFill>
                  <a:schemeClr val="bg1"/>
                </a:solidFill>
                <a:latin typeface="Corbel"/>
                <a:cs typeface="Corbel"/>
              </a:rPr>
              <a:t>Planning</a:t>
            </a:r>
            <a:endParaRPr lang="en-US" sz="7200" b="1" dirty="0" smtClean="0">
              <a:solidFill>
                <a:schemeClr val="bg1"/>
              </a:solidFill>
              <a:latin typeface="Corbel"/>
              <a:cs typeface="Corbel"/>
            </a:endParaRPr>
          </a:p>
          <a:p>
            <a:endParaRPr lang="en-US" sz="9600" b="1" dirty="0" smtClean="0">
              <a:solidFill>
                <a:schemeClr val="bg1"/>
              </a:solidFill>
              <a:latin typeface="Corbel"/>
              <a:cs typeface="Corbel"/>
            </a:endParaRPr>
          </a:p>
        </p:txBody>
      </p:sp>
      <p:pic>
        <p:nvPicPr>
          <p:cNvPr id="18" name="Picture 17" descr="DataONE.jp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5" y="32287608"/>
            <a:ext cx="4294465" cy="1024636"/>
          </a:xfrm>
          <a:prstGeom prst="rect">
            <a:avLst/>
          </a:prstGeom>
        </p:spPr>
      </p:pic>
      <p:pic>
        <p:nvPicPr>
          <p:cNvPr id="20" name="Picture 19" descr="UC3-tagline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8" t="35867" r="31914" b="36309"/>
          <a:stretch/>
        </p:blipFill>
        <p:spPr>
          <a:xfrm>
            <a:off x="4328252" y="30453953"/>
            <a:ext cx="2779074" cy="1699933"/>
          </a:xfrm>
          <a:prstGeom prst="rect">
            <a:avLst/>
          </a:prstGeom>
        </p:spPr>
      </p:pic>
      <p:pic>
        <p:nvPicPr>
          <p:cNvPr id="23" name="Picture 22" descr="SloanFoundation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89" y="32048029"/>
            <a:ext cx="4777202" cy="15037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79802" y="6274607"/>
            <a:ext cx="990396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E46C0A"/>
                </a:solidFill>
                <a:latin typeface="Corbel"/>
                <a:cs typeface="Corbel"/>
              </a:rPr>
              <a:t>In brief:</a:t>
            </a:r>
            <a:r>
              <a:rPr lang="en-US" sz="5400" b="1" dirty="0" smtClean="0">
                <a:latin typeface="Corbel"/>
                <a:cs typeface="Corbel"/>
              </a:rPr>
              <a:t> </a:t>
            </a:r>
            <a:r>
              <a:rPr lang="en-US" sz="4400" dirty="0" smtClean="0">
                <a:latin typeface="Corbel"/>
                <a:cs typeface="Corbel"/>
              </a:rPr>
              <a:t>Many funding agencies require data management plans (DMP) as part of grant proposals. The DMPTool helps institutions &amp; researchers to create high-quality DMPs that meet funder requirements, </a:t>
            </a:r>
            <a:r>
              <a:rPr lang="en-US" sz="4400" dirty="0" smtClean="0">
                <a:latin typeface="Corbel"/>
                <a:cs typeface="Corbel"/>
              </a:rPr>
              <a:t>including those from:</a:t>
            </a:r>
            <a:endParaRPr lang="en-US" sz="4400" dirty="0" smtClean="0">
              <a:latin typeface="Corbel"/>
              <a:cs typeface="Corbe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5017" y="15225234"/>
            <a:ext cx="122367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E46C0A"/>
                </a:solidFill>
                <a:latin typeface="Corbel"/>
                <a:cs typeface="Corbel"/>
              </a:rPr>
              <a:t>What is the DMPTool?</a:t>
            </a:r>
            <a:endParaRPr lang="en-US" b="1" dirty="0">
              <a:solidFill>
                <a:srgbClr val="E46C0A"/>
              </a:solidFill>
              <a:latin typeface="Corbel"/>
              <a:cs typeface="Corbe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56517" y="6202949"/>
            <a:ext cx="143147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E46C0A"/>
                </a:solidFill>
                <a:latin typeface="Corbel"/>
                <a:cs typeface="Corbel"/>
              </a:rPr>
              <a:t>DMPTool Benefits for Researchers</a:t>
            </a:r>
            <a:endParaRPr lang="en-US" sz="6600" b="1" dirty="0">
              <a:solidFill>
                <a:srgbClr val="E46C0A"/>
              </a:solidFill>
              <a:latin typeface="Corbel"/>
              <a:cs typeface="Corbe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36487" y="16471216"/>
            <a:ext cx="10637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rbel"/>
                <a:cs typeface="Corbel"/>
              </a:rPr>
              <a:t>Free step-by-step web application for creating data management plans for funders</a:t>
            </a:r>
            <a:endParaRPr lang="en-US" sz="8000" dirty="0">
              <a:latin typeface="Corbel"/>
              <a:cs typeface="Corbe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56311" y="27333256"/>
            <a:ext cx="103516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Corbel"/>
                <a:cs typeface="Corbel"/>
              </a:rPr>
              <a:t>Founding partners: </a:t>
            </a:r>
            <a:r>
              <a:rPr lang="en-US" sz="2800" dirty="0" smtClean="0">
                <a:latin typeface="Corbel"/>
                <a:cs typeface="Corbel"/>
              </a:rPr>
              <a:t>DataONE; Digital </a:t>
            </a:r>
            <a:r>
              <a:rPr lang="en-US" sz="2800" dirty="0">
                <a:latin typeface="Corbel"/>
                <a:cs typeface="Corbel"/>
              </a:rPr>
              <a:t>Curation </a:t>
            </a:r>
            <a:r>
              <a:rPr lang="en-US" sz="2800" dirty="0" smtClean="0">
                <a:latin typeface="Corbel"/>
                <a:cs typeface="Corbel"/>
              </a:rPr>
              <a:t>Centre; Smithsonian Institution; </a:t>
            </a:r>
            <a:r>
              <a:rPr lang="en-US" sz="2800" dirty="0" smtClean="0">
                <a:latin typeface="Corbel"/>
                <a:ea typeface="Times New Roman" pitchFamily="18" charset="0"/>
                <a:cs typeface="Corbel"/>
              </a:rPr>
              <a:t>UC </a:t>
            </a:r>
            <a:r>
              <a:rPr lang="en-US" sz="2800" dirty="0">
                <a:latin typeface="Corbel"/>
                <a:ea typeface="Times New Roman" pitchFamily="18" charset="0"/>
                <a:cs typeface="Corbel"/>
              </a:rPr>
              <a:t>Curation Center, California </a:t>
            </a:r>
            <a:r>
              <a:rPr lang="en-US" sz="2800" dirty="0" smtClean="0">
                <a:latin typeface="Corbel"/>
                <a:ea typeface="Times New Roman" pitchFamily="18" charset="0"/>
                <a:cs typeface="Corbel"/>
              </a:rPr>
              <a:t>Digital Library; UCLA Library; UC </a:t>
            </a:r>
            <a:r>
              <a:rPr lang="en-US" sz="2800" dirty="0">
                <a:latin typeface="Corbel"/>
                <a:ea typeface="Times New Roman" pitchFamily="18" charset="0"/>
                <a:cs typeface="Corbel"/>
              </a:rPr>
              <a:t>San Diego </a:t>
            </a:r>
            <a:r>
              <a:rPr lang="en-US" sz="2800" dirty="0" smtClean="0">
                <a:latin typeface="Corbel"/>
                <a:ea typeface="Times New Roman" pitchFamily="18" charset="0"/>
                <a:cs typeface="Corbel"/>
              </a:rPr>
              <a:t>Libraries; University </a:t>
            </a:r>
            <a:r>
              <a:rPr lang="en-US" sz="2800" dirty="0">
                <a:latin typeface="Corbel"/>
                <a:ea typeface="Times New Roman" pitchFamily="18" charset="0"/>
                <a:cs typeface="Corbel"/>
              </a:rPr>
              <a:t>of </a:t>
            </a:r>
            <a:r>
              <a:rPr lang="en-US" sz="2800" dirty="0" smtClean="0">
                <a:latin typeface="Corbel"/>
                <a:ea typeface="Times New Roman" pitchFamily="18" charset="0"/>
                <a:cs typeface="Corbel"/>
              </a:rPr>
              <a:t>Illinois; University </a:t>
            </a:r>
            <a:r>
              <a:rPr lang="en-US" sz="2800" dirty="0">
                <a:latin typeface="Corbel"/>
                <a:ea typeface="Times New Roman" pitchFamily="18" charset="0"/>
                <a:cs typeface="Corbel"/>
              </a:rPr>
              <a:t>of Virginia Libraries</a:t>
            </a:r>
            <a:r>
              <a:rPr lang="en-US" sz="2800" dirty="0">
                <a:latin typeface="Corbel"/>
                <a:cs typeface="Corbel"/>
              </a:rPr>
              <a:t>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854298" y="31220478"/>
            <a:ext cx="4677783" cy="2308324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4800" dirty="0" err="1" smtClean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dmptool.org</a:t>
            </a:r>
            <a:endParaRPr lang="en-US" sz="4800" dirty="0" smtClean="0">
              <a:solidFill>
                <a:schemeClr val="accent6">
                  <a:lumMod val="75000"/>
                </a:schemeClr>
              </a:solidFill>
              <a:latin typeface="Corbel"/>
              <a:cs typeface="Corbel"/>
            </a:endParaRPr>
          </a:p>
          <a:p>
            <a:r>
              <a:rPr lang="en-US" sz="4800" dirty="0" err="1" smtClean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blog.dmptool.org</a:t>
            </a:r>
            <a:endParaRPr lang="en-US" sz="4800" dirty="0" smtClean="0">
              <a:solidFill>
                <a:schemeClr val="accent6">
                  <a:lumMod val="75000"/>
                </a:schemeClr>
              </a:solidFill>
              <a:latin typeface="Corbel"/>
              <a:cs typeface="Corbel"/>
            </a:endParaRPr>
          </a:p>
          <a:p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@</a:t>
            </a:r>
            <a:r>
              <a:rPr lang="en-US" sz="4800" dirty="0" err="1" smtClean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TheDMPTool</a:t>
            </a:r>
            <a:endParaRPr lang="en-US" sz="4800" dirty="0" smtClean="0">
              <a:solidFill>
                <a:schemeClr val="accent6">
                  <a:lumMod val="75000"/>
                </a:schemeClr>
              </a:solidFill>
              <a:latin typeface="Corbel"/>
              <a:cs typeface="Corbel"/>
            </a:endParaRPr>
          </a:p>
        </p:txBody>
      </p:sp>
      <p:pic>
        <p:nvPicPr>
          <p:cNvPr id="19" name="Picture 18" descr="by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5" y="30844002"/>
            <a:ext cx="2384881" cy="84752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14754797" y="31218499"/>
            <a:ext cx="4845502" cy="2308324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website</a:t>
            </a:r>
          </a:p>
          <a:p>
            <a:pPr algn="r"/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blog</a:t>
            </a:r>
            <a:endParaRPr lang="en-US" sz="4800" dirty="0" smtClean="0">
              <a:solidFill>
                <a:schemeClr val="accent6">
                  <a:lumMod val="75000"/>
                </a:schemeClr>
              </a:solidFill>
              <a:latin typeface="Corbel"/>
              <a:cs typeface="Corbel"/>
            </a:endParaRPr>
          </a:p>
          <a:p>
            <a:pPr algn="r"/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twitter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19727299" y="31218499"/>
            <a:ext cx="0" cy="2333310"/>
          </a:xfrm>
          <a:prstGeom prst="line">
            <a:avLst/>
          </a:prstGeom>
          <a:ln w="571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010726" y="31427435"/>
            <a:ext cx="3873500" cy="205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800" b="1" dirty="0" smtClean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Learn More</a:t>
            </a:r>
            <a:endParaRPr lang="en-US" sz="8800" b="1" dirty="0">
              <a:solidFill>
                <a:schemeClr val="accent6">
                  <a:lumMod val="75000"/>
                </a:schemeClr>
              </a:solidFill>
              <a:latin typeface="Corbel"/>
              <a:cs typeface="Corbel"/>
            </a:endParaRPr>
          </a:p>
        </p:txBody>
      </p:sp>
      <p:pic>
        <p:nvPicPr>
          <p:cNvPr id="89" name="Picture 88" descr="IMLS_Logo_2c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33" y="30672678"/>
            <a:ext cx="2911628" cy="1324552"/>
          </a:xfrm>
          <a:prstGeom prst="rect">
            <a:avLst/>
          </a:prstGeom>
        </p:spPr>
      </p:pic>
      <p:pic>
        <p:nvPicPr>
          <p:cNvPr id="11" name="Picture 10" descr="DMPTool_logo_NEW.ep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t="26180" r="6628" b="27015"/>
          <a:stretch/>
        </p:blipFill>
        <p:spPr>
          <a:xfrm>
            <a:off x="1375017" y="1393491"/>
            <a:ext cx="11635709" cy="3142892"/>
          </a:xfrm>
          <a:prstGeom prst="rect">
            <a:avLst/>
          </a:prstGeom>
        </p:spPr>
      </p:pic>
      <p:pic>
        <p:nvPicPr>
          <p:cNvPr id="16" name="Picture 15" descr="nsf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9" y="11073565"/>
            <a:ext cx="2120900" cy="2120900"/>
          </a:xfrm>
          <a:prstGeom prst="rect">
            <a:avLst/>
          </a:prstGeom>
        </p:spPr>
      </p:pic>
      <p:pic>
        <p:nvPicPr>
          <p:cNvPr id="17" name="Picture 16" descr="NIH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31" y="11189289"/>
            <a:ext cx="1817837" cy="181783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7394485" y="11073565"/>
            <a:ext cx="2307286" cy="1889451"/>
            <a:chOff x="8844701" y="11197440"/>
            <a:chExt cx="2307286" cy="1889451"/>
          </a:xfrm>
        </p:grpSpPr>
        <p:pic>
          <p:nvPicPr>
            <p:cNvPr id="22" name="Picture 21" descr="g&amp;b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9229" y="12328414"/>
              <a:ext cx="1955662" cy="758477"/>
            </a:xfrm>
            <a:prstGeom prst="rect">
              <a:avLst/>
            </a:prstGeom>
          </p:spPr>
        </p:pic>
        <p:pic>
          <p:nvPicPr>
            <p:cNvPr id="54" name="Picture 53" descr="IMLS_Logo_2c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4701" y="11197440"/>
              <a:ext cx="2307286" cy="1049626"/>
            </a:xfrm>
            <a:prstGeom prst="rect">
              <a:avLst/>
            </a:prstGeom>
          </p:spPr>
        </p:pic>
      </p:grpSp>
      <p:sp>
        <p:nvSpPr>
          <p:cNvPr id="56" name="TextBox 55"/>
          <p:cNvSpPr txBox="1"/>
          <p:nvPr/>
        </p:nvSpPr>
        <p:spPr>
          <a:xfrm>
            <a:off x="13340117" y="7501285"/>
            <a:ext cx="12363874" cy="55738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571500" lvl="0" indent="-571500">
              <a:lnSpc>
                <a:spcPct val="11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Corbel"/>
                <a:cs typeface="Corbel"/>
              </a:rPr>
              <a:t>Help you meet </a:t>
            </a:r>
            <a:r>
              <a:rPr lang="en-US" sz="3600" dirty="0">
                <a:solidFill>
                  <a:srgbClr val="000000"/>
                </a:solidFill>
                <a:latin typeface="Corbel"/>
                <a:cs typeface="Corbel"/>
              </a:rPr>
              <a:t>the funding requirements of your next grant with current data management planning information </a:t>
            </a:r>
          </a:p>
          <a:p>
            <a:pPr marL="571500" lvl="0" indent="-571500">
              <a:lnSpc>
                <a:spcPct val="11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Corbel"/>
                <a:cs typeface="Corbel"/>
              </a:rPr>
              <a:t>Put </a:t>
            </a:r>
            <a:r>
              <a:rPr lang="en-US" sz="3600" dirty="0">
                <a:solidFill>
                  <a:srgbClr val="000000"/>
                </a:solidFill>
                <a:latin typeface="Corbel"/>
                <a:cs typeface="Corbel"/>
              </a:rPr>
              <a:t>you in touch with expert help at your institution and help you comply with your institutional requirements</a:t>
            </a:r>
          </a:p>
          <a:p>
            <a:pPr marL="571500" lvl="0" indent="-571500">
              <a:lnSpc>
                <a:spcPct val="11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Corbel"/>
                <a:cs typeface="Corbel"/>
              </a:rPr>
              <a:t>Improve the </a:t>
            </a:r>
            <a:r>
              <a:rPr lang="en-US" sz="3600" dirty="0">
                <a:solidFill>
                  <a:srgbClr val="000000"/>
                </a:solidFill>
                <a:latin typeface="Corbel"/>
                <a:cs typeface="Corbel"/>
              </a:rPr>
              <a:t>quality of your research and increase its </a:t>
            </a:r>
            <a:r>
              <a:rPr lang="en-US" sz="3600" dirty="0" smtClean="0">
                <a:solidFill>
                  <a:srgbClr val="000000"/>
                </a:solidFill>
                <a:latin typeface="Corbel"/>
                <a:cs typeface="Corbel"/>
              </a:rPr>
              <a:t>impact through better data management practices</a:t>
            </a:r>
            <a:endParaRPr lang="en-US" sz="3600" dirty="0">
              <a:solidFill>
                <a:srgbClr val="000000"/>
              </a:solidFill>
              <a:latin typeface="Corbel"/>
              <a:cs typeface="Corbel"/>
            </a:endParaRPr>
          </a:p>
          <a:p>
            <a:pPr marL="571500" lvl="0" indent="-571500">
              <a:lnSpc>
                <a:spcPct val="11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Corbel"/>
                <a:cs typeface="Corbel"/>
              </a:rPr>
              <a:t>Collaborative plan creation and co-ownership with colleagues</a:t>
            </a:r>
          </a:p>
          <a:p>
            <a:pPr marL="571500" lvl="0" indent="-571500">
              <a:lnSpc>
                <a:spcPct val="11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Corbel"/>
                <a:cs typeface="Corbel"/>
              </a:rPr>
              <a:t>Institution</a:t>
            </a:r>
            <a:r>
              <a:rPr lang="en-US" sz="3600" dirty="0">
                <a:solidFill>
                  <a:srgbClr val="000000"/>
                </a:solidFill>
                <a:latin typeface="Corbel"/>
                <a:cs typeface="Corbel"/>
              </a:rPr>
              <a:t>-specific templates and help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64322" y="9779000"/>
            <a:ext cx="2439669" cy="3657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15264" y="18122747"/>
            <a:ext cx="11678619" cy="8623453"/>
            <a:chOff x="16049308" y="17124645"/>
            <a:chExt cx="9144000" cy="6751899"/>
          </a:xfrm>
        </p:grpSpPr>
        <p:pic>
          <p:nvPicPr>
            <p:cNvPr id="59" name="Picture 58" descr="Screen Shot 2014-03-11 at 12.28.34 PM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9308" y="17124645"/>
              <a:ext cx="9144000" cy="675189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62" name="Picture 61" descr="Screen Shot 2014-01-13 at 5.09.35 PM.png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06" t="32696" r="8589" b="39024"/>
            <a:stretch/>
          </p:blipFill>
          <p:spPr>
            <a:xfrm>
              <a:off x="19491294" y="19185658"/>
              <a:ext cx="5217978" cy="1861677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45" name="Straight Arrow Connector 44"/>
          <p:cNvCxnSpPr>
            <a:stCxn id="49" idx="1"/>
          </p:cNvCxnSpPr>
          <p:nvPr/>
        </p:nvCxnSpPr>
        <p:spPr>
          <a:xfrm flipH="1">
            <a:off x="4146887" y="20247220"/>
            <a:ext cx="681909" cy="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9" idx="2"/>
          </p:cNvCxnSpPr>
          <p:nvPr/>
        </p:nvCxnSpPr>
        <p:spPr>
          <a:xfrm flipH="1">
            <a:off x="4842939" y="20755051"/>
            <a:ext cx="1057061" cy="107676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28796" y="19739388"/>
            <a:ext cx="2142407" cy="1015663"/>
          </a:xfrm>
          <a:prstGeom prst="rect">
            <a:avLst/>
          </a:prstGeom>
          <a:solidFill>
            <a:schemeClr val="bg1"/>
          </a:solidFill>
          <a:ln w="57150" cmpd="sng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Funder-provided information &amp; plan outline 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/>
              <a:cs typeface="Corbe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978691" y="21510463"/>
            <a:ext cx="2346592" cy="707886"/>
          </a:xfrm>
          <a:prstGeom prst="rect">
            <a:avLst/>
          </a:prstGeom>
          <a:solidFill>
            <a:srgbClr val="FFFFFF"/>
          </a:solidFill>
          <a:ln w="57150" cmpd="sng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Suggested answers &amp; help text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/>
              <a:cs typeface="Corbe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1905" y="25065970"/>
            <a:ext cx="3511222" cy="400110"/>
          </a:xfrm>
          <a:prstGeom prst="rect">
            <a:avLst/>
          </a:prstGeom>
          <a:solidFill>
            <a:srgbClr val="FFFFFF"/>
          </a:solidFill>
          <a:ln w="57150" cmpd="sng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Space to answer questions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/>
              <a:cs typeface="Corbel"/>
            </a:endParaRPr>
          </a:p>
        </p:txBody>
      </p:sp>
      <p:pic>
        <p:nvPicPr>
          <p:cNvPr id="65" name="Picture 64" descr="Screen Shot 2014-02-20 at 12.12.36 PM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77"/>
          <a:stretch/>
        </p:blipFill>
        <p:spPr>
          <a:xfrm>
            <a:off x="15104499" y="17252039"/>
            <a:ext cx="10560024" cy="2742838"/>
          </a:xfrm>
          <a:prstGeom prst="rect">
            <a:avLst/>
          </a:prstGeom>
        </p:spPr>
      </p:pic>
      <p:pic>
        <p:nvPicPr>
          <p:cNvPr id="66" name="Picture 65" descr="Screen Shot 2014-03-11 at 12.09.55 PM.pn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1"/>
          <a:stretch/>
        </p:blipFill>
        <p:spPr>
          <a:xfrm>
            <a:off x="15116828" y="19414064"/>
            <a:ext cx="10560023" cy="288261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5116828" y="17188843"/>
            <a:ext cx="10283172" cy="5082437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7" idx="1"/>
          </p:cNvCxnSpPr>
          <p:nvPr/>
        </p:nvCxnSpPr>
        <p:spPr>
          <a:xfrm flipH="1" flipV="1">
            <a:off x="23264322" y="19463159"/>
            <a:ext cx="741720" cy="531718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006042" y="19640934"/>
            <a:ext cx="2142407" cy="707886"/>
          </a:xfrm>
          <a:prstGeom prst="rect">
            <a:avLst/>
          </a:prstGeom>
          <a:solidFill>
            <a:srgbClr val="FFFFFF"/>
          </a:solidFill>
          <a:ln w="57150" cmpd="sng">
            <a:solidFill>
              <a:srgbClr val="E46C0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institution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-specific resources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/>
              <a:cs typeface="Corbe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134445" y="17086769"/>
            <a:ext cx="2700155" cy="707886"/>
          </a:xfrm>
          <a:prstGeom prst="rect">
            <a:avLst/>
          </a:prstGeom>
          <a:solidFill>
            <a:schemeClr val="bg1"/>
          </a:solidFill>
          <a:ln w="57150" cmpd="sng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Log in with institution credentials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/>
              <a:cs typeface="Corbel"/>
            </a:endParaRPr>
          </a:p>
        </p:txBody>
      </p:sp>
      <p:cxnSp>
        <p:nvCxnSpPr>
          <p:cNvPr id="69" name="Straight Arrow Connector 68"/>
          <p:cNvCxnSpPr>
            <a:stCxn id="52" idx="3"/>
          </p:cNvCxnSpPr>
          <p:nvPr/>
        </p:nvCxnSpPr>
        <p:spPr>
          <a:xfrm>
            <a:off x="22834600" y="17440712"/>
            <a:ext cx="736600" cy="293447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600299" y="21156520"/>
            <a:ext cx="2624701" cy="1015663"/>
          </a:xfrm>
          <a:prstGeom prst="rect">
            <a:avLst/>
          </a:prstGeom>
          <a:solidFill>
            <a:srgbClr val="FFFFFF"/>
          </a:solidFill>
          <a:ln w="57150" cmpd="sng">
            <a:solidFill>
              <a:srgbClr val="E46C0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Dashboard displaying current plans owned &amp; co-owned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/>
              <a:cs typeface="Corbel"/>
            </a:endParaRPr>
          </a:p>
        </p:txBody>
      </p:sp>
      <p:pic>
        <p:nvPicPr>
          <p:cNvPr id="34" name="Picture 33" descr="Screen Shot 2014-03-20 at 2.26.52 PM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1" y="22837461"/>
            <a:ext cx="4281748" cy="3841465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77" name="TextBox 76"/>
          <p:cNvSpPr txBox="1"/>
          <p:nvPr/>
        </p:nvSpPr>
        <p:spPr>
          <a:xfrm>
            <a:off x="16971939" y="24758194"/>
            <a:ext cx="2882359" cy="707886"/>
          </a:xfrm>
          <a:prstGeom prst="rect">
            <a:avLst/>
          </a:prstGeom>
          <a:solidFill>
            <a:srgbClr val="FFFFFF"/>
          </a:solidFill>
          <a:ln w="57150" cmpd="sng">
            <a:solidFill>
              <a:srgbClr val="E46C0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General data management resources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/>
              <a:cs typeface="Corbel"/>
            </a:endParaRPr>
          </a:p>
        </p:txBody>
      </p:sp>
      <p:pic>
        <p:nvPicPr>
          <p:cNvPr id="35" name="Picture 34" descr="Screen Shot 2014-03-20 at 2.28.06 PM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86"/>
          <a:stretch/>
        </p:blipFill>
        <p:spPr>
          <a:xfrm>
            <a:off x="15953036" y="26349560"/>
            <a:ext cx="9370764" cy="3677923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79" name="TextBox 78"/>
          <p:cNvSpPr txBox="1"/>
          <p:nvPr/>
        </p:nvSpPr>
        <p:spPr>
          <a:xfrm>
            <a:off x="20971675" y="26122617"/>
            <a:ext cx="2882359" cy="707886"/>
          </a:xfrm>
          <a:prstGeom prst="rect">
            <a:avLst/>
          </a:prstGeom>
          <a:solidFill>
            <a:srgbClr val="FFFFFF"/>
          </a:solidFill>
          <a:ln w="57150" cmpd="sng">
            <a:solidFill>
              <a:srgbClr val="E46C0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Funder guidelines &amp; links to websites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/>
              <a:cs typeface="Corbe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34445" y="22539931"/>
            <a:ext cx="54996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indent="-406400"/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Plus:</a:t>
            </a:r>
            <a:r>
              <a:rPr lang="en-US" sz="4400" b="1" dirty="0" smtClean="0">
                <a:solidFill>
                  <a:srgbClr val="FF6600"/>
                </a:solidFill>
                <a:latin typeface="Corbel"/>
                <a:cs typeface="Corbel"/>
              </a:rPr>
              <a:t> </a:t>
            </a:r>
          </a:p>
          <a:p>
            <a:pPr marL="406400" indent="-406400">
              <a:buFont typeface="Arial"/>
              <a:buChar char="•"/>
            </a:pPr>
            <a:r>
              <a:rPr lang="en-US" sz="3200" dirty="0" smtClean="0">
                <a:latin typeface="Corbel"/>
                <a:cs typeface="Corbel"/>
              </a:rPr>
              <a:t>Public repository of data management plans</a:t>
            </a:r>
          </a:p>
          <a:p>
            <a:pPr marL="406400" indent="-406400">
              <a:buFont typeface="Arial"/>
              <a:buChar char="•"/>
            </a:pPr>
            <a:r>
              <a:rPr lang="en-US" sz="3200" dirty="0" smtClean="0">
                <a:latin typeface="Corbel"/>
                <a:cs typeface="Corbel"/>
              </a:rPr>
              <a:t>Administrative interface for institutions</a:t>
            </a:r>
          </a:p>
          <a:p>
            <a:pPr marL="406400" indent="-406400">
              <a:buFont typeface="Arial"/>
              <a:buChar char="•"/>
            </a:pPr>
            <a:r>
              <a:rPr lang="en-US" sz="3200" dirty="0" smtClean="0">
                <a:latin typeface="Corbel"/>
                <a:cs typeface="Corbel"/>
              </a:rPr>
              <a:t>Review capabilities</a:t>
            </a:r>
            <a:endParaRPr lang="en-US" sz="3200" dirty="0">
              <a:latin typeface="Corbel"/>
              <a:cs typeface="Corbe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234528" y="15186219"/>
            <a:ext cx="122367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E46C0A"/>
                </a:solidFill>
                <a:latin typeface="Corbel"/>
                <a:cs typeface="Corbel"/>
              </a:rPr>
              <a:t>More DMPTool Features</a:t>
            </a:r>
            <a:endParaRPr lang="en-US" b="1" dirty="0">
              <a:solidFill>
                <a:srgbClr val="E46C0A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4142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245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Strasser</dc:creator>
  <cp:lastModifiedBy>Carly Strasser</cp:lastModifiedBy>
  <cp:revision>19</cp:revision>
  <dcterms:created xsi:type="dcterms:W3CDTF">2013-09-10T01:21:26Z</dcterms:created>
  <dcterms:modified xsi:type="dcterms:W3CDTF">2014-03-20T21:38:35Z</dcterms:modified>
</cp:coreProperties>
</file>