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8" r:id="rId10"/>
    <p:sldId id="273" r:id="rId11"/>
    <p:sldId id="265" r:id="rId12"/>
    <p:sldId id="269" r:id="rId13"/>
    <p:sldId id="270" r:id="rId14"/>
    <p:sldId id="271" r:id="rId15"/>
    <p:sldId id="272" r:id="rId16"/>
    <p:sldId id="274" r:id="rId17"/>
    <p:sldId id="266" r:id="rId18"/>
    <p:sldId id="267" r:id="rId19"/>
    <p:sldId id="275" r:id="rId20"/>
    <p:sldId id="281" r:id="rId21"/>
    <p:sldId id="282" r:id="rId22"/>
    <p:sldId id="276" r:id="rId23"/>
    <p:sldId id="277" r:id="rId24"/>
    <p:sldId id="283" r:id="rId25"/>
    <p:sldId id="278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D2D9-34A2-4163-A232-4C1FC69A938C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Cloud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July 27, </a:t>
            </a:r>
            <a:r>
              <a:rPr lang="en-US" dirty="0" smtClean="0"/>
              <a:t>2017 </a:t>
            </a:r>
          </a:p>
          <a:p>
            <a:r>
              <a:rPr lang="en-US" dirty="0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SDSC Swift – Merritt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access_key</a:t>
            </a:r>
            <a:r>
              <a:rPr lang="en-US" dirty="0" smtClean="0"/>
              <a:t>=user</a:t>
            </a:r>
          </a:p>
          <a:p>
            <a:r>
              <a:rPr lang="en-US" dirty="0" err="1" smtClean="0"/>
              <a:t>secret_key</a:t>
            </a:r>
            <a:r>
              <a:rPr lang="en-US" dirty="0" smtClean="0"/>
              <a:t>=password</a:t>
            </a:r>
          </a:p>
          <a:p>
            <a:r>
              <a:rPr lang="en-US" dirty="0" smtClean="0"/>
              <a:t>host=cloud.sdsc.edu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SDSC Swift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were one of the first users of SDSC Swift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Specific tests they used on storage destroyed content</a:t>
            </a:r>
          </a:p>
          <a:p>
            <a:pPr lvl="1"/>
            <a:r>
              <a:rPr lang="en-US" dirty="0" smtClean="0"/>
              <a:t>Their S3 support claim did not support large content</a:t>
            </a:r>
          </a:p>
          <a:p>
            <a:pPr lvl="1"/>
            <a:r>
              <a:rPr lang="en-US" dirty="0" smtClean="0"/>
              <a:t>Failure rates high – 20%</a:t>
            </a:r>
          </a:p>
          <a:p>
            <a:r>
              <a:rPr lang="en-US" dirty="0" smtClean="0"/>
              <a:t>Generally wary but they now have competent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8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Simple Storage Service (S3)</a:t>
            </a:r>
            <a:br>
              <a:rPr lang="en-US" dirty="0" smtClean="0"/>
            </a:b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List</a:t>
            </a:r>
          </a:p>
          <a:p>
            <a:r>
              <a:rPr lang="en-US" dirty="0" smtClean="0"/>
              <a:t>Multiple locations world wide</a:t>
            </a:r>
          </a:p>
          <a:p>
            <a:r>
              <a:rPr lang="en-US" dirty="0" smtClean="0"/>
              <a:t>Provides different levels of storage classes:</a:t>
            </a:r>
          </a:p>
          <a:p>
            <a:pPr lvl="1"/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Reduced redundancy – used with public content</a:t>
            </a:r>
          </a:p>
          <a:p>
            <a:r>
              <a:rPr lang="en-US" dirty="0" smtClean="0"/>
              <a:t>S3 Mechanism for Large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Glacier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Glacier with standard S3 handling</a:t>
            </a:r>
          </a:p>
          <a:p>
            <a:r>
              <a:rPr lang="en-US" dirty="0" smtClean="0"/>
              <a:t>Uses expiration time of content for migration from standard S3 bucket to Glacier</a:t>
            </a:r>
          </a:p>
          <a:p>
            <a:r>
              <a:rPr lang="en-US" dirty="0" smtClean="0"/>
              <a:t>Migrated content must be restored to be accessible</a:t>
            </a:r>
          </a:p>
          <a:p>
            <a:r>
              <a:rPr lang="en-US" dirty="0" smtClean="0"/>
              <a:t>Metadata always accessible</a:t>
            </a:r>
          </a:p>
          <a:p>
            <a:r>
              <a:rPr lang="en-US" dirty="0" smtClean="0"/>
              <a:t>Provides Glacier specific properties for determining status 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4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 S3 Glacier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storageClass</a:t>
            </a:r>
            <a:r>
              <a:rPr lang="en-US" dirty="0" smtClean="0"/>
              <a:t> – indicates if Glacier or not</a:t>
            </a:r>
          </a:p>
          <a:p>
            <a:r>
              <a:rPr lang="en-US" dirty="0" err="1" smtClean="0"/>
              <a:t>ongoingRestore</a:t>
            </a:r>
            <a:r>
              <a:rPr lang="en-US" dirty="0" smtClean="0"/>
              <a:t> – restore action taking place </a:t>
            </a:r>
          </a:p>
          <a:p>
            <a:r>
              <a:rPr lang="en-US" dirty="0"/>
              <a:t>e</a:t>
            </a:r>
            <a:r>
              <a:rPr lang="en-US" dirty="0" smtClean="0"/>
              <a:t>xpiration – content still in S3 – not migrated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9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– Merritt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server profile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S3 -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Glacier storage class for secondary archive content</a:t>
            </a:r>
          </a:p>
          <a:p>
            <a:r>
              <a:rPr lang="en-US" dirty="0" smtClean="0"/>
              <a:t>We use standard storage class on S3 before expiration to Glacier</a:t>
            </a:r>
          </a:p>
          <a:p>
            <a:r>
              <a:rPr lang="en-US" dirty="0" smtClean="0"/>
              <a:t>We use Reduced Redundancy on S3 for primary public content</a:t>
            </a:r>
          </a:p>
          <a:p>
            <a:r>
              <a:rPr lang="en-US" dirty="0" smtClean="0"/>
              <a:t>2 java APIs used – one high level (large record) – one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7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S3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typical Cloud issues - retry but not as bad as SDSC</a:t>
            </a:r>
          </a:p>
          <a:p>
            <a:r>
              <a:rPr lang="en-US" dirty="0" smtClean="0"/>
              <a:t>Statistics about stability of cloud content not confirmed!</a:t>
            </a:r>
          </a:p>
          <a:p>
            <a:r>
              <a:rPr lang="en-US" dirty="0" err="1" smtClean="0"/>
              <a:t>StorageClass</a:t>
            </a:r>
            <a:r>
              <a:rPr lang="en-US" dirty="0" smtClean="0"/>
              <a:t> specific to AWS and volatile</a:t>
            </a:r>
          </a:p>
        </p:txBody>
      </p:sp>
    </p:spTree>
    <p:extLst>
      <p:ext uri="{BB962C8B-B14F-4D97-AF65-F5344CB8AC3E}">
        <p14:creationId xmlns:p14="http://schemas.microsoft.com/office/powerpoint/2010/main" val="313689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(no longer supported)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Trial system to evaluate whether to use</a:t>
            </a:r>
          </a:p>
          <a:p>
            <a:r>
              <a:rPr lang="en-US" dirty="0" smtClean="0"/>
              <a:t>Based on Swift</a:t>
            </a:r>
          </a:p>
          <a:p>
            <a:r>
              <a:rPr lang="en-US" dirty="0" err="1" smtClean="0"/>
              <a:t>Nearline</a:t>
            </a:r>
            <a:r>
              <a:rPr lang="en-US" dirty="0" smtClean="0"/>
              <a:t> content</a:t>
            </a:r>
          </a:p>
          <a:p>
            <a:r>
              <a:rPr lang="en-US" dirty="0" smtClean="0"/>
              <a:t>2 java APIs for large and small records</a:t>
            </a:r>
          </a:p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r>
              <a:rPr lang="en-US" dirty="0" smtClean="0"/>
              <a:t>Locally defined API for handling remote – </a:t>
            </a:r>
            <a:r>
              <a:rPr lang="en-US" dirty="0" err="1" smtClean="0"/>
              <a:t>nearline</a:t>
            </a:r>
            <a:r>
              <a:rPr lang="en-US" dirty="0" smtClean="0"/>
              <a:t> not supported by Swift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12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simulation of cloud handling to minimize content movement in directory environment</a:t>
            </a:r>
          </a:p>
          <a:p>
            <a:r>
              <a:rPr lang="en-US" dirty="0" smtClean="0"/>
              <a:t>Uses directory base as container</a:t>
            </a:r>
          </a:p>
          <a:p>
            <a:r>
              <a:rPr lang="en-US" dirty="0" smtClean="0"/>
              <a:t>Used with UCLA directory</a:t>
            </a:r>
          </a:p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Audit</a:t>
            </a:r>
          </a:p>
          <a:p>
            <a:pPr marL="457200" indent="-457200"/>
            <a:r>
              <a:rPr lang="en-US" dirty="0" smtClean="0"/>
              <a:t>No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6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Storage, Replication and Audit</a:t>
            </a:r>
          </a:p>
          <a:p>
            <a:r>
              <a:rPr lang="en-US" dirty="0" smtClean="0"/>
              <a:t>Allowed to access, update, and delete content across different cloud providers</a:t>
            </a:r>
          </a:p>
          <a:p>
            <a:r>
              <a:rPr lang="en-US" dirty="0" smtClean="0"/>
              <a:t>Online accessible vs. </a:t>
            </a:r>
            <a:r>
              <a:rPr lang="en-US" dirty="0" err="1" smtClean="0"/>
              <a:t>nearline</a:t>
            </a:r>
            <a:r>
              <a:rPr lang="en-US" dirty="0" smtClean="0"/>
              <a:t>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ar</a:t>
            </a:r>
            <a:r>
              <a:rPr lang="en-US" dirty="0" smtClean="0"/>
              <a:t>/k+/=9/01/35/=q/1d/v1/</a:t>
            </a:r>
            <a:r>
              <a:rPr lang="en-US" dirty="0" err="1" smtClean="0"/>
              <a:t>gt</a:t>
            </a:r>
            <a:r>
              <a:rPr lang="en-US" dirty="0" smtClean="0"/>
              <a:t>/9/ark+=90135=q1dv1gt9/1/system/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r>
              <a:rPr lang="en-US" dirty="0" smtClean="0"/>
              <a:t>/component.txt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ar</a:t>
            </a:r>
            <a:r>
              <a:rPr lang="en-US" dirty="0" smtClean="0"/>
              <a:t>/k+/=9/01/35/=q/1d/v1/</a:t>
            </a:r>
            <a:r>
              <a:rPr lang="en-US" dirty="0" err="1" smtClean="0"/>
              <a:t>gt</a:t>
            </a:r>
            <a:r>
              <a:rPr lang="en-US" dirty="0" smtClean="0"/>
              <a:t>/9/ark+=90135=q1dv1gt9/1/system/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r>
              <a:rPr lang="en-US" dirty="0" smtClean="0"/>
              <a:t>/</a:t>
            </a:r>
            <a:r>
              <a:rPr lang="en-US" dirty="0" err="1" smtClean="0"/>
              <a:t>component.properties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0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Pairtree</a:t>
            </a:r>
            <a:r>
              <a:rPr lang="en-US" dirty="0" smtClean="0"/>
              <a:t> </a:t>
            </a:r>
            <a:r>
              <a:rPr lang="en-US" dirty="0" err="1" smtClean="0"/>
              <a:t>component.properties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key: ark:/90135/q1dv1gt9|1|system/</a:t>
            </a:r>
            <a:r>
              <a:rPr lang="en-US" dirty="0" err="1" smtClean="0"/>
              <a:t>mrt</a:t>
            </a:r>
            <a:r>
              <a:rPr lang="en-US" dirty="0" smtClean="0"/>
              <a:t>-object-</a:t>
            </a:r>
            <a:r>
              <a:rPr lang="en-US" dirty="0" err="1" smtClean="0"/>
              <a:t>map.ttl</a:t>
            </a:r>
            <a:endParaRPr lang="en-US" dirty="0" smtClean="0"/>
          </a:p>
          <a:p>
            <a:r>
              <a:rPr lang="en-US" dirty="0" smtClean="0"/>
              <a:t>size: 4583</a:t>
            </a:r>
          </a:p>
          <a:p>
            <a:r>
              <a:rPr lang="en-US" dirty="0" smtClean="0"/>
              <a:t>sha256: b6925b1f29483b295ce18c630bd3df468e7c4919dc302865ab1b9d558145cc8d</a:t>
            </a:r>
          </a:p>
          <a:p>
            <a:r>
              <a:rPr lang="en-US" dirty="0" err="1" smtClean="0"/>
              <a:t>digesttype</a:t>
            </a:r>
            <a:r>
              <a:rPr lang="en-US" dirty="0" smtClean="0"/>
              <a:t>: md5</a:t>
            </a:r>
          </a:p>
          <a:p>
            <a:r>
              <a:rPr lang="en-US" dirty="0" smtClean="0"/>
              <a:t>digest: f90c37f565d22158b9a013a8a26c8c16</a:t>
            </a:r>
          </a:p>
          <a:p>
            <a:r>
              <a:rPr lang="en-US" dirty="0" smtClean="0"/>
              <a:t>update: 2017-07-14T15:36:05Z</a:t>
            </a:r>
          </a:p>
          <a:p>
            <a:r>
              <a:rPr lang="en-US" dirty="0" smtClean="0"/>
              <a:t>bucket: ./fileClouddpr2store@uc3-mrtstore2-dev:~/</a:t>
            </a:r>
            <a:r>
              <a:rPr lang="en-US" dirty="0" err="1" smtClean="0"/>
              <a:t>unm</a:t>
            </a:r>
            <a:r>
              <a:rPr lang="en-US" dirty="0" smtClean="0"/>
              <a:t>/prod/</a:t>
            </a:r>
            <a:r>
              <a:rPr lang="en-US" dirty="0" err="1" smtClean="0"/>
              <a:t>fileCloud</a:t>
            </a:r>
            <a:r>
              <a:rPr lang="en-US" dirty="0" smtClean="0"/>
              <a:t>$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r>
              <a:rPr lang="en-US" dirty="0" smtClean="0"/>
              <a:t> cloud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only be used on locally accessible directory</a:t>
            </a:r>
          </a:p>
          <a:p>
            <a:r>
              <a:rPr lang="en-US" dirty="0" smtClean="0"/>
              <a:t>With UCLA control returned before content available on NFS mount – retry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2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cloud storage model: </a:t>
            </a:r>
          </a:p>
          <a:p>
            <a:pPr marL="400050" lvl="1" indent="0">
              <a:buNone/>
            </a:pPr>
            <a:r>
              <a:rPr lang="en-US" dirty="0" smtClean="0"/>
              <a:t>service - bucket – 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Audit, State</a:t>
            </a:r>
          </a:p>
          <a:p>
            <a:pPr marL="457200" indent="-457200"/>
            <a:r>
              <a:rPr lang="en-US" dirty="0" smtClean="0"/>
              <a:t>Executable as jar or tomcat war</a:t>
            </a:r>
          </a:p>
          <a:p>
            <a:pPr marL="457200" indent="-457200"/>
            <a:r>
              <a:rPr lang="en-US" dirty="0" smtClean="0"/>
              <a:t>Servlet with </a:t>
            </a:r>
            <a:r>
              <a:rPr lang="en-US" dirty="0" err="1" smtClean="0"/>
              <a:t>pairtree</a:t>
            </a:r>
            <a:r>
              <a:rPr lang="en-US" dirty="0" smtClean="0"/>
              <a:t> cloud on backend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9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14475" y="1635085"/>
            <a:ext cx="1676400" cy="1600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Merritt</a:t>
            </a:r>
          </a:p>
          <a:p>
            <a:pPr algn="ctr"/>
            <a:r>
              <a:rPr lang="en-US" dirty="0" smtClean="0"/>
              <a:t>Storage</a:t>
            </a:r>
          </a:p>
          <a:p>
            <a:pPr algn="ctr"/>
            <a:r>
              <a:rPr lang="en-US" dirty="0" smtClean="0"/>
              <a:t>---------</a:t>
            </a:r>
          </a:p>
          <a:p>
            <a:pPr algn="ctr"/>
            <a:r>
              <a:rPr lang="en-US" dirty="0" err="1" smtClean="0"/>
              <a:t>Cloudhost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4419600"/>
            <a:ext cx="1666875" cy="1295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 smtClean="0"/>
          </a:p>
          <a:p>
            <a:pPr algn="ctr"/>
            <a:r>
              <a:rPr lang="en-US" dirty="0" smtClean="0"/>
              <a:t>Server</a:t>
            </a:r>
          </a:p>
          <a:p>
            <a:pPr algn="ctr"/>
            <a:r>
              <a:rPr lang="en-US" dirty="0" smtClean="0"/>
              <a:t>--------</a:t>
            </a:r>
          </a:p>
          <a:p>
            <a:pPr algn="ctr"/>
            <a:r>
              <a:rPr lang="en-US" dirty="0" err="1" smtClean="0"/>
              <a:t>Pairtree</a:t>
            </a:r>
            <a:r>
              <a:rPr lang="en-US" dirty="0" smtClean="0"/>
              <a:t> Cloud API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352675" y="3235285"/>
            <a:ext cx="4763" cy="1184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Stored Data 8"/>
          <p:cNvSpPr/>
          <p:nvPr/>
        </p:nvSpPr>
        <p:spPr>
          <a:xfrm>
            <a:off x="4610100" y="4876800"/>
            <a:ext cx="1790701" cy="9921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 smtClean="0"/>
          </a:p>
          <a:p>
            <a:pPr algn="ctr"/>
            <a:r>
              <a:rPr lang="en-US" dirty="0" smtClean="0"/>
              <a:t>Directory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3190875" y="5372862"/>
            <a:ext cx="14192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" y="3810000"/>
            <a:ext cx="800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81800" y="126575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LOCAL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19900" y="4087773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395787" y="2054185"/>
            <a:ext cx="1371600" cy="7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en-US" b="1" dirty="0" smtClean="0"/>
          </a:p>
          <a:p>
            <a:pPr algn="ctr"/>
            <a:r>
              <a:rPr lang="en-US" b="1" dirty="0" smtClean="0"/>
              <a:t>Definition</a:t>
            </a:r>
            <a:endParaRPr lang="en-US" b="1" dirty="0"/>
          </a:p>
        </p:txBody>
      </p:sp>
      <p:cxnSp>
        <p:nvCxnSpPr>
          <p:cNvPr id="29" name="Straight Arrow Connector 28"/>
          <p:cNvCxnSpPr>
            <a:stCxn id="27" idx="1"/>
            <a:endCxn id="4" idx="3"/>
          </p:cNvCxnSpPr>
          <p:nvPr/>
        </p:nvCxnSpPr>
        <p:spPr>
          <a:xfrm flipH="1">
            <a:off x="3190875" y="2435185"/>
            <a:ext cx="1204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81287" y="362533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Cloudhost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HTTP restrictions of open port</a:t>
            </a:r>
          </a:p>
          <a:p>
            <a:r>
              <a:rPr lang="en-US" dirty="0" smtClean="0"/>
              <a:t>Since locally directory based needs specifically open read-write directory</a:t>
            </a:r>
          </a:p>
          <a:p>
            <a:r>
              <a:rPr lang="en-US" dirty="0" smtClean="0"/>
              <a:t>Current jar includes all cloud APIs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56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Swift replace my API with 3</a:t>
            </a:r>
            <a:r>
              <a:rPr lang="en-US" baseline="30000" dirty="0" smtClean="0"/>
              <a:t>rd</a:t>
            </a:r>
            <a:r>
              <a:rPr lang="en-US" dirty="0" smtClean="0"/>
              <a:t> party if one exists</a:t>
            </a:r>
          </a:p>
          <a:p>
            <a:pPr lvl="1"/>
            <a:r>
              <a:rPr lang="en-US" dirty="0" smtClean="0"/>
              <a:t>Important to have a more generic version that can be customized for different swift variations </a:t>
            </a:r>
          </a:p>
          <a:p>
            <a:pPr lvl="1"/>
            <a:r>
              <a:rPr lang="en-US" dirty="0" smtClean="0"/>
              <a:t>Try Oracle version with SDSC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cloudhost</a:t>
            </a:r>
            <a:r>
              <a:rPr lang="en-US" dirty="0" smtClean="0"/>
              <a:t> find mechanism to build jar without other cloud APIs attached</a:t>
            </a:r>
          </a:p>
          <a:p>
            <a:r>
              <a:rPr lang="en-US" dirty="0" smtClean="0"/>
              <a:t>Add audit to all Cloud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- online</a:t>
            </a:r>
          </a:p>
          <a:p>
            <a:r>
              <a:rPr lang="en-US" dirty="0" smtClean="0"/>
              <a:t>AWS S3 - online</a:t>
            </a:r>
          </a:p>
          <a:p>
            <a:r>
              <a:rPr lang="en-US" dirty="0" smtClean="0"/>
              <a:t>AWS S3 &lt;&gt; Glacier</a:t>
            </a:r>
          </a:p>
          <a:p>
            <a:pPr marL="400050" lvl="1" indent="0">
              <a:buNone/>
            </a:pPr>
            <a:r>
              <a:rPr lang="en-US" dirty="0"/>
              <a:t>o</a:t>
            </a:r>
            <a:r>
              <a:rPr lang="en-US" dirty="0" smtClean="0"/>
              <a:t>nline &lt;&gt;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smtClean="0"/>
              <a:t>Oracle archive -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err="1" smtClean="0"/>
              <a:t>Cloudhost</a:t>
            </a:r>
            <a:r>
              <a:rPr lang="en-US" dirty="0" smtClean="0"/>
              <a:t> - online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cloud - online</a:t>
            </a:r>
          </a:p>
        </p:txBody>
      </p:sp>
    </p:spTree>
    <p:extLst>
      <p:ext uri="{BB962C8B-B14F-4D97-AF65-F5344CB8AC3E}">
        <p14:creationId xmlns:p14="http://schemas.microsoft.com/office/powerpoint/2010/main" val="338892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3622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API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19919" y="1600200"/>
            <a:ext cx="54174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39702" y="17526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SDSC</a:t>
            </a:r>
          </a:p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9702" y="30099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</a:p>
          <a:p>
            <a:pPr algn="ctr"/>
            <a:r>
              <a:rPr lang="en-US" dirty="0" smtClean="0"/>
              <a:t>Cloud Storage </a:t>
            </a:r>
          </a:p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8312" y="1685925"/>
            <a:ext cx="1168004" cy="954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 flipV="1">
            <a:off x="4330302" y="2162937"/>
            <a:ext cx="1218010" cy="8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5562600" y="3211449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4863702" y="3543300"/>
            <a:ext cx="6988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467600" y="3235261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4"/>
            <a:endCxn id="23" idx="2"/>
          </p:cNvCxnSpPr>
          <p:nvPr/>
        </p:nvCxnSpPr>
        <p:spPr>
          <a:xfrm>
            <a:off x="6653213" y="3644075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47006" y="4648200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5902" y="4419600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2274094" y="2171700"/>
            <a:ext cx="10656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2274093" y="3543300"/>
            <a:ext cx="106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460456" y="450684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4015" y="4419597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787502" y="4800600"/>
            <a:ext cx="696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3"/>
            <a:endCxn id="64" idx="2"/>
          </p:cNvCxnSpPr>
          <p:nvPr/>
        </p:nvCxnSpPr>
        <p:spPr>
          <a:xfrm>
            <a:off x="6855615" y="4939472"/>
            <a:ext cx="60484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912737" y="2819400"/>
            <a:ext cx="3613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50429" y="5867400"/>
            <a:ext cx="1371600" cy="784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75" name="Flowchart: Magnetic Disk 74"/>
          <p:cNvSpPr/>
          <p:nvPr/>
        </p:nvSpPr>
        <p:spPr>
          <a:xfrm>
            <a:off x="5625703" y="569899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76" name="Straight Arrow Connector 75"/>
          <p:cNvCxnSpPr>
            <a:endCxn id="75" idx="2"/>
          </p:cNvCxnSpPr>
          <p:nvPr/>
        </p:nvCxnSpPr>
        <p:spPr>
          <a:xfrm>
            <a:off x="4811316" y="6107811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274094" y="6074473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content</a:t>
            </a:r>
          </a:p>
          <a:p>
            <a:r>
              <a:rPr lang="en-US" dirty="0" smtClean="0"/>
              <a:t>Upload content</a:t>
            </a:r>
          </a:p>
          <a:p>
            <a:r>
              <a:rPr lang="en-US" dirty="0" smtClean="0"/>
              <a:t>Delete content</a:t>
            </a:r>
          </a:p>
          <a:p>
            <a:r>
              <a:rPr lang="en-US" dirty="0" smtClean="0"/>
              <a:t>List content (not </a:t>
            </a:r>
            <a:r>
              <a:rPr lang="en-US" dirty="0" err="1" smtClean="0"/>
              <a:t>pairtree</a:t>
            </a:r>
            <a:r>
              <a:rPr lang="en-US" dirty="0" smtClean="0"/>
              <a:t> cloud or </a:t>
            </a:r>
            <a:r>
              <a:rPr lang="en-US" dirty="0" err="1" smtClean="0"/>
              <a:t>cloudhost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Restore content (</a:t>
            </a:r>
            <a:r>
              <a:rPr lang="en-US" dirty="0" err="1" smtClean="0"/>
              <a:t>nearline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Audit (</a:t>
            </a:r>
            <a:r>
              <a:rPr lang="en-US" dirty="0" err="1" smtClean="0"/>
              <a:t>cloudhost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</a:p>
          <a:p>
            <a:r>
              <a:rPr lang="en-US" dirty="0" smtClean="0"/>
              <a:t>Cloud container (swift) / bucket (</a:t>
            </a:r>
            <a:r>
              <a:rPr lang="en-US" dirty="0" err="1" smtClean="0"/>
              <a:t>aws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</a:t>
            </a:r>
          </a:p>
          <a:p>
            <a:pPr marL="0" indent="0">
              <a:buNone/>
            </a:pPr>
            <a:r>
              <a:rPr lang="en-US" dirty="0" smtClean="0"/>
              <a:t>Note: AWS added a key prefix to simulate a directory base – we do not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Retry logic required on almost all commands</a:t>
            </a:r>
          </a:p>
          <a:p>
            <a:r>
              <a:rPr lang="en-US" dirty="0" smtClean="0"/>
              <a:t>Completion doesn’t necessarily mean that content is available (swift delay between POST and GET)</a:t>
            </a:r>
          </a:p>
          <a:p>
            <a:r>
              <a:rPr lang="en-US" dirty="0" smtClean="0"/>
              <a:t>Containers have different storage requirements:</a:t>
            </a:r>
          </a:p>
          <a:p>
            <a:pPr lvl="1"/>
            <a:r>
              <a:rPr lang="en-US" dirty="0" smtClean="0"/>
              <a:t>Swift – restricted number files per container unlimited containers</a:t>
            </a:r>
          </a:p>
          <a:p>
            <a:pPr lvl="1"/>
            <a:r>
              <a:rPr lang="en-US" dirty="0" smtClean="0"/>
              <a:t>AWS – unrestricted files per container limited buckets</a:t>
            </a:r>
          </a:p>
          <a:p>
            <a:r>
              <a:rPr lang="en-US" dirty="0" smtClean="0"/>
              <a:t>File versioning may be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– low level API written for Merritt</a:t>
            </a:r>
          </a:p>
          <a:p>
            <a:r>
              <a:rPr lang="en-US" dirty="0" smtClean="0"/>
              <a:t>AWS storage cloud </a:t>
            </a:r>
          </a:p>
          <a:p>
            <a:pPr lvl="1"/>
            <a:r>
              <a:rPr lang="en-US" dirty="0" smtClean="0"/>
              <a:t>high level – automatically handles large content</a:t>
            </a:r>
          </a:p>
          <a:p>
            <a:pPr lvl="1"/>
            <a:r>
              <a:rPr lang="en-US" dirty="0" smtClean="0"/>
              <a:t>Low level</a:t>
            </a:r>
          </a:p>
          <a:p>
            <a:r>
              <a:rPr lang="en-US" dirty="0" err="1" smtClean="0"/>
              <a:t>Oracle</a:t>
            </a:r>
            <a:r>
              <a:rPr lang="en-US" dirty="0" err="1" smtClean="0"/>
              <a:t>Transfer</a:t>
            </a:r>
            <a:endParaRPr lang="en-US" dirty="0" smtClean="0"/>
          </a:p>
          <a:p>
            <a:pPr lvl="1"/>
            <a:r>
              <a:rPr lang="en-US" dirty="0" smtClean="0"/>
              <a:t>high level – automatically handles large content</a:t>
            </a:r>
          </a:p>
          <a:p>
            <a:pPr lvl="1"/>
            <a:r>
              <a:rPr lang="en-US" dirty="0" smtClean="0"/>
              <a:t>Low level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cloud (local) and </a:t>
            </a:r>
            <a:r>
              <a:rPr lang="en-US" dirty="0" err="1"/>
              <a:t>C</a:t>
            </a:r>
            <a:r>
              <a:rPr lang="en-US" dirty="0" err="1" smtClean="0"/>
              <a:t>loudhost</a:t>
            </a:r>
            <a:r>
              <a:rPr lang="en-US" dirty="0" smtClean="0"/>
              <a:t> (remote)</a:t>
            </a:r>
          </a:p>
        </p:txBody>
      </p:sp>
    </p:spTree>
    <p:extLst>
      <p:ext uri="{BB962C8B-B14F-4D97-AF65-F5344CB8AC3E}">
        <p14:creationId xmlns:p14="http://schemas.microsoft.com/office/powerpoint/2010/main" val="4772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SDSC Swift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cloud storage model: </a:t>
            </a:r>
          </a:p>
          <a:p>
            <a:pPr marL="457200" lvl="1" indent="0">
              <a:buNone/>
            </a:pPr>
            <a:r>
              <a:rPr lang="en-US" dirty="0" smtClean="0"/>
              <a:t>service - container-key</a:t>
            </a:r>
          </a:p>
          <a:p>
            <a:pPr marL="457200" indent="-457200"/>
            <a:r>
              <a:rPr lang="en-US" dirty="0" smtClean="0"/>
              <a:t>Cloud storage commands:</a:t>
            </a:r>
          </a:p>
          <a:p>
            <a:pPr marL="400050" lvl="1" indent="0">
              <a:buNone/>
            </a:pPr>
            <a:r>
              <a:rPr lang="en-US" dirty="0" smtClean="0"/>
              <a:t>Post, Get, Delete, Metadata, List</a:t>
            </a:r>
            <a:endParaRPr lang="en-US" dirty="0" smtClean="0"/>
          </a:p>
          <a:p>
            <a:r>
              <a:rPr lang="en-US" dirty="0" smtClean="0"/>
              <a:t>One site</a:t>
            </a:r>
          </a:p>
          <a:p>
            <a:r>
              <a:rPr lang="en-US" dirty="0" smtClean="0"/>
              <a:t>Use Static Large Objects (SLO) with X-Object-Manifest for upload that requires manifest control by user</a:t>
            </a:r>
          </a:p>
          <a:p>
            <a:r>
              <a:rPr lang="en-US" dirty="0" smtClean="0"/>
              <a:t>Dynamic Large Objects (DLO was not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11585</TotalTime>
  <Words>859</Words>
  <Application>Microsoft Office PowerPoint</Application>
  <PresentationFormat>On-screen Show (4:3)</PresentationFormat>
  <Paragraphs>180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Merritt Cloud API</vt:lpstr>
      <vt:lpstr>Use</vt:lpstr>
      <vt:lpstr>Cloud providers</vt:lpstr>
      <vt:lpstr>Clouds</vt:lpstr>
      <vt:lpstr>Basic functions</vt:lpstr>
      <vt:lpstr>Access hierarchy</vt:lpstr>
      <vt:lpstr>Cloud Storage considerations</vt:lpstr>
      <vt:lpstr>Supported APIs</vt:lpstr>
      <vt:lpstr>SDSC Swift - Features</vt:lpstr>
      <vt:lpstr>SDSC Swift – Merritt Authentication</vt:lpstr>
      <vt:lpstr>SDSC Swift - Issues</vt:lpstr>
      <vt:lpstr>AWS Simple Storage Service (S3) Standard</vt:lpstr>
      <vt:lpstr>AWS S3 Glacier</vt:lpstr>
      <vt:lpstr>FYI S3 Glacier properties</vt:lpstr>
      <vt:lpstr>AWS S3 – Merritt Authentication</vt:lpstr>
      <vt:lpstr>AWS S3 - Support</vt:lpstr>
      <vt:lpstr>AWS S3 Issues</vt:lpstr>
      <vt:lpstr>Oracle (no longer supported)</vt:lpstr>
      <vt:lpstr>Pairtree cloud</vt:lpstr>
      <vt:lpstr>Pairtree example</vt:lpstr>
      <vt:lpstr>Pairtree component.properties example</vt:lpstr>
      <vt:lpstr>Pairtree cloud Issues</vt:lpstr>
      <vt:lpstr>Cloudhost</vt:lpstr>
      <vt:lpstr>Cloudhost architecture</vt:lpstr>
      <vt:lpstr>Cloudhost Issues</vt:lpstr>
      <vt:lpstr>Moving Forward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Merritt Cloud API</dc:title>
  <dc:creator>Windows User</dc:creator>
  <cp:lastModifiedBy>Windows User</cp:lastModifiedBy>
  <cp:revision>33</cp:revision>
  <dcterms:created xsi:type="dcterms:W3CDTF">2017-07-19T19:34:44Z</dcterms:created>
  <dcterms:modified xsi:type="dcterms:W3CDTF">2017-07-27T20:39:56Z</dcterms:modified>
</cp:coreProperties>
</file>