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304" r:id="rId4"/>
    <p:sldId id="258" r:id="rId5"/>
    <p:sldId id="263" r:id="rId6"/>
    <p:sldId id="305" r:id="rId7"/>
    <p:sldId id="259" r:id="rId8"/>
    <p:sldId id="284" r:id="rId9"/>
    <p:sldId id="285" r:id="rId10"/>
    <p:sldId id="286" r:id="rId11"/>
    <p:sldId id="289" r:id="rId12"/>
    <p:sldId id="287" r:id="rId13"/>
    <p:sldId id="262" r:id="rId14"/>
    <p:sldId id="293" r:id="rId15"/>
    <p:sldId id="288" r:id="rId16"/>
    <p:sldId id="299" r:id="rId17"/>
    <p:sldId id="295" r:id="rId18"/>
    <p:sldId id="300" r:id="rId19"/>
    <p:sldId id="303" r:id="rId20"/>
    <p:sldId id="297" r:id="rId21"/>
    <p:sldId id="298" r:id="rId22"/>
    <p:sldId id="296" r:id="rId23"/>
    <p:sldId id="291" r:id="rId2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58" d="100"/>
          <a:sy n="58" d="100"/>
        </p:scale>
        <p:origin x="-1404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8262839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90636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159885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389095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80034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27972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2361464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44529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68950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55192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6044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DC2D2D9-34A2-4163-A232-4C1FC69A938C}" type="datetimeFigureOut">
              <a:rPr lang="en-US" smtClean="0"/>
              <a:t>6/7/2018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34412A9-BC36-4524-B11B-E17175C8F77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6620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CDLUC3/mrt-cloud/blob/master/s3-src/src/main/java/org/cdlib/mrt/s3/service/NodeIO.jav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Merritt </a:t>
            </a:r>
            <a:r>
              <a:rPr lang="en-US" dirty="0" err="1" smtClean="0"/>
              <a:t>NodeIO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June 7, 2018 </a:t>
            </a:r>
            <a:endParaRPr lang="en-US" dirty="0" smtClean="0"/>
          </a:p>
          <a:p>
            <a:r>
              <a:rPr lang="en-US" dirty="0" smtClean="0"/>
              <a:t>David Loy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31511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Service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Describes a particular cloud service providing:</a:t>
            </a:r>
          </a:p>
          <a:p>
            <a:r>
              <a:rPr lang="en-US" dirty="0" err="1"/>
              <a:t>s</a:t>
            </a:r>
            <a:r>
              <a:rPr lang="en-US" dirty="0" err="1" smtClean="0"/>
              <a:t>erviceType</a:t>
            </a:r>
            <a:r>
              <a:rPr lang="en-US" dirty="0" smtClean="0"/>
              <a:t> (required)</a:t>
            </a:r>
          </a:p>
          <a:p>
            <a:r>
              <a:rPr lang="en-US" dirty="0" smtClean="0"/>
              <a:t>Keys –e.g. public access</a:t>
            </a:r>
          </a:p>
          <a:p>
            <a:r>
              <a:rPr lang="en-US" dirty="0" smtClean="0"/>
              <a:t>Container type information</a:t>
            </a:r>
          </a:p>
          <a:p>
            <a:r>
              <a:rPr lang="en-US" dirty="0" smtClean="0"/>
              <a:t>Container host name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1066246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properties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node.1=9001|sdsc|distrib.prod.9001.__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node.1 – first entry</a:t>
            </a:r>
          </a:p>
          <a:p>
            <a:pPr marL="0" indent="0">
              <a:buNone/>
            </a:pPr>
            <a:r>
              <a:rPr lang="en-US" dirty="0" smtClean="0"/>
              <a:t>9001 – storage node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dsc</a:t>
            </a:r>
            <a:r>
              <a:rPr lang="en-US" dirty="0" smtClean="0"/>
              <a:t> – cloud properties name: ./</a:t>
            </a:r>
            <a:r>
              <a:rPr lang="en-US" dirty="0" err="1" smtClean="0"/>
              <a:t>sdsc.properties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distrib.prod.9001.__ - </a:t>
            </a:r>
            <a:r>
              <a:rPr lang="en-US" dirty="0" err="1" smtClean="0"/>
              <a:t>sdsc</a:t>
            </a:r>
            <a:r>
              <a:rPr lang="en-US" dirty="0" smtClean="0"/>
              <a:t>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611065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Properties Examples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47800" y="1676400"/>
            <a:ext cx="8229600" cy="4525963"/>
          </a:xfrm>
        </p:spPr>
        <p:txBody>
          <a:bodyPr>
            <a:normAutofit fontScale="40000" lnSpcReduction="20000"/>
          </a:bodyPr>
          <a:lstStyle/>
          <a:p>
            <a:pPr marL="0" indent="0">
              <a:buNone/>
            </a:pPr>
            <a:r>
              <a:rPr lang="en-US" dirty="0"/>
              <a:t>* </a:t>
            </a:r>
            <a:r>
              <a:rPr lang="en-US" dirty="0" err="1"/>
              <a:t>ch</a:t>
            </a:r>
            <a:r>
              <a:rPr lang="en-US" dirty="0"/>
              <a:t>-riverside-</a:t>
            </a:r>
            <a:r>
              <a:rPr lang="en-US" dirty="0" err="1"/>
              <a:t>prd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cloudhost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base=https://uc3-mrtdat1-dev.cdlib.org:30443/cloudhost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sdsc.properties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=swift</a:t>
            </a:r>
          </a:p>
          <a:p>
            <a:pPr marL="0" indent="0">
              <a:buNone/>
            </a:pPr>
            <a:r>
              <a:rPr lang="en-US" dirty="0" err="1"/>
              <a:t>access_key</a:t>
            </a:r>
            <a:r>
              <a:rPr lang="en-US" dirty="0"/>
              <a:t>=</a:t>
            </a:r>
            <a:r>
              <a:rPr lang="en-US" dirty="0" err="1"/>
              <a:t>our_service:our_group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secret_key</a:t>
            </a:r>
            <a:r>
              <a:rPr lang="en-US" dirty="0"/>
              <a:t>=</a:t>
            </a:r>
            <a:r>
              <a:rPr lang="en-US" dirty="0" err="1"/>
              <a:t>pwd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host=cloud.sdsc.edu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ucla</a:t>
            </a:r>
            <a:r>
              <a:rPr lang="en-US" dirty="0"/>
              <a:t>-prod</a:t>
            </a:r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pairtree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base=/</a:t>
            </a:r>
            <a:r>
              <a:rPr lang="en-US" dirty="0" err="1"/>
              <a:t>mrt</a:t>
            </a:r>
            <a:r>
              <a:rPr lang="en-US" dirty="0"/>
              <a:t>-</a:t>
            </a:r>
            <a:r>
              <a:rPr lang="en-US" dirty="0" err="1"/>
              <a:t>ucla</a:t>
            </a:r>
            <a:r>
              <a:rPr lang="en-US" dirty="0"/>
              <a:t>-prod/dpr2/repository/node8001/store/</a:t>
            </a:r>
            <a:r>
              <a:rPr lang="en-US" dirty="0" err="1"/>
              <a:t>fileCloud</a:t>
            </a: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aws-std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accessMode</a:t>
            </a:r>
            <a:r>
              <a:rPr lang="en-US" dirty="0"/>
              <a:t>=on-line</a:t>
            </a:r>
          </a:p>
          <a:p>
            <a:pPr marL="0" indent="0">
              <a:buNone/>
            </a:pPr>
            <a:r>
              <a:rPr lang="en-US" dirty="0" err="1"/>
              <a:t>storageClass</a:t>
            </a:r>
            <a:r>
              <a:rPr lang="en-US" dirty="0"/>
              <a:t>=Standard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/>
              <a:t>aws</a:t>
            </a:r>
            <a:r>
              <a:rPr lang="en-US" dirty="0"/>
              <a:t>-near</a:t>
            </a:r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accessMode</a:t>
            </a:r>
            <a:r>
              <a:rPr lang="en-US" dirty="0"/>
              <a:t>=near-line</a:t>
            </a:r>
          </a:p>
        </p:txBody>
      </p:sp>
    </p:spTree>
    <p:extLst>
      <p:ext uri="{BB962C8B-B14F-4D97-AF65-F5344CB8AC3E}">
        <p14:creationId xmlns:p14="http://schemas.microsoft.com/office/powerpoint/2010/main" val="383170979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Supported </a:t>
            </a:r>
            <a:r>
              <a:rPr lang="en-US" dirty="0" err="1" smtClean="0"/>
              <a:t>serviceTypes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=swift – </a:t>
            </a:r>
            <a:r>
              <a:rPr lang="en-US" dirty="0" err="1" smtClean="0"/>
              <a:t>openstack</a:t>
            </a:r>
            <a:r>
              <a:rPr lang="en-US" dirty="0" smtClean="0"/>
              <a:t> </a:t>
            </a:r>
            <a:r>
              <a:rPr lang="en-US" dirty="0" smtClean="0"/>
              <a:t>SDSC</a:t>
            </a:r>
            <a:endParaRPr lang="en-US" dirty="0" smtClean="0"/>
          </a:p>
          <a:p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> – Amazon AWS</a:t>
            </a:r>
          </a:p>
          <a:p>
            <a:r>
              <a:rPr lang="en-US" dirty="0" smtClean="0"/>
              <a:t>=</a:t>
            </a:r>
            <a:r>
              <a:rPr lang="en-US" dirty="0" err="1" smtClean="0"/>
              <a:t>p</a:t>
            </a:r>
            <a:r>
              <a:rPr lang="en-US" dirty="0" err="1" smtClean="0"/>
              <a:t>airtree</a:t>
            </a:r>
            <a:r>
              <a:rPr lang="en-US" dirty="0" smtClean="0"/>
              <a:t> – Merritt directory emulation cloud</a:t>
            </a:r>
          </a:p>
          <a:p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> – Merritt http service using </a:t>
            </a:r>
            <a:r>
              <a:rPr lang="en-US" dirty="0" err="1" smtClean="0"/>
              <a:t>pairtree</a:t>
            </a:r>
            <a:r>
              <a:rPr lang="en-US" dirty="0" smtClean="0"/>
              <a:t> for storage</a:t>
            </a:r>
            <a:endParaRPr lang="en-US" dirty="0" smtClean="0"/>
          </a:p>
          <a:p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4772885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=swift</a:t>
            </a:r>
            <a:r>
              <a:rPr lang="en-US" dirty="0"/>
              <a:t/>
            </a:r>
            <a:br>
              <a:rPr lang="en-US" dirty="0"/>
            </a:br>
            <a:r>
              <a:rPr lang="en-US" dirty="0"/>
              <a:t>Node list </a:t>
            </a:r>
            <a:r>
              <a:rPr lang="en-US" dirty="0" smtClean="0"/>
              <a:t>entry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node.1=9001|sdsc|distrib.prod.9001.__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node.1 – first entry</a:t>
            </a:r>
          </a:p>
          <a:p>
            <a:pPr marL="0" indent="0">
              <a:buNone/>
            </a:pPr>
            <a:r>
              <a:rPr lang="en-US" dirty="0" smtClean="0"/>
              <a:t>9001 – storage node</a:t>
            </a:r>
          </a:p>
          <a:p>
            <a:pPr marL="0" indent="0">
              <a:buNone/>
            </a:pPr>
            <a:r>
              <a:rPr lang="en-US" dirty="0" err="1"/>
              <a:t>s</a:t>
            </a:r>
            <a:r>
              <a:rPr lang="en-US" dirty="0" err="1" smtClean="0"/>
              <a:t>dsc</a:t>
            </a:r>
            <a:r>
              <a:rPr lang="en-US" dirty="0" smtClean="0"/>
              <a:t> – cloud properties name: ./</a:t>
            </a:r>
            <a:r>
              <a:rPr lang="en-US" dirty="0" err="1" smtClean="0"/>
              <a:t>sdsc.properties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distrib.prod.9001.__ - </a:t>
            </a:r>
            <a:r>
              <a:rPr lang="en-US" dirty="0" err="1" smtClean="0"/>
              <a:t>sdsc</a:t>
            </a:r>
            <a:r>
              <a:rPr lang="en-US" dirty="0" smtClean="0"/>
              <a:t> container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928470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=swift</a:t>
            </a:r>
            <a:br>
              <a:rPr lang="en-US" dirty="0" smtClean="0"/>
            </a:br>
            <a:r>
              <a:rPr lang="en-US" dirty="0" smtClean="0"/>
              <a:t>Node </a:t>
            </a:r>
            <a:r>
              <a:rPr lang="en-US" dirty="0"/>
              <a:t>Properties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sz="2800" dirty="0" smtClean="0"/>
              <a:t>Example</a:t>
            </a:r>
            <a:r>
              <a:rPr lang="en-US" sz="2800" dirty="0"/>
              <a:t> ./</a:t>
            </a:r>
            <a:r>
              <a:rPr lang="en-US" sz="2800" dirty="0" err="1" smtClean="0"/>
              <a:t>sdsc.properties</a:t>
            </a:r>
            <a:r>
              <a:rPr lang="en-US" sz="2800" dirty="0" smtClean="0"/>
              <a:t>:</a:t>
            </a:r>
          </a:p>
          <a:p>
            <a:pPr marL="0" indent="0">
              <a:buNone/>
            </a:pPr>
            <a:r>
              <a:rPr lang="en-US" sz="2800" dirty="0" err="1" smtClean="0"/>
              <a:t>serviceType</a:t>
            </a:r>
            <a:r>
              <a:rPr lang="en-US" sz="2800" dirty="0" smtClean="0"/>
              <a:t>=swift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access_key</a:t>
            </a:r>
            <a:r>
              <a:rPr lang="en-US" sz="2800" dirty="0"/>
              <a:t>=</a:t>
            </a:r>
            <a:r>
              <a:rPr lang="en-US" sz="2800" dirty="0" err="1"/>
              <a:t>our_service:our_group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secret_key</a:t>
            </a:r>
            <a:r>
              <a:rPr lang="en-US" sz="2800" dirty="0"/>
              <a:t>=</a:t>
            </a:r>
            <a:r>
              <a:rPr lang="en-US" sz="2800" dirty="0" err="1"/>
              <a:t>pwd</a:t>
            </a:r>
            <a:endParaRPr lang="en-US" sz="2800" dirty="0"/>
          </a:p>
          <a:p>
            <a:pPr marL="0" indent="0">
              <a:buNone/>
            </a:pPr>
            <a:r>
              <a:rPr lang="en-US" sz="2800" dirty="0" smtClean="0"/>
              <a:t>host=cloud.sdsc.edu</a:t>
            </a:r>
          </a:p>
          <a:p>
            <a:pPr marL="0" indent="0">
              <a:buNone/>
            </a:pPr>
            <a:endParaRPr lang="en-US" sz="2800" dirty="0" smtClean="0"/>
          </a:p>
          <a:p>
            <a:r>
              <a:rPr lang="en-US" sz="2800" dirty="0" err="1"/>
              <a:t>access_key</a:t>
            </a:r>
            <a:r>
              <a:rPr lang="en-US" sz="2800" dirty="0"/>
              <a:t>=</a:t>
            </a:r>
            <a:r>
              <a:rPr lang="en-US" sz="2800" dirty="0" err="1"/>
              <a:t>our_service:our_group</a:t>
            </a:r>
            <a:endParaRPr lang="en-US" sz="2800" dirty="0"/>
          </a:p>
          <a:p>
            <a:r>
              <a:rPr lang="en-US" sz="2800" dirty="0" err="1" smtClean="0"/>
              <a:t>secret_key</a:t>
            </a:r>
            <a:r>
              <a:rPr lang="en-US" sz="2800" dirty="0" smtClean="0"/>
              <a:t>=private password</a:t>
            </a:r>
            <a:endParaRPr lang="en-US" sz="2800" dirty="0"/>
          </a:p>
          <a:p>
            <a:r>
              <a:rPr lang="en-US" sz="2800" dirty="0" smtClean="0"/>
              <a:t>host=host name for service</a:t>
            </a:r>
            <a:endParaRPr lang="en-US" sz="2800" dirty="0"/>
          </a:p>
          <a:p>
            <a:pPr marL="0" indent="0">
              <a:buNone/>
            </a:pPr>
            <a:endParaRPr lang="en-US" sz="28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267384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node.3=5001|aws-std|uc3-s3mrt5001-prd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/>
              <a:t>5</a:t>
            </a:r>
            <a:r>
              <a:rPr lang="en-US" dirty="0" smtClean="0"/>
              <a:t>001 – Storage service node</a:t>
            </a:r>
          </a:p>
          <a:p>
            <a:r>
              <a:rPr lang="en-US" dirty="0" err="1"/>
              <a:t>aws-std</a:t>
            </a:r>
            <a:r>
              <a:rPr lang="en-US" dirty="0" smtClean="0"/>
              <a:t> – aws-s3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aws-std.properties</a:t>
            </a:r>
            <a:endParaRPr lang="en-US" dirty="0" smtClean="0"/>
          </a:p>
          <a:p>
            <a:r>
              <a:rPr lang="en-US" dirty="0" smtClean="0"/>
              <a:t>uc3-s3mrt5001-prd – s3 bucket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0306540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./</a:t>
            </a:r>
            <a:r>
              <a:rPr lang="en-US" dirty="0" err="1" smtClean="0"/>
              <a:t>aws-std.properties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aws</a:t>
            </a:r>
            <a:endParaRPr lang="en-US" sz="2800" dirty="0"/>
          </a:p>
          <a:p>
            <a:pPr marL="0" indent="0">
              <a:buNone/>
            </a:pPr>
            <a:r>
              <a:rPr lang="en-US" sz="2800" dirty="0" err="1"/>
              <a:t>accessMode</a:t>
            </a:r>
            <a:r>
              <a:rPr lang="en-US" sz="2800" dirty="0"/>
              <a:t>=on-line</a:t>
            </a:r>
          </a:p>
          <a:p>
            <a:pPr marL="0" indent="0">
              <a:buNone/>
            </a:pPr>
            <a:r>
              <a:rPr lang="en-US" sz="2800" dirty="0" err="1" smtClean="0"/>
              <a:t>storageClass</a:t>
            </a:r>
            <a:r>
              <a:rPr lang="en-US" sz="2800" dirty="0" smtClean="0"/>
              <a:t>=Standard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 err="1" smtClean="0"/>
              <a:t>serviceType</a:t>
            </a:r>
            <a:r>
              <a:rPr lang="en-US" dirty="0" smtClean="0"/>
              <a:t> – s3</a:t>
            </a:r>
          </a:p>
          <a:p>
            <a:r>
              <a:rPr lang="en-US" dirty="0" err="1" smtClean="0"/>
              <a:t>accessMode</a:t>
            </a:r>
            <a:r>
              <a:rPr lang="en-US" dirty="0"/>
              <a:t>=</a:t>
            </a:r>
            <a:r>
              <a:rPr lang="en-US" dirty="0" smtClean="0"/>
              <a:t>on-line directly accessible</a:t>
            </a:r>
          </a:p>
          <a:p>
            <a:pPr marL="0" indent="0">
              <a:buNone/>
            </a:pPr>
            <a:r>
              <a:rPr lang="en-US" dirty="0" smtClean="0"/>
              <a:t>Storage content </a:t>
            </a:r>
          </a:p>
          <a:p>
            <a:r>
              <a:rPr lang="en-US" dirty="0" err="1" smtClean="0"/>
              <a:t>storageClass</a:t>
            </a:r>
            <a:r>
              <a:rPr lang="en-US" dirty="0" smtClean="0"/>
              <a:t>=Standard</a:t>
            </a:r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234928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28600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node.4=6001|aws-near|uc3-s3mrt6001-prd</a:t>
            </a:r>
          </a:p>
          <a:p>
            <a:pPr marL="0" indent="0">
              <a:buNone/>
            </a:pPr>
            <a:endParaRPr lang="en-US" dirty="0" smtClean="0"/>
          </a:p>
          <a:p>
            <a:r>
              <a:rPr lang="en-US" dirty="0" smtClean="0"/>
              <a:t>6001 – storage node</a:t>
            </a:r>
            <a:endParaRPr lang="en-US" dirty="0"/>
          </a:p>
          <a:p>
            <a:r>
              <a:rPr lang="en-US" dirty="0" err="1" smtClean="0"/>
              <a:t>aws</a:t>
            </a:r>
            <a:r>
              <a:rPr lang="en-US" dirty="0" smtClean="0"/>
              <a:t>-near </a:t>
            </a:r>
            <a:r>
              <a:rPr lang="en-US" dirty="0"/>
              <a:t>– aws-s3 properties name:</a:t>
            </a:r>
          </a:p>
          <a:p>
            <a:pPr marL="0" indent="0">
              <a:buNone/>
            </a:pPr>
            <a:r>
              <a:rPr lang="en-US" dirty="0"/>
              <a:t>./</a:t>
            </a:r>
            <a:r>
              <a:rPr lang="en-US" dirty="0" err="1" smtClean="0"/>
              <a:t>aws-near.properties</a:t>
            </a:r>
            <a:endParaRPr lang="en-US" dirty="0"/>
          </a:p>
          <a:p>
            <a:r>
              <a:rPr lang="en-US" dirty="0" smtClean="0"/>
              <a:t>uc3-s3mrt6001-prd </a:t>
            </a:r>
            <a:r>
              <a:rPr lang="en-US" dirty="0"/>
              <a:t>– s3 </a:t>
            </a:r>
            <a:r>
              <a:rPr lang="en-US" dirty="0" smtClean="0"/>
              <a:t>bucket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2766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 ./</a:t>
            </a:r>
            <a:r>
              <a:rPr lang="en-US" dirty="0" err="1" smtClean="0"/>
              <a:t>aws-near.properties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dirty="0" err="1"/>
              <a:t>serviceType</a:t>
            </a:r>
            <a:r>
              <a:rPr lang="en-US" dirty="0"/>
              <a:t>=</a:t>
            </a:r>
            <a:r>
              <a:rPr lang="en-US" dirty="0" err="1"/>
              <a:t>aws</a:t>
            </a:r>
            <a:endParaRPr lang="en-US" dirty="0"/>
          </a:p>
          <a:p>
            <a:pPr marL="0" indent="0">
              <a:buNone/>
            </a:pPr>
            <a:r>
              <a:rPr lang="en-US" dirty="0" err="1" smtClean="0"/>
              <a:t>accessMode</a:t>
            </a:r>
            <a:r>
              <a:rPr lang="en-US" dirty="0" smtClean="0"/>
              <a:t>=near-line</a:t>
            </a:r>
          </a:p>
          <a:p>
            <a:pPr marL="0" indent="0">
              <a:buNone/>
            </a:pPr>
            <a:endParaRPr lang="en-US" sz="2800" dirty="0"/>
          </a:p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aws</a:t>
            </a:r>
            <a:r>
              <a:rPr lang="en-US" dirty="0" smtClean="0"/>
              <a:t> – s3</a:t>
            </a:r>
          </a:p>
          <a:p>
            <a:r>
              <a:rPr lang="en-US" dirty="0" err="1" smtClean="0"/>
              <a:t>accessMode</a:t>
            </a:r>
            <a:r>
              <a:rPr lang="en-US" dirty="0" smtClean="0"/>
              <a:t>=near-line Glacier S3 bucket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20884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Use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Provides simplified interface to setting Cloud service and container using:</a:t>
            </a:r>
          </a:p>
          <a:p>
            <a:r>
              <a:rPr lang="en-US" dirty="0" smtClean="0"/>
              <a:t>Node list name</a:t>
            </a:r>
          </a:p>
          <a:p>
            <a:r>
              <a:rPr lang="en-US" dirty="0" smtClean="0"/>
              <a:t>Node number on node list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Used in audit, </a:t>
            </a:r>
            <a:r>
              <a:rPr lang="en-US" dirty="0" err="1" smtClean="0"/>
              <a:t>replic</a:t>
            </a:r>
            <a:r>
              <a:rPr lang="en-US" dirty="0" smtClean="0"/>
              <a:t>, (partially) storage</a:t>
            </a:r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2000922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pairtree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600200"/>
            <a:ext cx="8986157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node.2=8001|ucla-prod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dirty="0" smtClean="0"/>
              <a:t>8001 – Storage service node</a:t>
            </a:r>
          </a:p>
          <a:p>
            <a:r>
              <a:rPr lang="en-US" dirty="0" err="1"/>
              <a:t>u</a:t>
            </a:r>
            <a:r>
              <a:rPr lang="en-US" dirty="0" err="1" smtClean="0"/>
              <a:t>cla</a:t>
            </a:r>
            <a:r>
              <a:rPr lang="en-US" dirty="0" smtClean="0"/>
              <a:t>-prod – </a:t>
            </a:r>
            <a:r>
              <a:rPr lang="en-US" dirty="0" err="1" smtClean="0"/>
              <a:t>cloudhost</a:t>
            </a:r>
            <a:r>
              <a:rPr lang="en-US" dirty="0" smtClean="0"/>
              <a:t>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ucla-prod.properties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8938905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pairtree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</a:t>
            </a:r>
            <a:r>
              <a:rPr lang="en-US" dirty="0"/>
              <a:t>./</a:t>
            </a:r>
            <a:r>
              <a:rPr lang="en-US" dirty="0" err="1" smtClean="0"/>
              <a:t>ucla-prod.properties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pairtree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base=/</a:t>
            </a:r>
            <a:r>
              <a:rPr lang="en-US" sz="2800" dirty="0" err="1" smtClean="0"/>
              <a:t>mrt</a:t>
            </a:r>
            <a:r>
              <a:rPr lang="en-US" sz="2800" dirty="0" smtClean="0"/>
              <a:t>-</a:t>
            </a:r>
            <a:r>
              <a:rPr lang="en-US" sz="2800" dirty="0" err="1" smtClean="0"/>
              <a:t>ucla</a:t>
            </a:r>
            <a:r>
              <a:rPr lang="en-US" sz="2800" dirty="0" smtClean="0"/>
              <a:t>-prod/dpr2/repository/node8001/store/</a:t>
            </a:r>
            <a:r>
              <a:rPr lang="en-US" sz="2800" dirty="0" err="1" smtClean="0"/>
              <a:t>fileCloud</a:t>
            </a:r>
            <a:endParaRPr lang="en-US" sz="2800" dirty="0" smtClean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 – base directory for </a:t>
            </a:r>
            <a:r>
              <a:rPr lang="en-US" dirty="0" err="1" smtClean="0"/>
              <a:t>pairtree</a:t>
            </a:r>
            <a:r>
              <a:rPr lang="en-US" dirty="0" smtClean="0"/>
              <a:t> files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818716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list entry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</a:t>
            </a:r>
          </a:p>
          <a:p>
            <a:pPr marL="0" indent="0">
              <a:buNone/>
            </a:pPr>
            <a:r>
              <a:rPr lang="en-US" dirty="0" smtClean="0"/>
              <a:t>node.5=7021|ch-riverside-prd|8100</a:t>
            </a:r>
          </a:p>
          <a:p>
            <a:r>
              <a:rPr lang="en-US" dirty="0" smtClean="0"/>
              <a:t>7021 – Storage service node</a:t>
            </a:r>
          </a:p>
          <a:p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</a:t>
            </a:r>
            <a:r>
              <a:rPr lang="en-US" dirty="0" smtClean="0"/>
              <a:t> – </a:t>
            </a:r>
            <a:r>
              <a:rPr lang="en-US" dirty="0" err="1" smtClean="0"/>
              <a:t>cloudhost</a:t>
            </a:r>
            <a:r>
              <a:rPr lang="en-US" dirty="0" smtClean="0"/>
              <a:t> properties name:</a:t>
            </a:r>
          </a:p>
          <a:p>
            <a:pPr marL="0" indent="0">
              <a:buNone/>
            </a:pPr>
            <a:r>
              <a:rPr lang="en-US" dirty="0" smtClean="0"/>
              <a:t>./</a:t>
            </a:r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prd.properties</a:t>
            </a:r>
            <a:endParaRPr lang="en-US" dirty="0" smtClean="0"/>
          </a:p>
          <a:p>
            <a:r>
              <a:rPr lang="en-US" dirty="0" smtClean="0"/>
              <a:t>8100 – local </a:t>
            </a:r>
            <a:r>
              <a:rPr lang="en-US" dirty="0" err="1" smtClean="0"/>
              <a:t>cloudhost</a:t>
            </a:r>
            <a:r>
              <a:rPr lang="en-US" dirty="0" smtClean="0"/>
              <a:t> node defining the location of the </a:t>
            </a:r>
            <a:r>
              <a:rPr lang="en-US" dirty="0" err="1" smtClean="0"/>
              <a:t>pairtree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761730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err="1" smtClean="0"/>
              <a:t>serviceType</a:t>
            </a:r>
            <a:r>
              <a:rPr lang="en-US" dirty="0" smtClean="0"/>
              <a:t>=</a:t>
            </a:r>
            <a:r>
              <a:rPr lang="en-US" dirty="0" err="1" smtClean="0"/>
              <a:t>cloudhost</a:t>
            </a:r>
            <a:r>
              <a:rPr lang="en-US" dirty="0" smtClean="0"/>
              <a:t/>
            </a:r>
            <a:br>
              <a:rPr lang="en-US" dirty="0" smtClean="0"/>
            </a:br>
            <a:r>
              <a:rPr lang="en-US" dirty="0" smtClean="0"/>
              <a:t>Node Properties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Example ./</a:t>
            </a:r>
            <a:r>
              <a:rPr lang="en-US" dirty="0" err="1" smtClean="0"/>
              <a:t>ch</a:t>
            </a:r>
            <a:r>
              <a:rPr lang="en-US" dirty="0" smtClean="0"/>
              <a:t>-riverside-</a:t>
            </a:r>
            <a:r>
              <a:rPr lang="en-US" dirty="0" err="1" smtClean="0"/>
              <a:t>prd.properties</a:t>
            </a:r>
            <a:r>
              <a:rPr lang="en-US" dirty="0" smtClean="0"/>
              <a:t>:</a:t>
            </a:r>
            <a:endParaRPr lang="en-US" dirty="0"/>
          </a:p>
          <a:p>
            <a:pPr marL="0" indent="0">
              <a:buNone/>
            </a:pPr>
            <a:r>
              <a:rPr lang="en-US" sz="2800" dirty="0" err="1"/>
              <a:t>serviceType</a:t>
            </a:r>
            <a:r>
              <a:rPr lang="en-US" sz="2800" dirty="0"/>
              <a:t>=</a:t>
            </a:r>
            <a:r>
              <a:rPr lang="en-US" sz="2800" dirty="0" err="1"/>
              <a:t>cloudhost</a:t>
            </a:r>
            <a:endParaRPr lang="en-US" sz="2800" dirty="0"/>
          </a:p>
          <a:p>
            <a:pPr marL="0" indent="0">
              <a:buNone/>
            </a:pPr>
            <a:r>
              <a:rPr lang="en-US" sz="2800" dirty="0"/>
              <a:t>base=https://</a:t>
            </a:r>
            <a:r>
              <a:rPr lang="en-US" sz="2800" dirty="0" smtClean="0"/>
              <a:t>uc3-mrtdat1-…</a:t>
            </a:r>
          </a:p>
          <a:p>
            <a:pPr marL="0" indent="0">
              <a:buNone/>
            </a:pPr>
            <a:r>
              <a:rPr lang="en-US" sz="2800" dirty="0" smtClean="0"/>
              <a:t>    ….dev.cdlib.org:30443/</a:t>
            </a:r>
            <a:r>
              <a:rPr lang="en-US" sz="2800" dirty="0" err="1" smtClean="0"/>
              <a:t>cloudhost</a:t>
            </a:r>
            <a:endParaRPr lang="en-US" sz="2800" dirty="0"/>
          </a:p>
          <a:p>
            <a:endParaRPr lang="en-US" dirty="0" smtClean="0"/>
          </a:p>
          <a:p>
            <a:r>
              <a:rPr lang="en-US" dirty="0"/>
              <a:t>b</a:t>
            </a:r>
            <a:r>
              <a:rPr lang="en-US" dirty="0" smtClean="0"/>
              <a:t>ase – remote </a:t>
            </a:r>
            <a:r>
              <a:rPr lang="en-US" dirty="0" err="1" smtClean="0"/>
              <a:t>cloudhost</a:t>
            </a:r>
            <a:r>
              <a:rPr lang="en-US" dirty="0" smtClean="0"/>
              <a:t> base </a:t>
            </a:r>
            <a:r>
              <a:rPr lang="en-US" dirty="0" err="1" smtClean="0"/>
              <a:t>url</a:t>
            </a:r>
            <a:r>
              <a:rPr lang="en-US" dirty="0" smtClean="0"/>
              <a:t>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1142534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Location: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err="1" smtClean="0"/>
              <a:t>NodeIO</a:t>
            </a:r>
            <a:r>
              <a:rPr lang="en-US" dirty="0" smtClean="0"/>
              <a:t> </a:t>
            </a:r>
            <a:r>
              <a:rPr lang="en-US" dirty="0" err="1" smtClean="0"/>
              <a:t>Github</a:t>
            </a:r>
            <a:r>
              <a:rPr lang="en-US" dirty="0" smtClean="0"/>
              <a:t>:</a:t>
            </a:r>
          </a:p>
          <a:p>
            <a:pPr marL="0" indent="0">
              <a:buNone/>
            </a:pPr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github.com/CDLUC3/mrt-cloud/blob/master/s3-src/src/main/java/org/cdlib/mrt/s3/service/NodeIO.java</a:t>
            </a:r>
            <a:endParaRPr lang="en-US" dirty="0" smtClean="0"/>
          </a:p>
          <a:p>
            <a:r>
              <a:rPr lang="en-US" dirty="0" err="1" smtClean="0"/>
              <a:t>NodeIO</a:t>
            </a:r>
            <a:r>
              <a:rPr lang="en-US" dirty="0" smtClean="0"/>
              <a:t> tables:</a:t>
            </a:r>
          </a:p>
          <a:p>
            <a:pPr marL="0" indent="0">
              <a:buNone/>
            </a:pPr>
            <a:r>
              <a:rPr lang="en-US" dirty="0"/>
              <a:t>https://github.com/cdlib/mrt-conf-prv/tree/master/s3-conf/src/main/resources/nodes</a:t>
            </a:r>
          </a:p>
        </p:txBody>
      </p:sp>
    </p:spTree>
    <p:extLst>
      <p:ext uri="{BB962C8B-B14F-4D97-AF65-F5344CB8AC3E}">
        <p14:creationId xmlns:p14="http://schemas.microsoft.com/office/powerpoint/2010/main" val="201416654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Cloud providers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SDSC Swift - online</a:t>
            </a:r>
          </a:p>
          <a:p>
            <a:r>
              <a:rPr lang="en-US" dirty="0" smtClean="0"/>
              <a:t>AWS S3 - online</a:t>
            </a:r>
          </a:p>
          <a:p>
            <a:r>
              <a:rPr lang="en-US" dirty="0" smtClean="0"/>
              <a:t>AWS S3 &lt;&gt; Glacier</a:t>
            </a:r>
          </a:p>
          <a:p>
            <a:pPr marL="400050" lvl="1" indent="0">
              <a:buNone/>
            </a:pPr>
            <a:r>
              <a:rPr lang="en-US" dirty="0"/>
              <a:t>o</a:t>
            </a:r>
            <a:r>
              <a:rPr lang="en-US" dirty="0" smtClean="0"/>
              <a:t>nline &lt;&gt; </a:t>
            </a:r>
            <a:r>
              <a:rPr lang="en-US" dirty="0" err="1" smtClean="0"/>
              <a:t>nearline</a:t>
            </a:r>
            <a:endParaRPr lang="en-US" dirty="0" smtClean="0"/>
          </a:p>
          <a:p>
            <a:r>
              <a:rPr lang="en-US" dirty="0" err="1" smtClean="0"/>
              <a:t>Cloudhost</a:t>
            </a:r>
            <a:r>
              <a:rPr lang="en-US" dirty="0" smtClean="0"/>
              <a:t> - online</a:t>
            </a:r>
          </a:p>
          <a:p>
            <a:r>
              <a:rPr lang="en-US" dirty="0" err="1" smtClean="0"/>
              <a:t>Pairtree</a:t>
            </a:r>
            <a:r>
              <a:rPr lang="en-US" dirty="0" smtClean="0"/>
              <a:t> </a:t>
            </a:r>
            <a:r>
              <a:rPr lang="en-US" dirty="0" smtClean="0"/>
              <a:t>cloud - online</a:t>
            </a:r>
          </a:p>
        </p:txBody>
      </p:sp>
    </p:spTree>
    <p:extLst>
      <p:ext uri="{BB962C8B-B14F-4D97-AF65-F5344CB8AC3E}">
        <p14:creationId xmlns:p14="http://schemas.microsoft.com/office/powerpoint/2010/main" val="338892278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81000" y="266700"/>
            <a:ext cx="8229600" cy="1143000"/>
          </a:xfrm>
        </p:spPr>
        <p:txBody>
          <a:bodyPr/>
          <a:lstStyle/>
          <a:p>
            <a:r>
              <a:rPr lang="en-US" dirty="0" smtClean="0"/>
              <a:t>Clouds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4" name="Rounded Rectangle 3"/>
          <p:cNvSpPr/>
          <p:nvPr/>
        </p:nvSpPr>
        <p:spPr>
          <a:xfrm>
            <a:off x="127480" y="4757057"/>
            <a:ext cx="1828800" cy="914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Cloud API</a:t>
            </a:r>
            <a:endParaRPr lang="en-US" dirty="0"/>
          </a:p>
        </p:txBody>
      </p:sp>
      <p:cxnSp>
        <p:nvCxnSpPr>
          <p:cNvPr id="6" name="Straight Connector 5"/>
          <p:cNvCxnSpPr/>
          <p:nvPr/>
        </p:nvCxnSpPr>
        <p:spPr>
          <a:xfrm flipV="1">
            <a:off x="2219919" y="1600200"/>
            <a:ext cx="54174" cy="41910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/>
          <p:cNvSpPr/>
          <p:nvPr/>
        </p:nvSpPr>
        <p:spPr>
          <a:xfrm>
            <a:off x="3339702" y="1752600"/>
            <a:ext cx="990600" cy="8382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SDSC</a:t>
            </a:r>
          </a:p>
          <a:p>
            <a:pPr algn="ctr"/>
            <a:r>
              <a:rPr lang="en-US" dirty="0" smtClean="0"/>
              <a:t>Swift</a:t>
            </a:r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3339702" y="3009900"/>
            <a:ext cx="1524000" cy="1066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AWS</a:t>
            </a:r>
          </a:p>
          <a:p>
            <a:pPr algn="ctr"/>
            <a:r>
              <a:rPr lang="en-US" dirty="0" smtClean="0"/>
              <a:t>Cloud Storage </a:t>
            </a:r>
          </a:p>
          <a:p>
            <a:pPr algn="ctr"/>
            <a:r>
              <a:rPr lang="en-US" dirty="0" smtClean="0"/>
              <a:t>S3</a:t>
            </a:r>
            <a:endParaRPr lang="en-US" dirty="0"/>
          </a:p>
        </p:txBody>
      </p:sp>
      <p:sp>
        <p:nvSpPr>
          <p:cNvPr id="15" name="Flowchart: Magnetic Disk 14"/>
          <p:cNvSpPr/>
          <p:nvPr/>
        </p:nvSpPr>
        <p:spPr>
          <a:xfrm>
            <a:off x="5548312" y="1685925"/>
            <a:ext cx="1168004" cy="954024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9" idx="3"/>
            <a:endCxn id="15" idx="2"/>
          </p:cNvCxnSpPr>
          <p:nvPr/>
        </p:nvCxnSpPr>
        <p:spPr>
          <a:xfrm flipV="1">
            <a:off x="4330302" y="2162937"/>
            <a:ext cx="1218010" cy="8763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Flowchart: Magnetic Disk 19"/>
          <p:cNvSpPr/>
          <p:nvPr/>
        </p:nvSpPr>
        <p:spPr>
          <a:xfrm>
            <a:off x="5562600" y="3211449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Online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1" name="Straight Arrow Connector 20"/>
          <p:cNvCxnSpPr>
            <a:stCxn id="12" idx="3"/>
          </p:cNvCxnSpPr>
          <p:nvPr/>
        </p:nvCxnSpPr>
        <p:spPr>
          <a:xfrm>
            <a:off x="4863702" y="3543300"/>
            <a:ext cx="69889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Flowchart: Magnetic Disk 22"/>
          <p:cNvSpPr/>
          <p:nvPr/>
        </p:nvSpPr>
        <p:spPr>
          <a:xfrm>
            <a:off x="7467600" y="3235261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Nearline</a:t>
            </a:r>
            <a:r>
              <a:rPr lang="en-US" dirty="0" smtClean="0"/>
              <a:t> </a:t>
            </a:r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24" name="Straight Arrow Connector 23"/>
          <p:cNvCxnSpPr>
            <a:stCxn id="20" idx="4"/>
            <a:endCxn id="23" idx="2"/>
          </p:cNvCxnSpPr>
          <p:nvPr/>
        </p:nvCxnSpPr>
        <p:spPr>
          <a:xfrm>
            <a:off x="6653213" y="3644075"/>
            <a:ext cx="814387" cy="23812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Arrow Connector 28"/>
          <p:cNvCxnSpPr/>
          <p:nvPr/>
        </p:nvCxnSpPr>
        <p:spPr>
          <a:xfrm>
            <a:off x="2247006" y="4648200"/>
            <a:ext cx="116889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415902" y="4419600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CloudHost</a:t>
            </a:r>
            <a:endParaRPr lang="en-US" dirty="0"/>
          </a:p>
        </p:txBody>
      </p:sp>
      <p:cxnSp>
        <p:nvCxnSpPr>
          <p:cNvPr id="47" name="Straight Arrow Connector 46"/>
          <p:cNvCxnSpPr>
            <a:endCxn id="9" idx="1"/>
          </p:cNvCxnSpPr>
          <p:nvPr/>
        </p:nvCxnSpPr>
        <p:spPr>
          <a:xfrm>
            <a:off x="2274094" y="2171700"/>
            <a:ext cx="1065608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Arrow Connector 49"/>
          <p:cNvCxnSpPr>
            <a:endCxn id="12" idx="1"/>
          </p:cNvCxnSpPr>
          <p:nvPr/>
        </p:nvCxnSpPr>
        <p:spPr>
          <a:xfrm>
            <a:off x="2274093" y="3543300"/>
            <a:ext cx="1065609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Flowchart: Magnetic Disk 63"/>
          <p:cNvSpPr/>
          <p:nvPr/>
        </p:nvSpPr>
        <p:spPr>
          <a:xfrm>
            <a:off x="7460456" y="4506847"/>
            <a:ext cx="1090613" cy="865251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Directory</a:t>
            </a:r>
          </a:p>
          <a:p>
            <a:pPr algn="ctr"/>
            <a:r>
              <a:rPr lang="en-US" dirty="0" smtClean="0"/>
              <a:t>Files</a:t>
            </a:r>
            <a:endParaRPr lang="en-US" dirty="0"/>
          </a:p>
        </p:txBody>
      </p:sp>
      <p:sp>
        <p:nvSpPr>
          <p:cNvPr id="65" name="Rectangle 64"/>
          <p:cNvSpPr/>
          <p:nvPr/>
        </p:nvSpPr>
        <p:spPr>
          <a:xfrm>
            <a:off x="5484015" y="4419597"/>
            <a:ext cx="1371600" cy="103974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Pairtree</a:t>
            </a:r>
            <a:endParaRPr lang="en-US" dirty="0"/>
          </a:p>
          <a:p>
            <a:pPr algn="ctr"/>
            <a:r>
              <a:rPr lang="en-US" dirty="0" smtClean="0"/>
              <a:t>Cloud</a:t>
            </a:r>
            <a:endParaRPr lang="en-US" dirty="0"/>
          </a:p>
        </p:txBody>
      </p:sp>
      <p:cxnSp>
        <p:nvCxnSpPr>
          <p:cNvPr id="66" name="Straight Arrow Connector 65"/>
          <p:cNvCxnSpPr/>
          <p:nvPr/>
        </p:nvCxnSpPr>
        <p:spPr>
          <a:xfrm>
            <a:off x="4787502" y="4800600"/>
            <a:ext cx="696513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/>
          <p:cNvCxnSpPr>
            <a:stCxn id="65" idx="3"/>
            <a:endCxn id="64" idx="2"/>
          </p:cNvCxnSpPr>
          <p:nvPr/>
        </p:nvCxnSpPr>
        <p:spPr>
          <a:xfrm>
            <a:off x="6855615" y="4939472"/>
            <a:ext cx="604841" cy="1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/>
          <p:cNvCxnSpPr/>
          <p:nvPr/>
        </p:nvCxnSpPr>
        <p:spPr>
          <a:xfrm>
            <a:off x="1885650" y="5105400"/>
            <a:ext cx="361356" cy="0"/>
          </a:xfrm>
          <a:prstGeom prst="straightConnector1">
            <a:avLst/>
          </a:prstGeom>
          <a:ln>
            <a:headEnd type="arrow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ounded Rectangle 6"/>
          <p:cNvSpPr/>
          <p:nvPr/>
        </p:nvSpPr>
        <p:spPr>
          <a:xfrm>
            <a:off x="329428" y="3238500"/>
            <a:ext cx="1524000" cy="914400"/>
          </a:xfrm>
          <a:prstGeom prst="round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NodeIO</a:t>
            </a:r>
            <a:endParaRPr lang="en-US" dirty="0"/>
          </a:p>
        </p:txBody>
      </p:sp>
      <p:cxnSp>
        <p:nvCxnSpPr>
          <p:cNvPr id="14" name="Straight Arrow Connector 13"/>
          <p:cNvCxnSpPr>
            <a:endCxn id="4" idx="0"/>
          </p:cNvCxnSpPr>
          <p:nvPr/>
        </p:nvCxnSpPr>
        <p:spPr>
          <a:xfrm>
            <a:off x="1041880" y="4139974"/>
            <a:ext cx="0" cy="6170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Oval 21"/>
          <p:cNvSpPr/>
          <p:nvPr/>
        </p:nvSpPr>
        <p:spPr>
          <a:xfrm>
            <a:off x="376915" y="457200"/>
            <a:ext cx="1508735" cy="838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NodeIO</a:t>
            </a:r>
            <a:r>
              <a:rPr lang="en-US" dirty="0" smtClean="0"/>
              <a:t> Tables</a:t>
            </a:r>
            <a:endParaRPr lang="en-US" dirty="0"/>
          </a:p>
        </p:txBody>
      </p:sp>
      <p:cxnSp>
        <p:nvCxnSpPr>
          <p:cNvPr id="26" name="Straight Arrow Connector 25"/>
          <p:cNvCxnSpPr>
            <a:stCxn id="31" idx="2"/>
            <a:endCxn id="7" idx="0"/>
          </p:cNvCxnSpPr>
          <p:nvPr/>
        </p:nvCxnSpPr>
        <p:spPr>
          <a:xfrm flipH="1">
            <a:off x="1091428" y="2769352"/>
            <a:ext cx="11856" cy="46914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Rectangle 30"/>
          <p:cNvSpPr/>
          <p:nvPr/>
        </p:nvSpPr>
        <p:spPr>
          <a:xfrm>
            <a:off x="429798" y="1904999"/>
            <a:ext cx="1346972" cy="86435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Service</a:t>
            </a:r>
            <a:endParaRPr lang="en-US" dirty="0"/>
          </a:p>
        </p:txBody>
      </p:sp>
      <p:cxnSp>
        <p:nvCxnSpPr>
          <p:cNvPr id="46" name="Straight Arrow Connector 45"/>
          <p:cNvCxnSpPr>
            <a:stCxn id="22" idx="4"/>
            <a:endCxn id="31" idx="0"/>
          </p:cNvCxnSpPr>
          <p:nvPr/>
        </p:nvCxnSpPr>
        <p:spPr>
          <a:xfrm flipH="1">
            <a:off x="1103284" y="1295400"/>
            <a:ext cx="27999" cy="60959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60501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Java call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buNone/>
            </a:pPr>
            <a:r>
              <a:rPr lang="en-US" dirty="0" err="1" smtClean="0"/>
              <a:t>NodeIO</a:t>
            </a:r>
            <a:r>
              <a:rPr lang="en-US" dirty="0" smtClean="0"/>
              <a:t> </a:t>
            </a:r>
            <a:r>
              <a:rPr lang="en-US" dirty="0" err="1"/>
              <a:t>nodeIO</a:t>
            </a:r>
            <a:r>
              <a:rPr lang="en-US"/>
              <a:t> </a:t>
            </a:r>
            <a:r>
              <a:rPr lang="en-US" smtClean="0"/>
              <a:t>nodeIO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err="1"/>
              <a:t>NodeIO.getNodeIO</a:t>
            </a:r>
            <a:r>
              <a:rPr lang="en-US" dirty="0"/>
              <a:t>(</a:t>
            </a:r>
            <a:r>
              <a:rPr lang="en-US" dirty="0" err="1"/>
              <a:t>nodeName</a:t>
            </a:r>
            <a:r>
              <a:rPr lang="en-US" dirty="0"/>
              <a:t>, logger);</a:t>
            </a:r>
          </a:p>
          <a:p>
            <a:pPr marL="0" indent="0">
              <a:buNone/>
            </a:pPr>
            <a:r>
              <a:rPr lang="en-US" dirty="0" err="1" smtClean="0"/>
              <a:t>NodeIO.AccessNode</a:t>
            </a:r>
            <a:r>
              <a:rPr lang="en-US" dirty="0" smtClean="0"/>
              <a:t> </a:t>
            </a:r>
            <a:r>
              <a:rPr lang="en-US" dirty="0" err="1"/>
              <a:t>accessNode</a:t>
            </a:r>
            <a:r>
              <a:rPr lang="en-US" dirty="0"/>
              <a:t> = </a:t>
            </a:r>
            <a:r>
              <a:rPr lang="en-US" dirty="0" err="1"/>
              <a:t>nodeIO.getAccessNode</a:t>
            </a:r>
            <a:r>
              <a:rPr lang="en-US" dirty="0"/>
              <a:t>(</a:t>
            </a:r>
            <a:r>
              <a:rPr lang="en-US" dirty="0" err="1"/>
              <a:t>nodeNumber</a:t>
            </a:r>
            <a:r>
              <a:rPr lang="en-US" dirty="0"/>
              <a:t>);</a:t>
            </a:r>
          </a:p>
          <a:p>
            <a:pPr marL="0" indent="0">
              <a:buNone/>
            </a:pPr>
            <a:r>
              <a:rPr lang="en-US" dirty="0" smtClean="0"/>
              <a:t>if </a:t>
            </a:r>
            <a:r>
              <a:rPr lang="en-US" dirty="0"/>
              <a:t>(</a:t>
            </a:r>
            <a:r>
              <a:rPr lang="en-US" dirty="0" err="1"/>
              <a:t>accessNode</a:t>
            </a:r>
            <a:r>
              <a:rPr lang="en-US" dirty="0"/>
              <a:t> == null) {</a:t>
            </a:r>
          </a:p>
          <a:p>
            <a:pPr marL="0" indent="0">
              <a:buNone/>
            </a:pPr>
            <a:r>
              <a:rPr lang="en-US" dirty="0"/>
              <a:t>           </a:t>
            </a:r>
            <a:r>
              <a:rPr lang="en-US" dirty="0" smtClean="0"/>
              <a:t>throw </a:t>
            </a:r>
            <a:r>
              <a:rPr lang="en-US" dirty="0"/>
              <a:t>new </a:t>
            </a:r>
            <a:r>
              <a:rPr lang="en-US" dirty="0" err="1"/>
              <a:t>TException.REQUESTED_ITEM_NOT_FOUND</a:t>
            </a:r>
            <a:r>
              <a:rPr lang="en-US" dirty="0"/>
              <a:t>("test fails:"</a:t>
            </a:r>
          </a:p>
          <a:p>
            <a:pPr marL="0" indent="0">
              <a:buNone/>
            </a:pPr>
            <a:r>
              <a:rPr lang="en-US" dirty="0"/>
              <a:t>                  + " - </a:t>
            </a:r>
            <a:r>
              <a:rPr lang="en-US" dirty="0" err="1"/>
              <a:t>nodeName</a:t>
            </a:r>
            <a:r>
              <a:rPr lang="en-US" dirty="0"/>
              <a:t>:" + </a:t>
            </a:r>
            <a:r>
              <a:rPr lang="en-US" dirty="0" err="1"/>
              <a:t>nodeName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   + " - </a:t>
            </a:r>
            <a:r>
              <a:rPr lang="en-US" dirty="0" err="1"/>
              <a:t>nodeNumber</a:t>
            </a:r>
            <a:r>
              <a:rPr lang="en-US" dirty="0"/>
              <a:t>:" + </a:t>
            </a:r>
            <a:r>
              <a:rPr lang="en-US" dirty="0" err="1"/>
              <a:t>nodeNumber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               );</a:t>
            </a:r>
          </a:p>
          <a:p>
            <a:pPr marL="0" indent="0">
              <a:buNone/>
            </a:pPr>
            <a:r>
              <a:rPr lang="en-US" dirty="0" smtClean="0"/>
              <a:t> </a:t>
            </a:r>
            <a:r>
              <a:rPr lang="en-US" dirty="0"/>
              <a:t>}</a:t>
            </a:r>
          </a:p>
          <a:p>
            <a:pPr marL="0" indent="0">
              <a:buNone/>
            </a:pPr>
            <a:r>
              <a:rPr lang="en-US" dirty="0"/>
              <a:t> </a:t>
            </a:r>
            <a:r>
              <a:rPr lang="en-US" dirty="0" err="1" smtClean="0"/>
              <a:t>CloudStoreInf</a:t>
            </a:r>
            <a:r>
              <a:rPr lang="en-US" dirty="0" smtClean="0"/>
              <a:t> </a:t>
            </a:r>
            <a:r>
              <a:rPr lang="en-US" dirty="0"/>
              <a:t>service = </a:t>
            </a:r>
            <a:r>
              <a:rPr lang="en-US" dirty="0" err="1"/>
              <a:t>accessNode.service</a:t>
            </a:r>
            <a:r>
              <a:rPr lang="en-US" dirty="0"/>
              <a:t>;</a:t>
            </a:r>
          </a:p>
          <a:p>
            <a:pPr marL="0" indent="0">
              <a:buNone/>
            </a:pPr>
            <a:r>
              <a:rPr lang="en-US" dirty="0"/>
              <a:t>  </a:t>
            </a:r>
            <a:r>
              <a:rPr lang="en-US" dirty="0" smtClean="0"/>
              <a:t>String </a:t>
            </a:r>
            <a:r>
              <a:rPr lang="en-US" dirty="0"/>
              <a:t>container = </a:t>
            </a:r>
            <a:r>
              <a:rPr lang="en-US" dirty="0" err="1"/>
              <a:t>accessNode.container</a:t>
            </a:r>
            <a:r>
              <a:rPr lang="en-US" dirty="0"/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057648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NodeIO</a:t>
            </a:r>
            <a:r>
              <a:rPr lang="en-US" dirty="0" smtClean="0"/>
              <a:t>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 smtClean="0"/>
              <a:t>These are linked Java properties files describing cloud services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Types properties files</a:t>
            </a:r>
          </a:p>
          <a:p>
            <a:r>
              <a:rPr lang="en-US" dirty="0" smtClean="0"/>
              <a:t>Node list</a:t>
            </a:r>
          </a:p>
          <a:p>
            <a:r>
              <a:rPr lang="en-US" dirty="0" smtClean="0"/>
              <a:t>Cloud service properties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391677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properties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Contains one or more properties each referencing a specific Storage </a:t>
            </a:r>
            <a:r>
              <a:rPr lang="en-US" dirty="0" smtClean="0"/>
              <a:t>node</a:t>
            </a:r>
          </a:p>
          <a:p>
            <a:r>
              <a:rPr lang="en-US" dirty="0" smtClean="0"/>
              <a:t>Saved as:</a:t>
            </a:r>
          </a:p>
          <a:p>
            <a:pPr marL="0" indent="0">
              <a:buNone/>
            </a:pPr>
            <a:r>
              <a:rPr lang="en-US" dirty="0" smtClean="0"/>
              <a:t>[node list name].properties</a:t>
            </a:r>
          </a:p>
          <a:p>
            <a:r>
              <a:rPr lang="en-US" dirty="0" smtClean="0"/>
              <a:t>Format:</a:t>
            </a:r>
          </a:p>
          <a:p>
            <a:pPr marL="0" indent="0">
              <a:buNone/>
            </a:pPr>
            <a:r>
              <a:rPr lang="en-US" dirty="0"/>
              <a:t>n</a:t>
            </a:r>
            <a:r>
              <a:rPr lang="en-US" dirty="0" smtClean="0"/>
              <a:t>ode.[</a:t>
            </a:r>
            <a:r>
              <a:rPr lang="en-US" dirty="0" err="1" smtClean="0"/>
              <a:t>seq</a:t>
            </a:r>
            <a:r>
              <a:rPr lang="en-US" dirty="0" smtClean="0"/>
              <a:t>]=[node number]|[cloud properties name]|[container]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603561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Node list 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600200"/>
            <a:ext cx="82296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Name: ./nodes-</a:t>
            </a:r>
            <a:r>
              <a:rPr lang="en-US" dirty="0" err="1" smtClean="0"/>
              <a:t>prod.properties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Content: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node.1=9001|sdsc|distrib.prod.9001</a:t>
            </a:r>
            <a:r>
              <a:rPr lang="en-US" dirty="0" smtClean="0"/>
              <a:t>.__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node.2=8001|ucla-prod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node.3=5001|aws-std|uc3-s3mrt5001-prd</a:t>
            </a:r>
            <a:endParaRPr lang="en-US" dirty="0"/>
          </a:p>
          <a:p>
            <a:pPr marL="0" indent="0">
              <a:buNone/>
            </a:pPr>
            <a:r>
              <a:rPr lang="en-US" dirty="0" smtClean="0"/>
              <a:t>node.4=6001|aws-near|uc3-s3mrt6001-prd</a:t>
            </a:r>
          </a:p>
          <a:p>
            <a:pPr marL="0" indent="0">
              <a:buNone/>
            </a:pPr>
            <a:r>
              <a:rPr lang="en-US" dirty="0" smtClean="0"/>
              <a:t>node.5=7021|ch-riverside-prd|8100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33504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21716</TotalTime>
  <Words>534</Words>
  <Application>Microsoft Office PowerPoint</Application>
  <PresentationFormat>On-screen Show (4:3)</PresentationFormat>
  <Paragraphs>191</Paragraphs>
  <Slides>23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23</vt:i4>
      </vt:variant>
    </vt:vector>
  </HeadingPairs>
  <TitlesOfParts>
    <vt:vector size="24" baseType="lpstr">
      <vt:lpstr>Office Theme</vt:lpstr>
      <vt:lpstr>Merritt NodeIO</vt:lpstr>
      <vt:lpstr>Use</vt:lpstr>
      <vt:lpstr>Location:</vt:lpstr>
      <vt:lpstr>Cloud providers</vt:lpstr>
      <vt:lpstr>Clouds</vt:lpstr>
      <vt:lpstr>Java call</vt:lpstr>
      <vt:lpstr>NodeIO properties</vt:lpstr>
      <vt:lpstr>Node list properties</vt:lpstr>
      <vt:lpstr>Node list example</vt:lpstr>
      <vt:lpstr>Node Service Properties</vt:lpstr>
      <vt:lpstr>Node properties example</vt:lpstr>
      <vt:lpstr>Node Properties Examples</vt:lpstr>
      <vt:lpstr>Supported serviceTypes</vt:lpstr>
      <vt:lpstr>serviceType=swift Node list entry</vt:lpstr>
      <vt:lpstr>serviceType=swift Node Properties</vt:lpstr>
      <vt:lpstr>serviceType=aws Node list entry </vt:lpstr>
      <vt:lpstr>serviceType=aws Node Properties </vt:lpstr>
      <vt:lpstr>serviceType=aws Node list entry </vt:lpstr>
      <vt:lpstr>serviceType=aws Node Properties </vt:lpstr>
      <vt:lpstr>serviceType=pairtree Node list entry </vt:lpstr>
      <vt:lpstr>serviceType=pairtree Node Properties </vt:lpstr>
      <vt:lpstr>serviceType=cloudhost Node list entry </vt:lpstr>
      <vt:lpstr>serviceType=cloudhost Node Properties </vt:lpstr>
    </vt:vector>
  </TitlesOfParts>
  <Company>University of California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Merritt Cloud API</dc:title>
  <dc:creator>Windows User</dc:creator>
  <cp:lastModifiedBy>dloy</cp:lastModifiedBy>
  <cp:revision>67</cp:revision>
  <dcterms:created xsi:type="dcterms:W3CDTF">2017-07-19T19:34:44Z</dcterms:created>
  <dcterms:modified xsi:type="dcterms:W3CDTF">2018-06-14T17:30:32Z</dcterms:modified>
</cp:coreProperties>
</file>