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61" r:id="rId6"/>
    <p:sldId id="263" r:id="rId7"/>
    <p:sldId id="262" r:id="rId8"/>
    <p:sldId id="264" r:id="rId9"/>
    <p:sldId id="265" r:id="rId10"/>
    <p:sldId id="268" r:id="rId11"/>
    <p:sldId id="266" r:id="rId12"/>
    <p:sldId id="267" r:id="rId13"/>
    <p:sldId id="290" r:id="rId14"/>
    <p:sldId id="291" r:id="rId15"/>
    <p:sldId id="277" r:id="rId16"/>
    <p:sldId id="289" r:id="rId17"/>
    <p:sldId id="270" r:id="rId18"/>
    <p:sldId id="288" r:id="rId19"/>
    <p:sldId id="292" r:id="rId20"/>
    <p:sldId id="293" r:id="rId21"/>
    <p:sldId id="294" r:id="rId22"/>
    <p:sldId id="284" r:id="rId23"/>
    <p:sldId id="271" r:id="rId24"/>
    <p:sldId id="269" r:id="rId25"/>
    <p:sldId id="273" r:id="rId26"/>
    <p:sldId id="274" r:id="rId27"/>
    <p:sldId id="275" r:id="rId28"/>
    <p:sldId id="276" r:id="rId29"/>
    <p:sldId id="286" r:id="rId30"/>
    <p:sldId id="278" r:id="rId31"/>
    <p:sldId id="282" r:id="rId32"/>
    <p:sldId id="279" r:id="rId33"/>
    <p:sldId id="280" r:id="rId34"/>
    <p:sldId id="281" r:id="rId35"/>
    <p:sldId id="283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6361" autoAdjust="0"/>
    <p:restoredTop sz="94660"/>
  </p:normalViewPr>
  <p:slideViewPr>
    <p:cSldViewPr>
      <p:cViewPr varScale="1">
        <p:scale>
          <a:sx n="67" d="100"/>
          <a:sy n="67" d="100"/>
        </p:scale>
        <p:origin x="-133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7D4-C56A-4497-9A0C-0DD4036BB02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0B4E-8325-4259-8B69-BE110ED4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94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7D4-C56A-4497-9A0C-0DD4036BB02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0B4E-8325-4259-8B69-BE110ED4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74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7D4-C56A-4497-9A0C-0DD4036BB02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0B4E-8325-4259-8B69-BE110ED4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63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7D4-C56A-4497-9A0C-0DD4036BB02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0B4E-8325-4259-8B69-BE110ED4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18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7D4-C56A-4497-9A0C-0DD4036BB02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0B4E-8325-4259-8B69-BE110ED4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79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7D4-C56A-4497-9A0C-0DD4036BB02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0B4E-8325-4259-8B69-BE110ED4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16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7D4-C56A-4497-9A0C-0DD4036BB02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0B4E-8325-4259-8B69-BE110ED4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9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7D4-C56A-4497-9A0C-0DD4036BB02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0B4E-8325-4259-8B69-BE110ED4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73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7D4-C56A-4497-9A0C-0DD4036BB02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0B4E-8325-4259-8B69-BE110ED4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33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7D4-C56A-4497-9A0C-0DD4036BB02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0B4E-8325-4259-8B69-BE110ED4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791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CB27D4-C56A-4497-9A0C-0DD4036BB02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1D0B4E-8325-4259-8B69-BE110ED4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55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B27D4-C56A-4497-9A0C-0DD4036BB02B}" type="datetimeFigureOut">
              <a:rPr lang="en-US" smtClean="0"/>
              <a:t>6/30/2017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D0B4E-8325-4259-8B69-BE110ED4A7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76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Merritt Storage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2017</a:t>
            </a:r>
          </a:p>
          <a:p>
            <a:r>
              <a:rPr lang="en-US" dirty="0" smtClean="0"/>
              <a:t>David 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8482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Repository Features</a:t>
            </a:r>
            <a:br>
              <a:rPr lang="en-US" dirty="0" smtClean="0"/>
            </a:br>
            <a:r>
              <a:rPr lang="en-US" dirty="0" smtClean="0"/>
              <a:t>d-flat,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Mechanism to define object</a:t>
            </a:r>
          </a:p>
          <a:p>
            <a:r>
              <a:rPr lang="en-US" dirty="0" smtClean="0"/>
              <a:t>Mechanism to define version</a:t>
            </a:r>
          </a:p>
          <a:p>
            <a:r>
              <a:rPr lang="en-US" dirty="0" smtClean="0"/>
              <a:t>Able to add, retrieve, delete and get state for files</a:t>
            </a:r>
          </a:p>
          <a:p>
            <a:r>
              <a:rPr lang="en-US" dirty="0" smtClean="0"/>
              <a:t>Specific content stored only once – may be included in one or more versions</a:t>
            </a:r>
          </a:p>
          <a:p>
            <a:r>
              <a:rPr lang="en-US" dirty="0" smtClean="0"/>
              <a:t>No database communication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16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D-flat – directory based </a:t>
            </a:r>
          </a:p>
          <a:p>
            <a:r>
              <a:rPr lang="en-US" dirty="0" smtClean="0"/>
              <a:t>Swift </a:t>
            </a:r>
            <a:r>
              <a:rPr lang="en-US" dirty="0" err="1" smtClean="0"/>
              <a:t>Openstack</a:t>
            </a:r>
            <a:r>
              <a:rPr lang="en-US" dirty="0" smtClean="0"/>
              <a:t> – cloud based</a:t>
            </a:r>
          </a:p>
          <a:p>
            <a:r>
              <a:rPr lang="en-US" dirty="0" smtClean="0"/>
              <a:t>AWS S3 – cloud based</a:t>
            </a:r>
          </a:p>
          <a:p>
            <a:r>
              <a:rPr lang="en-US" dirty="0" err="1" smtClean="0"/>
              <a:t>Pairtree</a:t>
            </a:r>
            <a:r>
              <a:rPr lang="en-US" dirty="0" smtClean="0"/>
              <a:t> – directory cloud format</a:t>
            </a:r>
          </a:p>
          <a:p>
            <a:r>
              <a:rPr lang="en-US" dirty="0" err="1" smtClean="0"/>
              <a:t>Cloudhost</a:t>
            </a:r>
            <a:r>
              <a:rPr lang="en-US" dirty="0" smtClean="0"/>
              <a:t> (Prototype) – virtual cloud to remote </a:t>
            </a:r>
            <a:r>
              <a:rPr lang="en-US" dirty="0" err="1" smtClean="0"/>
              <a:t>Pairtree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32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Type: d-flat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Directory based</a:t>
            </a:r>
          </a:p>
          <a:p>
            <a:r>
              <a:rPr lang="en-US" dirty="0" smtClean="0"/>
              <a:t>Uses a </a:t>
            </a:r>
            <a:r>
              <a:rPr lang="en-US" dirty="0" err="1" smtClean="0"/>
              <a:t>pairtree</a:t>
            </a:r>
            <a:r>
              <a:rPr lang="en-US" dirty="0" smtClean="0"/>
              <a:t> directory base for ark</a:t>
            </a:r>
          </a:p>
          <a:p>
            <a:r>
              <a:rPr lang="en-US" dirty="0" smtClean="0"/>
              <a:t>Object defined by manifest.txt file containing description of version content</a:t>
            </a:r>
          </a:p>
          <a:p>
            <a:r>
              <a:rPr lang="en-US" dirty="0" smtClean="0"/>
              <a:t>Versions defined by directory name (i.e. v003)</a:t>
            </a:r>
          </a:p>
          <a:p>
            <a:r>
              <a:rPr lang="en-US" dirty="0" smtClean="0"/>
              <a:t>Current file directory contains all version content and previous file directory contain file delta to next version</a:t>
            </a:r>
          </a:p>
          <a:p>
            <a:r>
              <a:rPr lang="en-US" dirty="0" smtClean="0"/>
              <a:t>Heavy directory and file migration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042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Pairtree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in directory based repository to prevent:</a:t>
            </a:r>
          </a:p>
          <a:p>
            <a:pPr lvl="1"/>
            <a:r>
              <a:rPr lang="en-US" dirty="0" smtClean="0"/>
              <a:t>Prevent overloading a specific directory level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ascii</a:t>
            </a:r>
            <a:r>
              <a:rPr lang="en-US" dirty="0" smtClean="0"/>
              <a:t> substitutes for escapes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 err="1" smtClean="0"/>
              <a:t>ar</a:t>
            </a:r>
            <a:r>
              <a:rPr lang="en-US" dirty="0" smtClean="0"/>
              <a:t>/k+/=2/87/22/=k/23/j3/91/5s/ark+=28722=k23j3915s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536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Dflat</a:t>
            </a:r>
            <a:r>
              <a:rPr lang="en-US" dirty="0" smtClean="0"/>
              <a:t>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629400" cy="41147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/k+/=9/99/99/=f/k4/25/26/76/ark+=99999=fk4252676/v002/full/system/</a:t>
            </a:r>
            <a:r>
              <a:rPr lang="en-US" sz="1100" dirty="0" err="1" smtClean="0"/>
              <a:t>mrt</a:t>
            </a:r>
            <a:r>
              <a:rPr lang="en-US" sz="1100" dirty="0" smtClean="0"/>
              <a:t>-object-</a:t>
            </a:r>
            <a:r>
              <a:rPr lang="en-US" sz="1100" dirty="0" err="1" smtClean="0"/>
              <a:t>map.ttl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/k+/=9/99/99/=f/k4/25/26/76/ark+=99999=fk4252676/v002/full/system/mrt-mom.txt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/k+/=9/99/99/=f/k4/25/26/76/ark+=99999=fk4252676/v002/full/system/mrt-owner.txt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/k+/=9/99/99/=f/k4/25/26/76/ark+=99999=fk4252676/v002/full/system/mrt-membership.txt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/k+/=9/99/99/=f/k4/25/26/76/ark+=99999=fk4252676/v002/full/system/mrt-dc.xml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/k+/=9/99/99/=f/k4/25/26/76/ark+=99999=fk4252676/v002/full/system/mrt-erc.txt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/k+/=9/99/99/=f/k4/25/26/76/ark+=99999=fk4252676/v002/full/system/</a:t>
            </a:r>
            <a:r>
              <a:rPr lang="en-US" sz="1100" dirty="0" err="1" smtClean="0"/>
              <a:t>mrt-dataone-map.rdf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/k+/=9/99/99/=f/k4/25/26/76/ark+=99999=fk4252676/v002/full/system/mrt-ingest.txt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/k+/=9/99/99/=f/k4/25/26/76/ark+=99999=fk4252676/v002/full/producer/Data-Small.csv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/k+/=9/99/99/=f/k4/25/26/76/ark+=99999=fk4252676/v002/full/producer/mrt-dataone-manifest.txt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/k+/=9/99/99/=f/k4/25/26/76/ark+=99999=fk4252676/v002/full/producer/Data-Sample.csv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/k+/=9/99/99/=f/k4/25/26/76/ark+=99999=fk4252676/v002/full/producer/mrt-eml.xml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/k+/=9/99/99/=f/k4/25/26/76/ark+=99999=fk4252676/v002/full/producer/mrt-erc.txt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/k+/=9/99/99/=f/k4/25/26/76/ark+=99999=fk4252676/v002/full/producer/Data-Student.csv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/k+/=9/99/99/=f/k4/25/26/76/ark+=99999=fk4252676/v002/manifest.txt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/k+/=9/99/99/=f/k4/25/26/76/ark+=99999=fk4252676/0=dflat_1.0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/k+/=9/99/99/=f/k4/25/26/76/ark+=99999=fk4252676/v001/manifest.txt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/k+/=9/99/99/=f/k4/25/26/76/ark+=99999=fk4252676/v001/d-manifest.txt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/k+/=9/99/99/=f/k4/25/26/76/ark+=99999=fk4252676/v001/delta/0=redd_1.0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/k+/=9/99/99/=f/k4/25/26/76/ark+=99999=fk4252676/v001/delta/add/system/</a:t>
            </a:r>
            <a:r>
              <a:rPr lang="en-US" sz="1100" dirty="0" err="1" smtClean="0"/>
              <a:t>mrt-dataone-map.rdf</a:t>
            </a:r>
            <a:endParaRPr lang="en-US" sz="1100" dirty="0" smtClean="0"/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/k+/=9/99/99/=f/k4/25/26/76/ark+=99999=fk4252676/v001/delta/add/system/mrt-ingest.txt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/k+/=9/99/99/=f/k4/25/26/76/ark+=99999=fk4252676/dflat-info.txt</a:t>
            </a:r>
          </a:p>
          <a:p>
            <a:pPr marL="0" indent="0">
              <a:buNone/>
            </a:pPr>
            <a:r>
              <a:rPr lang="en-US" sz="1100" dirty="0" smtClean="0"/>
              <a:t>./</a:t>
            </a:r>
            <a:r>
              <a:rPr lang="en-US" sz="1100" dirty="0" err="1" smtClean="0"/>
              <a:t>ar</a:t>
            </a:r>
            <a:r>
              <a:rPr lang="en-US" sz="1100" dirty="0" smtClean="0"/>
              <a:t>/k+/=9/99/99/=f/k4/25/26/76/ark+=99999=fk4252676/current.txt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82936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Repository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Use container/bucket architecture</a:t>
            </a:r>
          </a:p>
          <a:p>
            <a:r>
              <a:rPr lang="en-US" dirty="0" smtClean="0"/>
              <a:t>Content is saved to bucket with a key identifier</a:t>
            </a:r>
          </a:p>
          <a:p>
            <a:r>
              <a:rPr lang="en-US" dirty="0" smtClean="0"/>
              <a:t>Generated cloud host metadata for component dependent on the repository</a:t>
            </a:r>
          </a:p>
          <a:p>
            <a:r>
              <a:rPr lang="en-US" dirty="0" smtClean="0"/>
              <a:t>Versioning on a specific file (based on key) may or may not be available.  Storage Service does NOT use</a:t>
            </a:r>
          </a:p>
          <a:p>
            <a:r>
              <a:rPr lang="en-US" dirty="0" smtClean="0"/>
              <a:t>Large content (i.e. &gt; 5G) may require segmenting large file and creating a file manifest to identify pieces</a:t>
            </a:r>
          </a:p>
          <a:p>
            <a:r>
              <a:rPr lang="en-US" dirty="0" smtClean="0"/>
              <a:t>Transfer slower than directory but may be multipart</a:t>
            </a:r>
          </a:p>
          <a:p>
            <a:r>
              <a:rPr lang="en-US" dirty="0" smtClean="0"/>
              <a:t>Requires retry logic because transaction failures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5973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Cloud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Cloud repository</a:t>
            </a:r>
          </a:p>
          <a:p>
            <a:r>
              <a:rPr lang="en-US" dirty="0" smtClean="0"/>
              <a:t>Main focus minimizing content movement or update between versions</a:t>
            </a:r>
          </a:p>
          <a:p>
            <a:r>
              <a:rPr lang="en-US" dirty="0" smtClean="0"/>
              <a:t>manifest.xml file used to define object</a:t>
            </a:r>
          </a:p>
          <a:p>
            <a:r>
              <a:rPr lang="en-US" dirty="0" smtClean="0"/>
              <a:t>Some storage metadata properties (sha-256)</a:t>
            </a:r>
          </a:p>
          <a:p>
            <a:r>
              <a:rPr lang="en-US" dirty="0" smtClean="0"/>
              <a:t>May have 1 or more containers per storage node</a:t>
            </a:r>
          </a:p>
          <a:p>
            <a:r>
              <a:rPr lang="en-US" dirty="0" smtClean="0"/>
              <a:t>No component versioning allowed for saved file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360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Cloud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Key – location of content within a given container</a:t>
            </a:r>
          </a:p>
          <a:p>
            <a:r>
              <a:rPr lang="en-US" dirty="0" smtClean="0"/>
              <a:t>Content key: &lt;</a:t>
            </a:r>
            <a:r>
              <a:rPr lang="en-US" dirty="0" err="1" smtClean="0"/>
              <a:t>objectid</a:t>
            </a:r>
            <a:r>
              <a:rPr lang="en-US" dirty="0" smtClean="0"/>
              <a:t>&gt;|&lt;</a:t>
            </a:r>
            <a:r>
              <a:rPr lang="en-US" dirty="0" err="1" smtClean="0"/>
              <a:t>versionid</a:t>
            </a:r>
            <a:r>
              <a:rPr lang="en-US" dirty="0" smtClean="0"/>
              <a:t>&gt;|&lt;file path&gt;</a:t>
            </a:r>
          </a:p>
          <a:p>
            <a:r>
              <a:rPr lang="en-US" dirty="0" smtClean="0"/>
              <a:t>manifest.xml key: &lt;</a:t>
            </a:r>
            <a:r>
              <a:rPr lang="en-US" dirty="0" err="1" smtClean="0"/>
              <a:t>objectid</a:t>
            </a:r>
            <a:r>
              <a:rPr lang="en-US" dirty="0" smtClean="0"/>
              <a:t>&gt;|manifest</a:t>
            </a:r>
          </a:p>
          <a:p>
            <a:pPr lvl="1"/>
            <a:r>
              <a:rPr lang="en-US" dirty="0" err="1" smtClean="0"/>
              <a:t>objectid</a:t>
            </a:r>
            <a:r>
              <a:rPr lang="en-US" dirty="0" smtClean="0"/>
              <a:t> - ark</a:t>
            </a:r>
          </a:p>
          <a:p>
            <a:pPr lvl="1"/>
            <a:r>
              <a:rPr lang="en-US" dirty="0" err="1" smtClean="0"/>
              <a:t>versionid</a:t>
            </a:r>
            <a:r>
              <a:rPr lang="en-US" dirty="0" smtClean="0"/>
              <a:t> – is version number for when component added to this object which may not be current version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 path – utf-8 user supplied identifier for this component within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44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Cloud manifest.xml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Created to avoid rewrite of content based versioning</a:t>
            </a:r>
          </a:p>
          <a:p>
            <a:r>
              <a:rPr lang="en-US" dirty="0" smtClean="0"/>
              <a:t>Used to describe an object</a:t>
            </a:r>
          </a:p>
          <a:p>
            <a:r>
              <a:rPr lang="en-US" dirty="0" smtClean="0"/>
              <a:t>Indicates what versions exist for this object</a:t>
            </a:r>
          </a:p>
          <a:p>
            <a:r>
              <a:rPr lang="en-US" dirty="0" smtClean="0"/>
              <a:t>Describes what content actively exists within a version</a:t>
            </a:r>
          </a:p>
          <a:p>
            <a:r>
              <a:rPr lang="en-US" dirty="0" smtClean="0"/>
              <a:t>Provides digest and size information for component fixity</a:t>
            </a:r>
          </a:p>
          <a:p>
            <a:r>
              <a:rPr lang="en-US" dirty="0" smtClean="0"/>
              <a:t>Provides a unique key to the active component regardless of what version it was added to object. Mechanism for delta-</a:t>
            </a:r>
            <a:r>
              <a:rPr lang="en-US" dirty="0" err="1" smtClean="0"/>
              <a:t>ing</a:t>
            </a:r>
            <a:r>
              <a:rPr lang="en-US" dirty="0" smtClean="0"/>
              <a:t>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46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Manifest.xml -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  &lt;object id="ark:/20775/bb0752096c"&gt;</a:t>
            </a:r>
          </a:p>
          <a:p>
            <a:pPr marL="0" indent="0">
              <a:buNone/>
            </a:pPr>
            <a:r>
              <a:rPr lang="en-US" dirty="0" smtClean="0"/>
              <a:t>    &lt;current&gt;5&lt;/current&gt;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fileCount</a:t>
            </a:r>
            <a:r>
              <a:rPr lang="en-US" dirty="0" smtClean="0"/>
              <a:t>&gt;50&lt;/</a:t>
            </a:r>
            <a:r>
              <a:rPr lang="en-US" dirty="0" err="1" smtClean="0"/>
              <a:t>fileCount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totalSize</a:t>
            </a:r>
            <a:r>
              <a:rPr lang="en-US" dirty="0" smtClean="0"/>
              <a:t>&gt;25883417&lt;/</a:t>
            </a:r>
            <a:r>
              <a:rPr lang="en-US" dirty="0" err="1" smtClean="0"/>
              <a:t>totalSize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actualCount</a:t>
            </a:r>
            <a:r>
              <a:rPr lang="en-US" dirty="0" smtClean="0"/>
              <a:t>&gt;20&lt;/</a:t>
            </a:r>
            <a:r>
              <a:rPr lang="en-US" dirty="0" err="1" smtClean="0"/>
              <a:t>actualCount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actualSize</a:t>
            </a:r>
            <a:r>
              <a:rPr lang="en-US" dirty="0" smtClean="0"/>
              <a:t>&gt;10350599&lt;/</a:t>
            </a:r>
            <a:r>
              <a:rPr lang="en-US" dirty="0" err="1" smtClean="0"/>
              <a:t>actualSize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versionCount</a:t>
            </a:r>
            <a:r>
              <a:rPr lang="en-US" dirty="0" smtClean="0"/>
              <a:t>&gt;5&lt;/</a:t>
            </a:r>
            <a:r>
              <a:rPr lang="en-US" dirty="0" err="1" smtClean="0"/>
              <a:t>versionCount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  &lt;</a:t>
            </a:r>
            <a:r>
              <a:rPr lang="en-US" dirty="0" err="1" smtClean="0"/>
              <a:t>lastAddVersion</a:t>
            </a:r>
            <a:r>
              <a:rPr lang="en-US" dirty="0" smtClean="0"/>
              <a:t>&gt;2016-06-07T11:33:22-07:00&lt;/</a:t>
            </a:r>
            <a:r>
              <a:rPr lang="en-US" dirty="0" err="1" smtClean="0"/>
              <a:t>lastAddVersion</a:t>
            </a:r>
            <a:r>
              <a:rPr lang="en-US" dirty="0" smtClean="0"/>
              <a:t>&gt;</a:t>
            </a:r>
          </a:p>
          <a:p>
            <a:pPr marL="0" indent="0">
              <a:buNone/>
            </a:pPr>
            <a:r>
              <a:rPr lang="en-US" dirty="0" smtClean="0"/>
              <a:t>  &lt;/object&gt;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30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7853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Flowchart: Magnetic Disk 3"/>
          <p:cNvSpPr/>
          <p:nvPr/>
        </p:nvSpPr>
        <p:spPr>
          <a:xfrm>
            <a:off x="7086599" y="3085456"/>
            <a:ext cx="1228725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9" name="Flowchart: Magnetic Disk 8"/>
          <p:cNvSpPr/>
          <p:nvPr/>
        </p:nvSpPr>
        <p:spPr>
          <a:xfrm>
            <a:off x="7019925" y="4343209"/>
            <a:ext cx="1295400" cy="64979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S3/Glacier</a:t>
            </a:r>
            <a:endParaRPr lang="en-US" dirty="0"/>
          </a:p>
        </p:txBody>
      </p:sp>
      <p:sp>
        <p:nvSpPr>
          <p:cNvPr id="10" name="Flowchart: Magnetic Disk 9"/>
          <p:cNvSpPr/>
          <p:nvPr/>
        </p:nvSpPr>
        <p:spPr>
          <a:xfrm>
            <a:off x="7086600" y="1884234"/>
            <a:ext cx="1228725" cy="63036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Pairtree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743200" y="3420999"/>
            <a:ext cx="16002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STORAGE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762000" y="3419475"/>
            <a:ext cx="12954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INGEST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2819400" y="4936998"/>
            <a:ext cx="914400" cy="9144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Remote</a:t>
            </a:r>
          </a:p>
          <a:p>
            <a:pPr algn="ctr"/>
            <a:r>
              <a:rPr lang="en-US" dirty="0" smtClean="0"/>
              <a:t>Node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3100387" y="4335399"/>
            <a:ext cx="1" cy="60159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5567362" y="3052119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SDSC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5553074" y="4287296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AWS</a:t>
            </a:r>
            <a:endParaRPr lang="en-US" dirty="0"/>
          </a:p>
        </p:txBody>
      </p:sp>
      <p:sp>
        <p:nvSpPr>
          <p:cNvPr id="24" name="Flowchart: Magnetic Disk 23"/>
          <p:cNvSpPr/>
          <p:nvPr/>
        </p:nvSpPr>
        <p:spPr>
          <a:xfrm>
            <a:off x="990600" y="5352668"/>
            <a:ext cx="914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r>
              <a:rPr lang="en-US" dirty="0" smtClean="0"/>
              <a:t>-flat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24" idx="4"/>
            <a:endCxn id="13" idx="1"/>
          </p:cNvCxnSpPr>
          <p:nvPr/>
        </p:nvCxnSpPr>
        <p:spPr>
          <a:xfrm flipV="1">
            <a:off x="1905000" y="5394198"/>
            <a:ext cx="914400" cy="26479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90" idx="1"/>
          </p:cNvCxnSpPr>
          <p:nvPr/>
        </p:nvCxnSpPr>
        <p:spPr>
          <a:xfrm flipV="1">
            <a:off x="4114800" y="2227588"/>
            <a:ext cx="1438274" cy="11938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929187" y="5682804"/>
            <a:ext cx="1538287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Cloudhost</a:t>
            </a:r>
            <a:endParaRPr lang="en-US" dirty="0"/>
          </a:p>
        </p:txBody>
      </p:sp>
      <p:sp>
        <p:nvSpPr>
          <p:cNvPr id="44" name="Flowchart: Magnetic Disk 43"/>
          <p:cNvSpPr/>
          <p:nvPr/>
        </p:nvSpPr>
        <p:spPr>
          <a:xfrm>
            <a:off x="7019925" y="5833680"/>
            <a:ext cx="1295400" cy="612648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Pairtree</a:t>
            </a:r>
            <a:endParaRPr lang="en-US" dirty="0"/>
          </a:p>
        </p:txBody>
      </p:sp>
      <p:cxnSp>
        <p:nvCxnSpPr>
          <p:cNvPr id="46" name="Straight Arrow Connector 45"/>
          <p:cNvCxnSpPr>
            <a:endCxn id="22" idx="1"/>
          </p:cNvCxnSpPr>
          <p:nvPr/>
        </p:nvCxnSpPr>
        <p:spPr>
          <a:xfrm flipV="1">
            <a:off x="4343400" y="3509319"/>
            <a:ext cx="1223962" cy="18878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3"/>
            <a:endCxn id="23" idx="1"/>
          </p:cNvCxnSpPr>
          <p:nvPr/>
        </p:nvCxnSpPr>
        <p:spPr>
          <a:xfrm>
            <a:off x="4343400" y="3878199"/>
            <a:ext cx="1209674" cy="86629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4343400" y="4191000"/>
            <a:ext cx="1209674" cy="1491804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>
            <a:off x="4495800" y="1467255"/>
            <a:ext cx="0" cy="48573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6178153" y="1180431"/>
            <a:ext cx="168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CLOUD</a:t>
            </a:r>
            <a:endParaRPr lang="en-US" b="1" dirty="0"/>
          </a:p>
        </p:txBody>
      </p:sp>
      <p:cxnSp>
        <p:nvCxnSpPr>
          <p:cNvPr id="67" name="Straight Arrow Connector 66"/>
          <p:cNvCxnSpPr>
            <a:stCxn id="22" idx="3"/>
          </p:cNvCxnSpPr>
          <p:nvPr/>
        </p:nvCxnSpPr>
        <p:spPr>
          <a:xfrm>
            <a:off x="6481762" y="3509319"/>
            <a:ext cx="60483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3" idx="3"/>
          </p:cNvCxnSpPr>
          <p:nvPr/>
        </p:nvCxnSpPr>
        <p:spPr>
          <a:xfrm>
            <a:off x="6467474" y="4744496"/>
            <a:ext cx="5524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3" idx="3"/>
          </p:cNvCxnSpPr>
          <p:nvPr/>
        </p:nvCxnSpPr>
        <p:spPr>
          <a:xfrm>
            <a:off x="6467474" y="6140004"/>
            <a:ext cx="552451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12" idx="3"/>
            <a:endCxn id="11" idx="1"/>
          </p:cNvCxnSpPr>
          <p:nvPr/>
        </p:nvCxnSpPr>
        <p:spPr>
          <a:xfrm>
            <a:off x="2057400" y="3876675"/>
            <a:ext cx="685800" cy="15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unded Rectangle 80"/>
          <p:cNvSpPr/>
          <p:nvPr/>
        </p:nvSpPr>
        <p:spPr>
          <a:xfrm>
            <a:off x="800100" y="1884235"/>
            <a:ext cx="1219200" cy="914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Merritt UI</a:t>
            </a:r>
            <a:endParaRPr lang="en-US" dirty="0"/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1905000" y="2798635"/>
            <a:ext cx="838200" cy="710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5553074" y="1770388"/>
            <a:ext cx="914400" cy="91440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UCLA</a:t>
            </a:r>
            <a:endParaRPr lang="en-US" dirty="0"/>
          </a:p>
        </p:txBody>
      </p:sp>
      <p:cxnSp>
        <p:nvCxnSpPr>
          <p:cNvPr id="98" name="Straight Arrow Connector 97"/>
          <p:cNvCxnSpPr>
            <a:stCxn id="90" idx="3"/>
            <a:endCxn id="10" idx="2"/>
          </p:cNvCxnSpPr>
          <p:nvPr/>
        </p:nvCxnSpPr>
        <p:spPr>
          <a:xfrm flipV="1">
            <a:off x="6467474" y="2199417"/>
            <a:ext cx="619126" cy="2817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4388644" y="2596920"/>
            <a:ext cx="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NFS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894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Manifest.xml -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&lt;versions&gt;</a:t>
            </a:r>
          </a:p>
          <a:p>
            <a:pPr marL="0" indent="0">
              <a:buNone/>
            </a:pPr>
            <a:r>
              <a:rPr lang="en-US" dirty="0" smtClean="0"/>
              <a:t>…</a:t>
            </a:r>
          </a:p>
          <a:p>
            <a:pPr marL="0" indent="0">
              <a:buNone/>
            </a:pPr>
            <a:r>
              <a:rPr lang="en-US" dirty="0" smtClean="0"/>
              <a:t> &lt;version id="3"&gt;</a:t>
            </a:r>
          </a:p>
          <a:p>
            <a:pPr marL="0" indent="0">
              <a:buNone/>
            </a:pPr>
            <a:r>
              <a:rPr lang="en-US" dirty="0" smtClean="0"/>
              <a:t>      &lt;manifest count="10" size="5176689" created="2016-06-07T11:33:10-07:00"&gt;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86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Manifest.xml -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sz="2400" dirty="0" smtClean="0"/>
              <a:t>&lt;file id="system/mrt-submission-manifest.txt"&gt;</a:t>
            </a:r>
          </a:p>
          <a:p>
            <a:pPr marL="0" indent="0">
              <a:buNone/>
            </a:pPr>
            <a:r>
              <a:rPr lang="en-US" sz="2400" dirty="0" smtClean="0"/>
              <a:t>          &lt;</a:t>
            </a:r>
            <a:r>
              <a:rPr lang="en-US" sz="2400" dirty="0" err="1" smtClean="0"/>
              <a:t>digestType</a:t>
            </a:r>
            <a:r>
              <a:rPr lang="en-US" sz="2400" dirty="0" smtClean="0"/>
              <a:t>&gt;SHA-256&lt;/</a:t>
            </a:r>
            <a:r>
              <a:rPr lang="en-US" sz="2400" dirty="0" err="1" smtClean="0"/>
              <a:t>digestType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&lt;digest&gt;484c4beae81d079195cf22e9b0824b63f3adc6a96ae6533c02f879f89c008725&lt;/digest&gt;</a:t>
            </a:r>
          </a:p>
          <a:p>
            <a:pPr marL="0" indent="0">
              <a:buNone/>
            </a:pPr>
            <a:r>
              <a:rPr lang="en-US" sz="2400" dirty="0" smtClean="0"/>
              <a:t>          &lt;size&gt;719&lt;/size&gt;</a:t>
            </a:r>
          </a:p>
          <a:p>
            <a:pPr marL="0" indent="0">
              <a:buNone/>
            </a:pPr>
            <a:r>
              <a:rPr lang="en-US" sz="2400" dirty="0" smtClean="0"/>
              <a:t>          &lt;</a:t>
            </a:r>
            <a:r>
              <a:rPr lang="en-US" sz="2400" dirty="0" err="1" smtClean="0"/>
              <a:t>creationDate</a:t>
            </a:r>
            <a:r>
              <a:rPr lang="en-US" sz="2400" dirty="0" smtClean="0"/>
              <a:t>&gt;2013-02-11T11:08:34-08:00&lt;/</a:t>
            </a:r>
            <a:r>
              <a:rPr lang="en-US" sz="2400" dirty="0" err="1" smtClean="0"/>
              <a:t>creationDate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          &lt;</a:t>
            </a:r>
            <a:r>
              <a:rPr lang="en-US" sz="2400" dirty="0" err="1" smtClean="0"/>
              <a:t>mimeType</a:t>
            </a:r>
            <a:r>
              <a:rPr lang="en-US" sz="2400" dirty="0" smtClean="0"/>
              <a:t>&gt;text/plain&lt;/</a:t>
            </a:r>
            <a:r>
              <a:rPr lang="en-US" sz="2400" dirty="0" err="1" smtClean="0"/>
              <a:t>mimeType</a:t>
            </a:r>
            <a:r>
              <a:rPr lang="en-US" sz="2400" dirty="0" smtClean="0"/>
              <a:t>&gt;</a:t>
            </a:r>
          </a:p>
          <a:p>
            <a:pPr marL="0" indent="0">
              <a:buNone/>
            </a:pPr>
            <a:r>
              <a:rPr lang="en-US" sz="2400" dirty="0" smtClean="0"/>
              <a:t>          &lt;key&gt;ark:/20775/bb0752096c|3|system/mrt-submission-manifest.txt&lt;/key&gt;</a:t>
            </a:r>
          </a:p>
          <a:p>
            <a:pPr marL="0" indent="0">
              <a:buNone/>
            </a:pPr>
            <a:r>
              <a:rPr lang="en-US" sz="2400" dirty="0" smtClean="0"/>
              <a:t>&lt;/file&gt;</a:t>
            </a:r>
          </a:p>
        </p:txBody>
      </p:sp>
    </p:spTree>
    <p:extLst>
      <p:ext uri="{BB962C8B-B14F-4D97-AF65-F5344CB8AC3E}">
        <p14:creationId xmlns:p14="http://schemas.microsoft.com/office/powerpoint/2010/main" val="15380423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D-flat to Cloud migration changes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D-flat file movement intensive – cloud write once</a:t>
            </a:r>
          </a:p>
          <a:p>
            <a:r>
              <a:rPr lang="en-US" dirty="0" smtClean="0"/>
              <a:t>D-flat directory used to define versions – cloud uses single manifest.xml for object definition</a:t>
            </a:r>
          </a:p>
          <a:p>
            <a:r>
              <a:rPr lang="en-US" dirty="0" smtClean="0"/>
              <a:t>D-flat uses several directory levels for content – cloud has single key (key contains level complexity)</a:t>
            </a:r>
          </a:p>
          <a:p>
            <a:r>
              <a:rPr lang="en-US" dirty="0" smtClean="0"/>
              <a:t>D-flat write once and file is written. Cloud write may not complete of control</a:t>
            </a:r>
          </a:p>
          <a:p>
            <a:r>
              <a:rPr lang="en-US" dirty="0" smtClean="0"/>
              <a:t>D-flat operations succeed 99+%. Cloud operations succeed in 80% range – retry required</a:t>
            </a:r>
          </a:p>
          <a:p>
            <a:r>
              <a:rPr lang="en-US" dirty="0" smtClean="0"/>
              <a:t>D-flat directory and file writes fast. Cloud slow based on repository location and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8138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Repository commands</a:t>
            </a:r>
            <a:br>
              <a:rPr lang="en-US" dirty="0" smtClean="0"/>
            </a:br>
            <a:r>
              <a:rPr lang="en-US" dirty="0" smtClean="0"/>
              <a:t>supported by Cloud 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file</a:t>
            </a:r>
          </a:p>
          <a:p>
            <a:r>
              <a:rPr lang="en-US" dirty="0" smtClean="0"/>
              <a:t>Get file</a:t>
            </a:r>
          </a:p>
          <a:p>
            <a:r>
              <a:rPr lang="en-US" dirty="0" smtClean="0"/>
              <a:t>Delete file</a:t>
            </a:r>
          </a:p>
          <a:p>
            <a:r>
              <a:rPr lang="en-US" dirty="0" smtClean="0"/>
              <a:t>Get file metadata</a:t>
            </a:r>
          </a:p>
          <a:p>
            <a:r>
              <a:rPr lang="en-US" dirty="0" smtClean="0"/>
              <a:t>Get list of keys (not in all cloud types)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2063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Repository Type: </a:t>
            </a:r>
            <a:br>
              <a:rPr lang="en-US" dirty="0" smtClean="0"/>
            </a:br>
            <a:r>
              <a:rPr lang="en-US" dirty="0" smtClean="0"/>
              <a:t>SDSC Swift </a:t>
            </a:r>
            <a:r>
              <a:rPr lang="en-US" dirty="0" err="1" smtClean="0"/>
              <a:t>Openstack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Cloud Archive features</a:t>
            </a:r>
          </a:p>
          <a:p>
            <a:r>
              <a:rPr lang="en-US" dirty="0" smtClean="0"/>
              <a:t>Full Cloud Archive commands</a:t>
            </a:r>
          </a:p>
          <a:p>
            <a:r>
              <a:rPr lang="en-US" dirty="0" smtClean="0"/>
              <a:t>Multiple containers per node</a:t>
            </a:r>
          </a:p>
          <a:p>
            <a:r>
              <a:rPr lang="en-US" dirty="0" smtClean="0"/>
              <a:t>Cloud interface uses base API</a:t>
            </a:r>
          </a:p>
          <a:p>
            <a:r>
              <a:rPr lang="en-US" dirty="0" smtClean="0"/>
              <a:t>Authorization/Authentication: basic</a:t>
            </a:r>
          </a:p>
          <a:p>
            <a:r>
              <a:rPr lang="en-US" dirty="0" smtClean="0"/>
              <a:t>Does not provide dark archive support</a:t>
            </a:r>
          </a:p>
          <a:p>
            <a:r>
              <a:rPr lang="en-US" dirty="0" smtClean="0"/>
              <a:t>Multiple file versioning on key – not used</a:t>
            </a:r>
          </a:p>
          <a:p>
            <a:r>
              <a:rPr lang="en-US" dirty="0" smtClean="0"/>
              <a:t>Retry required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6376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Repository Type: </a:t>
            </a:r>
            <a:br>
              <a:rPr lang="en-US" dirty="0" smtClean="0"/>
            </a:br>
            <a:r>
              <a:rPr lang="en-US" dirty="0" smtClean="0"/>
              <a:t>AWS S3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Cloud Archive features</a:t>
            </a:r>
          </a:p>
          <a:p>
            <a:r>
              <a:rPr lang="en-US" dirty="0" smtClean="0"/>
              <a:t>Full Cloud Archive commands</a:t>
            </a:r>
          </a:p>
          <a:p>
            <a:r>
              <a:rPr lang="en-US" dirty="0" smtClean="0"/>
              <a:t>Single containers per node</a:t>
            </a:r>
          </a:p>
          <a:p>
            <a:r>
              <a:rPr lang="en-US" dirty="0" smtClean="0"/>
              <a:t>Cloud interface uses open source java routines</a:t>
            </a:r>
          </a:p>
          <a:p>
            <a:r>
              <a:rPr lang="en-US" dirty="0" smtClean="0"/>
              <a:t>Authorization/Authentication: host based property</a:t>
            </a:r>
          </a:p>
          <a:p>
            <a:r>
              <a:rPr lang="en-US" dirty="0" smtClean="0"/>
              <a:t>Supports dark archive: Glacier</a:t>
            </a:r>
          </a:p>
          <a:p>
            <a:r>
              <a:rPr lang="en-US" dirty="0" smtClean="0"/>
              <a:t>No multiple file versioning used</a:t>
            </a:r>
          </a:p>
          <a:p>
            <a:r>
              <a:rPr lang="en-US" dirty="0" smtClean="0"/>
              <a:t>Retry required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928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Repository Type: </a:t>
            </a:r>
            <a:br>
              <a:rPr lang="en-US" dirty="0" smtClean="0"/>
            </a:br>
            <a:r>
              <a:rPr lang="en-US" dirty="0" err="1" smtClean="0"/>
              <a:t>Pairtree</a:t>
            </a:r>
            <a:r>
              <a:rPr lang="en-US" dirty="0" smtClean="0"/>
              <a:t> Cloud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Directory based emulation of cloud</a:t>
            </a:r>
          </a:p>
          <a:p>
            <a:r>
              <a:rPr lang="en-US" dirty="0" smtClean="0"/>
              <a:t>Uses </a:t>
            </a:r>
            <a:r>
              <a:rPr lang="en-US" dirty="0" err="1" smtClean="0"/>
              <a:t>pairtree</a:t>
            </a:r>
            <a:r>
              <a:rPr lang="en-US" dirty="0" smtClean="0"/>
              <a:t> directory for ark</a:t>
            </a:r>
          </a:p>
          <a:p>
            <a:r>
              <a:rPr lang="en-US" dirty="0" smtClean="0"/>
              <a:t>Cloud Archive features</a:t>
            </a:r>
          </a:p>
          <a:p>
            <a:r>
              <a:rPr lang="en-US" dirty="0" smtClean="0"/>
              <a:t>Cloud Archive commands without list</a:t>
            </a:r>
          </a:p>
          <a:p>
            <a:r>
              <a:rPr lang="en-US" dirty="0" smtClean="0"/>
              <a:t>Single container per node</a:t>
            </a:r>
          </a:p>
          <a:p>
            <a:r>
              <a:rPr lang="en-US" dirty="0" smtClean="0"/>
              <a:t>Customized code support</a:t>
            </a:r>
          </a:p>
          <a:p>
            <a:r>
              <a:rPr lang="en-US" dirty="0" smtClean="0"/>
              <a:t>Authorization/Authentication: none</a:t>
            </a:r>
          </a:p>
          <a:p>
            <a:r>
              <a:rPr lang="en-US" dirty="0" smtClean="0"/>
              <a:t>Supports dark archive: none</a:t>
            </a:r>
          </a:p>
          <a:p>
            <a:r>
              <a:rPr lang="en-US" dirty="0" smtClean="0"/>
              <a:t>No multiple file versioning used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0145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Cloud Repository Type: </a:t>
            </a:r>
            <a:r>
              <a:rPr lang="en-US" dirty="0" err="1" smtClean="0"/>
              <a:t>Cloudhost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prototype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Remote executable jar with embedded tomcat</a:t>
            </a:r>
          </a:p>
          <a:p>
            <a:r>
              <a:rPr lang="en-US" dirty="0" smtClean="0"/>
              <a:t>Runs directory </a:t>
            </a:r>
            <a:r>
              <a:rPr lang="en-US" dirty="0" err="1" smtClean="0"/>
              <a:t>pairtree</a:t>
            </a:r>
            <a:r>
              <a:rPr lang="en-US" dirty="0" smtClean="0"/>
              <a:t> cloud format locally</a:t>
            </a:r>
          </a:p>
          <a:p>
            <a:r>
              <a:rPr lang="en-US" dirty="0" smtClean="0"/>
              <a:t>Communicates with Storage using Cloud Archive commands without cloud list command</a:t>
            </a:r>
          </a:p>
          <a:p>
            <a:r>
              <a:rPr lang="en-US" dirty="0" smtClean="0"/>
              <a:t>Customized code support</a:t>
            </a:r>
          </a:p>
          <a:p>
            <a:r>
              <a:rPr lang="en-US" dirty="0" smtClean="0"/>
              <a:t>Authorization/Authentication: none</a:t>
            </a:r>
          </a:p>
          <a:p>
            <a:r>
              <a:rPr lang="en-US" dirty="0" smtClean="0"/>
              <a:t>Supports dark archive: none</a:t>
            </a:r>
          </a:p>
          <a:p>
            <a:r>
              <a:rPr lang="en-US" dirty="0" smtClean="0"/>
              <a:t>No multiple file versioning used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675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code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Storage service</a:t>
            </a:r>
          </a:p>
          <a:p>
            <a:r>
              <a:rPr lang="en-US" dirty="0" smtClean="0"/>
              <a:t>Content Access Node (CAN) services (local, remote)</a:t>
            </a:r>
          </a:p>
          <a:p>
            <a:r>
              <a:rPr lang="en-US" dirty="0" smtClean="0"/>
              <a:t>Repository level services (cloud, </a:t>
            </a:r>
            <a:r>
              <a:rPr lang="en-US" dirty="0" err="1" smtClean="0"/>
              <a:t>dflat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1154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service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Handle all storage requests and responses</a:t>
            </a:r>
          </a:p>
          <a:p>
            <a:r>
              <a:rPr lang="en-US" dirty="0" smtClean="0"/>
              <a:t>Make one or more local or remote nodes available for transactions through service</a:t>
            </a:r>
          </a:p>
          <a:p>
            <a:r>
              <a:rPr lang="en-US" dirty="0" smtClean="0"/>
              <a:t>Direct request to specific node (CAN) for processing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328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Storage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content with validation (object)</a:t>
            </a:r>
          </a:p>
          <a:p>
            <a:r>
              <a:rPr lang="en-US" dirty="0" smtClean="0"/>
              <a:t>Update content with validation (partial object)</a:t>
            </a:r>
          </a:p>
          <a:p>
            <a:r>
              <a:rPr lang="en-US" dirty="0" smtClean="0"/>
              <a:t>Delete (object or current version)</a:t>
            </a:r>
          </a:p>
          <a:p>
            <a:r>
              <a:rPr lang="en-US" dirty="0" smtClean="0"/>
              <a:t>Retrieve sync (object, version, file, manifest)</a:t>
            </a:r>
          </a:p>
          <a:p>
            <a:r>
              <a:rPr lang="en-US" dirty="0" smtClean="0"/>
              <a:t>Retrieve </a:t>
            </a:r>
            <a:r>
              <a:rPr lang="en-US" dirty="0" err="1" smtClean="0"/>
              <a:t>async</a:t>
            </a:r>
            <a:r>
              <a:rPr lang="en-US" dirty="0" smtClean="0"/>
              <a:t> (object, version, user)</a:t>
            </a:r>
          </a:p>
          <a:p>
            <a:r>
              <a:rPr lang="en-US" dirty="0" smtClean="0"/>
              <a:t>State of service</a:t>
            </a:r>
          </a:p>
          <a:p>
            <a:r>
              <a:rPr lang="en-US" dirty="0" smtClean="0"/>
              <a:t>State of content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099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CAN: Content Access Node </a:t>
            </a:r>
          </a:p>
          <a:p>
            <a:r>
              <a:rPr lang="en-US" dirty="0" smtClean="0"/>
              <a:t>Local Nodes are run specifically on the storage service accessing the node</a:t>
            </a:r>
          </a:p>
          <a:p>
            <a:r>
              <a:rPr lang="en-US" dirty="0" smtClean="0"/>
              <a:t>Remote Nodes run on a tomcat service that contains most of the commands used by Storage and communicates with Storage using serialized data for responses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2522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Repository level services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D-flat service was initial Repository service supporting </a:t>
            </a:r>
          </a:p>
          <a:p>
            <a:r>
              <a:rPr lang="en-US" dirty="0" smtClean="0"/>
              <a:t>Cloud repository support has replaced 99+% of content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522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State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State response information can be returned on Service, Node, Object, Version, and File levels</a:t>
            </a:r>
          </a:p>
          <a:p>
            <a:r>
              <a:rPr lang="en-US" dirty="0" smtClean="0"/>
              <a:t>Responses may be returned from Storage as XML, XHTML, ANVL, JSON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8945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Archive File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Archive Files may be returned Synchronously and Asynchronously for: Object and Version, Producer</a:t>
            </a:r>
          </a:p>
          <a:p>
            <a:r>
              <a:rPr lang="en-US" dirty="0" smtClean="0"/>
              <a:t>Supported archive files formats include zip, tar, tar.gs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0891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File responses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Occasionally streaming content my be returned but this is dependent on Repository type</a:t>
            </a:r>
          </a:p>
          <a:p>
            <a:r>
              <a:rPr lang="en-US" dirty="0" smtClean="0"/>
              <a:t>File cached storage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041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Changes since initial release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Migration from d-flat to cloud</a:t>
            </a:r>
          </a:p>
          <a:p>
            <a:r>
              <a:rPr lang="en-US" dirty="0" smtClean="0"/>
              <a:t>Drop of local key support in storage</a:t>
            </a:r>
          </a:p>
          <a:p>
            <a:r>
              <a:rPr lang="en-US" dirty="0" smtClean="0"/>
              <a:t>Expansion of size handling specifically in cloud</a:t>
            </a:r>
          </a:p>
          <a:p>
            <a:r>
              <a:rPr lang="en-US" dirty="0" smtClean="0"/>
              <a:t>Drop of Storage content size reporting</a:t>
            </a:r>
          </a:p>
          <a:p>
            <a:r>
              <a:rPr lang="en-US" dirty="0" smtClean="0"/>
              <a:t>Reduced use of remote nodes</a:t>
            </a:r>
          </a:p>
          <a:p>
            <a:r>
              <a:rPr lang="en-US" dirty="0" smtClean="0"/>
              <a:t>Migration-migration-migration – data center, repository</a:t>
            </a:r>
          </a:p>
          <a:p>
            <a:r>
              <a:rPr lang="en-US" dirty="0" smtClean="0"/>
              <a:t>Expansion of archive file handling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873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 code:</a:t>
            </a:r>
            <a:r>
              <a:rPr lang="en-US" dirty="0"/>
              <a:t> </a:t>
            </a:r>
            <a:r>
              <a:rPr lang="en-US" dirty="0" smtClean="0"/>
              <a:t>(hg) </a:t>
            </a:r>
            <a:r>
              <a:rPr lang="en-US" dirty="0" err="1" smtClean="0"/>
              <a:t>mrt_storeCloud</a:t>
            </a:r>
            <a:endParaRPr lang="en-US" dirty="0" smtClean="0"/>
          </a:p>
          <a:p>
            <a:r>
              <a:rPr lang="en-US" dirty="0" smtClean="0"/>
              <a:t>Cloud interface code: (hg) mrt_s3</a:t>
            </a:r>
          </a:p>
          <a:p>
            <a:r>
              <a:rPr lang="en-US" dirty="0" smtClean="0"/>
              <a:t>Common code base: (</a:t>
            </a:r>
            <a:r>
              <a:rPr lang="en-US" dirty="0" err="1" smtClean="0"/>
              <a:t>bitbucket</a:t>
            </a:r>
            <a:r>
              <a:rPr lang="en-US" dirty="0" smtClean="0"/>
              <a:t>) </a:t>
            </a:r>
            <a:r>
              <a:rPr lang="en-US" dirty="0" err="1" smtClean="0"/>
              <a:t>mrt_core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6063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Content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Node – numeric target location for residing content</a:t>
            </a:r>
          </a:p>
          <a:p>
            <a:r>
              <a:rPr lang="en-US" dirty="0" smtClean="0"/>
              <a:t>Object – one or more files logically associated and considered the primary unit of maintenance by Storage</a:t>
            </a:r>
          </a:p>
          <a:p>
            <a:r>
              <a:rPr lang="en-US" dirty="0" smtClean="0"/>
              <a:t>Version – sequential number for specific update of Object</a:t>
            </a:r>
          </a:p>
          <a:p>
            <a:r>
              <a:rPr lang="en-US" dirty="0" smtClean="0"/>
              <a:t>File identifier – path and name of saved component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80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Node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Numeric value</a:t>
            </a:r>
          </a:p>
          <a:p>
            <a:r>
              <a:rPr lang="en-US" dirty="0" smtClean="0"/>
              <a:t>Identifier for storage target upload and content download</a:t>
            </a:r>
          </a:p>
          <a:p>
            <a:r>
              <a:rPr lang="en-US" dirty="0" smtClean="0"/>
              <a:t>Cloud: service + container(s)/bucket(s)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06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Object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Identified by ark</a:t>
            </a:r>
          </a:p>
          <a:p>
            <a:r>
              <a:rPr lang="en-US" dirty="0" smtClean="0"/>
              <a:t>Unit of preservation and maintenance by storage </a:t>
            </a:r>
          </a:p>
          <a:p>
            <a:r>
              <a:rPr lang="en-US" dirty="0" smtClean="0"/>
              <a:t>Collection of producer files defined by user to be related for purposes of preservation and retrieval</a:t>
            </a:r>
          </a:p>
          <a:p>
            <a:r>
              <a:rPr lang="en-US" dirty="0" smtClean="0"/>
              <a:t>Collection of system files created by ingest that describe the producer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19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Version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Object versioning – not file versioning</a:t>
            </a:r>
          </a:p>
          <a:p>
            <a:r>
              <a:rPr lang="en-US" dirty="0" smtClean="0"/>
              <a:t>Identified by numeric value</a:t>
            </a:r>
          </a:p>
          <a:p>
            <a:r>
              <a:rPr lang="en-US" dirty="0" smtClean="0"/>
              <a:t>Update occurrence of object (1,2,…)</a:t>
            </a:r>
          </a:p>
          <a:p>
            <a:r>
              <a:rPr lang="en-US" dirty="0" smtClean="0"/>
              <a:t>Current version is latest update – for requests can be represented as 0 (zero)</a:t>
            </a:r>
          </a:p>
          <a:p>
            <a:r>
              <a:rPr lang="en-US" dirty="0" smtClean="0"/>
              <a:t>Represents all active files in this object even if the file was not included in an update (but not deleted)</a:t>
            </a:r>
          </a:p>
          <a:p>
            <a:r>
              <a:rPr lang="en-US" dirty="0" smtClean="0"/>
              <a:t>Content is </a:t>
            </a:r>
            <a:r>
              <a:rPr lang="en-US" dirty="0" err="1" smtClean="0"/>
              <a:t>delta’ed</a:t>
            </a:r>
            <a:r>
              <a:rPr lang="en-US" dirty="0" smtClean="0"/>
              <a:t> (later slide)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095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File identifier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assigned UTF8 value</a:t>
            </a:r>
          </a:p>
          <a:p>
            <a:r>
              <a:rPr lang="en-US" dirty="0" smtClean="0"/>
              <a:t>Typically the file path for content saved on user directory including slash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373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Storage Content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Producer content created by user</a:t>
            </a:r>
          </a:p>
          <a:p>
            <a:r>
              <a:rPr lang="en-US" dirty="0" smtClean="0"/>
              <a:t>System content created by ingest</a:t>
            </a:r>
          </a:p>
          <a:p>
            <a:r>
              <a:rPr lang="en-US" dirty="0" smtClean="0"/>
              <a:t>Manifest created by storage defining content contained in object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2824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21397</TotalTime>
  <Words>1568</Words>
  <Application>Microsoft Office PowerPoint</Application>
  <PresentationFormat>On-screen Show (4:3)</PresentationFormat>
  <Paragraphs>243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Merritt Storage</vt:lpstr>
      <vt:lpstr>Storage diagram</vt:lpstr>
      <vt:lpstr>Storage functions</vt:lpstr>
      <vt:lpstr>Storage Content Hierarchy</vt:lpstr>
      <vt:lpstr>Storage Node</vt:lpstr>
      <vt:lpstr>Storage Object</vt:lpstr>
      <vt:lpstr>Storage Version</vt:lpstr>
      <vt:lpstr>Storage File identifier</vt:lpstr>
      <vt:lpstr>Storage Content types</vt:lpstr>
      <vt:lpstr>Repository Features d-flat, cloud</vt:lpstr>
      <vt:lpstr>Repository Types</vt:lpstr>
      <vt:lpstr>Repository Type: d-flat</vt:lpstr>
      <vt:lpstr>Pairtree</vt:lpstr>
      <vt:lpstr>Dflat - example</vt:lpstr>
      <vt:lpstr>Cloud Repository</vt:lpstr>
      <vt:lpstr>Storage Cloud features</vt:lpstr>
      <vt:lpstr>Storage Cloud Key</vt:lpstr>
      <vt:lpstr>Storage Cloud manifest.xml</vt:lpstr>
      <vt:lpstr>Manifest.xml - object</vt:lpstr>
      <vt:lpstr>Manifest.xml - version</vt:lpstr>
      <vt:lpstr>Manifest.xml - file</vt:lpstr>
      <vt:lpstr>D-flat to Cloud migration changes</vt:lpstr>
      <vt:lpstr>Cloud Repository commands supported by Cloud API</vt:lpstr>
      <vt:lpstr>Cloud Repository Type:  SDSC Swift Openstack</vt:lpstr>
      <vt:lpstr>Cloud Repository Type:  AWS S3</vt:lpstr>
      <vt:lpstr>Cloud Repository Type:  Pairtree Cloud</vt:lpstr>
      <vt:lpstr>Cloud Repository Type: Cloudhost prototype</vt:lpstr>
      <vt:lpstr>Storage code architecture</vt:lpstr>
      <vt:lpstr>Storage service level</vt:lpstr>
      <vt:lpstr>CAN services</vt:lpstr>
      <vt:lpstr>Repository level services</vt:lpstr>
      <vt:lpstr>Storage State responses</vt:lpstr>
      <vt:lpstr>Storage Archive File Responses</vt:lpstr>
      <vt:lpstr>Storage File responses</vt:lpstr>
      <vt:lpstr>Changes since initial release</vt:lpstr>
      <vt:lpstr>Storage code</vt:lpstr>
    </vt:vector>
  </TitlesOfParts>
  <Company>University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Storage Microservice</dc:title>
  <dc:creator>Windows User</dc:creator>
  <cp:lastModifiedBy>Windows User</cp:lastModifiedBy>
  <cp:revision>52</cp:revision>
  <dcterms:created xsi:type="dcterms:W3CDTF">2017-06-21T19:41:36Z</dcterms:created>
  <dcterms:modified xsi:type="dcterms:W3CDTF">2017-07-10T15:45:53Z</dcterms:modified>
</cp:coreProperties>
</file>