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3" r:id="rId7"/>
    <p:sldId id="274" r:id="rId8"/>
    <p:sldId id="269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04F9E4-C015-45E6-BD14-05C7852C5625}">
          <p14:sldIdLst>
            <p14:sldId id="256"/>
            <p14:sldId id="257"/>
            <p14:sldId id="258"/>
            <p14:sldId id="267"/>
            <p14:sldId id="268"/>
            <p14:sldId id="273"/>
            <p14:sldId id="274"/>
            <p14:sldId id="269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>
      <p:cViewPr varScale="1">
        <p:scale>
          <a:sx n="67" d="100"/>
          <a:sy n="67" d="100"/>
        </p:scale>
        <p:origin x="-153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0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4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5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5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6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8A89-5238-45FE-910F-FCF5E4B9CCAD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D814-7981-4D06-9578-0968E1A07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Merritt Triggers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2017</a:t>
            </a:r>
          </a:p>
          <a:p>
            <a:r>
              <a:rPr lang="en-US" smtClean="0"/>
              <a:t>David 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0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Trigger and Content chart</a:t>
            </a:r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23962" y="1676400"/>
            <a:ext cx="9144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105149" y="1676400"/>
            <a:ext cx="1219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14549" y="21336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95362" y="2895600"/>
            <a:ext cx="13716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105149" y="2906649"/>
            <a:ext cx="1219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Inventory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5" idx="2"/>
            <a:endCxn id="10" idx="0"/>
          </p:cNvCxnSpPr>
          <p:nvPr/>
        </p:nvCxnSpPr>
        <p:spPr>
          <a:xfrm>
            <a:off x="1681162" y="2590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/>
          <p:cNvSpPr/>
          <p:nvPr/>
        </p:nvSpPr>
        <p:spPr>
          <a:xfrm>
            <a:off x="5003004" y="4799076"/>
            <a:ext cx="914400" cy="612648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Inv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endParaRPr lang="en-US" dirty="0"/>
          </a:p>
        </p:txBody>
      </p:sp>
      <p:sp>
        <p:nvSpPr>
          <p:cNvPr id="17" name="Flowchart: Stored Data 16"/>
          <p:cNvSpPr/>
          <p:nvPr/>
        </p:nvSpPr>
        <p:spPr>
          <a:xfrm>
            <a:off x="5410200" y="1676400"/>
            <a:ext cx="1905000" cy="7635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 Node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714749" y="2601849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2"/>
          </p:cNvCxnSpPr>
          <p:nvPr/>
        </p:nvCxnSpPr>
        <p:spPr>
          <a:xfrm>
            <a:off x="3714749" y="3821049"/>
            <a:ext cx="1319215" cy="98907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24349" y="2133600"/>
            <a:ext cx="1062038" cy="762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5105400" y="2906649"/>
            <a:ext cx="9144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Audit</a:t>
            </a:r>
          </a:p>
          <a:p>
            <a:pPr algn="ctr"/>
            <a:r>
              <a:rPr lang="en-US" dirty="0" smtClean="0"/>
              <a:t>(Fixity)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2863786"/>
            <a:ext cx="1357312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  <a:endParaRPr lang="en-US" dirty="0"/>
          </a:p>
        </p:txBody>
      </p:sp>
      <p:cxnSp>
        <p:nvCxnSpPr>
          <p:cNvPr id="43" name="Straight Arrow Connector 42"/>
          <p:cNvCxnSpPr>
            <a:endCxn id="16" idx="1"/>
          </p:cNvCxnSpPr>
          <p:nvPr/>
        </p:nvCxnSpPr>
        <p:spPr>
          <a:xfrm>
            <a:off x="5460204" y="3810000"/>
            <a:ext cx="0" cy="98907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0"/>
          </p:cNvCxnSpPr>
          <p:nvPr/>
        </p:nvCxnSpPr>
        <p:spPr>
          <a:xfrm flipH="1">
            <a:off x="5562600" y="2439924"/>
            <a:ext cx="354804" cy="4667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19823" y="2438400"/>
            <a:ext cx="714377" cy="4253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740002" y="3778186"/>
            <a:ext cx="660798" cy="102089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Stored Data 57"/>
          <p:cNvSpPr/>
          <p:nvPr/>
        </p:nvSpPr>
        <p:spPr>
          <a:xfrm>
            <a:off x="6219823" y="4781550"/>
            <a:ext cx="1933577" cy="85725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Replication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010400" y="3778186"/>
            <a:ext cx="0" cy="10033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2138362" y="2438400"/>
            <a:ext cx="96678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366962" y="3200400"/>
            <a:ext cx="7381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14937" y="3821049"/>
            <a:ext cx="0" cy="9780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367337" y="3505200"/>
            <a:ext cx="995363" cy="1446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138362" y="2286000"/>
            <a:ext cx="9667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62000" y="4315587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57335" y="4095202"/>
            <a:ext cx="106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Trigger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38187" y="4810125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552572" y="459688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38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-&gt;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 Http Post request: to add or update</a:t>
            </a:r>
          </a:p>
          <a:p>
            <a:r>
              <a:rPr lang="en-US" dirty="0" smtClean="0"/>
              <a:t>Content: manifest.txt</a:t>
            </a:r>
          </a:p>
          <a:p>
            <a:r>
              <a:rPr lang="en-US" dirty="0" smtClean="0"/>
              <a:t>Duration: synchronous http connect for entire transaction</a:t>
            </a:r>
          </a:p>
          <a:p>
            <a:r>
              <a:rPr lang="en-US" dirty="0" smtClean="0"/>
              <a:t>Action: Storage retrieves content from Ingest based on manifest.txt and copies content to Storage 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-&gt; Inventory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 http GET request for primary id – local id mapping in Storage</a:t>
            </a:r>
          </a:p>
          <a:p>
            <a:r>
              <a:rPr lang="en-US" dirty="0" smtClean="0"/>
              <a:t>Content: owner-local id</a:t>
            </a:r>
          </a:p>
          <a:p>
            <a:r>
              <a:rPr lang="en-US" dirty="0" smtClean="0"/>
              <a:t>Response: primary id (ark) if it exists</a:t>
            </a:r>
          </a:p>
          <a:p>
            <a:r>
              <a:rPr lang="en-US" dirty="0" smtClean="0"/>
              <a:t>Action: inventory looks up mapping in </a:t>
            </a:r>
            <a:r>
              <a:rPr lang="en-US" dirty="0" err="1" smtClean="0"/>
              <a:t>inv.inv_localids</a:t>
            </a:r>
            <a:r>
              <a:rPr lang="en-US" dirty="0" smtClean="0"/>
              <a:t>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1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-&gt; Inventory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 http POST create primary id – local id mapping in </a:t>
            </a:r>
            <a:r>
              <a:rPr lang="en-US" dirty="0" err="1" smtClean="0"/>
              <a:t>inv</a:t>
            </a:r>
            <a:endParaRPr lang="en-US" dirty="0" smtClean="0"/>
          </a:p>
          <a:p>
            <a:r>
              <a:rPr lang="en-US" dirty="0" smtClean="0"/>
              <a:t>Content: new primary – local id mapping</a:t>
            </a:r>
          </a:p>
          <a:p>
            <a:r>
              <a:rPr lang="en-US" dirty="0" smtClean="0"/>
              <a:t>Response: create status</a:t>
            </a:r>
          </a:p>
          <a:p>
            <a:r>
              <a:rPr lang="en-US" dirty="0" smtClean="0"/>
              <a:t>Inventory action: update </a:t>
            </a:r>
            <a:r>
              <a:rPr lang="en-US" dirty="0" err="1" smtClean="0"/>
              <a:t>inv_localids</a:t>
            </a:r>
            <a:r>
              <a:rPr lang="en-US" dirty="0" smtClean="0"/>
              <a:t> table with new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4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Ingest -&gt; Zookeeper(-&gt;Inventory)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Type: Zookeeper </a:t>
            </a:r>
            <a:r>
              <a:rPr lang="en-US" dirty="0" err="1" smtClean="0"/>
              <a:t>api</a:t>
            </a:r>
            <a:r>
              <a:rPr lang="en-US" dirty="0" smtClean="0"/>
              <a:t> – Ingest writes to Zookeeper</a:t>
            </a:r>
          </a:p>
          <a:p>
            <a:r>
              <a:rPr lang="en-US" dirty="0" smtClean="0"/>
              <a:t>Content: Storage URL for retrieving object manifest.xml</a:t>
            </a:r>
          </a:p>
          <a:p>
            <a:r>
              <a:rPr lang="en-US" dirty="0" smtClean="0"/>
              <a:t>Duration: transfer time for zookeeper write</a:t>
            </a:r>
          </a:p>
          <a:p>
            <a:r>
              <a:rPr lang="en-US" dirty="0" smtClean="0"/>
              <a:t>Ingest completes without response from </a:t>
            </a:r>
            <a:r>
              <a:rPr lang="en-US" dirty="0" err="1" smtClean="0"/>
              <a:t>inv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3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Inventory &lt;- Zookeeper(&lt;-Ingest)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Type: Zookeeper </a:t>
            </a:r>
            <a:r>
              <a:rPr lang="en-US" dirty="0" err="1" smtClean="0"/>
              <a:t>api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Trigger: Ingest reads based on timer or completion of previous transaction</a:t>
            </a:r>
          </a:p>
          <a:p>
            <a:r>
              <a:rPr lang="en-US" dirty="0" smtClean="0"/>
              <a:t>Content: Storage URL for retrieving object manifest.xml</a:t>
            </a:r>
          </a:p>
          <a:p>
            <a:r>
              <a:rPr lang="en-US" dirty="0" smtClean="0"/>
              <a:t>Duration: transfer time for zookeeper message</a:t>
            </a:r>
          </a:p>
          <a:p>
            <a:r>
              <a:rPr lang="en-US" dirty="0" smtClean="0"/>
              <a:t>Inventory action: build </a:t>
            </a:r>
            <a:r>
              <a:rPr lang="en-US" dirty="0" err="1" smtClean="0"/>
              <a:t>inv</a:t>
            </a:r>
            <a:r>
              <a:rPr lang="en-US" dirty="0"/>
              <a:t> </a:t>
            </a:r>
            <a:r>
              <a:rPr lang="en-US" dirty="0" smtClean="0"/>
              <a:t>database tables based on content in system node tables and 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2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&lt;- </a:t>
            </a:r>
            <a:r>
              <a:rPr lang="en-US" dirty="0" err="1" smtClean="0"/>
              <a:t>Inv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Type: MySQL </a:t>
            </a:r>
            <a:r>
              <a:rPr lang="en-US" dirty="0"/>
              <a:t>API</a:t>
            </a:r>
          </a:p>
          <a:p>
            <a:r>
              <a:rPr lang="en-US" dirty="0"/>
              <a:t>Trigger: </a:t>
            </a:r>
            <a:r>
              <a:rPr lang="en-US" dirty="0" smtClean="0"/>
              <a:t>Audit </a:t>
            </a:r>
            <a:r>
              <a:rPr lang="en-US" dirty="0"/>
              <a:t>reads based on </a:t>
            </a:r>
            <a:r>
              <a:rPr lang="en-US" dirty="0" smtClean="0"/>
              <a:t>timer after completion of previous set</a:t>
            </a:r>
          </a:p>
          <a:p>
            <a:r>
              <a:rPr lang="en-US" dirty="0" smtClean="0"/>
              <a:t>Content: </a:t>
            </a:r>
            <a:r>
              <a:rPr lang="en-US" dirty="0" err="1" smtClean="0"/>
              <a:t>inv_audits.verified</a:t>
            </a:r>
            <a:r>
              <a:rPr lang="en-US" dirty="0" smtClean="0"/>
              <a:t> earliest first </a:t>
            </a:r>
          </a:p>
          <a:p>
            <a:r>
              <a:rPr lang="en-US" dirty="0" smtClean="0"/>
              <a:t>Audit Action: </a:t>
            </a:r>
          </a:p>
          <a:p>
            <a:pPr lvl="1"/>
            <a:r>
              <a:rPr lang="en-US" dirty="0" smtClean="0"/>
              <a:t>Requests the earliest verified </a:t>
            </a:r>
            <a:r>
              <a:rPr lang="en-US" dirty="0" err="1" smtClean="0"/>
              <a:t>inv_audits</a:t>
            </a:r>
            <a:r>
              <a:rPr lang="en-US" dirty="0" smtClean="0"/>
              <a:t> content.</a:t>
            </a:r>
          </a:p>
          <a:p>
            <a:pPr lvl="1"/>
            <a:r>
              <a:rPr lang="en-US" dirty="0" smtClean="0"/>
              <a:t>Retrieves storage node content for specific file</a:t>
            </a:r>
          </a:p>
          <a:p>
            <a:pPr lvl="1"/>
            <a:r>
              <a:rPr lang="en-US" dirty="0" smtClean="0"/>
              <a:t>Verifies file based on </a:t>
            </a:r>
            <a:r>
              <a:rPr lang="en-US" dirty="0" err="1" smtClean="0"/>
              <a:t>inv</a:t>
            </a:r>
            <a:r>
              <a:rPr lang="en-US" dirty="0" smtClean="0"/>
              <a:t> </a:t>
            </a:r>
            <a:r>
              <a:rPr lang="en-US" dirty="0" err="1" smtClean="0"/>
              <a:t>db</a:t>
            </a:r>
            <a:r>
              <a:rPr lang="en-US" dirty="0" smtClean="0"/>
              <a:t> file metadata</a:t>
            </a:r>
          </a:p>
          <a:p>
            <a:pPr lvl="1"/>
            <a:r>
              <a:rPr lang="en-US" dirty="0" smtClean="0"/>
              <a:t>Updates </a:t>
            </a:r>
            <a:r>
              <a:rPr lang="en-US" dirty="0" err="1" smtClean="0"/>
              <a:t>inv_audits</a:t>
            </a:r>
            <a:r>
              <a:rPr lang="en-US" dirty="0" smtClean="0"/>
              <a:t> status information based on fixity tests</a:t>
            </a:r>
          </a:p>
        </p:txBody>
      </p:sp>
    </p:spTree>
    <p:extLst>
      <p:ext uri="{BB962C8B-B14F-4D97-AF65-F5344CB8AC3E}">
        <p14:creationId xmlns:p14="http://schemas.microsoft.com/office/powerpoint/2010/main" val="113414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 &lt;- </a:t>
            </a:r>
            <a:r>
              <a:rPr lang="en-US" dirty="0" err="1" smtClean="0"/>
              <a:t>Inv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Type: MySQL </a:t>
            </a:r>
            <a:r>
              <a:rPr lang="en-US" dirty="0"/>
              <a:t>API</a:t>
            </a:r>
          </a:p>
          <a:p>
            <a:r>
              <a:rPr lang="en-US" dirty="0"/>
              <a:t>Trigger: </a:t>
            </a:r>
            <a:r>
              <a:rPr lang="en-US" dirty="0" smtClean="0"/>
              <a:t>Replication </a:t>
            </a:r>
            <a:r>
              <a:rPr lang="en-US" dirty="0"/>
              <a:t>reads based on </a:t>
            </a:r>
            <a:r>
              <a:rPr lang="en-US" dirty="0" smtClean="0"/>
              <a:t>timer after completion of previous set</a:t>
            </a:r>
          </a:p>
          <a:p>
            <a:r>
              <a:rPr lang="en-US" dirty="0" smtClean="0"/>
              <a:t>Content: </a:t>
            </a:r>
            <a:r>
              <a:rPr lang="en-US" dirty="0" err="1" smtClean="0"/>
              <a:t>inv_nodes_inv_objects</a:t>
            </a:r>
            <a:r>
              <a:rPr lang="en-US" dirty="0" smtClean="0"/>
              <a:t> primary content</a:t>
            </a:r>
          </a:p>
          <a:p>
            <a:r>
              <a:rPr lang="en-US" dirty="0" smtClean="0"/>
              <a:t>Replication Action: </a:t>
            </a:r>
          </a:p>
          <a:p>
            <a:pPr lvl="1"/>
            <a:r>
              <a:rPr lang="en-US" dirty="0" smtClean="0"/>
              <a:t>Request secondary </a:t>
            </a:r>
            <a:r>
              <a:rPr lang="en-US" dirty="0" err="1" smtClean="0"/>
              <a:t>inv_nodes_inv_objects</a:t>
            </a:r>
            <a:r>
              <a:rPr lang="en-US" dirty="0" smtClean="0"/>
              <a:t> with </a:t>
            </a:r>
            <a:r>
              <a:rPr lang="en-US" dirty="0" err="1" smtClean="0"/>
              <a:t>inv_collections_inv_nodes</a:t>
            </a:r>
            <a:r>
              <a:rPr lang="en-US" dirty="0" smtClean="0"/>
              <a:t> to determine specific content for replication and to which Storage node</a:t>
            </a:r>
          </a:p>
          <a:p>
            <a:pPr lvl="1"/>
            <a:r>
              <a:rPr lang="en-US" dirty="0" smtClean="0"/>
              <a:t>Replicate primary node content to secondary storage node</a:t>
            </a:r>
          </a:p>
          <a:p>
            <a:pPr lvl="1"/>
            <a:r>
              <a:rPr lang="en-US" dirty="0" smtClean="0"/>
              <a:t>Update database to reflect status of new secondary content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453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4437</TotalTime>
  <Words>359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Merritt Triggers</vt:lpstr>
      <vt:lpstr>Trigger and Content chart</vt:lpstr>
      <vt:lpstr>Ingest -&gt; Storage</vt:lpstr>
      <vt:lpstr>Ingest -&gt; Inventory (1)</vt:lpstr>
      <vt:lpstr>Ingest -&gt; Inventory (2)</vt:lpstr>
      <vt:lpstr>Ingest -&gt; Zookeeper(-&gt;Inventory)</vt:lpstr>
      <vt:lpstr>Inventory &lt;- Zookeeper(&lt;-Ingest)</vt:lpstr>
      <vt:lpstr>Audit &lt;- Inv database</vt:lpstr>
      <vt:lpstr>Replication &lt;- Inv database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Merritt Triggers</dc:title>
  <dc:creator>Windows User</dc:creator>
  <cp:lastModifiedBy>Windows User</cp:lastModifiedBy>
  <cp:revision>27</cp:revision>
  <dcterms:created xsi:type="dcterms:W3CDTF">2017-06-23T15:24:50Z</dcterms:created>
  <dcterms:modified xsi:type="dcterms:W3CDTF">2017-10-09T17:34:21Z</dcterms:modified>
</cp:coreProperties>
</file>