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Ubuntu"/>
      <p:regular r:id="rId55"/>
      <p:bold r:id="rId56"/>
      <p:italic r:id="rId57"/>
      <p:boldItalic r:id="rId58"/>
    </p:embeddedFont>
    <p:embeddedFont>
      <p:font typeface="Cedarville Cursive"/>
      <p:regular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Ubuntu-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Ubuntu-italic.fntdata"/><Relationship Id="rId12" Type="http://schemas.openxmlformats.org/officeDocument/2006/relationships/slide" Target="slides/slide7.xml"/><Relationship Id="rId56" Type="http://schemas.openxmlformats.org/officeDocument/2006/relationships/font" Target="fonts/Ubuntu-bold.fntdata"/><Relationship Id="rId15" Type="http://schemas.openxmlformats.org/officeDocument/2006/relationships/slide" Target="slides/slide10.xml"/><Relationship Id="rId59" Type="http://schemas.openxmlformats.org/officeDocument/2006/relationships/font" Target="fonts/CedarvilleCursive-regular.fntdata"/><Relationship Id="rId14" Type="http://schemas.openxmlformats.org/officeDocument/2006/relationships/slide" Target="slides/slide9.xml"/><Relationship Id="rId58" Type="http://schemas.openxmlformats.org/officeDocument/2006/relationships/font" Target="fonts/Ubuntu-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ecc07292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ecc07292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ecc07292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ecc07292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ecc07292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ecc07292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ecc07292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ecc07292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ecc07292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ecc07292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ecc07292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ecc07292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ecc07292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ecc07292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ecc07292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ecc07292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ecc07292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ecc07292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ecc07292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ecc07292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ecc0729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ecc0729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ecc07292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ecc07292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ecc07292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ecc07292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ecc07292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ecc07292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1a81df46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1a81df46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1a81df46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1a81df46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1a81df46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1a81df46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1a81df46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1a81df46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1a81df46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01a81df46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1a5db418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1a5db418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1a5db418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1a5db418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ecc0729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ecc0729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2062e3a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02062e3a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2062e3a5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2062e3a5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2062e3a5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2062e3a5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02062e3a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02062e3a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2062e3a5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2062e3a5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02062e3a5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02062e3a5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2062e3a5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02062e3a5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02062e3a5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02062e3a5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2062e3a5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2062e3a5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c5ff70d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c5ff70d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ecc0729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ecc0729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fc5ff70d8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fc5ff70d8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fc5ff70d8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fc5ff70d8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fc5ff70d8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fc5ff70d8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fc5ff70d8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fc5ff70d8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fc5ff70d8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fc5ff70d8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fc5ff70d8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fc5ff70d8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fc5ff70d8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fc5ff70d8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fc5ff70d8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fc5ff70d8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fc5ff70d8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fc5ff70d8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fc5ff70d8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fc5ff70d8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ecc07292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ecc07292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ecc07292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ecc07292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ecc07292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ecc07292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ecc07292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ecc07292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ecc07292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ecc07292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o"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spcBef>
                <a:spcPts val="0"/>
              </a:spcBef>
              <a:spcAft>
                <a:spcPts val="0"/>
              </a:spcAft>
              <a:buClr>
                <a:srgbClr val="1691C1"/>
              </a:buClr>
              <a:buSzPts val="3000"/>
              <a:buFont typeface="Ubuntu"/>
              <a:buNone/>
              <a:defRPr b="1" sz="3000">
                <a:solidFill>
                  <a:srgbClr val="1691C1"/>
                </a:solidFill>
                <a:latin typeface="Ubuntu"/>
                <a:ea typeface="Ubuntu"/>
                <a:cs typeface="Ubuntu"/>
                <a:sym typeface="Ubuntu"/>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605525"/>
            <a:ext cx="8520600" cy="792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rgbClr val="1691C1"/>
              </a:buClr>
              <a:buSzPts val="2400"/>
              <a:buFont typeface="Ubuntu"/>
              <a:buNone/>
              <a:defRPr sz="2400">
                <a:solidFill>
                  <a:srgbClr val="1691C1"/>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cxnSp>
        <p:nvCxnSpPr>
          <p:cNvPr id="13" name="Google Shape;13;p2"/>
          <p:cNvCxnSpPr/>
          <p:nvPr/>
        </p:nvCxnSpPr>
        <p:spPr>
          <a:xfrm>
            <a:off x="372075" y="3938225"/>
            <a:ext cx="8512500" cy="0"/>
          </a:xfrm>
          <a:prstGeom prst="straightConnector1">
            <a:avLst/>
          </a:prstGeom>
          <a:noFill/>
          <a:ln cap="flat" cmpd="sng" w="19050">
            <a:solidFill>
              <a:srgbClr val="1691C1"/>
            </a:solidFill>
            <a:prstDash val="solid"/>
            <a:round/>
            <a:headEnd len="med" w="med" type="none"/>
            <a:tailEnd len="med" w="med" type="none"/>
          </a:ln>
        </p:spPr>
      </p:cxnSp>
      <p:sp>
        <p:nvSpPr>
          <p:cNvPr id="14" name="Google Shape;14;p2"/>
          <p:cNvSpPr txBox="1"/>
          <p:nvPr/>
        </p:nvSpPr>
        <p:spPr>
          <a:xfrm>
            <a:off x="3645750" y="3938225"/>
            <a:ext cx="5286000" cy="29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solidFill>
                  <a:srgbClr val="1691C1"/>
                </a:solidFill>
                <a:latin typeface="Ubuntu"/>
                <a:ea typeface="Ubuntu"/>
                <a:cs typeface="Ubuntu"/>
                <a:sym typeface="Ubuntu"/>
              </a:rPr>
              <a:t>Ing. Magdalena Bouza, Ing. Carlos German Carreño Romano</a:t>
            </a:r>
            <a:endParaRPr>
              <a:solidFill>
                <a:srgbClr val="1691C1"/>
              </a:solidFill>
              <a:latin typeface="Ubuntu"/>
              <a:ea typeface="Ubuntu"/>
              <a:cs typeface="Ubuntu"/>
              <a:sym typeface="Ubuntu"/>
            </a:endParaRPr>
          </a:p>
        </p:txBody>
      </p:sp>
      <p:cxnSp>
        <p:nvCxnSpPr>
          <p:cNvPr id="15" name="Google Shape;15;p2"/>
          <p:cNvCxnSpPr/>
          <p:nvPr/>
        </p:nvCxnSpPr>
        <p:spPr>
          <a:xfrm>
            <a:off x="372075" y="3938225"/>
            <a:ext cx="8512500" cy="0"/>
          </a:xfrm>
          <a:prstGeom prst="straightConnector1">
            <a:avLst/>
          </a:prstGeom>
          <a:noFill/>
          <a:ln cap="flat" cmpd="sng" w="19050">
            <a:solidFill>
              <a:srgbClr val="1691C1"/>
            </a:solidFill>
            <a:prstDash val="solid"/>
            <a:round/>
            <a:headEnd len="med" w="med" type="none"/>
            <a:tailEnd len="med" w="med" type="none"/>
          </a:ln>
        </p:spPr>
      </p:cxnSp>
      <p:sp>
        <p:nvSpPr>
          <p:cNvPr id="16" name="Google Shape;16;p2"/>
          <p:cNvSpPr txBox="1"/>
          <p:nvPr/>
        </p:nvSpPr>
        <p:spPr>
          <a:xfrm>
            <a:off x="324675" y="3938225"/>
            <a:ext cx="39858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1691C1"/>
                </a:solidFill>
                <a:latin typeface="Ubuntu"/>
                <a:ea typeface="Ubuntu"/>
                <a:cs typeface="Ubuntu"/>
                <a:sym typeface="Ubuntu"/>
              </a:rPr>
              <a:t>Clase </a:t>
            </a:r>
            <a:endParaRPr b="1">
              <a:solidFill>
                <a:srgbClr val="1691C1"/>
              </a:solidFill>
              <a:latin typeface="Ubuntu"/>
              <a:ea typeface="Ubuntu"/>
              <a:cs typeface="Ubuntu"/>
              <a:sym typeface="Ubuntu"/>
            </a:endParaRPr>
          </a:p>
        </p:txBody>
      </p:sp>
      <p:pic>
        <p:nvPicPr>
          <p:cNvPr id="17" name="Google Shape;17;p2"/>
          <p:cNvPicPr preferRelativeResize="0"/>
          <p:nvPr/>
        </p:nvPicPr>
        <p:blipFill>
          <a:blip r:embed="rId2">
            <a:alphaModFix/>
          </a:blip>
          <a:stretch>
            <a:fillRect/>
          </a:stretch>
        </p:blipFill>
        <p:spPr>
          <a:xfrm>
            <a:off x="6956275" y="286475"/>
            <a:ext cx="2022109" cy="470600"/>
          </a:xfrm>
          <a:prstGeom prst="rect">
            <a:avLst/>
          </a:prstGeom>
          <a:noFill/>
          <a:ln>
            <a:noFill/>
          </a:ln>
        </p:spPr>
      </p:pic>
      <p:sp>
        <p:nvSpPr>
          <p:cNvPr id="18" name="Google Shape;18;p2"/>
          <p:cNvSpPr txBox="1"/>
          <p:nvPr>
            <p:ph idx="2" type="body"/>
          </p:nvPr>
        </p:nvSpPr>
        <p:spPr>
          <a:xfrm>
            <a:off x="840000" y="3954725"/>
            <a:ext cx="308400" cy="275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1691C1"/>
              </a:buClr>
              <a:buSzPts val="1400"/>
              <a:buFont typeface="Ubuntu"/>
              <a:buChar char="●"/>
              <a:defRPr b="1" sz="1400">
                <a:solidFill>
                  <a:srgbClr val="1691C1"/>
                </a:solidFill>
                <a:latin typeface="Ubuntu"/>
                <a:ea typeface="Ubuntu"/>
                <a:cs typeface="Ubuntu"/>
                <a:sym typeface="Ubuntu"/>
              </a:defRPr>
            </a:lvl1pPr>
            <a:lvl2pPr indent="-317500" lvl="1" marL="914400">
              <a:spcBef>
                <a:spcPts val="0"/>
              </a:spcBef>
              <a:spcAft>
                <a:spcPts val="0"/>
              </a:spcAft>
              <a:buClr>
                <a:srgbClr val="1691C1"/>
              </a:buClr>
              <a:buSzPts val="1400"/>
              <a:buFont typeface="Ubuntu"/>
              <a:buChar char="○"/>
              <a:defRPr b="1">
                <a:solidFill>
                  <a:srgbClr val="1691C1"/>
                </a:solidFill>
                <a:latin typeface="Ubuntu"/>
                <a:ea typeface="Ubuntu"/>
                <a:cs typeface="Ubuntu"/>
                <a:sym typeface="Ubuntu"/>
              </a:defRPr>
            </a:lvl2pPr>
            <a:lvl3pPr indent="-317500" lvl="2" marL="1371600">
              <a:spcBef>
                <a:spcPts val="0"/>
              </a:spcBef>
              <a:spcAft>
                <a:spcPts val="0"/>
              </a:spcAft>
              <a:buClr>
                <a:srgbClr val="1691C1"/>
              </a:buClr>
              <a:buSzPts val="1400"/>
              <a:buFont typeface="Ubuntu"/>
              <a:buChar char="■"/>
              <a:defRPr b="1">
                <a:solidFill>
                  <a:srgbClr val="1691C1"/>
                </a:solidFill>
                <a:latin typeface="Ubuntu"/>
                <a:ea typeface="Ubuntu"/>
                <a:cs typeface="Ubuntu"/>
                <a:sym typeface="Ubuntu"/>
              </a:defRPr>
            </a:lvl3pPr>
            <a:lvl4pPr indent="-317500" lvl="3" marL="1828800">
              <a:spcBef>
                <a:spcPts val="0"/>
              </a:spcBef>
              <a:spcAft>
                <a:spcPts val="0"/>
              </a:spcAft>
              <a:buClr>
                <a:srgbClr val="1691C1"/>
              </a:buClr>
              <a:buSzPts val="1400"/>
              <a:buFont typeface="Ubuntu"/>
              <a:buChar char="●"/>
              <a:defRPr b="1">
                <a:solidFill>
                  <a:srgbClr val="1691C1"/>
                </a:solidFill>
                <a:latin typeface="Ubuntu"/>
                <a:ea typeface="Ubuntu"/>
                <a:cs typeface="Ubuntu"/>
                <a:sym typeface="Ubuntu"/>
              </a:defRPr>
            </a:lvl4pPr>
            <a:lvl5pPr indent="-317500" lvl="4" marL="2286000">
              <a:spcBef>
                <a:spcPts val="0"/>
              </a:spcBef>
              <a:spcAft>
                <a:spcPts val="0"/>
              </a:spcAft>
              <a:buClr>
                <a:srgbClr val="1691C1"/>
              </a:buClr>
              <a:buSzPts val="1400"/>
              <a:buFont typeface="Ubuntu"/>
              <a:buChar char="○"/>
              <a:defRPr b="1">
                <a:solidFill>
                  <a:srgbClr val="1691C1"/>
                </a:solidFill>
                <a:latin typeface="Ubuntu"/>
                <a:ea typeface="Ubuntu"/>
                <a:cs typeface="Ubuntu"/>
                <a:sym typeface="Ubuntu"/>
              </a:defRPr>
            </a:lvl5pPr>
            <a:lvl6pPr indent="-317500" lvl="5" marL="2743200">
              <a:spcBef>
                <a:spcPts val="0"/>
              </a:spcBef>
              <a:spcAft>
                <a:spcPts val="0"/>
              </a:spcAft>
              <a:buClr>
                <a:srgbClr val="1691C1"/>
              </a:buClr>
              <a:buSzPts val="1400"/>
              <a:buFont typeface="Ubuntu"/>
              <a:buChar char="■"/>
              <a:defRPr b="1">
                <a:solidFill>
                  <a:srgbClr val="1691C1"/>
                </a:solidFill>
                <a:latin typeface="Ubuntu"/>
                <a:ea typeface="Ubuntu"/>
                <a:cs typeface="Ubuntu"/>
                <a:sym typeface="Ubuntu"/>
              </a:defRPr>
            </a:lvl6pPr>
            <a:lvl7pPr indent="-317500" lvl="6" marL="3200400">
              <a:spcBef>
                <a:spcPts val="0"/>
              </a:spcBef>
              <a:spcAft>
                <a:spcPts val="0"/>
              </a:spcAft>
              <a:buClr>
                <a:srgbClr val="1691C1"/>
              </a:buClr>
              <a:buSzPts val="1400"/>
              <a:buFont typeface="Ubuntu"/>
              <a:buChar char="●"/>
              <a:defRPr b="1">
                <a:solidFill>
                  <a:srgbClr val="1691C1"/>
                </a:solidFill>
                <a:latin typeface="Ubuntu"/>
                <a:ea typeface="Ubuntu"/>
                <a:cs typeface="Ubuntu"/>
                <a:sym typeface="Ubuntu"/>
              </a:defRPr>
            </a:lvl7pPr>
            <a:lvl8pPr indent="-317500" lvl="7" marL="3657600">
              <a:spcBef>
                <a:spcPts val="0"/>
              </a:spcBef>
              <a:spcAft>
                <a:spcPts val="0"/>
              </a:spcAft>
              <a:buClr>
                <a:srgbClr val="1691C1"/>
              </a:buClr>
              <a:buSzPts val="1400"/>
              <a:buFont typeface="Ubuntu"/>
              <a:buChar char="○"/>
              <a:defRPr b="1">
                <a:solidFill>
                  <a:srgbClr val="1691C1"/>
                </a:solidFill>
                <a:latin typeface="Ubuntu"/>
                <a:ea typeface="Ubuntu"/>
                <a:cs typeface="Ubuntu"/>
                <a:sym typeface="Ubuntu"/>
              </a:defRPr>
            </a:lvl8pPr>
            <a:lvl9pPr indent="-317500" lvl="8" marL="4114800">
              <a:spcBef>
                <a:spcPts val="0"/>
              </a:spcBef>
              <a:spcAft>
                <a:spcPts val="0"/>
              </a:spcAft>
              <a:buClr>
                <a:srgbClr val="1691C1"/>
              </a:buClr>
              <a:buSzPts val="1400"/>
              <a:buFont typeface="Ubuntu"/>
              <a:buChar char="■"/>
              <a:defRPr b="1">
                <a:solidFill>
                  <a:srgbClr val="1691C1"/>
                </a:solidFill>
                <a:latin typeface="Ubuntu"/>
                <a:ea typeface="Ubuntu"/>
                <a:cs typeface="Ubuntu"/>
                <a:sym typeface="Ubuntu"/>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59" name="Shape 59"/>
        <p:cNvGrpSpPr/>
        <p:nvPr/>
      </p:nvGrpSpPr>
      <p:grpSpPr>
        <a:xfrm>
          <a:off x="0" y="0"/>
          <a:ext cx="0" cy="0"/>
          <a:chOff x="0" y="0"/>
          <a:chExt cx="0" cy="0"/>
        </a:xfrm>
      </p:grpSpPr>
      <p:sp>
        <p:nvSpPr>
          <p:cNvPr id="60" name="Google Shape;60;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 name="Google Shape;6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9AEE5"/>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Font typeface="Ubuntu"/>
              <a:buNone/>
              <a:defRPr sz="3600">
                <a:solidFill>
                  <a:schemeClr val="lt1"/>
                </a:solidFill>
                <a:latin typeface="Ubuntu"/>
                <a:ea typeface="Ubuntu"/>
                <a:cs typeface="Ubuntu"/>
                <a:sym typeface="Ubuntu"/>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1691C1"/>
              </a:buClr>
              <a:buSzPts val="2800"/>
              <a:buFont typeface="Ubuntu"/>
              <a:buNone/>
              <a:defRPr b="1">
                <a:solidFill>
                  <a:srgbClr val="1691C1"/>
                </a:solidFill>
                <a:latin typeface="Ubuntu"/>
                <a:ea typeface="Ubuntu"/>
                <a:cs typeface="Ubuntu"/>
                <a:sym typeface="Ubuntu"/>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cxnSp>
        <p:nvCxnSpPr>
          <p:cNvPr id="26" name="Google Shape;26;p4"/>
          <p:cNvCxnSpPr/>
          <p:nvPr/>
        </p:nvCxnSpPr>
        <p:spPr>
          <a:xfrm>
            <a:off x="321900" y="1035700"/>
            <a:ext cx="8516400" cy="0"/>
          </a:xfrm>
          <a:prstGeom prst="straightConnector1">
            <a:avLst/>
          </a:prstGeom>
          <a:noFill/>
          <a:ln cap="flat" cmpd="sng" w="19050">
            <a:solidFill>
              <a:srgbClr val="1691C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31" name="Google Shape;3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1691C1"/>
              </a:buClr>
              <a:buSzPts val="2800"/>
              <a:buFont typeface="Ubuntu"/>
              <a:buNone/>
              <a:defRPr b="1">
                <a:solidFill>
                  <a:srgbClr val="1691C1"/>
                </a:solidFill>
                <a:latin typeface="Ubuntu"/>
                <a:ea typeface="Ubuntu"/>
                <a:cs typeface="Ubuntu"/>
                <a:sym typeface="Ubuntu"/>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2" name="Google Shape;32;p5"/>
          <p:cNvCxnSpPr/>
          <p:nvPr/>
        </p:nvCxnSpPr>
        <p:spPr>
          <a:xfrm>
            <a:off x="321900" y="1035700"/>
            <a:ext cx="8516400" cy="0"/>
          </a:xfrm>
          <a:prstGeom prst="straightConnector1">
            <a:avLst/>
          </a:prstGeom>
          <a:noFill/>
          <a:ln cap="flat" cmpd="sng" w="19050">
            <a:solidFill>
              <a:srgbClr val="1691C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35" name="Google Shape;35;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1691C1"/>
              </a:buClr>
              <a:buSzPts val="2800"/>
              <a:buFont typeface="Ubuntu"/>
              <a:buNone/>
              <a:defRPr b="1">
                <a:solidFill>
                  <a:srgbClr val="1691C1"/>
                </a:solidFill>
                <a:latin typeface="Ubuntu"/>
                <a:ea typeface="Ubuntu"/>
                <a:cs typeface="Ubuntu"/>
                <a:sym typeface="Ubuntu"/>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6" name="Google Shape;36;p6"/>
          <p:cNvCxnSpPr/>
          <p:nvPr/>
        </p:nvCxnSpPr>
        <p:spPr>
          <a:xfrm>
            <a:off x="321900" y="1035700"/>
            <a:ext cx="8516400" cy="0"/>
          </a:xfrm>
          <a:prstGeom prst="straightConnector1">
            <a:avLst/>
          </a:prstGeom>
          <a:noFill/>
          <a:ln cap="flat" cmpd="sng" w="19050">
            <a:solidFill>
              <a:srgbClr val="1691C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29.png"/><Relationship Id="rId5" Type="http://schemas.openxmlformats.org/officeDocument/2006/relationships/image" Target="../media/image34.png"/></Relationships>
</file>

<file path=ppt/slides/_rels/slide26.xml.rels><?xml version="1.0" encoding="UTF-8" standalone="yes"?><Relationships xmlns="http://schemas.openxmlformats.org/package/2006/relationships"><Relationship Id="rId11" Type="http://schemas.openxmlformats.org/officeDocument/2006/relationships/image" Target="../media/image46.png"/><Relationship Id="rId10" Type="http://schemas.openxmlformats.org/officeDocument/2006/relationships/image" Target="../media/image41.png"/><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7.png"/><Relationship Id="rId4" Type="http://schemas.openxmlformats.org/officeDocument/2006/relationships/image" Target="../media/image33.png"/><Relationship Id="rId9" Type="http://schemas.openxmlformats.org/officeDocument/2006/relationships/image" Target="../media/image39.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40.png"/><Relationship Id="rId8"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43.png"/><Relationship Id="rId7" Type="http://schemas.openxmlformats.org/officeDocument/2006/relationships/image" Target="../media/image52.png"/><Relationship Id="rId8"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7.png"/><Relationship Id="rId6"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7.png"/><Relationship Id="rId4" Type="http://schemas.openxmlformats.org/officeDocument/2006/relationships/image" Target="../media/image55.png"/><Relationship Id="rId5" Type="http://schemas.openxmlformats.org/officeDocument/2006/relationships/image" Target="../media/image48.png"/><Relationship Id="rId6" Type="http://schemas.openxmlformats.org/officeDocument/2006/relationships/image" Target="../media/image58.png"/><Relationship Id="rId7"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0.png"/><Relationship Id="rId4" Type="http://schemas.openxmlformats.org/officeDocument/2006/relationships/image" Target="../media/image56.png"/><Relationship Id="rId5" Type="http://schemas.openxmlformats.org/officeDocument/2006/relationships/image" Target="../media/image54.png"/><Relationship Id="rId6" Type="http://schemas.openxmlformats.org/officeDocument/2006/relationships/image" Target="../media/image6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1.png"/><Relationship Id="rId4" Type="http://schemas.openxmlformats.org/officeDocument/2006/relationships/image" Target="../media/image7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9.png"/><Relationship Id="rId4" Type="http://schemas.openxmlformats.org/officeDocument/2006/relationships/image" Target="../media/image65.png"/><Relationship Id="rId5" Type="http://schemas.openxmlformats.org/officeDocument/2006/relationships/image" Target="../media/image67.png"/><Relationship Id="rId6" Type="http://schemas.openxmlformats.org/officeDocument/2006/relationships/image" Target="../media/image64.png"/><Relationship Id="rId7" Type="http://schemas.openxmlformats.org/officeDocument/2006/relationships/image" Target="../media/image6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4.png"/><Relationship Id="rId4" Type="http://schemas.openxmlformats.org/officeDocument/2006/relationships/image" Target="../media/image68.png"/><Relationship Id="rId5" Type="http://schemas.openxmlformats.org/officeDocument/2006/relationships/image" Target="../media/image72.png"/><Relationship Id="rId6" Type="http://schemas.openxmlformats.org/officeDocument/2006/relationships/image" Target="../media/image6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8.png"/><Relationship Id="rId4" Type="http://schemas.openxmlformats.org/officeDocument/2006/relationships/image" Target="../media/image75.png"/><Relationship Id="rId5" Type="http://schemas.openxmlformats.org/officeDocument/2006/relationships/image" Target="../media/image7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6.png"/><Relationship Id="rId4" Type="http://schemas.openxmlformats.org/officeDocument/2006/relationships/image" Target="../media/image7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1.png"/><Relationship Id="rId4" Type="http://schemas.openxmlformats.org/officeDocument/2006/relationships/image" Target="../media/image77.png"/><Relationship Id="rId5" Type="http://schemas.openxmlformats.org/officeDocument/2006/relationships/image" Target="../media/image8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83.png"/><Relationship Id="rId4" Type="http://schemas.openxmlformats.org/officeDocument/2006/relationships/image" Target="../media/image88.png"/><Relationship Id="rId5" Type="http://schemas.openxmlformats.org/officeDocument/2006/relationships/image" Target="../media/image8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87.png"/><Relationship Id="rId4" Type="http://schemas.openxmlformats.org/officeDocument/2006/relationships/image" Target="../media/image84.png"/><Relationship Id="rId5" Type="http://schemas.openxmlformats.org/officeDocument/2006/relationships/image" Target="../media/image8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86.png"/><Relationship Id="rId4" Type="http://schemas.openxmlformats.org/officeDocument/2006/relationships/image" Target="../media/image90.png"/><Relationship Id="rId5" Type="http://schemas.openxmlformats.org/officeDocument/2006/relationships/image" Target="../media/image84.png"/><Relationship Id="rId6" Type="http://schemas.openxmlformats.org/officeDocument/2006/relationships/image" Target="../media/image9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91.png"/><Relationship Id="rId4" Type="http://schemas.openxmlformats.org/officeDocument/2006/relationships/image" Target="../media/image85.png"/><Relationship Id="rId5" Type="http://schemas.openxmlformats.org/officeDocument/2006/relationships/image" Target="../media/image9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94.png"/><Relationship Id="rId4" Type="http://schemas.openxmlformats.org/officeDocument/2006/relationships/image" Target="../media/image9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96.png"/><Relationship Id="rId4" Type="http://schemas.openxmlformats.org/officeDocument/2006/relationships/image" Target="../media/image9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98.png"/><Relationship Id="rId4" Type="http://schemas.openxmlformats.org/officeDocument/2006/relationships/image" Target="../media/image99.png"/><Relationship Id="rId5" Type="http://schemas.openxmlformats.org/officeDocument/2006/relationships/image" Target="../media/image10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0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00.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06.png"/><Relationship Id="rId4" Type="http://schemas.openxmlformats.org/officeDocument/2006/relationships/image" Target="../media/image10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Análisis de Series de Tiempo</a:t>
            </a:r>
            <a:endParaRPr/>
          </a:p>
        </p:txBody>
      </p:sp>
      <p:sp>
        <p:nvSpPr>
          <p:cNvPr id="68" name="Google Shape;68;p14"/>
          <p:cNvSpPr txBox="1"/>
          <p:nvPr>
            <p:ph idx="1" type="subTitle"/>
          </p:nvPr>
        </p:nvSpPr>
        <p:spPr>
          <a:xfrm>
            <a:off x="311700" y="26055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Carrera de Especialización para Inteligencia Artificial</a:t>
            </a:r>
            <a:endParaRPr/>
          </a:p>
        </p:txBody>
      </p:sp>
      <p:sp>
        <p:nvSpPr>
          <p:cNvPr id="69" name="Google Shape;69;p14"/>
          <p:cNvSpPr txBox="1"/>
          <p:nvPr>
            <p:ph idx="2" type="body"/>
          </p:nvPr>
        </p:nvSpPr>
        <p:spPr>
          <a:xfrm>
            <a:off x="840000" y="3954725"/>
            <a:ext cx="308400" cy="275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t>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Introducción al análisis espectral</a:t>
            </a:r>
            <a:endParaRPr/>
          </a:p>
          <a:p>
            <a:pPr indent="0" lvl="0" marL="0" rtl="0" algn="l">
              <a:spcBef>
                <a:spcPts val="0"/>
              </a:spcBef>
              <a:spcAft>
                <a:spcPts val="0"/>
              </a:spcAft>
              <a:buNone/>
            </a:pPr>
            <a:r>
              <a:t/>
            </a:r>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3"/>
          <p:cNvPicPr preferRelativeResize="0"/>
          <p:nvPr/>
        </p:nvPicPr>
        <p:blipFill>
          <a:blip r:embed="rId3">
            <a:alphaModFix/>
          </a:blip>
          <a:stretch>
            <a:fillRect/>
          </a:stretch>
        </p:blipFill>
        <p:spPr>
          <a:xfrm>
            <a:off x="311700" y="1152472"/>
            <a:ext cx="4292626" cy="3814825"/>
          </a:xfrm>
          <a:prstGeom prst="rect">
            <a:avLst/>
          </a:prstGeom>
          <a:noFill/>
          <a:ln>
            <a:noFill/>
          </a:ln>
        </p:spPr>
      </p:pic>
      <p:pic>
        <p:nvPicPr>
          <p:cNvPr id="144" name="Google Shape;144;p23"/>
          <p:cNvPicPr preferRelativeResize="0"/>
          <p:nvPr/>
        </p:nvPicPr>
        <p:blipFill>
          <a:blip r:embed="rId4">
            <a:alphaModFix/>
          </a:blip>
          <a:stretch>
            <a:fillRect/>
          </a:stretch>
        </p:blipFill>
        <p:spPr>
          <a:xfrm>
            <a:off x="3571599" y="1152473"/>
            <a:ext cx="5260701" cy="3814825"/>
          </a:xfrm>
          <a:prstGeom prst="rect">
            <a:avLst/>
          </a:prstGeom>
          <a:noFill/>
          <a:ln>
            <a:noFill/>
          </a:ln>
        </p:spPr>
      </p:pic>
      <p:sp>
        <p:nvSpPr>
          <p:cNvPr id="145" name="Google Shape;14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Periodograma</a:t>
            </a:r>
            <a:endParaRPr/>
          </a:p>
        </p:txBody>
      </p:sp>
      <p:sp>
        <p:nvSpPr>
          <p:cNvPr id="151" name="Google Shape;151;p24"/>
          <p:cNvSpPr txBox="1"/>
          <p:nvPr>
            <p:ph idx="1" type="body"/>
          </p:nvPr>
        </p:nvSpPr>
        <p:spPr>
          <a:xfrm>
            <a:off x="4572000" y="1931825"/>
            <a:ext cx="4260300" cy="263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Se puede observar el piso de ruido y una componente marcada en la frecuencia 50.</a:t>
            </a:r>
            <a:endParaRPr/>
          </a:p>
        </p:txBody>
      </p:sp>
      <p:sp>
        <p:nvSpPr>
          <p:cNvPr id="152" name="Google Shape;15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53" name="Google Shape;153;p24"/>
          <p:cNvPicPr preferRelativeResize="0"/>
          <p:nvPr/>
        </p:nvPicPr>
        <p:blipFill>
          <a:blip r:embed="rId3">
            <a:alphaModFix/>
          </a:blip>
          <a:stretch>
            <a:fillRect/>
          </a:stretch>
        </p:blipFill>
        <p:spPr>
          <a:xfrm>
            <a:off x="311700" y="1152475"/>
            <a:ext cx="4324461" cy="572700"/>
          </a:xfrm>
          <a:prstGeom prst="rect">
            <a:avLst/>
          </a:prstGeom>
          <a:noFill/>
          <a:ln>
            <a:noFill/>
          </a:ln>
        </p:spPr>
      </p:pic>
      <p:pic>
        <p:nvPicPr>
          <p:cNvPr id="154" name="Google Shape;154;p24"/>
          <p:cNvPicPr preferRelativeResize="0"/>
          <p:nvPr/>
        </p:nvPicPr>
        <p:blipFill>
          <a:blip r:embed="rId4">
            <a:alphaModFix/>
          </a:blip>
          <a:stretch>
            <a:fillRect/>
          </a:stretch>
        </p:blipFill>
        <p:spPr>
          <a:xfrm>
            <a:off x="446946" y="1859925"/>
            <a:ext cx="4053950" cy="298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idx="4294967295" type="title"/>
          </p:nvPr>
        </p:nvSpPr>
        <p:spPr>
          <a:xfrm>
            <a:off x="311700" y="2150850"/>
            <a:ext cx="8520600" cy="84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0555"/>
              <a:buFont typeface="Arial"/>
              <a:buNone/>
            </a:pPr>
            <a:r>
              <a:rPr lang="es" sz="3600">
                <a:solidFill>
                  <a:srgbClr val="49AEE5"/>
                </a:solidFill>
                <a:latin typeface="Ubuntu"/>
                <a:ea typeface="Ubuntu"/>
                <a:cs typeface="Ubuntu"/>
                <a:sym typeface="Ubuntu"/>
              </a:rPr>
              <a:t>Ejemplos hands-on</a:t>
            </a:r>
            <a:endParaRPr sz="3600">
              <a:solidFill>
                <a:srgbClr val="49AEE5"/>
              </a:solidFill>
              <a:latin typeface="Ubuntu"/>
              <a:ea typeface="Ubuntu"/>
              <a:cs typeface="Ubuntu"/>
              <a:sym typeface="Ubuntu"/>
            </a:endParaRPr>
          </a:p>
          <a:p>
            <a:pPr indent="0" lvl="0" marL="0" rtl="0" algn="ctr">
              <a:spcBef>
                <a:spcPts val="0"/>
              </a:spcBef>
              <a:spcAft>
                <a:spcPts val="0"/>
              </a:spcAft>
              <a:buClr>
                <a:schemeClr val="dk1"/>
              </a:buClr>
              <a:buSzPct val="30555"/>
              <a:buFont typeface="Arial"/>
              <a:buNone/>
            </a:pPr>
            <a:r>
              <a:rPr lang="es" sz="3600">
                <a:solidFill>
                  <a:srgbClr val="49AEE5"/>
                </a:solidFill>
                <a:latin typeface="Ubuntu"/>
                <a:ea typeface="Ubuntu"/>
                <a:cs typeface="Ubuntu"/>
                <a:sym typeface="Ubuntu"/>
              </a:rPr>
              <a:t>(ver spectral_intro.py)</a:t>
            </a:r>
            <a:endParaRPr sz="3600">
              <a:solidFill>
                <a:srgbClr val="49AEE5"/>
              </a:solidFill>
              <a:latin typeface="Ubuntu"/>
              <a:ea typeface="Ubuntu"/>
              <a:cs typeface="Ubuntu"/>
              <a:sym typeface="Ubuntu"/>
            </a:endParaRPr>
          </a:p>
          <a:p>
            <a:pPr indent="0" lvl="0" marL="0" rtl="0" algn="ctr">
              <a:spcBef>
                <a:spcPts val="0"/>
              </a:spcBef>
              <a:spcAft>
                <a:spcPts val="0"/>
              </a:spcAft>
              <a:buClr>
                <a:schemeClr val="dk1"/>
              </a:buClr>
              <a:buSzPct val="30555"/>
              <a:buFont typeface="Arial"/>
              <a:buNone/>
            </a:pPr>
            <a:r>
              <a:t/>
            </a:r>
            <a:endParaRPr sz="3600">
              <a:solidFill>
                <a:srgbClr val="49AEE5"/>
              </a:solidFill>
              <a:latin typeface="Ubuntu"/>
              <a:ea typeface="Ubuntu"/>
              <a:cs typeface="Ubuntu"/>
              <a:sym typeface="Ubuntu"/>
            </a:endParaRPr>
          </a:p>
          <a:p>
            <a:pPr indent="0" lvl="0" marL="0" rtl="0" algn="l">
              <a:spcBef>
                <a:spcPts val="0"/>
              </a:spcBef>
              <a:spcAft>
                <a:spcPts val="0"/>
              </a:spcAft>
              <a:buNone/>
            </a:pPr>
            <a:r>
              <a:t/>
            </a:r>
            <a:endParaRPr sz="3600">
              <a:solidFill>
                <a:srgbClr val="49AEE5"/>
              </a:solidFill>
              <a:latin typeface="Ubuntu"/>
              <a:ea typeface="Ubuntu"/>
              <a:cs typeface="Ubuntu"/>
              <a:sym typeface="Ubuntu"/>
            </a:endParaRPr>
          </a:p>
        </p:txBody>
      </p:sp>
      <p:sp>
        <p:nvSpPr>
          <p:cNvPr id="160" name="Google Shape;16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Densidad espectral de potencia</a:t>
            </a:r>
            <a:endParaRPr/>
          </a:p>
        </p:txBody>
      </p:sp>
      <p:sp>
        <p:nvSpPr>
          <p:cNvPr id="166" name="Google Shape;16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 la autocovarianza decrece rápido a medida que aumentan los retardos y se satisface que tienen energía finita, esto 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se puede definir la transformada de Fourier de la autocovarianza. La función definida entre -½&lt;f&lt;½ como sigue se denomina </a:t>
            </a:r>
            <a:r>
              <a:rPr b="1" i="1" lang="es"/>
              <a:t>densidad espectral de potencia</a:t>
            </a:r>
            <a:r>
              <a:rPr lang="es"/>
              <a:t>:</a:t>
            </a:r>
            <a:endParaRPr/>
          </a:p>
          <a:p>
            <a:pPr indent="0" lvl="0" marL="0" rtl="0" algn="l">
              <a:spcBef>
                <a:spcPts val="1200"/>
              </a:spcBef>
              <a:spcAft>
                <a:spcPts val="1200"/>
              </a:spcAft>
              <a:buNone/>
            </a:pPr>
            <a:r>
              <a:t/>
            </a:r>
            <a:endParaRPr/>
          </a:p>
        </p:txBody>
      </p:sp>
      <p:sp>
        <p:nvSpPr>
          <p:cNvPr id="167" name="Google Shape;16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68" name="Google Shape;168;p26"/>
          <p:cNvPicPr preferRelativeResize="0"/>
          <p:nvPr/>
        </p:nvPicPr>
        <p:blipFill>
          <a:blip r:embed="rId3">
            <a:alphaModFix/>
          </a:blip>
          <a:stretch>
            <a:fillRect/>
          </a:stretch>
        </p:blipFill>
        <p:spPr>
          <a:xfrm>
            <a:off x="3748088" y="2195513"/>
            <a:ext cx="1647825" cy="752475"/>
          </a:xfrm>
          <a:prstGeom prst="rect">
            <a:avLst/>
          </a:prstGeom>
          <a:noFill/>
          <a:ln>
            <a:noFill/>
          </a:ln>
        </p:spPr>
      </p:pic>
      <p:pic>
        <p:nvPicPr>
          <p:cNvPr id="169" name="Google Shape;169;p26"/>
          <p:cNvPicPr preferRelativeResize="0"/>
          <p:nvPr/>
        </p:nvPicPr>
        <p:blipFill>
          <a:blip r:embed="rId4">
            <a:alphaModFix/>
          </a:blip>
          <a:stretch>
            <a:fillRect/>
          </a:stretch>
        </p:blipFill>
        <p:spPr>
          <a:xfrm>
            <a:off x="3443288" y="3816388"/>
            <a:ext cx="2257425" cy="75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Densidad espectral de potencia</a:t>
            </a:r>
            <a:endParaRPr/>
          </a:p>
        </p:txBody>
      </p:sp>
      <p:sp>
        <p:nvSpPr>
          <p:cNvPr id="175" name="Google Shape;17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 puede ver que: </a:t>
            </a:r>
            <a:endParaRPr/>
          </a:p>
          <a:p>
            <a:pPr indent="0" lvl="0" marL="0" rtl="0" algn="l">
              <a:spcBef>
                <a:spcPts val="1200"/>
              </a:spcBef>
              <a:spcAft>
                <a:spcPts val="1200"/>
              </a:spcAft>
              <a:buNone/>
            </a:pPr>
            <a:r>
              <a:t/>
            </a:r>
            <a:endParaRPr/>
          </a:p>
        </p:txBody>
      </p:sp>
      <p:sp>
        <p:nvSpPr>
          <p:cNvPr id="176" name="Google Shape;17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77" name="Google Shape;177;p27"/>
          <p:cNvPicPr preferRelativeResize="0"/>
          <p:nvPr/>
        </p:nvPicPr>
        <p:blipFill>
          <a:blip r:embed="rId3">
            <a:alphaModFix/>
          </a:blip>
          <a:stretch>
            <a:fillRect/>
          </a:stretch>
        </p:blipFill>
        <p:spPr>
          <a:xfrm>
            <a:off x="2086763" y="1578025"/>
            <a:ext cx="4970465" cy="340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Densidad espectral de potencia</a:t>
            </a:r>
            <a:endParaRPr/>
          </a:p>
        </p:txBody>
      </p:sp>
      <p:sp>
        <p:nvSpPr>
          <p:cNvPr id="183" name="Google Shape;18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Entonces una serie de tiempo se puede expresar en función de componentes trigonométricas y la densidad espectral de potencia es una representación en esos términos. Pero por otro lado, podemos partir de una densidad espectral y querer encontrar la función de autocovarianza, que se puede calcular a partir de la transformada inversa de Fourier:</a:t>
            </a:r>
            <a:endParaRPr/>
          </a:p>
        </p:txBody>
      </p:sp>
      <p:sp>
        <p:nvSpPr>
          <p:cNvPr id="184" name="Google Shape;18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85" name="Google Shape;185;p28"/>
          <p:cNvPicPr preferRelativeResize="0"/>
          <p:nvPr/>
        </p:nvPicPr>
        <p:blipFill>
          <a:blip r:embed="rId3">
            <a:alphaModFix/>
          </a:blip>
          <a:stretch>
            <a:fillRect/>
          </a:stretch>
        </p:blipFill>
        <p:spPr>
          <a:xfrm>
            <a:off x="2047875" y="3616375"/>
            <a:ext cx="5048250" cy="95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91" name="Google Shape;19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1: densidad espectral del ruido blanco</a:t>
            </a:r>
            <a:endParaRPr/>
          </a:p>
        </p:txBody>
      </p:sp>
      <p:pic>
        <p:nvPicPr>
          <p:cNvPr id="192" name="Google Shape;192;p29"/>
          <p:cNvPicPr preferRelativeResize="0"/>
          <p:nvPr/>
        </p:nvPicPr>
        <p:blipFill>
          <a:blip r:embed="rId3">
            <a:alphaModFix/>
          </a:blip>
          <a:stretch>
            <a:fillRect/>
          </a:stretch>
        </p:blipFill>
        <p:spPr>
          <a:xfrm>
            <a:off x="311700" y="1182200"/>
            <a:ext cx="4197899" cy="3820975"/>
          </a:xfrm>
          <a:prstGeom prst="rect">
            <a:avLst/>
          </a:prstGeom>
          <a:noFill/>
          <a:ln>
            <a:noFill/>
          </a:ln>
        </p:spPr>
      </p:pic>
      <p:pic>
        <p:nvPicPr>
          <p:cNvPr id="193" name="Google Shape;193;p29"/>
          <p:cNvPicPr preferRelativeResize="0"/>
          <p:nvPr/>
        </p:nvPicPr>
        <p:blipFill>
          <a:blip r:embed="rId4">
            <a:alphaModFix/>
          </a:blip>
          <a:stretch>
            <a:fillRect/>
          </a:stretch>
        </p:blipFill>
        <p:spPr>
          <a:xfrm>
            <a:off x="5144949" y="2571750"/>
            <a:ext cx="2657475" cy="485775"/>
          </a:xfrm>
          <a:prstGeom prst="rect">
            <a:avLst/>
          </a:prstGeom>
          <a:noFill/>
          <a:ln>
            <a:noFill/>
          </a:ln>
        </p:spPr>
      </p:pic>
      <p:pic>
        <p:nvPicPr>
          <p:cNvPr id="194" name="Google Shape;194;p29"/>
          <p:cNvPicPr preferRelativeResize="0"/>
          <p:nvPr/>
        </p:nvPicPr>
        <p:blipFill>
          <a:blip r:embed="rId5">
            <a:alphaModFix/>
          </a:blip>
          <a:stretch>
            <a:fillRect/>
          </a:stretch>
        </p:blipFill>
        <p:spPr>
          <a:xfrm>
            <a:off x="4597262" y="1627175"/>
            <a:ext cx="3752850" cy="790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00" name="Google Shape;20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2: densidad espectral de un proceso AR(1)</a:t>
            </a:r>
            <a:endParaRPr/>
          </a:p>
        </p:txBody>
      </p:sp>
      <p:pic>
        <p:nvPicPr>
          <p:cNvPr id="201" name="Google Shape;201;p30"/>
          <p:cNvPicPr preferRelativeResize="0"/>
          <p:nvPr/>
        </p:nvPicPr>
        <p:blipFill>
          <a:blip r:embed="rId3">
            <a:alphaModFix/>
          </a:blip>
          <a:stretch>
            <a:fillRect/>
          </a:stretch>
        </p:blipFill>
        <p:spPr>
          <a:xfrm>
            <a:off x="311699" y="1195000"/>
            <a:ext cx="3658059" cy="3468220"/>
          </a:xfrm>
          <a:prstGeom prst="rect">
            <a:avLst/>
          </a:prstGeom>
          <a:noFill/>
          <a:ln>
            <a:noFill/>
          </a:ln>
        </p:spPr>
      </p:pic>
      <p:pic>
        <p:nvPicPr>
          <p:cNvPr id="202" name="Google Shape;202;p30"/>
          <p:cNvPicPr preferRelativeResize="0"/>
          <p:nvPr/>
        </p:nvPicPr>
        <p:blipFill>
          <a:blip r:embed="rId4">
            <a:alphaModFix/>
          </a:blip>
          <a:stretch>
            <a:fillRect/>
          </a:stretch>
        </p:blipFill>
        <p:spPr>
          <a:xfrm>
            <a:off x="4572008" y="1266825"/>
            <a:ext cx="2400300" cy="1304925"/>
          </a:xfrm>
          <a:prstGeom prst="rect">
            <a:avLst/>
          </a:prstGeom>
          <a:noFill/>
          <a:ln>
            <a:noFill/>
          </a:ln>
        </p:spPr>
      </p:pic>
      <p:pic>
        <p:nvPicPr>
          <p:cNvPr id="203" name="Google Shape;203;p30"/>
          <p:cNvPicPr preferRelativeResize="0"/>
          <p:nvPr/>
        </p:nvPicPr>
        <p:blipFill>
          <a:blip r:embed="rId5">
            <a:alphaModFix/>
          </a:blip>
          <a:stretch>
            <a:fillRect/>
          </a:stretch>
        </p:blipFill>
        <p:spPr>
          <a:xfrm>
            <a:off x="4649483" y="2663800"/>
            <a:ext cx="3143250" cy="2047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09" name="Google Shape;20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Ejemplo 3: densidad espectral de un proceso AR(2)</a:t>
            </a:r>
            <a:endParaRPr/>
          </a:p>
        </p:txBody>
      </p:sp>
      <p:pic>
        <p:nvPicPr>
          <p:cNvPr id="210" name="Google Shape;210;p31"/>
          <p:cNvPicPr preferRelativeResize="0"/>
          <p:nvPr/>
        </p:nvPicPr>
        <p:blipFill>
          <a:blip r:embed="rId3">
            <a:alphaModFix/>
          </a:blip>
          <a:stretch>
            <a:fillRect/>
          </a:stretch>
        </p:blipFill>
        <p:spPr>
          <a:xfrm>
            <a:off x="311700" y="1121825"/>
            <a:ext cx="4048608" cy="3820975"/>
          </a:xfrm>
          <a:prstGeom prst="rect">
            <a:avLst/>
          </a:prstGeom>
          <a:noFill/>
          <a:ln>
            <a:noFill/>
          </a:ln>
        </p:spPr>
      </p:pic>
      <p:pic>
        <p:nvPicPr>
          <p:cNvPr id="211" name="Google Shape;211;p31"/>
          <p:cNvPicPr preferRelativeResize="0"/>
          <p:nvPr/>
        </p:nvPicPr>
        <p:blipFill>
          <a:blip r:embed="rId4">
            <a:alphaModFix/>
          </a:blip>
          <a:stretch>
            <a:fillRect/>
          </a:stretch>
        </p:blipFill>
        <p:spPr>
          <a:xfrm>
            <a:off x="4360301" y="1121825"/>
            <a:ext cx="2693125" cy="1703475"/>
          </a:xfrm>
          <a:prstGeom prst="rect">
            <a:avLst/>
          </a:prstGeom>
          <a:noFill/>
          <a:ln>
            <a:noFill/>
          </a:ln>
        </p:spPr>
      </p:pic>
      <p:pic>
        <p:nvPicPr>
          <p:cNvPr id="212" name="Google Shape;212;p31"/>
          <p:cNvPicPr preferRelativeResize="0"/>
          <p:nvPr/>
        </p:nvPicPr>
        <p:blipFill>
          <a:blip r:embed="rId5">
            <a:alphaModFix/>
          </a:blip>
          <a:stretch>
            <a:fillRect/>
          </a:stretch>
        </p:blipFill>
        <p:spPr>
          <a:xfrm>
            <a:off x="4360300" y="2929397"/>
            <a:ext cx="4565626" cy="2000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18" name="Google Shape;21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3: densidad espectral de un ARMA(1,1)</a:t>
            </a:r>
            <a:endParaRPr/>
          </a:p>
        </p:txBody>
      </p:sp>
      <p:pic>
        <p:nvPicPr>
          <p:cNvPr id="219" name="Google Shape;219;p32"/>
          <p:cNvPicPr preferRelativeResize="0"/>
          <p:nvPr/>
        </p:nvPicPr>
        <p:blipFill rotWithShape="1">
          <a:blip r:embed="rId3">
            <a:alphaModFix/>
          </a:blip>
          <a:srcRect b="0" l="0" r="0" t="8508"/>
          <a:stretch/>
        </p:blipFill>
        <p:spPr>
          <a:xfrm>
            <a:off x="311700" y="1147025"/>
            <a:ext cx="5495925" cy="2422700"/>
          </a:xfrm>
          <a:prstGeom prst="rect">
            <a:avLst/>
          </a:prstGeom>
          <a:noFill/>
          <a:ln>
            <a:noFill/>
          </a:ln>
        </p:spPr>
      </p:pic>
      <p:pic>
        <p:nvPicPr>
          <p:cNvPr id="220" name="Google Shape;220;p32"/>
          <p:cNvPicPr preferRelativeResize="0"/>
          <p:nvPr/>
        </p:nvPicPr>
        <p:blipFill>
          <a:blip r:embed="rId4">
            <a:alphaModFix/>
          </a:blip>
          <a:stretch>
            <a:fillRect/>
          </a:stretch>
        </p:blipFill>
        <p:spPr>
          <a:xfrm>
            <a:off x="5861850" y="1524650"/>
            <a:ext cx="3159310" cy="1268975"/>
          </a:xfrm>
          <a:prstGeom prst="rect">
            <a:avLst/>
          </a:prstGeom>
          <a:noFill/>
          <a:ln>
            <a:noFill/>
          </a:ln>
        </p:spPr>
      </p:pic>
      <p:pic>
        <p:nvPicPr>
          <p:cNvPr id="221" name="Google Shape;221;p32"/>
          <p:cNvPicPr preferRelativeResize="0"/>
          <p:nvPr/>
        </p:nvPicPr>
        <p:blipFill>
          <a:blip r:embed="rId5">
            <a:alphaModFix/>
          </a:blip>
          <a:stretch>
            <a:fillRect/>
          </a:stretch>
        </p:blipFill>
        <p:spPr>
          <a:xfrm>
            <a:off x="4740500" y="3805975"/>
            <a:ext cx="2505075" cy="857250"/>
          </a:xfrm>
          <a:prstGeom prst="rect">
            <a:avLst/>
          </a:prstGeom>
          <a:noFill/>
          <a:ln>
            <a:noFill/>
          </a:ln>
        </p:spPr>
      </p:pic>
      <p:sp>
        <p:nvSpPr>
          <p:cNvPr id="222" name="Google Shape;222;p32"/>
          <p:cNvSpPr txBox="1"/>
          <p:nvPr/>
        </p:nvSpPr>
        <p:spPr>
          <a:xfrm>
            <a:off x="265625" y="3911950"/>
            <a:ext cx="439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Usando la notación de operadores, el caso general se puede expresar como: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Temas</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Análisis espectral</a:t>
            </a:r>
            <a:endParaRPr/>
          </a:p>
          <a:p>
            <a:pPr indent="-342900" lvl="0" marL="457200" rtl="0" algn="l">
              <a:spcBef>
                <a:spcPts val="0"/>
              </a:spcBef>
              <a:spcAft>
                <a:spcPts val="0"/>
              </a:spcAft>
              <a:buSzPts val="1800"/>
              <a:buChar char="●"/>
            </a:pPr>
            <a:r>
              <a:rPr lang="es"/>
              <a:t>Ejemplos</a:t>
            </a:r>
            <a:endParaRPr/>
          </a:p>
          <a:p>
            <a:pPr indent="-342900" lvl="0" marL="457200" rtl="0" algn="l">
              <a:spcBef>
                <a:spcPts val="0"/>
              </a:spcBef>
              <a:spcAft>
                <a:spcPts val="0"/>
              </a:spcAft>
              <a:buSzPts val="1800"/>
              <a:buChar char="●"/>
            </a:pPr>
            <a:r>
              <a:rPr lang="es"/>
              <a:t>Predicción</a:t>
            </a:r>
            <a:endParaRPr/>
          </a:p>
          <a:p>
            <a:pPr indent="-342900" lvl="0" marL="457200" rtl="0" algn="l">
              <a:spcBef>
                <a:spcPts val="0"/>
              </a:spcBef>
              <a:spcAft>
                <a:spcPts val="0"/>
              </a:spcAft>
              <a:buSzPts val="1800"/>
              <a:buChar char="●"/>
            </a:pPr>
            <a:r>
              <a:rPr lang="es"/>
              <a:t>Ejemplos</a:t>
            </a:r>
            <a:endParaRPr/>
          </a:p>
        </p:txBody>
      </p:sp>
      <p:sp>
        <p:nvSpPr>
          <p:cNvPr id="76" name="Google Shape;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28" name="Google Shape;22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en el dominio espectral</a:t>
            </a:r>
            <a:endParaRPr/>
          </a:p>
        </p:txBody>
      </p:sp>
      <p:sp>
        <p:nvSpPr>
          <p:cNvPr id="229" name="Google Shape;229;p33"/>
          <p:cNvSpPr txBox="1"/>
          <p:nvPr/>
        </p:nvSpPr>
        <p:spPr>
          <a:xfrm>
            <a:off x="350150" y="1255700"/>
            <a:ext cx="8520600" cy="326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600"/>
              <a:t>Muchas veces la información en el dominio del tiempo para distintas series parece ser muy distinta y sin embargo en el dominio de frecuencias son similares. Cuando la representación espectral es continua, surge la necesidad de estimar el espectro.</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s" sz="1600"/>
              <a:t>Algunas técnicas de estimación espectral se llaman estimaciones no-paramétricas y asumen muy poco acerca de la densidad espectral “verdadera”.</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s" sz="1600"/>
              <a:t>La estimación paramétrica asume que un modelo autorregresivo de orden adecuado sirve para ajustar un modelo a la serie de tiempo. Luego la densidad espectral estimada va a tener las mismas propiedades que las del autorregresivo.</a:t>
            </a:r>
            <a:endParaRPr sz="1600"/>
          </a:p>
          <a:p>
            <a:pPr indent="0" lvl="0" marL="0" rtl="0" algn="l">
              <a:lnSpc>
                <a:spcPct val="115000"/>
              </a:lnSpc>
              <a:spcBef>
                <a:spcPts val="0"/>
              </a:spcBef>
              <a:spcAft>
                <a:spcPts val="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35" name="Google Shape;23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en el dominio espectral</a:t>
            </a:r>
            <a:endParaRPr/>
          </a:p>
        </p:txBody>
      </p:sp>
      <p:sp>
        <p:nvSpPr>
          <p:cNvPr id="236" name="Google Shape;236;p34"/>
          <p:cNvSpPr txBox="1"/>
          <p:nvPr/>
        </p:nvSpPr>
        <p:spPr>
          <a:xfrm>
            <a:off x="311700" y="1207400"/>
            <a:ext cx="8520600" cy="28938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Clr>
                <a:schemeClr val="dk1"/>
              </a:buClr>
              <a:buSzPts val="1600"/>
              <a:buChar char="●"/>
            </a:pPr>
            <a:r>
              <a:rPr lang="es" sz="1600">
                <a:solidFill>
                  <a:schemeClr val="dk1"/>
                </a:solidFill>
              </a:rPr>
              <a:t>densidad espectral suavizada</a:t>
            </a:r>
            <a:endParaRPr sz="1600">
              <a:solidFill>
                <a:schemeClr val="dk1"/>
              </a:solidFill>
            </a:endParaRPr>
          </a:p>
          <a:p>
            <a:pPr indent="-330200" lvl="0" marL="457200" rtl="0" algn="l">
              <a:lnSpc>
                <a:spcPct val="200000"/>
              </a:lnSpc>
              <a:spcBef>
                <a:spcPts val="0"/>
              </a:spcBef>
              <a:spcAft>
                <a:spcPts val="0"/>
              </a:spcAft>
              <a:buClr>
                <a:schemeClr val="dk1"/>
              </a:buClr>
              <a:buSzPts val="1600"/>
              <a:buChar char="●"/>
            </a:pPr>
            <a:r>
              <a:rPr lang="es" sz="1600">
                <a:solidFill>
                  <a:schemeClr val="dk1"/>
                </a:solidFill>
              </a:rPr>
              <a:t>sesgo</a:t>
            </a:r>
            <a:endParaRPr sz="1600">
              <a:solidFill>
                <a:schemeClr val="dk1"/>
              </a:solidFill>
            </a:endParaRPr>
          </a:p>
          <a:p>
            <a:pPr indent="-330200" lvl="0" marL="457200" rtl="0" algn="l">
              <a:lnSpc>
                <a:spcPct val="200000"/>
              </a:lnSpc>
              <a:spcBef>
                <a:spcPts val="0"/>
              </a:spcBef>
              <a:spcAft>
                <a:spcPts val="0"/>
              </a:spcAft>
              <a:buClr>
                <a:schemeClr val="dk1"/>
              </a:buClr>
              <a:buSzPts val="1600"/>
              <a:buChar char="●"/>
            </a:pPr>
            <a:r>
              <a:rPr lang="es" sz="1600">
                <a:solidFill>
                  <a:schemeClr val="dk1"/>
                </a:solidFill>
              </a:rPr>
              <a:t>varianza</a:t>
            </a:r>
            <a:endParaRPr sz="1600">
              <a:solidFill>
                <a:schemeClr val="dk1"/>
              </a:solidFill>
            </a:endParaRPr>
          </a:p>
          <a:p>
            <a:pPr indent="-330200" lvl="0" marL="457200" rtl="0" algn="l">
              <a:lnSpc>
                <a:spcPct val="200000"/>
              </a:lnSpc>
              <a:spcBef>
                <a:spcPts val="0"/>
              </a:spcBef>
              <a:spcAft>
                <a:spcPts val="0"/>
              </a:spcAft>
              <a:buClr>
                <a:schemeClr val="dk1"/>
              </a:buClr>
              <a:buSzPts val="1600"/>
              <a:buChar char="●"/>
            </a:pPr>
            <a:r>
              <a:rPr lang="es" sz="1600">
                <a:solidFill>
                  <a:schemeClr val="dk1"/>
                </a:solidFill>
              </a:rPr>
              <a:t>fugas</a:t>
            </a:r>
            <a:endParaRPr sz="1600">
              <a:solidFill>
                <a:schemeClr val="dk1"/>
              </a:solidFill>
            </a:endParaRPr>
          </a:p>
          <a:p>
            <a:pPr indent="-330200" lvl="0" marL="457200" rtl="0" algn="l">
              <a:lnSpc>
                <a:spcPct val="200000"/>
              </a:lnSpc>
              <a:spcBef>
                <a:spcPts val="0"/>
              </a:spcBef>
              <a:spcAft>
                <a:spcPts val="0"/>
              </a:spcAft>
              <a:buClr>
                <a:schemeClr val="dk1"/>
              </a:buClr>
              <a:buSzPts val="1600"/>
              <a:buChar char="●"/>
            </a:pPr>
            <a:r>
              <a:rPr lang="es" sz="1600">
                <a:solidFill>
                  <a:schemeClr val="dk1"/>
                </a:solidFill>
              </a:rPr>
              <a:t>ancho de banda</a:t>
            </a:r>
            <a:endParaRPr sz="1600">
              <a:solidFill>
                <a:schemeClr val="dk1"/>
              </a:solidFill>
            </a:endParaRPr>
          </a:p>
          <a:p>
            <a:pPr indent="-330200" lvl="0" marL="457200" rtl="0" algn="l">
              <a:lnSpc>
                <a:spcPct val="200000"/>
              </a:lnSpc>
              <a:spcBef>
                <a:spcPts val="0"/>
              </a:spcBef>
              <a:spcAft>
                <a:spcPts val="0"/>
              </a:spcAft>
              <a:buClr>
                <a:schemeClr val="dk1"/>
              </a:buClr>
              <a:buSzPts val="1600"/>
              <a:buChar char="●"/>
            </a:pPr>
            <a:r>
              <a:rPr lang="es" sz="1600">
                <a:solidFill>
                  <a:schemeClr val="dk1"/>
                </a:solidFill>
              </a:rPr>
              <a:t>ensanchamiento</a:t>
            </a:r>
            <a:endParaRPr sz="16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Resumen</a:t>
            </a:r>
            <a:endParaRPr/>
          </a:p>
        </p:txBody>
      </p:sp>
      <p:sp>
        <p:nvSpPr>
          <p:cNvPr id="242" name="Google Shape;24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Modelos de series de tiempo como combinaciones lineales de senos y cosenos, introducción al análisis espectral</a:t>
            </a:r>
            <a:endParaRPr/>
          </a:p>
          <a:p>
            <a:pPr indent="-342900" lvl="0" marL="457200" rtl="0" algn="l">
              <a:spcBef>
                <a:spcPts val="0"/>
              </a:spcBef>
              <a:spcAft>
                <a:spcPts val="0"/>
              </a:spcAft>
              <a:buSzPts val="1800"/>
              <a:buChar char="●"/>
            </a:pPr>
            <a:r>
              <a:rPr lang="es"/>
              <a:t>El Periodograma es una herramienta para encontrar la contribución de varias frecuencias en la representación espectral</a:t>
            </a:r>
            <a:endParaRPr/>
          </a:p>
          <a:p>
            <a:pPr indent="-342900" lvl="0" marL="457200" rtl="0" algn="l">
              <a:spcBef>
                <a:spcPts val="0"/>
              </a:spcBef>
              <a:spcAft>
                <a:spcPts val="0"/>
              </a:spcAft>
              <a:buSzPts val="1800"/>
              <a:buChar char="●"/>
            </a:pPr>
            <a:r>
              <a:rPr lang="es"/>
              <a:t>Se puede extender el modelado a rangos continuos de frecuencias</a:t>
            </a:r>
            <a:endParaRPr/>
          </a:p>
          <a:p>
            <a:pPr indent="-342900" lvl="0" marL="457200" rtl="0" algn="l">
              <a:spcBef>
                <a:spcPts val="0"/>
              </a:spcBef>
              <a:spcAft>
                <a:spcPts val="0"/>
              </a:spcAft>
              <a:buSzPts val="1800"/>
              <a:buChar char="●"/>
            </a:pPr>
            <a:r>
              <a:rPr lang="es"/>
              <a:t>Se exploran las densidades espectrales de procesos ARMA</a:t>
            </a:r>
            <a:endParaRPr/>
          </a:p>
          <a:p>
            <a:pPr indent="-342900" lvl="0" marL="457200" rtl="0" algn="l">
              <a:spcBef>
                <a:spcPts val="0"/>
              </a:spcBef>
              <a:spcAft>
                <a:spcPts val="0"/>
              </a:spcAft>
              <a:buSzPts val="1800"/>
              <a:buChar char="●"/>
            </a:pPr>
            <a:r>
              <a:rPr lang="es"/>
              <a:t>Algunas propiedades de la densidad espectral muestral sugieren que la densidad espectral no es un estimador consistente, por lo que hay que buscar más para estimar espectros...</a:t>
            </a:r>
            <a:endParaRPr/>
          </a:p>
        </p:txBody>
      </p:sp>
      <p:sp>
        <p:nvSpPr>
          <p:cNvPr id="243" name="Google Shape;24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Predicciones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Predicciones</a:t>
            </a:r>
            <a:endParaRPr/>
          </a:p>
        </p:txBody>
      </p:sp>
      <p:sp>
        <p:nvSpPr>
          <p:cNvPr id="254" name="Google Shape;25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Uno de los principales motivos de entrenar un modelo es para poder hacer predicciones acerca de los valores que va a tomar la serie de tiempo. </a:t>
            </a:r>
            <a:endParaRPr/>
          </a:p>
          <a:p>
            <a:pPr indent="0" lvl="0" marL="0" rtl="0" algn="l">
              <a:spcBef>
                <a:spcPts val="1200"/>
              </a:spcBef>
              <a:spcAft>
                <a:spcPts val="0"/>
              </a:spcAft>
              <a:buNone/>
            </a:pPr>
            <a:r>
              <a:rPr lang="es"/>
              <a:t>Es sumamente importante también conocer la </a:t>
            </a:r>
            <a:r>
              <a:rPr lang="es"/>
              <a:t>precisión</a:t>
            </a:r>
            <a:r>
              <a:rPr lang="es"/>
              <a:t> de estas estimaciones.</a:t>
            </a:r>
            <a:endParaRPr/>
          </a:p>
          <a:p>
            <a:pPr indent="0" lvl="0" marL="0" rtl="0" algn="l">
              <a:spcBef>
                <a:spcPts val="1200"/>
              </a:spcBef>
              <a:spcAft>
                <a:spcPts val="1200"/>
              </a:spcAft>
              <a:buNone/>
            </a:pPr>
            <a:r>
              <a:rPr lang="es"/>
              <a:t>        Para la mayor parte de lo que veamos esta clase vamos a suponer que conocemos perfectamente el modelo verdadero. Si bien es una suposición que en la práctica no se cumple, el uso de parámetros estimados cuando se cuenta con una cantidad grande de muestras no modifica significativamente los resultados presentados.</a:t>
            </a:r>
            <a:endParaRPr/>
          </a:p>
        </p:txBody>
      </p:sp>
      <p:pic>
        <p:nvPicPr>
          <p:cNvPr id="255" name="Google Shape;255;p37"/>
          <p:cNvPicPr preferRelativeResize="0"/>
          <p:nvPr/>
        </p:nvPicPr>
        <p:blipFill>
          <a:blip r:embed="rId3">
            <a:alphaModFix/>
          </a:blip>
          <a:stretch>
            <a:fillRect/>
          </a:stretch>
        </p:blipFill>
        <p:spPr>
          <a:xfrm>
            <a:off x="406450" y="2351812"/>
            <a:ext cx="439875" cy="439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Objetivo</a:t>
            </a:r>
            <a:endParaRPr/>
          </a:p>
        </p:txBody>
      </p:sp>
      <p:sp>
        <p:nvSpPr>
          <p:cNvPr id="261" name="Google Shape;26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Dadas la historia disponible en un instante t,                 queremos predecir el valor de        que va a ocurrir dentro de k instantes de tiempo.</a:t>
            </a:r>
            <a:endParaRPr/>
          </a:p>
          <a:p>
            <a:pPr indent="0" lvl="0" marL="0" rtl="0" algn="l">
              <a:spcBef>
                <a:spcPts val="1200"/>
              </a:spcBef>
              <a:spcAft>
                <a:spcPts val="1200"/>
              </a:spcAft>
              <a:buNone/>
            </a:pPr>
            <a:r>
              <a:rPr lang="es"/>
              <a:t>De la materia Probabilidad y Estadística, sabemos que el mejor predictor de basado en las muestras                 es la esperanza condicional </a:t>
            </a:r>
            <a:endParaRPr/>
          </a:p>
        </p:txBody>
      </p:sp>
      <p:pic>
        <p:nvPicPr>
          <p:cNvPr descr="Y_1,\ldots, Y_t" id="262" name="Google Shape;262;p38" title="MathEquation,#383838"/>
          <p:cNvPicPr preferRelativeResize="0"/>
          <p:nvPr/>
        </p:nvPicPr>
        <p:blipFill>
          <a:blip r:embed="rId3">
            <a:alphaModFix/>
          </a:blip>
          <a:stretch>
            <a:fillRect/>
          </a:stretch>
        </p:blipFill>
        <p:spPr>
          <a:xfrm>
            <a:off x="4927300" y="1269675"/>
            <a:ext cx="981642" cy="254000"/>
          </a:xfrm>
          <a:prstGeom prst="rect">
            <a:avLst/>
          </a:prstGeom>
          <a:noFill/>
          <a:ln>
            <a:noFill/>
          </a:ln>
        </p:spPr>
      </p:pic>
      <p:pic>
        <p:nvPicPr>
          <p:cNvPr descr="Y_{t+k}" id="263" name="Google Shape;263;p38" title="MathEquation,#383838"/>
          <p:cNvPicPr preferRelativeResize="0"/>
          <p:nvPr/>
        </p:nvPicPr>
        <p:blipFill>
          <a:blip r:embed="rId4">
            <a:alphaModFix/>
          </a:blip>
          <a:stretch>
            <a:fillRect/>
          </a:stretch>
        </p:blipFill>
        <p:spPr>
          <a:xfrm>
            <a:off x="663950" y="1595825"/>
            <a:ext cx="433262" cy="254000"/>
          </a:xfrm>
          <a:prstGeom prst="rect">
            <a:avLst/>
          </a:prstGeom>
          <a:noFill/>
          <a:ln>
            <a:noFill/>
          </a:ln>
        </p:spPr>
      </p:pic>
      <p:pic>
        <p:nvPicPr>
          <p:cNvPr descr="Y_1,\ldots, Y_t" id="264" name="Google Shape;264;p38" title="MathEquation,#383838"/>
          <p:cNvPicPr preferRelativeResize="0"/>
          <p:nvPr/>
        </p:nvPicPr>
        <p:blipFill>
          <a:blip r:embed="rId3">
            <a:alphaModFix/>
          </a:blip>
          <a:stretch>
            <a:fillRect/>
          </a:stretch>
        </p:blipFill>
        <p:spPr>
          <a:xfrm>
            <a:off x="2857275" y="2365600"/>
            <a:ext cx="981642" cy="254000"/>
          </a:xfrm>
          <a:prstGeom prst="rect">
            <a:avLst/>
          </a:prstGeom>
          <a:noFill/>
          <a:ln>
            <a:noFill/>
          </a:ln>
        </p:spPr>
      </p:pic>
      <p:pic>
        <p:nvPicPr>
          <p:cNvPr descr="\hat{Y}_t(\ell)=\mathbb{E}[Y_{t+\ell}|Y_1,\ldots, Y_t]" id="265" name="Google Shape;265;p38" title="MathEquation,#383838"/>
          <p:cNvPicPr preferRelativeResize="0"/>
          <p:nvPr/>
        </p:nvPicPr>
        <p:blipFill>
          <a:blip r:embed="rId5">
            <a:alphaModFix/>
          </a:blip>
          <a:stretch>
            <a:fillRect/>
          </a:stretch>
        </p:blipFill>
        <p:spPr>
          <a:xfrm>
            <a:off x="3352800" y="3122556"/>
            <a:ext cx="2438400" cy="304800"/>
          </a:xfrm>
          <a:prstGeom prst="rect">
            <a:avLst/>
          </a:prstGeom>
          <a:noFill/>
          <a:ln>
            <a:noFill/>
          </a:ln>
        </p:spPr>
      </p:pic>
      <p:pic>
        <p:nvPicPr>
          <p:cNvPr descr="Y_{t+k}" id="266" name="Google Shape;266;p38" title="MathEquation,#383838"/>
          <p:cNvPicPr preferRelativeResize="0"/>
          <p:nvPr/>
        </p:nvPicPr>
        <p:blipFill>
          <a:blip r:embed="rId4">
            <a:alphaModFix/>
          </a:blip>
          <a:stretch>
            <a:fillRect/>
          </a:stretch>
        </p:blipFill>
        <p:spPr>
          <a:xfrm>
            <a:off x="8154850" y="2027775"/>
            <a:ext cx="433262" cy="254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Predicción con tendencias </a:t>
            </a:r>
            <a:r>
              <a:rPr lang="es"/>
              <a:t>determinísticas</a:t>
            </a:r>
            <a:endParaRPr/>
          </a:p>
        </p:txBody>
      </p:sp>
      <p:sp>
        <p:nvSpPr>
          <p:cNvPr id="272" name="Google Shape;272;p3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Consideremos el caso visto en la clase 3 donde Yt podía modelarse como</a:t>
            </a:r>
            <a:br>
              <a:rPr lang="es"/>
            </a:br>
            <a:br>
              <a:rPr lang="es"/>
            </a:br>
            <a:r>
              <a:rPr lang="es"/>
              <a:t>donde      es una serie de tiempo de media nula y     es la tendencia determinística.</a:t>
            </a:r>
            <a:endParaRPr/>
          </a:p>
          <a:p>
            <a:pPr indent="0" lvl="0" marL="0" rtl="0" algn="l">
              <a:spcBef>
                <a:spcPts val="1200"/>
              </a:spcBef>
              <a:spcAft>
                <a:spcPts val="0"/>
              </a:spcAft>
              <a:buNone/>
            </a:pPr>
            <a:r>
              <a:rPr lang="es"/>
              <a:t>Si además      tiene las propiedades de ruido blanco de varianza    , ocurre que</a:t>
            </a:r>
            <a:br>
              <a:rPr lang="es"/>
            </a:br>
            <a:r>
              <a:rPr lang="es"/>
              <a:t>           son independientes           y </a:t>
            </a:r>
            <a:endParaRPr/>
          </a:p>
          <a:p>
            <a:pPr indent="0" lvl="0" marL="0" rtl="0" algn="l">
              <a:spcBef>
                <a:spcPts val="1200"/>
              </a:spcBef>
              <a:spcAft>
                <a:spcPts val="0"/>
              </a:spcAft>
              <a:buNone/>
            </a:pPr>
            <a:br>
              <a:rPr lang="es"/>
            </a:br>
            <a:r>
              <a:rPr lang="es"/>
              <a:t>El error de predicción en este caso resulta </a:t>
            </a:r>
            <a:endParaRPr/>
          </a:p>
          <a:p>
            <a:pPr indent="0" lvl="0" marL="0" rtl="0" algn="l">
              <a:spcBef>
                <a:spcPts val="1200"/>
              </a:spcBef>
              <a:spcAft>
                <a:spcPts val="1200"/>
              </a:spcAft>
              <a:buNone/>
            </a:pPr>
            <a:br>
              <a:rPr lang="es"/>
            </a:br>
            <a:r>
              <a:rPr lang="es"/>
              <a:t>con </a:t>
            </a:r>
            <a:endParaRPr/>
          </a:p>
        </p:txBody>
      </p:sp>
      <p:pic>
        <p:nvPicPr>
          <p:cNvPr descr="Y_t  = X_t + \mu_t" id="273" name="Google Shape;273;p39" title="MathEquation,#383838"/>
          <p:cNvPicPr preferRelativeResize="0"/>
          <p:nvPr/>
        </p:nvPicPr>
        <p:blipFill>
          <a:blip r:embed="rId3">
            <a:alphaModFix/>
          </a:blip>
          <a:stretch>
            <a:fillRect/>
          </a:stretch>
        </p:blipFill>
        <p:spPr>
          <a:xfrm>
            <a:off x="3912263" y="1642425"/>
            <a:ext cx="1319480" cy="254000"/>
          </a:xfrm>
          <a:prstGeom prst="rect">
            <a:avLst/>
          </a:prstGeom>
          <a:noFill/>
          <a:ln>
            <a:noFill/>
          </a:ln>
        </p:spPr>
      </p:pic>
      <p:pic>
        <p:nvPicPr>
          <p:cNvPr descr="X_t" id="274" name="Google Shape;274;p39" title="MathEquation,#383838"/>
          <p:cNvPicPr preferRelativeResize="0"/>
          <p:nvPr/>
        </p:nvPicPr>
        <p:blipFill>
          <a:blip r:embed="rId4">
            <a:alphaModFix/>
          </a:blip>
          <a:stretch>
            <a:fillRect/>
          </a:stretch>
        </p:blipFill>
        <p:spPr>
          <a:xfrm>
            <a:off x="1060025" y="1896425"/>
            <a:ext cx="292796" cy="254001"/>
          </a:xfrm>
          <a:prstGeom prst="rect">
            <a:avLst/>
          </a:prstGeom>
          <a:noFill/>
          <a:ln>
            <a:noFill/>
          </a:ln>
        </p:spPr>
      </p:pic>
      <p:pic>
        <p:nvPicPr>
          <p:cNvPr descr="\mu_t" id="275" name="Google Shape;275;p39" title="MathEquation,#383838"/>
          <p:cNvPicPr preferRelativeResize="0"/>
          <p:nvPr/>
        </p:nvPicPr>
        <p:blipFill>
          <a:blip r:embed="rId5">
            <a:alphaModFix/>
          </a:blip>
          <a:stretch>
            <a:fillRect/>
          </a:stretch>
        </p:blipFill>
        <p:spPr>
          <a:xfrm>
            <a:off x="5439800" y="1896425"/>
            <a:ext cx="287818" cy="253999"/>
          </a:xfrm>
          <a:prstGeom prst="rect">
            <a:avLst/>
          </a:prstGeom>
          <a:noFill/>
          <a:ln>
            <a:noFill/>
          </a:ln>
        </p:spPr>
      </p:pic>
      <p:pic>
        <p:nvPicPr>
          <p:cNvPr descr="X_t" id="276" name="Google Shape;276;p39" title="MathEquation,#383838"/>
          <p:cNvPicPr preferRelativeResize="0"/>
          <p:nvPr/>
        </p:nvPicPr>
        <p:blipFill>
          <a:blip r:embed="rId4">
            <a:alphaModFix/>
          </a:blip>
          <a:stretch>
            <a:fillRect/>
          </a:stretch>
        </p:blipFill>
        <p:spPr>
          <a:xfrm>
            <a:off x="1521575" y="2704700"/>
            <a:ext cx="292796" cy="254001"/>
          </a:xfrm>
          <a:prstGeom prst="rect">
            <a:avLst/>
          </a:prstGeom>
          <a:noFill/>
          <a:ln>
            <a:noFill/>
          </a:ln>
        </p:spPr>
      </p:pic>
      <p:pic>
        <p:nvPicPr>
          <p:cNvPr descr="X_t, X_l" id="277" name="Google Shape;277;p39" title="MathEquation,#383838"/>
          <p:cNvPicPr preferRelativeResize="0"/>
          <p:nvPr/>
        </p:nvPicPr>
        <p:blipFill>
          <a:blip r:embed="rId6">
            <a:alphaModFix/>
          </a:blip>
          <a:stretch>
            <a:fillRect/>
          </a:stretch>
        </p:blipFill>
        <p:spPr>
          <a:xfrm>
            <a:off x="412900" y="2958700"/>
            <a:ext cx="647134" cy="254000"/>
          </a:xfrm>
          <a:prstGeom prst="rect">
            <a:avLst/>
          </a:prstGeom>
          <a:noFill/>
          <a:ln>
            <a:noFill/>
          </a:ln>
        </p:spPr>
      </p:pic>
      <p:pic>
        <p:nvPicPr>
          <p:cNvPr descr="\forall t\neq l" id="278" name="Google Shape;278;p39" title="MathEquation,#383838"/>
          <p:cNvPicPr preferRelativeResize="0"/>
          <p:nvPr/>
        </p:nvPicPr>
        <p:blipFill>
          <a:blip r:embed="rId7">
            <a:alphaModFix/>
          </a:blip>
          <a:stretch>
            <a:fillRect/>
          </a:stretch>
        </p:blipFill>
        <p:spPr>
          <a:xfrm>
            <a:off x="3168350" y="2958700"/>
            <a:ext cx="595894" cy="254000"/>
          </a:xfrm>
          <a:prstGeom prst="rect">
            <a:avLst/>
          </a:prstGeom>
          <a:noFill/>
          <a:ln>
            <a:noFill/>
          </a:ln>
        </p:spPr>
      </p:pic>
      <p:pic>
        <p:nvPicPr>
          <p:cNvPr descr="\hat{Y}_{t+\ell}=\mathbb{E}[Y_{t+\ell}|Y_1,\ldots,Y_t]=\mathbb{E}[\mu_{t+\ell} + X_{t+\ell}|Y_1,\ldots,Y_t]  = \mu_{t+\ell}" id="279" name="Google Shape;279;p39" title="MathEquation,#383838"/>
          <p:cNvPicPr preferRelativeResize="0"/>
          <p:nvPr/>
        </p:nvPicPr>
        <p:blipFill>
          <a:blip r:embed="rId8">
            <a:alphaModFix/>
          </a:blip>
          <a:stretch>
            <a:fillRect/>
          </a:stretch>
        </p:blipFill>
        <p:spPr>
          <a:xfrm>
            <a:off x="1736650" y="3387325"/>
            <a:ext cx="5670698" cy="304800"/>
          </a:xfrm>
          <a:prstGeom prst="rect">
            <a:avLst/>
          </a:prstGeom>
          <a:noFill/>
          <a:ln>
            <a:noFill/>
          </a:ln>
        </p:spPr>
      </p:pic>
      <p:pic>
        <p:nvPicPr>
          <p:cNvPr descr="C_0^2" id="280" name="Google Shape;280;p39" title="MathEquation,#383838"/>
          <p:cNvPicPr preferRelativeResize="0"/>
          <p:nvPr/>
        </p:nvPicPr>
        <p:blipFill>
          <a:blip r:embed="rId9">
            <a:alphaModFix/>
          </a:blip>
          <a:stretch>
            <a:fillRect/>
          </a:stretch>
        </p:blipFill>
        <p:spPr>
          <a:xfrm>
            <a:off x="6942450" y="2658100"/>
            <a:ext cx="234642" cy="254000"/>
          </a:xfrm>
          <a:prstGeom prst="rect">
            <a:avLst/>
          </a:prstGeom>
          <a:noFill/>
          <a:ln>
            <a:noFill/>
          </a:ln>
        </p:spPr>
      </p:pic>
      <p:pic>
        <p:nvPicPr>
          <p:cNvPr descr="e_t(\ell)=Y_{t+\ell}-\hat{Y}_t(\ell)  = X_{t+\ell}" id="281" name="Google Shape;281;p39" title="MathEquation,#383838"/>
          <p:cNvPicPr preferRelativeResize="0"/>
          <p:nvPr/>
        </p:nvPicPr>
        <p:blipFill>
          <a:blip r:embed="rId10">
            <a:alphaModFix/>
          </a:blip>
          <a:stretch>
            <a:fillRect/>
          </a:stretch>
        </p:blipFill>
        <p:spPr>
          <a:xfrm>
            <a:off x="3467663" y="4116338"/>
            <a:ext cx="2540000" cy="292100"/>
          </a:xfrm>
          <a:prstGeom prst="rect">
            <a:avLst/>
          </a:prstGeom>
          <a:noFill/>
          <a:ln>
            <a:noFill/>
          </a:ln>
        </p:spPr>
      </p:pic>
      <p:pic>
        <p:nvPicPr>
          <p:cNvPr descr="\mathbb{E}[e_t(\ell)] =0 \text{ y }var(e_t(\ell))  = C_0" id="282" name="Google Shape;282;p39" title="MathEquation,#383838"/>
          <p:cNvPicPr preferRelativeResize="0"/>
          <p:nvPr/>
        </p:nvPicPr>
        <p:blipFill>
          <a:blip r:embed="rId11">
            <a:alphaModFix/>
          </a:blip>
          <a:stretch>
            <a:fillRect/>
          </a:stretch>
        </p:blipFill>
        <p:spPr>
          <a:xfrm>
            <a:off x="3391163" y="4599732"/>
            <a:ext cx="2829368" cy="279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Predicción de ARIMA - ejemplo AR(1)</a:t>
            </a:r>
            <a:endParaRPr/>
          </a:p>
        </p:txBody>
      </p:sp>
      <p:sp>
        <p:nvSpPr>
          <p:cNvPr id="288" name="Google Shape;28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Consideremos un AR(1) con media distinta de cero: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Luego, la predicción a un paso resulta</a:t>
            </a:r>
            <a:br>
              <a:rPr lang="es"/>
            </a:br>
            <a:br>
              <a:rPr lang="es"/>
            </a:br>
            <a:br>
              <a:rPr lang="es"/>
            </a:br>
            <a:r>
              <a:rPr lang="es"/>
              <a:t>Podemos generalizar la predicción a    pasos como</a:t>
            </a:r>
            <a:endParaRPr/>
          </a:p>
          <a:p>
            <a:pPr indent="0" lvl="0" marL="0" rtl="0" algn="l">
              <a:spcBef>
                <a:spcPts val="1200"/>
              </a:spcBef>
              <a:spcAft>
                <a:spcPts val="1200"/>
              </a:spcAft>
              <a:buNone/>
            </a:pPr>
            <a:r>
              <a:t/>
            </a:r>
            <a:endParaRPr/>
          </a:p>
        </p:txBody>
      </p:sp>
      <p:pic>
        <p:nvPicPr>
          <p:cNvPr descr="Y_t-\mu = a_1 (Y_{t-1}-\mu)+e_t" id="289" name="Google Shape;289;p40" title="MathEquation,#383838"/>
          <p:cNvPicPr preferRelativeResize="0"/>
          <p:nvPr/>
        </p:nvPicPr>
        <p:blipFill>
          <a:blip r:embed="rId3">
            <a:alphaModFix/>
          </a:blip>
          <a:stretch>
            <a:fillRect/>
          </a:stretch>
        </p:blipFill>
        <p:spPr>
          <a:xfrm>
            <a:off x="3181050" y="1712325"/>
            <a:ext cx="2781904" cy="292100"/>
          </a:xfrm>
          <a:prstGeom prst="rect">
            <a:avLst/>
          </a:prstGeom>
          <a:noFill/>
          <a:ln>
            <a:noFill/>
          </a:ln>
        </p:spPr>
      </p:pic>
      <p:pic>
        <p:nvPicPr>
          <p:cNvPr descr="\hat{Y}_t(1)-\mu=\mathbb{E}[Y_{t+1}|Y_1,\ldots,Y_t]  = \mathbb{E}[a_1 (Y_t -\mu)+e_t|Y_1,\ldots,Y_t ] = a_1(Y_t-\mu)" id="290" name="Google Shape;290;p40" title="MathEquation,#383838"/>
          <p:cNvPicPr preferRelativeResize="0"/>
          <p:nvPr/>
        </p:nvPicPr>
        <p:blipFill>
          <a:blip r:embed="rId4">
            <a:alphaModFix/>
          </a:blip>
          <a:stretch>
            <a:fillRect/>
          </a:stretch>
        </p:blipFill>
        <p:spPr>
          <a:xfrm>
            <a:off x="687250" y="2571750"/>
            <a:ext cx="7470588" cy="317500"/>
          </a:xfrm>
          <a:prstGeom prst="rect">
            <a:avLst/>
          </a:prstGeom>
          <a:noFill/>
          <a:ln>
            <a:noFill/>
          </a:ln>
        </p:spPr>
      </p:pic>
      <p:pic>
        <p:nvPicPr>
          <p:cNvPr descr="\ell" id="291" name="Google Shape;291;p40" title="MathEquation,#383838"/>
          <p:cNvPicPr preferRelativeResize="0"/>
          <p:nvPr/>
        </p:nvPicPr>
        <p:blipFill>
          <a:blip r:embed="rId5">
            <a:alphaModFix/>
          </a:blip>
          <a:stretch>
            <a:fillRect/>
          </a:stretch>
        </p:blipFill>
        <p:spPr>
          <a:xfrm>
            <a:off x="4146825" y="3121775"/>
            <a:ext cx="116916" cy="254000"/>
          </a:xfrm>
          <a:prstGeom prst="rect">
            <a:avLst/>
          </a:prstGeom>
          <a:noFill/>
          <a:ln>
            <a:noFill/>
          </a:ln>
        </p:spPr>
      </p:pic>
      <p:pic>
        <p:nvPicPr>
          <p:cNvPr descr="\hat{Y}_t(\ell)  = \mu + a_1^\ell(Y_t-\mu)" id="292" name="Google Shape;292;p40" title="MathEquation,#383838"/>
          <p:cNvPicPr preferRelativeResize="0"/>
          <p:nvPr/>
        </p:nvPicPr>
        <p:blipFill>
          <a:blip r:embed="rId6">
            <a:alphaModFix/>
          </a:blip>
          <a:stretch>
            <a:fillRect/>
          </a:stretch>
        </p:blipFill>
        <p:spPr>
          <a:xfrm>
            <a:off x="3154250" y="3526750"/>
            <a:ext cx="2102068" cy="304800"/>
          </a:xfrm>
          <a:prstGeom prst="rect">
            <a:avLst/>
          </a:prstGeom>
          <a:noFill/>
          <a:ln>
            <a:noFill/>
          </a:ln>
        </p:spPr>
      </p:pic>
      <p:grpSp>
        <p:nvGrpSpPr>
          <p:cNvPr id="293" name="Google Shape;293;p40"/>
          <p:cNvGrpSpPr/>
          <p:nvPr/>
        </p:nvGrpSpPr>
        <p:grpSpPr>
          <a:xfrm>
            <a:off x="5373000" y="3211726"/>
            <a:ext cx="3121848" cy="1828764"/>
            <a:chOff x="5640925" y="3375776"/>
            <a:chExt cx="3121848" cy="1828764"/>
          </a:xfrm>
        </p:grpSpPr>
        <p:sp>
          <p:nvSpPr>
            <p:cNvPr id="294" name="Google Shape;294;p40"/>
            <p:cNvSpPr/>
            <p:nvPr/>
          </p:nvSpPr>
          <p:spPr>
            <a:xfrm>
              <a:off x="5640925" y="3375776"/>
              <a:ext cx="3121848" cy="1828764"/>
            </a:xfrm>
            <a:prstGeom prst="cloud">
              <a:avLst/>
            </a:prstGeom>
            <a:solidFill>
              <a:srgbClr val="49AEE5"/>
            </a:solidFill>
            <a:ln cap="flat" cmpd="sng" w="28575">
              <a:solidFill>
                <a:srgbClr val="1691C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rPr>
                <a:t>Observar que si</a:t>
              </a:r>
              <a:br>
                <a:rPr lang="es" sz="1800">
                  <a:solidFill>
                    <a:schemeClr val="dk2"/>
                  </a:solidFill>
                </a:rPr>
              </a:br>
              <a:r>
                <a:rPr lang="es" sz="1800">
                  <a:solidFill>
                    <a:schemeClr val="dk2"/>
                  </a:solidFill>
                </a:rPr>
                <a:t>                es grande                 .</a:t>
              </a:r>
              <a:endParaRPr sz="1800">
                <a:solidFill>
                  <a:schemeClr val="dk2"/>
                </a:solidFill>
              </a:endParaRPr>
            </a:p>
          </p:txBody>
        </p:sp>
        <p:pic>
          <p:nvPicPr>
            <p:cNvPr descr="\mathbb{E}[\hat{Y}_t(\ell)]  \approx \mu " id="295" name="Google Shape;295;p40" title="MathEquation,#383838"/>
            <p:cNvPicPr preferRelativeResize="0"/>
            <p:nvPr/>
          </p:nvPicPr>
          <p:blipFill>
            <a:blip r:embed="rId7">
              <a:alphaModFix/>
            </a:blip>
            <a:stretch>
              <a:fillRect/>
            </a:stretch>
          </p:blipFill>
          <p:spPr>
            <a:xfrm>
              <a:off x="6954100" y="4443275"/>
              <a:ext cx="1000980" cy="254000"/>
            </a:xfrm>
            <a:prstGeom prst="rect">
              <a:avLst/>
            </a:prstGeom>
            <a:noFill/>
            <a:ln>
              <a:noFill/>
            </a:ln>
          </p:spPr>
        </p:pic>
        <p:pic>
          <p:nvPicPr>
            <p:cNvPr descr="|a_1|&lt;1\text{ y }\ell" id="296" name="Google Shape;296;p40" title="MathEquation,#383838"/>
            <p:cNvPicPr preferRelativeResize="0"/>
            <p:nvPr/>
          </p:nvPicPr>
          <p:blipFill>
            <a:blip r:embed="rId8">
              <a:alphaModFix/>
            </a:blip>
            <a:stretch>
              <a:fillRect/>
            </a:stretch>
          </p:blipFill>
          <p:spPr>
            <a:xfrm>
              <a:off x="6418275" y="4111263"/>
              <a:ext cx="906292" cy="2413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Siguiendo la misma lógica de antes,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De donde obtenemos que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Para el caso general:</a:t>
            </a:r>
            <a:endParaRPr/>
          </a:p>
          <a:p>
            <a:pPr indent="0" lvl="0" marL="0" rtl="0" algn="l">
              <a:spcBef>
                <a:spcPts val="1200"/>
              </a:spcBef>
              <a:spcAft>
                <a:spcPts val="1200"/>
              </a:spcAft>
              <a:buNone/>
            </a:pPr>
            <a:r>
              <a:t/>
            </a:r>
            <a:endParaRPr/>
          </a:p>
        </p:txBody>
      </p:sp>
      <p:sp>
        <p:nvSpPr>
          <p:cNvPr id="302" name="Google Shape;30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Predicción de ARIMA - ejemplo AR(1)</a:t>
            </a:r>
            <a:endParaRPr/>
          </a:p>
        </p:txBody>
      </p:sp>
      <p:pic>
        <p:nvPicPr>
          <p:cNvPr descr="\begin{align}&#10;e_t(1) &amp;= Y_{t+1}- \hat{Y}_t(1) = Y_{t+1} - (a_1(Y_t  -\mu) +\mu) \\&#10;&amp;= a_1(Y_t-\mu) + \mu +e_{t+1} - (a_1(Y_1-\mu) +\mu)   = e_{t+1}&#10;\end{align}" id="303" name="Google Shape;303;p41" title="MathEquation,#383838"/>
          <p:cNvPicPr preferRelativeResize="0"/>
          <p:nvPr/>
        </p:nvPicPr>
        <p:blipFill>
          <a:blip r:embed="rId3">
            <a:alphaModFix/>
          </a:blip>
          <a:stretch>
            <a:fillRect/>
          </a:stretch>
        </p:blipFill>
        <p:spPr>
          <a:xfrm>
            <a:off x="1974275" y="1560875"/>
            <a:ext cx="5195454" cy="571500"/>
          </a:xfrm>
          <a:prstGeom prst="rect">
            <a:avLst/>
          </a:prstGeom>
          <a:noFill/>
          <a:ln>
            <a:noFill/>
          </a:ln>
        </p:spPr>
      </p:pic>
      <p:grpSp>
        <p:nvGrpSpPr>
          <p:cNvPr id="304" name="Google Shape;304;p41"/>
          <p:cNvGrpSpPr/>
          <p:nvPr/>
        </p:nvGrpSpPr>
        <p:grpSpPr>
          <a:xfrm>
            <a:off x="1974275" y="1607475"/>
            <a:ext cx="559200" cy="256200"/>
            <a:chOff x="1974275" y="1560875"/>
            <a:chExt cx="559200" cy="256200"/>
          </a:xfrm>
        </p:grpSpPr>
        <p:cxnSp>
          <p:nvCxnSpPr>
            <p:cNvPr id="305" name="Google Shape;305;p41"/>
            <p:cNvCxnSpPr/>
            <p:nvPr/>
          </p:nvCxnSpPr>
          <p:spPr>
            <a:xfrm>
              <a:off x="1974275" y="1560875"/>
              <a:ext cx="0" cy="256200"/>
            </a:xfrm>
            <a:prstGeom prst="straightConnector1">
              <a:avLst/>
            </a:prstGeom>
            <a:noFill/>
            <a:ln cap="flat" cmpd="sng" w="28575">
              <a:solidFill>
                <a:srgbClr val="49AEE5"/>
              </a:solidFill>
              <a:prstDash val="solid"/>
              <a:round/>
              <a:headEnd len="med" w="med" type="none"/>
              <a:tailEnd len="med" w="med" type="none"/>
            </a:ln>
          </p:spPr>
        </p:cxnSp>
        <p:cxnSp>
          <p:nvCxnSpPr>
            <p:cNvPr id="306" name="Google Shape;306;p41"/>
            <p:cNvCxnSpPr/>
            <p:nvPr/>
          </p:nvCxnSpPr>
          <p:spPr>
            <a:xfrm rot="10800000">
              <a:off x="1974275" y="1560875"/>
              <a:ext cx="559200" cy="0"/>
            </a:xfrm>
            <a:prstGeom prst="straightConnector1">
              <a:avLst/>
            </a:prstGeom>
            <a:noFill/>
            <a:ln cap="flat" cmpd="sng" w="28575">
              <a:solidFill>
                <a:srgbClr val="49AEE5"/>
              </a:solidFill>
              <a:prstDash val="solid"/>
              <a:round/>
              <a:headEnd len="med" w="med" type="none"/>
              <a:tailEnd len="med" w="med" type="none"/>
            </a:ln>
          </p:spPr>
        </p:cxnSp>
        <p:cxnSp>
          <p:nvCxnSpPr>
            <p:cNvPr id="307" name="Google Shape;307;p41"/>
            <p:cNvCxnSpPr/>
            <p:nvPr/>
          </p:nvCxnSpPr>
          <p:spPr>
            <a:xfrm rot="10800000">
              <a:off x="1974275" y="1817075"/>
              <a:ext cx="559200" cy="0"/>
            </a:xfrm>
            <a:prstGeom prst="straightConnector1">
              <a:avLst/>
            </a:prstGeom>
            <a:noFill/>
            <a:ln cap="flat" cmpd="sng" w="28575">
              <a:solidFill>
                <a:srgbClr val="49AEE5"/>
              </a:solidFill>
              <a:prstDash val="solid"/>
              <a:round/>
              <a:headEnd len="med" w="med" type="none"/>
              <a:tailEnd len="med" w="med" type="none"/>
            </a:ln>
          </p:spPr>
        </p:cxnSp>
      </p:grpSp>
      <p:grpSp>
        <p:nvGrpSpPr>
          <p:cNvPr id="308" name="Google Shape;308;p41"/>
          <p:cNvGrpSpPr/>
          <p:nvPr/>
        </p:nvGrpSpPr>
        <p:grpSpPr>
          <a:xfrm>
            <a:off x="6678550" y="1929075"/>
            <a:ext cx="559200" cy="256200"/>
            <a:chOff x="6701825" y="1952375"/>
            <a:chExt cx="559200" cy="256200"/>
          </a:xfrm>
        </p:grpSpPr>
        <p:cxnSp>
          <p:nvCxnSpPr>
            <p:cNvPr id="309" name="Google Shape;309;p41"/>
            <p:cNvCxnSpPr/>
            <p:nvPr/>
          </p:nvCxnSpPr>
          <p:spPr>
            <a:xfrm>
              <a:off x="7261025" y="1952375"/>
              <a:ext cx="0" cy="256200"/>
            </a:xfrm>
            <a:prstGeom prst="straightConnector1">
              <a:avLst/>
            </a:prstGeom>
            <a:noFill/>
            <a:ln cap="flat" cmpd="sng" w="28575">
              <a:solidFill>
                <a:srgbClr val="49AEE5"/>
              </a:solidFill>
              <a:prstDash val="solid"/>
              <a:round/>
              <a:headEnd len="med" w="med" type="none"/>
              <a:tailEnd len="med" w="med" type="none"/>
            </a:ln>
          </p:spPr>
        </p:cxnSp>
        <p:cxnSp>
          <p:nvCxnSpPr>
            <p:cNvPr id="310" name="Google Shape;310;p41"/>
            <p:cNvCxnSpPr/>
            <p:nvPr/>
          </p:nvCxnSpPr>
          <p:spPr>
            <a:xfrm rot="10800000">
              <a:off x="6701825" y="1952375"/>
              <a:ext cx="559200" cy="0"/>
            </a:xfrm>
            <a:prstGeom prst="straightConnector1">
              <a:avLst/>
            </a:prstGeom>
            <a:noFill/>
            <a:ln cap="flat" cmpd="sng" w="28575">
              <a:solidFill>
                <a:srgbClr val="49AEE5"/>
              </a:solidFill>
              <a:prstDash val="solid"/>
              <a:round/>
              <a:headEnd len="med" w="med" type="none"/>
              <a:tailEnd len="med" w="med" type="none"/>
            </a:ln>
          </p:spPr>
        </p:cxnSp>
        <p:cxnSp>
          <p:nvCxnSpPr>
            <p:cNvPr id="311" name="Google Shape;311;p41"/>
            <p:cNvCxnSpPr/>
            <p:nvPr/>
          </p:nvCxnSpPr>
          <p:spPr>
            <a:xfrm rot="10800000">
              <a:off x="6701825" y="2208575"/>
              <a:ext cx="559200" cy="0"/>
            </a:xfrm>
            <a:prstGeom prst="straightConnector1">
              <a:avLst/>
            </a:prstGeom>
            <a:noFill/>
            <a:ln cap="flat" cmpd="sng" w="28575">
              <a:solidFill>
                <a:srgbClr val="49AEE5"/>
              </a:solidFill>
              <a:prstDash val="solid"/>
              <a:round/>
              <a:headEnd len="med" w="med" type="none"/>
              <a:tailEnd len="med" w="med" type="none"/>
            </a:ln>
          </p:spPr>
        </p:cxnSp>
      </p:grpSp>
      <p:pic>
        <p:nvPicPr>
          <p:cNvPr descr="\mathbb{E}[e_t(1)] = 0\text{ y } var(e_t(1))= C_0&#10;" id="312" name="Google Shape;312;p41" title="MathEquation,#383838"/>
          <p:cNvPicPr preferRelativeResize="0"/>
          <p:nvPr/>
        </p:nvPicPr>
        <p:blipFill>
          <a:blip r:embed="rId4">
            <a:alphaModFix/>
          </a:blip>
          <a:stretch>
            <a:fillRect/>
          </a:stretch>
        </p:blipFill>
        <p:spPr>
          <a:xfrm>
            <a:off x="3085175" y="2523484"/>
            <a:ext cx="3126154" cy="304800"/>
          </a:xfrm>
          <a:prstGeom prst="rect">
            <a:avLst/>
          </a:prstGeom>
          <a:noFill/>
          <a:ln>
            <a:noFill/>
          </a:ln>
        </p:spPr>
      </p:pic>
      <p:pic>
        <p:nvPicPr>
          <p:cNvPr descr="\begin{align}&#10;e_t(\ell) &amp;= Y_{t+\ell}- \hat{Y}_t(\ell) = Y_{t+\ell} - (a_1^\ell(Y_t  -\mu) +\mu) \\&#10;&amp;= e_{t+\ell}  + a_1e_{t+\ell-1} + \ldots + a_1^{\ell-1}e_t\\&#10;&amp; = e_{t+\ell} + \psi_1e_{t+\ell-1} + \ldots +\psi_{\ell-1}e_{t+1}&#10;\end{align}" id="313" name="Google Shape;313;p41" title="MathEquation,#383838"/>
          <p:cNvPicPr preferRelativeResize="0"/>
          <p:nvPr/>
        </p:nvPicPr>
        <p:blipFill>
          <a:blip r:embed="rId5">
            <a:alphaModFix/>
          </a:blip>
          <a:stretch>
            <a:fillRect/>
          </a:stretch>
        </p:blipFill>
        <p:spPr>
          <a:xfrm>
            <a:off x="2570788" y="3143125"/>
            <a:ext cx="4002424" cy="825500"/>
          </a:xfrm>
          <a:prstGeom prst="rect">
            <a:avLst/>
          </a:prstGeom>
          <a:noFill/>
          <a:ln>
            <a:noFill/>
          </a:ln>
        </p:spPr>
      </p:pic>
      <p:pic>
        <p:nvPicPr>
          <p:cNvPr descr="\begin{align}&#10;\mathbb{E}[e_t(\ell)]= 0\text{ y } var(e_t(\ell) &amp;= (1+\psi_1 + \ldots + \psi_{\ell-1})\sigma_e^2\\&#10;&amp;= \sigma_e^2 \left(\frac{1-a_1^{2\ell}}{1-a_1^2}\right)&#10;\end{align}&#10;" id="314" name="Google Shape;314;p41" title="MathEquation,#383838"/>
          <p:cNvPicPr preferRelativeResize="0"/>
          <p:nvPr/>
        </p:nvPicPr>
        <p:blipFill>
          <a:blip r:embed="rId6">
            <a:alphaModFix/>
          </a:blip>
          <a:stretch>
            <a:fillRect/>
          </a:stretch>
        </p:blipFill>
        <p:spPr>
          <a:xfrm>
            <a:off x="2928457" y="4129700"/>
            <a:ext cx="3439584" cy="825500"/>
          </a:xfrm>
          <a:prstGeom prst="rect">
            <a:avLst/>
          </a:prstGeom>
          <a:noFill/>
          <a:ln>
            <a:noFill/>
          </a:ln>
        </p:spPr>
      </p:pic>
      <p:sp>
        <p:nvSpPr>
          <p:cNvPr id="315" name="Google Shape;315;p41"/>
          <p:cNvSpPr/>
          <p:nvPr/>
        </p:nvSpPr>
        <p:spPr>
          <a:xfrm>
            <a:off x="6456325" y="2531675"/>
            <a:ext cx="2687688" cy="2189592"/>
          </a:xfrm>
          <a:prstGeom prst="cloud">
            <a:avLst/>
          </a:prstGeom>
          <a:solidFill>
            <a:srgbClr val="49AEE5"/>
          </a:solidFill>
          <a:ln cap="flat" cmpd="sng" w="28575">
            <a:solidFill>
              <a:srgbClr val="1691C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rPr>
              <a:t>Es insesgado y la var del error crece con la cantidad de pasos</a:t>
            </a:r>
            <a:r>
              <a:rPr lang="es" sz="1800">
                <a:solidFill>
                  <a:schemeClr val="dk2"/>
                </a:solidFill>
              </a:rPr>
              <a:t>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Predicción de ARIMA - ejemplo MA(1)</a:t>
            </a:r>
            <a:endParaRPr/>
          </a:p>
        </p:txBody>
      </p:sp>
      <p:sp>
        <p:nvSpPr>
          <p:cNvPr id="321" name="Google Shape;32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Consideremos ahora un MA c</a:t>
            </a:r>
            <a:r>
              <a:rPr lang="es"/>
              <a:t>o</a:t>
            </a:r>
            <a:r>
              <a:rPr lang="es"/>
              <a:t>n media no nula: </a:t>
            </a:r>
            <a:br>
              <a:rPr lang="es"/>
            </a:br>
            <a:r>
              <a:rPr lang="es"/>
              <a:t>En este caso resulta que la predicción a un paso se puede aproximar como</a:t>
            </a:r>
            <a:endParaRPr/>
          </a:p>
          <a:p>
            <a:pPr indent="0" lvl="0" marL="0" rtl="0" algn="l">
              <a:spcBef>
                <a:spcPts val="1200"/>
              </a:spcBef>
              <a:spcAft>
                <a:spcPts val="0"/>
              </a:spcAft>
              <a:buNone/>
            </a:pPr>
            <a:br>
              <a:rPr lang="es"/>
            </a:br>
            <a:r>
              <a:rPr lang="es"/>
              <a:t>Nuevamente, podemos obtener una expresión más general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Para el caso de          , tenemos que el error resulta </a:t>
            </a:r>
            <a:endParaRPr/>
          </a:p>
        </p:txBody>
      </p:sp>
      <p:pic>
        <p:nvPicPr>
          <p:cNvPr descr="Y_t  = \mu + e_t - b_1e_{t-1}" id="322" name="Google Shape;322;p42" title="MathEquation,#383838"/>
          <p:cNvPicPr preferRelativeResize="0"/>
          <p:nvPr/>
        </p:nvPicPr>
        <p:blipFill>
          <a:blip r:embed="rId3">
            <a:alphaModFix/>
          </a:blip>
          <a:stretch>
            <a:fillRect/>
          </a:stretch>
        </p:blipFill>
        <p:spPr>
          <a:xfrm>
            <a:off x="5300025" y="1258025"/>
            <a:ext cx="2052526" cy="254000"/>
          </a:xfrm>
          <a:prstGeom prst="rect">
            <a:avLst/>
          </a:prstGeom>
          <a:noFill/>
          <a:ln>
            <a:noFill/>
          </a:ln>
        </p:spPr>
      </p:pic>
      <p:pic>
        <p:nvPicPr>
          <p:cNvPr descr="\hat{Y}_t(1)  = \mathbb{E}[\mu + e_{t+1} - b_1e_{t}|Y_1,\ldots,Y_t] = \mu -b_1\mathbb{E}[e_t|Y_1,\ldots, Y_t] \approx \mu - b_1 e_t" id="323" name="Google Shape;323;p42" title="MathEquation,#383838"/>
          <p:cNvPicPr preferRelativeResize="0"/>
          <p:nvPr/>
        </p:nvPicPr>
        <p:blipFill>
          <a:blip r:embed="rId4">
            <a:alphaModFix/>
          </a:blip>
          <a:stretch>
            <a:fillRect/>
          </a:stretch>
        </p:blipFill>
        <p:spPr>
          <a:xfrm>
            <a:off x="1088575" y="1910325"/>
            <a:ext cx="6966858" cy="304800"/>
          </a:xfrm>
          <a:prstGeom prst="rect">
            <a:avLst/>
          </a:prstGeom>
          <a:noFill/>
          <a:ln>
            <a:noFill/>
          </a:ln>
        </p:spPr>
      </p:pic>
      <p:pic>
        <p:nvPicPr>
          <p:cNvPr descr="\hat{Y}_t(\ell)  = \mathbb{E}[\mu + e_{t+\ell} - b_1e_{t+\ell-1 }|Y_1,\ldots,Y_t] = \mu \quad \ell&gt;1" id="324" name="Google Shape;324;p42" title="MathEquation,#383838"/>
          <p:cNvPicPr preferRelativeResize="0"/>
          <p:nvPr/>
        </p:nvPicPr>
        <p:blipFill>
          <a:blip r:embed="rId5">
            <a:alphaModFix/>
          </a:blip>
          <a:stretch>
            <a:fillRect/>
          </a:stretch>
        </p:blipFill>
        <p:spPr>
          <a:xfrm>
            <a:off x="2083838" y="2724750"/>
            <a:ext cx="4976326" cy="304800"/>
          </a:xfrm>
          <a:prstGeom prst="rect">
            <a:avLst/>
          </a:prstGeom>
          <a:noFill/>
          <a:ln>
            <a:noFill/>
          </a:ln>
        </p:spPr>
      </p:pic>
      <p:pic>
        <p:nvPicPr>
          <p:cNvPr descr="\ell=1" id="325" name="Google Shape;325;p42" title="MathEquation,#383838"/>
          <p:cNvPicPr preferRelativeResize="0"/>
          <p:nvPr/>
        </p:nvPicPr>
        <p:blipFill>
          <a:blip r:embed="rId6">
            <a:alphaModFix/>
          </a:blip>
          <a:stretch>
            <a:fillRect/>
          </a:stretch>
        </p:blipFill>
        <p:spPr>
          <a:xfrm>
            <a:off x="2026825" y="3273200"/>
            <a:ext cx="631056" cy="254000"/>
          </a:xfrm>
          <a:prstGeom prst="rect">
            <a:avLst/>
          </a:prstGeom>
          <a:noFill/>
          <a:ln>
            <a:noFill/>
          </a:ln>
        </p:spPr>
      </p:pic>
      <p:pic>
        <p:nvPicPr>
          <p:cNvPr descr="e_t(1)=e_{t+1}" id="326" name="Google Shape;326;p42" title="MathEquation,#383838"/>
          <p:cNvPicPr preferRelativeResize="0"/>
          <p:nvPr/>
        </p:nvPicPr>
        <p:blipFill>
          <a:blip r:embed="rId7">
            <a:alphaModFix/>
          </a:blip>
          <a:stretch>
            <a:fillRect/>
          </a:stretch>
        </p:blipFill>
        <p:spPr>
          <a:xfrm>
            <a:off x="3974363" y="3704200"/>
            <a:ext cx="1195294" cy="279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Introducción al análisis espectral</a:t>
            </a:r>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Predicción de ARIMA - ejemplo Random Walk</a:t>
            </a:r>
            <a:endParaRPr/>
          </a:p>
        </p:txBody>
      </p:sp>
      <p:sp>
        <p:nvSpPr>
          <p:cNvPr id="332" name="Google Shape;33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Consideremos el caso del caminante aleatorio con deriva (</a:t>
            </a:r>
            <a:r>
              <a:rPr i="1" lang="es"/>
              <a:t>drift</a:t>
            </a:r>
            <a:r>
              <a:rPr lang="es"/>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donde la predicción a un paso resulta </a:t>
            </a:r>
            <a:endParaRPr/>
          </a:p>
          <a:p>
            <a:pPr indent="0" lvl="0" marL="0" rtl="0" algn="l">
              <a:spcBef>
                <a:spcPts val="1200"/>
              </a:spcBef>
              <a:spcAft>
                <a:spcPts val="1200"/>
              </a:spcAft>
              <a:buNone/>
            </a:pPr>
            <a:br>
              <a:rPr lang="es"/>
            </a:br>
            <a:r>
              <a:rPr lang="es"/>
              <a:t>Similar al caso AR(1) la predicción a    pasos se puede obtener a partir de una expresión recursiva como </a:t>
            </a:r>
            <a:endParaRPr/>
          </a:p>
        </p:txBody>
      </p:sp>
      <p:pic>
        <p:nvPicPr>
          <p:cNvPr descr="Y_t  = Y_{t-1} + \theta-e_t" id="333" name="Google Shape;333;p43" title="MathEquation,#383838"/>
          <p:cNvPicPr preferRelativeResize="0"/>
          <p:nvPr/>
        </p:nvPicPr>
        <p:blipFill>
          <a:blip r:embed="rId3">
            <a:alphaModFix/>
          </a:blip>
          <a:stretch>
            <a:fillRect/>
          </a:stretch>
        </p:blipFill>
        <p:spPr>
          <a:xfrm>
            <a:off x="3565150" y="1655038"/>
            <a:ext cx="2013694" cy="279400"/>
          </a:xfrm>
          <a:prstGeom prst="rect">
            <a:avLst/>
          </a:prstGeom>
          <a:noFill/>
          <a:ln>
            <a:noFill/>
          </a:ln>
        </p:spPr>
      </p:pic>
      <p:pic>
        <p:nvPicPr>
          <p:cNvPr descr="\hat{Y}_t(1)  = \mathbb{E}[Y_t + \theta-e_{t+1}|Y_1,\ldots, Y_t]= Y_t + \theta" id="334" name="Google Shape;334;p43" title="MathEquation,#383838"/>
          <p:cNvPicPr preferRelativeResize="0"/>
          <p:nvPr/>
        </p:nvPicPr>
        <p:blipFill>
          <a:blip r:embed="rId4">
            <a:alphaModFix/>
          </a:blip>
          <a:stretch>
            <a:fillRect/>
          </a:stretch>
        </p:blipFill>
        <p:spPr>
          <a:xfrm>
            <a:off x="2677762" y="2571750"/>
            <a:ext cx="3788474" cy="279400"/>
          </a:xfrm>
          <a:prstGeom prst="rect">
            <a:avLst/>
          </a:prstGeom>
          <a:noFill/>
          <a:ln>
            <a:noFill/>
          </a:ln>
        </p:spPr>
      </p:pic>
      <p:pic>
        <p:nvPicPr>
          <p:cNvPr descr="\ell" id="335" name="Google Shape;335;p43" title="MathEquation,#383838"/>
          <p:cNvPicPr preferRelativeResize="0"/>
          <p:nvPr/>
        </p:nvPicPr>
        <p:blipFill>
          <a:blip r:embed="rId5">
            <a:alphaModFix/>
          </a:blip>
          <a:stretch>
            <a:fillRect/>
          </a:stretch>
        </p:blipFill>
        <p:spPr>
          <a:xfrm>
            <a:off x="4146825" y="2958700"/>
            <a:ext cx="116916" cy="254000"/>
          </a:xfrm>
          <a:prstGeom prst="rect">
            <a:avLst/>
          </a:prstGeom>
          <a:noFill/>
          <a:ln>
            <a:noFill/>
          </a:ln>
        </p:spPr>
      </p:pic>
      <p:pic>
        <p:nvPicPr>
          <p:cNvPr descr="\hat{Y}_t(\ell)  = Y_t + \theta\ell,\quad \ell\geq 1" id="336" name="Google Shape;336;p43" title="MathEquation,#383838"/>
          <p:cNvPicPr preferRelativeResize="0"/>
          <p:nvPr/>
        </p:nvPicPr>
        <p:blipFill>
          <a:blip r:embed="rId6">
            <a:alphaModFix/>
          </a:blip>
          <a:stretch>
            <a:fillRect/>
          </a:stretch>
        </p:blipFill>
        <p:spPr>
          <a:xfrm>
            <a:off x="3160800" y="3657600"/>
            <a:ext cx="2088972" cy="279400"/>
          </a:xfrm>
          <a:prstGeom prst="rect">
            <a:avLst/>
          </a:prstGeom>
          <a:noFill/>
          <a:ln>
            <a:noFill/>
          </a:ln>
        </p:spPr>
      </p:pic>
      <p:sp>
        <p:nvSpPr>
          <p:cNvPr id="337" name="Google Shape;337;p43"/>
          <p:cNvSpPr/>
          <p:nvPr/>
        </p:nvSpPr>
        <p:spPr>
          <a:xfrm>
            <a:off x="5466200" y="3352400"/>
            <a:ext cx="3273156" cy="1595808"/>
          </a:xfrm>
          <a:prstGeom prst="cloud">
            <a:avLst/>
          </a:prstGeom>
          <a:solidFill>
            <a:srgbClr val="49AEE5"/>
          </a:solidFill>
          <a:ln cap="flat" cmpd="sng" w="28575">
            <a:solidFill>
              <a:srgbClr val="1691C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rPr>
              <a:t>Observar que si </a:t>
            </a:r>
            <a:r>
              <a:rPr lang="es" sz="1800">
                <a:solidFill>
                  <a:schemeClr val="dk2"/>
                </a:solidFill>
              </a:rPr>
              <a:t>𝚹</a:t>
            </a:r>
            <a:r>
              <a:rPr lang="es" sz="1800">
                <a:solidFill>
                  <a:schemeClr val="dk2"/>
                </a:solidFill>
              </a:rPr>
              <a:t>≠0 la predicción no converge a un valor</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Predicción de ARIMA - ejemplo Random Walk</a:t>
            </a:r>
            <a:endParaRPr/>
          </a:p>
          <a:p>
            <a:pPr indent="0" lvl="0" marL="0" rtl="0" algn="l">
              <a:spcBef>
                <a:spcPts val="0"/>
              </a:spcBef>
              <a:spcAft>
                <a:spcPts val="0"/>
              </a:spcAft>
              <a:buNone/>
            </a:pPr>
            <a:r>
              <a:t/>
            </a:r>
            <a:endParaRPr/>
          </a:p>
        </p:txBody>
      </p:sp>
      <p:sp>
        <p:nvSpPr>
          <p:cNvPr id="343" name="Google Shape;34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error para este ejemplo del caminante aleatorio resulta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Se obtiene entonces que </a:t>
            </a:r>
            <a:endParaRPr/>
          </a:p>
        </p:txBody>
      </p:sp>
      <p:pic>
        <p:nvPicPr>
          <p:cNvPr descr="\begin{align}&#10;e_t(\ell) &amp;= Y_{t+1} - \hat{Y}_t(\ell)=(Y_t + e_{t+1}+\ldots + e_{t+\ell} + \ell\theta) - (Y_t +\theta\ell)\\&#10;&amp;= e_{t+1}+\ldots+e_{t+\ell}&#10; \end{align}" id="344" name="Google Shape;344;p44" title="MathEquation,#383838"/>
          <p:cNvPicPr preferRelativeResize="0"/>
          <p:nvPr/>
        </p:nvPicPr>
        <p:blipFill>
          <a:blip r:embed="rId3">
            <a:alphaModFix/>
          </a:blip>
          <a:stretch>
            <a:fillRect/>
          </a:stretch>
        </p:blipFill>
        <p:spPr>
          <a:xfrm>
            <a:off x="1603175" y="1752600"/>
            <a:ext cx="5937662" cy="571500"/>
          </a:xfrm>
          <a:prstGeom prst="rect">
            <a:avLst/>
          </a:prstGeom>
          <a:noFill/>
          <a:ln>
            <a:noFill/>
          </a:ln>
        </p:spPr>
      </p:pic>
      <p:pic>
        <p:nvPicPr>
          <p:cNvPr descr="\mathbb{E}[e_t(\ell)] = 0\text{ y } var(e_t(\ell))= \ell\sigma_e^2" id="345" name="Google Shape;345;p44" title="MathEquation,#383838"/>
          <p:cNvPicPr preferRelativeResize="0"/>
          <p:nvPr/>
        </p:nvPicPr>
        <p:blipFill>
          <a:blip r:embed="rId4">
            <a:alphaModFix/>
          </a:blip>
          <a:stretch>
            <a:fillRect/>
          </a:stretch>
        </p:blipFill>
        <p:spPr>
          <a:xfrm>
            <a:off x="2585950" y="3110125"/>
            <a:ext cx="3256410" cy="317500"/>
          </a:xfrm>
          <a:prstGeom prst="rect">
            <a:avLst/>
          </a:prstGeom>
          <a:noFill/>
          <a:ln>
            <a:noFill/>
          </a:ln>
        </p:spPr>
      </p:pic>
      <p:sp>
        <p:nvSpPr>
          <p:cNvPr id="346" name="Google Shape;346;p44"/>
          <p:cNvSpPr/>
          <p:nvPr/>
        </p:nvSpPr>
        <p:spPr>
          <a:xfrm>
            <a:off x="5459250" y="3058975"/>
            <a:ext cx="3618000" cy="1944756"/>
          </a:xfrm>
          <a:prstGeom prst="cloud">
            <a:avLst/>
          </a:prstGeom>
          <a:solidFill>
            <a:srgbClr val="49AEE5"/>
          </a:solidFill>
          <a:ln cap="flat" cmpd="sng" w="28575">
            <a:solidFill>
              <a:srgbClr val="1691C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rPr>
              <a:t>El error de predicción crece sin límites a medida que aumentamos el paso de la predicción</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Predicción de ARIMA - ejemplo ARMA(p,q)</a:t>
            </a:r>
            <a:endParaRPr/>
          </a:p>
        </p:txBody>
      </p:sp>
      <p:sp>
        <p:nvSpPr>
          <p:cNvPr id="352" name="Google Shape;352;p4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Consideremos ahora un modelo ARMA(p,q)</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En este caso, se puede ver que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donde                                       .</a:t>
            </a:r>
            <a:endParaRPr/>
          </a:p>
          <a:p>
            <a:pPr indent="0" lvl="0" marL="0" rtl="0" algn="l">
              <a:spcBef>
                <a:spcPts val="1200"/>
              </a:spcBef>
              <a:spcAft>
                <a:spcPts val="1200"/>
              </a:spcAft>
              <a:buNone/>
            </a:pPr>
            <a:r>
              <a:rPr lang="es"/>
              <a:t>Se observa que si          los términos asociados al MA desaparecen y el comportamiento queda regido por la componente AR del modelo. Con lo cual tenemos que </a:t>
            </a:r>
            <a:endParaRPr/>
          </a:p>
        </p:txBody>
      </p:sp>
      <p:pic>
        <p:nvPicPr>
          <p:cNvPr descr="Y_t = a_1Y_{t-1}+\ldots+a_pY_{t-p} + e_t - b_1e_{t-1} + \ldots + b_qe_{t-q}" id="353" name="Google Shape;353;p45" title="MathEquation,#383838"/>
          <p:cNvPicPr preferRelativeResize="0"/>
          <p:nvPr/>
        </p:nvPicPr>
        <p:blipFill>
          <a:blip r:embed="rId3">
            <a:alphaModFix/>
          </a:blip>
          <a:stretch>
            <a:fillRect/>
          </a:stretch>
        </p:blipFill>
        <p:spPr>
          <a:xfrm>
            <a:off x="1926250" y="1735600"/>
            <a:ext cx="5291476" cy="257950"/>
          </a:xfrm>
          <a:prstGeom prst="rect">
            <a:avLst/>
          </a:prstGeom>
          <a:noFill/>
          <a:ln>
            <a:noFill/>
          </a:ln>
        </p:spPr>
      </p:pic>
      <p:pic>
        <p:nvPicPr>
          <p:cNvPr descr="\begin{align}&#10;\hat{Y}_t(\ell) =&amp; \mathbb{E}[Y_{t+\ell}|Y_1,\ldots Y_t]  = a_1\hat{Y}_t(\ell-1) +\ldots+a_p\hat{Y}_t(p) +\theta_0 - \\&#10;&amp;b_1\mathbb{E}[e_{t-1}|Y_1,\ldots, Y_t] + \ldots + b_q\mathbb{E}[e_{t-q}|Y_1,\ldots, Y_t]&#10;\end{align}" id="354" name="Google Shape;354;p45" title="MathEquation,#383838"/>
          <p:cNvPicPr preferRelativeResize="0"/>
          <p:nvPr/>
        </p:nvPicPr>
        <p:blipFill>
          <a:blip r:embed="rId4">
            <a:alphaModFix/>
          </a:blip>
          <a:stretch>
            <a:fillRect/>
          </a:stretch>
        </p:blipFill>
        <p:spPr>
          <a:xfrm>
            <a:off x="1735625" y="2574925"/>
            <a:ext cx="5575610" cy="571500"/>
          </a:xfrm>
          <a:prstGeom prst="rect">
            <a:avLst/>
          </a:prstGeom>
          <a:noFill/>
          <a:ln>
            <a:noFill/>
          </a:ln>
        </p:spPr>
      </p:pic>
      <p:pic>
        <p:nvPicPr>
          <p:cNvPr descr="\theta_0 = \mu(1-a_1-\ldots-a_p)" id="355" name="Google Shape;355;p45" title="MathEquation,#383838"/>
          <p:cNvPicPr preferRelativeResize="0"/>
          <p:nvPr/>
        </p:nvPicPr>
        <p:blipFill>
          <a:blip r:embed="rId5">
            <a:alphaModFix/>
          </a:blip>
          <a:stretch>
            <a:fillRect/>
          </a:stretch>
        </p:blipFill>
        <p:spPr>
          <a:xfrm>
            <a:off x="1153200" y="3146425"/>
            <a:ext cx="2309090" cy="254000"/>
          </a:xfrm>
          <a:prstGeom prst="rect">
            <a:avLst/>
          </a:prstGeom>
          <a:noFill/>
          <a:ln>
            <a:noFill/>
          </a:ln>
        </p:spPr>
      </p:pic>
      <p:pic>
        <p:nvPicPr>
          <p:cNvPr descr="\ell &gt; q " id="356" name="Google Shape;356;p45" title="MathEquation,#383838"/>
          <p:cNvPicPr preferRelativeResize="0"/>
          <p:nvPr/>
        </p:nvPicPr>
        <p:blipFill>
          <a:blip r:embed="rId6">
            <a:alphaModFix/>
          </a:blip>
          <a:stretch>
            <a:fillRect/>
          </a:stretch>
        </p:blipFill>
        <p:spPr>
          <a:xfrm>
            <a:off x="2306375" y="3634300"/>
            <a:ext cx="517048" cy="254000"/>
          </a:xfrm>
          <a:prstGeom prst="rect">
            <a:avLst/>
          </a:prstGeom>
          <a:noFill/>
          <a:ln>
            <a:noFill/>
          </a:ln>
        </p:spPr>
      </p:pic>
      <p:pic>
        <p:nvPicPr>
          <p:cNvPr descr="\begin{align}&#10;\hat{Y}_t(\ell) =&amp; a_1(\hat{Y}_t(\ell-1)-\mu) +\ldots+a_p(\hat{Y}_t(p) -\mu)+\mu\quad \ell&gt;q \end{align}" id="357" name="Google Shape;357;p45" title="MathEquation,#383838"/>
          <p:cNvPicPr preferRelativeResize="0"/>
          <p:nvPr/>
        </p:nvPicPr>
        <p:blipFill>
          <a:blip r:embed="rId7">
            <a:alphaModFix/>
          </a:blip>
          <a:stretch>
            <a:fillRect/>
          </a:stretch>
        </p:blipFill>
        <p:spPr>
          <a:xfrm>
            <a:off x="2039875" y="4553310"/>
            <a:ext cx="4967112" cy="279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Predicción de ARIMA - ejemplo ARMA(p,q)</a:t>
            </a:r>
            <a:endParaRPr/>
          </a:p>
        </p:txBody>
      </p:sp>
      <p:sp>
        <p:nvSpPr>
          <p:cNvPr id="363" name="Google Shape;36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Observar que a expresión hallada  de         sigue la misma recursión de Yule-Walker que la función de autocorrelación del proceso, y por lo tanto las </a:t>
            </a:r>
            <a:r>
              <a:rPr lang="es"/>
              <a:t>raíces</a:t>
            </a:r>
            <a:r>
              <a:rPr lang="es"/>
              <a:t> de la ec. característica determinarán el comportamiento para </a:t>
            </a:r>
            <a:r>
              <a:rPr lang="es">
                <a:latin typeface="Cedarville Cursive"/>
                <a:ea typeface="Cedarville Cursive"/>
                <a:cs typeface="Cedarville Cursive"/>
                <a:sym typeface="Cedarville Cursive"/>
              </a:rPr>
              <a:t>l</a:t>
            </a:r>
            <a:r>
              <a:rPr lang="es"/>
              <a:t> grande. En particular, se puede escribir  a         como sumas 	de términos que decaen exponencialmente con </a:t>
            </a:r>
            <a:r>
              <a:rPr lang="es">
                <a:latin typeface="Cedarville Cursive"/>
                <a:ea typeface="Cedarville Cursive"/>
                <a:cs typeface="Cedarville Cursive"/>
                <a:sym typeface="Cedarville Cursive"/>
              </a:rPr>
              <a:t>l</a:t>
            </a:r>
            <a:r>
              <a:rPr lang="es"/>
              <a:t>, y senoidales amortiguadas.</a:t>
            </a:r>
            <a:endParaRPr/>
          </a:p>
          <a:p>
            <a:pPr indent="0" lvl="0" marL="0" rtl="0" algn="l">
              <a:spcBef>
                <a:spcPts val="1200"/>
              </a:spcBef>
              <a:spcAft>
                <a:spcPts val="1200"/>
              </a:spcAft>
              <a:buNone/>
            </a:pPr>
            <a:r>
              <a:t/>
            </a:r>
            <a:endParaRPr/>
          </a:p>
        </p:txBody>
      </p:sp>
      <p:pic>
        <p:nvPicPr>
          <p:cNvPr descr="\begin{align}&#10;\hat{Y}_t(\ell)  \end{align}" id="364" name="Google Shape;364;p46" title="MathEquation,#383838"/>
          <p:cNvPicPr preferRelativeResize="0"/>
          <p:nvPr/>
        </p:nvPicPr>
        <p:blipFill>
          <a:blip r:embed="rId3">
            <a:alphaModFix/>
          </a:blip>
          <a:stretch>
            <a:fillRect/>
          </a:stretch>
        </p:blipFill>
        <p:spPr>
          <a:xfrm>
            <a:off x="4251675" y="1258025"/>
            <a:ext cx="482660" cy="254000"/>
          </a:xfrm>
          <a:prstGeom prst="rect">
            <a:avLst/>
          </a:prstGeom>
          <a:noFill/>
          <a:ln>
            <a:noFill/>
          </a:ln>
        </p:spPr>
      </p:pic>
      <p:pic>
        <p:nvPicPr>
          <p:cNvPr descr="\begin{align}&#10;\hat{Y}_t(\ell)  \end{align}" id="365" name="Google Shape;365;p46" title="MathEquation,#383838"/>
          <p:cNvPicPr preferRelativeResize="0"/>
          <p:nvPr/>
        </p:nvPicPr>
        <p:blipFill>
          <a:blip r:embed="rId3">
            <a:alphaModFix/>
          </a:blip>
          <a:stretch>
            <a:fillRect/>
          </a:stretch>
        </p:blipFill>
        <p:spPr>
          <a:xfrm>
            <a:off x="3530450" y="2202525"/>
            <a:ext cx="482660" cy="254000"/>
          </a:xfrm>
          <a:prstGeom prst="rect">
            <a:avLst/>
          </a:prstGeom>
          <a:noFill/>
          <a:ln>
            <a:noFill/>
          </a:ln>
        </p:spPr>
      </p:pic>
      <p:grpSp>
        <p:nvGrpSpPr>
          <p:cNvPr id="366" name="Google Shape;366;p46"/>
          <p:cNvGrpSpPr/>
          <p:nvPr/>
        </p:nvGrpSpPr>
        <p:grpSpPr>
          <a:xfrm>
            <a:off x="2273425" y="2839875"/>
            <a:ext cx="3940164" cy="2230092"/>
            <a:chOff x="794075" y="2863175"/>
            <a:chExt cx="3940164" cy="2230092"/>
          </a:xfrm>
        </p:grpSpPr>
        <p:sp>
          <p:nvSpPr>
            <p:cNvPr id="367" name="Google Shape;367;p46"/>
            <p:cNvSpPr/>
            <p:nvPr/>
          </p:nvSpPr>
          <p:spPr>
            <a:xfrm>
              <a:off x="794075" y="2863175"/>
              <a:ext cx="3940164" cy="2230092"/>
            </a:xfrm>
            <a:prstGeom prst="cloud">
              <a:avLst/>
            </a:prstGeom>
            <a:solidFill>
              <a:srgbClr val="49AEE5"/>
            </a:solidFill>
            <a:ln cap="flat" cmpd="sng" w="28575">
              <a:solidFill>
                <a:srgbClr val="1691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chemeClr val="dk2"/>
                  </a:solidFill>
                </a:rPr>
                <a:t>Los términos de           decaen a cero cuando </a:t>
              </a:r>
              <a:r>
                <a:rPr lang="es" sz="1800">
                  <a:solidFill>
                    <a:schemeClr val="dk2"/>
                  </a:solidFill>
                  <a:latin typeface="Cedarville Cursive"/>
                  <a:ea typeface="Cedarville Cursive"/>
                  <a:cs typeface="Cedarville Cursive"/>
                  <a:sym typeface="Cedarville Cursive"/>
                </a:rPr>
                <a:t>l</a:t>
              </a:r>
              <a:r>
                <a:rPr lang="es" sz="1800">
                  <a:solidFill>
                    <a:schemeClr val="dk2"/>
                  </a:solidFill>
                </a:rPr>
                <a:t> cerece y la predicción se reduce a la media μ.</a:t>
              </a:r>
              <a:endParaRPr sz="1800">
                <a:solidFill>
                  <a:schemeClr val="dk2"/>
                </a:solidFill>
              </a:endParaRPr>
            </a:p>
          </p:txBody>
        </p:sp>
        <p:pic>
          <p:nvPicPr>
            <p:cNvPr descr="\begin{align}&#10;\hat{Y}_t(\ell)  \end{align}" id="368" name="Google Shape;368;p46" title="MathEquation,#383838"/>
            <p:cNvPicPr preferRelativeResize="0"/>
            <p:nvPr/>
          </p:nvPicPr>
          <p:blipFill>
            <a:blip r:embed="rId3">
              <a:alphaModFix/>
            </a:blip>
            <a:stretch>
              <a:fillRect/>
            </a:stretch>
          </p:blipFill>
          <p:spPr>
            <a:xfrm>
              <a:off x="3134925" y="3375550"/>
              <a:ext cx="482660" cy="2540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ARMA como proceso lineal truncado</a:t>
            </a:r>
            <a:endParaRPr/>
          </a:p>
        </p:txBody>
      </p:sp>
      <p:sp>
        <p:nvSpPr>
          <p:cNvPr id="374" name="Google Shape;374;p47"/>
          <p:cNvSpPr txBox="1"/>
          <p:nvPr>
            <p:ph idx="1" type="body"/>
          </p:nvPr>
        </p:nvSpPr>
        <p:spPr>
          <a:xfrm>
            <a:off x="311700" y="1152475"/>
            <a:ext cx="8520600" cy="39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 puede demostrar (ver. apéndice G de Time Series Analysis) que todo modelo ARMA(p,q) se puede representar usando un proceso lineal truncado: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donde Ct(l) es una función de </a:t>
            </a:r>
            <a:r>
              <a:rPr i="1" lang="es"/>
              <a:t>Y</a:t>
            </a:r>
            <a:r>
              <a:rPr i="1" lang="es" sz="1400"/>
              <a:t>t</a:t>
            </a:r>
            <a:r>
              <a:rPr i="1" lang="es"/>
              <a:t>, Y</a:t>
            </a:r>
            <a:r>
              <a:rPr i="1" lang="es" sz="1400"/>
              <a:t>t-1</a:t>
            </a:r>
            <a:r>
              <a:rPr lang="es"/>
              <a:t>,... y </a:t>
            </a:r>
            <a:endParaRPr/>
          </a:p>
          <a:p>
            <a:pPr indent="0" lvl="0" marL="0" rtl="0" algn="l">
              <a:spcBef>
                <a:spcPts val="1200"/>
              </a:spcBef>
              <a:spcAft>
                <a:spcPts val="1200"/>
              </a:spcAft>
              <a:buNone/>
            </a:pPr>
            <a:br>
              <a:rPr lang="es"/>
            </a:br>
            <a:r>
              <a:rPr lang="es"/>
              <a:t>Además, si </a:t>
            </a:r>
            <a:r>
              <a:rPr lang="es">
                <a:latin typeface="Cedarville Cursive"/>
                <a:ea typeface="Cedarville Cursive"/>
                <a:cs typeface="Cedarville Cursive"/>
                <a:sym typeface="Cedarville Cursive"/>
              </a:rPr>
              <a:t>l</a:t>
            </a:r>
            <a:r>
              <a:rPr lang="es"/>
              <a:t> es lo suficientemente grande y el sistema es invertible </a:t>
            </a:r>
            <a:r>
              <a:rPr i="1" lang="es"/>
              <a:t>C</a:t>
            </a:r>
            <a:r>
              <a:rPr i="1" lang="es" sz="1400"/>
              <a:t>t</a:t>
            </a:r>
            <a:r>
              <a:rPr i="1" lang="es"/>
              <a:t>(</a:t>
            </a:r>
            <a:r>
              <a:rPr lang="es">
                <a:latin typeface="Cedarville Cursive"/>
                <a:ea typeface="Cedarville Cursive"/>
                <a:cs typeface="Cedarville Cursive"/>
                <a:sym typeface="Cedarville Cursive"/>
              </a:rPr>
              <a:t>l</a:t>
            </a:r>
            <a:r>
              <a:rPr i="1" lang="es"/>
              <a:t>)</a:t>
            </a:r>
            <a:r>
              <a:rPr lang="es"/>
              <a:t> depende sólo de </a:t>
            </a:r>
            <a:r>
              <a:rPr i="1" lang="es"/>
              <a:t>Y</a:t>
            </a:r>
            <a:r>
              <a:rPr i="1" lang="es" sz="1400"/>
              <a:t>t</a:t>
            </a:r>
            <a:r>
              <a:rPr i="1" lang="es"/>
              <a:t>, Y</a:t>
            </a:r>
            <a:r>
              <a:rPr i="1" lang="es" sz="1400"/>
              <a:t>t-1</a:t>
            </a:r>
            <a:r>
              <a:rPr i="1" lang="es"/>
              <a:t>,... ,Y</a:t>
            </a:r>
            <a:r>
              <a:rPr i="1" lang="es" sz="1400"/>
              <a:t>1,</a:t>
            </a:r>
            <a:r>
              <a:rPr i="1" lang="es"/>
              <a:t> </a:t>
            </a:r>
            <a:r>
              <a:rPr lang="es"/>
              <a:t>y</a:t>
            </a:r>
            <a:endParaRPr/>
          </a:p>
        </p:txBody>
      </p:sp>
      <p:pic>
        <p:nvPicPr>
          <p:cNvPr descr="Y_{y+\ell}=C_t(\ell)+I_t(\ell),\quad \ell&gt;1&#10;" id="375" name="Google Shape;375;p47" title="MathEquation,#383838"/>
          <p:cNvPicPr preferRelativeResize="0"/>
          <p:nvPr/>
        </p:nvPicPr>
        <p:blipFill>
          <a:blip r:embed="rId3">
            <a:alphaModFix/>
          </a:blip>
          <a:stretch>
            <a:fillRect/>
          </a:stretch>
        </p:blipFill>
        <p:spPr>
          <a:xfrm>
            <a:off x="3145038" y="1991875"/>
            <a:ext cx="2853932" cy="317500"/>
          </a:xfrm>
          <a:prstGeom prst="rect">
            <a:avLst/>
          </a:prstGeom>
          <a:noFill/>
          <a:ln>
            <a:noFill/>
          </a:ln>
        </p:spPr>
      </p:pic>
      <p:pic>
        <p:nvPicPr>
          <p:cNvPr descr="I_t(\ell)= e_{t+\ell} + \psi_1e_{t+\ell-1} +\ldots+\psi_{\ell-1}e_{t+1}&#10;" id="376" name="Google Shape;376;p47" title="MathEquation,#383838"/>
          <p:cNvPicPr preferRelativeResize="0"/>
          <p:nvPr/>
        </p:nvPicPr>
        <p:blipFill>
          <a:blip r:embed="rId4">
            <a:alphaModFix/>
          </a:blip>
          <a:stretch>
            <a:fillRect/>
          </a:stretch>
        </p:blipFill>
        <p:spPr>
          <a:xfrm>
            <a:off x="2262913" y="2888800"/>
            <a:ext cx="4618182" cy="317500"/>
          </a:xfrm>
          <a:prstGeom prst="rect">
            <a:avLst/>
          </a:prstGeom>
          <a:noFill/>
          <a:ln>
            <a:noFill/>
          </a:ln>
        </p:spPr>
      </p:pic>
      <p:pic>
        <p:nvPicPr>
          <p:cNvPr descr="\hat{Y}_t(\ell)  = C_t(\ell)\text{ y } e_t(\ell) = Y_{t+\ell} - \hat{Y}_t(\ell)  = I_t(\ell)&#10;" id="377" name="Google Shape;377;p47" title="MathEquation,#383838"/>
          <p:cNvPicPr preferRelativeResize="0"/>
          <p:nvPr/>
        </p:nvPicPr>
        <p:blipFill>
          <a:blip r:embed="rId5">
            <a:alphaModFix/>
          </a:blip>
          <a:stretch>
            <a:fillRect/>
          </a:stretch>
        </p:blipFill>
        <p:spPr>
          <a:xfrm>
            <a:off x="461075" y="4132975"/>
            <a:ext cx="4163934" cy="317500"/>
          </a:xfrm>
          <a:prstGeom prst="rect">
            <a:avLst/>
          </a:prstGeom>
          <a:noFill/>
          <a:ln>
            <a:noFill/>
          </a:ln>
        </p:spPr>
      </p:pic>
      <p:grpSp>
        <p:nvGrpSpPr>
          <p:cNvPr id="378" name="Google Shape;378;p47"/>
          <p:cNvGrpSpPr/>
          <p:nvPr/>
        </p:nvGrpSpPr>
        <p:grpSpPr>
          <a:xfrm>
            <a:off x="4953676" y="3503850"/>
            <a:ext cx="4076892" cy="1639656"/>
            <a:chOff x="4953676" y="3503850"/>
            <a:chExt cx="4076892" cy="1639656"/>
          </a:xfrm>
        </p:grpSpPr>
        <p:sp>
          <p:nvSpPr>
            <p:cNvPr id="379" name="Google Shape;379;p47"/>
            <p:cNvSpPr/>
            <p:nvPr/>
          </p:nvSpPr>
          <p:spPr>
            <a:xfrm>
              <a:off x="4953676" y="3503850"/>
              <a:ext cx="4076892" cy="1639656"/>
            </a:xfrm>
            <a:prstGeom prst="cloud">
              <a:avLst/>
            </a:prstGeom>
            <a:solidFill>
              <a:srgbClr val="49AEE5"/>
            </a:solidFill>
            <a:ln cap="flat" cmpd="sng" w="28575">
              <a:solidFill>
                <a:srgbClr val="1691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begin{gather}&#10;\mathbb{E}[e_t(\ell)] = 0\\&#10;var(e_t(\ell) = (1+\psi_1 + \ldots + \psi_{\ell-1})\sigma_e^2\\&#10;var(e_t(\ell)) \approx C_0 \text{ para }\ell \text{ grande}&#10;\end{gather}&#10;" id="380" name="Google Shape;380;p47" title="MathEquation,#383838"/>
            <p:cNvPicPr preferRelativeResize="0"/>
            <p:nvPr/>
          </p:nvPicPr>
          <p:blipFill>
            <a:blip r:embed="rId6">
              <a:alphaModFix/>
            </a:blip>
            <a:stretch>
              <a:fillRect/>
            </a:stretch>
          </p:blipFill>
          <p:spPr>
            <a:xfrm>
              <a:off x="5357349" y="3834727"/>
              <a:ext cx="3057408" cy="8255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Predicción de ARIMA - ARIMA(p,d,q)</a:t>
            </a:r>
            <a:endParaRPr/>
          </a:p>
        </p:txBody>
      </p:sp>
      <p:sp>
        <p:nvSpPr>
          <p:cNvPr id="386" name="Google Shape;386;p48"/>
          <p:cNvSpPr txBox="1"/>
          <p:nvPr>
            <p:ph idx="1" type="body"/>
          </p:nvPr>
        </p:nvSpPr>
        <p:spPr>
          <a:xfrm>
            <a:off x="311700" y="1152475"/>
            <a:ext cx="8520600" cy="385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Se puede ver que un modelo ARIMA(p,d,q) se puede reescribir como un modelo ARMA(p+d,q) no estacionario: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y las predicciones pueden cacularse igual que para el caso ARMA(p+d,q) y </a:t>
            </a:r>
            <a:endParaRPr/>
          </a:p>
          <a:p>
            <a:pPr indent="0" lvl="0" marL="0" rtl="0" algn="l">
              <a:spcBef>
                <a:spcPts val="1200"/>
              </a:spcBef>
              <a:spcAft>
                <a:spcPts val="0"/>
              </a:spcAft>
              <a:buNone/>
            </a:pPr>
            <a:br>
              <a:rPr lang="es"/>
            </a:br>
            <a:r>
              <a:rPr lang="es"/>
              <a:t>Nuevamente es válido que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 La diferencia es que al ser un proceso no estacionario los coeficientes no convergen a cero a medida que aumenta i, y la varianza aumenta sin cota a medida que </a:t>
            </a:r>
            <a:r>
              <a:rPr lang="es">
                <a:latin typeface="Cedarville Cursive"/>
                <a:ea typeface="Cedarville Cursive"/>
                <a:cs typeface="Cedarville Cursive"/>
                <a:sym typeface="Cedarville Cursive"/>
              </a:rPr>
              <a:t>l</a:t>
            </a:r>
            <a:r>
              <a:rPr lang="es"/>
              <a:t> aumenta.</a:t>
            </a:r>
            <a:endParaRPr/>
          </a:p>
        </p:txBody>
      </p:sp>
      <p:pic>
        <p:nvPicPr>
          <p:cNvPr descr="Y_t  = \varphi_1Y_{t-1} + \varphi_2Y_{t-2} + \ldots + \varphi_{t-p-d} + e_t -b_1(e_t-1) - \ldots b_qe_{t-q}" id="387" name="Google Shape;387;p48" title="MathEquation,#383838"/>
          <p:cNvPicPr preferRelativeResize="0"/>
          <p:nvPr/>
        </p:nvPicPr>
        <p:blipFill>
          <a:blip r:embed="rId3">
            <a:alphaModFix/>
          </a:blip>
          <a:stretch>
            <a:fillRect/>
          </a:stretch>
        </p:blipFill>
        <p:spPr>
          <a:xfrm>
            <a:off x="1276863" y="1986550"/>
            <a:ext cx="6590270" cy="304800"/>
          </a:xfrm>
          <a:prstGeom prst="rect">
            <a:avLst/>
          </a:prstGeom>
          <a:noFill/>
          <a:ln>
            <a:noFill/>
          </a:ln>
        </p:spPr>
      </p:pic>
      <p:pic>
        <p:nvPicPr>
          <p:cNvPr descr="e_t(\ell) = e_{t+\ell}  + \psi_1e_{t-1} + \ldots + \psi_{\ell-1}e_{t+\ell-1}" id="388" name="Google Shape;388;p48" title="MathEquation,#383838"/>
          <p:cNvPicPr preferRelativeResize="0"/>
          <p:nvPr/>
        </p:nvPicPr>
        <p:blipFill>
          <a:blip r:embed="rId4">
            <a:alphaModFix/>
          </a:blip>
          <a:stretch>
            <a:fillRect/>
          </a:stretch>
        </p:blipFill>
        <p:spPr>
          <a:xfrm>
            <a:off x="2492750" y="2812600"/>
            <a:ext cx="4433454" cy="304800"/>
          </a:xfrm>
          <a:prstGeom prst="rect">
            <a:avLst/>
          </a:prstGeom>
          <a:noFill/>
          <a:ln>
            <a:noFill/>
          </a:ln>
        </p:spPr>
      </p:pic>
      <p:pic>
        <p:nvPicPr>
          <p:cNvPr descr="\mathbb{E}[e_t(\ell)]=0\text{ y } var(e_t(\ell)) = \sigma_e^2 \sum_{i=1}^{\ell-1}\psi_i^2" id="389" name="Google Shape;389;p48" title="MathEquation,#383838"/>
          <p:cNvPicPr preferRelativeResize="0"/>
          <p:nvPr/>
        </p:nvPicPr>
        <p:blipFill>
          <a:blip r:embed="rId5">
            <a:alphaModFix/>
          </a:blip>
          <a:stretch>
            <a:fillRect/>
          </a:stretch>
        </p:blipFill>
        <p:spPr>
          <a:xfrm>
            <a:off x="2939138" y="3581400"/>
            <a:ext cx="3265714" cy="342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Límites de la predicción</a:t>
            </a:r>
            <a:endParaRPr/>
          </a:p>
          <a:p>
            <a:pPr indent="0" lvl="0" marL="0" rtl="0" algn="l">
              <a:spcBef>
                <a:spcPts val="0"/>
              </a:spcBef>
              <a:spcAft>
                <a:spcPts val="0"/>
              </a:spcAft>
              <a:buNone/>
            </a:pPr>
            <a:r>
              <a:t/>
            </a:r>
            <a:endParaRPr/>
          </a:p>
        </p:txBody>
      </p:sp>
      <p:sp>
        <p:nvSpPr>
          <p:cNvPr id="395" name="Google Shape;395;p4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Como siempre, queremos saber la bondad de nuestra estimación. Hasta ahora analizamos la media y la varianza del error para cada instante predicho. </a:t>
            </a:r>
            <a:endParaRPr/>
          </a:p>
          <a:p>
            <a:pPr indent="0" lvl="0" marL="0" rtl="0" algn="l">
              <a:spcBef>
                <a:spcPts val="1200"/>
              </a:spcBef>
              <a:spcAft>
                <a:spcPts val="0"/>
              </a:spcAft>
              <a:buNone/>
            </a:pPr>
            <a:r>
              <a:rPr lang="es"/>
              <a:t>El objetivo es poder brindar un intervalo de confianza alrededor del valor predicho para cada valor de </a:t>
            </a:r>
            <a:r>
              <a:rPr lang="es">
                <a:latin typeface="Cedarville Cursive"/>
                <a:ea typeface="Cedarville Cursive"/>
                <a:cs typeface="Cedarville Cursive"/>
                <a:sym typeface="Cedarville Cursive"/>
              </a:rPr>
              <a:t>l</a:t>
            </a:r>
            <a:r>
              <a:rPr lang="es"/>
              <a:t>.</a:t>
            </a:r>
            <a:endParaRPr/>
          </a:p>
          <a:p>
            <a:pPr indent="0" lvl="0" marL="0" rtl="0" algn="l">
              <a:spcBef>
                <a:spcPts val="1200"/>
              </a:spcBef>
              <a:spcAft>
                <a:spcPts val="0"/>
              </a:spcAft>
              <a:buNone/>
            </a:pPr>
            <a:r>
              <a:rPr lang="es"/>
              <a:t>Si las innovaciones (</a:t>
            </a:r>
            <a:r>
              <a:rPr i="1" lang="es"/>
              <a:t>e</a:t>
            </a:r>
            <a:r>
              <a:rPr i="1" lang="es" sz="1400"/>
              <a:t>t</a:t>
            </a:r>
            <a:r>
              <a:rPr lang="es"/>
              <a:t>) siguen una distribución gaussiana, luego el error </a:t>
            </a:r>
            <a:r>
              <a:rPr i="1" lang="es"/>
              <a:t>e</a:t>
            </a:r>
            <a:r>
              <a:rPr i="1" lang="es" sz="1400"/>
              <a:t>t</a:t>
            </a:r>
            <a:r>
              <a:rPr i="1" lang="es"/>
              <a:t>(</a:t>
            </a:r>
            <a:r>
              <a:rPr lang="es">
                <a:latin typeface="Cedarville Cursive"/>
                <a:ea typeface="Cedarville Cursive"/>
                <a:cs typeface="Cedarville Cursive"/>
                <a:sym typeface="Cedarville Cursive"/>
              </a:rPr>
              <a:t>l</a:t>
            </a:r>
            <a:r>
              <a:rPr i="1" lang="es"/>
              <a:t>)</a:t>
            </a:r>
            <a:r>
              <a:rPr lang="es"/>
              <a:t> también va a seguir una distribución gaussiana, de media y varianza ya calculadas. Luego,</a:t>
            </a:r>
            <a:endParaRPr/>
          </a:p>
          <a:p>
            <a:pPr indent="0" lvl="0" marL="0" rtl="0" algn="l">
              <a:spcBef>
                <a:spcPts val="1200"/>
              </a:spcBef>
              <a:spcAft>
                <a:spcPts val="1200"/>
              </a:spcAft>
              <a:buNone/>
            </a:pPr>
            <a:br>
              <a:rPr lang="es"/>
            </a:br>
            <a:r>
              <a:rPr lang="es"/>
              <a:t>resultando que </a:t>
            </a:r>
            <a:endParaRPr/>
          </a:p>
        </p:txBody>
      </p:sp>
      <p:pic>
        <p:nvPicPr>
          <p:cNvPr descr="\mathbb{P}\left(z_{\alpha/2}\leq \frac{Y_{y+\ell} - \hat{Y}_t(\ell)}{\sqrt{var(e_t(\ell))}} \leq z_{1-\alpha_2}\right)  = 1-\alpha" id="396" name="Google Shape;396;p49" title="MathEquation,#383838"/>
          <p:cNvPicPr preferRelativeResize="0"/>
          <p:nvPr/>
        </p:nvPicPr>
        <p:blipFill>
          <a:blip r:embed="rId3">
            <a:alphaModFix/>
          </a:blip>
          <a:stretch>
            <a:fillRect/>
          </a:stretch>
        </p:blipFill>
        <p:spPr>
          <a:xfrm>
            <a:off x="2783950" y="3680825"/>
            <a:ext cx="3393778" cy="572700"/>
          </a:xfrm>
          <a:prstGeom prst="rect">
            <a:avLst/>
          </a:prstGeom>
          <a:noFill/>
          <a:ln>
            <a:noFill/>
          </a:ln>
        </p:spPr>
      </p:pic>
      <p:pic>
        <p:nvPicPr>
          <p:cNvPr descr="Y_{t+\ell} \in [\hat{Y}_t(\ell) -z_{1-\alpha/2} \sqrt{var(e_t(\ell))}, \ \hat{Y}_t(\ell) +z_{1-\alpha/2} \sqrt{var(e_t(\ell))}" id="397" name="Google Shape;397;p49" title="MathEquation,#383838"/>
          <p:cNvPicPr preferRelativeResize="0"/>
          <p:nvPr/>
        </p:nvPicPr>
        <p:blipFill>
          <a:blip r:embed="rId4">
            <a:alphaModFix/>
          </a:blip>
          <a:stretch>
            <a:fillRect/>
          </a:stretch>
        </p:blipFill>
        <p:spPr>
          <a:xfrm>
            <a:off x="1572525" y="4583150"/>
            <a:ext cx="5291666" cy="317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Actualizando las predicciones ARIMA</a:t>
            </a:r>
            <a:endParaRPr/>
          </a:p>
        </p:txBody>
      </p:sp>
      <p:sp>
        <p:nvSpPr>
          <p:cNvPr id="403" name="Google Shape;40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¿Cómo actualizamos las predicciones realizadas una vez que nos llega una nueva muestra de la serie? </a:t>
            </a:r>
            <a:endParaRPr/>
          </a:p>
          <a:p>
            <a:pPr indent="0" lvl="0" marL="0" rtl="0" algn="l">
              <a:spcBef>
                <a:spcPts val="1200"/>
              </a:spcBef>
              <a:spcAft>
                <a:spcPts val="0"/>
              </a:spcAft>
              <a:buNone/>
            </a:pPr>
            <a:r>
              <a:rPr lang="es"/>
              <a:t>Supongamos que tengo la predicción            , que es la predicción del instante </a:t>
            </a:r>
            <a:r>
              <a:rPr i="1" lang="es"/>
              <a:t>t</a:t>
            </a:r>
            <a:r>
              <a:rPr lang="es"/>
              <a:t>+</a:t>
            </a:r>
            <a:r>
              <a:rPr lang="es">
                <a:latin typeface="Cedarville Cursive"/>
                <a:ea typeface="Cedarville Cursive"/>
                <a:cs typeface="Cedarville Cursive"/>
                <a:sym typeface="Cedarville Cursive"/>
              </a:rPr>
              <a:t>l</a:t>
            </a:r>
            <a:r>
              <a:rPr lang="es"/>
              <a:t>+1, basados en las observaciones hasta tiempo </a:t>
            </a:r>
            <a:r>
              <a:rPr i="1" lang="es"/>
              <a:t>t</a:t>
            </a:r>
            <a:r>
              <a:rPr lang="es"/>
              <a:t>. Supongamos que de pronto me llega información </a:t>
            </a:r>
            <a:r>
              <a:rPr lang="es"/>
              <a:t>acerca</a:t>
            </a:r>
            <a:r>
              <a:rPr lang="es"/>
              <a:t> del instante t+1. Luego, quiero actualizar mi estimación de Y</a:t>
            </a:r>
            <a:r>
              <a:rPr lang="es" sz="1500"/>
              <a:t>t+</a:t>
            </a:r>
            <a:r>
              <a:rPr lang="es" sz="1500">
                <a:latin typeface="Cedarville Cursive"/>
                <a:ea typeface="Cedarville Cursive"/>
                <a:cs typeface="Cedarville Cursive"/>
                <a:sym typeface="Cedarville Cursive"/>
              </a:rPr>
              <a:t>l</a:t>
            </a:r>
            <a:r>
              <a:rPr lang="es" sz="1500"/>
              <a:t>+1</a:t>
            </a:r>
            <a:r>
              <a:rPr lang="es"/>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hat{Y}_t(\ell+1)" id="404" name="Google Shape;404;p50" title="MathEquation,#383838"/>
          <p:cNvPicPr preferRelativeResize="0"/>
          <p:nvPr/>
        </p:nvPicPr>
        <p:blipFill>
          <a:blip r:embed="rId3">
            <a:alphaModFix/>
          </a:blip>
          <a:stretch>
            <a:fillRect/>
          </a:stretch>
        </p:blipFill>
        <p:spPr>
          <a:xfrm>
            <a:off x="4194300" y="2026825"/>
            <a:ext cx="755390" cy="254000"/>
          </a:xfrm>
          <a:prstGeom prst="rect">
            <a:avLst/>
          </a:prstGeom>
          <a:noFill/>
          <a:ln>
            <a:noFill/>
          </a:ln>
        </p:spPr>
      </p:pic>
      <p:pic>
        <p:nvPicPr>
          <p:cNvPr descr="\hat{Y}_{t+1}(\ell)" id="405" name="Google Shape;405;p50" title="MathEquation,#383838"/>
          <p:cNvPicPr preferRelativeResize="0"/>
          <p:nvPr/>
        </p:nvPicPr>
        <p:blipFill>
          <a:blip r:embed="rId4">
            <a:alphaModFix/>
          </a:blip>
          <a:stretch>
            <a:fillRect/>
          </a:stretch>
        </p:blipFill>
        <p:spPr>
          <a:xfrm>
            <a:off x="2655850" y="2970350"/>
            <a:ext cx="612048" cy="254000"/>
          </a:xfrm>
          <a:prstGeom prst="rect">
            <a:avLst/>
          </a:prstGeom>
          <a:noFill/>
          <a:ln>
            <a:noFill/>
          </a:ln>
        </p:spPr>
      </p:pic>
      <p:pic>
        <p:nvPicPr>
          <p:cNvPr descr="\hat{Y}_{t+1}(\ell) = \hat{Y}_t(\ell+1)  + \psi_\ell [Y_{t+1} - \hat{Y}_t(1)]" id="406" name="Google Shape;406;p50" title="MathEquation,#383838"/>
          <p:cNvPicPr preferRelativeResize="0"/>
          <p:nvPr/>
        </p:nvPicPr>
        <p:blipFill>
          <a:blip r:embed="rId5">
            <a:alphaModFix/>
          </a:blip>
          <a:stretch>
            <a:fillRect/>
          </a:stretch>
        </p:blipFill>
        <p:spPr>
          <a:xfrm>
            <a:off x="2676475" y="3436300"/>
            <a:ext cx="3791044" cy="317500"/>
          </a:xfrm>
          <a:prstGeom prst="rect">
            <a:avLst/>
          </a:prstGeom>
          <a:noFill/>
          <a:ln>
            <a:noFill/>
          </a:ln>
        </p:spPr>
      </p:pic>
      <p:sp>
        <p:nvSpPr>
          <p:cNvPr id="407" name="Google Shape;407;p50"/>
          <p:cNvSpPr/>
          <p:nvPr/>
        </p:nvSpPr>
        <p:spPr>
          <a:xfrm>
            <a:off x="9193700" y="5495725"/>
            <a:ext cx="1453788" cy="111823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0"/>
          <p:cNvSpPr/>
          <p:nvPr/>
        </p:nvSpPr>
        <p:spPr>
          <a:xfrm>
            <a:off x="6224125" y="3254825"/>
            <a:ext cx="2919888" cy="1782216"/>
          </a:xfrm>
          <a:prstGeom prst="cloud">
            <a:avLst/>
          </a:prstGeom>
          <a:solidFill>
            <a:srgbClr val="49AEE5"/>
          </a:solidFill>
          <a:ln cap="flat" cmpd="sng" w="28575">
            <a:solidFill>
              <a:srgbClr val="1691C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rPr>
              <a:t>Observar que se parece mucho a la predicción de Kalman!</a:t>
            </a:r>
            <a:endParaRPr sz="18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Predicción de series transformadas</a:t>
            </a:r>
            <a:endParaRPr/>
          </a:p>
        </p:txBody>
      </p:sp>
      <p:sp>
        <p:nvSpPr>
          <p:cNvPr id="414" name="Google Shape;414;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Pongamos el ejemplo de la transformación logarítmica. En este caso tenemo </a:t>
            </a:r>
            <a:r>
              <a:rPr i="1" lang="es"/>
              <a:t>Y</a:t>
            </a:r>
            <a:r>
              <a:rPr i="1" lang="es" sz="1400"/>
              <a:t>t</a:t>
            </a:r>
            <a:r>
              <a:rPr lang="es"/>
              <a:t> la serie original y </a:t>
            </a:r>
            <a:r>
              <a:rPr i="1" lang="es"/>
              <a:t>W</a:t>
            </a:r>
            <a:r>
              <a:rPr i="1" lang="es" sz="1500"/>
              <a:t>t</a:t>
            </a:r>
            <a:r>
              <a:rPr lang="es"/>
              <a:t>= log(</a:t>
            </a:r>
            <a:r>
              <a:rPr i="1" lang="es"/>
              <a:t>Y</a:t>
            </a:r>
            <a:r>
              <a:rPr i="1" lang="es" sz="1400"/>
              <a:t>t</a:t>
            </a:r>
            <a:r>
              <a:rPr lang="es"/>
              <a:t>). Se puede demostrar que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con lo cual el estimador naive                     no es el de ECM. Si Wt tiene distribución normal, vale que predictor de ECM es</a:t>
            </a:r>
            <a:endParaRPr/>
          </a:p>
          <a:p>
            <a:pPr indent="0" lvl="0" marL="0" rtl="0" algn="l">
              <a:spcBef>
                <a:spcPts val="1200"/>
              </a:spcBef>
              <a:spcAft>
                <a:spcPts val="1200"/>
              </a:spcAft>
              <a:buNone/>
            </a:pPr>
            <a:r>
              <a:t/>
            </a:r>
            <a:endParaRPr/>
          </a:p>
        </p:txBody>
      </p:sp>
      <p:pic>
        <p:nvPicPr>
          <p:cNvPr descr="\mathbb{E}[Y_{t+\ell}|Y_1, \ldots, Y_t]\geq e^{\mathbb{E}[W_{t+\ell}|Y_1,\ldots, Y_t]}" id="415" name="Google Shape;415;p51" title="MathEquation,#383838"/>
          <p:cNvPicPr preferRelativeResize="0"/>
          <p:nvPr/>
        </p:nvPicPr>
        <p:blipFill>
          <a:blip r:embed="rId3">
            <a:alphaModFix/>
          </a:blip>
          <a:stretch>
            <a:fillRect/>
          </a:stretch>
        </p:blipFill>
        <p:spPr>
          <a:xfrm>
            <a:off x="2688375" y="2016300"/>
            <a:ext cx="3479452" cy="317500"/>
          </a:xfrm>
          <a:prstGeom prst="rect">
            <a:avLst/>
          </a:prstGeom>
          <a:noFill/>
          <a:ln>
            <a:noFill/>
          </a:ln>
        </p:spPr>
      </p:pic>
      <p:pic>
        <p:nvPicPr>
          <p:cNvPr descr="\hat{Y}_t(\ell) = e^{\hat{W}_t(\ell)}" id="416" name="Google Shape;416;p51" title="MathEquation,#383838"/>
          <p:cNvPicPr preferRelativeResize="0"/>
          <p:nvPr/>
        </p:nvPicPr>
        <p:blipFill>
          <a:blip r:embed="rId4">
            <a:alphaModFix/>
          </a:blip>
          <a:stretch>
            <a:fillRect/>
          </a:stretch>
        </p:blipFill>
        <p:spPr>
          <a:xfrm>
            <a:off x="3455225" y="2480375"/>
            <a:ext cx="1276382" cy="317500"/>
          </a:xfrm>
          <a:prstGeom prst="rect">
            <a:avLst/>
          </a:prstGeom>
          <a:noFill/>
          <a:ln>
            <a:noFill/>
          </a:ln>
        </p:spPr>
      </p:pic>
      <p:pic>
        <p:nvPicPr>
          <p:cNvPr descr="\hat{Y}_t(\ell)  = e^{\hat{W}_t(\ell) + 0.5  var(e_t(\ell))}" id="417" name="Google Shape;417;p51" title="MathEquation,#383838"/>
          <p:cNvPicPr preferRelativeResize="0"/>
          <p:nvPr/>
        </p:nvPicPr>
        <p:blipFill>
          <a:blip r:embed="rId5">
            <a:alphaModFix/>
          </a:blip>
          <a:stretch>
            <a:fillRect/>
          </a:stretch>
        </p:blipFill>
        <p:spPr>
          <a:xfrm>
            <a:off x="2989062" y="3396825"/>
            <a:ext cx="2208696" cy="317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Ejemplos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4572000" y="1361997"/>
            <a:ext cx="4260300" cy="2997365"/>
          </a:xfrm>
          <a:prstGeom prst="rect">
            <a:avLst/>
          </a:prstGeom>
          <a:noFill/>
          <a:ln>
            <a:noFill/>
          </a:ln>
        </p:spPr>
      </p:pic>
      <p:sp>
        <p:nvSpPr>
          <p:cNvPr id="88" name="Google Shape;88;p17"/>
          <p:cNvSpPr txBox="1"/>
          <p:nvPr>
            <p:ph idx="1" type="body"/>
          </p:nvPr>
        </p:nvSpPr>
        <p:spPr>
          <a:xfrm>
            <a:off x="311700" y="1152475"/>
            <a:ext cx="45489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s"/>
              <a:t>Series periódicas</a:t>
            </a:r>
            <a:endParaRPr/>
          </a:p>
          <a:p>
            <a:pPr indent="-342900" lvl="0" marL="457200" rtl="0" algn="l">
              <a:lnSpc>
                <a:spcPct val="200000"/>
              </a:lnSpc>
              <a:spcBef>
                <a:spcPts val="0"/>
              </a:spcBef>
              <a:spcAft>
                <a:spcPts val="0"/>
              </a:spcAft>
              <a:buSzPts val="1800"/>
              <a:buChar char="●"/>
            </a:pPr>
            <a:r>
              <a:rPr lang="es"/>
              <a:t>Análisis en el dominio del tiempo</a:t>
            </a:r>
            <a:endParaRPr/>
          </a:p>
          <a:p>
            <a:pPr indent="-342900" lvl="0" marL="457200" rtl="0" algn="l">
              <a:lnSpc>
                <a:spcPct val="200000"/>
              </a:lnSpc>
              <a:spcBef>
                <a:spcPts val="0"/>
              </a:spcBef>
              <a:spcAft>
                <a:spcPts val="0"/>
              </a:spcAft>
              <a:buSzPts val="1800"/>
              <a:buChar char="●"/>
            </a:pPr>
            <a:r>
              <a:rPr lang="es"/>
              <a:t>Periodograma</a:t>
            </a:r>
            <a:endParaRPr/>
          </a:p>
          <a:p>
            <a:pPr indent="-342900" lvl="0" marL="457200" rtl="0" algn="l">
              <a:lnSpc>
                <a:spcPct val="200000"/>
              </a:lnSpc>
              <a:spcBef>
                <a:spcPts val="0"/>
              </a:spcBef>
              <a:spcAft>
                <a:spcPts val="0"/>
              </a:spcAft>
              <a:buSzPts val="1800"/>
              <a:buChar char="●"/>
            </a:pPr>
            <a:r>
              <a:rPr lang="es"/>
              <a:t>Densidad espectral de potencia</a:t>
            </a:r>
            <a:endParaRPr/>
          </a:p>
          <a:p>
            <a:pPr indent="-342900" lvl="0" marL="457200" rtl="0" algn="l">
              <a:lnSpc>
                <a:spcPct val="200000"/>
              </a:lnSpc>
              <a:spcBef>
                <a:spcPts val="0"/>
              </a:spcBef>
              <a:spcAft>
                <a:spcPts val="0"/>
              </a:spcAft>
              <a:buSzPts val="1800"/>
              <a:buChar char="●"/>
            </a:pPr>
            <a:r>
              <a:rPr lang="es"/>
              <a:t>Análisis en el dominio de frecuencias</a:t>
            </a:r>
            <a:endParaRPr/>
          </a:p>
        </p:txBody>
      </p:sp>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 al análisis espectral</a:t>
            </a:r>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91" name="Google Shape;91;p17"/>
          <p:cNvSpPr txBox="1"/>
          <p:nvPr/>
        </p:nvSpPr>
        <p:spPr>
          <a:xfrm>
            <a:off x="350150" y="4576025"/>
            <a:ext cx="801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t>Ref.: [1] </a:t>
            </a:r>
            <a:r>
              <a:rPr i="1" lang="es"/>
              <a:t>Time Series Analysis, j.D. Cryer ; </a:t>
            </a:r>
            <a:r>
              <a:rPr b="1" i="1" lang="es"/>
              <a:t>[2]</a:t>
            </a:r>
            <a:r>
              <a:rPr i="1" lang="es"/>
              <a:t> Introduction to Time Series Modeling, G. Kitagawa</a:t>
            </a:r>
            <a:endParaRPr i="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de Promedio Móvil MA(1)</a:t>
            </a:r>
            <a:endParaRPr/>
          </a:p>
        </p:txBody>
      </p:sp>
      <p:pic>
        <p:nvPicPr>
          <p:cNvPr id="428" name="Google Shape;428;p53"/>
          <p:cNvPicPr preferRelativeResize="0"/>
          <p:nvPr/>
        </p:nvPicPr>
        <p:blipFill>
          <a:blip r:embed="rId3">
            <a:alphaModFix/>
          </a:blip>
          <a:stretch>
            <a:fillRect/>
          </a:stretch>
        </p:blipFill>
        <p:spPr>
          <a:xfrm>
            <a:off x="175124" y="1587375"/>
            <a:ext cx="6068831" cy="3416400"/>
          </a:xfrm>
          <a:prstGeom prst="rect">
            <a:avLst/>
          </a:prstGeom>
          <a:noFill/>
          <a:ln>
            <a:noFill/>
          </a:ln>
        </p:spPr>
      </p:pic>
      <p:pic>
        <p:nvPicPr>
          <p:cNvPr id="429" name="Google Shape;429;p53"/>
          <p:cNvPicPr preferRelativeResize="0"/>
          <p:nvPr/>
        </p:nvPicPr>
        <p:blipFill>
          <a:blip r:embed="rId4">
            <a:alphaModFix/>
          </a:blip>
          <a:stretch>
            <a:fillRect/>
          </a:stretch>
        </p:blipFill>
        <p:spPr>
          <a:xfrm>
            <a:off x="311688" y="1152463"/>
            <a:ext cx="2676525" cy="581025"/>
          </a:xfrm>
          <a:prstGeom prst="rect">
            <a:avLst/>
          </a:prstGeom>
          <a:noFill/>
          <a:ln cap="flat" cmpd="sng" w="9525">
            <a:solidFill>
              <a:srgbClr val="49AEE5"/>
            </a:solidFill>
            <a:prstDash val="solid"/>
            <a:round/>
            <a:headEnd len="sm" w="sm" type="none"/>
            <a:tailEnd len="sm" w="sm" type="none"/>
          </a:ln>
        </p:spPr>
      </p:pic>
      <p:pic>
        <p:nvPicPr>
          <p:cNvPr id="430" name="Google Shape;430;p53"/>
          <p:cNvPicPr preferRelativeResize="0"/>
          <p:nvPr/>
        </p:nvPicPr>
        <p:blipFill>
          <a:blip r:embed="rId5">
            <a:alphaModFix/>
          </a:blip>
          <a:stretch>
            <a:fillRect/>
          </a:stretch>
        </p:blipFill>
        <p:spPr>
          <a:xfrm>
            <a:off x="4311600" y="1170125"/>
            <a:ext cx="4680000" cy="361921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36" name="Google Shape;436;p5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37" name="Google Shape;437;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Modelo de Promedio Móvil MA(1)</a:t>
            </a:r>
            <a:endParaRPr/>
          </a:p>
          <a:p>
            <a:pPr indent="0" lvl="0" marL="0" rtl="0" algn="l">
              <a:spcBef>
                <a:spcPts val="0"/>
              </a:spcBef>
              <a:spcAft>
                <a:spcPts val="0"/>
              </a:spcAft>
              <a:buNone/>
            </a:pPr>
            <a:r>
              <a:t/>
            </a:r>
            <a:endParaRPr/>
          </a:p>
        </p:txBody>
      </p:sp>
      <p:pic>
        <p:nvPicPr>
          <p:cNvPr id="438" name="Google Shape;438;p54"/>
          <p:cNvPicPr preferRelativeResize="0"/>
          <p:nvPr/>
        </p:nvPicPr>
        <p:blipFill>
          <a:blip r:embed="rId3">
            <a:alphaModFix/>
          </a:blip>
          <a:stretch>
            <a:fillRect/>
          </a:stretch>
        </p:blipFill>
        <p:spPr>
          <a:xfrm>
            <a:off x="206773" y="1847300"/>
            <a:ext cx="4873975" cy="2327150"/>
          </a:xfrm>
          <a:prstGeom prst="rect">
            <a:avLst/>
          </a:prstGeom>
          <a:noFill/>
          <a:ln>
            <a:noFill/>
          </a:ln>
        </p:spPr>
      </p:pic>
      <p:pic>
        <p:nvPicPr>
          <p:cNvPr id="439" name="Google Shape;439;p54"/>
          <p:cNvPicPr preferRelativeResize="0"/>
          <p:nvPr/>
        </p:nvPicPr>
        <p:blipFill>
          <a:blip r:embed="rId4">
            <a:alphaModFix/>
          </a:blip>
          <a:stretch>
            <a:fillRect/>
          </a:stretch>
        </p:blipFill>
        <p:spPr>
          <a:xfrm>
            <a:off x="3791707" y="1152475"/>
            <a:ext cx="5040594" cy="3416400"/>
          </a:xfrm>
          <a:prstGeom prst="rect">
            <a:avLst/>
          </a:prstGeom>
          <a:noFill/>
          <a:ln>
            <a:noFill/>
          </a:ln>
        </p:spPr>
      </p:pic>
      <p:pic>
        <p:nvPicPr>
          <p:cNvPr id="440" name="Google Shape;440;p54"/>
          <p:cNvPicPr preferRelativeResize="0"/>
          <p:nvPr/>
        </p:nvPicPr>
        <p:blipFill>
          <a:blip r:embed="rId5">
            <a:alphaModFix/>
          </a:blip>
          <a:stretch>
            <a:fillRect/>
          </a:stretch>
        </p:blipFill>
        <p:spPr>
          <a:xfrm>
            <a:off x="311688" y="1141988"/>
            <a:ext cx="2676525" cy="581025"/>
          </a:xfrm>
          <a:prstGeom prst="rect">
            <a:avLst/>
          </a:prstGeom>
          <a:noFill/>
          <a:ln cap="flat" cmpd="sng" w="9525">
            <a:solidFill>
              <a:srgbClr val="49AEE5"/>
            </a:solidFill>
            <a:prstDash val="solid"/>
            <a:round/>
            <a:headEnd len="sm" w="sm" type="none"/>
            <a:tailEnd len="sm" w="sm" type="none"/>
          </a:ln>
        </p:spPr>
      </p:pic>
      <p:pic>
        <p:nvPicPr>
          <p:cNvPr id="441" name="Google Shape;441;p54"/>
          <p:cNvPicPr preferRelativeResize="0"/>
          <p:nvPr/>
        </p:nvPicPr>
        <p:blipFill>
          <a:blip r:embed="rId6">
            <a:alphaModFix/>
          </a:blip>
          <a:stretch>
            <a:fillRect/>
          </a:stretch>
        </p:blipFill>
        <p:spPr>
          <a:xfrm>
            <a:off x="311688" y="4434600"/>
            <a:ext cx="3331217" cy="58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47" name="Google Shape;447;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Autoregresivo AR(2)</a:t>
            </a:r>
            <a:endParaRPr/>
          </a:p>
        </p:txBody>
      </p:sp>
      <p:pic>
        <p:nvPicPr>
          <p:cNvPr id="448" name="Google Shape;448;p55"/>
          <p:cNvPicPr preferRelativeResize="0"/>
          <p:nvPr/>
        </p:nvPicPr>
        <p:blipFill rotWithShape="1">
          <a:blip r:embed="rId3">
            <a:alphaModFix/>
          </a:blip>
          <a:srcRect b="34602" l="0" r="0" t="0"/>
          <a:stretch/>
        </p:blipFill>
        <p:spPr>
          <a:xfrm>
            <a:off x="110625" y="2002575"/>
            <a:ext cx="4402050" cy="2566300"/>
          </a:xfrm>
          <a:prstGeom prst="rect">
            <a:avLst/>
          </a:prstGeom>
          <a:noFill/>
          <a:ln>
            <a:noFill/>
          </a:ln>
        </p:spPr>
      </p:pic>
      <p:pic>
        <p:nvPicPr>
          <p:cNvPr id="449" name="Google Shape;449;p55"/>
          <p:cNvPicPr preferRelativeResize="0"/>
          <p:nvPr/>
        </p:nvPicPr>
        <p:blipFill>
          <a:blip r:embed="rId4">
            <a:alphaModFix/>
          </a:blip>
          <a:stretch>
            <a:fillRect/>
          </a:stretch>
        </p:blipFill>
        <p:spPr>
          <a:xfrm>
            <a:off x="4026102" y="1152475"/>
            <a:ext cx="4959998" cy="3814800"/>
          </a:xfrm>
          <a:prstGeom prst="rect">
            <a:avLst/>
          </a:prstGeom>
          <a:noFill/>
          <a:ln>
            <a:noFill/>
          </a:ln>
        </p:spPr>
      </p:pic>
      <p:pic>
        <p:nvPicPr>
          <p:cNvPr id="450" name="Google Shape;450;p55"/>
          <p:cNvPicPr preferRelativeResize="0"/>
          <p:nvPr/>
        </p:nvPicPr>
        <p:blipFill>
          <a:blip r:embed="rId5">
            <a:alphaModFix/>
          </a:blip>
          <a:stretch>
            <a:fillRect/>
          </a:stretch>
        </p:blipFill>
        <p:spPr>
          <a:xfrm>
            <a:off x="311700" y="1207750"/>
            <a:ext cx="3267600" cy="482600"/>
          </a:xfrm>
          <a:prstGeom prst="rect">
            <a:avLst/>
          </a:prstGeom>
          <a:noFill/>
          <a:ln cap="flat" cmpd="sng" w="9525">
            <a:solidFill>
              <a:srgbClr val="49AEE5"/>
            </a:solidFill>
            <a:prstDash val="solid"/>
            <a:round/>
            <a:headEnd len="sm" w="sm" type="none"/>
            <a:tailEnd len="sm" w="sm" type="none"/>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Autoregresivo AR(2)</a:t>
            </a:r>
            <a:endParaRPr/>
          </a:p>
        </p:txBody>
      </p:sp>
      <p:pic>
        <p:nvPicPr>
          <p:cNvPr id="456" name="Google Shape;456;p56"/>
          <p:cNvPicPr preferRelativeResize="0"/>
          <p:nvPr/>
        </p:nvPicPr>
        <p:blipFill>
          <a:blip r:embed="rId3">
            <a:alphaModFix/>
          </a:blip>
          <a:stretch>
            <a:fillRect/>
          </a:stretch>
        </p:blipFill>
        <p:spPr>
          <a:xfrm>
            <a:off x="152400" y="1170125"/>
            <a:ext cx="4419600" cy="2307880"/>
          </a:xfrm>
          <a:prstGeom prst="rect">
            <a:avLst/>
          </a:prstGeom>
          <a:noFill/>
          <a:ln>
            <a:noFill/>
          </a:ln>
        </p:spPr>
      </p:pic>
      <p:pic>
        <p:nvPicPr>
          <p:cNvPr id="457" name="Google Shape;457;p56"/>
          <p:cNvPicPr preferRelativeResize="0"/>
          <p:nvPr/>
        </p:nvPicPr>
        <p:blipFill>
          <a:blip r:embed="rId4">
            <a:alphaModFix/>
          </a:blip>
          <a:stretch>
            <a:fillRect/>
          </a:stretch>
        </p:blipFill>
        <p:spPr>
          <a:xfrm>
            <a:off x="4572000" y="1170125"/>
            <a:ext cx="4086225" cy="2730746"/>
          </a:xfrm>
          <a:prstGeom prst="rect">
            <a:avLst/>
          </a:prstGeom>
          <a:noFill/>
          <a:ln>
            <a:noFill/>
          </a:ln>
        </p:spPr>
      </p:pic>
      <p:sp>
        <p:nvSpPr>
          <p:cNvPr id="458" name="Google Shape;458;p56"/>
          <p:cNvSpPr txBox="1"/>
          <p:nvPr/>
        </p:nvSpPr>
        <p:spPr>
          <a:xfrm>
            <a:off x="664075" y="4189650"/>
            <a:ext cx="53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 ver resultados del modelo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64" name="Google Shape;46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ARMA(2,1)</a:t>
            </a:r>
            <a:endParaRPr/>
          </a:p>
        </p:txBody>
      </p:sp>
      <p:pic>
        <p:nvPicPr>
          <p:cNvPr id="465" name="Google Shape;465;p57"/>
          <p:cNvPicPr preferRelativeResize="0"/>
          <p:nvPr/>
        </p:nvPicPr>
        <p:blipFill>
          <a:blip r:embed="rId3">
            <a:alphaModFix/>
          </a:blip>
          <a:stretch>
            <a:fillRect/>
          </a:stretch>
        </p:blipFill>
        <p:spPr>
          <a:xfrm>
            <a:off x="311696" y="1253950"/>
            <a:ext cx="4348851" cy="1687225"/>
          </a:xfrm>
          <a:prstGeom prst="rect">
            <a:avLst/>
          </a:prstGeom>
          <a:noFill/>
          <a:ln>
            <a:noFill/>
          </a:ln>
        </p:spPr>
      </p:pic>
      <p:pic>
        <p:nvPicPr>
          <p:cNvPr id="466" name="Google Shape;466;p57"/>
          <p:cNvPicPr preferRelativeResize="0"/>
          <p:nvPr/>
        </p:nvPicPr>
        <p:blipFill>
          <a:blip r:embed="rId4">
            <a:alphaModFix/>
          </a:blip>
          <a:stretch>
            <a:fillRect/>
          </a:stretch>
        </p:blipFill>
        <p:spPr>
          <a:xfrm>
            <a:off x="3812294" y="1152475"/>
            <a:ext cx="5020005" cy="34164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ARIMA(2,1,1)</a:t>
            </a:r>
            <a:endParaRPr/>
          </a:p>
        </p:txBody>
      </p:sp>
      <p:pic>
        <p:nvPicPr>
          <p:cNvPr id="472" name="Google Shape;472;p58"/>
          <p:cNvPicPr preferRelativeResize="0"/>
          <p:nvPr/>
        </p:nvPicPr>
        <p:blipFill>
          <a:blip r:embed="rId3">
            <a:alphaModFix/>
          </a:blip>
          <a:stretch>
            <a:fillRect/>
          </a:stretch>
        </p:blipFill>
        <p:spPr>
          <a:xfrm>
            <a:off x="311700" y="1357729"/>
            <a:ext cx="4769950" cy="364300"/>
          </a:xfrm>
          <a:prstGeom prst="rect">
            <a:avLst/>
          </a:prstGeom>
          <a:noFill/>
          <a:ln>
            <a:noFill/>
          </a:ln>
        </p:spPr>
      </p:pic>
      <p:pic>
        <p:nvPicPr>
          <p:cNvPr id="473" name="Google Shape;473;p58"/>
          <p:cNvPicPr preferRelativeResize="0"/>
          <p:nvPr/>
        </p:nvPicPr>
        <p:blipFill rotWithShape="1">
          <a:blip r:embed="rId4">
            <a:alphaModFix/>
          </a:blip>
          <a:srcRect b="0" l="4415" r="0" t="0"/>
          <a:stretch/>
        </p:blipFill>
        <p:spPr>
          <a:xfrm>
            <a:off x="238550" y="1917475"/>
            <a:ext cx="3632550" cy="1009650"/>
          </a:xfrm>
          <a:prstGeom prst="rect">
            <a:avLst/>
          </a:prstGeom>
          <a:noFill/>
          <a:ln>
            <a:noFill/>
          </a:ln>
        </p:spPr>
      </p:pic>
      <p:pic>
        <p:nvPicPr>
          <p:cNvPr id="474" name="Google Shape;474;p58"/>
          <p:cNvPicPr preferRelativeResize="0"/>
          <p:nvPr/>
        </p:nvPicPr>
        <p:blipFill>
          <a:blip r:embed="rId5">
            <a:alphaModFix/>
          </a:blip>
          <a:stretch>
            <a:fillRect/>
          </a:stretch>
        </p:blipFill>
        <p:spPr>
          <a:xfrm>
            <a:off x="311700" y="3181725"/>
            <a:ext cx="5238750" cy="165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ARIMA(2,1,1)</a:t>
            </a:r>
            <a:endParaRPr/>
          </a:p>
        </p:txBody>
      </p:sp>
      <p:pic>
        <p:nvPicPr>
          <p:cNvPr id="480" name="Google Shape;480;p59"/>
          <p:cNvPicPr preferRelativeResize="0"/>
          <p:nvPr/>
        </p:nvPicPr>
        <p:blipFill rotWithShape="1">
          <a:blip r:embed="rId3">
            <a:alphaModFix/>
          </a:blip>
          <a:srcRect b="19264" l="10497" r="18282" t="17239"/>
          <a:stretch/>
        </p:blipFill>
        <p:spPr>
          <a:xfrm>
            <a:off x="899263" y="1182625"/>
            <a:ext cx="7345474" cy="368197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86" name="Google Shape;486;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Modelo ARIMA(2,1,1)</a:t>
            </a:r>
            <a:endParaRPr/>
          </a:p>
          <a:p>
            <a:pPr indent="0" lvl="0" marL="0" rtl="0" algn="l">
              <a:spcBef>
                <a:spcPts val="0"/>
              </a:spcBef>
              <a:spcAft>
                <a:spcPts val="0"/>
              </a:spcAft>
              <a:buNone/>
            </a:pPr>
            <a:r>
              <a:t/>
            </a:r>
            <a:endParaRPr/>
          </a:p>
        </p:txBody>
      </p:sp>
      <p:pic>
        <p:nvPicPr>
          <p:cNvPr id="487" name="Google Shape;487;p60"/>
          <p:cNvPicPr preferRelativeResize="0"/>
          <p:nvPr/>
        </p:nvPicPr>
        <p:blipFill>
          <a:blip r:embed="rId3">
            <a:alphaModFix/>
          </a:blip>
          <a:stretch>
            <a:fillRect/>
          </a:stretch>
        </p:blipFill>
        <p:spPr>
          <a:xfrm>
            <a:off x="311700" y="1152475"/>
            <a:ext cx="5559549" cy="3653600"/>
          </a:xfrm>
          <a:prstGeom prst="rect">
            <a:avLst/>
          </a:prstGeom>
          <a:noFill/>
          <a:ln>
            <a:noFill/>
          </a:ln>
        </p:spPr>
      </p:pic>
      <p:pic>
        <p:nvPicPr>
          <p:cNvPr id="488" name="Google Shape;488;p60"/>
          <p:cNvPicPr preferRelativeResize="0"/>
          <p:nvPr/>
        </p:nvPicPr>
        <p:blipFill>
          <a:blip r:embed="rId4">
            <a:alphaModFix/>
          </a:blip>
          <a:stretch>
            <a:fillRect/>
          </a:stretch>
        </p:blipFill>
        <p:spPr>
          <a:xfrm>
            <a:off x="6023650" y="1143150"/>
            <a:ext cx="1241419" cy="1472137"/>
          </a:xfrm>
          <a:prstGeom prst="rect">
            <a:avLst/>
          </a:prstGeom>
          <a:noFill/>
          <a:ln>
            <a:noFill/>
          </a:ln>
        </p:spPr>
      </p:pic>
      <p:pic>
        <p:nvPicPr>
          <p:cNvPr id="489" name="Google Shape;489;p60"/>
          <p:cNvPicPr preferRelativeResize="0"/>
          <p:nvPr/>
        </p:nvPicPr>
        <p:blipFill rotWithShape="1">
          <a:blip r:embed="rId5">
            <a:alphaModFix/>
          </a:blip>
          <a:srcRect b="33821" l="11376" r="66498" t="42651"/>
          <a:stretch/>
        </p:blipFill>
        <p:spPr>
          <a:xfrm>
            <a:off x="6023650" y="3204525"/>
            <a:ext cx="2281975" cy="1364350"/>
          </a:xfrm>
          <a:prstGeom prst="rect">
            <a:avLst/>
          </a:prstGeom>
          <a:noFill/>
          <a:ln>
            <a:noFill/>
          </a:ln>
        </p:spPr>
      </p:pic>
      <p:pic>
        <p:nvPicPr>
          <p:cNvPr id="490" name="Google Shape;490;p60"/>
          <p:cNvPicPr preferRelativeResize="0"/>
          <p:nvPr/>
        </p:nvPicPr>
        <p:blipFill>
          <a:blip r:embed="rId6">
            <a:alphaModFix/>
          </a:blip>
          <a:stretch>
            <a:fillRect/>
          </a:stretch>
        </p:blipFill>
        <p:spPr>
          <a:xfrm>
            <a:off x="6023650" y="2740696"/>
            <a:ext cx="2969000" cy="239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pic>
        <p:nvPicPr>
          <p:cNvPr id="495" name="Google Shape;495;p61"/>
          <p:cNvPicPr preferRelativeResize="0"/>
          <p:nvPr/>
        </p:nvPicPr>
        <p:blipFill>
          <a:blip r:embed="rId3">
            <a:alphaModFix/>
          </a:blip>
          <a:stretch>
            <a:fillRect/>
          </a:stretch>
        </p:blipFill>
        <p:spPr>
          <a:xfrm>
            <a:off x="3267450" y="2953998"/>
            <a:ext cx="5625799" cy="1919675"/>
          </a:xfrm>
          <a:prstGeom prst="rect">
            <a:avLst/>
          </a:prstGeom>
          <a:noFill/>
          <a:ln>
            <a:noFill/>
          </a:ln>
        </p:spPr>
      </p:pic>
      <p:sp>
        <p:nvSpPr>
          <p:cNvPr id="496" name="Google Shape;496;p6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s"/>
              <a:t>Procesos estocásticos con tendencia determinística</a:t>
            </a:r>
            <a:endParaRPr/>
          </a:p>
          <a:p>
            <a:pPr indent="-342900" lvl="0" marL="457200" rtl="0" algn="l">
              <a:lnSpc>
                <a:spcPct val="150000"/>
              </a:lnSpc>
              <a:spcBef>
                <a:spcPts val="0"/>
              </a:spcBef>
              <a:spcAft>
                <a:spcPts val="0"/>
              </a:spcAft>
              <a:buSzPts val="1800"/>
              <a:buChar char="●"/>
            </a:pPr>
            <a:r>
              <a:rPr lang="es"/>
              <a:t>Si puedo extraer la tendencia con un modelo analítico, entonces voy a poder  usar modelos de forma adecuada</a:t>
            </a:r>
            <a:endParaRPr/>
          </a:p>
        </p:txBody>
      </p:sp>
      <p:sp>
        <p:nvSpPr>
          <p:cNvPr id="497" name="Google Shape;497;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Modelos con tendencia determinística</a:t>
            </a:r>
            <a:endParaRPr/>
          </a:p>
        </p:txBody>
      </p:sp>
      <p:pic>
        <p:nvPicPr>
          <p:cNvPr id="498" name="Google Shape;498;p61"/>
          <p:cNvPicPr preferRelativeResize="0"/>
          <p:nvPr/>
        </p:nvPicPr>
        <p:blipFill>
          <a:blip r:embed="rId4">
            <a:alphaModFix/>
          </a:blip>
          <a:stretch>
            <a:fillRect/>
          </a:stretch>
        </p:blipFill>
        <p:spPr>
          <a:xfrm>
            <a:off x="5140125" y="1423675"/>
            <a:ext cx="2752725" cy="571500"/>
          </a:xfrm>
          <a:prstGeom prst="rect">
            <a:avLst/>
          </a:prstGeom>
          <a:noFill/>
          <a:ln cap="flat" cmpd="sng" w="9525">
            <a:solidFill>
              <a:srgbClr val="49AEE5"/>
            </a:solidFill>
            <a:prstDash val="solid"/>
            <a:round/>
            <a:headEnd len="sm" w="sm" type="none"/>
            <a:tailEnd len="sm" w="sm" type="none"/>
          </a:ln>
        </p:spPr>
      </p:pic>
      <p:sp>
        <p:nvSpPr>
          <p:cNvPr id="499" name="Google Shape;499;p61"/>
          <p:cNvSpPr txBox="1"/>
          <p:nvPr/>
        </p:nvSpPr>
        <p:spPr>
          <a:xfrm>
            <a:off x="410525" y="4473475"/>
            <a:ext cx="53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 ver extensión al modelo SARIMA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a:t>
            </a:r>
            <a:endParaRPr/>
          </a:p>
        </p:txBody>
      </p:sp>
      <p:sp>
        <p:nvSpPr>
          <p:cNvPr id="505" name="Google Shape;505;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308610" lvl="0" marL="457200" rtl="0" algn="just">
              <a:lnSpc>
                <a:spcPct val="150000"/>
              </a:lnSpc>
              <a:spcBef>
                <a:spcPts val="0"/>
              </a:spcBef>
              <a:spcAft>
                <a:spcPts val="0"/>
              </a:spcAft>
              <a:buSzPct val="100000"/>
              <a:buChar char="●"/>
            </a:pPr>
            <a:r>
              <a:rPr lang="es"/>
              <a:t>Los modelos </a:t>
            </a:r>
            <a:r>
              <a:rPr b="1" lang="es"/>
              <a:t>AR, MA, ARMA</a:t>
            </a:r>
            <a:r>
              <a:rPr lang="es"/>
              <a:t>  se basan en procesos estacionarios y están bien estudiados.</a:t>
            </a:r>
            <a:endParaRPr/>
          </a:p>
          <a:p>
            <a:pPr indent="-308610" lvl="0" marL="457200" rtl="0" algn="just">
              <a:lnSpc>
                <a:spcPct val="150000"/>
              </a:lnSpc>
              <a:spcBef>
                <a:spcPts val="0"/>
              </a:spcBef>
              <a:spcAft>
                <a:spcPts val="0"/>
              </a:spcAft>
              <a:buSzPct val="100000"/>
              <a:buChar char="●"/>
            </a:pPr>
            <a:r>
              <a:rPr lang="es"/>
              <a:t>Si un proceso no estacionario pueda ser </a:t>
            </a:r>
            <a:r>
              <a:rPr b="1" lang="es"/>
              <a:t>diferenciado</a:t>
            </a:r>
            <a:r>
              <a:rPr lang="es"/>
              <a:t> ‘i’ veces y volverse estacionario, entonces podemos usar la extensión del modelo </a:t>
            </a:r>
            <a:r>
              <a:rPr b="1" lang="es"/>
              <a:t>ARIMA</a:t>
            </a:r>
            <a:endParaRPr b="1"/>
          </a:p>
          <a:p>
            <a:pPr indent="-308610" lvl="0" marL="457200" rtl="0" algn="just">
              <a:lnSpc>
                <a:spcPct val="150000"/>
              </a:lnSpc>
              <a:spcBef>
                <a:spcPts val="0"/>
              </a:spcBef>
              <a:spcAft>
                <a:spcPts val="0"/>
              </a:spcAft>
              <a:buSzPct val="100000"/>
              <a:buChar char="●"/>
            </a:pPr>
            <a:r>
              <a:rPr lang="es"/>
              <a:t>Para procesos con </a:t>
            </a:r>
            <a:r>
              <a:rPr b="1" lang="es"/>
              <a:t>tendencia constante o lineal</a:t>
            </a:r>
            <a:r>
              <a:rPr lang="es"/>
              <a:t>, el framework funciona normalmente bien con </a:t>
            </a:r>
            <a:r>
              <a:rPr b="1" lang="es"/>
              <a:t>ARIMA.fit()</a:t>
            </a:r>
            <a:endParaRPr b="1"/>
          </a:p>
          <a:p>
            <a:pPr indent="-308610" lvl="0" marL="457200" rtl="0" algn="just">
              <a:lnSpc>
                <a:spcPct val="150000"/>
              </a:lnSpc>
              <a:spcBef>
                <a:spcPts val="0"/>
              </a:spcBef>
              <a:spcAft>
                <a:spcPts val="0"/>
              </a:spcAft>
              <a:buSzPct val="100000"/>
              <a:buChar char="●"/>
            </a:pPr>
            <a:r>
              <a:rPr lang="es"/>
              <a:t>Con la misma idea, procesos a los que se les puede extraer una tendencia determinística conviene tratarlos con modelos conocidos.</a:t>
            </a:r>
            <a:endParaRPr/>
          </a:p>
          <a:p>
            <a:pPr indent="-308610" lvl="0" marL="457200" rtl="0" algn="just">
              <a:lnSpc>
                <a:spcPct val="150000"/>
              </a:lnSpc>
              <a:spcBef>
                <a:spcPts val="0"/>
              </a:spcBef>
              <a:spcAft>
                <a:spcPts val="0"/>
              </a:spcAft>
              <a:buSzPct val="100000"/>
              <a:buChar char="●"/>
            </a:pPr>
            <a:r>
              <a:rPr lang="es"/>
              <a:t>Vimos que </a:t>
            </a:r>
            <a:r>
              <a:rPr b="1" lang="es"/>
              <a:t>Cuadrados Mínimos</a:t>
            </a:r>
            <a:r>
              <a:rPr lang="es"/>
              <a:t> puede ser útil para ajustar tendencias determinísticas y obtener los coeficientes del modelo</a:t>
            </a:r>
            <a:endParaRPr/>
          </a:p>
          <a:p>
            <a:pPr indent="-308610" lvl="0" marL="457200" rtl="0" algn="just">
              <a:lnSpc>
                <a:spcPct val="150000"/>
              </a:lnSpc>
              <a:spcBef>
                <a:spcPts val="0"/>
              </a:spcBef>
              <a:spcAft>
                <a:spcPts val="0"/>
              </a:spcAft>
              <a:buSzPct val="100000"/>
              <a:buChar char="●"/>
            </a:pPr>
            <a:r>
              <a:rPr lang="es"/>
              <a:t>La extensión </a:t>
            </a:r>
            <a:r>
              <a:rPr b="1" lang="es"/>
              <a:t>SARIMA</a:t>
            </a:r>
            <a:r>
              <a:rPr lang="es"/>
              <a:t> usa estos métodos con la misma idea de extraer componentes que se pueden modelar por descomposición</a:t>
            </a:r>
            <a:endParaRPr/>
          </a:p>
          <a:p>
            <a:pPr indent="-308610" lvl="0" marL="457200" rtl="0" algn="just">
              <a:lnSpc>
                <a:spcPct val="150000"/>
              </a:lnSpc>
              <a:spcBef>
                <a:spcPts val="0"/>
              </a:spcBef>
              <a:spcAft>
                <a:spcPts val="0"/>
              </a:spcAft>
              <a:buSzPct val="100000"/>
              <a:buChar char="●"/>
            </a:pPr>
            <a:r>
              <a:rPr lang="es"/>
              <a:t>Los </a:t>
            </a:r>
            <a:r>
              <a:rPr b="1" lang="es"/>
              <a:t>coeficientes</a:t>
            </a:r>
            <a:r>
              <a:rPr lang="es"/>
              <a:t> son </a:t>
            </a:r>
            <a:r>
              <a:rPr b="1" lang="es"/>
              <a:t>todo</a:t>
            </a:r>
            <a:r>
              <a:rPr lang="es"/>
              <a:t> a la hora de modelar para predecir. Una buena predicción se da cuando el modelo es el adecuado y los coeficientes están bien ajustados.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Series periódicas</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None/>
            </a:pPr>
            <a:r>
              <a:rPr lang="es"/>
              <a:t>Consideremos un proceso dado por la expresión</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rPr lang="es"/>
              <a:t>Conceptos clave en este tipo de series son:</a:t>
            </a:r>
            <a:endParaRPr/>
          </a:p>
          <a:p>
            <a:pPr indent="-325755" lvl="0" marL="457200" rtl="0" algn="l">
              <a:lnSpc>
                <a:spcPct val="150000"/>
              </a:lnSpc>
              <a:spcBef>
                <a:spcPts val="1200"/>
              </a:spcBef>
              <a:spcAft>
                <a:spcPts val="0"/>
              </a:spcAft>
              <a:buSzPct val="100000"/>
              <a:buChar char="●"/>
            </a:pPr>
            <a:r>
              <a:rPr lang="es"/>
              <a:t>Amplitud</a:t>
            </a:r>
            <a:endParaRPr/>
          </a:p>
          <a:p>
            <a:pPr indent="-325755" lvl="0" marL="457200" rtl="0" algn="l">
              <a:lnSpc>
                <a:spcPct val="150000"/>
              </a:lnSpc>
              <a:spcBef>
                <a:spcPts val="0"/>
              </a:spcBef>
              <a:spcAft>
                <a:spcPts val="0"/>
              </a:spcAft>
              <a:buSzPct val="100000"/>
              <a:buChar char="●"/>
            </a:pPr>
            <a:r>
              <a:rPr lang="es"/>
              <a:t>Frecuencia</a:t>
            </a:r>
            <a:endParaRPr/>
          </a:p>
          <a:p>
            <a:pPr indent="-325755" lvl="0" marL="457200" rtl="0" algn="l">
              <a:lnSpc>
                <a:spcPct val="150000"/>
              </a:lnSpc>
              <a:spcBef>
                <a:spcPts val="0"/>
              </a:spcBef>
              <a:spcAft>
                <a:spcPts val="0"/>
              </a:spcAft>
              <a:buSzPct val="100000"/>
              <a:buChar char="●"/>
            </a:pPr>
            <a:r>
              <a:rPr lang="es"/>
              <a:t>Fase</a:t>
            </a:r>
            <a:endParaRPr/>
          </a:p>
          <a:p>
            <a:pPr indent="0" lvl="0" marL="0" rtl="0" algn="l">
              <a:lnSpc>
                <a:spcPct val="150000"/>
              </a:lnSpc>
              <a:spcBef>
                <a:spcPts val="1200"/>
              </a:spcBef>
              <a:spcAft>
                <a:spcPts val="0"/>
              </a:spcAft>
              <a:buNone/>
            </a:pPr>
            <a:r>
              <a:rPr lang="es"/>
              <a:t>Usando trigonometría podemos pasar a una expresión distinta:</a:t>
            </a:r>
            <a:endParaRPr/>
          </a:p>
          <a:p>
            <a:pPr indent="0" lvl="0" marL="0" rtl="0" algn="l">
              <a:lnSpc>
                <a:spcPct val="150000"/>
              </a:lnSpc>
              <a:spcBef>
                <a:spcPts val="1200"/>
              </a:spcBef>
              <a:spcAft>
                <a:spcPts val="1200"/>
              </a:spcAft>
              <a:buNone/>
            </a:pPr>
            <a:r>
              <a:rPr lang="es"/>
              <a:t> </a:t>
            </a:r>
            <a:endParaRPr/>
          </a:p>
        </p:txBody>
      </p:sp>
      <p:pic>
        <p:nvPicPr>
          <p:cNvPr id="98" name="Google Shape;98;p18"/>
          <p:cNvPicPr preferRelativeResize="0"/>
          <p:nvPr/>
        </p:nvPicPr>
        <p:blipFill>
          <a:blip r:embed="rId3">
            <a:alphaModFix/>
          </a:blip>
          <a:stretch>
            <a:fillRect/>
          </a:stretch>
        </p:blipFill>
        <p:spPr>
          <a:xfrm>
            <a:off x="2857713" y="1465363"/>
            <a:ext cx="3114675" cy="676275"/>
          </a:xfrm>
          <a:prstGeom prst="rect">
            <a:avLst/>
          </a:prstGeom>
          <a:noFill/>
          <a:ln>
            <a:noFill/>
          </a:ln>
        </p:spPr>
      </p:pic>
      <p:pic>
        <p:nvPicPr>
          <p:cNvPr id="99" name="Google Shape;99;p18"/>
          <p:cNvPicPr preferRelativeResize="0"/>
          <p:nvPr/>
        </p:nvPicPr>
        <p:blipFill>
          <a:blip r:embed="rId4">
            <a:alphaModFix/>
          </a:blip>
          <a:stretch>
            <a:fillRect/>
          </a:stretch>
        </p:blipFill>
        <p:spPr>
          <a:xfrm>
            <a:off x="1257300" y="4180125"/>
            <a:ext cx="6629400" cy="628650"/>
          </a:xfrm>
          <a:prstGeom prst="rect">
            <a:avLst/>
          </a:prstGeom>
          <a:noFill/>
          <a:ln>
            <a:noFill/>
          </a:ln>
        </p:spPr>
      </p:pic>
      <p:sp>
        <p:nvSpPr>
          <p:cNvPr id="100" name="Google Shape;10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Introducción al análisis espectral</a:t>
            </a:r>
            <a:endParaRPr/>
          </a:p>
          <a:p>
            <a:pPr indent="0" lvl="0" marL="0" rtl="0" algn="l">
              <a:spcBef>
                <a:spcPts val="0"/>
              </a:spcBef>
              <a:spcAft>
                <a:spcPts val="0"/>
              </a:spcAft>
              <a:buNone/>
            </a:pPr>
            <a:r>
              <a:t/>
            </a:r>
            <a:endParaRPr/>
          </a:p>
        </p:txBody>
      </p:sp>
      <p:sp>
        <p:nvSpPr>
          <p:cNvPr id="106" name="Google Shape;106;p19"/>
          <p:cNvSpPr txBox="1"/>
          <p:nvPr>
            <p:ph idx="1" type="body"/>
          </p:nvPr>
        </p:nvSpPr>
        <p:spPr>
          <a:xfrm>
            <a:off x="311700" y="3551225"/>
            <a:ext cx="8520600" cy="101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Si tenemos la frecuencia, entonces podemos ajustar los parámetros A y B a partir de, por ejemplo, cuadrados mínimos.</a:t>
            </a:r>
            <a:endParaRPr/>
          </a:p>
        </p:txBody>
      </p:sp>
      <p:pic>
        <p:nvPicPr>
          <p:cNvPr id="107" name="Google Shape;107;p19"/>
          <p:cNvPicPr preferRelativeResize="0"/>
          <p:nvPr/>
        </p:nvPicPr>
        <p:blipFill>
          <a:blip r:embed="rId3">
            <a:alphaModFix/>
          </a:blip>
          <a:stretch>
            <a:fillRect/>
          </a:stretch>
        </p:blipFill>
        <p:spPr>
          <a:xfrm>
            <a:off x="1938325" y="2474900"/>
            <a:ext cx="5267325" cy="1076325"/>
          </a:xfrm>
          <a:prstGeom prst="rect">
            <a:avLst/>
          </a:prstGeom>
          <a:noFill/>
          <a:ln>
            <a:noFill/>
          </a:ln>
        </p:spPr>
      </p:pic>
      <p:pic>
        <p:nvPicPr>
          <p:cNvPr id="108" name="Google Shape;108;p19"/>
          <p:cNvPicPr preferRelativeResize="0"/>
          <p:nvPr/>
        </p:nvPicPr>
        <p:blipFill>
          <a:blip r:embed="rId4">
            <a:alphaModFix/>
          </a:blip>
          <a:stretch>
            <a:fillRect/>
          </a:stretch>
        </p:blipFill>
        <p:spPr>
          <a:xfrm>
            <a:off x="1257300" y="1152475"/>
            <a:ext cx="6629400" cy="628650"/>
          </a:xfrm>
          <a:prstGeom prst="rect">
            <a:avLst/>
          </a:prstGeom>
          <a:noFill/>
          <a:ln>
            <a:noFill/>
          </a:ln>
        </p:spPr>
      </p:pic>
      <p:sp>
        <p:nvSpPr>
          <p:cNvPr id="109" name="Google Shape;109;p19"/>
          <p:cNvSpPr/>
          <p:nvPr/>
        </p:nvSpPr>
        <p:spPr>
          <a:xfrm>
            <a:off x="4141375" y="1781125"/>
            <a:ext cx="249600" cy="628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Introducción al análisis espectral</a:t>
            </a:r>
            <a:endParaRPr/>
          </a:p>
          <a:p>
            <a:pPr indent="0" lvl="0" marL="0" rtl="0" algn="l">
              <a:spcBef>
                <a:spcPts val="0"/>
              </a:spcBef>
              <a:spcAft>
                <a:spcPts val="0"/>
              </a:spcAft>
              <a:buNone/>
            </a:pPr>
            <a:r>
              <a:t/>
            </a:r>
            <a:endParaRPr/>
          </a:p>
        </p:txBody>
      </p:sp>
      <p:sp>
        <p:nvSpPr>
          <p:cNvPr id="116" name="Google Shape;116;p20"/>
          <p:cNvSpPr txBox="1"/>
          <p:nvPr>
            <p:ph idx="1" type="body"/>
          </p:nvPr>
        </p:nvSpPr>
        <p:spPr>
          <a:xfrm>
            <a:off x="444525" y="1092163"/>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generalización de lo anterior nos permite definir un proceso ‘Y’ a partir de una combinación lineal de senos y cosenos de distintas frecuencias, a partir de la expresión: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Nuevamente, podemos hacer estimaciones por cuadrados mínimos para encontrar los coeficientes Aj y Bj.</a:t>
            </a:r>
            <a:endParaRPr/>
          </a:p>
        </p:txBody>
      </p:sp>
      <p:pic>
        <p:nvPicPr>
          <p:cNvPr id="117" name="Google Shape;117;p20"/>
          <p:cNvPicPr preferRelativeResize="0"/>
          <p:nvPr/>
        </p:nvPicPr>
        <p:blipFill>
          <a:blip r:embed="rId3">
            <a:alphaModFix/>
          </a:blip>
          <a:stretch>
            <a:fillRect/>
          </a:stretch>
        </p:blipFill>
        <p:spPr>
          <a:xfrm>
            <a:off x="1333500" y="2262188"/>
            <a:ext cx="6477000" cy="1076325"/>
          </a:xfrm>
          <a:prstGeom prst="rect">
            <a:avLst/>
          </a:prstGeom>
          <a:noFill/>
          <a:ln>
            <a:noFill/>
          </a:ln>
        </p:spPr>
      </p:pic>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776275" y="1962763"/>
            <a:ext cx="7591425" cy="1533525"/>
          </a:xfrm>
          <a:prstGeom prst="rect">
            <a:avLst/>
          </a:prstGeom>
          <a:noFill/>
          <a:ln>
            <a:noFill/>
          </a:ln>
        </p:spPr>
      </p:pic>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Fourier</a:t>
            </a:r>
            <a:endParaRPr/>
          </a:p>
        </p:txBody>
      </p:sp>
      <p:sp>
        <p:nvSpPr>
          <p:cNvPr id="125" name="Google Shape;12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Suponiendo que n es impar, esto es n=2k+1, se tiene que las frecuencias de la forma 1/n, 2/n, ..., k/n se denominan frecuencias de Fourier. Las variables predictoras del seno y coseno a tales frecuencias son ortogonales, y la estimación por cuadrados mínimos resulta simplemente: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El resultado de la serie de suma de cosenos y senos es general. Esto es, cualquier serie de cualquier longitud n, sea determinística o estocástica y con o sin periodicidades verdaderas puede ajustarse perfectamente por este modelo eligiendo m=n/2 si n es par y m=(n-1)/2 si n es impar. Luego habrá n parámetros a estimar para ajustar la serie de largo n.</a:t>
            </a:r>
            <a:endParaRPr/>
          </a:p>
        </p:txBody>
      </p:sp>
      <p:sp>
        <p:nvSpPr>
          <p:cNvPr id="126" name="Google Shape;12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3">
            <a:alphaModFix/>
          </a:blip>
          <a:stretch>
            <a:fillRect/>
          </a:stretch>
        </p:blipFill>
        <p:spPr>
          <a:xfrm>
            <a:off x="3438513" y="2822075"/>
            <a:ext cx="2266950" cy="685800"/>
          </a:xfrm>
          <a:prstGeom prst="rect">
            <a:avLst/>
          </a:prstGeom>
          <a:noFill/>
          <a:ln>
            <a:noFill/>
          </a:ln>
        </p:spPr>
      </p:pic>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Periodograma</a:t>
            </a:r>
            <a:endParaRPr/>
          </a:p>
        </p:txBody>
      </p:sp>
      <p:sp>
        <p:nvSpPr>
          <p:cNvPr id="133" name="Google Shape;13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Para muestras de tamaño impar, el periodograma se define como: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donde j/n es la frecuencia para j=1, 2, ..., k. Si la muestra tiene tamaño par y n=2k, en la frecuencia de corte f=k/n=1/2 resulta: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El periodograma es la suma de los cuadrados con dos grados de libertad asociados con el par de coeficientes de la frecuencia j/n cuando n es impar:</a:t>
            </a:r>
            <a:endParaRPr/>
          </a:p>
          <a:p>
            <a:pPr indent="0" lvl="0" marL="0" rtl="0" algn="l">
              <a:spcBef>
                <a:spcPts val="1200"/>
              </a:spcBef>
              <a:spcAft>
                <a:spcPts val="1200"/>
              </a:spcAft>
              <a:buNone/>
            </a:pPr>
            <a:r>
              <a:t/>
            </a:r>
            <a:endParaRPr/>
          </a:p>
        </p:txBody>
      </p:sp>
      <p:pic>
        <p:nvPicPr>
          <p:cNvPr id="134" name="Google Shape;134;p22"/>
          <p:cNvPicPr preferRelativeResize="0"/>
          <p:nvPr/>
        </p:nvPicPr>
        <p:blipFill>
          <a:blip r:embed="rId4">
            <a:alphaModFix/>
          </a:blip>
          <a:stretch>
            <a:fillRect/>
          </a:stretch>
        </p:blipFill>
        <p:spPr>
          <a:xfrm>
            <a:off x="2909875" y="1495413"/>
            <a:ext cx="3324225" cy="923925"/>
          </a:xfrm>
          <a:prstGeom prst="rect">
            <a:avLst/>
          </a:prstGeom>
          <a:noFill/>
          <a:ln>
            <a:noFill/>
          </a:ln>
        </p:spPr>
      </p:pic>
      <p:pic>
        <p:nvPicPr>
          <p:cNvPr id="135" name="Google Shape;135;p22"/>
          <p:cNvPicPr preferRelativeResize="0"/>
          <p:nvPr/>
        </p:nvPicPr>
        <p:blipFill>
          <a:blip r:embed="rId5">
            <a:alphaModFix/>
          </a:blip>
          <a:stretch>
            <a:fillRect/>
          </a:stretch>
        </p:blipFill>
        <p:spPr>
          <a:xfrm>
            <a:off x="2667000" y="3965075"/>
            <a:ext cx="3810000" cy="1085850"/>
          </a:xfrm>
          <a:prstGeom prst="rect">
            <a:avLst/>
          </a:prstGeom>
          <a:noFill/>
          <a:ln>
            <a:noFill/>
          </a:ln>
        </p:spPr>
      </p:pic>
      <p:sp>
        <p:nvSpPr>
          <p:cNvPr id="136" name="Google Shape;13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