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Ubuntu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Ubuntu-bold.fntdata"/><Relationship Id="rId23" Type="http://schemas.openxmlformats.org/officeDocument/2006/relationships/slide" Target="slides/slide18.xml"/><Relationship Id="rId45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Ubuntu-boldItalic.fntdata"/><Relationship Id="rId25" Type="http://schemas.openxmlformats.org/officeDocument/2006/relationships/slide" Target="slides/slide20.xml"/><Relationship Id="rId47" Type="http://schemas.openxmlformats.org/officeDocument/2006/relationships/font" Target="fonts/Ubuntu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71b200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71b200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5df4d8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5df4d8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5df4d81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5df4d81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5df4d81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5df4d81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5df4d81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15df4d81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15df4d81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15df4d81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71b200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471b200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71b200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471b200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471b200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471b200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471b200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471b200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530e4b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530e4b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0d67079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0d67079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14d5b1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14d5b1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14d5b11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14d5b11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15df4d8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15df4d8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15df4d8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15df4d8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15df4d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15df4d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15df4d81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15df4d8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15df4d8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15df4d8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15df4d8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15df4d8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15df4d8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15df4d8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530e4b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530e4b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15df4d8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15df4d8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15df4d8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15df4d8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d30f64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d30f64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15df4d8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15df4d8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15df4d8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15df4d8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d30f647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d30f647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d30f647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d30f647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15df4d81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15df4d81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15df4d81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15df4d81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0d67079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0d67079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71b20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71b20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71b20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71b20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71b200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71b200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71b200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71b200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71b200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71b200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15df4d81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15df4d81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3000"/>
              <a:buFont typeface="Ubuntu"/>
              <a:buNone/>
              <a:defRPr b="1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400"/>
              <a:buFont typeface="Ubuntu"/>
              <a:buNone/>
              <a:defRPr sz="2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/>
        </p:nvSpPr>
        <p:spPr>
          <a:xfrm>
            <a:off x="3645750" y="3938225"/>
            <a:ext cx="5286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Ing. Magdalena Bouza, Ing. Carlos German Carreño Romano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324675" y="3938225"/>
            <a:ext cx="398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Clase </a:t>
            </a:r>
            <a:endParaRPr b="1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6275" y="286475"/>
            <a:ext cx="2022109" cy="4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40000" y="3954725"/>
            <a:ext cx="308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●"/>
              <a:defRPr b="1" sz="1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○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■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●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○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■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●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○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■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9AEE5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800"/>
              <a:buFont typeface="Ubuntu"/>
              <a:buNone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321900" y="1035700"/>
            <a:ext cx="85164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800"/>
              <a:buFont typeface="Ubuntu"/>
              <a:buNone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321900" y="1035700"/>
            <a:ext cx="85164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800"/>
              <a:buFont typeface="Ubuntu"/>
              <a:buNone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321900" y="1035700"/>
            <a:ext cx="85164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47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Relationship Id="rId5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4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towardsdatascience.com/different-types-of-time-series-decomposition-396c09f92693" TargetMode="External"/><Relationship Id="rId4" Type="http://schemas.openxmlformats.org/officeDocument/2006/relationships/hyperlink" Target="https://bird.bcamath.org/bitstream/handle/20.500.11824/1305/A_review_on_outlier_detection_in_time_series_data__BCAM_1.pdf.pdf?sequence=1&amp;isAllowed=y" TargetMode="External"/><Relationship Id="rId5" Type="http://schemas.openxmlformats.org/officeDocument/2006/relationships/hyperlink" Target="https://neptune.ai/blog/anomaly-detection-in-time-seri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Relationship Id="rId4" Type="http://schemas.openxmlformats.org/officeDocument/2006/relationships/image" Target="../media/image6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Series de Tiempo	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Carrera de Especialización en Inteligencia Artificial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840000" y="3954725"/>
            <a:ext cx="308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9AEE5"/>
                </a:solidFill>
                <a:latin typeface="Ubuntu"/>
                <a:ea typeface="Ubuntu"/>
                <a:cs typeface="Ubuntu"/>
                <a:sym typeface="Ubuntu"/>
              </a:rPr>
              <a:t>Análisis de outliers</a:t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150" y="2726250"/>
            <a:ext cx="1900700" cy="11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outliers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894100" y="1592675"/>
            <a:ext cx="1215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Significado del outlier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662975" y="1083525"/>
            <a:ext cx="1786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 no deseado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2662963" y="2165375"/>
            <a:ext cx="1786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 de interés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489625" y="2165375"/>
            <a:ext cx="1700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outlier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5482375" y="1083525"/>
            <a:ext cx="1786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del dato</a:t>
            </a:r>
            <a:endParaRPr/>
          </a:p>
        </p:txBody>
      </p:sp>
      <p:cxnSp>
        <p:nvCxnSpPr>
          <p:cNvPr id="159" name="Google Shape;159;p24"/>
          <p:cNvCxnSpPr>
            <a:stCxn id="154" idx="3"/>
            <a:endCxn id="155" idx="1"/>
          </p:cNvCxnSpPr>
          <p:nvPr/>
        </p:nvCxnSpPr>
        <p:spPr>
          <a:xfrm flipH="1" rot="10800000">
            <a:off x="2109700" y="1369925"/>
            <a:ext cx="553200" cy="509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stCxn id="154" idx="3"/>
            <a:endCxn id="156" idx="1"/>
          </p:cNvCxnSpPr>
          <p:nvPr/>
        </p:nvCxnSpPr>
        <p:spPr>
          <a:xfrm>
            <a:off x="2109700" y="1879025"/>
            <a:ext cx="553200" cy="572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>
            <a:stCxn id="155" idx="3"/>
            <a:endCxn id="158" idx="1"/>
          </p:cNvCxnSpPr>
          <p:nvPr/>
        </p:nvCxnSpPr>
        <p:spPr>
          <a:xfrm>
            <a:off x="4449775" y="1369875"/>
            <a:ext cx="1032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>
            <a:stCxn id="156" idx="3"/>
            <a:endCxn id="157" idx="1"/>
          </p:cNvCxnSpPr>
          <p:nvPr/>
        </p:nvCxnSpPr>
        <p:spPr>
          <a:xfrm>
            <a:off x="4449763" y="2451725"/>
            <a:ext cx="10398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4"/>
          <p:cNvSpPr txBox="1"/>
          <p:nvPr/>
        </p:nvSpPr>
        <p:spPr>
          <a:xfrm>
            <a:off x="4516075" y="977175"/>
            <a:ext cx="93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objetivo</a:t>
            </a:r>
            <a:endParaRPr sz="1600"/>
          </a:p>
        </p:txBody>
      </p:sp>
      <p:sp>
        <p:nvSpPr>
          <p:cNvPr id="164" name="Google Shape;164;p24"/>
          <p:cNvSpPr txBox="1"/>
          <p:nvPr/>
        </p:nvSpPr>
        <p:spPr>
          <a:xfrm>
            <a:off x="4516075" y="2120175"/>
            <a:ext cx="93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objetivo</a:t>
            </a:r>
            <a:endParaRPr sz="1600"/>
          </a:p>
        </p:txBody>
      </p:sp>
      <p:sp>
        <p:nvSpPr>
          <p:cNvPr id="165" name="Google Shape;165;p24"/>
          <p:cNvSpPr/>
          <p:nvPr/>
        </p:nvSpPr>
        <p:spPr>
          <a:xfrm>
            <a:off x="970300" y="3726275"/>
            <a:ext cx="1215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</a:t>
            </a:r>
            <a:r>
              <a:rPr lang="es"/>
              <a:t> de outlier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2739175" y="3217125"/>
            <a:ext cx="1786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Puntual</a:t>
            </a:r>
            <a:br>
              <a:rPr lang="es"/>
            </a:br>
            <a:r>
              <a:rPr lang="es"/>
              <a:t>(Point)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2739163" y="4298975"/>
            <a:ext cx="1786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Subsecuencia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(Subsequence)</a:t>
            </a:r>
            <a:endParaRPr i="1"/>
          </a:p>
        </p:txBody>
      </p:sp>
      <p:cxnSp>
        <p:nvCxnSpPr>
          <p:cNvPr id="168" name="Google Shape;168;p24"/>
          <p:cNvCxnSpPr>
            <a:stCxn id="165" idx="3"/>
            <a:endCxn id="166" idx="1"/>
          </p:cNvCxnSpPr>
          <p:nvPr/>
        </p:nvCxnSpPr>
        <p:spPr>
          <a:xfrm flipH="1" rot="10800000">
            <a:off x="2185900" y="3503525"/>
            <a:ext cx="553200" cy="509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>
            <a:stCxn id="165" idx="3"/>
            <a:endCxn id="167" idx="1"/>
          </p:cNvCxnSpPr>
          <p:nvPr/>
        </p:nvCxnSpPr>
        <p:spPr>
          <a:xfrm>
            <a:off x="2185900" y="4012625"/>
            <a:ext cx="553200" cy="572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00" y="3944975"/>
            <a:ext cx="1997550" cy="12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puntuales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52137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Outliers puntuales:</a:t>
            </a:r>
            <a:r>
              <a:rPr lang="es"/>
              <a:t> Dato que se comporta de manera inusual en un instante de tiempo específico, comparado con la serie total, o sus puntos vecinos. Son los más comunes.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Outliers de subsecuencia: </a:t>
            </a:r>
            <a:r>
              <a:rPr lang="es"/>
              <a:t>corresponde a puntos que en conjunto se comportan de forma peculiar respecto del resto de la serie, aunque cada observación de forma individual no resulta necesariamente un outlier.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375" y="3063700"/>
            <a:ext cx="3294600" cy="19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400" y="1093925"/>
            <a:ext cx="3084515" cy="18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Outliers puntuales: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definir un outlier como un punto que se desvía significativamente de su valor esperado. |x_t - x_t_hat| &gt; tau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distintas formas de determinar ese valor </a:t>
            </a:r>
            <a:br>
              <a:rPr lang="es"/>
            </a:br>
            <a:r>
              <a:rPr lang="es"/>
              <a:t>esperado y el umbral.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Modelos constantes a tramos, donde se </a:t>
            </a:r>
            <a:br>
              <a:rPr lang="es"/>
            </a:br>
            <a:r>
              <a:rPr lang="es"/>
              <a:t>toman estadísticas como mediana o MAD</a:t>
            </a:r>
            <a:br>
              <a:rPr lang="es"/>
            </a:br>
            <a:r>
              <a:rPr lang="es"/>
              <a:t>(mean absolute deviation)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Identificación de puntos poco probables bajo un cierto modelo o distribución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Analizando residuos (ej. usando la descomposición STL, o directamente analizando residuos del ARIMA)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Etc.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63" y="1529525"/>
            <a:ext cx="39338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outliers usando la descomposición STL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765350" y="1152475"/>
            <a:ext cx="30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5" y="1017725"/>
            <a:ext cx="4322950" cy="285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273" y="1152473"/>
            <a:ext cx="3616826" cy="18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100" y="3701324"/>
            <a:ext cx="4936900" cy="1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tratar los outliers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Usar la media en una ventana para suavizar el outlier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Modelar el dato basándome en el problema de estudio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Quitar el punto</a:t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outliers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235500" y="1076275"/>
            <a:ext cx="86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corresponden con mediciones atípicas que aparecen por errores de medición o por cambios abruptos de corta duración en el proceso subyacente.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Outliers aditivos</a:t>
            </a:r>
            <a:r>
              <a:rPr lang="es"/>
              <a:t> (AO):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Outliers innovativos</a:t>
            </a:r>
            <a:r>
              <a:rPr lang="es"/>
              <a:t> (AI): ocurre si el error (o innovación)      se ve perturbado, de forma que                     . Al perturbarse el término de innovación, se ven perturbados también los valores de la serie en tiempos posteriores.</a:t>
            </a:r>
            <a:br>
              <a:rPr lang="es"/>
            </a:br>
            <a:r>
              <a:rPr lang="es"/>
              <a:t>Usando la representación de proc. lineal general	                                                vemos que </a:t>
            </a:r>
            <a:endParaRPr/>
          </a:p>
        </p:txBody>
      </p:sp>
      <p:pic>
        <p:nvPicPr>
          <p:cNvPr descr="Y'_t = Y_t + \omega_AP_t^{(T)} ,\quad [P_t^{(T)} \equiv\delta_T(t)]" id="211" name="Google Shape;211;p29" title="MathEquation,#474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525" y="1927325"/>
            <a:ext cx="308658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'_t= e_t + \omega_IP_t^{T}" id="212" name="Google Shape;212;p29" title="MathEquation,#474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350" y="2288425"/>
            <a:ext cx="26527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'_t= e_t + \omega_IP_t^{T}" id="213" name="Google Shape;213;p29" title="MathEquation,#4747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000" y="2602950"/>
            <a:ext cx="133684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t = e_t + \psi_1e_{t-1} + \psi_2e_{t-2}+\ldots" id="214" name="Google Shape;214;p29" title="MathEquation,#4747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188" y="3534800"/>
            <a:ext cx="3175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Y_t' &amp;= e_t' + \psi_1e_{t-1} + \psi_2e_{t-2}+\ldots\\&#10;&amp;= [e_t' + \psi_1e_{t-1} + \psi_2e_{t-2}+\ldots] + \psi_{t-T} \omega_I  = Y_t + \psi_{t-T} \omega_I &#10;\end{align}" id="215" name="Google Shape;215;p29" title="MathEquation,#4747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2800" y="4100225"/>
            <a:ext cx="5386024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outliers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lo que sigue vamos a ver técnicas para detectar la presencia de ambos tipos de outliers a través de tests estadísticos.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ello es conveniente utilizar la representación AR(∞) de las series de tiempo para definir los residuos en términos de la serie con outliers: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vez que se encuentra un outlier se puede incorporar al modelo, y continuar el proceso de detección de outliers hasta que no se encuentren nuevos eventos.</a:t>
            </a:r>
            <a:endParaRPr/>
          </a:p>
        </p:txBody>
      </p:sp>
      <p:pic>
        <p:nvPicPr>
          <p:cNvPr descr="\begin{align}&#10;a_t &amp;= Y'_t -\pi_1Y'_{t-1} - \pi_2Y'_{t-2}-\ldots&#10;\end{align}" id="223" name="Google Shape;223;p30" title="MathEquation,#474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88" y="2937502"/>
            <a:ext cx="3386666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IO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228675"/>
            <a:ext cx="85206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tenemos un único IO en t=T,                                       y un buen estimador para                           </a:t>
            </a:r>
            <a:br>
              <a:rPr lang="es"/>
            </a:br>
            <a:r>
              <a:rPr lang="es"/>
              <a:t>      es               , con varianza    . Luego, se puede definir el estadístico                 para testear si hay un IO en t=T, donde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           </a:t>
            </a:r>
            <a:r>
              <a:rPr b="1" lang="es"/>
              <a:t>H</a:t>
            </a:r>
            <a:r>
              <a:rPr b="1" lang="es" sz="1400"/>
              <a:t>0</a:t>
            </a:r>
            <a:r>
              <a:rPr lang="es"/>
              <a:t>: no hay outliers en t=T      vs      </a:t>
            </a:r>
            <a:r>
              <a:rPr b="1" lang="es"/>
              <a:t>H</a:t>
            </a:r>
            <a:r>
              <a:rPr b="1" lang="es" sz="1400"/>
              <a:t>1</a:t>
            </a:r>
            <a:r>
              <a:rPr lang="es"/>
              <a:t>: hay un outlier en T=t.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Bajo H</a:t>
            </a:r>
            <a:r>
              <a:rPr lang="es" sz="1400"/>
              <a:t>0</a:t>
            </a:r>
            <a:r>
              <a:rPr lang="es"/>
              <a:t>,                   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conocemos el instante T, para un test de nivel significación    , rechazaremos el test cuando                    . </a:t>
            </a:r>
            <a:br>
              <a:rPr lang="es"/>
            </a:br>
            <a:r>
              <a:rPr lang="es"/>
              <a:t>Si no conocemos el valor de T debemos calcular el test para todas las observaciones. Luego rechazaremos H</a:t>
            </a:r>
            <a:r>
              <a:rPr lang="es" sz="1400"/>
              <a:t>0</a:t>
            </a:r>
            <a:r>
              <a:rPr lang="es"/>
              <a:t> cuando 	</a:t>
            </a:r>
            <a:endParaRPr/>
          </a:p>
        </p:txBody>
      </p:sp>
      <p:pic>
        <p:nvPicPr>
          <p:cNvPr descr="a_t=\omega_I\mathbf{I}\{T=t\} + e_t" id="231" name="Google Shape;231;p31" title="MathEquation,#474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975" y="1327450"/>
            <a:ext cx="241904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mega_I" id="232" name="Google Shape;232;p31" title="MathEquation,#474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00" y="1615350"/>
            <a:ext cx="34854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ilde{\omega}_I = a_T" id="233" name="Google Shape;233;p31" title="MathEquation,#4747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650" y="1615350"/>
            <a:ext cx="92785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_e^2" id="234" name="Google Shape;234;p31" title="MathEquation,#4747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1225" y="1615350"/>
            <a:ext cx="227040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{1,T}= \frac{a_T}{\sigma_e}" id="235" name="Google Shape;235;p31" title="MathEquation,#4747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6325" y="1583600"/>
            <a:ext cx="9270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{1,T}\approx \mathcal{N}(0,1)" id="236" name="Google Shape;236;p31" title="MathEquation,#4747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1325" y="2925175"/>
            <a:ext cx="125432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" id="237" name="Google Shape;237;p31" title="MathEquation,#4747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425" y="3391650"/>
            <a:ext cx="183174" cy="19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lambda_{1,T}|&gt;z_{1-\alpha/2} " id="238" name="Google Shape;238;p31" title="MathEquation,#4747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65350" y="3690388"/>
            <a:ext cx="119529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1 = \max_{1\leq t\leq n}|\lambda_{1,t}|&gt;z_{1-\alpha/(2n)}" id="239" name="Google Shape;239;p31" title="MathEquation,#4747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84850" y="4338800"/>
            <a:ext cx="2605128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5328676" y="4480950"/>
            <a:ext cx="28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9AEE5"/>
                </a:solidFill>
              </a:rPr>
              <a:t>Corrección de Bonferroni</a:t>
            </a:r>
            <a:endParaRPr sz="1800">
              <a:solidFill>
                <a:srgbClr val="49AEE5"/>
              </a:solidFill>
            </a:endParaRPr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AO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detectar los AO, se puede mostrar que los residuos se pueden escribir como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Luego, se puede escribir de forma recursiva </a:t>
            </a:r>
            <a:br>
              <a:rPr lang="es"/>
            </a:br>
            <a:br>
              <a:rPr lang="es"/>
            </a:br>
            <a:r>
              <a:rPr lang="es"/>
              <a:t>y resolver el problema por cuadrados mínimos, obteniendo el estimador</a:t>
            </a:r>
            <a:br>
              <a:rPr lang="es"/>
            </a:br>
            <a:br>
              <a:rPr lang="es"/>
            </a:br>
            <a:r>
              <a:rPr lang="es"/>
              <a:t>con varianza       . De esta forma,                    es un estadístico para las test </a:t>
            </a:r>
            <a:br>
              <a:rPr lang="es"/>
            </a:br>
            <a:r>
              <a:rPr b="1" lang="es"/>
              <a:t>         H</a:t>
            </a:r>
            <a:r>
              <a:rPr b="1" lang="es" sz="1400"/>
              <a:t>0</a:t>
            </a:r>
            <a:r>
              <a:rPr lang="es"/>
              <a:t>: la serie no presenta outliers       vs.       </a:t>
            </a:r>
            <a:r>
              <a:rPr b="1" lang="es"/>
              <a:t>H</a:t>
            </a:r>
            <a:r>
              <a:rPr b="1" lang="es" sz="1400"/>
              <a:t>1</a:t>
            </a:r>
            <a:r>
              <a:rPr lang="es"/>
              <a:t>: existe un AO en T. </a:t>
            </a:r>
            <a:br>
              <a:rPr lang="es"/>
            </a:br>
            <a:r>
              <a:rPr lang="es"/>
              <a:t>Bajo H</a:t>
            </a:r>
            <a:r>
              <a:rPr lang="es" sz="1400"/>
              <a:t>0</a:t>
            </a:r>
            <a:r>
              <a:rPr lang="es"/>
              <a:t>                     . Nuevamente, si desconocemos el valor de T aplicamos la corrección de Bonferroni.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                     diremos que es de tipo IO, y en caso contrario de tipo AO.</a:t>
            </a:r>
            <a:endParaRPr/>
          </a:p>
        </p:txBody>
      </p:sp>
      <p:pic>
        <p:nvPicPr>
          <p:cNvPr descr="a_t = -\omega_A \pi_{t-T} + e_t,\quad \pi_0  = -1,\ \pi_j =0\text{ si }j&lt;0" id="248" name="Google Shape;248;p32" title="MathEquation,#474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625" y="1490100"/>
            <a:ext cx="460075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omega}_A = -\rho^2\sum_{t=1}^n \pi_{t-T}a_t, \quad \rho=1+\pi_1^2+\ldots +\pi_n^2" id="249" name="Google Shape;249;p32" title="MathEquation,#474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775" y="2809713"/>
            <a:ext cx="429846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rho^2\sigma_e^2" id="250" name="Google Shape;250;p32" title="MathEquation,#4747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2650" y="3152625"/>
            <a:ext cx="461818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{2,T} = \frac{\hat{\omega}_A}{\rho^2\sigma_e^2}" id="251" name="Google Shape;251;p32" title="MathEquation,#4747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050" y="3089125"/>
            <a:ext cx="988206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{2,T} \approx \mathcal{N}(0,1)" id="252" name="Google Shape;252;p32" title="MathEquation,#4747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250" y="3799688"/>
            <a:ext cx="1317038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gather}&#10;a_T = \omega_A + e_T,\quad&#10;a_{T+1}= -\pi_1\omega_A + e_{T+1},\quad&#10;\ldots,  \quad &#10;a_{n}=-\pi_{n-T}\omega_A + e_n&#10;\end{gather}" id="253" name="Google Shape;253;p32" title="MathEquation,#4747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8238" y="2152650"/>
            <a:ext cx="6667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lambda_{1,T}|&gt;|\lambda_{2,T}|" id="254" name="Google Shape;254;p32" title="MathEquation,#4747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075" y="4587050"/>
            <a:ext cx="124662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Modelos de regresión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Análisis de intervenciones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Tratamiento de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Otros modelos estacionales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Modelo exponencial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Modelo Holt-Winters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Consultas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Revisión bibliográfica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suavizado exponencial</a:t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método de suavizado exponencial se suele ajustar bien a series estacionales. Tiene la ventaja de que es simple, requiere menos datos que los modelos ARIMA para predecir  y responde bien a cambios en tendencia y estacionalidad de corto plazo.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pronósticos obtenidos con este método son promedios ponderados de observaciones pasadas. Los pesos decaen exponencialmente, por lo tanto las últimas observaciones serán las de mayor peso.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Vamos a usar una notación de componentes para describir estos modelos.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1700" y="4613725"/>
            <a:ext cx="83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/>
              <a:t>Ref.:</a:t>
            </a:r>
            <a:r>
              <a:rPr i="1" lang="es" sz="1000"/>
              <a:t> “</a:t>
            </a:r>
            <a:r>
              <a:rPr i="1" lang="es" sz="1000"/>
              <a:t>Tráfico de Internet: Una Aplicación de Datos Georreferenciados y Series de Tiempo”, F. De Arca, C. G. Carreño Romano, C. Righetti, G. Carro, RPIC 2019, Bahia Blanca, Argentina.</a:t>
            </a:r>
            <a:endParaRPr i="1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 simple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y_t es la serie de tiempo, la predicción a un paso 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donde alpha es el parámetro de suavizado (0&lt;alpha&lt;1). Hace falta definir un valor para el momento inicial, es decir t=1 al que llamamos n_0:</a:t>
            </a:r>
            <a:endParaRPr/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3098800"/>
            <a:ext cx="53054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400" y="1503700"/>
            <a:ext cx="5435265" cy="47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 simple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1700" y="1152475"/>
            <a:ext cx="85206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usamos la notación de componentes, este modelo simple se puede describir a partir de una componente de </a:t>
            </a:r>
            <a:r>
              <a:rPr i="1" lang="es"/>
              <a:t>Nivel: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python estos modelos están incluídos en statsmodels.</a:t>
            </a:r>
            <a:endParaRPr/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13" y="2019300"/>
            <a:ext cx="45624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36725"/>
            <a:ext cx="73628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975" y="4227425"/>
            <a:ext cx="60102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311700" y="4751325"/>
            <a:ext cx="83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/>
              <a:t>Ref.:</a:t>
            </a:r>
            <a:r>
              <a:rPr i="1" lang="es" sz="1000"/>
              <a:t> </a:t>
            </a:r>
            <a:r>
              <a:rPr i="1" lang="es" sz="1000"/>
              <a:t>https://www.statsmodels.org/dev/examples/notebooks/generated/exponential_smoothing.html</a:t>
            </a:r>
            <a:endParaRPr i="1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 simple</a:t>
            </a:r>
            <a:endParaRPr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0" y="1150475"/>
            <a:ext cx="68949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 lineal de Holt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extensión permite trabajar con series que tengan tendencia lineal.  Con b_t la pendiente de la tendencia y Beta el parámetro de suavizado para la tendencia hay una expresión para el pronóstico y dos ecuaciones de componentes: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este modelo la tendencia es constante indefinidamente. Para otros casos se define un factor de damping o amortiguación.</a:t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173" y="2038450"/>
            <a:ext cx="5521655" cy="15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 lineal de Holt</a:t>
            </a:r>
            <a:endParaRPr/>
          </a:p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b="4970" l="0" r="0" t="0"/>
          <a:stretch/>
        </p:blipFill>
        <p:spPr>
          <a:xfrm>
            <a:off x="1602825" y="1929664"/>
            <a:ext cx="5938350" cy="312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 rotWithShape="1">
          <a:blip r:embed="rId4">
            <a:alphaModFix/>
          </a:blip>
          <a:srcRect b="37999" l="0" r="0" t="0"/>
          <a:stretch/>
        </p:blipFill>
        <p:spPr>
          <a:xfrm>
            <a:off x="1319200" y="1310947"/>
            <a:ext cx="6505575" cy="94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71500"/>
            <a:ext cx="65055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Suavizado exponencial de tendencia amortiguada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delta es el parámetro de amortiguación, definido entre (0,1).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1743075"/>
            <a:ext cx="62198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Holt - Winters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Holt-Winters resulta una generalización de estos métodos para poder trabajar con series estacionales, agregando una ecuación de suavizado para la componente estacional e_t. Se presenta el método aditivo y el multiplicativo:</a:t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5475"/>
            <a:ext cx="73533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Holt - Winters</a:t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gamma es el parámetro de estacionalidad (0,1), m es el período estacional, por ejemplo 12 meses y                           es un índice.</a:t>
            </a:r>
            <a:endParaRPr/>
          </a:p>
        </p:txBody>
      </p:sp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70725"/>
            <a:ext cx="67913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625" y="1521800"/>
            <a:ext cx="1505325" cy="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Regresión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Holt - Winters 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Agregando el factor de damping a este modelo se tiene que:</a:t>
            </a:r>
            <a:endParaRPr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48713"/>
            <a:ext cx="67722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Holt - Winters </a:t>
            </a:r>
            <a:endParaRPr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72088"/>
            <a:ext cx="32194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200" y="1170138"/>
            <a:ext cx="5467350" cy="3280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/>
          <p:nvPr/>
        </p:nvSpPr>
        <p:spPr>
          <a:xfrm>
            <a:off x="484875" y="4711050"/>
            <a:ext cx="37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ver repo: exponentialSmoothing.py</a:t>
            </a:r>
            <a:endParaRPr i="1"/>
          </a:p>
        </p:txBody>
      </p:sp>
      <p:sp>
        <p:nvSpPr>
          <p:cNvPr id="356" name="Google Shape;356;p44"/>
          <p:cNvSpPr txBox="1"/>
          <p:nvPr/>
        </p:nvSpPr>
        <p:spPr>
          <a:xfrm>
            <a:off x="3833050" y="4659925"/>
            <a:ext cx="49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Ref.: </a:t>
            </a:r>
            <a:r>
              <a:rPr i="1" lang="es"/>
              <a:t>https://otexts.com/fpp2/expsmooth.html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de bibliografía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9" y="0"/>
            <a:ext cx="319184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152" y="0"/>
            <a:ext cx="3052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4" name="Google Shape;3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4" y="-57275"/>
            <a:ext cx="37922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050" y="236122"/>
            <a:ext cx="4102675" cy="38755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4728325" y="4290100"/>
            <a:ext cx="36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Ref</a:t>
            </a:r>
            <a:r>
              <a:rPr i="1" lang="es"/>
              <a:t>.:  Introduction to Time Series Modeling,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Genshiro Kitagawa</a:t>
            </a:r>
            <a:endParaRPr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[Godfrey2017] Neural Decomposition of Time-Series Data</a:t>
            </a:r>
            <a:endParaRPr/>
          </a:p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[Chrobok2005] Theory and Aplication of Advanced Traffic Forecast Methods</a:t>
            </a:r>
            <a:endParaRPr/>
          </a:p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[Hochreiter1997] LONG SHORT-TERM MEMORY</a:t>
            </a:r>
            <a:endParaRPr/>
          </a:p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[Gers2000]Learning to Forget: Continual Prediction with LSTM</a:t>
            </a:r>
            <a:endParaRPr/>
          </a:p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Decompose: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https://towardsdatascience.com/different-types-of-time-series-decomposition-396c09f92693</a:t>
            </a:r>
            <a:endParaRPr/>
          </a:p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>
                <a:solidFill>
                  <a:schemeClr val="hlink"/>
                </a:solidFill>
                <a:hlinkClick r:id="rId4"/>
              </a:rPr>
              <a:t>Detección de outliers</a:t>
            </a:r>
            <a:endParaRPr/>
          </a:p>
          <a:p>
            <a:pPr indent="-317182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>
                <a:solidFill>
                  <a:schemeClr val="hlink"/>
                </a:solidFill>
                <a:hlinkClick r:id="rId5"/>
              </a:rPr>
              <a:t>Tutorial de detección de outliers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RPIC2019, Expoential Smoothing: Ref.: https://otexts.com/fpp2/expsmooth.html</a:t>
            </a:r>
            <a:endParaRPr/>
          </a:p>
        </p:txBody>
      </p:sp>
      <p:sp>
        <p:nvSpPr>
          <p:cNvPr id="382" name="Google Shape;3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Neural decomposition</a:t>
            </a:r>
            <a:endParaRPr/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924" y="1152474"/>
            <a:ext cx="4520699" cy="2701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9400"/>
            <a:ext cx="4520700" cy="2667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9"/>
          <p:cNvSpPr txBox="1"/>
          <p:nvPr>
            <p:ph idx="1" type="body"/>
          </p:nvPr>
        </p:nvSpPr>
        <p:spPr>
          <a:xfrm>
            <a:off x="461625" y="4393125"/>
            <a:ext cx="5961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[Godfrey2017] Neural Decomposition of Time-Series Data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4574300"/>
            <a:ext cx="85206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/>
              <a:t>Ref.: </a:t>
            </a:r>
            <a:r>
              <a:rPr i="1" lang="es"/>
              <a:t>Theory and Application of Advanced Traffic Forecast Methods, Roland Chrobok, 2005</a:t>
            </a:r>
            <a:endParaRPr i="1"/>
          </a:p>
        </p:txBody>
      </p:sp>
      <p:sp>
        <p:nvSpPr>
          <p:cNvPr id="397" name="Google Shape;39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8" name="Google Shape;3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Advanced Traffic Forecast Methods</a:t>
            </a:r>
            <a:endParaRPr/>
          </a:p>
        </p:txBody>
      </p:sp>
      <p:pic>
        <p:nvPicPr>
          <p:cNvPr id="399" name="Google Shape;3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71" y="1170125"/>
            <a:ext cx="4456266" cy="3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5" name="Google Shape;4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RNN </a:t>
            </a:r>
            <a:r>
              <a:rPr lang="es"/>
              <a:t>LONG SHORT-TERM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0" y="1282202"/>
            <a:ext cx="4300374" cy="359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1"/>
          <p:cNvPicPr preferRelativeResize="0"/>
          <p:nvPr/>
        </p:nvPicPr>
        <p:blipFill rotWithShape="1">
          <a:blip r:embed="rId4">
            <a:alphaModFix/>
          </a:blip>
          <a:srcRect b="14354" l="20285" r="20070" t="0"/>
          <a:stretch/>
        </p:blipFill>
        <p:spPr>
          <a:xfrm>
            <a:off x="4720775" y="1322525"/>
            <a:ext cx="4300375" cy="328153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 txBox="1"/>
          <p:nvPr/>
        </p:nvSpPr>
        <p:spPr>
          <a:xfrm>
            <a:off x="0" y="4673700"/>
            <a:ext cx="86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/>
              <a:t>Ref.: </a:t>
            </a:r>
            <a:r>
              <a:rPr i="1" lang="es" sz="1100"/>
              <a:t>Learning to Forget: Continual Prediction with LSTM Technical Report IDSIA-01-99 January, 1999 elix A. Gers Jurgen Schmidhuber Fred Cummins</a:t>
            </a:r>
            <a:endParaRPr i="1"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s" sz="3600">
                <a:solidFill>
                  <a:srgbClr val="49AEE5"/>
                </a:solidFill>
                <a:latin typeface="Ubuntu"/>
                <a:ea typeface="Ubuntu"/>
                <a:cs typeface="Ubuntu"/>
                <a:sym typeface="Ubuntu"/>
              </a:rPr>
              <a:t>Consultas</a:t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s" sz="3600">
                <a:solidFill>
                  <a:srgbClr val="49AEE5"/>
                </a:solidFill>
                <a:latin typeface="Ubuntu"/>
                <a:ea typeface="Ubuntu"/>
                <a:cs typeface="Ubuntu"/>
                <a:sym typeface="Ubuntu"/>
              </a:rPr>
              <a:t>Análisis de intervenciones</a:t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9AEE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intervenciones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75" y="1342050"/>
            <a:ext cx="6823650" cy="334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Análisis de intervenciones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Consideremos el caso de una única intervención: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la intervención ocurre en un instante T, se asume que                           y a</a:t>
            </a:r>
            <a:br>
              <a:rPr lang="es"/>
            </a:br>
            <a:r>
              <a:rPr lang="es"/>
              <a:t>se la conoce como </a:t>
            </a:r>
            <a:r>
              <a:rPr i="1" lang="es"/>
              <a:t>datos preintervención</a:t>
            </a:r>
            <a:r>
              <a:rPr lang="es"/>
              <a:t> y puede ser usada para modelar   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estimación de los parámetros de        se puede realizar por MV o el enfoque de modelo de estados ya presentados.</a:t>
            </a:r>
            <a:endParaRPr/>
          </a:p>
        </p:txBody>
      </p:sp>
      <p:pic>
        <p:nvPicPr>
          <p:cNvPr descr="Y_t = m_t + N_t" id="103" name="Google Shape;103;p19" title="MathEquation,#474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863" y="1665725"/>
            <a:ext cx="1814286" cy="31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9"/>
          <p:cNvGrpSpPr/>
          <p:nvPr/>
        </p:nvGrpSpPr>
        <p:grpSpPr>
          <a:xfrm>
            <a:off x="5083150" y="1447400"/>
            <a:ext cx="3842725" cy="1015800"/>
            <a:chOff x="5083150" y="1447400"/>
            <a:chExt cx="3842725" cy="1015800"/>
          </a:xfrm>
        </p:grpSpPr>
        <p:sp>
          <p:nvSpPr>
            <p:cNvPr id="105" name="Google Shape;105;p19"/>
            <p:cNvSpPr/>
            <p:nvPr/>
          </p:nvSpPr>
          <p:spPr>
            <a:xfrm>
              <a:off x="5083150" y="1665775"/>
              <a:ext cx="396000" cy="317400"/>
            </a:xfrm>
            <a:prstGeom prst="rect">
              <a:avLst/>
            </a:prstGeom>
            <a:noFill/>
            <a:ln cap="flat" cmpd="sng" w="28575">
              <a:solidFill>
                <a:srgbClr val="49AE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Google Shape;106;p19"/>
            <p:cNvCxnSpPr>
              <a:stCxn id="105" idx="3"/>
            </p:cNvCxnSpPr>
            <p:nvPr/>
          </p:nvCxnSpPr>
          <p:spPr>
            <a:xfrm>
              <a:off x="5479150" y="1824475"/>
              <a:ext cx="278400" cy="2100"/>
            </a:xfrm>
            <a:prstGeom prst="straightConnector1">
              <a:avLst/>
            </a:prstGeom>
            <a:noFill/>
            <a:ln cap="flat" cmpd="sng" w="28575">
              <a:solidFill>
                <a:srgbClr val="49AEE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07" name="Google Shape;107;p19"/>
            <p:cNvSpPr txBox="1"/>
            <p:nvPr/>
          </p:nvSpPr>
          <p:spPr>
            <a:xfrm>
              <a:off x="5646275" y="1447400"/>
              <a:ext cx="3279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666666"/>
                  </a:solidFill>
                </a:rPr>
                <a:t>Proceso natural:</a:t>
              </a:r>
              <a:endParaRPr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666666"/>
                  </a:solidFill>
                </a:rPr>
                <a:t>serie de tiempo que puede ser modelada como un (S)ARIMA</a:t>
              </a:r>
              <a:endParaRPr sz="1800">
                <a:solidFill>
                  <a:srgbClr val="666666"/>
                </a:solidFill>
              </a:endParaRPr>
            </a:p>
          </p:txBody>
        </p:sp>
      </p:grpSp>
      <p:cxnSp>
        <p:nvCxnSpPr>
          <p:cNvPr id="108" name="Google Shape;108;p19"/>
          <p:cNvCxnSpPr>
            <a:stCxn id="109" idx="0"/>
            <a:endCxn id="109" idx="0"/>
          </p:cNvCxnSpPr>
          <p:nvPr/>
        </p:nvCxnSpPr>
        <p:spPr>
          <a:xfrm>
            <a:off x="4525050" y="2070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" name="Google Shape;110;p19"/>
          <p:cNvGrpSpPr/>
          <p:nvPr/>
        </p:nvGrpSpPr>
        <p:grpSpPr>
          <a:xfrm>
            <a:off x="3284550" y="1665775"/>
            <a:ext cx="2481000" cy="1143250"/>
            <a:chOff x="3284550" y="1665775"/>
            <a:chExt cx="2481000" cy="1143250"/>
          </a:xfrm>
        </p:grpSpPr>
        <p:sp>
          <p:nvSpPr>
            <p:cNvPr id="111" name="Google Shape;111;p19"/>
            <p:cNvSpPr/>
            <p:nvPr/>
          </p:nvSpPr>
          <p:spPr>
            <a:xfrm>
              <a:off x="4327400" y="1665775"/>
              <a:ext cx="396000" cy="317400"/>
            </a:xfrm>
            <a:prstGeom prst="rect">
              <a:avLst/>
            </a:prstGeom>
            <a:noFill/>
            <a:ln cap="flat" cmpd="sng" w="28575">
              <a:solidFill>
                <a:srgbClr val="49AE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3284550" y="2070125"/>
              <a:ext cx="2481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2"/>
                  </a:solidFill>
                </a:rPr>
                <a:t>Intervención: 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2"/>
                  </a:solidFill>
                </a:rPr>
                <a:t>cambio en la media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12" name="Google Shape;112;p19"/>
            <p:cNvCxnSpPr/>
            <p:nvPr/>
          </p:nvCxnSpPr>
          <p:spPr>
            <a:xfrm>
              <a:off x="4525400" y="1983225"/>
              <a:ext cx="0" cy="244500"/>
            </a:xfrm>
            <a:prstGeom prst="straightConnector1">
              <a:avLst/>
            </a:prstGeom>
            <a:noFill/>
            <a:ln cap="flat" cmpd="sng" w="28575">
              <a:solidFill>
                <a:srgbClr val="49AEE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descr="m_t =0\text{ para }t&lt;T" id="113" name="Google Shape;113;p19" title="MathEquation,#474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350" y="3121775"/>
            <a:ext cx="160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Y_t\}_{t&lt;T}" id="114" name="Google Shape;114;p19" title="MathEquation,#4747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9175" y="3121775"/>
            <a:ext cx="70311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t" id="115" name="Google Shape;115;p19" title="MathEquation,#4747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550" y="3447925"/>
            <a:ext cx="286600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_t" id="116" name="Google Shape;116;p19" title="MathEquation,#4747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5300" y="3937175"/>
            <a:ext cx="398432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Análisis de intervenciones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437" y="1093925"/>
            <a:ext cx="6771126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_t^{T}\equiv \mathbf{I}\{t&gt;T\}" id="124" name="Google Shape;124;p20" title="MathEquation,#474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50" y="1898700"/>
            <a:ext cx="128607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Análisis de intervenciones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70" y="1105875"/>
            <a:ext cx="6483631" cy="403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[P_t^{(T)} \equiv\delta_T(t)]" id="132" name="Google Shape;132;p21" title="MathEquation,#474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0350"/>
            <a:ext cx="101094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Ver notebook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