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6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5.xml"/><Relationship Id="rId32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9c59f2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9c59f2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9c59f2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9c59f2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9c59f2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9c59f2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4ed75e4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4ed75e4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ed75e4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ed75e4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a190d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a190d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a190df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fa190df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fa190df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fa190df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2d7aaf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d2d7aaf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d2d7aaf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d2d7aaf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530e4b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530e4b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2d7aa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d2d7aa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d2d7aaf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d2d7aaf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3b953ef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3b953ef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b953e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3b953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3b953ef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3b953e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9c59f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9c59f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9c59f2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9c59f2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9c59f2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9c59f2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9c59f2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9c59f2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9c59f2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9c59f2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9c59f2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9c59f2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9c59f2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9c59f2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3000"/>
              <a:buFont typeface="Ubuntu"/>
              <a:buNone/>
              <a:defRPr b="1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400"/>
              <a:buFont typeface="Ubuntu"/>
              <a:buNone/>
              <a:defRPr sz="2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/>
        </p:nvSpPr>
        <p:spPr>
          <a:xfrm>
            <a:off x="3645750" y="3938225"/>
            <a:ext cx="5286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Ing. Magdalena Bouza, Ing. Carlos German Carreño Romano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324675" y="3938225"/>
            <a:ext cx="398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Clase </a:t>
            </a:r>
            <a:endParaRPr b="1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6275" y="286475"/>
            <a:ext cx="2022109" cy="4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40000" y="3954725"/>
            <a:ext cx="308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●"/>
              <a:defRPr b="1" sz="1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○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■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●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○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■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●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○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1400"/>
              <a:buFont typeface="Ubuntu"/>
              <a:buChar char="■"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9AEE5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800"/>
              <a:buFont typeface="Ubuntu"/>
              <a:buNone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321900" y="1035700"/>
            <a:ext cx="85164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800"/>
              <a:buFont typeface="Ubuntu"/>
              <a:buNone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321900" y="1035700"/>
            <a:ext cx="85164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91C1"/>
              </a:buClr>
              <a:buSzPts val="2800"/>
              <a:buFont typeface="Ubuntu"/>
              <a:buNone/>
              <a:defRPr b="1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321900" y="1035700"/>
            <a:ext cx="85164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ashtage.github.io/arch/" TargetMode="External"/><Relationship Id="rId4" Type="http://schemas.openxmlformats.org/officeDocument/2006/relationships/hyperlink" Target="https://faculty.washington.edu/ezivot/econ584/notes/varModel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Series de Tiempo	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Carrera de Especialización en Inteligencia Artificial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840000" y="3932500"/>
            <a:ext cx="3084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ARCH(q)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 generalizar el  modelo ARCH(1) a una dependencia temporal más prolongada: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donde                                   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este caso, podremos reescribir el modelo ARCH(q) como un AR(q)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\alpha_1&gt;\alpha_2&gt;\ldots&gt;\alpha_q" id="155" name="Google Shape;155;p23" title="MathEquation,#3838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625" y="2517375"/>
            <a:ext cx="22086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 title="[89,89,89,&quot;https://www.codecogs.com/eqnedit.php?latex=%5Csigma_%7Bt%7Ct-1%7D%5E2%20%3D%20w%20%2B%20%5Calpha_1r_%7Bt-1%7D%5E2%20%2B%20%5Cldots%20%2B%20%5Calpha_1%20r_%7Bt-q%7D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900" y="1896700"/>
            <a:ext cx="440834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GARCH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GARCH(p,q)  (Generalized AutoRegressive Conditional Heteroskedasticity), incorpora </a:t>
            </a:r>
            <a:r>
              <a:rPr i="1" lang="es"/>
              <a:t>p</a:t>
            </a:r>
            <a:r>
              <a:rPr lang="es"/>
              <a:t> </a:t>
            </a:r>
            <a:r>
              <a:rPr i="1" lang="es"/>
              <a:t>lags</a:t>
            </a:r>
            <a:r>
              <a:rPr lang="es"/>
              <a:t> de la varianza condicional al modelo: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 en términos del operador de backshift: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Nuevamente, es conveniente reescribir estas expresiones en término</a:t>
            </a:r>
            <a:r>
              <a:rPr lang="es"/>
              <a:t>s</a:t>
            </a:r>
            <a:r>
              <a:rPr lang="es"/>
              <a:t> de      , que sigue siendo descorrelacionada  e independiente de retornos previos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(1-\beta_1B - \ldots - \beta_pB^p)\sigma^2_{t|t-1} = \omega + (\alpha_1B + \ldots + \alpha_qB^q) r_t^2" id="164" name="Google Shape;164;p24" title="MathEquation,#3838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010975"/>
            <a:ext cx="4876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\eta_t\}" id="165" name="Google Shape;165;p24" title="MathEquation,#3838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000" y="3455225"/>
            <a:ext cx="35101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^2 = \omega + (\beta_1+\alpha_1)r_{t-1}^2 + (\beta_{\max(p,q)} + \alpha+{\max(p,q)}r^2){t-\max(p,q))}  + \eta_t  - \beta_1\eta_{t-1}-\ldots - \beta_p\eta_{t-p}" id="166" name="Google Shape;166;p24" title="MathEquation,#3838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25" y="4172550"/>
            <a:ext cx="8654814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Rightarrow  \{r_t^2\}" id="167" name="Google Shape;167;p24" title="MathEquation,#3838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3600" y="4663225"/>
            <a:ext cx="73254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866150" y="4578425"/>
            <a:ext cx="43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sigue un modelo  ARMA(max(p,q), q)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9" name="Google Shape;169;p24" title="[89,89,89,&quot;https://www.codecogs.com/eqnedit.php?latex=%5Csigma_%7Bt%7Ct-1%7D%5E2%20%3D%20%5Comega%20%2B%20%5Cbeta_q%5Csigma_%7Bt-1%7Ct-2%7D%5E2%20%2B%20%5Cldots%20%2B%20%5Cbeta_p%20%5Csigma_%7Bt-p%7Ct-p-1%7D%5E2%20%2B%20%5Calpha_1r_%7Bt-1%7D%5E2%20%2B%20%5Cldots%20%2B%20%5Calpha_q%20r_%7Bt-q%7D%5E2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3559" y="2004075"/>
            <a:ext cx="6696891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800" y="76200"/>
            <a:ext cx="3066700" cy="14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01" y="3274076"/>
            <a:ext cx="3887650" cy="185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98" y="1457274"/>
            <a:ext cx="3618127" cy="18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8212" y="1477912"/>
            <a:ext cx="3214699" cy="17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1163" y="3274074"/>
            <a:ext cx="3288770" cy="17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modelo.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estimar el orden del modelo GARCH(p,q), vamos a analizar las funciones de autocorrelación y autocorrelación parcial del cuadrado de los retornos (o residuos) para identificar los parámetros de ARMA(max(p,q), p).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Observar que si q&lt;p, el valor de p queda enmascarado en el modelo. En ese caso es conveniente ajustar primero un modelo GARCH(p,p), y luego estimar el valor de q mirando la significancia de los coeficientes (como q&lt;p estoy estimando parámetros de sobra, voy a ajustar el modelo quitando aquellos que tengan baja significancia).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Condiciones de estacionariedad del modelo GARCH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 mostrar que para que un modelo GARCH(p,q) sea (</a:t>
            </a:r>
            <a:r>
              <a:rPr lang="es"/>
              <a:t>débilmente</a:t>
            </a:r>
            <a:r>
              <a:rPr lang="es"/>
              <a:t>) estacionario es condición necesaria y suficiente 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bajo el supuesto de que                para garantizar que tanto     como            resulten positivos.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Además, la distribución asintótica del modelo GARCH es de colas pesadas, incluso cuando las innovaciones tienen una distribución normal.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\sum_{i=1}^{\max(p,q)} (\beta_i+\alpha_i)&lt;1" id="194" name="Google Shape;194;p27" title="MathEquation,#3a3a3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75" y="2023800"/>
            <a:ext cx="195384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_i,\ \beta_j\geq 0" id="195" name="Google Shape;195;p27" title="MathEquation,#3a3a3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600" y="2517375"/>
            <a:ext cx="85378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i^2" id="196" name="Google Shape;196;p27" title="MathEquation,#3a3a3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3225" y="2517375"/>
            <a:ext cx="173084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_{t|t-h}" id="197" name="Google Shape;197;p27" title="MathEquation,#3a3a3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000" y="2517375"/>
            <a:ext cx="577272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a </a:t>
            </a:r>
            <a:r>
              <a:rPr i="1" lang="es"/>
              <a:t>h</a:t>
            </a:r>
            <a:r>
              <a:rPr lang="es"/>
              <a:t> pasos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Armando el mismo esquema recursivo que venimos usando, podemos demostrar 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(la expresión general para cualquier </a:t>
            </a:r>
            <a:r>
              <a:rPr i="1" lang="es"/>
              <a:t>h</a:t>
            </a:r>
            <a:r>
              <a:rPr lang="es"/>
              <a:t> está en la pag. 297 de Time Series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\sigma^2_{t+h|t} = \omega + \sum_{i=1}^p(\alpha_i + \beta_i)\sigma^2_{t+h-i|t}, \quad h&gt;p" id="205" name="Google Shape;205;p28" title="MathEquation,#3a3a3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482" y="1829921"/>
            <a:ext cx="3791044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Verificación del modelo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Definimos los residuos estandarizados como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el modelo está bien especificado los     deberían ser i.i.d..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verificar el modelo podemos estudiar estos residuos estandarizados vamos a analizar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Normalidad de     (QQplot o Shapiro-Wilk)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Independencia (análisis de la función de autocorrelación)</a:t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\hat{\varepsilon}_t = r_t/\hat{\sigma}_{t|t-1}" id="213" name="Google Shape;213;p29" title="MathEquation,#3a3a3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975" y="1712796"/>
            <a:ext cx="1403314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varepsilon}_t" id="214" name="Google Shape;214;p29" title="MathEquation,#3a3a3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75" y="2171850"/>
            <a:ext cx="232228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varepsilon}_t" id="215" name="Google Shape;215;p29" title="MathEquation,#3a3a3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950" y="3447200"/>
            <a:ext cx="232228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5" y="160425"/>
            <a:ext cx="4457775" cy="235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416"/>
            <a:ext cx="4449150" cy="229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5363" y="2571750"/>
            <a:ext cx="4633272" cy="25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5" y="1159175"/>
            <a:ext cx="4117426" cy="30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9175"/>
            <a:ext cx="4117426" cy="3088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333375" y="4195075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Serie original: RIGO.csv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4905375" y="4195075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Serie de retornos: log(precio[:-1]-log(precio[1:])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ACF y PACF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la serie de retornos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ACF y PACF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la serie al cuadrado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Residuos</a:t>
            </a:r>
            <a:endParaRPr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600" y="1241388"/>
            <a:ext cx="2122701" cy="159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750" y="2819288"/>
            <a:ext cx="2296426" cy="17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175" y="1139338"/>
            <a:ext cx="2258774" cy="16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175" y="2833406"/>
            <a:ext cx="2258774" cy="169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Heterocedasticidad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40954"/>
          <a:stretch/>
        </p:blipFill>
        <p:spPr>
          <a:xfrm>
            <a:off x="311700" y="1265475"/>
            <a:ext cx="6907250" cy="30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311700" y="4659925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Ref: ver script GARCH.py</a:t>
            </a:r>
            <a:endParaRPr i="1"/>
          </a:p>
        </p:txBody>
      </p:sp>
      <p:sp>
        <p:nvSpPr>
          <p:cNvPr id="255" name="Google Shape;255;p33"/>
          <p:cNvSpPr/>
          <p:nvPr/>
        </p:nvSpPr>
        <p:spPr>
          <a:xfrm>
            <a:off x="1360700" y="2891525"/>
            <a:ext cx="1176900" cy="15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Residuos</a:t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800" y="1132275"/>
            <a:ext cx="4908501" cy="36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multivariados</a:t>
            </a:r>
            <a:endParaRPr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VAR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VAR (Vector AutoRegressive) es una extensión de los modelos AR para series multivariadas.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Sea                                       . El modelo autoregresivo vectorial de orden p resulta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s"/>
            </a:br>
            <a:r>
              <a:rPr lang="es"/>
              <a:t>donde                                          si           , 0 si no.</a:t>
            </a:r>
            <a:endParaRPr/>
          </a:p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7" name="Google Shape;277;p36" title="[89,89,89,&quot;https://www.codecogs.com/eqnedit.php?latex=%5Cunderline%7BY%7D%20%3D%20(Y_%7B1t%7D%2C%20Y_%7B2%2Ct%7D%2C%5Cldots%2C%20Y_%7Bn%2Ct%7D)%5ET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59" y="2006937"/>
            <a:ext cx="2442617" cy="2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 title="[89,89,89,&quot;https://www.codecogs.com/eqnedit.php?latex=t%3Ds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350" y="3169463"/>
            <a:ext cx="605475" cy="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 title="[89,89,89,&quot;https://www.codecogs.com/eqnedit.php?latex=cov(%5Cvarepsilon_%7Bk%2Ct%7D%2C%20%5Cvarepsilon_%7Bj%2Cs%7D)%20%3D%20%5Csigma_%7Bk%2Cj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975" y="3103200"/>
            <a:ext cx="2442626" cy="31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 title="[0,0,0,&quot;https://www.codecogs.com/eqnedit.php?latex=%5Cunderline%7BY%7D_t%20%3D%5Cunderline%7Bc%7D%20%2B%20%5Cbold%7B%5CPi%7D_1%20%5Cunderline%7BY%7D_%7Bt-1%7D%20%2B%20%5Cldots%20%5Cbold%7B%5CPi%7D_p%5Cunderline%7BY%7D_%7Bt-p%7D%20%2B%20%5Cunderline%7B%5Cvarepsilon%7D_t%2C%5Cquad%20%5Cunderline%7B%5Cvarepsilon%7D_t%20%3D%20(%5Cvarepsilon_%7B1%2Ct%7D%2C%5Cldots%2C%20%5Cvarepsilon_%7Bn%2Ct%7D)%5ET%20%2C%5C%20%5C%20%5Cbold%7B%5CPi%7D_i%20%5Cin%20%5Cmathbb%7BR%7D%5E%7Bn%5Ctimes%20n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22" y="2542600"/>
            <a:ext cx="7978959" cy="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Documentación</a:t>
            </a:r>
            <a:r>
              <a:rPr lang="es"/>
              <a:t> del paquete ARCH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Modelos VAR</a:t>
            </a:r>
            <a:endParaRPr/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Heterocedasticidad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a</a:t>
            </a:r>
            <a:r>
              <a:rPr lang="es"/>
              <a:t>h</a:t>
            </a:r>
            <a:r>
              <a:rPr lang="es"/>
              <a:t>ora nos concentramos en la estructura de                                               Sin embargo también se puede hacer un estudio de la varianza condicional.</a:t>
            </a:r>
            <a:br>
              <a:rPr lang="es"/>
            </a:br>
            <a:r>
              <a:rPr lang="es"/>
              <a:t>                                 mide la incerteza de la desviación de </a:t>
            </a:r>
            <a:r>
              <a:rPr i="1" lang="es"/>
              <a:t>Y</a:t>
            </a:r>
            <a:r>
              <a:rPr i="1" lang="es" sz="1400"/>
              <a:t>t</a:t>
            </a:r>
            <a:r>
              <a:rPr lang="es"/>
              <a:t> de su esperanza condicional. </a:t>
            </a:r>
            <a:r>
              <a:rPr lang="es"/>
              <a:t>Este tipo de análisis gana relevancia cuando se comienza a querer modelar series financieras.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</a:t>
            </a:r>
            <a:r>
              <a:rPr i="1" lang="es"/>
              <a:t>Y</a:t>
            </a:r>
            <a:r>
              <a:rPr i="1" lang="es" sz="1400"/>
              <a:t>t</a:t>
            </a:r>
            <a:r>
              <a:rPr lang="es"/>
              <a:t> sigue un modelo ARIMA, la varianza condicional es constante para cualquier paso fijo en el tiempo (a un paso coincide con la varianza del ruido).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la práctica, la var. condicional es un proceso aleatorio, y por lo tanto puede variar con valores presentes y pasados de la serie.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desarrollan </a:t>
            </a:r>
            <a:r>
              <a:rPr lang="es"/>
              <a:t>entonces</a:t>
            </a:r>
            <a:r>
              <a:rPr lang="es"/>
              <a:t> modelos para la varianza condicional.</a:t>
            </a:r>
            <a:endParaRPr/>
          </a:p>
        </p:txBody>
      </p:sp>
      <p:pic>
        <p:nvPicPr>
          <p:cNvPr descr="\mathbb{E}[Y_t|Y_{t-1}, Y_{t-2},\ldots, Y_1]" id="91" name="Google Shape;91;p17" title="MathEquation,#5959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725" y="1258700"/>
            <a:ext cx="207347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V}[Y_t|Y_{t-1}, Y_{t-2},\ldots, Y_1]" id="92" name="Google Shape;92;p17" title="MathEquation,#5959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5" y="1875700"/>
            <a:ext cx="207347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9452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Sea        una serie de tiempo </a:t>
            </a:r>
            <a:r>
              <a:rPr lang="es"/>
              <a:t>correspondiente</a:t>
            </a:r>
            <a:r>
              <a:rPr lang="es"/>
              <a:t> al precio diario de un activo financiero.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rendimiento del día </a:t>
            </a:r>
            <a:r>
              <a:rPr i="1" lang="es"/>
              <a:t>t</a:t>
            </a:r>
            <a:r>
              <a:rPr lang="es"/>
              <a:t> se define como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denomina </a:t>
            </a:r>
            <a:r>
              <a:rPr b="1" lang="es"/>
              <a:t>volatilidad </a:t>
            </a:r>
            <a:r>
              <a:rPr lang="es"/>
              <a:t>al fenómeno donde la varianza condicional de la serie varía a lo largo del 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gráfica de rendimiento se ven clusters de volatilidad, donde se ve un </a:t>
            </a:r>
            <a:r>
              <a:rPr lang="es"/>
              <a:t>patrón</a:t>
            </a:r>
            <a:r>
              <a:rPr lang="es"/>
              <a:t> de alternancia entre períodos “tranquilos” y períodos con volatilidad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350" y="1152475"/>
            <a:ext cx="3660825" cy="193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p_t\} " id="101" name="Google Shape;101;p18" title="MathEquation,#5959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150" y="1271025"/>
            <a:ext cx="390770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 =[ \log(p_t)-&#10;log(p_{t-1}) ]\times100" id="102" name="Google Shape;102;p18" title="MathEquation,#5959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188" y="2444750"/>
            <a:ext cx="282222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900" y="3270923"/>
            <a:ext cx="3575400" cy="187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2875500"/>
            <a:ext cx="85206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ACF y PACF </a:t>
            </a:r>
            <a:r>
              <a:rPr lang="es"/>
              <a:t>parecen </a:t>
            </a:r>
            <a:r>
              <a:rPr lang="es"/>
              <a:t>indicar que la serie de retornos está descorrelacionada. Sin embargo,  los clusters de volatilidad indican que no hay independencia, sino la varianza sería constante a lo largo de la serie de tiempo.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Vemos claramente que </a:t>
            </a:r>
            <a:r>
              <a:rPr b="1" lang="es"/>
              <a:t>independencia ≠ descorrelación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la serie es independiente, la misma se mantiene frente a transformaciones. No es cierto para la descorrelación. 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00" y="1140400"/>
            <a:ext cx="3763633" cy="17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300" y="1140400"/>
            <a:ext cx="3488725" cy="18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formas de identificar falta de independencia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Métodos visuales: </a:t>
            </a:r>
            <a:r>
              <a:rPr lang="es"/>
              <a:t>Podemos observar la ACF del retorno absoluto o bien del retorno cuadrático. Si estas ACF presentan autocorrelaciones significativas, tenemos evidencia de que la serie original de retorno no era independiente.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Tests estadísticos: </a:t>
            </a:r>
            <a:r>
              <a:rPr lang="es"/>
              <a:t>Podemos aplicar el test de Box-Ljung para determinar si el cuadrado de los datos está autocorrelacionada. En este caso, los grados de libertad para el test será el número de </a:t>
            </a:r>
            <a:r>
              <a:rPr i="1" lang="es"/>
              <a:t>taps </a:t>
            </a:r>
            <a:r>
              <a:rPr lang="es"/>
              <a:t>considerados. Se puede extender este test al análisis del cuadrado de los residuos de una serie temporal donde un modelo ARMA sirve para describir la estructura de la autocorrelación de los datos.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Al test de Box-Ljung sobre el cuadrado de los residuos o datos se lo conoce como </a:t>
            </a:r>
            <a:r>
              <a:rPr b="1" lang="es"/>
              <a:t>test de McLeod-Li</a:t>
            </a:r>
            <a:endParaRPr b="1"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ARCH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ARCH (AutoRegressive Conditional Heteroskedasticity) resulta una regresión sobre la varianza condicional (o volatilidad condicional), donde la varianza condicional es la variable a predecir y los valores                son los regresores.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Denotaremos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modelo ARCH(1) considera que la serie         es generado según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donde</a:t>
            </a:r>
            <a:r>
              <a:rPr lang="es"/>
              <a:t> </a:t>
            </a:r>
            <a:r>
              <a:rPr lang="es"/>
              <a:t>      es una secuencia de v.a. i.i.d con distribución normal estándar, con</a:t>
            </a:r>
            <a:br>
              <a:rPr lang="es"/>
            </a:br>
            <a:r>
              <a:rPr lang="es"/>
              <a:t>   indep. de               ;       y      son constantes desconocidas.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r_1^2, \ldots, r_{t-1}^2" id="127" name="Google Shape;127;p21" title="MathEquation,#5959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150" y="1900375"/>
            <a:ext cx="88733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^2_t|r_{t-1} = \mathbb{V}(r_t^2|r_{t-1},\ldots,r_1)" id="128" name="Google Shape;128;p21" title="MathEquation,#3838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350" y="2663833"/>
            <a:ext cx="239058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r_t\}" id="129" name="Google Shape;129;p21" title="MathEquation,#3838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600" y="3134400"/>
            <a:ext cx="38052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 = \sigma_{t|t-1}\varepsilon_t\\&#10;\sigma^2_{t|t-1} = \omega + \alpha r_{t-1}^2" id="130" name="Google Shape;130;p21" title="MathEquation,#3838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075" y="3504575"/>
            <a:ext cx="160986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\varepsilon_t\}" id="131" name="Google Shape;131;p21" title="MathEquation,#3838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3600" y="4076075"/>
            <a:ext cx="3833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varepsilon_t\qquad\qquad\quad r_{t-j},\ j\geq1" id="132" name="Google Shape;132;p21" title="MathEquation,#3838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232" y="4396528"/>
            <a:ext cx="2091764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\quad \omega" id="133" name="Google Shape;133;p21" title="MathEquation,#3838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71188" y="4415575"/>
            <a:ext cx="774916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ARCH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el modelo ARCH se parece a un AR, la variable          no es observable, y se la llame variable </a:t>
            </a:r>
            <a:r>
              <a:rPr b="1" lang="es"/>
              <a:t>latente       </a:t>
            </a:r>
            <a:r>
              <a:rPr lang="es"/>
              <a:t> modificaciones en el análisis de los datos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directo cómo explorar la relación de la regresión visualmente.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reemplazamos la variable  latente           por un observable, podemos ver que el </a:t>
            </a:r>
            <a:r>
              <a:rPr b="1" lang="es"/>
              <a:t>modelo ARCH(1) puede reescribirse como un AR(1):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Definiendo                   , se puede ver que        es una serie descorrelacionada de media nula, y además     se encuentra descorrelacionada de retornos previos. Luego,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\sigma_{t|t-1}" id="141" name="Google Shape;141;p22" title="MathEquation,#3838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625" y="1295700"/>
            <a:ext cx="592666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Rightarrow" id="142" name="Google Shape;142;p22" title="MathEquation,#3838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450" y="1562400"/>
            <a:ext cx="367228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_{t|t-1}" id="143" name="Google Shape;143;p22" title="MathEquation,#3838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175" y="2497000"/>
            <a:ext cx="592666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_t = r_t^2 - \sigma_{t|t-1}^2" id="144" name="Google Shape;144;p22" title="MathEquation,#3838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450" y="3282475"/>
            <a:ext cx="1122948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\eta_t\}" id="145" name="Google Shape;145;p22" title="MathEquation,#3838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8800" y="3282475"/>
            <a:ext cx="40952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_t" id="146" name="Google Shape;146;p22" title="MathEquation,#3838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5225" y="3603300"/>
            <a:ext cx="268716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^2 = \omega + \alpha r_{t-1}^2 + \eta_t" id="147" name="Google Shape;147;p22" title="MathEquation,#3838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0088" y="4242975"/>
            <a:ext cx="1783816" cy="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