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Ubuntu"/>
      <p:regular r:id="rId50"/>
      <p:bold r:id="rId51"/>
      <p:italic r:id="rId52"/>
      <p:boldItalic r:id="rId53"/>
    </p:embeddedFont>
    <p:embeddedFont>
      <p:font typeface="Cambria Math"/>
      <p:regular r:id="rId54"/>
    </p:embeddedFont>
    <p:embeddedFont>
      <p:font typeface="Alegreya"/>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33C6CC-3D3A-4AF3-AEAE-9D3634F6F725}">
  <a:tblStyle styleId="{C033C6CC-3D3A-4AF3-AEAE-9D3634F6F7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67B7C35-07D5-4075-B071-A93A6292BCD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Ubuntu-bold.fntdata"/><Relationship Id="rId50" Type="http://schemas.openxmlformats.org/officeDocument/2006/relationships/font" Target="fonts/Ubuntu-regular.fntdata"/><Relationship Id="rId53" Type="http://schemas.openxmlformats.org/officeDocument/2006/relationships/font" Target="fonts/Ubuntu-boldItalic.fntdata"/><Relationship Id="rId52" Type="http://schemas.openxmlformats.org/officeDocument/2006/relationships/font" Target="fonts/Ubuntu-italic.fntdata"/><Relationship Id="rId11" Type="http://schemas.openxmlformats.org/officeDocument/2006/relationships/slide" Target="slides/slide5.xml"/><Relationship Id="rId55" Type="http://schemas.openxmlformats.org/officeDocument/2006/relationships/font" Target="fonts/Alegreya-regular.fntdata"/><Relationship Id="rId10" Type="http://schemas.openxmlformats.org/officeDocument/2006/relationships/slide" Target="slides/slide4.xml"/><Relationship Id="rId54" Type="http://schemas.openxmlformats.org/officeDocument/2006/relationships/font" Target="fonts/CambriaMath-regular.fntdata"/><Relationship Id="rId13" Type="http://schemas.openxmlformats.org/officeDocument/2006/relationships/slide" Target="slides/slide7.xml"/><Relationship Id="rId57" Type="http://schemas.openxmlformats.org/officeDocument/2006/relationships/font" Target="fonts/Alegreya-italic.fntdata"/><Relationship Id="rId12" Type="http://schemas.openxmlformats.org/officeDocument/2006/relationships/slide" Target="slides/slide6.xml"/><Relationship Id="rId56" Type="http://schemas.openxmlformats.org/officeDocument/2006/relationships/font" Target="fonts/Alegreya-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Alegrey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d3d52a0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d3d52a0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a31ea14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a31ea14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89e1e64b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89e1e64b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89e1e64b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89e1e64b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89e1e64b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89e1e64b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89e1e64ba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89e1e64ba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a31ea14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a31ea14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a31ea14b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a31ea14b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a31ea14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a31ea14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89e1e64ba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89e1e64ba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89e1e64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89e1e64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89e1e64b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89e1e64b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89e1e64ba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89e1e64ba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89e1e64b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89e1e64b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89e1e64b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89e1e64b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89e1e64ba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89e1e64ba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89e1e64ba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89e1e64b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89e1e64b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89e1e64b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89e1e64ba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89e1e64ba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89e1e64b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89e1e64b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89e1e64b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89e1e64b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89e1e64b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89e1e64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89e1e64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89e1e64b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6fa73b0f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6fa73b0f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6fa73b0f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6fa73b0f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6fa73b0f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6fa73b0f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6fa73b0f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6fa73b0f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6fa73b0f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6fa73b0f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6fa73b0f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6fa73b0f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6fa73b0f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6fa73b0f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a31ea14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a31ea14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a31ea14b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a31ea14b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cfbc21c06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cfbc21c06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89e1e64ba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89e1e64ba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89e1e64ba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89e1e64ba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89e1e64ba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89e1e64ba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289e1e64b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289e1e64b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8411f748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8411f748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8411f7484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8411f7484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d3d52a01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d3d52a0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a31ea14b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a31ea14b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a31ea14b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a31ea14b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spcBef>
                <a:spcPts val="0"/>
              </a:spcBef>
              <a:spcAft>
                <a:spcPts val="0"/>
              </a:spcAft>
              <a:buClr>
                <a:srgbClr val="1691C1"/>
              </a:buClr>
              <a:buSzPts val="3000"/>
              <a:buFont typeface="Ubuntu"/>
              <a:buNone/>
              <a:defRPr b="1" sz="3000">
                <a:solidFill>
                  <a:srgbClr val="1691C1"/>
                </a:solidFill>
                <a:latin typeface="Ubuntu"/>
                <a:ea typeface="Ubuntu"/>
                <a:cs typeface="Ubuntu"/>
                <a:sym typeface="Ubuntu"/>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605525"/>
            <a:ext cx="85206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1691C1"/>
              </a:buClr>
              <a:buSzPts val="2400"/>
              <a:buFont typeface="Ubuntu"/>
              <a:buNone/>
              <a:defRPr sz="2400">
                <a:solidFill>
                  <a:srgbClr val="1691C1"/>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cxnSp>
        <p:nvCxnSpPr>
          <p:cNvPr id="13" name="Google Shape;13;p2"/>
          <p:cNvCxnSpPr/>
          <p:nvPr/>
        </p:nvCxnSpPr>
        <p:spPr>
          <a:xfrm>
            <a:off x="372075" y="3938225"/>
            <a:ext cx="8512500" cy="0"/>
          </a:xfrm>
          <a:prstGeom prst="straightConnector1">
            <a:avLst/>
          </a:prstGeom>
          <a:noFill/>
          <a:ln cap="flat" cmpd="sng" w="19050">
            <a:solidFill>
              <a:srgbClr val="1691C1"/>
            </a:solidFill>
            <a:prstDash val="solid"/>
            <a:round/>
            <a:headEnd len="med" w="med" type="none"/>
            <a:tailEnd len="med" w="med" type="none"/>
          </a:ln>
        </p:spPr>
      </p:cxnSp>
      <p:sp>
        <p:nvSpPr>
          <p:cNvPr id="14" name="Google Shape;14;p2"/>
          <p:cNvSpPr txBox="1"/>
          <p:nvPr/>
        </p:nvSpPr>
        <p:spPr>
          <a:xfrm>
            <a:off x="3645750" y="3938225"/>
            <a:ext cx="5286000" cy="2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rgbClr val="1691C1"/>
                </a:solidFill>
                <a:latin typeface="Ubuntu"/>
                <a:ea typeface="Ubuntu"/>
                <a:cs typeface="Ubuntu"/>
                <a:sym typeface="Ubuntu"/>
              </a:rPr>
              <a:t>Ing. Magdalena Bouza, Ing. Carlos German Carreño Romano</a:t>
            </a:r>
            <a:endParaRPr>
              <a:solidFill>
                <a:srgbClr val="1691C1"/>
              </a:solidFill>
              <a:latin typeface="Ubuntu"/>
              <a:ea typeface="Ubuntu"/>
              <a:cs typeface="Ubuntu"/>
              <a:sym typeface="Ubuntu"/>
            </a:endParaRPr>
          </a:p>
        </p:txBody>
      </p:sp>
      <p:cxnSp>
        <p:nvCxnSpPr>
          <p:cNvPr id="15" name="Google Shape;15;p2"/>
          <p:cNvCxnSpPr/>
          <p:nvPr/>
        </p:nvCxnSpPr>
        <p:spPr>
          <a:xfrm>
            <a:off x="372075" y="3938225"/>
            <a:ext cx="8512500" cy="0"/>
          </a:xfrm>
          <a:prstGeom prst="straightConnector1">
            <a:avLst/>
          </a:prstGeom>
          <a:noFill/>
          <a:ln cap="flat" cmpd="sng" w="19050">
            <a:solidFill>
              <a:srgbClr val="1691C1"/>
            </a:solidFill>
            <a:prstDash val="solid"/>
            <a:round/>
            <a:headEnd len="med" w="med" type="none"/>
            <a:tailEnd len="med" w="med" type="none"/>
          </a:ln>
        </p:spPr>
      </p:cxnSp>
      <p:sp>
        <p:nvSpPr>
          <p:cNvPr id="16" name="Google Shape;16;p2"/>
          <p:cNvSpPr txBox="1"/>
          <p:nvPr/>
        </p:nvSpPr>
        <p:spPr>
          <a:xfrm>
            <a:off x="324675" y="3938225"/>
            <a:ext cx="39858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1691C1"/>
                </a:solidFill>
                <a:latin typeface="Ubuntu"/>
                <a:ea typeface="Ubuntu"/>
                <a:cs typeface="Ubuntu"/>
                <a:sym typeface="Ubuntu"/>
              </a:rPr>
              <a:t>Clase </a:t>
            </a:r>
            <a:endParaRPr b="1">
              <a:solidFill>
                <a:srgbClr val="1691C1"/>
              </a:solidFill>
              <a:latin typeface="Ubuntu"/>
              <a:ea typeface="Ubuntu"/>
              <a:cs typeface="Ubuntu"/>
              <a:sym typeface="Ubuntu"/>
            </a:endParaRPr>
          </a:p>
        </p:txBody>
      </p:sp>
      <p:pic>
        <p:nvPicPr>
          <p:cNvPr id="17" name="Google Shape;17;p2"/>
          <p:cNvPicPr preferRelativeResize="0"/>
          <p:nvPr/>
        </p:nvPicPr>
        <p:blipFill>
          <a:blip r:embed="rId2">
            <a:alphaModFix/>
          </a:blip>
          <a:stretch>
            <a:fillRect/>
          </a:stretch>
        </p:blipFill>
        <p:spPr>
          <a:xfrm>
            <a:off x="6956275" y="286475"/>
            <a:ext cx="2022109" cy="470600"/>
          </a:xfrm>
          <a:prstGeom prst="rect">
            <a:avLst/>
          </a:prstGeom>
          <a:noFill/>
          <a:ln>
            <a:noFill/>
          </a:ln>
        </p:spPr>
      </p:pic>
      <p:sp>
        <p:nvSpPr>
          <p:cNvPr id="18" name="Google Shape;18;p2"/>
          <p:cNvSpPr txBox="1"/>
          <p:nvPr>
            <p:ph idx="2" type="body"/>
          </p:nvPr>
        </p:nvSpPr>
        <p:spPr>
          <a:xfrm>
            <a:off x="939125" y="3954725"/>
            <a:ext cx="209400" cy="291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1691C1"/>
              </a:buClr>
              <a:buSzPts val="1400"/>
              <a:buFont typeface="Ubuntu"/>
              <a:buChar char="●"/>
              <a:defRPr b="1" sz="1400">
                <a:solidFill>
                  <a:srgbClr val="1691C1"/>
                </a:solidFill>
                <a:latin typeface="Ubuntu"/>
                <a:ea typeface="Ubuntu"/>
                <a:cs typeface="Ubuntu"/>
                <a:sym typeface="Ubuntu"/>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1">
  <p:cSld name="TITLE_1">
    <p:spTree>
      <p:nvGrpSpPr>
        <p:cNvPr id="59" name="Shape 59"/>
        <p:cNvGrpSpPr/>
        <p:nvPr/>
      </p:nvGrpSpPr>
      <p:grpSpPr>
        <a:xfrm>
          <a:off x="0" y="0"/>
          <a:ext cx="0" cy="0"/>
          <a:chOff x="0" y="0"/>
          <a:chExt cx="0" cy="0"/>
        </a:xfrm>
      </p:grpSpPr>
      <p:sp>
        <p:nvSpPr>
          <p:cNvPr id="60" name="Google Shape;60;p13"/>
          <p:cNvSpPr txBox="1"/>
          <p:nvPr>
            <p:ph type="ctrTitle"/>
          </p:nvPr>
        </p:nvSpPr>
        <p:spPr>
          <a:xfrm>
            <a:off x="311708" y="820775"/>
            <a:ext cx="85206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1691C1"/>
              </a:buClr>
              <a:buSzPts val="3000"/>
              <a:buFont typeface="Ubuntu"/>
              <a:buNone/>
              <a:defRPr b="1" sz="3000">
                <a:solidFill>
                  <a:srgbClr val="1691C1"/>
                </a:solidFill>
                <a:latin typeface="Ubuntu"/>
                <a:ea typeface="Ubuntu"/>
                <a:cs typeface="Ubuntu"/>
                <a:sym typeface="Ubuntu"/>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3"/>
          <p:cNvSpPr txBox="1"/>
          <p:nvPr>
            <p:ph idx="1" type="subTitle"/>
          </p:nvPr>
        </p:nvSpPr>
        <p:spPr>
          <a:xfrm>
            <a:off x="311700" y="2605525"/>
            <a:ext cx="85206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1691C1"/>
              </a:buClr>
              <a:buSzPts val="2400"/>
              <a:buFont typeface="Ubuntu"/>
              <a:buNone/>
              <a:defRPr sz="2400">
                <a:solidFill>
                  <a:srgbClr val="1691C1"/>
                </a:solidFill>
                <a:latin typeface="Ubuntu"/>
                <a:ea typeface="Ubuntu"/>
                <a:cs typeface="Ubuntu"/>
                <a:sym typeface="Ubuntu"/>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cxnSp>
        <p:nvCxnSpPr>
          <p:cNvPr id="63" name="Google Shape;63;p13"/>
          <p:cNvCxnSpPr/>
          <p:nvPr/>
        </p:nvCxnSpPr>
        <p:spPr>
          <a:xfrm>
            <a:off x="372075" y="3938225"/>
            <a:ext cx="8512500" cy="0"/>
          </a:xfrm>
          <a:prstGeom prst="straightConnector1">
            <a:avLst/>
          </a:prstGeom>
          <a:noFill/>
          <a:ln cap="flat" cmpd="sng" w="19050">
            <a:solidFill>
              <a:srgbClr val="1691C1"/>
            </a:solidFill>
            <a:prstDash val="solid"/>
            <a:round/>
            <a:headEnd len="med" w="med" type="none"/>
            <a:tailEnd len="med" w="med" type="none"/>
          </a:ln>
        </p:spPr>
      </p:cxnSp>
      <p:sp>
        <p:nvSpPr>
          <p:cNvPr id="64" name="Google Shape;64;p13"/>
          <p:cNvSpPr txBox="1"/>
          <p:nvPr/>
        </p:nvSpPr>
        <p:spPr>
          <a:xfrm>
            <a:off x="3645750" y="3938225"/>
            <a:ext cx="5286000" cy="2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rgbClr val="1691C1"/>
                </a:solidFill>
                <a:latin typeface="Ubuntu"/>
                <a:ea typeface="Ubuntu"/>
                <a:cs typeface="Ubuntu"/>
                <a:sym typeface="Ubuntu"/>
              </a:rPr>
              <a:t>Ing. Magdalena Bouza, Ing. Carlos German Carreño Romano</a:t>
            </a:r>
            <a:endParaRPr>
              <a:solidFill>
                <a:srgbClr val="1691C1"/>
              </a:solidFill>
              <a:latin typeface="Ubuntu"/>
              <a:ea typeface="Ubuntu"/>
              <a:cs typeface="Ubuntu"/>
              <a:sym typeface="Ubuntu"/>
            </a:endParaRPr>
          </a:p>
        </p:txBody>
      </p:sp>
      <p:cxnSp>
        <p:nvCxnSpPr>
          <p:cNvPr id="65" name="Google Shape;65;p13"/>
          <p:cNvCxnSpPr/>
          <p:nvPr/>
        </p:nvCxnSpPr>
        <p:spPr>
          <a:xfrm>
            <a:off x="372075" y="3938225"/>
            <a:ext cx="8512500" cy="0"/>
          </a:xfrm>
          <a:prstGeom prst="straightConnector1">
            <a:avLst/>
          </a:prstGeom>
          <a:noFill/>
          <a:ln cap="flat" cmpd="sng" w="19050">
            <a:solidFill>
              <a:srgbClr val="1691C1"/>
            </a:solidFill>
            <a:prstDash val="solid"/>
            <a:round/>
            <a:headEnd len="med" w="med" type="none"/>
            <a:tailEnd len="med" w="med" type="none"/>
          </a:ln>
        </p:spPr>
      </p:cxnSp>
      <p:sp>
        <p:nvSpPr>
          <p:cNvPr id="66" name="Google Shape;66;p13"/>
          <p:cNvSpPr txBox="1"/>
          <p:nvPr/>
        </p:nvSpPr>
        <p:spPr>
          <a:xfrm>
            <a:off x="324675" y="3938225"/>
            <a:ext cx="39858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1691C1"/>
                </a:solidFill>
                <a:latin typeface="Ubuntu"/>
                <a:ea typeface="Ubuntu"/>
                <a:cs typeface="Ubuntu"/>
                <a:sym typeface="Ubuntu"/>
              </a:rPr>
              <a:t>Clase </a:t>
            </a:r>
            <a:endParaRPr b="1">
              <a:solidFill>
                <a:srgbClr val="1691C1"/>
              </a:solidFill>
              <a:latin typeface="Ubuntu"/>
              <a:ea typeface="Ubuntu"/>
              <a:cs typeface="Ubuntu"/>
              <a:sym typeface="Ubuntu"/>
            </a:endParaRPr>
          </a:p>
        </p:txBody>
      </p:sp>
      <p:pic>
        <p:nvPicPr>
          <p:cNvPr id="67" name="Google Shape;67;p13"/>
          <p:cNvPicPr preferRelativeResize="0"/>
          <p:nvPr/>
        </p:nvPicPr>
        <p:blipFill>
          <a:blip r:embed="rId2">
            <a:alphaModFix/>
          </a:blip>
          <a:stretch>
            <a:fillRect/>
          </a:stretch>
        </p:blipFill>
        <p:spPr>
          <a:xfrm>
            <a:off x="6956275" y="286475"/>
            <a:ext cx="2022109" cy="470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68" name="Shape 68"/>
        <p:cNvGrpSpPr/>
        <p:nvPr/>
      </p:nvGrpSpPr>
      <p:grpSpPr>
        <a:xfrm>
          <a:off x="0" y="0"/>
          <a:ext cx="0" cy="0"/>
          <a:chOff x="0" y="0"/>
          <a:chExt cx="0" cy="0"/>
        </a:xfrm>
      </p:grpSpPr>
      <p:sp>
        <p:nvSpPr>
          <p:cNvPr id="69" name="Google Shape;69;p14"/>
          <p:cNvSpPr/>
          <p:nvPr/>
        </p:nvSpPr>
        <p:spPr>
          <a:xfrm>
            <a:off x="65589" y="63169"/>
            <a:ext cx="9013031" cy="4669155"/>
          </a:xfrm>
          <a:custGeom>
            <a:rect b="b" l="l" r="r" t="t"/>
            <a:pathLst>
              <a:path extrusionOk="0" h="6225540" w="12017375">
                <a:moveTo>
                  <a:pt x="11748236" y="0"/>
                </a:moveTo>
                <a:lnTo>
                  <a:pt x="0" y="0"/>
                </a:lnTo>
                <a:lnTo>
                  <a:pt x="0" y="6224981"/>
                </a:lnTo>
                <a:lnTo>
                  <a:pt x="12017082" y="6224981"/>
                </a:lnTo>
                <a:lnTo>
                  <a:pt x="12017082" y="268833"/>
                </a:lnTo>
                <a:lnTo>
                  <a:pt x="12012751" y="220536"/>
                </a:lnTo>
                <a:lnTo>
                  <a:pt x="12000264" y="175068"/>
                </a:lnTo>
                <a:lnTo>
                  <a:pt x="11980379" y="133191"/>
                </a:lnTo>
                <a:lnTo>
                  <a:pt x="11953856" y="95668"/>
                </a:lnTo>
                <a:lnTo>
                  <a:pt x="11921454" y="63258"/>
                </a:lnTo>
                <a:lnTo>
                  <a:pt x="11883932" y="36725"/>
                </a:lnTo>
                <a:lnTo>
                  <a:pt x="11842049" y="16830"/>
                </a:lnTo>
                <a:lnTo>
                  <a:pt x="11796564" y="4334"/>
                </a:lnTo>
                <a:lnTo>
                  <a:pt x="11748236" y="0"/>
                </a:lnTo>
                <a:close/>
              </a:path>
            </a:pathLst>
          </a:custGeom>
          <a:solidFill>
            <a:srgbClr val="0658A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txBox="1"/>
          <p:nvPr>
            <p:ph idx="11" type="ftr"/>
          </p:nvPr>
        </p:nvSpPr>
        <p:spPr>
          <a:xfrm>
            <a:off x="3108960" y="4783455"/>
            <a:ext cx="2926200" cy="257100"/>
          </a:xfrm>
          <a:prstGeom prst="rect">
            <a:avLst/>
          </a:prstGeom>
          <a:noFill/>
          <a:ln>
            <a:noFill/>
          </a:ln>
        </p:spPr>
        <p:txBody>
          <a:bodyPr anchorCtr="0" anchor="t" bIns="68575" lIns="68575" spcFirstLastPara="1" rIns="68575" wrap="square" tIns="68575">
            <a:no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1" name="Google Shape;71;p14"/>
          <p:cNvSpPr txBox="1"/>
          <p:nvPr>
            <p:ph idx="10" type="dt"/>
          </p:nvPr>
        </p:nvSpPr>
        <p:spPr>
          <a:xfrm>
            <a:off x="457200" y="4783455"/>
            <a:ext cx="2103000" cy="2571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rm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9AEE5"/>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Font typeface="Ubuntu"/>
              <a:buNone/>
              <a:defRPr sz="3600">
                <a:solidFill>
                  <a:schemeClr val="lt1"/>
                </a:solidFill>
                <a:latin typeface="Ubuntu"/>
                <a:ea typeface="Ubuntu"/>
                <a:cs typeface="Ubuntu"/>
                <a:sym typeface="Ubuntu"/>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691C1"/>
              </a:buClr>
              <a:buSzPts val="2800"/>
              <a:buFont typeface="Ubuntu"/>
              <a:buNone/>
              <a:defRPr b="1">
                <a:solidFill>
                  <a:srgbClr val="1691C1"/>
                </a:solidFill>
                <a:latin typeface="Ubuntu"/>
                <a:ea typeface="Ubuntu"/>
                <a:cs typeface="Ubuntu"/>
                <a:sym typeface="Ubuntu"/>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cxnSp>
        <p:nvCxnSpPr>
          <p:cNvPr id="26" name="Google Shape;26;p4"/>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31" name="Google Shape;3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1691C1"/>
              </a:buClr>
              <a:buSzPts val="2800"/>
              <a:buFont typeface="Ubuntu"/>
              <a:buNone/>
              <a:defRPr b="1">
                <a:solidFill>
                  <a:srgbClr val="1691C1"/>
                </a:solidFill>
                <a:latin typeface="Ubuntu"/>
                <a:ea typeface="Ubuntu"/>
                <a:cs typeface="Ubuntu"/>
                <a:sym typeface="Ubuntu"/>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2" name="Google Shape;32;p5"/>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35" name="Google Shape;35;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1691C1"/>
              </a:buClr>
              <a:buSzPts val="2800"/>
              <a:buFont typeface="Ubuntu"/>
              <a:buNone/>
              <a:defRPr b="1">
                <a:solidFill>
                  <a:srgbClr val="1691C1"/>
                </a:solidFill>
                <a:latin typeface="Ubuntu"/>
                <a:ea typeface="Ubuntu"/>
                <a:cs typeface="Ubuntu"/>
                <a:sym typeface="Ubuntu"/>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6" name="Google Shape;36;p6"/>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stat.wharton.upenn.edu/~stine/stat910/lectures/19_unit_root.pdf" TargetMode="External"/><Relationship Id="rId4" Type="http://schemas.openxmlformats.org/officeDocument/2006/relationships/hyperlink" Target="http://faculty.smu.edu/tfomby/eco6375/BJ%20Notes/ADF%20Note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6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charlieromano/TimeSeries/blob/main/Scripts/predicciones_AR_MA.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4.png"/><Relationship Id="rId4" Type="http://schemas.openxmlformats.org/officeDocument/2006/relationships/image" Target="../media/image35.png"/><Relationship Id="rId5" Type="http://schemas.openxmlformats.org/officeDocument/2006/relationships/image" Target="../media/image40.png"/><Relationship Id="rId6"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5.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3.png"/><Relationship Id="rId4" Type="http://schemas.openxmlformats.org/officeDocument/2006/relationships/image" Target="../media/image7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8.png"/><Relationship Id="rId4" Type="http://schemas.openxmlformats.org/officeDocument/2006/relationships/image" Target="../media/image50.png"/><Relationship Id="rId5"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3.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0.png"/><Relationship Id="rId4" Type="http://schemas.openxmlformats.org/officeDocument/2006/relationships/image" Target="../media/image54.png"/><Relationship Id="rId5" Type="http://schemas.openxmlformats.org/officeDocument/2006/relationships/image" Target="../media/image5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5.png"/><Relationship Id="rId4" Type="http://schemas.openxmlformats.org/officeDocument/2006/relationships/image" Target="../media/image63.png"/><Relationship Id="rId5" Type="http://schemas.openxmlformats.org/officeDocument/2006/relationships/image" Target="../media/image62.png"/><Relationship Id="rId6" Type="http://schemas.openxmlformats.org/officeDocument/2006/relationships/image" Target="../media/image66.png"/><Relationship Id="rId7" Type="http://schemas.openxmlformats.org/officeDocument/2006/relationships/image" Target="../media/image6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2.png"/><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9.png"/><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6.png"/><Relationship Id="rId4" Type="http://schemas.openxmlformats.org/officeDocument/2006/relationships/image" Target="../media/image73.png"/><Relationship Id="rId5" Type="http://schemas.openxmlformats.org/officeDocument/2006/relationships/image" Target="../media/image78.png"/><Relationship Id="rId6" Type="http://schemas.openxmlformats.org/officeDocument/2006/relationships/image" Target="../media/image7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0.png"/><Relationship Id="rId4" Type="http://schemas.openxmlformats.org/officeDocument/2006/relationships/image" Target="../media/image75.png"/><Relationship Id="rId5" Type="http://schemas.openxmlformats.org/officeDocument/2006/relationships/image" Target="../media/image74.png"/><Relationship Id="rId6" Type="http://schemas.openxmlformats.org/officeDocument/2006/relationships/image" Target="../media/image6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hyperlink" Target="http://www-stat.wharton.upenn.edu/~stine/stat910/lectures/19_unit_root.pdf" TargetMode="External"/><Relationship Id="rId7" Type="http://schemas.openxmlformats.org/officeDocument/2006/relationships/image" Target="../media/image4.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0"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7.png"/><Relationship Id="rId7" Type="http://schemas.openxmlformats.org/officeDocument/2006/relationships/image" Target="../media/image1.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4.png"/><Relationship Id="rId6" Type="http://schemas.openxmlformats.org/officeDocument/2006/relationships/image" Target="../media/image37.png"/><Relationship Id="rId7" Type="http://schemas.openxmlformats.org/officeDocument/2006/relationships/image" Target="../media/image20.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ctrTitle"/>
          </p:nvPr>
        </p:nvSpPr>
        <p:spPr>
          <a:xfrm>
            <a:off x="311708" y="8207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Análisis de Series de Tiempo</a:t>
            </a:r>
            <a:endParaRPr/>
          </a:p>
        </p:txBody>
      </p:sp>
      <p:sp>
        <p:nvSpPr>
          <p:cNvPr id="78" name="Google Shape;78;p15"/>
          <p:cNvSpPr txBox="1"/>
          <p:nvPr>
            <p:ph idx="1" type="subTitle"/>
          </p:nvPr>
        </p:nvSpPr>
        <p:spPr>
          <a:xfrm>
            <a:off x="311700" y="26055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Carrera de Especialización en Inteligencia Artificial</a:t>
            </a:r>
            <a:endParaRPr/>
          </a:p>
        </p:txBody>
      </p:sp>
      <p:sp>
        <p:nvSpPr>
          <p:cNvPr id="79" name="Google Shape;79;p15"/>
          <p:cNvSpPr txBox="1"/>
          <p:nvPr/>
        </p:nvSpPr>
        <p:spPr>
          <a:xfrm>
            <a:off x="827950" y="3946700"/>
            <a:ext cx="1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1691C1"/>
                </a:solidFill>
                <a:latin typeface="Ubuntu"/>
                <a:ea typeface="Ubuntu"/>
                <a:cs typeface="Ubuntu"/>
                <a:sym typeface="Ubuntu"/>
              </a:rPr>
              <a:t>3</a:t>
            </a:r>
            <a:endParaRPr b="1">
              <a:solidFill>
                <a:srgbClr val="1691C1"/>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Bibliografía</a:t>
            </a:r>
            <a:r>
              <a:rPr lang="es"/>
              <a:t> extra para D-F</a:t>
            </a:r>
            <a:endParaRPr/>
          </a:p>
        </p:txBody>
      </p:sp>
      <p:sp>
        <p:nvSpPr>
          <p:cNvPr id="163" name="Google Shape;163;p24"/>
          <p:cNvSpPr txBox="1"/>
          <p:nvPr>
            <p:ph idx="1" type="body"/>
          </p:nvPr>
        </p:nvSpPr>
        <p:spPr>
          <a:xfrm>
            <a:off x="311700" y="1361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u="sng">
                <a:solidFill>
                  <a:schemeClr val="hlink"/>
                </a:solidFill>
                <a:hlinkClick r:id="rId3"/>
              </a:rPr>
              <a:t>Testing for unit roots</a:t>
            </a:r>
            <a:endParaRPr/>
          </a:p>
          <a:p>
            <a:pPr indent="-342900" lvl="0" marL="457200" rtl="0" algn="l">
              <a:spcBef>
                <a:spcPts val="0"/>
              </a:spcBef>
              <a:spcAft>
                <a:spcPts val="0"/>
              </a:spcAft>
              <a:buSzPts val="1800"/>
              <a:buChar char="●"/>
            </a:pPr>
            <a:r>
              <a:rPr lang="es" u="sng">
                <a:solidFill>
                  <a:schemeClr val="hlink"/>
                </a:solidFill>
                <a:hlinkClick r:id="rId4"/>
              </a:rPr>
              <a:t>Augmented Dickey-Fuller root tests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usar statsmodels?</a:t>
            </a:r>
            <a:endParaRPr/>
          </a:p>
        </p:txBody>
      </p:sp>
      <p:grpSp>
        <p:nvGrpSpPr>
          <p:cNvPr id="169" name="Google Shape;169;p25"/>
          <p:cNvGrpSpPr/>
          <p:nvPr/>
        </p:nvGrpSpPr>
        <p:grpSpPr>
          <a:xfrm>
            <a:off x="886050" y="2685019"/>
            <a:ext cx="4708574" cy="2458481"/>
            <a:chOff x="1500200" y="2661219"/>
            <a:chExt cx="4708574" cy="2458481"/>
          </a:xfrm>
        </p:grpSpPr>
        <p:pic>
          <p:nvPicPr>
            <p:cNvPr id="170" name="Google Shape;170;p25"/>
            <p:cNvPicPr preferRelativeResize="0"/>
            <p:nvPr/>
          </p:nvPicPr>
          <p:blipFill>
            <a:blip r:embed="rId3">
              <a:alphaModFix/>
            </a:blip>
            <a:stretch>
              <a:fillRect/>
            </a:stretch>
          </p:blipFill>
          <p:spPr>
            <a:xfrm>
              <a:off x="1500200" y="2661219"/>
              <a:ext cx="4708574" cy="2458481"/>
            </a:xfrm>
            <a:prstGeom prst="rect">
              <a:avLst/>
            </a:prstGeom>
            <a:noFill/>
            <a:ln>
              <a:noFill/>
            </a:ln>
          </p:spPr>
        </p:pic>
        <p:cxnSp>
          <p:nvCxnSpPr>
            <p:cNvPr id="171" name="Google Shape;171;p25"/>
            <p:cNvCxnSpPr/>
            <p:nvPr/>
          </p:nvCxnSpPr>
          <p:spPr>
            <a:xfrm>
              <a:off x="3433134" y="3567296"/>
              <a:ext cx="500400" cy="0"/>
            </a:xfrm>
            <a:prstGeom prst="straightConnector1">
              <a:avLst/>
            </a:prstGeom>
            <a:noFill/>
            <a:ln cap="flat" cmpd="sng" w="19050">
              <a:solidFill>
                <a:schemeClr val="lt2"/>
              </a:solidFill>
              <a:prstDash val="solid"/>
              <a:round/>
              <a:headEnd len="med" w="med" type="stealth"/>
              <a:tailEnd len="med" w="med" type="none"/>
            </a:ln>
          </p:spPr>
        </p:cxnSp>
        <p:sp>
          <p:nvSpPr>
            <p:cNvPr id="172" name="Google Shape;172;p25"/>
            <p:cNvSpPr txBox="1"/>
            <p:nvPr/>
          </p:nvSpPr>
          <p:spPr>
            <a:xfrm>
              <a:off x="3957135" y="3324214"/>
              <a:ext cx="21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Estadístico</a:t>
              </a:r>
              <a:endParaRPr>
                <a:solidFill>
                  <a:schemeClr val="lt2"/>
                </a:solidFill>
              </a:endParaRPr>
            </a:p>
          </p:txBody>
        </p:sp>
        <p:cxnSp>
          <p:nvCxnSpPr>
            <p:cNvPr id="173" name="Google Shape;173;p25"/>
            <p:cNvCxnSpPr/>
            <p:nvPr/>
          </p:nvCxnSpPr>
          <p:spPr>
            <a:xfrm>
              <a:off x="3433134" y="3786731"/>
              <a:ext cx="500400" cy="0"/>
            </a:xfrm>
            <a:prstGeom prst="straightConnector1">
              <a:avLst/>
            </a:prstGeom>
            <a:noFill/>
            <a:ln cap="flat" cmpd="sng" w="19050">
              <a:solidFill>
                <a:schemeClr val="lt2"/>
              </a:solidFill>
              <a:prstDash val="solid"/>
              <a:round/>
              <a:headEnd len="med" w="med" type="stealth"/>
              <a:tailEnd len="med" w="med" type="none"/>
            </a:ln>
          </p:spPr>
        </p:cxnSp>
        <p:sp>
          <p:nvSpPr>
            <p:cNvPr id="174" name="Google Shape;174;p25"/>
            <p:cNvSpPr txBox="1"/>
            <p:nvPr/>
          </p:nvSpPr>
          <p:spPr>
            <a:xfrm>
              <a:off x="3993583" y="3538062"/>
              <a:ext cx="21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p-valor</a:t>
              </a:r>
              <a:endParaRPr>
                <a:solidFill>
                  <a:schemeClr val="lt2"/>
                </a:solidFill>
              </a:endParaRPr>
            </a:p>
          </p:txBody>
        </p:sp>
        <p:cxnSp>
          <p:nvCxnSpPr>
            <p:cNvPr id="175" name="Google Shape;175;p25"/>
            <p:cNvCxnSpPr/>
            <p:nvPr/>
          </p:nvCxnSpPr>
          <p:spPr>
            <a:xfrm>
              <a:off x="2087113" y="4068885"/>
              <a:ext cx="500400" cy="0"/>
            </a:xfrm>
            <a:prstGeom prst="straightConnector1">
              <a:avLst/>
            </a:prstGeom>
            <a:noFill/>
            <a:ln cap="flat" cmpd="sng" w="19050">
              <a:solidFill>
                <a:schemeClr val="lt2"/>
              </a:solidFill>
              <a:prstDash val="solid"/>
              <a:round/>
              <a:headEnd len="med" w="med" type="stealth"/>
              <a:tailEnd len="med" w="med" type="none"/>
            </a:ln>
          </p:spPr>
        </p:cxnSp>
        <p:cxnSp>
          <p:nvCxnSpPr>
            <p:cNvPr id="176" name="Google Shape;176;p25"/>
            <p:cNvCxnSpPr/>
            <p:nvPr/>
          </p:nvCxnSpPr>
          <p:spPr>
            <a:xfrm>
              <a:off x="2087113" y="4266861"/>
              <a:ext cx="500400" cy="0"/>
            </a:xfrm>
            <a:prstGeom prst="straightConnector1">
              <a:avLst/>
            </a:prstGeom>
            <a:noFill/>
            <a:ln cap="flat" cmpd="sng" w="19050">
              <a:solidFill>
                <a:schemeClr val="lt2"/>
              </a:solidFill>
              <a:prstDash val="solid"/>
              <a:round/>
              <a:headEnd len="med" w="med" type="stealth"/>
              <a:tailEnd len="med" w="med" type="none"/>
            </a:ln>
          </p:spPr>
        </p:cxnSp>
        <p:cxnSp>
          <p:nvCxnSpPr>
            <p:cNvPr id="177" name="Google Shape;177;p25"/>
            <p:cNvCxnSpPr/>
            <p:nvPr/>
          </p:nvCxnSpPr>
          <p:spPr>
            <a:xfrm>
              <a:off x="4305189" y="4735471"/>
              <a:ext cx="500400" cy="0"/>
            </a:xfrm>
            <a:prstGeom prst="straightConnector1">
              <a:avLst/>
            </a:prstGeom>
            <a:noFill/>
            <a:ln cap="flat" cmpd="sng" w="19050">
              <a:solidFill>
                <a:schemeClr val="lt2"/>
              </a:solidFill>
              <a:prstDash val="solid"/>
              <a:round/>
              <a:headEnd len="med" w="med" type="stealth"/>
              <a:tailEnd len="med" w="med" type="none"/>
            </a:ln>
          </p:spPr>
        </p:cxnSp>
        <p:sp>
          <p:nvSpPr>
            <p:cNvPr id="178" name="Google Shape;178;p25"/>
            <p:cNvSpPr txBox="1"/>
            <p:nvPr/>
          </p:nvSpPr>
          <p:spPr>
            <a:xfrm>
              <a:off x="2655179" y="3851157"/>
              <a:ext cx="21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 lags usados</a:t>
              </a:r>
              <a:endParaRPr>
                <a:solidFill>
                  <a:schemeClr val="lt2"/>
                </a:solidFill>
              </a:endParaRPr>
            </a:p>
          </p:txBody>
        </p:sp>
        <p:sp>
          <p:nvSpPr>
            <p:cNvPr id="179" name="Google Shape;179;p25"/>
            <p:cNvSpPr txBox="1"/>
            <p:nvPr/>
          </p:nvSpPr>
          <p:spPr>
            <a:xfrm>
              <a:off x="2655179" y="4060574"/>
              <a:ext cx="27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 observaciones usadas</a:t>
              </a:r>
              <a:endParaRPr>
                <a:solidFill>
                  <a:schemeClr val="lt2"/>
                </a:solidFill>
              </a:endParaRPr>
            </a:p>
          </p:txBody>
        </p:sp>
        <p:sp>
          <p:nvSpPr>
            <p:cNvPr id="180" name="Google Shape;180;p25"/>
            <p:cNvSpPr txBox="1"/>
            <p:nvPr/>
          </p:nvSpPr>
          <p:spPr>
            <a:xfrm>
              <a:off x="4805475" y="4468200"/>
              <a:ext cx="11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2"/>
                  </a:solidFill>
                </a:rPr>
                <a:t>umbrales</a:t>
              </a:r>
              <a:endParaRPr>
                <a:solidFill>
                  <a:schemeClr val="lt2"/>
                </a:solidFill>
              </a:endParaRPr>
            </a:p>
          </p:txBody>
        </p:sp>
      </p:grpSp>
      <p:pic>
        <p:nvPicPr>
          <p:cNvPr id="181" name="Google Shape;181;p25"/>
          <p:cNvPicPr preferRelativeResize="0"/>
          <p:nvPr/>
        </p:nvPicPr>
        <p:blipFill>
          <a:blip r:embed="rId4">
            <a:alphaModFix/>
          </a:blip>
          <a:stretch>
            <a:fillRect/>
          </a:stretch>
        </p:blipFill>
        <p:spPr>
          <a:xfrm>
            <a:off x="2515062" y="1131012"/>
            <a:ext cx="4113874" cy="1440725"/>
          </a:xfrm>
          <a:prstGeom prst="rect">
            <a:avLst/>
          </a:prstGeom>
          <a:noFill/>
          <a:ln>
            <a:noFill/>
          </a:ln>
        </p:spPr>
      </p:pic>
      <p:pic>
        <p:nvPicPr>
          <p:cNvPr id="182" name="Google Shape;182;p25"/>
          <p:cNvPicPr preferRelativeResize="0"/>
          <p:nvPr/>
        </p:nvPicPr>
        <p:blipFill>
          <a:blip r:embed="rId5">
            <a:alphaModFix/>
          </a:blip>
          <a:stretch>
            <a:fillRect/>
          </a:stretch>
        </p:blipFill>
        <p:spPr>
          <a:xfrm>
            <a:off x="5594626" y="2685026"/>
            <a:ext cx="3486700" cy="1820500"/>
          </a:xfrm>
          <a:prstGeom prst="rect">
            <a:avLst/>
          </a:prstGeom>
          <a:noFill/>
          <a:ln>
            <a:noFill/>
          </a:ln>
        </p:spPr>
      </p:pic>
      <p:sp>
        <p:nvSpPr>
          <p:cNvPr id="183" name="Google Shape;183;p25"/>
          <p:cNvSpPr txBox="1"/>
          <p:nvPr/>
        </p:nvSpPr>
        <p:spPr>
          <a:xfrm>
            <a:off x="7620675" y="4825950"/>
            <a:ext cx="1554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Scripts/Dickey-Fuller_demo.ipynb</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ARIMA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ARIMA</a:t>
            </a:r>
            <a:endParaRPr/>
          </a:p>
        </p:txBody>
      </p:sp>
      <p:sp>
        <p:nvSpPr>
          <p:cNvPr id="194" name="Google Shape;19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Diremos que </a:t>
            </a:r>
            <a:r>
              <a:rPr i="1" lang="es"/>
              <a:t>{Y</a:t>
            </a:r>
            <a:r>
              <a:rPr i="1" lang="es" sz="1400"/>
              <a:t>t</a:t>
            </a:r>
            <a:r>
              <a:rPr i="1" lang="es"/>
              <a:t>}</a:t>
            </a:r>
            <a:r>
              <a:rPr lang="es"/>
              <a:t> sigue un modelo ARIMA si                  es un proceso ARMA(p,q) estacionario. Diremos en este caso que </a:t>
            </a:r>
            <a:r>
              <a:rPr i="1" lang="es"/>
              <a:t>Y</a:t>
            </a:r>
            <a:r>
              <a:rPr i="1" lang="es" sz="1400"/>
              <a:t>t</a:t>
            </a:r>
            <a:r>
              <a:rPr lang="es"/>
              <a:t> sigue un proceso ARIMA(p,d,q).</a:t>
            </a:r>
            <a:endParaRPr/>
          </a:p>
          <a:p>
            <a:pPr indent="0" lvl="0" marL="0" rtl="0" algn="l">
              <a:spcBef>
                <a:spcPts val="1200"/>
              </a:spcBef>
              <a:spcAft>
                <a:spcPts val="0"/>
              </a:spcAft>
              <a:buNone/>
            </a:pPr>
            <a:r>
              <a:rPr b="1" lang="es"/>
              <a:t>Operador de </a:t>
            </a:r>
            <a:r>
              <a:rPr b="1" i="1" lang="es"/>
              <a:t>backshift</a:t>
            </a:r>
            <a:r>
              <a:rPr b="1" lang="es"/>
              <a:t>:</a:t>
            </a:r>
            <a:r>
              <a:rPr i="1" lang="es"/>
              <a:t> </a:t>
            </a:r>
            <a:r>
              <a:rPr lang="es"/>
              <a:t>el operador de backshift (B) opera sobre el índice temporal de la serie de tiempo y la desplaza en una unidad de tiempo:</a:t>
            </a:r>
            <a:endParaRPr/>
          </a:p>
          <a:p>
            <a:pPr indent="0" lvl="0" marL="0" rtl="0" algn="l">
              <a:spcBef>
                <a:spcPts val="1200"/>
              </a:spcBef>
              <a:spcAft>
                <a:spcPts val="0"/>
              </a:spcAft>
              <a:buNone/>
            </a:pPr>
            <a:br>
              <a:rPr lang="es"/>
            </a:br>
            <a:r>
              <a:rPr lang="es"/>
              <a:t>El operador B es lineal: </a:t>
            </a:r>
            <a:endParaRPr/>
          </a:p>
          <a:p>
            <a:pPr indent="0" lvl="0" marL="0" rtl="0" algn="l">
              <a:spcBef>
                <a:spcPts val="1200"/>
              </a:spcBef>
              <a:spcAft>
                <a:spcPts val="1200"/>
              </a:spcAft>
              <a:buNone/>
            </a:pPr>
            <a:r>
              <a:rPr lang="es"/>
              <a:t>En general escribimos que </a:t>
            </a:r>
            <a:endParaRPr/>
          </a:p>
        </p:txBody>
      </p:sp>
      <p:pic>
        <p:nvPicPr>
          <p:cNvPr descr="W_t  = \nabla^d Y_t" id="195" name="Google Shape;195;p27" title="MathEquation,#3c3c3c"/>
          <p:cNvPicPr preferRelativeResize="0"/>
          <p:nvPr/>
        </p:nvPicPr>
        <p:blipFill>
          <a:blip r:embed="rId3">
            <a:alphaModFix/>
          </a:blip>
          <a:stretch>
            <a:fillRect/>
          </a:stretch>
        </p:blipFill>
        <p:spPr>
          <a:xfrm>
            <a:off x="4903975" y="1258025"/>
            <a:ext cx="1026262" cy="254000"/>
          </a:xfrm>
          <a:prstGeom prst="rect">
            <a:avLst/>
          </a:prstGeom>
          <a:noFill/>
          <a:ln>
            <a:noFill/>
          </a:ln>
        </p:spPr>
      </p:pic>
      <p:pic>
        <p:nvPicPr>
          <p:cNvPr descr="BY_t  = Y_{t-1}" id="196" name="Google Shape;196;p27" title="MathEquation,#3c3c3c"/>
          <p:cNvPicPr preferRelativeResize="0"/>
          <p:nvPr/>
        </p:nvPicPr>
        <p:blipFill>
          <a:blip r:embed="rId4">
            <a:alphaModFix/>
          </a:blip>
          <a:stretch>
            <a:fillRect/>
          </a:stretch>
        </p:blipFill>
        <p:spPr>
          <a:xfrm>
            <a:off x="4004400" y="2733675"/>
            <a:ext cx="1135196" cy="254000"/>
          </a:xfrm>
          <a:prstGeom prst="rect">
            <a:avLst/>
          </a:prstGeom>
          <a:noFill/>
          <a:ln>
            <a:noFill/>
          </a:ln>
        </p:spPr>
      </p:pic>
      <p:pic>
        <p:nvPicPr>
          <p:cNvPr descr="B(a Y_t + b X_t+c) = aY_{t-1}+b X_{t-1} +c" id="197" name="Google Shape;197;p27" title="MathEquation,#3c3c3c"/>
          <p:cNvPicPr preferRelativeResize="0"/>
          <p:nvPr/>
        </p:nvPicPr>
        <p:blipFill>
          <a:blip r:embed="rId5">
            <a:alphaModFix/>
          </a:blip>
          <a:stretch>
            <a:fillRect/>
          </a:stretch>
        </p:blipFill>
        <p:spPr>
          <a:xfrm>
            <a:off x="2820275" y="3145075"/>
            <a:ext cx="3503448" cy="254000"/>
          </a:xfrm>
          <a:prstGeom prst="rect">
            <a:avLst/>
          </a:prstGeom>
          <a:noFill/>
          <a:ln>
            <a:noFill/>
          </a:ln>
        </p:spPr>
      </p:pic>
      <p:pic>
        <p:nvPicPr>
          <p:cNvPr descr="B^dY_t  =Y_{t-d}" id="198" name="Google Shape;198;p27" title="MathEquation,#3c3c3c"/>
          <p:cNvPicPr preferRelativeResize="0"/>
          <p:nvPr/>
        </p:nvPicPr>
        <p:blipFill>
          <a:blip r:embed="rId6">
            <a:alphaModFix/>
          </a:blip>
          <a:stretch>
            <a:fillRect/>
          </a:stretch>
        </p:blipFill>
        <p:spPr>
          <a:xfrm>
            <a:off x="3226600" y="3626350"/>
            <a:ext cx="1075132" cy="25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ARIMA + backshift</a:t>
            </a:r>
            <a:endParaRPr/>
          </a:p>
        </p:txBody>
      </p:sp>
      <p:sp>
        <p:nvSpPr>
          <p:cNvPr id="204" name="Google Shape;204;p28"/>
          <p:cNvSpPr txBox="1"/>
          <p:nvPr>
            <p:ph idx="1" type="body"/>
          </p:nvPr>
        </p:nvSpPr>
        <p:spPr>
          <a:xfrm>
            <a:off x="311700" y="1152475"/>
            <a:ext cx="18813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MA(q):</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br>
              <a:rPr b="1" lang="es"/>
            </a:br>
            <a:r>
              <a:rPr b="1" lang="es"/>
              <a:t>AR(p)</a:t>
            </a:r>
            <a:br>
              <a:rPr b="1" lang="es"/>
            </a:br>
            <a:br>
              <a:rPr b="1" lang="es"/>
            </a:br>
            <a:br>
              <a:rPr b="1" lang="es"/>
            </a:br>
            <a:endParaRPr b="1"/>
          </a:p>
        </p:txBody>
      </p:sp>
      <p:pic>
        <p:nvPicPr>
          <p:cNvPr descr="\begin{align}&#10;Y_t  &amp;= e_t - b_1 e_{t-1} - \ldots - b_qe_{t-q}\\&#10;&amp;=e_t -b_1Be_t - \ldots b_qB^qe_t\\&#10;&amp;  = (1-b_1B-\ldots-b_qB^q)e_t&#10;\end{align} \Rightarrow Y_t  = b(B)e_t" id="205" name="Google Shape;205;p28" title="MathEquation,#3c3c3c"/>
          <p:cNvPicPr preferRelativeResize="0"/>
          <p:nvPr/>
        </p:nvPicPr>
        <p:blipFill>
          <a:blip r:embed="rId3">
            <a:alphaModFix/>
          </a:blip>
          <a:stretch>
            <a:fillRect/>
          </a:stretch>
        </p:blipFill>
        <p:spPr>
          <a:xfrm>
            <a:off x="1123263" y="1514300"/>
            <a:ext cx="4101864" cy="825500"/>
          </a:xfrm>
          <a:prstGeom prst="rect">
            <a:avLst/>
          </a:prstGeom>
          <a:noFill/>
          <a:ln>
            <a:noFill/>
          </a:ln>
        </p:spPr>
      </p:pic>
      <p:pic>
        <p:nvPicPr>
          <p:cNvPr descr="&#10;Y_t  = e_t + a_1 Y_{t-1} + \ldots +a_pY_{t-p}\\&#10;\begin{align}&#10;Y_t -  a_1 Y_{t-1} - \ldots -a_pY_{t-p}&amp;=e_t\\&#10;Y_t -a_1BY_t -\ldots -a_pB^pY_t &#10;&amp;  = e_t\\&#10;(1-a_1B-\ldots-a_pB^p)Y_t &amp;= e_t&#10;\end{align} \Rightarrow a(B)Y_t  = e_t" id="206" name="Google Shape;206;p28" title="MathEquation,#3c3c3c"/>
          <p:cNvPicPr preferRelativeResize="0"/>
          <p:nvPr/>
        </p:nvPicPr>
        <p:blipFill>
          <a:blip r:embed="rId4">
            <a:alphaModFix/>
          </a:blip>
          <a:stretch>
            <a:fillRect/>
          </a:stretch>
        </p:blipFill>
        <p:spPr>
          <a:xfrm>
            <a:off x="932167" y="3587700"/>
            <a:ext cx="4292958" cy="1143000"/>
          </a:xfrm>
          <a:prstGeom prst="rect">
            <a:avLst/>
          </a:prstGeom>
          <a:noFill/>
          <a:ln>
            <a:noFill/>
          </a:ln>
        </p:spPr>
      </p:pic>
      <p:pic>
        <p:nvPicPr>
          <p:cNvPr descr="a(B)Y_t  = b(B)e_t" id="207" name="Google Shape;207;p28" title="MathEquation,#3c3c3c"/>
          <p:cNvPicPr preferRelativeResize="0"/>
          <p:nvPr/>
        </p:nvPicPr>
        <p:blipFill>
          <a:blip r:embed="rId5">
            <a:alphaModFix/>
          </a:blip>
          <a:stretch>
            <a:fillRect/>
          </a:stretch>
        </p:blipFill>
        <p:spPr>
          <a:xfrm>
            <a:off x="6297513" y="1747250"/>
            <a:ext cx="1494118" cy="254000"/>
          </a:xfrm>
          <a:prstGeom prst="rect">
            <a:avLst/>
          </a:prstGeom>
          <a:noFill/>
          <a:ln>
            <a:noFill/>
          </a:ln>
        </p:spPr>
      </p:pic>
      <p:pic>
        <p:nvPicPr>
          <p:cNvPr descr="a(B)(1-B)^dY_t  = b(B)e_t" id="208" name="Google Shape;208;p28" title="MathEquation,#3c3c3c"/>
          <p:cNvPicPr preferRelativeResize="0"/>
          <p:nvPr/>
        </p:nvPicPr>
        <p:blipFill>
          <a:blip r:embed="rId6">
            <a:alphaModFix/>
          </a:blip>
          <a:stretch>
            <a:fillRect/>
          </a:stretch>
        </p:blipFill>
        <p:spPr>
          <a:xfrm>
            <a:off x="6239288" y="3587700"/>
            <a:ext cx="2073470" cy="254000"/>
          </a:xfrm>
          <a:prstGeom prst="rect">
            <a:avLst/>
          </a:prstGeom>
          <a:noFill/>
          <a:ln>
            <a:noFill/>
          </a:ln>
        </p:spPr>
      </p:pic>
      <p:sp>
        <p:nvSpPr>
          <p:cNvPr id="209" name="Google Shape;209;p28"/>
          <p:cNvSpPr txBox="1"/>
          <p:nvPr/>
        </p:nvSpPr>
        <p:spPr>
          <a:xfrm>
            <a:off x="5419625" y="1152475"/>
            <a:ext cx="3249900" cy="219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800">
                <a:solidFill>
                  <a:schemeClr val="dk2"/>
                </a:solidFill>
              </a:rPr>
              <a:t>ARMA(p,q)</a:t>
            </a:r>
            <a:br>
              <a:rPr b="1" lang="es" sz="1800">
                <a:solidFill>
                  <a:schemeClr val="dk2"/>
                </a:solidFill>
              </a:rPr>
            </a:br>
            <a:endParaRPr b="1" sz="1800">
              <a:solidFill>
                <a:schemeClr val="dk2"/>
              </a:solidFill>
            </a:endParaRPr>
          </a:p>
          <a:p>
            <a:pPr indent="0" lvl="0" marL="0" rtl="0" algn="l">
              <a:lnSpc>
                <a:spcPct val="115000"/>
              </a:lnSpc>
              <a:spcBef>
                <a:spcPts val="1200"/>
              </a:spcBef>
              <a:spcAft>
                <a:spcPts val="0"/>
              </a:spcAft>
              <a:buNone/>
            </a:pPr>
            <a:r>
              <a:t/>
            </a:r>
            <a:endParaRPr b="1" sz="1800">
              <a:solidFill>
                <a:schemeClr val="dk2"/>
              </a:solidFill>
            </a:endParaRPr>
          </a:p>
          <a:p>
            <a:pPr indent="0" lvl="0" marL="0" rtl="0" algn="l">
              <a:lnSpc>
                <a:spcPct val="115000"/>
              </a:lnSpc>
              <a:spcBef>
                <a:spcPts val="1200"/>
              </a:spcBef>
              <a:spcAft>
                <a:spcPts val="0"/>
              </a:spcAft>
              <a:buNone/>
            </a:pPr>
            <a:r>
              <a:t/>
            </a:r>
            <a:endParaRPr b="1"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b="1" lang="es" sz="1800">
                <a:solidFill>
                  <a:schemeClr val="dk2"/>
                </a:solidFill>
              </a:rPr>
              <a:t>ARIMA(p,d,q)</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sp>
        <p:nvSpPr>
          <p:cNvPr id="215" name="Google Shape;21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chemeClr val="hlink"/>
                </a:solidFill>
                <a:hlinkClick r:id="rId3"/>
              </a:rPr>
              <a:t>https://github.com/charlieromano/TimeSeries/blob/main/Scripts/predicciones_AR_MA.py</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con datos reales</a:t>
            </a:r>
            <a:endParaRPr/>
          </a:p>
        </p:txBody>
      </p:sp>
      <p:pic>
        <p:nvPicPr>
          <p:cNvPr id="221" name="Google Shape;221;p30"/>
          <p:cNvPicPr preferRelativeResize="0"/>
          <p:nvPr/>
        </p:nvPicPr>
        <p:blipFill>
          <a:blip r:embed="rId3">
            <a:alphaModFix/>
          </a:blip>
          <a:stretch>
            <a:fillRect/>
          </a:stretch>
        </p:blipFill>
        <p:spPr>
          <a:xfrm>
            <a:off x="364950" y="1124350"/>
            <a:ext cx="6021218" cy="1683900"/>
          </a:xfrm>
          <a:prstGeom prst="rect">
            <a:avLst/>
          </a:prstGeom>
          <a:noFill/>
          <a:ln>
            <a:noFill/>
          </a:ln>
        </p:spPr>
      </p:pic>
      <p:pic>
        <p:nvPicPr>
          <p:cNvPr id="222" name="Google Shape;222;p30"/>
          <p:cNvPicPr preferRelativeResize="0"/>
          <p:nvPr/>
        </p:nvPicPr>
        <p:blipFill>
          <a:blip r:embed="rId4">
            <a:alphaModFix/>
          </a:blip>
          <a:stretch>
            <a:fillRect/>
          </a:stretch>
        </p:blipFill>
        <p:spPr>
          <a:xfrm>
            <a:off x="2926300" y="3010300"/>
            <a:ext cx="5951974" cy="2079000"/>
          </a:xfrm>
          <a:prstGeom prst="rect">
            <a:avLst/>
          </a:prstGeom>
          <a:noFill/>
          <a:ln>
            <a:noFill/>
          </a:ln>
        </p:spPr>
      </p:pic>
      <p:pic>
        <p:nvPicPr>
          <p:cNvPr id="223" name="Google Shape;223;p30"/>
          <p:cNvPicPr preferRelativeResize="0"/>
          <p:nvPr/>
        </p:nvPicPr>
        <p:blipFill>
          <a:blip r:embed="rId5">
            <a:alphaModFix/>
          </a:blip>
          <a:stretch>
            <a:fillRect/>
          </a:stretch>
        </p:blipFill>
        <p:spPr>
          <a:xfrm>
            <a:off x="393850" y="3053375"/>
            <a:ext cx="2532450" cy="315500"/>
          </a:xfrm>
          <a:prstGeom prst="rect">
            <a:avLst/>
          </a:prstGeom>
          <a:noFill/>
          <a:ln>
            <a:noFill/>
          </a:ln>
        </p:spPr>
      </p:pic>
      <p:pic>
        <p:nvPicPr>
          <p:cNvPr id="224" name="Google Shape;224;p30"/>
          <p:cNvPicPr preferRelativeResize="0"/>
          <p:nvPr/>
        </p:nvPicPr>
        <p:blipFill>
          <a:blip r:embed="rId6">
            <a:alphaModFix/>
          </a:blip>
          <a:stretch>
            <a:fillRect/>
          </a:stretch>
        </p:blipFill>
        <p:spPr>
          <a:xfrm>
            <a:off x="393850" y="3353276"/>
            <a:ext cx="2532450" cy="1521024"/>
          </a:xfrm>
          <a:prstGeom prst="rect">
            <a:avLst/>
          </a:prstGeom>
          <a:noFill/>
          <a:ln>
            <a:noFill/>
          </a:ln>
        </p:spPr>
      </p:pic>
      <p:sp>
        <p:nvSpPr>
          <p:cNvPr id="225" name="Google Shape;225;p30"/>
          <p:cNvSpPr txBox="1"/>
          <p:nvPr/>
        </p:nvSpPr>
        <p:spPr>
          <a:xfrm>
            <a:off x="6386175" y="1079975"/>
            <a:ext cx="27579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000"/>
              <a:t>Scripts/Dickey-Fuller_dataset_example.ipynb</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con datos reales</a:t>
            </a:r>
            <a:endParaRPr/>
          </a:p>
        </p:txBody>
      </p:sp>
      <p:pic>
        <p:nvPicPr>
          <p:cNvPr id="231" name="Google Shape;231;p31"/>
          <p:cNvPicPr preferRelativeResize="0"/>
          <p:nvPr/>
        </p:nvPicPr>
        <p:blipFill rotWithShape="1">
          <a:blip r:embed="rId3">
            <a:alphaModFix/>
          </a:blip>
          <a:srcRect b="357" l="0" r="0" t="347"/>
          <a:stretch/>
        </p:blipFill>
        <p:spPr>
          <a:xfrm>
            <a:off x="2926300" y="2256575"/>
            <a:ext cx="5951975" cy="2079000"/>
          </a:xfrm>
          <a:prstGeom prst="rect">
            <a:avLst/>
          </a:prstGeom>
          <a:noFill/>
          <a:ln>
            <a:noFill/>
          </a:ln>
        </p:spPr>
      </p:pic>
      <p:pic>
        <p:nvPicPr>
          <p:cNvPr id="232" name="Google Shape;232;p31"/>
          <p:cNvPicPr preferRelativeResize="0"/>
          <p:nvPr/>
        </p:nvPicPr>
        <p:blipFill>
          <a:blip r:embed="rId4">
            <a:alphaModFix/>
          </a:blip>
          <a:stretch>
            <a:fillRect/>
          </a:stretch>
        </p:blipFill>
        <p:spPr>
          <a:xfrm>
            <a:off x="393850" y="1302450"/>
            <a:ext cx="4016975" cy="261400"/>
          </a:xfrm>
          <a:prstGeom prst="rect">
            <a:avLst/>
          </a:prstGeom>
          <a:noFill/>
          <a:ln>
            <a:noFill/>
          </a:ln>
        </p:spPr>
      </p:pic>
      <p:pic>
        <p:nvPicPr>
          <p:cNvPr id="233" name="Google Shape;233;p31"/>
          <p:cNvPicPr preferRelativeResize="0"/>
          <p:nvPr/>
        </p:nvPicPr>
        <p:blipFill>
          <a:blip r:embed="rId5">
            <a:alphaModFix/>
          </a:blip>
          <a:stretch>
            <a:fillRect/>
          </a:stretch>
        </p:blipFill>
        <p:spPr>
          <a:xfrm>
            <a:off x="393850" y="1749325"/>
            <a:ext cx="4016846" cy="261400"/>
          </a:xfrm>
          <a:prstGeom prst="rect">
            <a:avLst/>
          </a:prstGeom>
          <a:noFill/>
          <a:ln>
            <a:noFill/>
          </a:ln>
        </p:spPr>
      </p:pic>
      <p:pic>
        <p:nvPicPr>
          <p:cNvPr id="234" name="Google Shape;234;p31"/>
          <p:cNvPicPr preferRelativeResize="0"/>
          <p:nvPr/>
        </p:nvPicPr>
        <p:blipFill>
          <a:blip r:embed="rId6">
            <a:alphaModFix/>
          </a:blip>
          <a:stretch>
            <a:fillRect/>
          </a:stretch>
        </p:blipFill>
        <p:spPr>
          <a:xfrm>
            <a:off x="393850" y="2010731"/>
            <a:ext cx="2532450" cy="15467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con datos reales</a:t>
            </a:r>
            <a:endParaRPr/>
          </a:p>
        </p:txBody>
      </p:sp>
      <p:pic>
        <p:nvPicPr>
          <p:cNvPr id="240" name="Google Shape;240;p32"/>
          <p:cNvPicPr preferRelativeResize="0"/>
          <p:nvPr/>
        </p:nvPicPr>
        <p:blipFill rotWithShape="1">
          <a:blip r:embed="rId3">
            <a:alphaModFix/>
          </a:blip>
          <a:srcRect b="0" l="347" r="347" t="0"/>
          <a:stretch/>
        </p:blipFill>
        <p:spPr>
          <a:xfrm>
            <a:off x="2926300" y="2256575"/>
            <a:ext cx="5951975" cy="2079000"/>
          </a:xfrm>
          <a:prstGeom prst="rect">
            <a:avLst/>
          </a:prstGeom>
          <a:noFill/>
          <a:ln>
            <a:noFill/>
          </a:ln>
        </p:spPr>
      </p:pic>
      <p:pic>
        <p:nvPicPr>
          <p:cNvPr id="241" name="Google Shape;241;p32"/>
          <p:cNvPicPr preferRelativeResize="0"/>
          <p:nvPr/>
        </p:nvPicPr>
        <p:blipFill>
          <a:blip r:embed="rId4">
            <a:alphaModFix/>
          </a:blip>
          <a:stretch>
            <a:fillRect/>
          </a:stretch>
        </p:blipFill>
        <p:spPr>
          <a:xfrm>
            <a:off x="393850" y="1274775"/>
            <a:ext cx="5444589" cy="261400"/>
          </a:xfrm>
          <a:prstGeom prst="rect">
            <a:avLst/>
          </a:prstGeom>
          <a:noFill/>
          <a:ln>
            <a:noFill/>
          </a:ln>
        </p:spPr>
      </p:pic>
      <p:pic>
        <p:nvPicPr>
          <p:cNvPr id="242" name="Google Shape;242;p32"/>
          <p:cNvPicPr preferRelativeResize="0"/>
          <p:nvPr/>
        </p:nvPicPr>
        <p:blipFill>
          <a:blip r:embed="rId5">
            <a:alphaModFix/>
          </a:blip>
          <a:stretch>
            <a:fillRect/>
          </a:stretch>
        </p:blipFill>
        <p:spPr>
          <a:xfrm>
            <a:off x="393850" y="1783850"/>
            <a:ext cx="3380250" cy="226875"/>
          </a:xfrm>
          <a:prstGeom prst="rect">
            <a:avLst/>
          </a:prstGeom>
          <a:noFill/>
          <a:ln>
            <a:noFill/>
          </a:ln>
        </p:spPr>
      </p:pic>
      <p:pic>
        <p:nvPicPr>
          <p:cNvPr id="243" name="Google Shape;243;p32"/>
          <p:cNvPicPr preferRelativeResize="0"/>
          <p:nvPr/>
        </p:nvPicPr>
        <p:blipFill>
          <a:blip r:embed="rId6">
            <a:alphaModFix/>
          </a:blip>
          <a:stretch>
            <a:fillRect/>
          </a:stretch>
        </p:blipFill>
        <p:spPr>
          <a:xfrm>
            <a:off x="393850" y="2010725"/>
            <a:ext cx="2341950" cy="162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 series de tiempo</a:t>
            </a:r>
            <a:endParaRPr/>
          </a:p>
        </p:txBody>
      </p:sp>
      <p:sp>
        <p:nvSpPr>
          <p:cNvPr id="249" name="Google Shape;249;p33"/>
          <p:cNvSpPr txBox="1"/>
          <p:nvPr>
            <p:ph idx="1" type="body"/>
          </p:nvPr>
        </p:nvSpPr>
        <p:spPr>
          <a:xfrm>
            <a:off x="5143575" y="1152475"/>
            <a:ext cx="368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esta serie se puede apreciar una evolución creciente a lo largo del tiempo  y una caída marcada en el año 2020. Sin embargo, luego de la caída parece mantenerse una tendencia creciente. Se puede observar también que al avanzar los años, aumentan también las variaciones punto a punto o diarias.</a:t>
            </a:r>
            <a:endParaRPr/>
          </a:p>
        </p:txBody>
      </p:sp>
      <p:pic>
        <p:nvPicPr>
          <p:cNvPr id="250" name="Google Shape;250;p33"/>
          <p:cNvPicPr preferRelativeResize="0"/>
          <p:nvPr/>
        </p:nvPicPr>
        <p:blipFill>
          <a:blip r:embed="rId3">
            <a:alphaModFix/>
          </a:blip>
          <a:stretch>
            <a:fillRect/>
          </a:stretch>
        </p:blipFill>
        <p:spPr>
          <a:xfrm>
            <a:off x="152400" y="1170125"/>
            <a:ext cx="4838774" cy="36290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3000">
                <a:solidFill>
                  <a:srgbClr val="1691C1"/>
                </a:solidFill>
                <a:latin typeface="Ubuntu"/>
                <a:ea typeface="Ubuntu"/>
                <a:cs typeface="Ubuntu"/>
                <a:sym typeface="Ubuntu"/>
              </a:rPr>
              <a:t>Cronograma</a:t>
            </a:r>
            <a:endParaRPr b="1">
              <a:solidFill>
                <a:srgbClr val="1691C1"/>
              </a:solidFill>
            </a:endParaRPr>
          </a:p>
        </p:txBody>
      </p:sp>
      <p:cxnSp>
        <p:nvCxnSpPr>
          <p:cNvPr id="85" name="Google Shape;85;p16"/>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aphicFrame>
        <p:nvGraphicFramePr>
          <p:cNvPr id="87" name="Google Shape;87;p16"/>
          <p:cNvGraphicFramePr/>
          <p:nvPr/>
        </p:nvGraphicFramePr>
        <p:xfrm>
          <a:off x="824525" y="1119323"/>
          <a:ext cx="3000000" cy="3000000"/>
        </p:xfrm>
        <a:graphic>
          <a:graphicData uri="http://schemas.openxmlformats.org/drawingml/2006/table">
            <a:tbl>
              <a:tblPr>
                <a:noFill/>
                <a:tableStyleId>{C033C6CC-3D3A-4AF3-AEAE-9D3634F6F725}</a:tableStyleId>
              </a:tblPr>
              <a:tblGrid>
                <a:gridCol w="3619500"/>
                <a:gridCol w="4028425"/>
              </a:tblGrid>
              <a:tr h="381000">
                <a:tc>
                  <a:txBody>
                    <a:bodyPr/>
                    <a:lstStyle/>
                    <a:p>
                      <a:pPr indent="0" lvl="0" marL="0" rtl="0" algn="l">
                        <a:spcBef>
                          <a:spcPts val="0"/>
                        </a:spcBef>
                        <a:spcAft>
                          <a:spcPts val="0"/>
                        </a:spcAft>
                        <a:buNone/>
                      </a:pPr>
                      <a:r>
                        <a:rPr lang="es">
                          <a:solidFill>
                            <a:schemeClr val="dk2"/>
                          </a:solidFill>
                        </a:rPr>
                        <a:t>Clase 1</a:t>
                      </a:r>
                      <a:endParaRPr>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2"/>
                          </a:solidFill>
                        </a:rPr>
                        <a:t>Introducción, nociones básicas de modelado, algunos ejemplos</a:t>
                      </a:r>
                      <a:endParaRPr>
                        <a:solidFill>
                          <a:schemeClr val="dk2"/>
                        </a:solidFill>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solidFill>
                            <a:schemeClr val="dk2"/>
                          </a:solidFill>
                        </a:rPr>
                        <a:t>Clase 2</a:t>
                      </a:r>
                      <a:endParaRPr>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2"/>
                          </a:solidFill>
                        </a:rPr>
                        <a:t>Tendencia determinística</a:t>
                      </a:r>
                      <a:r>
                        <a:rPr lang="es">
                          <a:solidFill>
                            <a:schemeClr val="dk2"/>
                          </a:solidFill>
                        </a:rPr>
                        <a:t>, modelos estacionarios AR, MA, ARMA</a:t>
                      </a:r>
                      <a:endParaRPr>
                        <a:solidFill>
                          <a:schemeClr val="dk2"/>
                        </a:solidFill>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a:solidFill>
                            <a:schemeClr val="dk2"/>
                          </a:solidFill>
                        </a:rPr>
                        <a:t>Clase 3</a:t>
                      </a:r>
                      <a:endParaRPr b="1">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s">
                          <a:solidFill>
                            <a:schemeClr val="dk2"/>
                          </a:solidFill>
                        </a:rPr>
                        <a:t>Identificación y estimación de los modelos, presentación de TP, aplicaciones LSTM </a:t>
                      </a:r>
                      <a:endParaRPr b="1">
                        <a:solidFill>
                          <a:schemeClr val="dk2"/>
                        </a:solidFill>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solidFill>
                            <a:schemeClr val="dk2"/>
                          </a:solidFill>
                        </a:rPr>
                        <a:t>Clase 4</a:t>
                      </a:r>
                      <a:endParaRPr>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2"/>
                          </a:solidFill>
                        </a:rPr>
                        <a:t>Caso de estudio, tendencia estocástica, estacionalidad, modelos SARIMA</a:t>
                      </a:r>
                      <a:endParaRPr>
                        <a:solidFill>
                          <a:schemeClr val="dk2"/>
                        </a:solidFill>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solidFill>
                            <a:schemeClr val="dk2"/>
                          </a:solidFill>
                        </a:rPr>
                        <a:t>Clase 5</a:t>
                      </a:r>
                      <a:endParaRPr>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2"/>
                          </a:solidFill>
                        </a:rPr>
                        <a:t>Predicciones, tratamiento de intervenciones y outliers</a:t>
                      </a:r>
                      <a:endParaRPr>
                        <a:solidFill>
                          <a:schemeClr val="dk2"/>
                        </a:solidFill>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solidFill>
                            <a:schemeClr val="dk2"/>
                          </a:solidFill>
                        </a:rPr>
                        <a:t>Clase 6</a:t>
                      </a:r>
                      <a:endParaRPr>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2"/>
                          </a:solidFill>
                        </a:rPr>
                        <a:t>Aplicaciones. Análisis espectral. Markov*</a:t>
                      </a:r>
                      <a:endParaRPr>
                        <a:solidFill>
                          <a:schemeClr val="dk2"/>
                        </a:solidFill>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solidFill>
                            <a:schemeClr val="dk2"/>
                          </a:solidFill>
                        </a:rPr>
                        <a:t>Clase 7</a:t>
                      </a:r>
                      <a:endParaRPr>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2"/>
                          </a:solidFill>
                        </a:rPr>
                        <a:t>Heteroscedasticidad. Frameworks.</a:t>
                      </a:r>
                      <a:endParaRPr>
                        <a:solidFill>
                          <a:schemeClr val="dk2"/>
                        </a:solidFill>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solidFill>
                            <a:schemeClr val="dk2"/>
                          </a:solidFill>
                        </a:rPr>
                        <a:t>Clase 8</a:t>
                      </a:r>
                      <a:endParaRPr>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2"/>
                          </a:solidFill>
                        </a:rPr>
                        <a:t>Presentaciones trabajo final</a:t>
                      </a:r>
                      <a:endParaRPr>
                        <a:solidFill>
                          <a:schemeClr val="dk2"/>
                        </a:solidFill>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 series de tiempo: TECO.2000.2021</a:t>
            </a:r>
            <a:endParaRPr/>
          </a:p>
        </p:txBody>
      </p:sp>
      <p:pic>
        <p:nvPicPr>
          <p:cNvPr id="256" name="Google Shape;256;p34"/>
          <p:cNvPicPr preferRelativeResize="0"/>
          <p:nvPr/>
        </p:nvPicPr>
        <p:blipFill rotWithShape="1">
          <a:blip r:embed="rId3">
            <a:alphaModFix/>
          </a:blip>
          <a:srcRect b="5571" l="8334" r="8657" t="8980"/>
          <a:stretch/>
        </p:blipFill>
        <p:spPr>
          <a:xfrm>
            <a:off x="1268163" y="1152475"/>
            <a:ext cx="6607668"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preprocesamiento</a:t>
            </a:r>
            <a:endParaRPr/>
          </a:p>
        </p:txBody>
      </p:sp>
      <p:pic>
        <p:nvPicPr>
          <p:cNvPr id="262" name="Google Shape;262;p35"/>
          <p:cNvPicPr preferRelativeResize="0"/>
          <p:nvPr/>
        </p:nvPicPr>
        <p:blipFill>
          <a:blip r:embed="rId3">
            <a:alphaModFix/>
          </a:blip>
          <a:stretch>
            <a:fillRect/>
          </a:stretch>
        </p:blipFill>
        <p:spPr>
          <a:xfrm>
            <a:off x="152400" y="1170125"/>
            <a:ext cx="8839201" cy="23129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preprocesamiento</a:t>
            </a:r>
            <a:endParaRPr/>
          </a:p>
        </p:txBody>
      </p:sp>
      <p:pic>
        <p:nvPicPr>
          <p:cNvPr id="268" name="Google Shape;268;p36"/>
          <p:cNvPicPr preferRelativeResize="0"/>
          <p:nvPr/>
        </p:nvPicPr>
        <p:blipFill rotWithShape="1">
          <a:blip r:embed="rId3">
            <a:alphaModFix/>
          </a:blip>
          <a:srcRect b="4857" l="6914" r="8238" t="8562"/>
          <a:stretch/>
        </p:blipFill>
        <p:spPr>
          <a:xfrm>
            <a:off x="311700" y="1110800"/>
            <a:ext cx="5079725" cy="3887825"/>
          </a:xfrm>
          <a:prstGeom prst="rect">
            <a:avLst/>
          </a:prstGeom>
          <a:noFill/>
          <a:ln>
            <a:noFill/>
          </a:ln>
        </p:spPr>
      </p:pic>
      <p:sp>
        <p:nvSpPr>
          <p:cNvPr id="269" name="Google Shape;269;p36"/>
          <p:cNvSpPr txBox="1"/>
          <p:nvPr/>
        </p:nvSpPr>
        <p:spPr>
          <a:xfrm>
            <a:off x="5554025" y="1255700"/>
            <a:ext cx="32784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a:t>El eje de abscisas es ahora la base de tiempo, en formato </a:t>
            </a:r>
            <a:r>
              <a:rPr i="1" lang="es"/>
              <a:t>datetime64.</a:t>
            </a:r>
            <a:endParaRPr i="1"/>
          </a:p>
          <a:p>
            <a:pPr indent="0" lvl="0" marL="0" rtl="0" algn="l">
              <a:lnSpc>
                <a:spcPct val="150000"/>
              </a:lnSpc>
              <a:spcBef>
                <a:spcPts val="0"/>
              </a:spcBef>
              <a:spcAft>
                <a:spcPts val="0"/>
              </a:spcAft>
              <a:buNone/>
            </a:pPr>
            <a:r>
              <a:t/>
            </a:r>
            <a:endParaRPr i="1"/>
          </a:p>
          <a:p>
            <a:pPr indent="0" lvl="0" marL="0" rtl="0" algn="l">
              <a:lnSpc>
                <a:spcPct val="150000"/>
              </a:lnSpc>
              <a:spcBef>
                <a:spcPts val="0"/>
              </a:spcBef>
              <a:spcAft>
                <a:spcPts val="0"/>
              </a:spcAft>
              <a:buNone/>
            </a:pPr>
            <a:r>
              <a:rPr lang="es"/>
              <a:t>Con este formato se pueden hacer transformaciones temporales, por ejemplo el promedio semanal, el máximo mensual, etcétera.</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s"/>
              <a:t>El formato con base temporal permite hacer otras operaciones como decimación.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ajuste usando ARIMA</a:t>
            </a:r>
            <a:endParaRPr/>
          </a:p>
        </p:txBody>
      </p:sp>
      <p:pic>
        <p:nvPicPr>
          <p:cNvPr id="275" name="Google Shape;275;p37"/>
          <p:cNvPicPr preferRelativeResize="0"/>
          <p:nvPr/>
        </p:nvPicPr>
        <p:blipFill>
          <a:blip r:embed="rId3">
            <a:alphaModFix/>
          </a:blip>
          <a:stretch>
            <a:fillRect/>
          </a:stretch>
        </p:blipFill>
        <p:spPr>
          <a:xfrm>
            <a:off x="152400" y="1170125"/>
            <a:ext cx="8839200" cy="355801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ajuste usando ARIMA</a:t>
            </a:r>
            <a:endParaRPr/>
          </a:p>
        </p:txBody>
      </p:sp>
      <p:grpSp>
        <p:nvGrpSpPr>
          <p:cNvPr id="281" name="Google Shape;281;p38"/>
          <p:cNvGrpSpPr/>
          <p:nvPr/>
        </p:nvGrpSpPr>
        <p:grpSpPr>
          <a:xfrm>
            <a:off x="228600" y="1093932"/>
            <a:ext cx="8391450" cy="3886603"/>
            <a:chOff x="0" y="1017725"/>
            <a:chExt cx="9144001" cy="4235157"/>
          </a:xfrm>
        </p:grpSpPr>
        <p:pic>
          <p:nvPicPr>
            <p:cNvPr id="282" name="Google Shape;282;p38"/>
            <p:cNvPicPr preferRelativeResize="0"/>
            <p:nvPr/>
          </p:nvPicPr>
          <p:blipFill>
            <a:blip r:embed="rId3">
              <a:alphaModFix/>
            </a:blip>
            <a:stretch>
              <a:fillRect/>
            </a:stretch>
          </p:blipFill>
          <p:spPr>
            <a:xfrm>
              <a:off x="152400" y="1017725"/>
              <a:ext cx="8839201" cy="3412914"/>
            </a:xfrm>
            <a:prstGeom prst="rect">
              <a:avLst/>
            </a:prstGeom>
            <a:noFill/>
            <a:ln>
              <a:noFill/>
            </a:ln>
          </p:spPr>
        </p:pic>
        <p:pic>
          <p:nvPicPr>
            <p:cNvPr id="283" name="Google Shape;283;p38"/>
            <p:cNvPicPr preferRelativeResize="0"/>
            <p:nvPr/>
          </p:nvPicPr>
          <p:blipFill>
            <a:blip r:embed="rId4">
              <a:alphaModFix/>
            </a:blip>
            <a:stretch>
              <a:fillRect/>
            </a:stretch>
          </p:blipFill>
          <p:spPr>
            <a:xfrm>
              <a:off x="0" y="4373018"/>
              <a:ext cx="9144001" cy="879863"/>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ajuste usando ARIMA</a:t>
            </a:r>
            <a:endParaRPr/>
          </a:p>
        </p:txBody>
      </p:sp>
      <p:pic>
        <p:nvPicPr>
          <p:cNvPr id="289" name="Google Shape;289;p39"/>
          <p:cNvPicPr preferRelativeResize="0"/>
          <p:nvPr/>
        </p:nvPicPr>
        <p:blipFill rotWithShape="1">
          <a:blip r:embed="rId3">
            <a:alphaModFix/>
          </a:blip>
          <a:srcRect b="5045" l="8183" r="9158" t="10572"/>
          <a:stretch/>
        </p:blipFill>
        <p:spPr>
          <a:xfrm>
            <a:off x="792850" y="1183250"/>
            <a:ext cx="7558298" cy="3875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Estacionalidad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SARMA multiplicativo</a:t>
            </a:r>
            <a:endParaRPr/>
          </a:p>
        </p:txBody>
      </p:sp>
      <p:sp>
        <p:nvSpPr>
          <p:cNvPr id="300" name="Google Shape;30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Cuando el proceso es estacionario podemos definir un modelo SARMA multiplicativo </a:t>
            </a:r>
            <a:r>
              <a:rPr b="1" lang="es"/>
              <a:t>ARMA(p,q)x(P,Q)</a:t>
            </a:r>
            <a:r>
              <a:rPr b="1" lang="es" sz="1500"/>
              <a:t>s</a:t>
            </a:r>
            <a:r>
              <a:rPr lang="es"/>
              <a:t>, con período estacional </a:t>
            </a:r>
            <a:r>
              <a:rPr b="1" lang="es"/>
              <a:t>s </a:t>
            </a:r>
            <a:r>
              <a:rPr lang="es"/>
              <a:t> como un modelo AR con polinomio característico               más un MA con polinomio característico             </a:t>
            </a:r>
            <a:br>
              <a:rPr lang="es"/>
            </a:br>
            <a:r>
              <a:rPr lang="es"/>
              <a:t>            . Con</a:t>
            </a:r>
            <a:endParaRPr/>
          </a:p>
          <a:p>
            <a:pPr indent="0" lvl="0" marL="0" rtl="0" algn="l">
              <a:spcBef>
                <a:spcPts val="1200"/>
              </a:spcBef>
              <a:spcAft>
                <a:spcPts val="1200"/>
              </a:spcAft>
              <a:buNone/>
            </a:pPr>
            <a:r>
              <a:t/>
            </a:r>
            <a:endParaRPr/>
          </a:p>
        </p:txBody>
      </p:sp>
      <p:pic>
        <p:nvPicPr>
          <p:cNvPr descr="a(x)\alpha(x)" id="301" name="Google Shape;301;p41" title="MathEquation,#3c3c3c"/>
          <p:cNvPicPr preferRelativeResize="0"/>
          <p:nvPr/>
        </p:nvPicPr>
        <p:blipFill>
          <a:blip r:embed="rId3">
            <a:alphaModFix/>
          </a:blip>
          <a:stretch>
            <a:fillRect/>
          </a:stretch>
        </p:blipFill>
        <p:spPr>
          <a:xfrm>
            <a:off x="3284900" y="1900925"/>
            <a:ext cx="812800" cy="254000"/>
          </a:xfrm>
          <a:prstGeom prst="rect">
            <a:avLst/>
          </a:prstGeom>
          <a:noFill/>
          <a:ln>
            <a:noFill/>
          </a:ln>
        </p:spPr>
      </p:pic>
      <p:pic>
        <p:nvPicPr>
          <p:cNvPr descr="b(x)\beta(x)" id="302" name="Google Shape;302;p41" title="MathEquation,#3c3c3c"/>
          <p:cNvPicPr preferRelativeResize="0"/>
          <p:nvPr/>
        </p:nvPicPr>
        <p:blipFill>
          <a:blip r:embed="rId4">
            <a:alphaModFix/>
          </a:blip>
          <a:stretch>
            <a:fillRect/>
          </a:stretch>
        </p:blipFill>
        <p:spPr>
          <a:xfrm>
            <a:off x="414100" y="2213175"/>
            <a:ext cx="778544" cy="254000"/>
          </a:xfrm>
          <a:prstGeom prst="rect">
            <a:avLst/>
          </a:prstGeom>
          <a:noFill/>
          <a:ln>
            <a:noFill/>
          </a:ln>
        </p:spPr>
      </p:pic>
      <p:pic>
        <p:nvPicPr>
          <p:cNvPr descr="a(x)=1-a_1x -a_2x^2-\ldots-a_px^p\\&#10;\alpha(x)  = 1-\alpha_1x^s-\alpha_2x^{2s}-\ldots-\alpha_Px^{Ps},\\&#10;b(x) = 1- b_1x-b_2x^2-\ldots b_qx^q\\&#10;\beta(x)  = 1-\beta_1x^s-\beta_2x^{2s}-\ldots-\beta_Px^{Ps},\\" id="303" name="Google Shape;303;p41" title="MathEquation,#3c3c3c"/>
          <p:cNvPicPr preferRelativeResize="0"/>
          <p:nvPr/>
        </p:nvPicPr>
        <p:blipFill>
          <a:blip r:embed="rId5">
            <a:alphaModFix/>
          </a:blip>
          <a:stretch>
            <a:fillRect/>
          </a:stretch>
        </p:blipFill>
        <p:spPr>
          <a:xfrm>
            <a:off x="3048675" y="2467175"/>
            <a:ext cx="3046650" cy="1192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SARIMA multiplicativo</a:t>
            </a:r>
            <a:endParaRPr/>
          </a:p>
        </p:txBody>
      </p:sp>
      <p:sp>
        <p:nvSpPr>
          <p:cNvPr id="309" name="Google Shape;30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herramienta importante es el análisis de procesos estacionales </a:t>
            </a:r>
            <a:r>
              <a:rPr b="1" lang="es"/>
              <a:t>no estacionarios</a:t>
            </a:r>
            <a:r>
              <a:rPr lang="es"/>
              <a:t> es la diferenciación estacional de período s para la serie {Yt}, denotada</a:t>
            </a:r>
            <a:endParaRPr/>
          </a:p>
          <a:p>
            <a:pPr indent="0" lvl="0" marL="0" rtl="0" algn="l">
              <a:spcBef>
                <a:spcPts val="1200"/>
              </a:spcBef>
              <a:spcAft>
                <a:spcPts val="0"/>
              </a:spcAft>
              <a:buNone/>
            </a:pPr>
            <a:br>
              <a:rPr lang="es"/>
            </a:br>
            <a:r>
              <a:rPr lang="es"/>
              <a:t>Se dice que una serie estacional no estacionaria sigue un modelo SARIMA(p,d,q)x(P,D,Q)</a:t>
            </a:r>
            <a:r>
              <a:rPr lang="es" sz="1500"/>
              <a:t>s</a:t>
            </a:r>
            <a:r>
              <a:rPr lang="es"/>
              <a:t> de período s si la serie diferenciada </a:t>
            </a:r>
            <a:endParaRPr/>
          </a:p>
          <a:p>
            <a:pPr indent="0" lvl="0" marL="0" rtl="0" algn="l">
              <a:spcBef>
                <a:spcPts val="1200"/>
              </a:spcBef>
              <a:spcAft>
                <a:spcPts val="1200"/>
              </a:spcAft>
              <a:buNone/>
            </a:pPr>
            <a:br>
              <a:rPr lang="es"/>
            </a:br>
            <a:r>
              <a:rPr lang="es"/>
              <a:t>sigue un proceso SARMA(p,q)x(P,Q)</a:t>
            </a:r>
            <a:r>
              <a:rPr lang="es" sz="1500"/>
              <a:t>s</a:t>
            </a:r>
            <a:r>
              <a:rPr lang="es"/>
              <a:t>.</a:t>
            </a:r>
            <a:endParaRPr/>
          </a:p>
        </p:txBody>
      </p:sp>
      <p:pic>
        <p:nvPicPr>
          <p:cNvPr descr="\nabla_sY_t = Y_t - Y_{t-s}" id="310" name="Google Shape;310;p42" title="MathEquation,#3c3c3c"/>
          <p:cNvPicPr preferRelativeResize="0"/>
          <p:nvPr/>
        </p:nvPicPr>
        <p:blipFill>
          <a:blip r:embed="rId3">
            <a:alphaModFix/>
          </a:blip>
          <a:stretch>
            <a:fillRect/>
          </a:stretch>
        </p:blipFill>
        <p:spPr>
          <a:xfrm>
            <a:off x="3608550" y="2085050"/>
            <a:ext cx="1926896" cy="279400"/>
          </a:xfrm>
          <a:prstGeom prst="rect">
            <a:avLst/>
          </a:prstGeom>
          <a:noFill/>
          <a:ln>
            <a:noFill/>
          </a:ln>
        </p:spPr>
      </p:pic>
      <p:pic>
        <p:nvPicPr>
          <p:cNvPr descr="W_t  = \nabla^d\nabla^D_sY_t" id="311" name="Google Shape;311;p42" title="MathEquation,#3c3c3c"/>
          <p:cNvPicPr preferRelativeResize="0"/>
          <p:nvPr/>
        </p:nvPicPr>
        <p:blipFill>
          <a:blip r:embed="rId4">
            <a:alphaModFix/>
          </a:blip>
          <a:stretch>
            <a:fillRect/>
          </a:stretch>
        </p:blipFill>
        <p:spPr>
          <a:xfrm>
            <a:off x="3831863" y="3431775"/>
            <a:ext cx="1480264" cy="279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Trabajo práctico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3000">
                <a:solidFill>
                  <a:srgbClr val="1691C1"/>
                </a:solidFill>
                <a:latin typeface="Ubuntu"/>
                <a:ea typeface="Ubuntu"/>
                <a:cs typeface="Ubuntu"/>
                <a:sym typeface="Ubuntu"/>
              </a:rPr>
              <a:t>Agenda</a:t>
            </a:r>
            <a:endParaRPr b="1">
              <a:solidFill>
                <a:srgbClr val="1691C1"/>
              </a:solidFill>
            </a:endParaRPr>
          </a:p>
        </p:txBody>
      </p:sp>
      <p:sp>
        <p:nvSpPr>
          <p:cNvPr id="93" name="Google Shape;93;p17"/>
          <p:cNvSpPr txBox="1"/>
          <p:nvPr>
            <p:ph idx="1" type="body"/>
          </p:nvPr>
        </p:nvSpPr>
        <p:spPr>
          <a:xfrm>
            <a:off x="316000" y="1205650"/>
            <a:ext cx="8516400" cy="3363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s"/>
              <a:t>E</a:t>
            </a:r>
            <a:r>
              <a:rPr lang="es"/>
              <a:t>stacionariedad</a:t>
            </a:r>
            <a:endParaRPr/>
          </a:p>
          <a:p>
            <a:pPr indent="-342900" lvl="0" marL="457200" rtl="0" algn="l">
              <a:lnSpc>
                <a:spcPct val="150000"/>
              </a:lnSpc>
              <a:spcBef>
                <a:spcPts val="0"/>
              </a:spcBef>
              <a:spcAft>
                <a:spcPts val="0"/>
              </a:spcAft>
              <a:buSzPts val="1800"/>
              <a:buAutoNum type="arabicPeriod"/>
            </a:pPr>
            <a:r>
              <a:rPr lang="es"/>
              <a:t>Estacionalidad</a:t>
            </a:r>
            <a:endParaRPr/>
          </a:p>
          <a:p>
            <a:pPr indent="-342900" lvl="0" marL="457200" rtl="0" algn="l">
              <a:lnSpc>
                <a:spcPct val="150000"/>
              </a:lnSpc>
              <a:spcBef>
                <a:spcPts val="0"/>
              </a:spcBef>
              <a:spcAft>
                <a:spcPts val="0"/>
              </a:spcAft>
              <a:buSzPts val="1800"/>
              <a:buAutoNum type="arabicPeriod"/>
            </a:pPr>
            <a:r>
              <a:rPr lang="es"/>
              <a:t>Modelos ARIMA y SARIMA</a:t>
            </a:r>
            <a:endParaRPr/>
          </a:p>
          <a:p>
            <a:pPr indent="-342900" lvl="0" marL="457200" rtl="0" algn="l">
              <a:lnSpc>
                <a:spcPct val="150000"/>
              </a:lnSpc>
              <a:spcBef>
                <a:spcPts val="0"/>
              </a:spcBef>
              <a:spcAft>
                <a:spcPts val="0"/>
              </a:spcAft>
              <a:buSzPts val="1800"/>
              <a:buAutoNum type="arabicPeriod"/>
            </a:pPr>
            <a:r>
              <a:rPr lang="es"/>
              <a:t>Presentación del trabajo práctico</a:t>
            </a:r>
            <a:endParaRPr/>
          </a:p>
          <a:p>
            <a:pPr indent="-342900" lvl="0" marL="457200" rtl="0" algn="l">
              <a:lnSpc>
                <a:spcPct val="150000"/>
              </a:lnSpc>
              <a:spcBef>
                <a:spcPts val="0"/>
              </a:spcBef>
              <a:spcAft>
                <a:spcPts val="0"/>
              </a:spcAft>
              <a:buSzPts val="1800"/>
              <a:buAutoNum type="arabicPeriod"/>
            </a:pPr>
            <a:r>
              <a:rPr lang="es"/>
              <a:t>Criterios de bondad de modelos</a:t>
            </a:r>
            <a:endParaRPr/>
          </a:p>
          <a:p>
            <a:pPr indent="0" lvl="0" marL="457200" rtl="0" algn="l">
              <a:lnSpc>
                <a:spcPct val="150000"/>
              </a:lnSpc>
              <a:spcBef>
                <a:spcPts val="1200"/>
              </a:spcBef>
              <a:spcAft>
                <a:spcPts val="1200"/>
              </a:spcAft>
              <a:buNone/>
            </a:pPr>
            <a:r>
              <a:t/>
            </a:r>
            <a:endParaRPr/>
          </a:p>
        </p:txBody>
      </p:sp>
      <p:cxnSp>
        <p:nvCxnSpPr>
          <p:cNvPr id="94" name="Google Shape;94;p17"/>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Trabajo Práctico </a:t>
            </a:r>
            <a:endParaRPr/>
          </a:p>
        </p:txBody>
      </p:sp>
      <p:sp>
        <p:nvSpPr>
          <p:cNvPr id="322" name="Google Shape;32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es" sz="1600"/>
              <a:t>1: Graficar una serie a partir de un dataset relevante. Explicar observaciones</a:t>
            </a:r>
            <a:endParaRPr sz="1600"/>
          </a:p>
          <a:p>
            <a:pPr indent="0" lvl="0" marL="0" rtl="0" algn="l">
              <a:lnSpc>
                <a:spcPct val="95000"/>
              </a:lnSpc>
              <a:spcBef>
                <a:spcPts val="1200"/>
              </a:spcBef>
              <a:spcAft>
                <a:spcPts val="0"/>
              </a:spcAft>
              <a:buClr>
                <a:schemeClr val="dk1"/>
              </a:buClr>
              <a:buSzPts val="440"/>
              <a:buFont typeface="Arial"/>
              <a:buNone/>
            </a:pPr>
            <a:r>
              <a:rPr lang="es" sz="1600"/>
              <a:t>2: Descomponer una serie de tiempo usando el modelo aditivo y el modelo multiplicativo.</a:t>
            </a:r>
            <a:endParaRPr sz="1600"/>
          </a:p>
          <a:p>
            <a:pPr indent="0" lvl="0" marL="0" rtl="0" algn="l">
              <a:lnSpc>
                <a:spcPct val="95000"/>
              </a:lnSpc>
              <a:spcBef>
                <a:spcPts val="1200"/>
              </a:spcBef>
              <a:spcAft>
                <a:spcPts val="0"/>
              </a:spcAft>
              <a:buClr>
                <a:schemeClr val="dk1"/>
              </a:buClr>
              <a:buSzPts val="440"/>
              <a:buFont typeface="Arial"/>
              <a:buNone/>
            </a:pPr>
            <a:r>
              <a:rPr b="1" lang="es" sz="1600"/>
              <a:t>3: Aplicar los modelos vistos en clase: (entrega clase 5, re-entrega clase 6)</a:t>
            </a:r>
            <a:endParaRPr b="1" sz="1600"/>
          </a:p>
          <a:p>
            <a:pPr indent="-330200" lvl="0" marL="457200" rtl="0" algn="l">
              <a:lnSpc>
                <a:spcPct val="95000"/>
              </a:lnSpc>
              <a:spcBef>
                <a:spcPts val="1200"/>
              </a:spcBef>
              <a:spcAft>
                <a:spcPts val="0"/>
              </a:spcAft>
              <a:buSzPts val="1600"/>
              <a:buChar char="●"/>
            </a:pPr>
            <a:r>
              <a:rPr lang="es" sz="1600"/>
              <a:t>para la tendencia usar cuadrados mínimos y expresar los coeficientes. Sacar conclusiones acerca de la validez del modelo</a:t>
            </a:r>
            <a:endParaRPr sz="1600"/>
          </a:p>
          <a:p>
            <a:pPr indent="-330200" lvl="0" marL="457200" rtl="0" algn="l">
              <a:lnSpc>
                <a:spcPct val="95000"/>
              </a:lnSpc>
              <a:spcBef>
                <a:spcPts val="0"/>
              </a:spcBef>
              <a:spcAft>
                <a:spcPts val="0"/>
              </a:spcAft>
              <a:buSzPts val="1600"/>
              <a:buChar char="●"/>
            </a:pPr>
            <a:r>
              <a:rPr lang="es" sz="1600"/>
              <a:t>componente cíclica: usar análisis espectral y hallar las frecuencias principales*</a:t>
            </a:r>
            <a:endParaRPr sz="1600"/>
          </a:p>
          <a:p>
            <a:pPr indent="-330200" lvl="0" marL="457200" rtl="0" algn="l">
              <a:lnSpc>
                <a:spcPct val="95000"/>
              </a:lnSpc>
              <a:spcBef>
                <a:spcPts val="0"/>
              </a:spcBef>
              <a:spcAft>
                <a:spcPts val="0"/>
              </a:spcAft>
              <a:buSzPts val="1600"/>
              <a:buChar char="●"/>
            </a:pPr>
            <a:r>
              <a:rPr lang="es" sz="1600"/>
              <a:t>para la componente estacional usar ARIMA</a:t>
            </a:r>
            <a:endParaRPr sz="1600"/>
          </a:p>
          <a:p>
            <a:pPr indent="-330200" lvl="0" marL="457200" rtl="0" algn="l">
              <a:lnSpc>
                <a:spcPct val="95000"/>
              </a:lnSpc>
              <a:spcBef>
                <a:spcPts val="0"/>
              </a:spcBef>
              <a:spcAft>
                <a:spcPts val="0"/>
              </a:spcAft>
              <a:buSzPts val="1600"/>
              <a:buChar char="●"/>
            </a:pPr>
            <a:r>
              <a:rPr lang="es" sz="1600"/>
              <a:t>para la componente de error obtener R_k, C_k </a:t>
            </a:r>
            <a:endParaRPr sz="1600"/>
          </a:p>
          <a:p>
            <a:pPr indent="0" lvl="0" marL="0" rtl="0" algn="l">
              <a:lnSpc>
                <a:spcPct val="95000"/>
              </a:lnSpc>
              <a:spcBef>
                <a:spcPts val="1200"/>
              </a:spcBef>
              <a:spcAft>
                <a:spcPts val="0"/>
              </a:spcAft>
              <a:buClr>
                <a:schemeClr val="dk1"/>
              </a:buClr>
              <a:buSzPts val="440"/>
              <a:buFont typeface="Arial"/>
              <a:buNone/>
            </a:pPr>
            <a:r>
              <a:rPr lang="es" sz="1600"/>
              <a:t>3: Predicciones:</a:t>
            </a:r>
            <a:r>
              <a:rPr b="1" lang="es" sz="1600"/>
              <a:t> (entrega clase 8)</a:t>
            </a:r>
            <a:endParaRPr sz="1600"/>
          </a:p>
          <a:p>
            <a:pPr indent="-330200" lvl="0" marL="914400" rtl="0" algn="l">
              <a:lnSpc>
                <a:spcPct val="95000"/>
              </a:lnSpc>
              <a:spcBef>
                <a:spcPts val="1200"/>
              </a:spcBef>
              <a:spcAft>
                <a:spcPts val="0"/>
              </a:spcAft>
              <a:buSzPts val="1600"/>
              <a:buChar char="●"/>
            </a:pPr>
            <a:r>
              <a:rPr lang="es" sz="1600"/>
              <a:t>realizar predicciones usando (S)ARIMA</a:t>
            </a:r>
            <a:endParaRPr sz="1600"/>
          </a:p>
          <a:p>
            <a:pPr indent="-330200" lvl="0" marL="914400" rtl="0" algn="l">
              <a:lnSpc>
                <a:spcPct val="95000"/>
              </a:lnSpc>
              <a:spcBef>
                <a:spcPts val="0"/>
              </a:spcBef>
              <a:spcAft>
                <a:spcPts val="0"/>
              </a:spcAft>
              <a:buSzPts val="1600"/>
              <a:buChar char="●"/>
            </a:pPr>
            <a:r>
              <a:rPr lang="es" sz="1600"/>
              <a:t>realizar predicciones usando redes neuronales LSTM</a:t>
            </a:r>
            <a:endParaRPr sz="1600"/>
          </a:p>
          <a:p>
            <a:pPr indent="-330200" lvl="0" marL="914400" rtl="0" algn="l">
              <a:lnSpc>
                <a:spcPct val="95000"/>
              </a:lnSpc>
              <a:spcBef>
                <a:spcPts val="0"/>
              </a:spcBef>
              <a:spcAft>
                <a:spcPts val="0"/>
              </a:spcAft>
              <a:buSzPts val="1600"/>
              <a:buChar char="●"/>
            </a:pPr>
            <a:r>
              <a:rPr lang="es" sz="1600"/>
              <a:t>extraer conclusiones</a:t>
            </a:r>
            <a:endParaRPr sz="1600"/>
          </a:p>
          <a:p>
            <a:pPr indent="0" lvl="0" marL="0" rtl="0" algn="l">
              <a:lnSpc>
                <a:spcPct val="95000"/>
              </a:lnSpc>
              <a:spcBef>
                <a:spcPts val="1200"/>
              </a:spcBef>
              <a:spcAft>
                <a:spcPts val="0"/>
              </a:spcAft>
              <a:buClr>
                <a:schemeClr val="dk1"/>
              </a:buClr>
              <a:buSzPts val="440"/>
              <a:buFont typeface="Arial"/>
              <a:buNone/>
            </a:pPr>
            <a:r>
              <a:t/>
            </a:r>
            <a:endParaRPr sz="1600"/>
          </a:p>
          <a:p>
            <a:pPr indent="0" lvl="0" marL="0" rtl="0" algn="l">
              <a:lnSpc>
                <a:spcPct val="95000"/>
              </a:lnSpc>
              <a:spcBef>
                <a:spcPts val="1200"/>
              </a:spcBef>
              <a:spcAft>
                <a:spcPts val="1200"/>
              </a:spcAft>
              <a:buSzPts val="440"/>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Criterios de Bondad de modelos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Criterios de bondad de modelo</a:t>
            </a:r>
            <a:endParaRPr/>
          </a:p>
        </p:txBody>
      </p:sp>
      <p:sp>
        <p:nvSpPr>
          <p:cNvPr id="333" name="Google Shape;333;p46"/>
          <p:cNvSpPr txBox="1"/>
          <p:nvPr>
            <p:ph idx="1" type="body"/>
          </p:nvPr>
        </p:nvSpPr>
        <p:spPr>
          <a:xfrm>
            <a:off x="311700" y="1609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Uno de los objetivos cuando analizamos series de tiempo es poder modelarlas. Esto incluye tanto elegir la familia de modelos correcta como hallar todos los parámetros de la misma.</a:t>
            </a:r>
            <a:endParaRPr/>
          </a:p>
          <a:p>
            <a:pPr indent="0" lvl="0" marL="0" rtl="0" algn="l">
              <a:spcBef>
                <a:spcPts val="1200"/>
              </a:spcBef>
              <a:spcAft>
                <a:spcPts val="1200"/>
              </a:spcAft>
              <a:buNone/>
            </a:pPr>
            <a:r>
              <a:rPr lang="es"/>
              <a:t>Es necesario entonces poder contar con algún criterio que nos permita saber cuán bueno es nuestro modelo, es decir cuán cerca se encuentra la distribución especificada por el modelo a la distribución verdadera de los datos.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Divergencia de Kullback-Leibler (DK-L)</a:t>
            </a:r>
            <a:endParaRPr/>
          </a:p>
        </p:txBody>
      </p:sp>
      <p:sp>
        <p:nvSpPr>
          <p:cNvPr id="339" name="Google Shape;33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Supongamos que los datos se encuentran generados por un proceso </a:t>
            </a:r>
            <a:r>
              <a:rPr b="1" lang="es"/>
              <a:t>desconocido</a:t>
            </a:r>
            <a:r>
              <a:rPr lang="es"/>
              <a:t> </a:t>
            </a:r>
            <a:r>
              <a:rPr i="1" lang="es">
                <a:latin typeface="Alegreya"/>
                <a:ea typeface="Alegreya"/>
                <a:cs typeface="Alegreya"/>
                <a:sym typeface="Alegreya"/>
              </a:rPr>
              <a:t>g(y)</a:t>
            </a:r>
            <a:r>
              <a:rPr lang="es"/>
              <a:t>, y que consideramos un modelo </a:t>
            </a:r>
            <a:r>
              <a:rPr i="1" lang="es">
                <a:latin typeface="Alegreya"/>
                <a:ea typeface="Alegreya"/>
                <a:cs typeface="Alegreya"/>
                <a:sym typeface="Alegreya"/>
              </a:rPr>
              <a:t>f(y)</a:t>
            </a:r>
            <a:r>
              <a:rPr lang="es"/>
              <a:t> para aproximarnos a </a:t>
            </a:r>
            <a:r>
              <a:rPr i="1" lang="es">
                <a:latin typeface="Alegreya"/>
                <a:ea typeface="Alegreya"/>
                <a:cs typeface="Alegreya"/>
                <a:sym typeface="Alegreya"/>
              </a:rPr>
              <a:t>g(y)</a:t>
            </a:r>
            <a:r>
              <a:rPr i="1" lang="es">
                <a:latin typeface="Cambria Math"/>
                <a:ea typeface="Cambria Math"/>
                <a:cs typeface="Cambria Math"/>
                <a:sym typeface="Cambria Math"/>
              </a:rPr>
              <a:t>. </a:t>
            </a:r>
            <a:r>
              <a:rPr lang="es"/>
              <a:t> </a:t>
            </a:r>
            <a:endParaRPr/>
          </a:p>
          <a:p>
            <a:pPr indent="0" lvl="0" marL="0" rtl="0" algn="l">
              <a:spcBef>
                <a:spcPts val="1200"/>
              </a:spcBef>
              <a:spcAft>
                <a:spcPts val="0"/>
              </a:spcAft>
              <a:buNone/>
            </a:pPr>
            <a:r>
              <a:rPr lang="es"/>
              <a:t>Si conociéramos </a:t>
            </a:r>
            <a:r>
              <a:rPr i="1" lang="es">
                <a:latin typeface="Alegreya"/>
                <a:ea typeface="Alegreya"/>
                <a:cs typeface="Alegreya"/>
                <a:sym typeface="Alegreya"/>
              </a:rPr>
              <a:t>f(y)</a:t>
            </a:r>
            <a:r>
              <a:rPr lang="es"/>
              <a:t>, podríamos utilizar la divergencia de Kullback-Leibler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que nos da una medida de la pérdida de información que tenemos al aproximar </a:t>
            </a:r>
            <a:r>
              <a:rPr i="1" lang="es">
                <a:latin typeface="Alegreya"/>
                <a:ea typeface="Alegreya"/>
                <a:cs typeface="Alegreya"/>
                <a:sym typeface="Alegreya"/>
              </a:rPr>
              <a:t>f</a:t>
            </a:r>
            <a:r>
              <a:rPr lang="es">
                <a:latin typeface="Alegreya"/>
                <a:ea typeface="Alegreya"/>
                <a:cs typeface="Alegreya"/>
                <a:sym typeface="Alegreya"/>
              </a:rPr>
              <a:t>(y) </a:t>
            </a:r>
            <a:r>
              <a:rPr lang="es"/>
              <a:t>por </a:t>
            </a:r>
            <a:r>
              <a:rPr i="1" lang="es">
                <a:latin typeface="Alegreya"/>
                <a:ea typeface="Alegreya"/>
                <a:cs typeface="Alegreya"/>
                <a:sym typeface="Alegreya"/>
              </a:rPr>
              <a:t>g(y)</a:t>
            </a:r>
            <a:r>
              <a:rPr lang="es"/>
              <a:t>. Cuanto más pequeño sea el valor de la divergencia K-L, más cerca estarán </a:t>
            </a:r>
            <a:r>
              <a:rPr i="1" lang="es">
                <a:latin typeface="Alegreya"/>
                <a:ea typeface="Alegreya"/>
                <a:cs typeface="Alegreya"/>
                <a:sym typeface="Alegreya"/>
              </a:rPr>
              <a:t>g(y)</a:t>
            </a:r>
            <a:r>
              <a:rPr lang="es"/>
              <a:t> y </a:t>
            </a:r>
            <a:r>
              <a:rPr i="1" lang="es">
                <a:latin typeface="Alegreya"/>
                <a:ea typeface="Alegreya"/>
                <a:cs typeface="Alegreya"/>
                <a:sym typeface="Alegreya"/>
              </a:rPr>
              <a:t>f(y)</a:t>
            </a:r>
            <a:r>
              <a:rPr lang="es"/>
              <a:t>. El mejor modelo será entonces aquel minimice la DK-L.</a:t>
            </a:r>
            <a:endParaRPr/>
          </a:p>
        </p:txBody>
      </p:sp>
      <p:pic>
        <p:nvPicPr>
          <p:cNvPr descr="D_\text{KL}(g\parallel f) = \int_{-\infty}^\infty g(y) \log\left(\frac{g(y)}{f(y)}\right)\, dy  = \mathbb{E}\left[\log\left(\frac{g(Y)}{f(Y)}\right)\right]" id="340" name="Google Shape;340;p47" title="MathEquation,#3e3e3e"/>
          <p:cNvPicPr preferRelativeResize="0"/>
          <p:nvPr/>
        </p:nvPicPr>
        <p:blipFill>
          <a:blip r:embed="rId3">
            <a:alphaModFix/>
          </a:blip>
          <a:stretch>
            <a:fillRect/>
          </a:stretch>
        </p:blipFill>
        <p:spPr>
          <a:xfrm>
            <a:off x="2540007" y="2512658"/>
            <a:ext cx="4064000" cy="355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Estimación de la divergencia K-L </a:t>
            </a:r>
            <a:endParaRPr/>
          </a:p>
          <a:p>
            <a:pPr indent="0" lvl="0" marL="0" rtl="0" algn="l">
              <a:spcBef>
                <a:spcPts val="0"/>
              </a:spcBef>
              <a:spcAft>
                <a:spcPts val="0"/>
              </a:spcAft>
              <a:buNone/>
            </a:pPr>
            <a:r>
              <a:t/>
            </a:r>
            <a:endParaRPr/>
          </a:p>
        </p:txBody>
      </p:sp>
      <p:sp>
        <p:nvSpPr>
          <p:cNvPr id="346" name="Google Shape;34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Dado que en general no se conoce el valor verdadero de la distribución g(y), debemos estimar el valor de               , por lo cual debemos estimar su valor a partir de las muestras                 . Para ello, se asume que las muestras son observadas de forma independiente de </a:t>
            </a:r>
            <a:r>
              <a:rPr lang="es">
                <a:latin typeface="Alegreya"/>
                <a:ea typeface="Alegreya"/>
                <a:cs typeface="Alegreya"/>
                <a:sym typeface="Alegreya"/>
              </a:rPr>
              <a:t>g(y)</a:t>
            </a:r>
            <a:r>
              <a:rPr lang="es"/>
              <a:t>. </a:t>
            </a:r>
            <a:endParaRPr/>
          </a:p>
          <a:p>
            <a:pPr indent="0" lvl="0" marL="0" rtl="0" algn="l">
              <a:spcBef>
                <a:spcPts val="1200"/>
              </a:spcBef>
              <a:spcAft>
                <a:spcPts val="0"/>
              </a:spcAft>
              <a:buNone/>
            </a:pPr>
            <a:r>
              <a:rPr lang="es"/>
              <a:t>En primer lugar, vemos que podemos reescribir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El primer término no puede ser calculado, pero si lo que nos interesa es comparar modelos, podemos descartarlo pues será una constante común a todos. </a:t>
            </a:r>
            <a:endParaRPr/>
          </a:p>
          <a:p>
            <a:pPr indent="0" lvl="0" marL="0" rtl="0" algn="l">
              <a:spcBef>
                <a:spcPts val="1200"/>
              </a:spcBef>
              <a:spcAft>
                <a:spcPts val="1200"/>
              </a:spcAft>
              <a:buNone/>
            </a:pPr>
            <a:r>
              <a:t/>
            </a:r>
            <a:endParaRPr/>
          </a:p>
        </p:txBody>
      </p:sp>
      <p:pic>
        <p:nvPicPr>
          <p:cNvPr descr="D_\text{KL}(g\parallel f) " id="347" name="Google Shape;347;p48" title="MathEquation,#3e3e3e"/>
          <p:cNvPicPr preferRelativeResize="0"/>
          <p:nvPr/>
        </p:nvPicPr>
        <p:blipFill>
          <a:blip r:embed="rId3">
            <a:alphaModFix/>
          </a:blip>
          <a:stretch>
            <a:fillRect/>
          </a:stretch>
        </p:blipFill>
        <p:spPr>
          <a:xfrm>
            <a:off x="3331450" y="1584175"/>
            <a:ext cx="899116" cy="254000"/>
          </a:xfrm>
          <a:prstGeom prst="rect">
            <a:avLst/>
          </a:prstGeom>
          <a:noFill/>
          <a:ln>
            <a:noFill/>
          </a:ln>
        </p:spPr>
      </p:pic>
      <p:pic>
        <p:nvPicPr>
          <p:cNvPr descr="y_1,\ldots, y_n" id="348" name="Google Shape;348;p48" title="MathEquation,#3e3e3e"/>
          <p:cNvPicPr preferRelativeResize="0"/>
          <p:nvPr/>
        </p:nvPicPr>
        <p:blipFill>
          <a:blip r:embed="rId4">
            <a:alphaModFix/>
          </a:blip>
          <a:stretch>
            <a:fillRect/>
          </a:stretch>
        </p:blipFill>
        <p:spPr>
          <a:xfrm>
            <a:off x="2670600" y="1903775"/>
            <a:ext cx="1006600" cy="203825"/>
          </a:xfrm>
          <a:prstGeom prst="rect">
            <a:avLst/>
          </a:prstGeom>
          <a:noFill/>
          <a:ln>
            <a:noFill/>
          </a:ln>
        </p:spPr>
      </p:pic>
      <p:pic>
        <p:nvPicPr>
          <p:cNvPr descr="D_\text{KL}(g\parallel f) =  \mathbb{E}\left[\log\left(\frac{g(Y)}{f(Y)}\right)\right] = \mathbb{E}[\log(g(Y))] - \mathbb{E}[\log(f(Y))]" id="349" name="Google Shape;349;p48" title="MathEquation,#3e3e3e"/>
          <p:cNvPicPr preferRelativeResize="0"/>
          <p:nvPr/>
        </p:nvPicPr>
        <p:blipFill>
          <a:blip r:embed="rId5">
            <a:alphaModFix/>
          </a:blip>
          <a:stretch>
            <a:fillRect/>
          </a:stretch>
        </p:blipFill>
        <p:spPr>
          <a:xfrm>
            <a:off x="2259800" y="2993650"/>
            <a:ext cx="4515556" cy="355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Estimación de la divergencia K-L </a:t>
            </a:r>
            <a:endParaRPr/>
          </a:p>
          <a:p>
            <a:pPr indent="0" lvl="0" marL="0" rtl="0" algn="l">
              <a:spcBef>
                <a:spcPts val="0"/>
              </a:spcBef>
              <a:spcAft>
                <a:spcPts val="0"/>
              </a:spcAft>
              <a:buNone/>
            </a:pPr>
            <a:r>
              <a:t/>
            </a:r>
            <a:endParaRPr/>
          </a:p>
        </p:txBody>
      </p:sp>
      <p:sp>
        <p:nvSpPr>
          <p:cNvPr id="355" name="Google Shape;35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término                                           y tampoco se puede calcular. Sin embargo la ley de los grandes números garantiza que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 Recordemos que                                                es el logaritmo de la verosimilitud (</a:t>
            </a:r>
            <a:r>
              <a:rPr i="1" lang="es"/>
              <a:t>log-likelihood</a:t>
            </a:r>
            <a:r>
              <a:rPr lang="es"/>
              <a:t>), donde    es la función de verosimilitud.</a:t>
            </a:r>
            <a:endParaRPr/>
          </a:p>
          <a:p>
            <a:pPr indent="0" lvl="0" marL="0" rtl="0" algn="l">
              <a:spcBef>
                <a:spcPts val="1200"/>
              </a:spcBef>
              <a:spcAft>
                <a:spcPts val="1200"/>
              </a:spcAft>
              <a:buNone/>
            </a:pPr>
            <a:r>
              <a:rPr b="1" lang="es"/>
              <a:t>Obs: </a:t>
            </a:r>
            <a:r>
              <a:rPr lang="es"/>
              <a:t>Minimizar               equivale a maximizar la log-verosimiliud. Por lo tanto una forma natural de hallar los mejores parámetros para un modelo dado es utilizando el estimador de máxima verosimilitud.</a:t>
            </a:r>
            <a:endParaRPr/>
          </a:p>
        </p:txBody>
      </p:sp>
      <p:pic>
        <p:nvPicPr>
          <p:cNvPr descr="\mathbb{E}[\log(f(Y))] = \int \log(f(y)) g(y) dy" id="356" name="Google Shape;356;p49" title="MathEquation,#3e3e3e"/>
          <p:cNvPicPr preferRelativeResize="0"/>
          <p:nvPr/>
        </p:nvPicPr>
        <p:blipFill>
          <a:blip r:embed="rId3">
            <a:alphaModFix/>
          </a:blip>
          <a:stretch>
            <a:fillRect/>
          </a:stretch>
        </p:blipFill>
        <p:spPr>
          <a:xfrm>
            <a:off x="1479350" y="1282725"/>
            <a:ext cx="2573866" cy="241300"/>
          </a:xfrm>
          <a:prstGeom prst="rect">
            <a:avLst/>
          </a:prstGeom>
          <a:noFill/>
          <a:ln>
            <a:noFill/>
          </a:ln>
        </p:spPr>
      </p:pic>
      <p:pic>
        <p:nvPicPr>
          <p:cNvPr descr="\frac{1}{n} \sum_{i=1}^n \log(f(y_i)) \rightarrow \mathbb{E}[\log(f(Y))] " id="357" name="Google Shape;357;p49" title="MathEquation,#3e3e3e"/>
          <p:cNvPicPr preferRelativeResize="0"/>
          <p:nvPr/>
        </p:nvPicPr>
        <p:blipFill>
          <a:blip r:embed="rId4">
            <a:alphaModFix/>
          </a:blip>
          <a:stretch>
            <a:fillRect/>
          </a:stretch>
        </p:blipFill>
        <p:spPr>
          <a:xfrm>
            <a:off x="2516025" y="1973925"/>
            <a:ext cx="3776574" cy="358775"/>
          </a:xfrm>
          <a:prstGeom prst="rect">
            <a:avLst/>
          </a:prstGeom>
          <a:noFill/>
          <a:ln>
            <a:noFill/>
          </a:ln>
        </p:spPr>
      </p:pic>
      <p:pic>
        <p:nvPicPr>
          <p:cNvPr descr="\ell = \sum_{i=1}^n \log(f(y_i)) = \log(L)  " id="358" name="Google Shape;358;p49" title="MathEquation,#3e3e3e"/>
          <p:cNvPicPr preferRelativeResize="0"/>
          <p:nvPr/>
        </p:nvPicPr>
        <p:blipFill>
          <a:blip r:embed="rId5">
            <a:alphaModFix/>
          </a:blip>
          <a:stretch>
            <a:fillRect/>
          </a:stretch>
        </p:blipFill>
        <p:spPr>
          <a:xfrm>
            <a:off x="2259800" y="2476100"/>
            <a:ext cx="2929374" cy="296600"/>
          </a:xfrm>
          <a:prstGeom prst="rect">
            <a:avLst/>
          </a:prstGeom>
          <a:noFill/>
          <a:ln>
            <a:noFill/>
          </a:ln>
        </p:spPr>
      </p:pic>
      <p:pic>
        <p:nvPicPr>
          <p:cNvPr descr="L" id="359" name="Google Shape;359;p49" title="MathEquation,#3e3e3e"/>
          <p:cNvPicPr preferRelativeResize="0"/>
          <p:nvPr/>
        </p:nvPicPr>
        <p:blipFill>
          <a:blip r:embed="rId6">
            <a:alphaModFix/>
          </a:blip>
          <a:stretch>
            <a:fillRect/>
          </a:stretch>
        </p:blipFill>
        <p:spPr>
          <a:xfrm>
            <a:off x="2675663" y="2839925"/>
            <a:ext cx="181258" cy="241300"/>
          </a:xfrm>
          <a:prstGeom prst="rect">
            <a:avLst/>
          </a:prstGeom>
          <a:noFill/>
          <a:ln>
            <a:noFill/>
          </a:ln>
        </p:spPr>
      </p:pic>
      <p:pic>
        <p:nvPicPr>
          <p:cNvPr descr="D_\text{KL}(g\parallel f) " id="360" name="Google Shape;360;p49" title="MathEquation,#3e3e3e"/>
          <p:cNvPicPr preferRelativeResize="0"/>
          <p:nvPr/>
        </p:nvPicPr>
        <p:blipFill>
          <a:blip r:embed="rId7">
            <a:alphaModFix/>
          </a:blip>
          <a:stretch>
            <a:fillRect/>
          </a:stretch>
        </p:blipFill>
        <p:spPr>
          <a:xfrm>
            <a:off x="1957800" y="3308125"/>
            <a:ext cx="899116" cy="254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Criterio de Información de Akaike (AIC)</a:t>
            </a:r>
            <a:endParaRPr/>
          </a:p>
        </p:txBody>
      </p:sp>
      <p:sp>
        <p:nvSpPr>
          <p:cNvPr id="366" name="Google Shape;366;p50"/>
          <p:cNvSpPr txBox="1"/>
          <p:nvPr>
            <p:ph idx="1" type="body"/>
          </p:nvPr>
        </p:nvSpPr>
        <p:spPr>
          <a:xfrm>
            <a:off x="311700" y="1152475"/>
            <a:ext cx="8520600" cy="370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El modelo de información de Akaike sirve para comparar la bondad de dos modelos propuestos, y se basa en los resultados analizados previamente.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Se elegirá entonces el modelo que alcance el menor AIC.</a:t>
            </a:r>
            <a:endParaRPr/>
          </a:p>
          <a:p>
            <a:pPr indent="0" lvl="0" marL="0" rtl="0" algn="l">
              <a:spcBef>
                <a:spcPts val="1200"/>
              </a:spcBef>
              <a:spcAft>
                <a:spcPts val="0"/>
              </a:spcAft>
              <a:buNone/>
            </a:pPr>
            <a:r>
              <a:rPr b="1" lang="es"/>
              <a:t>Observaciones:</a:t>
            </a:r>
            <a:endParaRPr b="1"/>
          </a:p>
          <a:p>
            <a:pPr indent="-342900" lvl="0" marL="457200" rtl="0" algn="l">
              <a:spcBef>
                <a:spcPts val="1200"/>
              </a:spcBef>
              <a:spcAft>
                <a:spcPts val="0"/>
              </a:spcAft>
              <a:buClr>
                <a:srgbClr val="1691C1"/>
              </a:buClr>
              <a:buSzPts val="1800"/>
              <a:buChar char="●"/>
            </a:pPr>
            <a:r>
              <a:rPr lang="es"/>
              <a:t>El resultado de AIC es asintótico pues se basa en la LGN</a:t>
            </a:r>
            <a:endParaRPr/>
          </a:p>
          <a:p>
            <a:pPr indent="-342900" lvl="0" marL="457200" rtl="0" algn="l">
              <a:spcBef>
                <a:spcPts val="0"/>
              </a:spcBef>
              <a:spcAft>
                <a:spcPts val="0"/>
              </a:spcAft>
              <a:buClr>
                <a:srgbClr val="1691C1"/>
              </a:buClr>
              <a:buSzPts val="1800"/>
              <a:buChar char="●"/>
            </a:pPr>
            <a:r>
              <a:rPr lang="es"/>
              <a:t>AIC no nos dice cuán bueno es cada modelo sino cuál es el mejor de todos (podría ser que sean todos malos)</a:t>
            </a:r>
            <a:endParaRPr/>
          </a:p>
        </p:txBody>
      </p:sp>
      <p:pic>
        <p:nvPicPr>
          <p:cNvPr descr="\text{AIC}  = 2k - 2\ell(\hat{\theta})" id="367" name="Google Shape;367;p50" title="MathEquation,#3e3e3e"/>
          <p:cNvPicPr preferRelativeResize="0"/>
          <p:nvPr/>
        </p:nvPicPr>
        <p:blipFill>
          <a:blip r:embed="rId3">
            <a:alphaModFix/>
          </a:blip>
          <a:stretch>
            <a:fillRect/>
          </a:stretch>
        </p:blipFill>
        <p:spPr>
          <a:xfrm>
            <a:off x="3354725" y="1977900"/>
            <a:ext cx="1984650" cy="367150"/>
          </a:xfrm>
          <a:prstGeom prst="rect">
            <a:avLst/>
          </a:prstGeom>
          <a:noFill/>
          <a:ln>
            <a:noFill/>
          </a:ln>
        </p:spPr>
      </p:pic>
      <p:sp>
        <p:nvSpPr>
          <p:cNvPr id="368" name="Google Shape;368;p50"/>
          <p:cNvSpPr txBox="1"/>
          <p:nvPr/>
        </p:nvSpPr>
        <p:spPr>
          <a:xfrm>
            <a:off x="2030900" y="2389950"/>
            <a:ext cx="264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rPr>
              <a:t>cantidad de parámetros</a:t>
            </a:r>
            <a:endParaRPr sz="1800">
              <a:solidFill>
                <a:schemeClr val="dk2"/>
              </a:solidFill>
            </a:endParaRPr>
          </a:p>
        </p:txBody>
      </p:sp>
      <p:sp>
        <p:nvSpPr>
          <p:cNvPr id="369" name="Google Shape;369;p50"/>
          <p:cNvSpPr txBox="1"/>
          <p:nvPr/>
        </p:nvSpPr>
        <p:spPr>
          <a:xfrm>
            <a:off x="4697900" y="2389950"/>
            <a:ext cx="328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rPr>
              <a:t>parámetros estimados por MV</a:t>
            </a:r>
            <a:endParaRPr sz="1800">
              <a:solidFill>
                <a:schemeClr val="dk2"/>
              </a:solidFill>
            </a:endParaRPr>
          </a:p>
        </p:txBody>
      </p:sp>
      <p:cxnSp>
        <p:nvCxnSpPr>
          <p:cNvPr id="370" name="Google Shape;370;p50"/>
          <p:cNvCxnSpPr/>
          <p:nvPr/>
        </p:nvCxnSpPr>
        <p:spPr>
          <a:xfrm>
            <a:off x="4324650" y="2294075"/>
            <a:ext cx="11700" cy="277800"/>
          </a:xfrm>
          <a:prstGeom prst="straightConnector1">
            <a:avLst/>
          </a:prstGeom>
          <a:noFill/>
          <a:ln cap="flat" cmpd="sng" w="19050">
            <a:solidFill>
              <a:srgbClr val="49AEE5"/>
            </a:solidFill>
            <a:prstDash val="solid"/>
            <a:round/>
            <a:headEnd len="med" w="med" type="none"/>
            <a:tailEnd len="med" w="med" type="triangle"/>
          </a:ln>
        </p:spPr>
      </p:cxnSp>
      <p:sp>
        <p:nvSpPr>
          <p:cNvPr id="371" name="Google Shape;371;p50"/>
          <p:cNvSpPr/>
          <p:nvPr/>
        </p:nvSpPr>
        <p:spPr>
          <a:xfrm>
            <a:off x="4248050" y="2028875"/>
            <a:ext cx="198000" cy="265200"/>
          </a:xfrm>
          <a:prstGeom prst="rect">
            <a:avLst/>
          </a:prstGeom>
          <a:noFill/>
          <a:ln cap="flat" cmpd="sng" w="19050">
            <a:solidFill>
              <a:srgbClr val="49AE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0"/>
          <p:cNvSpPr/>
          <p:nvPr/>
        </p:nvSpPr>
        <p:spPr>
          <a:xfrm>
            <a:off x="5052750" y="1977900"/>
            <a:ext cx="198000" cy="367200"/>
          </a:xfrm>
          <a:prstGeom prst="rect">
            <a:avLst/>
          </a:prstGeom>
          <a:noFill/>
          <a:ln cap="flat" cmpd="sng" w="19050">
            <a:solidFill>
              <a:srgbClr val="49AE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50"/>
          <p:cNvCxnSpPr>
            <a:stCxn id="372" idx="2"/>
          </p:cNvCxnSpPr>
          <p:nvPr/>
        </p:nvCxnSpPr>
        <p:spPr>
          <a:xfrm>
            <a:off x="5151750" y="2345100"/>
            <a:ext cx="0" cy="203700"/>
          </a:xfrm>
          <a:prstGeom prst="straightConnector1">
            <a:avLst/>
          </a:prstGeom>
          <a:noFill/>
          <a:ln cap="flat" cmpd="sng" w="19050">
            <a:solidFill>
              <a:srgbClr val="49AEE5"/>
            </a:solidFill>
            <a:prstDash val="solid"/>
            <a:round/>
            <a:headEnd len="med" w="med" type="none"/>
            <a:tailEnd len="med" w="med" type="triangle"/>
          </a:ln>
        </p:spPr>
      </p:cxnSp>
      <p:sp>
        <p:nvSpPr>
          <p:cNvPr id="374" name="Google Shape;374;p50"/>
          <p:cNvSpPr txBox="1"/>
          <p:nvPr/>
        </p:nvSpPr>
        <p:spPr>
          <a:xfrm>
            <a:off x="515625" y="3131100"/>
            <a:ext cx="75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Criterio de información Bayesiano</a:t>
            </a:r>
            <a:endParaRPr/>
          </a:p>
        </p:txBody>
      </p:sp>
      <p:sp>
        <p:nvSpPr>
          <p:cNvPr id="380" name="Google Shape;380;p51"/>
          <p:cNvSpPr txBox="1"/>
          <p:nvPr>
            <p:ph idx="1" type="body"/>
          </p:nvPr>
        </p:nvSpPr>
        <p:spPr>
          <a:xfrm>
            <a:off x="311700" y="1152475"/>
            <a:ext cx="8520600" cy="38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Similar a la definición de AIC, el criterio de información Bayesiano también se basa en la log-verosimilitud, pero penaliza más una mayor cantidad de parámetros.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Nuevamente, se preferirán los modelos con BIC más bajo. </a:t>
            </a:r>
            <a:endParaRPr/>
          </a:p>
          <a:p>
            <a:pPr indent="0" lvl="0" marL="0" rtl="0" algn="l">
              <a:spcBef>
                <a:spcPts val="1200"/>
              </a:spcBef>
              <a:spcAft>
                <a:spcPts val="0"/>
              </a:spcAft>
              <a:buNone/>
            </a:pPr>
            <a:r>
              <a:rPr lang="es"/>
              <a:t>Si bien la expresión es similar a AIC, la derivación de BIC es totalmente distinta. AIC aparece como consecuencia de un enfoque Bayesiano, donde lo que se busca es el modelo f que maximice                     . </a:t>
            </a:r>
            <a:endParaRPr/>
          </a:p>
          <a:p>
            <a:pPr indent="0" lvl="0" marL="0" rtl="0" algn="l">
              <a:spcBef>
                <a:spcPts val="1200"/>
              </a:spcBef>
              <a:spcAft>
                <a:spcPts val="1200"/>
              </a:spcAft>
              <a:buNone/>
            </a:pPr>
            <a:r>
              <a:rPr lang="es" sz="1500"/>
              <a:t>Para una explicación más detallada ver “Elements of Statistical Learning”, Trevor Hastie, Robert Tibshirani, Jerome Friedman.</a:t>
            </a:r>
            <a:endParaRPr sz="1500"/>
          </a:p>
        </p:txBody>
      </p:sp>
      <p:pic>
        <p:nvPicPr>
          <p:cNvPr descr="\text{BIC}  = k\log(n) - 2\ell(\hat{\theta})" id="381" name="Google Shape;381;p51" title="MathEquation,#3e3e3e"/>
          <p:cNvPicPr preferRelativeResize="0"/>
          <p:nvPr/>
        </p:nvPicPr>
        <p:blipFill>
          <a:blip r:embed="rId3">
            <a:alphaModFix/>
          </a:blip>
          <a:stretch>
            <a:fillRect/>
          </a:stretch>
        </p:blipFill>
        <p:spPr>
          <a:xfrm>
            <a:off x="2877150" y="2120025"/>
            <a:ext cx="2607434" cy="368300"/>
          </a:xfrm>
          <a:prstGeom prst="rect">
            <a:avLst/>
          </a:prstGeom>
          <a:noFill/>
          <a:ln>
            <a:noFill/>
          </a:ln>
        </p:spPr>
      </p:pic>
      <p:pic>
        <p:nvPicPr>
          <p:cNvPr descr="\mathbb{P}(f|y_1,\ldots,y_n)" id="382" name="Google Shape;382;p51" title="MathEquation,#3e3e3e"/>
          <p:cNvPicPr preferRelativeResize="0"/>
          <p:nvPr/>
        </p:nvPicPr>
        <p:blipFill>
          <a:blip r:embed="rId4">
            <a:alphaModFix/>
          </a:blip>
          <a:stretch>
            <a:fillRect/>
          </a:stretch>
        </p:blipFill>
        <p:spPr>
          <a:xfrm>
            <a:off x="4018700" y="3937175"/>
            <a:ext cx="1261124" cy="238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pic>
        <p:nvPicPr>
          <p:cNvPr id="388" name="Google Shape;388;p52"/>
          <p:cNvPicPr preferRelativeResize="0"/>
          <p:nvPr/>
        </p:nvPicPr>
        <p:blipFill>
          <a:blip r:embed="rId3">
            <a:alphaModFix/>
          </a:blip>
          <a:stretch>
            <a:fillRect/>
          </a:stretch>
        </p:blipFill>
        <p:spPr>
          <a:xfrm>
            <a:off x="311688" y="1258488"/>
            <a:ext cx="5781675" cy="1419225"/>
          </a:xfrm>
          <a:prstGeom prst="rect">
            <a:avLst/>
          </a:prstGeom>
          <a:noFill/>
          <a:ln>
            <a:noFill/>
          </a:ln>
        </p:spPr>
      </p:pic>
      <p:pic>
        <p:nvPicPr>
          <p:cNvPr id="389" name="Google Shape;389;p52"/>
          <p:cNvPicPr preferRelativeResize="0"/>
          <p:nvPr/>
        </p:nvPicPr>
        <p:blipFill>
          <a:blip r:embed="rId4">
            <a:alphaModFix/>
          </a:blip>
          <a:stretch>
            <a:fillRect/>
          </a:stretch>
        </p:blipFill>
        <p:spPr>
          <a:xfrm>
            <a:off x="3805522" y="2965325"/>
            <a:ext cx="5026775" cy="1768275"/>
          </a:xfrm>
          <a:prstGeom prst="rect">
            <a:avLst/>
          </a:prstGeom>
          <a:noFill/>
          <a:ln>
            <a:noFill/>
          </a:ln>
        </p:spPr>
      </p:pic>
      <p:sp>
        <p:nvSpPr>
          <p:cNvPr id="390" name="Google Shape;390;p52"/>
          <p:cNvSpPr txBox="1"/>
          <p:nvPr/>
        </p:nvSpPr>
        <p:spPr>
          <a:xfrm>
            <a:off x="0" y="4733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t>compare_model.ipynb</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3"/>
          <p:cNvPicPr preferRelativeResize="0"/>
          <p:nvPr/>
        </p:nvPicPr>
        <p:blipFill>
          <a:blip r:embed="rId3">
            <a:alphaModFix/>
          </a:blip>
          <a:stretch>
            <a:fillRect/>
          </a:stretch>
        </p:blipFill>
        <p:spPr>
          <a:xfrm>
            <a:off x="4689925" y="2079900"/>
            <a:ext cx="4116374" cy="3051250"/>
          </a:xfrm>
          <a:prstGeom prst="rect">
            <a:avLst/>
          </a:prstGeom>
          <a:noFill/>
          <a:ln>
            <a:noFill/>
          </a:ln>
        </p:spPr>
      </p:pic>
      <p:sp>
        <p:nvSpPr>
          <p:cNvPr id="396" name="Google Shape;39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pic>
        <p:nvPicPr>
          <p:cNvPr id="397" name="Google Shape;397;p53"/>
          <p:cNvPicPr preferRelativeResize="0"/>
          <p:nvPr/>
        </p:nvPicPr>
        <p:blipFill>
          <a:blip r:embed="rId4">
            <a:alphaModFix/>
          </a:blip>
          <a:stretch>
            <a:fillRect/>
          </a:stretch>
        </p:blipFill>
        <p:spPr>
          <a:xfrm>
            <a:off x="311698" y="1152475"/>
            <a:ext cx="3989975" cy="916500"/>
          </a:xfrm>
          <a:prstGeom prst="rect">
            <a:avLst/>
          </a:prstGeom>
          <a:noFill/>
          <a:ln>
            <a:noFill/>
          </a:ln>
        </p:spPr>
      </p:pic>
      <p:grpSp>
        <p:nvGrpSpPr>
          <p:cNvPr id="398" name="Google Shape;398;p53"/>
          <p:cNvGrpSpPr/>
          <p:nvPr/>
        </p:nvGrpSpPr>
        <p:grpSpPr>
          <a:xfrm>
            <a:off x="279975" y="2079932"/>
            <a:ext cx="4116374" cy="3051218"/>
            <a:chOff x="127575" y="2079932"/>
            <a:chExt cx="4116374" cy="3051218"/>
          </a:xfrm>
        </p:grpSpPr>
        <p:pic>
          <p:nvPicPr>
            <p:cNvPr id="399" name="Google Shape;399;p53"/>
            <p:cNvPicPr preferRelativeResize="0"/>
            <p:nvPr/>
          </p:nvPicPr>
          <p:blipFill>
            <a:blip r:embed="rId5">
              <a:alphaModFix/>
            </a:blip>
            <a:stretch>
              <a:fillRect/>
            </a:stretch>
          </p:blipFill>
          <p:spPr>
            <a:xfrm>
              <a:off x="127575" y="2079932"/>
              <a:ext cx="4116374" cy="3051218"/>
            </a:xfrm>
            <a:prstGeom prst="rect">
              <a:avLst/>
            </a:prstGeom>
            <a:noFill/>
            <a:ln>
              <a:noFill/>
            </a:ln>
          </p:spPr>
        </p:pic>
        <p:sp>
          <p:nvSpPr>
            <p:cNvPr id="400" name="Google Shape;400;p53"/>
            <p:cNvSpPr/>
            <p:nvPr/>
          </p:nvSpPr>
          <p:spPr>
            <a:xfrm>
              <a:off x="2019375" y="2435250"/>
              <a:ext cx="2059200" cy="273000"/>
            </a:xfrm>
            <a:prstGeom prst="rect">
              <a:avLst/>
            </a:prstGeom>
            <a:no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53"/>
          <p:cNvSpPr/>
          <p:nvPr/>
        </p:nvSpPr>
        <p:spPr>
          <a:xfrm>
            <a:off x="6604100" y="2571750"/>
            <a:ext cx="2059200" cy="273000"/>
          </a:xfrm>
          <a:prstGeom prst="rect">
            <a:avLst/>
          </a:prstGeom>
          <a:no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53"/>
          <p:cNvPicPr preferRelativeResize="0"/>
          <p:nvPr/>
        </p:nvPicPr>
        <p:blipFill>
          <a:blip r:embed="rId6">
            <a:alphaModFix/>
          </a:blip>
          <a:stretch>
            <a:fillRect/>
          </a:stretch>
        </p:blipFill>
        <p:spPr>
          <a:xfrm>
            <a:off x="4454073" y="1170125"/>
            <a:ext cx="4414992" cy="88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1" name="Google Shape;101;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103" name="Google Shape;103;p18"/>
          <p:cNvGraphicFramePr/>
          <p:nvPr/>
        </p:nvGraphicFramePr>
        <p:xfrm>
          <a:off x="152400" y="152400"/>
          <a:ext cx="3000000" cy="3000000"/>
        </p:xfrm>
        <a:graphic>
          <a:graphicData uri="http://schemas.openxmlformats.org/drawingml/2006/table">
            <a:tbl>
              <a:tblPr>
                <a:solidFill>
                  <a:srgbClr val="FFFFFF"/>
                </a:solidFill>
                <a:tableStyleId>{467B7C35-07D5-4075-B071-A93A6292BCDA}</a:tableStyleId>
              </a:tblPr>
              <a:tblGrid>
                <a:gridCol w="4191000"/>
                <a:gridCol w="4638675"/>
              </a:tblGrid>
              <a:tr h="638175">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Stationary Time Series</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Non-Stationary Time Series</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019175">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Statistical properties of a stationary time series are independent of the point in time where it is observed.</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Statistical properties of a non-stationary time series is a function of time where it is observed.</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09675">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Mean, variance and other statistics of a stationary time series remains constant. Hence, the conclusions from the analysis of stationary series is reliable.</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Mean, variance and other statistics of a non-stationary time series changes with time. Hence, the conclusions from the analysis of a non-stationary series might be misleading.</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28675">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A stationary time series always reverts to the long-term mean.</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A non-stationary time series does not revert to the long term mean.</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28675">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A stationary time series will not have trends, seasonality, etc.</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15000"/>
                        </a:lnSpc>
                        <a:spcBef>
                          <a:spcPts val="0"/>
                        </a:spcBef>
                        <a:spcAft>
                          <a:spcPts val="1800"/>
                        </a:spcAft>
                        <a:buNone/>
                      </a:pPr>
                      <a:r>
                        <a:rPr lang="es" sz="1300">
                          <a:solidFill>
                            <a:srgbClr val="494949"/>
                          </a:solidFill>
                          <a:highlight>
                            <a:srgbClr val="FFFFFF"/>
                          </a:highlight>
                        </a:rPr>
                        <a:t>Presence of trends, seasonality makes a series non-stationary.</a:t>
                      </a:r>
                      <a:endParaRPr sz="1300">
                        <a:solidFill>
                          <a:srgbClr val="494949"/>
                        </a:solidFill>
                        <a:highlight>
                          <a:srgbClr val="FFFFFF"/>
                        </a:highlight>
                      </a:endParaRPr>
                    </a:p>
                  </a:txBody>
                  <a:tcPr marT="66675" marB="66675" marR="142875" marL="1428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04" name="Google Shape;104;p18"/>
          <p:cNvSpPr txBox="1"/>
          <p:nvPr/>
        </p:nvSpPr>
        <p:spPr>
          <a:xfrm>
            <a:off x="152400" y="4568875"/>
            <a:ext cx="48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https://blog.quantinsti.com/stationarity/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Cómo estimar el orden del modelo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estimar el orden del modelo?</a:t>
            </a:r>
            <a:endParaRPr/>
          </a:p>
        </p:txBody>
      </p:sp>
      <p:sp>
        <p:nvSpPr>
          <p:cNvPr id="413" name="Google Shape;413;p55"/>
          <p:cNvSpPr txBox="1"/>
          <p:nvPr>
            <p:ph idx="1" type="body"/>
          </p:nvPr>
        </p:nvSpPr>
        <p:spPr>
          <a:xfrm>
            <a:off x="311700" y="10762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Función de autocorrelación parcial: define el efecto que tiene Y(t-k) sobre Y(t)</a:t>
            </a:r>
            <a:endParaRPr/>
          </a:p>
          <a:p>
            <a:pPr indent="0" lvl="0" marL="0" rtl="0" algn="l">
              <a:spcBef>
                <a:spcPts val="1200"/>
              </a:spcBef>
              <a:spcAft>
                <a:spcPts val="0"/>
              </a:spcAft>
              <a:buNone/>
            </a:pPr>
            <a:br>
              <a:rPr lang="es"/>
            </a:br>
            <a:br>
              <a:rPr lang="es"/>
            </a:br>
            <a:br>
              <a:rPr lang="es"/>
            </a:br>
            <a:r>
              <a:rPr lang="es"/>
              <a:t>donde             es el operador de proyección ortogonal de x sobre el espacio generado por</a:t>
            </a:r>
            <a:endParaRPr/>
          </a:p>
          <a:p>
            <a:pPr indent="0" lvl="0" marL="0" rtl="0" algn="l">
              <a:spcBef>
                <a:spcPts val="1200"/>
              </a:spcBef>
              <a:spcAft>
                <a:spcPts val="0"/>
              </a:spcAft>
              <a:buClr>
                <a:schemeClr val="dk1"/>
              </a:buClr>
              <a:buSzPts val="1100"/>
              <a:buFont typeface="Arial"/>
              <a:buNone/>
            </a:pPr>
            <a:r>
              <a:rPr lang="es"/>
              <a:t>Podemos estimar el orden del modelo usando la función de autocorrelación y la función de autocorrelación parcial. </a:t>
            </a:r>
            <a:endParaRPr/>
          </a:p>
          <a:p>
            <a:pPr indent="0" lvl="0" marL="0" rtl="0" algn="l">
              <a:spcBef>
                <a:spcPts val="1200"/>
              </a:spcBef>
              <a:spcAft>
                <a:spcPts val="0"/>
              </a:spcAft>
              <a:buClr>
                <a:schemeClr val="dk1"/>
              </a:buClr>
              <a:buSzPts val="1100"/>
              <a:buFont typeface="Arial"/>
              <a:buNone/>
            </a:pPr>
            <a:r>
              <a:rPr b="1" lang="es"/>
              <a:t>Si k&gt;p, la autocorrelación parcial es nula</a:t>
            </a:r>
            <a:endParaRPr b="1"/>
          </a:p>
          <a:p>
            <a:pPr indent="0" lvl="0" marL="0" rtl="0" algn="l">
              <a:spcBef>
                <a:spcPts val="1200"/>
              </a:spcBef>
              <a:spcAft>
                <a:spcPts val="1200"/>
              </a:spcAft>
              <a:buClr>
                <a:schemeClr val="dk1"/>
              </a:buClr>
              <a:buSzPts val="1100"/>
              <a:buFont typeface="Arial"/>
              <a:buNone/>
            </a:pPr>
            <a:r>
              <a:rPr b="1" lang="es"/>
              <a:t>Si k&gt;q la autocorrelación es nula</a:t>
            </a:r>
            <a:endParaRPr b="1"/>
          </a:p>
        </p:txBody>
      </p:sp>
      <p:pic>
        <p:nvPicPr>
          <p:cNvPr descr="\alpha(1) = corr(Y_{t+1}, Y_{t}),\text{ for }k= 1" id="414" name="Google Shape;414;p55" title="MathEquation,#454545"/>
          <p:cNvPicPr preferRelativeResize="0"/>
          <p:nvPr/>
        </p:nvPicPr>
        <p:blipFill>
          <a:blip r:embed="rId3">
            <a:alphaModFix/>
          </a:blip>
          <a:stretch>
            <a:fillRect/>
          </a:stretch>
        </p:blipFill>
        <p:spPr>
          <a:xfrm>
            <a:off x="2878663" y="1560625"/>
            <a:ext cx="3386666" cy="317500"/>
          </a:xfrm>
          <a:prstGeom prst="rect">
            <a:avLst/>
          </a:prstGeom>
          <a:noFill/>
          <a:ln>
            <a:noFill/>
          </a:ln>
        </p:spPr>
      </p:pic>
      <p:pic>
        <p:nvPicPr>
          <p:cNvPr descr="\alpha(k) = corr((Y_{t+k} - P_{t,k}(Y_{t+k}),\, Y_{t} - P_{t,k}(Y_{t})),\text{ para }k\geq 2" id="415" name="Google Shape;415;p55" title="MathEquation,#454545"/>
          <p:cNvPicPr preferRelativeResize="0"/>
          <p:nvPr/>
        </p:nvPicPr>
        <p:blipFill>
          <a:blip r:embed="rId4">
            <a:alphaModFix/>
          </a:blip>
          <a:stretch>
            <a:fillRect/>
          </a:stretch>
        </p:blipFill>
        <p:spPr>
          <a:xfrm>
            <a:off x="1677375" y="2096450"/>
            <a:ext cx="6195122" cy="317500"/>
          </a:xfrm>
          <a:prstGeom prst="rect">
            <a:avLst/>
          </a:prstGeom>
          <a:noFill/>
          <a:ln>
            <a:noFill/>
          </a:ln>
        </p:spPr>
      </p:pic>
      <p:pic>
        <p:nvPicPr>
          <p:cNvPr descr="P_{t,k}(x)" id="416" name="Google Shape;416;p55" title="MathEquation,#454545"/>
          <p:cNvPicPr preferRelativeResize="0"/>
          <p:nvPr/>
        </p:nvPicPr>
        <p:blipFill>
          <a:blip r:embed="rId5">
            <a:alphaModFix/>
          </a:blip>
          <a:stretch>
            <a:fillRect/>
          </a:stretch>
        </p:blipFill>
        <p:spPr>
          <a:xfrm>
            <a:off x="1094925" y="2594629"/>
            <a:ext cx="642650" cy="266700"/>
          </a:xfrm>
          <a:prstGeom prst="rect">
            <a:avLst/>
          </a:prstGeom>
          <a:noFill/>
          <a:ln>
            <a:noFill/>
          </a:ln>
        </p:spPr>
      </p:pic>
      <p:pic>
        <p:nvPicPr>
          <p:cNvPr descr="Y_{t+1}, \dots, Y_{t+k-1}" id="417" name="Google Shape;417;p55" title="MathEquation,#454545"/>
          <p:cNvPicPr preferRelativeResize="0"/>
          <p:nvPr/>
        </p:nvPicPr>
        <p:blipFill>
          <a:blip r:embed="rId6">
            <a:alphaModFix/>
          </a:blip>
          <a:stretch>
            <a:fillRect/>
          </a:stretch>
        </p:blipFill>
        <p:spPr>
          <a:xfrm>
            <a:off x="1805500" y="2919575"/>
            <a:ext cx="1680000" cy="266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Sobre la estimación del orden de integración</a:t>
            </a:r>
            <a:endParaRPr/>
          </a:p>
        </p:txBody>
      </p:sp>
      <p:sp>
        <p:nvSpPr>
          <p:cNvPr id="423" name="Google Shape;423;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 estimar el orden </a:t>
            </a:r>
            <a:r>
              <a:rPr i="1" lang="es"/>
              <a:t>d </a:t>
            </a:r>
            <a:r>
              <a:rPr lang="es"/>
              <a:t> en el modelo ARIMA(p,d,q) se debe tener cuidado de no diferenciar de más.</a:t>
            </a:r>
            <a:endParaRPr/>
          </a:p>
          <a:p>
            <a:pPr indent="0" lvl="0" marL="0" rtl="0" algn="l">
              <a:spcBef>
                <a:spcPts val="1200"/>
              </a:spcBef>
              <a:spcAft>
                <a:spcPts val="0"/>
              </a:spcAft>
              <a:buNone/>
            </a:pPr>
            <a:r>
              <a:rPr lang="es"/>
              <a:t>Si bien la diferencia de cualquier serie estacionaria sigue siendo estacionaria, si diferenciamos más de lo necesario estamos introduciendo correlaciones innecesarias en los datos, complicando el modelado. </a:t>
            </a:r>
            <a:endParaRPr/>
          </a:p>
          <a:p>
            <a:pPr indent="0" lvl="0" marL="0" rtl="0" algn="l">
              <a:spcBef>
                <a:spcPts val="1200"/>
              </a:spcBef>
              <a:spcAft>
                <a:spcPts val="1200"/>
              </a:spcAft>
              <a:buNone/>
            </a:pPr>
            <a:r>
              <a:rPr lang="es"/>
              <a:t>Además sobrediferenciar lleva a modelos no invertibles, los cuales traen problemas a la hora de estimar los parámetros del modelo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¿preguntas?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Estacionariedad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Autocorrelación</a:t>
            </a:r>
            <a:endParaRPr/>
          </a:p>
        </p:txBody>
      </p:sp>
      <p:sp>
        <p:nvSpPr>
          <p:cNvPr id="115" name="Google Shape;115;p20"/>
          <p:cNvSpPr txBox="1"/>
          <p:nvPr>
            <p:ph idx="1" type="body"/>
          </p:nvPr>
        </p:nvSpPr>
        <p:spPr>
          <a:xfrm>
            <a:off x="311700" y="1152475"/>
            <a:ext cx="8520600" cy="38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 método relativamente fácil, aunque bastante a ojo, para verificar que una serie </a:t>
            </a:r>
            <a:r>
              <a:rPr b="1" lang="es"/>
              <a:t>no</a:t>
            </a:r>
            <a:r>
              <a:rPr lang="es"/>
              <a:t> es </a:t>
            </a:r>
            <a:r>
              <a:rPr b="1" lang="es"/>
              <a:t>estacionaria</a:t>
            </a:r>
            <a:r>
              <a:rPr lang="es"/>
              <a:t> es a través de su función de autocorrelación muestral.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br>
              <a:rPr lang="es"/>
            </a:br>
            <a:r>
              <a:rPr lang="es"/>
              <a:t>Si la gráfica no alcanza valores nulos para lags grandes es porque posiblemente no sea estacionaria </a:t>
            </a:r>
            <a:endParaRPr/>
          </a:p>
        </p:txBody>
      </p:sp>
      <p:pic>
        <p:nvPicPr>
          <p:cNvPr id="116" name="Google Shape;116;p20"/>
          <p:cNvPicPr preferRelativeResize="0"/>
          <p:nvPr/>
        </p:nvPicPr>
        <p:blipFill>
          <a:blip r:embed="rId3">
            <a:alphaModFix/>
          </a:blip>
          <a:stretch>
            <a:fillRect/>
          </a:stretch>
        </p:blipFill>
        <p:spPr>
          <a:xfrm>
            <a:off x="1829900" y="1956150"/>
            <a:ext cx="4801149" cy="207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 de Dickey-Fuller</a:t>
            </a:r>
            <a:endParaRPr/>
          </a:p>
        </p:txBody>
      </p:sp>
      <p:sp>
        <p:nvSpPr>
          <p:cNvPr id="122" name="Google Shape;122;p21"/>
          <p:cNvSpPr txBox="1"/>
          <p:nvPr>
            <p:ph idx="1" type="body"/>
          </p:nvPr>
        </p:nvSpPr>
        <p:spPr>
          <a:xfrm>
            <a:off x="311700" y="1152475"/>
            <a:ext cx="8520600" cy="18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Tengo un modelo AR(1) de la forma                             y quiero saber si           .</a:t>
            </a:r>
            <a:endParaRPr/>
          </a:p>
          <a:p>
            <a:pPr indent="0" lvl="0" marL="0" rtl="0" algn="l">
              <a:spcBef>
                <a:spcPts val="1200"/>
              </a:spcBef>
              <a:spcAft>
                <a:spcPts val="1200"/>
              </a:spcAft>
              <a:buNone/>
            </a:pPr>
            <a:r>
              <a:rPr lang="es"/>
              <a:t>Si desconocemos la estacionariedad del modelo, sólo podemos estimar el parámetro por OLS:</a:t>
            </a:r>
            <a:endParaRPr/>
          </a:p>
        </p:txBody>
      </p:sp>
      <p:pic>
        <p:nvPicPr>
          <p:cNvPr descr="Y_t = a_1 Y_{t-1}+ e_t" id="123" name="Google Shape;123;p21" title="MathEquation,#3f3f3f"/>
          <p:cNvPicPr preferRelativeResize="0"/>
          <p:nvPr/>
        </p:nvPicPr>
        <p:blipFill>
          <a:blip r:embed="rId3">
            <a:alphaModFix/>
          </a:blip>
          <a:stretch>
            <a:fillRect/>
          </a:stretch>
        </p:blipFill>
        <p:spPr>
          <a:xfrm>
            <a:off x="4135200" y="1246375"/>
            <a:ext cx="1665574" cy="254000"/>
          </a:xfrm>
          <a:prstGeom prst="rect">
            <a:avLst/>
          </a:prstGeom>
          <a:noFill/>
          <a:ln>
            <a:noFill/>
          </a:ln>
        </p:spPr>
      </p:pic>
      <p:pic>
        <p:nvPicPr>
          <p:cNvPr descr="a_1 =1" id="124" name="Google Shape;124;p21" title="MathEquation,#3f3f3f"/>
          <p:cNvPicPr preferRelativeResize="0"/>
          <p:nvPr/>
        </p:nvPicPr>
        <p:blipFill>
          <a:blip r:embed="rId4">
            <a:alphaModFix/>
          </a:blip>
          <a:stretch>
            <a:fillRect/>
          </a:stretch>
        </p:blipFill>
        <p:spPr>
          <a:xfrm>
            <a:off x="7636025" y="1271775"/>
            <a:ext cx="626302" cy="228600"/>
          </a:xfrm>
          <a:prstGeom prst="rect">
            <a:avLst/>
          </a:prstGeom>
          <a:noFill/>
          <a:ln>
            <a:noFill/>
          </a:ln>
        </p:spPr>
      </p:pic>
      <p:pic>
        <p:nvPicPr>
          <p:cNvPr descr="\hat{a}_1  = \frac{\sum_{t=1}^n Y_t Y_{t-1}}{\sum_{t=1}^n Y_{t-1}^2}" id="125" name="Google Shape;125;p21" title="MathEquation,#3f3f3f"/>
          <p:cNvPicPr preferRelativeResize="0"/>
          <p:nvPr/>
        </p:nvPicPr>
        <p:blipFill>
          <a:blip r:embed="rId5">
            <a:alphaModFix/>
          </a:blip>
          <a:stretch>
            <a:fillRect/>
          </a:stretch>
        </p:blipFill>
        <p:spPr>
          <a:xfrm>
            <a:off x="3226625" y="2094500"/>
            <a:ext cx="1551146" cy="508000"/>
          </a:xfrm>
          <a:prstGeom prst="rect">
            <a:avLst/>
          </a:prstGeom>
          <a:noFill/>
          <a:ln>
            <a:noFill/>
          </a:ln>
        </p:spPr>
      </p:pic>
      <p:pic>
        <p:nvPicPr>
          <p:cNvPr id="126" name="Google Shape;126;p21">
            <a:hlinkClick r:id="rId6"/>
          </p:cNvPr>
          <p:cNvPicPr preferRelativeResize="0"/>
          <p:nvPr/>
        </p:nvPicPr>
        <p:blipFill>
          <a:blip r:embed="rId7">
            <a:alphaModFix/>
          </a:blip>
          <a:stretch>
            <a:fillRect/>
          </a:stretch>
        </p:blipFill>
        <p:spPr>
          <a:xfrm>
            <a:off x="3041415" y="2829300"/>
            <a:ext cx="6014010" cy="1897200"/>
          </a:xfrm>
          <a:prstGeom prst="rect">
            <a:avLst/>
          </a:prstGeom>
          <a:noFill/>
          <a:ln>
            <a:noFill/>
          </a:ln>
        </p:spPr>
      </p:pic>
      <p:grpSp>
        <p:nvGrpSpPr>
          <p:cNvPr id="127" name="Google Shape;127;p21"/>
          <p:cNvGrpSpPr/>
          <p:nvPr/>
        </p:nvGrpSpPr>
        <p:grpSpPr>
          <a:xfrm>
            <a:off x="311700" y="2829275"/>
            <a:ext cx="2882100" cy="1847100"/>
            <a:chOff x="311700" y="2676875"/>
            <a:chExt cx="2882100" cy="1847100"/>
          </a:xfrm>
        </p:grpSpPr>
        <p:sp>
          <p:nvSpPr>
            <p:cNvPr id="128" name="Google Shape;128;p21"/>
            <p:cNvSpPr txBox="1"/>
            <p:nvPr/>
          </p:nvSpPr>
          <p:spPr>
            <a:xfrm>
              <a:off x="311700" y="2676875"/>
              <a:ext cx="2882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rPr>
                <a:t>Se puede demostrar que  </a:t>
              </a:r>
              <a:br>
                <a:rPr lang="es" sz="1800">
                  <a:solidFill>
                    <a:schemeClr val="dk2"/>
                  </a:solidFill>
                </a:rPr>
              </a:br>
              <a:br>
                <a:rPr lang="es" sz="1800">
                  <a:solidFill>
                    <a:schemeClr val="dk2"/>
                  </a:solidFill>
                </a:rPr>
              </a:br>
              <a:r>
                <a:rPr lang="es" sz="1800">
                  <a:solidFill>
                    <a:schemeClr val="dk2"/>
                  </a:solidFill>
                </a:rPr>
                <a:t>si            , mientras que si</a:t>
              </a:r>
              <a:br>
                <a:rPr lang="es" sz="1800">
                  <a:solidFill>
                    <a:schemeClr val="dk2"/>
                  </a:solidFill>
                </a:rPr>
              </a:br>
              <a:r>
                <a:rPr lang="es" sz="1800">
                  <a:solidFill>
                    <a:schemeClr val="dk2"/>
                  </a:solidFill>
                </a:rPr>
                <a:t>            el estimador tiene una distribución asintótica de la forma </a:t>
              </a:r>
              <a:endParaRPr sz="1800">
                <a:solidFill>
                  <a:schemeClr val="dk2"/>
                </a:solidFill>
              </a:endParaRPr>
            </a:p>
          </p:txBody>
        </p:sp>
        <p:pic>
          <p:nvPicPr>
            <p:cNvPr descr="|a_1|&lt;1" id="129" name="Google Shape;129;p21" title="MathEquation,#3f3f3f"/>
            <p:cNvPicPr preferRelativeResize="0"/>
            <p:nvPr/>
          </p:nvPicPr>
          <p:blipFill>
            <a:blip r:embed="rId8">
              <a:alphaModFix/>
            </a:blip>
            <a:stretch>
              <a:fillRect/>
            </a:stretch>
          </p:blipFill>
          <p:spPr>
            <a:xfrm>
              <a:off x="680325" y="3381825"/>
              <a:ext cx="639440" cy="228600"/>
            </a:xfrm>
            <a:prstGeom prst="rect">
              <a:avLst/>
            </a:prstGeom>
            <a:noFill/>
            <a:ln>
              <a:noFill/>
            </a:ln>
          </p:spPr>
        </p:pic>
        <p:pic>
          <p:nvPicPr>
            <p:cNvPr descr="a_1 =1" id="130" name="Google Shape;130;p21" title="MathEquation,#3f3f3f"/>
            <p:cNvPicPr preferRelativeResize="0"/>
            <p:nvPr/>
          </p:nvPicPr>
          <p:blipFill>
            <a:blip r:embed="rId4">
              <a:alphaModFix/>
            </a:blip>
            <a:stretch>
              <a:fillRect/>
            </a:stretch>
          </p:blipFill>
          <p:spPr>
            <a:xfrm>
              <a:off x="437200" y="3610425"/>
              <a:ext cx="626302" cy="228600"/>
            </a:xfrm>
            <a:prstGeom prst="rect">
              <a:avLst/>
            </a:prstGeom>
            <a:noFill/>
            <a:ln>
              <a:noFill/>
            </a:ln>
          </p:spPr>
        </p:pic>
        <p:pic>
          <p:nvPicPr>
            <p:cNvPr descr="\sqrt{n}(\hat{a}_1 - a_1)\sim \mathcal{N}(0,1-a_1^2)" id="131" name="Google Shape;131;p21" title="MathEquation,#3f3f3f"/>
            <p:cNvPicPr preferRelativeResize="0"/>
            <p:nvPr/>
          </p:nvPicPr>
          <p:blipFill>
            <a:blip r:embed="rId9">
              <a:alphaModFix/>
            </a:blip>
            <a:stretch>
              <a:fillRect/>
            </a:stretch>
          </p:blipFill>
          <p:spPr>
            <a:xfrm>
              <a:off x="342413" y="3071538"/>
              <a:ext cx="2820672" cy="31027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 de Dickey-Fuller</a:t>
            </a:r>
            <a:endParaRPr/>
          </a:p>
        </p:txBody>
      </p:sp>
      <p:sp>
        <p:nvSpPr>
          <p:cNvPr id="137" name="Google Shape;13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Consideremos el modelo                                          , donde        es un proceso estacionario.       será </a:t>
            </a:r>
            <a:r>
              <a:rPr b="1" lang="es" sz="1900"/>
              <a:t>no estacionario</a:t>
            </a:r>
            <a:r>
              <a:rPr lang="es" sz="1900"/>
              <a:t> si     =1.</a:t>
            </a:r>
            <a:endParaRPr sz="1900"/>
          </a:p>
          <a:p>
            <a:pPr indent="0" lvl="0" marL="0" rtl="0" algn="l">
              <a:spcBef>
                <a:spcPts val="1200"/>
              </a:spcBef>
              <a:spcAft>
                <a:spcPts val="0"/>
              </a:spcAft>
              <a:buNone/>
            </a:pPr>
            <a:r>
              <a:rPr lang="es" sz="1900"/>
              <a:t>Si miramos la serie diferenciada una vez, tenemos que </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lang="es"/>
              <a:t>Dickey y Fuller proponen entonces el test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Su gran aporte fue hallar la distribución asintótica de              bajo H0.</a:t>
            </a:r>
            <a:endParaRPr/>
          </a:p>
          <a:p>
            <a:pPr indent="0" lvl="0" marL="0" rtl="0" algn="l">
              <a:spcBef>
                <a:spcPts val="1200"/>
              </a:spcBef>
              <a:spcAft>
                <a:spcPts val="1200"/>
              </a:spcAft>
              <a:buNone/>
            </a:pPr>
            <a:r>
              <a:rPr lang="es"/>
              <a:t>Luego estima por OLS           y con eso lleva a cabo el test de hipótesis</a:t>
            </a:r>
            <a:endParaRPr/>
          </a:p>
        </p:txBody>
      </p:sp>
      <p:pic>
        <p:nvPicPr>
          <p:cNvPr id="138" name="Google Shape;138;p22" title="[89,89,89,&quot;https://www.codecogs.com/eqnedit.php?latex=%5C%7BX_t%5C%7D#0&quot;]"/>
          <p:cNvPicPr preferRelativeResize="0"/>
          <p:nvPr/>
        </p:nvPicPr>
        <p:blipFill>
          <a:blip r:embed="rId3">
            <a:alphaModFix/>
          </a:blip>
          <a:stretch>
            <a:fillRect/>
          </a:stretch>
        </p:blipFill>
        <p:spPr>
          <a:xfrm>
            <a:off x="6697300" y="1293250"/>
            <a:ext cx="443725" cy="224350"/>
          </a:xfrm>
          <a:prstGeom prst="rect">
            <a:avLst/>
          </a:prstGeom>
          <a:noFill/>
          <a:ln>
            <a:noFill/>
          </a:ln>
        </p:spPr>
      </p:pic>
      <p:pic>
        <p:nvPicPr>
          <p:cNvPr id="139" name="Google Shape;139;p22" title="[89,89,89,&quot;https://www.codecogs.com/eqnedit.php?latex=%5C%7BY_t%5C%7D#0&quot;]"/>
          <p:cNvPicPr preferRelativeResize="0"/>
          <p:nvPr/>
        </p:nvPicPr>
        <p:blipFill>
          <a:blip r:embed="rId4">
            <a:alphaModFix/>
          </a:blip>
          <a:stretch>
            <a:fillRect/>
          </a:stretch>
        </p:blipFill>
        <p:spPr>
          <a:xfrm>
            <a:off x="2737050" y="1628175"/>
            <a:ext cx="383900" cy="224350"/>
          </a:xfrm>
          <a:prstGeom prst="rect">
            <a:avLst/>
          </a:prstGeom>
          <a:noFill/>
          <a:ln>
            <a:noFill/>
          </a:ln>
        </p:spPr>
      </p:pic>
      <p:pic>
        <p:nvPicPr>
          <p:cNvPr id="140" name="Google Shape;140;p22" title="[89,89,89,&quot;https://www.codecogs.com/eqnedit.php?latex=a#0&quot;]"/>
          <p:cNvPicPr preferRelativeResize="0"/>
          <p:nvPr/>
        </p:nvPicPr>
        <p:blipFill>
          <a:blip r:embed="rId5">
            <a:alphaModFix/>
          </a:blip>
          <a:stretch>
            <a:fillRect/>
          </a:stretch>
        </p:blipFill>
        <p:spPr>
          <a:xfrm>
            <a:off x="5852350" y="1676275"/>
            <a:ext cx="131000" cy="128150"/>
          </a:xfrm>
          <a:prstGeom prst="rect">
            <a:avLst/>
          </a:prstGeom>
          <a:noFill/>
          <a:ln>
            <a:noFill/>
          </a:ln>
        </p:spPr>
      </p:pic>
      <p:pic>
        <p:nvPicPr>
          <p:cNvPr id="141" name="Google Shape;141;p22" title="[89,89,89,&quot;https://www.codecogs.com/eqnedit.php?latex=H_0%3A%20(a-1)%20%3D0%20%5Cquad%20vs.%20%5Cquad%20H_1%3A(a-1)%5Cneq%200#0&quot;]"/>
          <p:cNvPicPr preferRelativeResize="0"/>
          <p:nvPr/>
        </p:nvPicPr>
        <p:blipFill>
          <a:blip r:embed="rId6">
            <a:alphaModFix/>
          </a:blip>
          <a:stretch>
            <a:fillRect/>
          </a:stretch>
        </p:blipFill>
        <p:spPr>
          <a:xfrm>
            <a:off x="2229514" y="3526425"/>
            <a:ext cx="4684961" cy="280350"/>
          </a:xfrm>
          <a:prstGeom prst="rect">
            <a:avLst/>
          </a:prstGeom>
          <a:noFill/>
          <a:ln>
            <a:noFill/>
          </a:ln>
        </p:spPr>
      </p:pic>
      <p:pic>
        <p:nvPicPr>
          <p:cNvPr id="142" name="Google Shape;142;p22" title="[89,89,89,&quot;https://www.codecogs.com/eqnedit.php?latex=(a-1)#0&quot;]"/>
          <p:cNvPicPr preferRelativeResize="0"/>
          <p:nvPr/>
        </p:nvPicPr>
        <p:blipFill>
          <a:blip r:embed="rId7">
            <a:alphaModFix/>
          </a:blip>
          <a:stretch>
            <a:fillRect/>
          </a:stretch>
        </p:blipFill>
        <p:spPr>
          <a:xfrm>
            <a:off x="2716026" y="4504625"/>
            <a:ext cx="623187" cy="224350"/>
          </a:xfrm>
          <a:prstGeom prst="rect">
            <a:avLst/>
          </a:prstGeom>
          <a:noFill/>
          <a:ln>
            <a:noFill/>
          </a:ln>
        </p:spPr>
      </p:pic>
      <p:pic>
        <p:nvPicPr>
          <p:cNvPr id="143" name="Google Shape;143;p22" title="[89,89,89,&quot;https://www.codecogs.com/eqnedit.php?latex=n(%5Cwidehat%7Ba-1%7D)#0&quot;]"/>
          <p:cNvPicPr preferRelativeResize="0"/>
          <p:nvPr/>
        </p:nvPicPr>
        <p:blipFill>
          <a:blip r:embed="rId8">
            <a:alphaModFix/>
          </a:blip>
          <a:stretch>
            <a:fillRect/>
          </a:stretch>
        </p:blipFill>
        <p:spPr>
          <a:xfrm>
            <a:off x="5787098" y="3957800"/>
            <a:ext cx="752951" cy="280350"/>
          </a:xfrm>
          <a:prstGeom prst="rect">
            <a:avLst/>
          </a:prstGeom>
          <a:noFill/>
          <a:ln>
            <a:noFill/>
          </a:ln>
        </p:spPr>
      </p:pic>
      <p:pic>
        <p:nvPicPr>
          <p:cNvPr id="144" name="Google Shape;144;p22" title="[89,89,89,&quot;https://www.codecogs.com/eqnedit.php?latex=%5C%7BY_t%5C%7D%3A%5C%20Y_t%20%3D%20a%20Y_%7Bt-1%7D%20%2B%20W_t#0&quot;]"/>
          <p:cNvPicPr preferRelativeResize="0"/>
          <p:nvPr/>
        </p:nvPicPr>
        <p:blipFill>
          <a:blip r:embed="rId9">
            <a:alphaModFix/>
          </a:blip>
          <a:stretch>
            <a:fillRect/>
          </a:stretch>
        </p:blipFill>
        <p:spPr>
          <a:xfrm>
            <a:off x="3120950" y="1265250"/>
            <a:ext cx="2731396" cy="280350"/>
          </a:xfrm>
          <a:prstGeom prst="rect">
            <a:avLst/>
          </a:prstGeom>
          <a:noFill/>
          <a:ln>
            <a:noFill/>
          </a:ln>
        </p:spPr>
      </p:pic>
      <p:pic>
        <p:nvPicPr>
          <p:cNvPr id="145" name="Google Shape;145;p22" title="[89,89,89,&quot;https://www.codecogs.com/eqnedit.php?latex=Y_t%20-%20Y_%7Bt-1%7D%20%3D%20a%20Y_%7Bt-1%7D%20%2B%20W_t%20-%20Y_%7Bt-1%7D%20%3D%20(a-1)Y_%7Bt-1%7D%20%2B%20W_t%20#0&quot;]"/>
          <p:cNvPicPr preferRelativeResize="0"/>
          <p:nvPr/>
        </p:nvPicPr>
        <p:blipFill>
          <a:blip r:embed="rId10">
            <a:alphaModFix/>
          </a:blip>
          <a:stretch>
            <a:fillRect/>
          </a:stretch>
        </p:blipFill>
        <p:spPr>
          <a:xfrm>
            <a:off x="1642424" y="2538349"/>
            <a:ext cx="5943412" cy="28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 de dickey-Fuller Aumentado</a:t>
            </a:r>
            <a:endParaRPr/>
          </a:p>
        </p:txBody>
      </p:sp>
      <p:sp>
        <p:nvSpPr>
          <p:cNvPr id="151" name="Google Shape;15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Incorpora al modelo un término de ruido dependiente (pero estacionario)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Nuevamente, mirando la primera diferencia, y notando que bajo H0 </a:t>
            </a:r>
            <a:br>
              <a:rPr lang="es"/>
            </a:br>
            <a:r>
              <a:rPr lang="es"/>
              <a:t>                                tenemos que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Nuevamente estimamos              por OLS y realizamos el test correspondiente. </a:t>
            </a:r>
            <a:endParaRPr/>
          </a:p>
          <a:p>
            <a:pPr indent="0" lvl="0" marL="0" rtl="0" algn="l">
              <a:spcBef>
                <a:spcPts val="1200"/>
              </a:spcBef>
              <a:spcAft>
                <a:spcPts val="0"/>
              </a:spcAft>
              <a:buNone/>
            </a:pPr>
            <a:r>
              <a:rPr lang="es"/>
              <a:t>El    habría que estimarlo, pero podemos dejar que se encargue el software.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2" name="Google Shape;152;p23" title="[89,89,89,&quot;https://www.codecogs.com/eqnedit.php?latex=Y_t%20%3D%20a%20Y_%7Bt-1%7D%20%2B%20X_t#0&quot;]"/>
          <p:cNvPicPr preferRelativeResize="0"/>
          <p:nvPr/>
        </p:nvPicPr>
        <p:blipFill>
          <a:blip r:embed="rId3">
            <a:alphaModFix/>
          </a:blip>
          <a:stretch>
            <a:fillRect/>
          </a:stretch>
        </p:blipFill>
        <p:spPr>
          <a:xfrm>
            <a:off x="1673125" y="1761263"/>
            <a:ext cx="1956025" cy="244500"/>
          </a:xfrm>
          <a:prstGeom prst="rect">
            <a:avLst/>
          </a:prstGeom>
          <a:noFill/>
          <a:ln>
            <a:noFill/>
          </a:ln>
        </p:spPr>
      </p:pic>
      <p:pic>
        <p:nvPicPr>
          <p:cNvPr id="153" name="Google Shape;153;p23" title="[89,89,89,&quot;https://www.codecogs.com/eqnedit.php?latex=X_t%20%3D%20%5Csum_%7Bj%3D1%7D%5Ep%20%5Crho_j%20X_%7Bt-j%7D%20%2B%20w_t#0&quot;]"/>
          <p:cNvPicPr preferRelativeResize="0"/>
          <p:nvPr/>
        </p:nvPicPr>
        <p:blipFill>
          <a:blip r:embed="rId4">
            <a:alphaModFix/>
          </a:blip>
          <a:stretch>
            <a:fillRect/>
          </a:stretch>
        </p:blipFill>
        <p:spPr>
          <a:xfrm>
            <a:off x="4457000" y="1662100"/>
            <a:ext cx="1790698" cy="571500"/>
          </a:xfrm>
          <a:prstGeom prst="rect">
            <a:avLst/>
          </a:prstGeom>
          <a:noFill/>
          <a:ln>
            <a:noFill/>
          </a:ln>
        </p:spPr>
      </p:pic>
      <p:pic>
        <p:nvPicPr>
          <p:cNvPr id="154" name="Google Shape;154;p23" title="[89,89,89,&quot;https://www.codecogs.com/eqnedit.php?latex=X_t%20%3D%20Y_t%20-%20Y_%7Bt-1%7D#0&quot;]"/>
          <p:cNvPicPr preferRelativeResize="0"/>
          <p:nvPr/>
        </p:nvPicPr>
        <p:blipFill>
          <a:blip r:embed="rId5">
            <a:alphaModFix/>
          </a:blip>
          <a:stretch>
            <a:fillRect/>
          </a:stretch>
        </p:blipFill>
        <p:spPr>
          <a:xfrm>
            <a:off x="378500" y="2506582"/>
            <a:ext cx="1790699" cy="242718"/>
          </a:xfrm>
          <a:prstGeom prst="rect">
            <a:avLst/>
          </a:prstGeom>
          <a:noFill/>
          <a:ln>
            <a:noFill/>
          </a:ln>
        </p:spPr>
      </p:pic>
      <p:pic>
        <p:nvPicPr>
          <p:cNvPr id="155" name="Google Shape;155;p23" title="[89,89,89,&quot;https://www.codecogs.com/eqnedit.php?latex=Y_t-Y_%7Bt-1%7D%20%3D%20(a-1)%20Y)%7Bt-1%7D%20%2B%20%5Csum_%7Bj%3D1%7D%5Ep%20%5Crho_j%20(X_%7Bt-j%7D%20-%20X_%7Bt-j-1%7D)%20%2Bw_t#0&quot;]"/>
          <p:cNvPicPr preferRelativeResize="0"/>
          <p:nvPr/>
        </p:nvPicPr>
        <p:blipFill>
          <a:blip r:embed="rId6">
            <a:alphaModFix/>
          </a:blip>
          <a:stretch>
            <a:fillRect/>
          </a:stretch>
        </p:blipFill>
        <p:spPr>
          <a:xfrm>
            <a:off x="1925349" y="2749300"/>
            <a:ext cx="5860452" cy="701375"/>
          </a:xfrm>
          <a:prstGeom prst="rect">
            <a:avLst/>
          </a:prstGeom>
          <a:noFill/>
          <a:ln>
            <a:noFill/>
          </a:ln>
        </p:spPr>
      </p:pic>
      <p:pic>
        <p:nvPicPr>
          <p:cNvPr id="156" name="Google Shape;156;p23" title="[89,89,89,&quot;https://www.codecogs.com/eqnedit.php?latex=a-1#0&quot;]"/>
          <p:cNvPicPr preferRelativeResize="0"/>
          <p:nvPr/>
        </p:nvPicPr>
        <p:blipFill>
          <a:blip r:embed="rId7">
            <a:alphaModFix/>
          </a:blip>
          <a:stretch>
            <a:fillRect/>
          </a:stretch>
        </p:blipFill>
        <p:spPr>
          <a:xfrm>
            <a:off x="2928517" y="3450675"/>
            <a:ext cx="771533" cy="244500"/>
          </a:xfrm>
          <a:prstGeom prst="rect">
            <a:avLst/>
          </a:prstGeom>
          <a:noFill/>
          <a:ln>
            <a:noFill/>
          </a:ln>
        </p:spPr>
      </p:pic>
      <p:pic>
        <p:nvPicPr>
          <p:cNvPr id="157" name="Google Shape;157;p23" title="[89,89,89,&quot;https://www.codecogs.com/eqnedit.php?latex=p#0&quot;]"/>
          <p:cNvPicPr preferRelativeResize="0"/>
          <p:nvPr/>
        </p:nvPicPr>
        <p:blipFill>
          <a:blip r:embed="rId8">
            <a:alphaModFix/>
          </a:blip>
          <a:stretch>
            <a:fillRect/>
          </a:stretch>
        </p:blipFill>
        <p:spPr>
          <a:xfrm>
            <a:off x="636825" y="3960300"/>
            <a:ext cx="194184" cy="24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