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Ubuntu"/>
      <p:regular r:id="rId68"/>
      <p:bold r:id="rId69"/>
      <p:italic r:id="rId70"/>
      <p:boldItalic r:id="rId71"/>
    </p:embeddedFont>
    <p:embeddedFont>
      <p:font typeface="Lat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54EFE9-1C4B-4BAA-B3BA-A2C7DECBE4E2}">
  <a:tblStyle styleId="{CA54EFE9-1C4B-4BAA-B3BA-A2C7DECBE4E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5.xml"/><Relationship Id="rId75" Type="http://schemas.openxmlformats.org/officeDocument/2006/relationships/font" Target="fonts/Lato-boldItalic.fntdata"/><Relationship Id="rId30" Type="http://schemas.openxmlformats.org/officeDocument/2006/relationships/slide" Target="slides/slide24.xml"/><Relationship Id="rId74" Type="http://schemas.openxmlformats.org/officeDocument/2006/relationships/font" Target="fonts/Lato-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Ubuntu-boldItalic.fntdata"/><Relationship Id="rId70" Type="http://schemas.openxmlformats.org/officeDocument/2006/relationships/font" Target="fonts/Ubuntu-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Ubuntu-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Ubuntu-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a298cd3d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a298cd3d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a298cd3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a298cd3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a298cd3d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a298cd3d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a298cd3d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a298cd3d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d8384a268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d8384a268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a298cd3d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a298cd3d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d8384a26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d8384a26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d8384a26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d8384a26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d8384a26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d8384a26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d8384a26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d8384a26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a258c61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a258c61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d8384a26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d8384a268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1209854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1209854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12098540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1209854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12098540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12098540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12098540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12098540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d8384a26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d8384a26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d8384a268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d8384a268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d8384a268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d8384a268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d8384a268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d8384a268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d8384a268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d8384a268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a298cd3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a298cd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d8384a268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d8384a268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cc6c1e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cc6c1e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12098540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12098540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d8384a268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d8384a268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d8384a268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d8384a268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d8384a268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d8384a268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d8384a268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d8384a268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d8384a268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d8384a268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2d8384a268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2d8384a268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d8384a268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d8384a268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298cd3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298cd3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d957c91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2d957c91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2d957c91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2d957c91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d957c91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2d957c91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2d957c91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2d957c91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d957c917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2d957c917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a8c8fcb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a8c8fcb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2828f0900b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5" name="Google Shape;475;g12828f0900b_0_0:notes"/>
          <p:cNvSpPr/>
          <p:nvPr>
            <p:ph idx="2" type="sldImg"/>
          </p:nvPr>
        </p:nvSpPr>
        <p:spPr>
          <a:xfrm>
            <a:off x="2143125" y="685800"/>
            <a:ext cx="25725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2828f0900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2828f090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828f090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2828f090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828f090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2828f090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a298cd3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a298cd3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828f090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828f090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828f0900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828f0900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2828f0900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2828f0900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2828f0900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2828f0900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828f0900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828f0900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2a8c8fcb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2a8c8fcb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2a8c8fcb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2a8c8fcb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2a8c8fcb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2a8c8fcb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2a8c8fcb1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2a8c8fcb1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a8c8fcb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a8c8fcb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a298cd3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a298cd3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2a8c8fcb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2a8c8fcb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2a8c8fcb1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2a8c8fcb1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a298cd3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a298cd3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a298cd3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a298cd3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a298cd3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a298cd3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spcBef>
                <a:spcPts val="0"/>
              </a:spcBef>
              <a:spcAft>
                <a:spcPts val="0"/>
              </a:spcAft>
              <a:buClr>
                <a:srgbClr val="1691C1"/>
              </a:buClr>
              <a:buSzPts val="3000"/>
              <a:buFont typeface="Ubuntu"/>
              <a:buNone/>
              <a:defRPr b="1" sz="3000">
                <a:solidFill>
                  <a:srgbClr val="1691C1"/>
                </a:solidFill>
                <a:latin typeface="Ubuntu"/>
                <a:ea typeface="Ubuntu"/>
                <a:cs typeface="Ubuntu"/>
                <a:sym typeface="Ubuntu"/>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1691C1"/>
              </a:buClr>
              <a:buSzPts val="2400"/>
              <a:buFont typeface="Ubuntu"/>
              <a:buNone/>
              <a:defRPr sz="2400">
                <a:solidFill>
                  <a:srgbClr val="1691C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13" name="Google Shape;13;p2"/>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14" name="Google Shape;14;p2"/>
          <p:cNvSpPr txBox="1"/>
          <p:nvPr/>
        </p:nvSpPr>
        <p:spPr>
          <a:xfrm>
            <a:off x="3645750" y="3938225"/>
            <a:ext cx="5286000" cy="2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rgbClr val="1691C1"/>
                </a:solidFill>
                <a:latin typeface="Ubuntu"/>
                <a:ea typeface="Ubuntu"/>
                <a:cs typeface="Ubuntu"/>
                <a:sym typeface="Ubuntu"/>
              </a:rPr>
              <a:t>Ing. Magdalena Bouza, Ing. Carlos German Carreño Romano</a:t>
            </a:r>
            <a:endParaRPr>
              <a:solidFill>
                <a:srgbClr val="1691C1"/>
              </a:solidFill>
              <a:latin typeface="Ubuntu"/>
              <a:ea typeface="Ubuntu"/>
              <a:cs typeface="Ubuntu"/>
              <a:sym typeface="Ubuntu"/>
            </a:endParaRPr>
          </a:p>
        </p:txBody>
      </p:sp>
      <p:cxnSp>
        <p:nvCxnSpPr>
          <p:cNvPr id="15" name="Google Shape;15;p2"/>
          <p:cNvCxnSpPr/>
          <p:nvPr/>
        </p:nvCxnSpPr>
        <p:spPr>
          <a:xfrm>
            <a:off x="372075" y="3938225"/>
            <a:ext cx="8512500" cy="0"/>
          </a:xfrm>
          <a:prstGeom prst="straightConnector1">
            <a:avLst/>
          </a:prstGeom>
          <a:noFill/>
          <a:ln cap="flat" cmpd="sng" w="19050">
            <a:solidFill>
              <a:srgbClr val="1691C1"/>
            </a:solidFill>
            <a:prstDash val="solid"/>
            <a:round/>
            <a:headEnd len="med" w="med" type="none"/>
            <a:tailEnd len="med" w="med" type="none"/>
          </a:ln>
        </p:spPr>
      </p:cxnSp>
      <p:sp>
        <p:nvSpPr>
          <p:cNvPr id="16" name="Google Shape;16;p2"/>
          <p:cNvSpPr txBox="1"/>
          <p:nvPr/>
        </p:nvSpPr>
        <p:spPr>
          <a:xfrm>
            <a:off x="324675" y="3938225"/>
            <a:ext cx="39858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691C1"/>
                </a:solidFill>
                <a:latin typeface="Ubuntu"/>
                <a:ea typeface="Ubuntu"/>
                <a:cs typeface="Ubuntu"/>
                <a:sym typeface="Ubuntu"/>
              </a:rPr>
              <a:t>Clase </a:t>
            </a:r>
            <a:endParaRPr b="1">
              <a:solidFill>
                <a:srgbClr val="1691C1"/>
              </a:solidFill>
              <a:latin typeface="Ubuntu"/>
              <a:ea typeface="Ubuntu"/>
              <a:cs typeface="Ubuntu"/>
              <a:sym typeface="Ubuntu"/>
            </a:endParaRPr>
          </a:p>
        </p:txBody>
      </p:sp>
      <p:pic>
        <p:nvPicPr>
          <p:cNvPr id="17" name="Google Shape;17;p2"/>
          <p:cNvPicPr preferRelativeResize="0"/>
          <p:nvPr/>
        </p:nvPicPr>
        <p:blipFill>
          <a:blip r:embed="rId2">
            <a:alphaModFix/>
          </a:blip>
          <a:stretch>
            <a:fillRect/>
          </a:stretch>
        </p:blipFill>
        <p:spPr>
          <a:xfrm>
            <a:off x="6956275" y="286475"/>
            <a:ext cx="2022109" cy="470600"/>
          </a:xfrm>
          <a:prstGeom prst="rect">
            <a:avLst/>
          </a:prstGeom>
          <a:noFill/>
          <a:ln>
            <a:noFill/>
          </a:ln>
        </p:spPr>
      </p:pic>
      <p:sp>
        <p:nvSpPr>
          <p:cNvPr id="18" name="Google Shape;18;p2"/>
          <p:cNvSpPr txBox="1"/>
          <p:nvPr>
            <p:ph idx="2" type="body"/>
          </p:nvPr>
        </p:nvSpPr>
        <p:spPr>
          <a:xfrm>
            <a:off x="840000" y="3954725"/>
            <a:ext cx="308400" cy="275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1691C1"/>
              </a:buClr>
              <a:buSzPts val="1400"/>
              <a:buFont typeface="Ubuntu"/>
              <a:buChar char="●"/>
              <a:defRPr b="1" sz="1400">
                <a:solidFill>
                  <a:srgbClr val="1691C1"/>
                </a:solidFill>
                <a:latin typeface="Ubuntu"/>
                <a:ea typeface="Ubuntu"/>
                <a:cs typeface="Ubuntu"/>
                <a:sym typeface="Ubuntu"/>
              </a:defRPr>
            </a:lvl1pPr>
            <a:lvl2pPr indent="-317500" lvl="1" marL="9144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2pPr>
            <a:lvl3pPr indent="-317500" lvl="2" marL="13716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3pPr>
            <a:lvl4pPr indent="-317500" lvl="3" marL="18288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4pPr>
            <a:lvl5pPr indent="-317500" lvl="4" marL="22860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5pPr>
            <a:lvl6pPr indent="-317500" lvl="5" marL="27432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6pPr>
            <a:lvl7pPr indent="-317500" lvl="6" marL="32004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7pPr>
            <a:lvl8pPr indent="-317500" lvl="7" marL="36576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8pPr>
            <a:lvl9pPr indent="-317500" lvl="8" marL="4114800">
              <a:spcBef>
                <a:spcPts val="0"/>
              </a:spcBef>
              <a:spcAft>
                <a:spcPts val="0"/>
              </a:spcAft>
              <a:buClr>
                <a:srgbClr val="1691C1"/>
              </a:buClr>
              <a:buSzPts val="1400"/>
              <a:buFont typeface="Ubuntu"/>
              <a:buChar char="■"/>
              <a:defRPr b="1">
                <a:solidFill>
                  <a:srgbClr val="1691C1"/>
                </a:solidFill>
                <a:latin typeface="Ubuntu"/>
                <a:ea typeface="Ubuntu"/>
                <a:cs typeface="Ubuntu"/>
                <a:sym typeface="Ubuntu"/>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63" name="Shape 63"/>
        <p:cNvGrpSpPr/>
        <p:nvPr/>
      </p:nvGrpSpPr>
      <p:grpSpPr>
        <a:xfrm>
          <a:off x="0" y="0"/>
          <a:ext cx="0" cy="0"/>
          <a:chOff x="0" y="0"/>
          <a:chExt cx="0" cy="0"/>
        </a:xfrm>
      </p:grpSpPr>
      <p:sp>
        <p:nvSpPr>
          <p:cNvPr id="64" name="Google Shape;64;p14"/>
          <p:cNvSpPr/>
          <p:nvPr/>
        </p:nvSpPr>
        <p:spPr>
          <a:xfrm>
            <a:off x="65589" y="63169"/>
            <a:ext cx="9013031" cy="4669155"/>
          </a:xfrm>
          <a:custGeom>
            <a:rect b="b" l="l" r="r" t="t"/>
            <a:pathLst>
              <a:path extrusionOk="0" h="6225540" w="12017375">
                <a:moveTo>
                  <a:pt x="11748236" y="0"/>
                </a:moveTo>
                <a:lnTo>
                  <a:pt x="0" y="0"/>
                </a:lnTo>
                <a:lnTo>
                  <a:pt x="0" y="6224981"/>
                </a:lnTo>
                <a:lnTo>
                  <a:pt x="12017082" y="6224981"/>
                </a:lnTo>
                <a:lnTo>
                  <a:pt x="12017082" y="268833"/>
                </a:lnTo>
                <a:lnTo>
                  <a:pt x="12012751" y="220536"/>
                </a:lnTo>
                <a:lnTo>
                  <a:pt x="12000264" y="175068"/>
                </a:lnTo>
                <a:lnTo>
                  <a:pt x="11980379" y="133191"/>
                </a:lnTo>
                <a:lnTo>
                  <a:pt x="11953856" y="95668"/>
                </a:lnTo>
                <a:lnTo>
                  <a:pt x="11921454" y="63258"/>
                </a:lnTo>
                <a:lnTo>
                  <a:pt x="11883932" y="36725"/>
                </a:lnTo>
                <a:lnTo>
                  <a:pt x="11842049" y="16830"/>
                </a:lnTo>
                <a:lnTo>
                  <a:pt x="11796564" y="4334"/>
                </a:lnTo>
                <a:lnTo>
                  <a:pt x="11748236" y="0"/>
                </a:lnTo>
                <a:close/>
              </a:path>
            </a:pathLst>
          </a:custGeom>
          <a:solidFill>
            <a:srgbClr val="0658A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txBox="1"/>
          <p:nvPr>
            <p:ph idx="11" type="ftr"/>
          </p:nvPr>
        </p:nvSpPr>
        <p:spPr>
          <a:xfrm>
            <a:off x="3108960" y="4783455"/>
            <a:ext cx="2926200" cy="257100"/>
          </a:xfrm>
          <a:prstGeom prst="rect">
            <a:avLst/>
          </a:prstGeom>
          <a:noFill/>
          <a:ln>
            <a:noFill/>
          </a:ln>
        </p:spPr>
        <p:txBody>
          <a:bodyPr anchorCtr="0" anchor="t" bIns="68575" lIns="68575" spcFirstLastPara="1" rIns="68575" wrap="square" tIns="68575">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4"/>
          <p:cNvSpPr txBox="1"/>
          <p:nvPr>
            <p:ph idx="10" type="dt"/>
          </p:nvPr>
        </p:nvSpPr>
        <p:spPr>
          <a:xfrm>
            <a:off x="457200" y="4783455"/>
            <a:ext cx="2103000" cy="2571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rm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9AEE5"/>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Font typeface="Ubuntu"/>
              <a:buNone/>
              <a:defRPr sz="3600">
                <a:solidFill>
                  <a:schemeClr val="lt1"/>
                </a:solidFill>
                <a:latin typeface="Ubuntu"/>
                <a:ea typeface="Ubuntu"/>
                <a:cs typeface="Ubuntu"/>
                <a:sym typeface="Ubuntu"/>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cxnSp>
        <p:nvCxnSpPr>
          <p:cNvPr id="26" name="Google Shape;26;p4"/>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1" name="Google Shape;3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2" name="Google Shape;32;p5"/>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5" name="Google Shape;35;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1691C1"/>
              </a:buClr>
              <a:buSzPts val="2800"/>
              <a:buFont typeface="Ubuntu"/>
              <a:buNone/>
              <a:defRPr b="1">
                <a:solidFill>
                  <a:srgbClr val="1691C1"/>
                </a:solidFill>
                <a:latin typeface="Ubuntu"/>
                <a:ea typeface="Ubuntu"/>
                <a:cs typeface="Ubuntu"/>
                <a:sym typeface="Ubuntu"/>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6" name="Google Shape;36;p6"/>
          <p:cNvCxnSpPr/>
          <p:nvPr/>
        </p:nvCxnSpPr>
        <p:spPr>
          <a:xfrm>
            <a:off x="321900" y="1035700"/>
            <a:ext cx="8516400" cy="0"/>
          </a:xfrm>
          <a:prstGeom prst="straightConnector1">
            <a:avLst/>
          </a:prstGeom>
          <a:noFill/>
          <a:ln cap="flat" cmpd="sng" w="19050">
            <a:solidFill>
              <a:srgbClr val="1691C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35.png"/><Relationship Id="rId6" Type="http://schemas.openxmlformats.org/officeDocument/2006/relationships/hyperlink" Target="http://www.kris-nimark.net/pdf/Handout_S4.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6.png"/><Relationship Id="rId7" Type="http://schemas.openxmlformats.org/officeDocument/2006/relationships/image" Target="../media/image42.png"/><Relationship Id="rId8"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46.png"/><Relationship Id="rId5" Type="http://schemas.openxmlformats.org/officeDocument/2006/relationships/image" Target="../media/image40.png"/><Relationship Id="rId6"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8.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3.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7.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3.png"/><Relationship Id="rId4" Type="http://schemas.openxmlformats.org/officeDocument/2006/relationships/image" Target="../media/image55.png"/><Relationship Id="rId5" Type="http://schemas.openxmlformats.org/officeDocument/2006/relationships/image" Target="../media/image54.png"/><Relationship Id="rId6" Type="http://schemas.openxmlformats.org/officeDocument/2006/relationships/image" Target="../media/image52.png"/><Relationship Id="rId7" Type="http://schemas.openxmlformats.org/officeDocument/2006/relationships/image" Target="../media/image61.png"/><Relationship Id="rId8"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0.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4.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3.png"/><Relationship Id="rId4" Type="http://schemas.openxmlformats.org/officeDocument/2006/relationships/image" Target="../media/image55.png"/><Relationship Id="rId5" Type="http://schemas.openxmlformats.org/officeDocument/2006/relationships/image" Target="../media/image54.png"/><Relationship Id="rId6" Type="http://schemas.openxmlformats.org/officeDocument/2006/relationships/image" Target="../media/image52.png"/><Relationship Id="rId7" Type="http://schemas.openxmlformats.org/officeDocument/2006/relationships/image" Target="../media/image61.png"/><Relationship Id="rId8"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8.png"/><Relationship Id="rId4" Type="http://schemas.openxmlformats.org/officeDocument/2006/relationships/image" Target="../media/image70.png"/><Relationship Id="rId5" Type="http://schemas.openxmlformats.org/officeDocument/2006/relationships/image" Target="../media/image67.png"/><Relationship Id="rId6"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1.png"/><Relationship Id="rId4" Type="http://schemas.openxmlformats.org/officeDocument/2006/relationships/image" Target="../media/image79.png"/><Relationship Id="rId5" Type="http://schemas.openxmlformats.org/officeDocument/2006/relationships/image" Target="../media/image7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3.png"/><Relationship Id="rId4" Type="http://schemas.openxmlformats.org/officeDocument/2006/relationships/image" Target="../media/image7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6.png"/><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0.png"/><Relationship Id="rId4" Type="http://schemas.openxmlformats.org/officeDocument/2006/relationships/image" Target="../media/image9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2.png"/><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6.png"/><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7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8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8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8.png"/><Relationship Id="rId4" Type="http://schemas.openxmlformats.org/officeDocument/2006/relationships/image" Target="../media/image10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94.png"/><Relationship Id="rId4" Type="http://schemas.openxmlformats.org/officeDocument/2006/relationships/image" Target="../media/image90.png"/><Relationship Id="rId5" Type="http://schemas.openxmlformats.org/officeDocument/2006/relationships/image" Target="../media/image96.png"/><Relationship Id="rId6" Type="http://schemas.openxmlformats.org/officeDocument/2006/relationships/image" Target="../media/image9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9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98.png"/><Relationship Id="rId4" Type="http://schemas.openxmlformats.org/officeDocument/2006/relationships/image" Target="../media/image97.png"/><Relationship Id="rId5" Type="http://schemas.openxmlformats.org/officeDocument/2006/relationships/image" Target="../media/image10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99.png"/><Relationship Id="rId4" Type="http://schemas.openxmlformats.org/officeDocument/2006/relationships/image" Target="../media/image98.png"/><Relationship Id="rId5" Type="http://schemas.openxmlformats.org/officeDocument/2006/relationships/image" Target="../media/image97.png"/><Relationship Id="rId6" Type="http://schemas.openxmlformats.org/officeDocument/2006/relationships/image" Target="../media/image10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03.png"/><Relationship Id="rId4" Type="http://schemas.openxmlformats.org/officeDocument/2006/relationships/image" Target="../media/image108.png"/><Relationship Id="rId5" Type="http://schemas.openxmlformats.org/officeDocument/2006/relationships/image" Target="../media/image10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0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1.png"/><Relationship Id="rId9"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25.png"/><Relationship Id="rId7" Type="http://schemas.openxmlformats.org/officeDocument/2006/relationships/image" Target="../media/image10.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Análisis de Series de Tiempo</a:t>
            </a:r>
            <a:endParaRPr/>
          </a:p>
        </p:txBody>
      </p:sp>
      <p:sp>
        <p:nvSpPr>
          <p:cNvPr id="73" name="Google Shape;73;p15"/>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Carrera de Especialización en Inteligencia Artificial</a:t>
            </a:r>
            <a:endParaRPr/>
          </a:p>
        </p:txBody>
      </p:sp>
      <p:sp>
        <p:nvSpPr>
          <p:cNvPr id="74" name="Google Shape;74;p15"/>
          <p:cNvSpPr txBox="1"/>
          <p:nvPr>
            <p:ph idx="2" type="body"/>
          </p:nvPr>
        </p:nvSpPr>
        <p:spPr>
          <a:xfrm>
            <a:off x="840000" y="3954725"/>
            <a:ext cx="308400" cy="275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Modelos de estados y MV</a:t>
            </a:r>
            <a:endParaRPr/>
          </a:p>
        </p:txBody>
      </p:sp>
      <p:sp>
        <p:nvSpPr>
          <p:cNvPr id="162" name="Google Shape;16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Además, dado que el ruido                   , las distribuciones condicionales son de la forma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donde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Luego                                                                                       </a:t>
            </a:r>
            <a:endParaRPr/>
          </a:p>
        </p:txBody>
      </p:sp>
      <p:pic>
        <p:nvPicPr>
          <p:cNvPr descr="e_t\sim\mathcal{N}(0,Q_t)" id="163" name="Google Shape;163;p24" title="MathEquation,#3e3e3e"/>
          <p:cNvPicPr preferRelativeResize="0"/>
          <p:nvPr/>
        </p:nvPicPr>
        <p:blipFill>
          <a:blip r:embed="rId3">
            <a:alphaModFix/>
          </a:blip>
          <a:stretch>
            <a:fillRect/>
          </a:stretch>
        </p:blipFill>
        <p:spPr>
          <a:xfrm>
            <a:off x="3180025" y="1269675"/>
            <a:ext cx="1202366" cy="254000"/>
          </a:xfrm>
          <a:prstGeom prst="rect">
            <a:avLst/>
          </a:prstGeom>
          <a:noFill/>
          <a:ln>
            <a:noFill/>
          </a:ln>
        </p:spPr>
      </p:pic>
      <p:pic>
        <p:nvPicPr>
          <p:cNvPr descr="y_t|Y_{t-1} \sim \mathcal{N}(y_{n|n-1}, d_{n|n-1})" id="164" name="Google Shape;164;p24" title="MathEquation,#3e3e3e"/>
          <p:cNvPicPr preferRelativeResize="0"/>
          <p:nvPr/>
        </p:nvPicPr>
        <p:blipFill>
          <a:blip r:embed="rId4">
            <a:alphaModFix/>
          </a:blip>
          <a:stretch>
            <a:fillRect/>
          </a:stretch>
        </p:blipFill>
        <p:spPr>
          <a:xfrm>
            <a:off x="2674976" y="1775625"/>
            <a:ext cx="3303750" cy="396450"/>
          </a:xfrm>
          <a:prstGeom prst="rect">
            <a:avLst/>
          </a:prstGeom>
          <a:noFill/>
          <a:ln>
            <a:noFill/>
          </a:ln>
        </p:spPr>
      </p:pic>
      <p:pic>
        <p:nvPicPr>
          <p:cNvPr descr="\log(L(\theta)) \propto \sum_{i=1}^n d_{t|t-1} + \sum_{i=1}^n (y_t-y_{t|t-1})^T d_{t|t-1}^n (y_t - y_{t|t-1} )" id="165" name="Google Shape;165;p24" title="MathEquation,#3e3e3e"/>
          <p:cNvPicPr preferRelativeResize="0"/>
          <p:nvPr/>
        </p:nvPicPr>
        <p:blipFill>
          <a:blip r:embed="rId5">
            <a:alphaModFix/>
          </a:blip>
          <a:stretch>
            <a:fillRect/>
          </a:stretch>
        </p:blipFill>
        <p:spPr>
          <a:xfrm>
            <a:off x="1473825" y="3783175"/>
            <a:ext cx="6748078" cy="396450"/>
          </a:xfrm>
          <a:prstGeom prst="rect">
            <a:avLst/>
          </a:prstGeom>
          <a:noFill/>
          <a:ln>
            <a:noFill/>
          </a:ln>
        </p:spPr>
      </p:pic>
      <p:pic>
        <p:nvPicPr>
          <p:cNvPr descr="y_{t|t-1} = H_t \hat{x}_{t|t-1}\text{ y } d_{n|n-1} = H_tP_{t|t-1} H_t^T + Q_t" id="166" name="Google Shape;166;p24" title="MathEquation,#3e3e3e"/>
          <p:cNvPicPr preferRelativeResize="0"/>
          <p:nvPr/>
        </p:nvPicPr>
        <p:blipFill>
          <a:blip r:embed="rId6">
            <a:alphaModFix/>
          </a:blip>
          <a:stretch>
            <a:fillRect/>
          </a:stretch>
        </p:blipFill>
        <p:spPr>
          <a:xfrm>
            <a:off x="2409938" y="2820876"/>
            <a:ext cx="4324118" cy="313500"/>
          </a:xfrm>
          <a:prstGeom prst="rect">
            <a:avLst/>
          </a:prstGeom>
          <a:noFill/>
          <a:ln>
            <a:noFill/>
          </a:ln>
        </p:spPr>
      </p:pic>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usamos el KF + MV para estimar los parámetros </a:t>
            </a:r>
            <a:endParaRPr/>
          </a:p>
        </p:txBody>
      </p:sp>
      <p:sp>
        <p:nvSpPr>
          <p:cNvPr id="173" name="Google Shape;17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Básicamente los pasos a seguir son:</a:t>
            </a:r>
            <a:endParaRPr/>
          </a:p>
          <a:p>
            <a:pPr indent="-342900" lvl="0" marL="457200" rtl="0" algn="l">
              <a:spcBef>
                <a:spcPts val="1200"/>
              </a:spcBef>
              <a:spcAft>
                <a:spcPts val="0"/>
              </a:spcAft>
              <a:buSzPts val="1800"/>
              <a:buAutoNum type="arabicPeriod"/>
            </a:pPr>
            <a:r>
              <a:rPr lang="es"/>
              <a:t>Asignar un valor para    </a:t>
            </a:r>
            <a:endParaRPr/>
          </a:p>
          <a:p>
            <a:pPr indent="-342900" lvl="0" marL="457200" rtl="0" algn="l">
              <a:spcBef>
                <a:spcPts val="0"/>
              </a:spcBef>
              <a:spcAft>
                <a:spcPts val="0"/>
              </a:spcAft>
              <a:buSzPts val="1800"/>
              <a:buAutoNum type="arabicPeriod"/>
            </a:pPr>
            <a:r>
              <a:rPr lang="es"/>
              <a:t>Dado   , calcular las matrices del filtro de Kalman</a:t>
            </a:r>
            <a:endParaRPr/>
          </a:p>
          <a:p>
            <a:pPr indent="-342900" lvl="0" marL="457200" rtl="0" algn="l">
              <a:spcBef>
                <a:spcPts val="0"/>
              </a:spcBef>
              <a:spcAft>
                <a:spcPts val="0"/>
              </a:spcAft>
              <a:buSzPts val="1800"/>
              <a:buAutoNum type="arabicPeriod"/>
            </a:pPr>
            <a:r>
              <a:rPr lang="es"/>
              <a:t>Asignar los valores iniciales para </a:t>
            </a:r>
            <a:endParaRPr/>
          </a:p>
          <a:p>
            <a:pPr indent="-342900" lvl="0" marL="457200" rtl="0" algn="l">
              <a:spcBef>
                <a:spcPts val="0"/>
              </a:spcBef>
              <a:spcAft>
                <a:spcPts val="0"/>
              </a:spcAft>
              <a:buSzPts val="1800"/>
              <a:buAutoNum type="arabicPeriod"/>
            </a:pPr>
            <a:r>
              <a:rPr lang="es"/>
              <a:t>Para t=1,...,n evolucionar el FK y obtener </a:t>
            </a:r>
            <a:endParaRPr/>
          </a:p>
          <a:p>
            <a:pPr indent="-342900" lvl="0" marL="457200" rtl="0" algn="l">
              <a:spcBef>
                <a:spcPts val="0"/>
              </a:spcBef>
              <a:spcAft>
                <a:spcPts val="0"/>
              </a:spcAft>
              <a:buSzPts val="1800"/>
              <a:buAutoNum type="arabicPeriod"/>
            </a:pPr>
            <a:r>
              <a:rPr lang="es"/>
              <a:t>Con estos valores hallar la expresión de MV </a:t>
            </a:r>
            <a:endParaRPr/>
          </a:p>
          <a:p>
            <a:pPr indent="-342900" lvl="0" marL="457200" rtl="0" algn="l">
              <a:spcBef>
                <a:spcPts val="0"/>
              </a:spcBef>
              <a:spcAft>
                <a:spcPts val="0"/>
              </a:spcAft>
              <a:buSzPts val="1800"/>
              <a:buAutoNum type="arabicPeriod"/>
            </a:pPr>
            <a:r>
              <a:rPr lang="es"/>
              <a:t>Actualizar    y volver a 1.</a:t>
            </a:r>
            <a:endParaRPr/>
          </a:p>
        </p:txBody>
      </p:sp>
      <p:pic>
        <p:nvPicPr>
          <p:cNvPr descr="\theta" id="174" name="Google Shape;174;p25" title="MathEquation,#3e3e3e"/>
          <p:cNvPicPr preferRelativeResize="0"/>
          <p:nvPr/>
        </p:nvPicPr>
        <p:blipFill>
          <a:blip r:embed="rId3">
            <a:alphaModFix/>
          </a:blip>
          <a:stretch>
            <a:fillRect/>
          </a:stretch>
        </p:blipFill>
        <p:spPr>
          <a:xfrm>
            <a:off x="3110125" y="1735625"/>
            <a:ext cx="125374" cy="242274"/>
          </a:xfrm>
          <a:prstGeom prst="rect">
            <a:avLst/>
          </a:prstGeom>
          <a:noFill/>
          <a:ln>
            <a:noFill/>
          </a:ln>
        </p:spPr>
      </p:pic>
      <p:pic>
        <p:nvPicPr>
          <p:cNvPr descr="\theta" id="175" name="Google Shape;175;p25" title="MathEquation,#3e3e3e"/>
          <p:cNvPicPr preferRelativeResize="0"/>
          <p:nvPr/>
        </p:nvPicPr>
        <p:blipFill>
          <a:blip r:embed="rId3">
            <a:alphaModFix/>
          </a:blip>
          <a:stretch>
            <a:fillRect/>
          </a:stretch>
        </p:blipFill>
        <p:spPr>
          <a:xfrm>
            <a:off x="1445375" y="2039450"/>
            <a:ext cx="125374" cy="242274"/>
          </a:xfrm>
          <a:prstGeom prst="rect">
            <a:avLst/>
          </a:prstGeom>
          <a:noFill/>
          <a:ln>
            <a:noFill/>
          </a:ln>
        </p:spPr>
      </p:pic>
      <p:pic>
        <p:nvPicPr>
          <p:cNvPr descr="x_{0|0}=0,\text{ y } P_{0|0}" id="176" name="Google Shape;176;p25" title="MathEquation,#3e3e3e"/>
          <p:cNvPicPr preferRelativeResize="0"/>
          <p:nvPr/>
        </p:nvPicPr>
        <p:blipFill>
          <a:blip r:embed="rId4">
            <a:alphaModFix/>
          </a:blip>
          <a:stretch>
            <a:fillRect/>
          </a:stretch>
        </p:blipFill>
        <p:spPr>
          <a:xfrm>
            <a:off x="4275025" y="2339950"/>
            <a:ext cx="1476744" cy="317500"/>
          </a:xfrm>
          <a:prstGeom prst="rect">
            <a:avLst/>
          </a:prstGeom>
          <a:noFill/>
          <a:ln>
            <a:noFill/>
          </a:ln>
        </p:spPr>
      </p:pic>
      <p:pic>
        <p:nvPicPr>
          <p:cNvPr descr="x_{t|t-1},\text{ y } P_{t|t-1}" id="177" name="Google Shape;177;p25" title="MathEquation,#3e3e3e"/>
          <p:cNvPicPr preferRelativeResize="0"/>
          <p:nvPr/>
        </p:nvPicPr>
        <p:blipFill>
          <a:blip r:embed="rId5">
            <a:alphaModFix/>
          </a:blip>
          <a:stretch>
            <a:fillRect/>
          </a:stretch>
        </p:blipFill>
        <p:spPr>
          <a:xfrm>
            <a:off x="5043750" y="2657450"/>
            <a:ext cx="1380434" cy="317500"/>
          </a:xfrm>
          <a:prstGeom prst="rect">
            <a:avLst/>
          </a:prstGeom>
          <a:noFill/>
          <a:ln>
            <a:noFill/>
          </a:ln>
        </p:spPr>
      </p:pic>
      <p:pic>
        <p:nvPicPr>
          <p:cNvPr descr="\theta" id="178" name="Google Shape;178;p25" title="MathEquation,#3e3e3e"/>
          <p:cNvPicPr preferRelativeResize="0"/>
          <p:nvPr/>
        </p:nvPicPr>
        <p:blipFill>
          <a:blip r:embed="rId3">
            <a:alphaModFix/>
          </a:blip>
          <a:stretch>
            <a:fillRect/>
          </a:stretch>
        </p:blipFill>
        <p:spPr>
          <a:xfrm>
            <a:off x="1930250" y="3310100"/>
            <a:ext cx="125374" cy="242274"/>
          </a:xfrm>
          <a:prstGeom prst="rect">
            <a:avLst/>
          </a:prstGeom>
          <a:noFill/>
          <a:ln>
            <a:noFill/>
          </a:ln>
        </p:spPr>
      </p:pic>
      <p:sp>
        <p:nvSpPr>
          <p:cNvPr id="179" name="Google Shape;179;p25"/>
          <p:cNvSpPr txBox="1"/>
          <p:nvPr/>
        </p:nvSpPr>
        <p:spPr>
          <a:xfrm>
            <a:off x="387500" y="4715275"/>
            <a:ext cx="504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rPr>
              <a:t>Fuente: </a:t>
            </a:r>
            <a:r>
              <a:rPr lang="es" sz="1200" u="sng">
                <a:solidFill>
                  <a:schemeClr val="hlink"/>
                </a:solidFill>
                <a:hlinkClick r:id="rId6"/>
              </a:rPr>
              <a:t>http://www.kris-nimark.net/pdf/Handout_S4.pdf</a:t>
            </a:r>
            <a:endParaRPr sz="1200">
              <a:solidFill>
                <a:schemeClr val="dk2"/>
              </a:solidFill>
            </a:endParaRPr>
          </a:p>
        </p:txBody>
      </p:sp>
      <p:sp>
        <p:nvSpPr>
          <p:cNvPr id="180" name="Google Shape;18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AR como modelo de estados</a:t>
            </a:r>
            <a:endParaRPr/>
          </a:p>
        </p:txBody>
      </p:sp>
      <p:sp>
        <p:nvSpPr>
          <p:cNvPr id="186" name="Google Shape;18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definimos                                         , nos queda que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Además, considerando                              , recuperamos                 . Fijando</a:t>
            </a:r>
            <a:br>
              <a:rPr lang="es"/>
            </a:br>
            <a:r>
              <a:rPr lang="es"/>
              <a:t>           y             obtenemos el modelo de estados del modelo AR.	</a:t>
            </a:r>
            <a:endParaRPr b="1"/>
          </a:p>
        </p:txBody>
      </p:sp>
      <p:pic>
        <p:nvPicPr>
          <p:cNvPr descr="F= \left[\begin{matrix}a_1 &amp; a_2 &amp;\ldots &amp; a_p \\&#10;1 &amp; 0 &amp; \ldots &amp; 0\\&#10;&amp; \ddots \\&#10;&amp; &amp; 1&amp;0\end{matrix}\right],\quad G=\left[\begin{matrix}1\\0\\\vdots\\0\end{matrix}\right]" id="187" name="Google Shape;187;p26" title="MathEquation,#454545"/>
          <p:cNvPicPr preferRelativeResize="0"/>
          <p:nvPr/>
        </p:nvPicPr>
        <p:blipFill>
          <a:blip r:embed="rId3">
            <a:alphaModFix/>
          </a:blip>
          <a:stretch>
            <a:fillRect/>
          </a:stretch>
        </p:blipFill>
        <p:spPr>
          <a:xfrm>
            <a:off x="2085075" y="1718700"/>
            <a:ext cx="3491408" cy="1270000"/>
          </a:xfrm>
          <a:prstGeom prst="rect">
            <a:avLst/>
          </a:prstGeom>
          <a:noFill/>
          <a:ln>
            <a:noFill/>
          </a:ln>
        </p:spPr>
      </p:pic>
      <p:pic>
        <p:nvPicPr>
          <p:cNvPr descr="x_t = (y_t, y_{t-1}, \ldots, y_{t-p+1})^T" id="188" name="Google Shape;188;p26" title="MathEquation,#3e3e3e"/>
          <p:cNvPicPr preferRelativeResize="0"/>
          <p:nvPr/>
        </p:nvPicPr>
        <p:blipFill>
          <a:blip r:embed="rId4">
            <a:alphaModFix/>
          </a:blip>
          <a:stretch>
            <a:fillRect/>
          </a:stretch>
        </p:blipFill>
        <p:spPr>
          <a:xfrm>
            <a:off x="1758718" y="1241200"/>
            <a:ext cx="2540000" cy="279400"/>
          </a:xfrm>
          <a:prstGeom prst="rect">
            <a:avLst/>
          </a:prstGeom>
          <a:noFill/>
          <a:ln>
            <a:noFill/>
          </a:ln>
        </p:spPr>
      </p:pic>
      <p:pic>
        <p:nvPicPr>
          <p:cNvPr descr="H= \left[\begin{matrix}1&amp;0&amp;\ldots&amp;0\end{matrix}\right]" id="189" name="Google Shape;189;p26" title="MathEquation,#3e3e3e"/>
          <p:cNvPicPr preferRelativeResize="0"/>
          <p:nvPr/>
        </p:nvPicPr>
        <p:blipFill>
          <a:blip r:embed="rId5">
            <a:alphaModFix/>
          </a:blip>
          <a:stretch>
            <a:fillRect/>
          </a:stretch>
        </p:blipFill>
        <p:spPr>
          <a:xfrm>
            <a:off x="2783975" y="3121775"/>
            <a:ext cx="1847272" cy="254000"/>
          </a:xfrm>
          <a:prstGeom prst="rect">
            <a:avLst/>
          </a:prstGeom>
          <a:noFill/>
          <a:ln>
            <a:noFill/>
          </a:ln>
        </p:spPr>
      </p:pic>
      <p:pic>
        <p:nvPicPr>
          <p:cNvPr descr="y_t = H x_t" id="190" name="Google Shape;190;p26" title="MathEquation,#3e3e3e"/>
          <p:cNvPicPr preferRelativeResize="0"/>
          <p:nvPr/>
        </p:nvPicPr>
        <p:blipFill>
          <a:blip r:embed="rId6">
            <a:alphaModFix/>
          </a:blip>
          <a:stretch>
            <a:fillRect/>
          </a:stretch>
        </p:blipFill>
        <p:spPr>
          <a:xfrm>
            <a:off x="6248018" y="3121775"/>
            <a:ext cx="932110" cy="254000"/>
          </a:xfrm>
          <a:prstGeom prst="rect">
            <a:avLst/>
          </a:prstGeom>
          <a:noFill/>
          <a:ln>
            <a:noFill/>
          </a:ln>
        </p:spPr>
      </p:pic>
      <p:pic>
        <p:nvPicPr>
          <p:cNvPr descr="R=0" id="191" name="Google Shape;191;p26" title="MathEquation,#3e3e3e"/>
          <p:cNvPicPr preferRelativeResize="0"/>
          <p:nvPr/>
        </p:nvPicPr>
        <p:blipFill>
          <a:blip r:embed="rId7">
            <a:alphaModFix/>
          </a:blip>
          <a:stretch>
            <a:fillRect/>
          </a:stretch>
        </p:blipFill>
        <p:spPr>
          <a:xfrm>
            <a:off x="1258025" y="3459575"/>
            <a:ext cx="725714" cy="254000"/>
          </a:xfrm>
          <a:prstGeom prst="rect">
            <a:avLst/>
          </a:prstGeom>
          <a:noFill/>
          <a:ln>
            <a:noFill/>
          </a:ln>
        </p:spPr>
      </p:pic>
      <p:pic>
        <p:nvPicPr>
          <p:cNvPr descr="Q=\sigma^2 " id="192" name="Google Shape;192;p26" title="MathEquation,#3e3e3e"/>
          <p:cNvPicPr preferRelativeResize="0"/>
          <p:nvPr/>
        </p:nvPicPr>
        <p:blipFill>
          <a:blip r:embed="rId8">
            <a:alphaModFix/>
          </a:blip>
          <a:stretch>
            <a:fillRect/>
          </a:stretch>
        </p:blipFill>
        <p:spPr>
          <a:xfrm>
            <a:off x="372750" y="3459575"/>
            <a:ext cx="661890" cy="254000"/>
          </a:xfrm>
          <a:prstGeom prst="rect">
            <a:avLst/>
          </a:prstGeom>
          <a:noFill/>
          <a:ln>
            <a:noFill/>
          </a:ln>
        </p:spPr>
      </p:pic>
      <p:sp>
        <p:nvSpPr>
          <p:cNvPr id="193" name="Google Shape;19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ARMA como modelo de estados</a:t>
            </a:r>
            <a:endParaRPr/>
          </a:p>
        </p:txBody>
      </p:sp>
      <p:sp>
        <p:nvSpPr>
          <p:cNvPr id="199" name="Google Shape;19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el modelo ARMA vamos a definir 	                                          al igual que en el modelo AR. Las matric F y H también va a ser las mismas: </a:t>
            </a:r>
            <a:endParaRPr/>
          </a:p>
          <a:p>
            <a:pPr indent="0" lvl="0" marL="0" rtl="0" algn="l">
              <a:spcBef>
                <a:spcPts val="1200"/>
              </a:spcBef>
              <a:spcAft>
                <a:spcPts val="0"/>
              </a:spcAft>
              <a:buNone/>
            </a:pPr>
            <a:r>
              <a:t/>
            </a:r>
            <a:endParaRPr/>
          </a:p>
          <a:p>
            <a:pPr indent="0" lvl="0" marL="0" rtl="0" algn="l">
              <a:spcBef>
                <a:spcPts val="1200"/>
              </a:spcBef>
              <a:spcAft>
                <a:spcPts val="0"/>
              </a:spcAft>
              <a:buNone/>
            </a:pPr>
            <a:br>
              <a:rPr lang="es"/>
            </a:br>
            <a:endParaRPr/>
          </a:p>
          <a:p>
            <a:pPr indent="0" lvl="0" marL="0" rtl="0" algn="l">
              <a:spcBef>
                <a:spcPts val="1200"/>
              </a:spcBef>
              <a:spcAft>
                <a:spcPts val="1200"/>
              </a:spcAft>
              <a:buNone/>
            </a:pPr>
            <a:r>
              <a:rPr lang="es"/>
              <a:t>Lo que va a cambiar en el modelo ARMA es la matriz G, que debe incluir la dependencia con ruidos anteriores:</a:t>
            </a:r>
            <a:endParaRPr/>
          </a:p>
        </p:txBody>
      </p:sp>
      <p:pic>
        <p:nvPicPr>
          <p:cNvPr descr="x_t =[y_{t}, y_{t-1}, \ldots, y_{t-p+1}]^T" id="200" name="Google Shape;200;p27" title="MathEquation,#454545"/>
          <p:cNvPicPr preferRelativeResize="0"/>
          <p:nvPr/>
        </p:nvPicPr>
        <p:blipFill>
          <a:blip r:embed="rId3">
            <a:alphaModFix/>
          </a:blip>
          <a:stretch>
            <a:fillRect/>
          </a:stretch>
        </p:blipFill>
        <p:spPr>
          <a:xfrm>
            <a:off x="4438050" y="1246375"/>
            <a:ext cx="2739776" cy="304800"/>
          </a:xfrm>
          <a:prstGeom prst="rect">
            <a:avLst/>
          </a:prstGeom>
          <a:noFill/>
          <a:ln>
            <a:noFill/>
          </a:ln>
        </p:spPr>
      </p:pic>
      <p:pic>
        <p:nvPicPr>
          <p:cNvPr descr="F= \left[\begin{matrix}a_1 &amp; a_2 &amp;\ldots &amp; a_p \\&#10;1 &amp; 0 &amp; \ldots &amp; 0\\&#10;&amp; \ddots \\&#10;&amp; &amp; 1&amp;0\end{matrix}\right]\quad H=[1\ 0\ \ldots\ 0]" id="201" name="Google Shape;201;p27" title="MathEquation,#454545"/>
          <p:cNvPicPr preferRelativeResize="0"/>
          <p:nvPr/>
        </p:nvPicPr>
        <p:blipFill>
          <a:blip r:embed="rId4">
            <a:alphaModFix/>
          </a:blip>
          <a:stretch>
            <a:fillRect/>
          </a:stretch>
        </p:blipFill>
        <p:spPr>
          <a:xfrm>
            <a:off x="2732107" y="1880447"/>
            <a:ext cx="3848484" cy="1270000"/>
          </a:xfrm>
          <a:prstGeom prst="rect">
            <a:avLst/>
          </a:prstGeom>
          <a:noFill/>
          <a:ln>
            <a:noFill/>
          </a:ln>
        </p:spPr>
      </p:pic>
      <p:pic>
        <p:nvPicPr>
          <p:cNvPr descr="G=\left[\begin{matrix}1 &amp; b_1 &amp; \ldots &amp; b_q\\0  &amp; 0 &amp; \ldots &amp; 0 \\\vdots\\0&amp; 0 &amp; \ldots &amp; 0 \end{matrix}\right]" id="202" name="Google Shape;202;p27" title="MathEquation,#454545"/>
          <p:cNvPicPr preferRelativeResize="0"/>
          <p:nvPr/>
        </p:nvPicPr>
        <p:blipFill>
          <a:blip r:embed="rId5">
            <a:alphaModFix/>
          </a:blip>
          <a:stretch>
            <a:fillRect/>
          </a:stretch>
        </p:blipFill>
        <p:spPr>
          <a:xfrm>
            <a:off x="3742808" y="3709525"/>
            <a:ext cx="2170940" cy="1270000"/>
          </a:xfrm>
          <a:prstGeom prst="rect">
            <a:avLst/>
          </a:prstGeom>
          <a:noFill/>
          <a:ln>
            <a:noFill/>
          </a:ln>
        </p:spPr>
      </p:pic>
      <p:sp>
        <p:nvSpPr>
          <p:cNvPr id="203" name="Google Shape;20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Estimación </a:t>
            </a:r>
            <a:r>
              <a:rPr lang="es"/>
              <a:t>del orden</a:t>
            </a:r>
            <a:endParaRPr/>
          </a:p>
        </p:txBody>
      </p:sp>
      <p:sp>
        <p:nvSpPr>
          <p:cNvPr id="209" name="Google Shape;20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estimar el orden del modelo?</a:t>
            </a:r>
            <a:endParaRPr/>
          </a:p>
        </p:txBody>
      </p:sp>
      <p:sp>
        <p:nvSpPr>
          <p:cNvPr id="215" name="Google Shape;215;p2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Usando la función de autocorrelación y la función de autocorrelación parcial. </a:t>
            </a:r>
            <a:endParaRPr/>
          </a:p>
          <a:p>
            <a:pPr indent="0" lvl="0" marL="0" rtl="0" algn="l">
              <a:spcBef>
                <a:spcPts val="1200"/>
              </a:spcBef>
              <a:spcAft>
                <a:spcPts val="0"/>
              </a:spcAft>
              <a:buNone/>
            </a:pPr>
            <a:r>
              <a:rPr lang="es"/>
              <a:t>Si k&gt;p, la </a:t>
            </a:r>
            <a:r>
              <a:rPr b="1" lang="es"/>
              <a:t>autocorrelación parcial</a:t>
            </a:r>
            <a:r>
              <a:rPr lang="es"/>
              <a:t> es nula</a:t>
            </a:r>
            <a:endParaRPr/>
          </a:p>
          <a:p>
            <a:pPr indent="0" lvl="0" marL="0" rtl="0" algn="l">
              <a:spcBef>
                <a:spcPts val="1200"/>
              </a:spcBef>
              <a:spcAft>
                <a:spcPts val="0"/>
              </a:spcAft>
              <a:buNone/>
            </a:pPr>
            <a:r>
              <a:rPr lang="es"/>
              <a:t>Si k&gt;q la autocorrelación es nula</a:t>
            </a:r>
            <a:endParaRPr/>
          </a:p>
          <a:p>
            <a:pPr indent="0" lvl="0" marL="0" rtl="0" algn="l">
              <a:spcBef>
                <a:spcPts val="1200"/>
              </a:spcBef>
              <a:spcAft>
                <a:spcPts val="0"/>
              </a:spcAft>
              <a:buNone/>
            </a:pPr>
            <a:r>
              <a:rPr lang="es"/>
              <a:t>Función de autocorrelación parcial: define el efecto que tiene Y(t-k) sobre Y(t)</a:t>
            </a:r>
            <a:endParaRPr/>
          </a:p>
          <a:p>
            <a:pPr indent="0" lvl="0" marL="0" rtl="0" algn="l">
              <a:spcBef>
                <a:spcPts val="1200"/>
              </a:spcBef>
              <a:spcAft>
                <a:spcPts val="1200"/>
              </a:spcAft>
              <a:buNone/>
            </a:pPr>
            <a:br>
              <a:rPr lang="es"/>
            </a:br>
            <a:br>
              <a:rPr lang="es"/>
            </a:br>
            <a:br>
              <a:rPr lang="es"/>
            </a:br>
            <a:r>
              <a:rPr lang="es"/>
              <a:t>donde             es el operador de proyección ortogonal de x sobre el espacio generado por</a:t>
            </a:r>
            <a:endParaRPr/>
          </a:p>
        </p:txBody>
      </p:sp>
      <p:pic>
        <p:nvPicPr>
          <p:cNvPr descr="\alpha(1) = corr(Y_{t+1}, Y_{t}),\text{ for }k= 1" id="216" name="Google Shape;216;p29" title="MathEquation,#454545"/>
          <p:cNvPicPr preferRelativeResize="0"/>
          <p:nvPr/>
        </p:nvPicPr>
        <p:blipFill>
          <a:blip r:embed="rId3">
            <a:alphaModFix/>
          </a:blip>
          <a:stretch>
            <a:fillRect/>
          </a:stretch>
        </p:blipFill>
        <p:spPr>
          <a:xfrm>
            <a:off x="2878663" y="3051875"/>
            <a:ext cx="3386666" cy="317500"/>
          </a:xfrm>
          <a:prstGeom prst="rect">
            <a:avLst/>
          </a:prstGeom>
          <a:noFill/>
          <a:ln>
            <a:noFill/>
          </a:ln>
        </p:spPr>
      </p:pic>
      <p:pic>
        <p:nvPicPr>
          <p:cNvPr descr="\alpha(k) = corr((Y_{t+k} - P_{t,k}(Y_{t+k}),\, Y_{t} - P_{t,k}(Y_{t})),\text{ para }k\geq 2" id="217" name="Google Shape;217;p29" title="MathEquation,#454545"/>
          <p:cNvPicPr preferRelativeResize="0"/>
          <p:nvPr/>
        </p:nvPicPr>
        <p:blipFill>
          <a:blip r:embed="rId4">
            <a:alphaModFix/>
          </a:blip>
          <a:stretch>
            <a:fillRect/>
          </a:stretch>
        </p:blipFill>
        <p:spPr>
          <a:xfrm>
            <a:off x="1677375" y="3587700"/>
            <a:ext cx="6195122" cy="317500"/>
          </a:xfrm>
          <a:prstGeom prst="rect">
            <a:avLst/>
          </a:prstGeom>
          <a:noFill/>
          <a:ln>
            <a:noFill/>
          </a:ln>
        </p:spPr>
      </p:pic>
      <p:pic>
        <p:nvPicPr>
          <p:cNvPr descr="P_{t,k}(x)" id="218" name="Google Shape;218;p29" title="MathEquation,#454545"/>
          <p:cNvPicPr preferRelativeResize="0"/>
          <p:nvPr/>
        </p:nvPicPr>
        <p:blipFill>
          <a:blip r:embed="rId5">
            <a:alphaModFix/>
          </a:blip>
          <a:stretch>
            <a:fillRect/>
          </a:stretch>
        </p:blipFill>
        <p:spPr>
          <a:xfrm>
            <a:off x="1094925" y="4085879"/>
            <a:ext cx="642650" cy="266700"/>
          </a:xfrm>
          <a:prstGeom prst="rect">
            <a:avLst/>
          </a:prstGeom>
          <a:noFill/>
          <a:ln>
            <a:noFill/>
          </a:ln>
        </p:spPr>
      </p:pic>
      <p:pic>
        <p:nvPicPr>
          <p:cNvPr descr="Y_{t+1}, \dots, Y_{t+k-1}" id="219" name="Google Shape;219;p29" title="MathEquation,#454545"/>
          <p:cNvPicPr preferRelativeResize="0"/>
          <p:nvPr/>
        </p:nvPicPr>
        <p:blipFill>
          <a:blip r:embed="rId6">
            <a:alphaModFix/>
          </a:blip>
          <a:stretch>
            <a:fillRect/>
          </a:stretch>
        </p:blipFill>
        <p:spPr>
          <a:xfrm>
            <a:off x="1805500" y="4410825"/>
            <a:ext cx="1680000" cy="266700"/>
          </a:xfrm>
          <a:prstGeom prst="rect">
            <a:avLst/>
          </a:prstGeom>
          <a:noFill/>
          <a:ln>
            <a:noFill/>
          </a:ln>
        </p:spPr>
      </p:pic>
      <p:sp>
        <p:nvSpPr>
          <p:cNvPr id="220" name="Google Shape;22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Función de autocorrelación</a:t>
            </a:r>
            <a:endParaRPr/>
          </a:p>
        </p:txBody>
      </p:sp>
      <p:pic>
        <p:nvPicPr>
          <p:cNvPr id="226" name="Google Shape;226;p30"/>
          <p:cNvPicPr preferRelativeResize="0"/>
          <p:nvPr/>
        </p:nvPicPr>
        <p:blipFill rotWithShape="1">
          <a:blip r:embed="rId3">
            <a:alphaModFix/>
          </a:blip>
          <a:srcRect b="4857" l="6914" r="8238" t="8562"/>
          <a:stretch/>
        </p:blipFill>
        <p:spPr>
          <a:xfrm>
            <a:off x="311700" y="1110800"/>
            <a:ext cx="3419150" cy="2616875"/>
          </a:xfrm>
          <a:prstGeom prst="rect">
            <a:avLst/>
          </a:prstGeom>
          <a:noFill/>
          <a:ln>
            <a:noFill/>
          </a:ln>
        </p:spPr>
      </p:pic>
      <p:pic>
        <p:nvPicPr>
          <p:cNvPr id="227" name="Google Shape;227;p30"/>
          <p:cNvPicPr preferRelativeResize="0"/>
          <p:nvPr/>
        </p:nvPicPr>
        <p:blipFill>
          <a:blip r:embed="rId4">
            <a:alphaModFix/>
          </a:blip>
          <a:stretch>
            <a:fillRect/>
          </a:stretch>
        </p:blipFill>
        <p:spPr>
          <a:xfrm>
            <a:off x="3883250" y="1170125"/>
            <a:ext cx="5108351" cy="2565803"/>
          </a:xfrm>
          <a:prstGeom prst="rect">
            <a:avLst/>
          </a:prstGeom>
          <a:noFill/>
          <a:ln>
            <a:noFill/>
          </a:ln>
        </p:spPr>
      </p:pic>
      <p:sp>
        <p:nvSpPr>
          <p:cNvPr id="228" name="Google Shape;228;p30"/>
          <p:cNvSpPr txBox="1"/>
          <p:nvPr/>
        </p:nvSpPr>
        <p:spPr>
          <a:xfrm>
            <a:off x="4467350" y="3815375"/>
            <a:ext cx="41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Indicio de que la serie es NO estacionaria</a:t>
            </a:r>
            <a:endParaRPr/>
          </a:p>
        </p:txBody>
      </p:sp>
      <p:sp>
        <p:nvSpPr>
          <p:cNvPr id="229" name="Google Shape;22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Función de autocorrelación parcial</a:t>
            </a:r>
            <a:endParaRPr/>
          </a:p>
        </p:txBody>
      </p:sp>
      <p:pic>
        <p:nvPicPr>
          <p:cNvPr id="235" name="Google Shape;235;p31"/>
          <p:cNvPicPr preferRelativeResize="0"/>
          <p:nvPr/>
        </p:nvPicPr>
        <p:blipFill>
          <a:blip r:embed="rId3">
            <a:alphaModFix/>
          </a:blip>
          <a:stretch>
            <a:fillRect/>
          </a:stretch>
        </p:blipFill>
        <p:spPr>
          <a:xfrm>
            <a:off x="0" y="1288850"/>
            <a:ext cx="5108351" cy="2565803"/>
          </a:xfrm>
          <a:prstGeom prst="rect">
            <a:avLst/>
          </a:prstGeom>
          <a:noFill/>
          <a:ln>
            <a:noFill/>
          </a:ln>
        </p:spPr>
      </p:pic>
      <p:pic>
        <p:nvPicPr>
          <p:cNvPr id="236" name="Google Shape;236;p31"/>
          <p:cNvPicPr preferRelativeResize="0"/>
          <p:nvPr/>
        </p:nvPicPr>
        <p:blipFill>
          <a:blip r:embed="rId4">
            <a:alphaModFix/>
          </a:blip>
          <a:stretch>
            <a:fillRect/>
          </a:stretch>
        </p:blipFill>
        <p:spPr>
          <a:xfrm>
            <a:off x="4724400" y="1085625"/>
            <a:ext cx="4419600" cy="3314684"/>
          </a:xfrm>
          <a:prstGeom prst="rect">
            <a:avLst/>
          </a:prstGeom>
          <a:noFill/>
          <a:ln>
            <a:noFill/>
          </a:ln>
        </p:spPr>
      </p:pic>
      <p:sp>
        <p:nvSpPr>
          <p:cNvPr id="237" name="Google Shape;23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Función de autocorrelación</a:t>
            </a:r>
            <a:endParaRPr/>
          </a:p>
        </p:txBody>
      </p:sp>
      <p:sp>
        <p:nvSpPr>
          <p:cNvPr id="243" name="Google Shape;243;p32"/>
          <p:cNvSpPr txBox="1"/>
          <p:nvPr>
            <p:ph idx="1" type="body"/>
          </p:nvPr>
        </p:nvSpPr>
        <p:spPr>
          <a:xfrm>
            <a:off x="311700" y="1152475"/>
            <a:ext cx="3576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Ejemplo con dataset público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latin typeface="Courier New"/>
                <a:ea typeface="Courier New"/>
                <a:cs typeface="Courier New"/>
                <a:sym typeface="Courier New"/>
              </a:rPr>
              <a:t>import statsmodels.api as sm</a:t>
            </a:r>
            <a:endParaRPr>
              <a:latin typeface="Courier New"/>
              <a:ea typeface="Courier New"/>
              <a:cs typeface="Courier New"/>
              <a:sym typeface="Courier New"/>
            </a:endParaRPr>
          </a:p>
          <a:p>
            <a:pPr indent="0" lvl="0" marL="0" rtl="0" algn="l">
              <a:spcBef>
                <a:spcPts val="1200"/>
              </a:spcBef>
              <a:spcAft>
                <a:spcPts val="0"/>
              </a:spcAft>
              <a:buNone/>
            </a:pPr>
            <a:r>
              <a:rPr lang="es">
                <a:latin typeface="Courier New"/>
                <a:ea typeface="Courier New"/>
                <a:cs typeface="Courier New"/>
                <a:sym typeface="Courier New"/>
              </a:rPr>
              <a:t>dta = sm.</a:t>
            </a:r>
            <a:r>
              <a:rPr b="1" lang="es">
                <a:latin typeface="Courier New"/>
                <a:ea typeface="Courier New"/>
                <a:cs typeface="Courier New"/>
                <a:sym typeface="Courier New"/>
              </a:rPr>
              <a:t>datasets.sunspots</a:t>
            </a:r>
            <a:r>
              <a:rPr lang="es">
                <a:latin typeface="Courier New"/>
                <a:ea typeface="Courier New"/>
                <a:cs typeface="Courier New"/>
                <a:sym typeface="Courier New"/>
              </a:rPr>
              <a:t>.load_pandas().data</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4" name="Google Shape;244;p32"/>
          <p:cNvPicPr preferRelativeResize="0"/>
          <p:nvPr/>
        </p:nvPicPr>
        <p:blipFill>
          <a:blip r:embed="rId3">
            <a:alphaModFix/>
          </a:blip>
          <a:stretch>
            <a:fillRect/>
          </a:stretch>
        </p:blipFill>
        <p:spPr>
          <a:xfrm>
            <a:off x="4181600" y="1152475"/>
            <a:ext cx="4650701" cy="3488026"/>
          </a:xfrm>
          <a:prstGeom prst="rect">
            <a:avLst/>
          </a:prstGeom>
          <a:noFill/>
          <a:ln>
            <a:noFill/>
          </a:ln>
        </p:spPr>
      </p:pic>
      <p:sp>
        <p:nvSpPr>
          <p:cNvPr id="245" name="Google Shape;24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Función de autocorrelación</a:t>
            </a:r>
            <a:endParaRPr/>
          </a:p>
        </p:txBody>
      </p:sp>
      <p:sp>
        <p:nvSpPr>
          <p:cNvPr id="251" name="Google Shape;251;p33"/>
          <p:cNvSpPr txBox="1"/>
          <p:nvPr>
            <p:ph idx="1" type="body"/>
          </p:nvPr>
        </p:nvSpPr>
        <p:spPr>
          <a:xfrm>
            <a:off x="311700" y="1152475"/>
            <a:ext cx="357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con dataset público</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s">
                <a:latin typeface="Courier New"/>
                <a:ea typeface="Courier New"/>
                <a:cs typeface="Courier New"/>
                <a:sym typeface="Courier New"/>
              </a:rPr>
              <a:t>sm.graphics.tsa.</a:t>
            </a:r>
            <a:r>
              <a:rPr b="1" lang="es">
                <a:latin typeface="Courier New"/>
                <a:ea typeface="Courier New"/>
                <a:cs typeface="Courier New"/>
                <a:sym typeface="Courier New"/>
              </a:rPr>
              <a:t>plot_acf</a:t>
            </a:r>
            <a:r>
              <a:rPr lang="es">
                <a:latin typeface="Courier New"/>
                <a:ea typeface="Courier New"/>
                <a:cs typeface="Courier New"/>
                <a:sym typeface="Courier New"/>
              </a:rPr>
              <a:t>(dta.values.squeeze(), lags=40)</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52" name="Google Shape;252;p33"/>
          <p:cNvPicPr preferRelativeResize="0"/>
          <p:nvPr/>
        </p:nvPicPr>
        <p:blipFill>
          <a:blip r:embed="rId3">
            <a:alphaModFix/>
          </a:blip>
          <a:stretch>
            <a:fillRect/>
          </a:stretch>
        </p:blipFill>
        <p:spPr>
          <a:xfrm>
            <a:off x="3887700" y="1152475"/>
            <a:ext cx="4951501" cy="3713626"/>
          </a:xfrm>
          <a:prstGeom prst="rect">
            <a:avLst/>
          </a:prstGeom>
          <a:noFill/>
          <a:ln>
            <a:noFill/>
          </a:ln>
        </p:spPr>
      </p:pic>
      <p:sp>
        <p:nvSpPr>
          <p:cNvPr id="253" name="Google Shape;2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Temas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Estimación de parámetros</a:t>
            </a:r>
            <a:endParaRPr/>
          </a:p>
          <a:p>
            <a:pPr indent="-342900" lvl="0" marL="457200" rtl="0" algn="l">
              <a:spcBef>
                <a:spcPts val="0"/>
              </a:spcBef>
              <a:spcAft>
                <a:spcPts val="0"/>
              </a:spcAft>
              <a:buSzPts val="1800"/>
              <a:buChar char="●"/>
            </a:pPr>
            <a:r>
              <a:rPr lang="es"/>
              <a:t>E</a:t>
            </a:r>
            <a:r>
              <a:rPr lang="es"/>
              <a:t>jemplos de función de autocorrelación y autocorrelación parcial</a:t>
            </a:r>
            <a:endParaRPr/>
          </a:p>
          <a:p>
            <a:pPr indent="-342900" lvl="0" marL="457200" rtl="0" algn="l">
              <a:spcBef>
                <a:spcPts val="0"/>
              </a:spcBef>
              <a:spcAft>
                <a:spcPts val="0"/>
              </a:spcAft>
              <a:buSzPts val="1800"/>
              <a:buChar char="●"/>
            </a:pPr>
            <a:r>
              <a:rPr lang="es"/>
              <a:t>O</a:t>
            </a:r>
            <a:r>
              <a:rPr lang="es"/>
              <a:t>bjeto de resultados ARIMA</a:t>
            </a:r>
            <a:endParaRPr/>
          </a:p>
          <a:p>
            <a:pPr indent="-342900" lvl="0" marL="457200" rtl="0" algn="l">
              <a:spcBef>
                <a:spcPts val="0"/>
              </a:spcBef>
              <a:spcAft>
                <a:spcPts val="0"/>
              </a:spcAft>
              <a:buSzPts val="1800"/>
              <a:buChar char="●"/>
            </a:pPr>
            <a:r>
              <a:rPr lang="es"/>
              <a:t>Diagnósticos</a:t>
            </a:r>
            <a:endParaRPr/>
          </a:p>
          <a:p>
            <a:pPr indent="-342900" lvl="0" marL="457200" rtl="0" algn="l">
              <a:spcBef>
                <a:spcPts val="0"/>
              </a:spcBef>
              <a:spcAft>
                <a:spcPts val="0"/>
              </a:spcAft>
              <a:buSzPts val="1800"/>
              <a:buChar char="●"/>
            </a:pPr>
            <a:r>
              <a:rPr lang="es"/>
              <a:t>Caso de estudio: pronóstico de demanda de Internet</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Función de autocorrelación parcial</a:t>
            </a:r>
            <a:endParaRPr/>
          </a:p>
        </p:txBody>
      </p:sp>
      <p:sp>
        <p:nvSpPr>
          <p:cNvPr id="259" name="Google Shape;259;p34"/>
          <p:cNvSpPr txBox="1"/>
          <p:nvPr>
            <p:ph idx="1" type="body"/>
          </p:nvPr>
        </p:nvSpPr>
        <p:spPr>
          <a:xfrm>
            <a:off x="311700" y="1152475"/>
            <a:ext cx="37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 con dataset público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latin typeface="Courier New"/>
                <a:ea typeface="Courier New"/>
                <a:cs typeface="Courier New"/>
                <a:sym typeface="Courier New"/>
              </a:rPr>
              <a:t>sm.graphics.tsa.</a:t>
            </a:r>
            <a:r>
              <a:rPr b="1" lang="es">
                <a:latin typeface="Courier New"/>
                <a:ea typeface="Courier New"/>
                <a:cs typeface="Courier New"/>
                <a:sym typeface="Courier New"/>
              </a:rPr>
              <a:t>plot_pacf</a:t>
            </a:r>
            <a:r>
              <a:rPr lang="es">
                <a:latin typeface="Courier New"/>
                <a:ea typeface="Courier New"/>
                <a:cs typeface="Courier New"/>
                <a:sym typeface="Courier New"/>
              </a:rPr>
              <a:t>(dta.values.squeeze(), lags=40, method="ywm")</a:t>
            </a:r>
            <a:endParaRPr/>
          </a:p>
          <a:p>
            <a:pPr indent="0" lvl="0" marL="0" rtl="0" algn="l">
              <a:spcBef>
                <a:spcPts val="1200"/>
              </a:spcBef>
              <a:spcAft>
                <a:spcPts val="1200"/>
              </a:spcAft>
              <a:buNone/>
            </a:pPr>
            <a:r>
              <a:t/>
            </a:r>
            <a:endParaRPr/>
          </a:p>
        </p:txBody>
      </p:sp>
      <p:pic>
        <p:nvPicPr>
          <p:cNvPr id="260" name="Google Shape;260;p34"/>
          <p:cNvPicPr preferRelativeResize="0"/>
          <p:nvPr/>
        </p:nvPicPr>
        <p:blipFill>
          <a:blip r:embed="rId3">
            <a:alphaModFix/>
          </a:blip>
          <a:stretch>
            <a:fillRect/>
          </a:stretch>
        </p:blipFill>
        <p:spPr>
          <a:xfrm>
            <a:off x="4040100" y="1170125"/>
            <a:ext cx="4951501" cy="3713626"/>
          </a:xfrm>
          <a:prstGeom prst="rect">
            <a:avLst/>
          </a:prstGeom>
          <a:noFill/>
          <a:ln>
            <a:noFill/>
          </a:ln>
        </p:spPr>
      </p:pic>
      <p:sp>
        <p:nvSpPr>
          <p:cNvPr id="261" name="Google Shape;26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Modelos estacionales</a:t>
            </a:r>
            <a:endParaRPr/>
          </a:p>
        </p:txBody>
      </p:sp>
      <p:sp>
        <p:nvSpPr>
          <p:cNvPr id="267" name="Google Shape;26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SARIMA multiplicativo</a:t>
            </a:r>
            <a:endParaRPr/>
          </a:p>
        </p:txBody>
      </p:sp>
      <p:sp>
        <p:nvSpPr>
          <p:cNvPr id="273" name="Google Shape;27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herramienta importante es el análisis de procesos estacionales </a:t>
            </a:r>
            <a:r>
              <a:rPr b="1" lang="es"/>
              <a:t>no estacionarios</a:t>
            </a:r>
            <a:r>
              <a:rPr lang="es"/>
              <a:t> es la diferenciación estacional de período s para la serie {Yt}, denotada</a:t>
            </a:r>
            <a:endParaRPr/>
          </a:p>
          <a:p>
            <a:pPr indent="0" lvl="0" marL="0" rtl="0" algn="l">
              <a:spcBef>
                <a:spcPts val="1200"/>
              </a:spcBef>
              <a:spcAft>
                <a:spcPts val="0"/>
              </a:spcAft>
              <a:buNone/>
            </a:pPr>
            <a:br>
              <a:rPr lang="es"/>
            </a:br>
            <a:r>
              <a:rPr lang="es"/>
              <a:t>Se dice que una serie estacional no estacionaria sigue un modelo SARIMA(p,d,q)x(P,D,Q)</a:t>
            </a:r>
            <a:r>
              <a:rPr lang="es" sz="1500"/>
              <a:t>s</a:t>
            </a:r>
            <a:r>
              <a:rPr lang="es"/>
              <a:t> de período s si la serie diferenciada </a:t>
            </a:r>
            <a:endParaRPr/>
          </a:p>
          <a:p>
            <a:pPr indent="0" lvl="0" marL="0" rtl="0" algn="l">
              <a:spcBef>
                <a:spcPts val="1200"/>
              </a:spcBef>
              <a:spcAft>
                <a:spcPts val="1200"/>
              </a:spcAft>
              <a:buNone/>
            </a:pPr>
            <a:br>
              <a:rPr lang="es"/>
            </a:br>
            <a:r>
              <a:rPr lang="es"/>
              <a:t>sigue un proceso SARMA(p,q)x(P,Q)</a:t>
            </a:r>
            <a:r>
              <a:rPr lang="es" sz="1500"/>
              <a:t>s</a:t>
            </a:r>
            <a:r>
              <a:rPr lang="es"/>
              <a:t>.</a:t>
            </a:r>
            <a:endParaRPr/>
          </a:p>
        </p:txBody>
      </p:sp>
      <p:pic>
        <p:nvPicPr>
          <p:cNvPr descr="\nabla_sY_t = Y_t - Y_{t-s}" id="274" name="Google Shape;274;p36" title="MathEquation,#3c3c3c"/>
          <p:cNvPicPr preferRelativeResize="0"/>
          <p:nvPr/>
        </p:nvPicPr>
        <p:blipFill>
          <a:blip r:embed="rId3">
            <a:alphaModFix/>
          </a:blip>
          <a:stretch>
            <a:fillRect/>
          </a:stretch>
        </p:blipFill>
        <p:spPr>
          <a:xfrm>
            <a:off x="3608550" y="2085050"/>
            <a:ext cx="1926896" cy="279400"/>
          </a:xfrm>
          <a:prstGeom prst="rect">
            <a:avLst/>
          </a:prstGeom>
          <a:noFill/>
          <a:ln>
            <a:noFill/>
          </a:ln>
        </p:spPr>
      </p:pic>
      <p:pic>
        <p:nvPicPr>
          <p:cNvPr descr="W_t  = \nabla^d\nabla^D_sY_t" id="275" name="Google Shape;275;p36" title="MathEquation,#3c3c3c"/>
          <p:cNvPicPr preferRelativeResize="0"/>
          <p:nvPr/>
        </p:nvPicPr>
        <p:blipFill>
          <a:blip r:embed="rId4">
            <a:alphaModFix/>
          </a:blip>
          <a:stretch>
            <a:fillRect/>
          </a:stretch>
        </p:blipFill>
        <p:spPr>
          <a:xfrm>
            <a:off x="3831863" y="3431775"/>
            <a:ext cx="1480264" cy="279400"/>
          </a:xfrm>
          <a:prstGeom prst="rect">
            <a:avLst/>
          </a:prstGeom>
          <a:noFill/>
          <a:ln>
            <a:noFill/>
          </a:ln>
        </p:spPr>
      </p:pic>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Especificación del modelo</a:t>
            </a:r>
            <a:endParaRPr/>
          </a:p>
        </p:txBody>
      </p:sp>
      <p:sp>
        <p:nvSpPr>
          <p:cNvPr id="282" name="Google Shape;28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usan las mismas ideas introducidas para modelos ARMA. y ARIMA.</a:t>
            </a:r>
            <a:endParaRPr/>
          </a:p>
          <a:p>
            <a:pPr indent="-342900" lvl="0" marL="457200" rtl="0" algn="l">
              <a:spcBef>
                <a:spcPts val="1200"/>
              </a:spcBef>
              <a:spcAft>
                <a:spcPts val="0"/>
              </a:spcAft>
              <a:buSzPts val="1800"/>
              <a:buAutoNum type="arabicParenR"/>
            </a:pPr>
            <a:r>
              <a:rPr lang="es"/>
              <a:t>Inspeccionar la serie de tiempo y su función de autocorrelación muestral. ¿Observo alguna tendencia y/o algún comportamiento estacional? </a:t>
            </a:r>
            <a:endParaRPr/>
          </a:p>
          <a:p>
            <a:pPr indent="-342900" lvl="0" marL="457200" rtl="0" algn="l">
              <a:spcBef>
                <a:spcPts val="0"/>
              </a:spcBef>
              <a:spcAft>
                <a:spcPts val="0"/>
              </a:spcAft>
              <a:buSzPts val="1800"/>
              <a:buAutoNum type="arabicParenR"/>
            </a:pPr>
            <a:r>
              <a:rPr lang="es"/>
              <a:t>Proponer transformaciones (ej. diferenciar) y volver a analizar la serie resultante</a:t>
            </a:r>
            <a:endParaRPr/>
          </a:p>
          <a:p>
            <a:pPr indent="0" lvl="0" marL="0" rtl="0" algn="l">
              <a:spcBef>
                <a:spcPts val="1200"/>
              </a:spcBef>
              <a:spcAft>
                <a:spcPts val="0"/>
              </a:spcAft>
              <a:buNone/>
            </a:pPr>
            <a:br>
              <a:rPr lang="es"/>
            </a:br>
            <a:r>
              <a:rPr lang="es"/>
              <a:t> </a:t>
            </a:r>
            <a:endParaRPr/>
          </a:p>
          <a:p>
            <a:pPr indent="0" lvl="0" marL="0" rtl="0" algn="l">
              <a:spcBef>
                <a:spcPts val="1200"/>
              </a:spcBef>
              <a:spcAft>
                <a:spcPts val="1200"/>
              </a:spcAft>
              <a:buNone/>
            </a:pPr>
            <a:r>
              <a:rPr lang="es"/>
              <a:t> </a:t>
            </a:r>
            <a:endParaRPr/>
          </a:p>
        </p:txBody>
      </p:sp>
      <p:sp>
        <p:nvSpPr>
          <p:cNvPr id="283" name="Google Shape;28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8"/>
          <p:cNvPicPr preferRelativeResize="0"/>
          <p:nvPr/>
        </p:nvPicPr>
        <p:blipFill>
          <a:blip r:embed="rId3">
            <a:alphaModFix/>
          </a:blip>
          <a:stretch>
            <a:fillRect/>
          </a:stretch>
        </p:blipFill>
        <p:spPr>
          <a:xfrm>
            <a:off x="808775" y="3532925"/>
            <a:ext cx="3462275" cy="1528930"/>
          </a:xfrm>
          <a:prstGeom prst="rect">
            <a:avLst/>
          </a:prstGeom>
          <a:noFill/>
          <a:ln>
            <a:noFill/>
          </a:ln>
        </p:spPr>
      </p:pic>
      <p:pic>
        <p:nvPicPr>
          <p:cNvPr id="289" name="Google Shape;289;p38"/>
          <p:cNvPicPr preferRelativeResize="0"/>
          <p:nvPr/>
        </p:nvPicPr>
        <p:blipFill>
          <a:blip r:embed="rId4">
            <a:alphaModFix/>
          </a:blip>
          <a:stretch>
            <a:fillRect/>
          </a:stretch>
        </p:blipFill>
        <p:spPr>
          <a:xfrm>
            <a:off x="5046700" y="3660017"/>
            <a:ext cx="3232925" cy="1410633"/>
          </a:xfrm>
          <a:prstGeom prst="rect">
            <a:avLst/>
          </a:prstGeom>
          <a:noFill/>
          <a:ln>
            <a:noFill/>
          </a:ln>
        </p:spPr>
      </p:pic>
      <p:pic>
        <p:nvPicPr>
          <p:cNvPr id="290" name="Google Shape;290;p38"/>
          <p:cNvPicPr preferRelativeResize="0"/>
          <p:nvPr/>
        </p:nvPicPr>
        <p:blipFill>
          <a:blip r:embed="rId5">
            <a:alphaModFix/>
          </a:blip>
          <a:stretch>
            <a:fillRect/>
          </a:stretch>
        </p:blipFill>
        <p:spPr>
          <a:xfrm>
            <a:off x="5046700" y="2258118"/>
            <a:ext cx="3302100" cy="1462819"/>
          </a:xfrm>
          <a:prstGeom prst="rect">
            <a:avLst/>
          </a:prstGeom>
          <a:noFill/>
          <a:ln>
            <a:noFill/>
          </a:ln>
        </p:spPr>
      </p:pic>
      <p:sp>
        <p:nvSpPr>
          <p:cNvPr id="291" name="Google Shape;29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Especificación del modelo - ejemplo</a:t>
            </a:r>
            <a:endParaRPr/>
          </a:p>
        </p:txBody>
      </p:sp>
      <p:pic>
        <p:nvPicPr>
          <p:cNvPr id="292" name="Google Shape;292;p38"/>
          <p:cNvPicPr preferRelativeResize="0"/>
          <p:nvPr/>
        </p:nvPicPr>
        <p:blipFill>
          <a:blip r:embed="rId6">
            <a:alphaModFix/>
          </a:blip>
          <a:stretch>
            <a:fillRect/>
          </a:stretch>
        </p:blipFill>
        <p:spPr>
          <a:xfrm>
            <a:off x="968950" y="1120650"/>
            <a:ext cx="3302100" cy="1083965"/>
          </a:xfrm>
          <a:prstGeom prst="rect">
            <a:avLst/>
          </a:prstGeom>
          <a:noFill/>
          <a:ln>
            <a:noFill/>
          </a:ln>
        </p:spPr>
      </p:pic>
      <p:pic>
        <p:nvPicPr>
          <p:cNvPr id="293" name="Google Shape;293;p38"/>
          <p:cNvPicPr preferRelativeResize="0"/>
          <p:nvPr/>
        </p:nvPicPr>
        <p:blipFill>
          <a:blip r:embed="rId7">
            <a:alphaModFix/>
          </a:blip>
          <a:stretch>
            <a:fillRect/>
          </a:stretch>
        </p:blipFill>
        <p:spPr>
          <a:xfrm>
            <a:off x="931565" y="2204620"/>
            <a:ext cx="3302105" cy="1326300"/>
          </a:xfrm>
          <a:prstGeom prst="rect">
            <a:avLst/>
          </a:prstGeom>
          <a:noFill/>
          <a:ln>
            <a:noFill/>
          </a:ln>
        </p:spPr>
      </p:pic>
      <p:pic>
        <p:nvPicPr>
          <p:cNvPr id="294" name="Google Shape;294;p38"/>
          <p:cNvPicPr preferRelativeResize="0"/>
          <p:nvPr/>
        </p:nvPicPr>
        <p:blipFill>
          <a:blip r:embed="rId8">
            <a:alphaModFix/>
          </a:blip>
          <a:stretch>
            <a:fillRect/>
          </a:stretch>
        </p:blipFill>
        <p:spPr>
          <a:xfrm>
            <a:off x="5115874" y="1061400"/>
            <a:ext cx="3163751" cy="1326300"/>
          </a:xfrm>
          <a:prstGeom prst="rect">
            <a:avLst/>
          </a:prstGeom>
          <a:noFill/>
          <a:ln>
            <a:noFill/>
          </a:ln>
        </p:spPr>
      </p:pic>
      <p:sp>
        <p:nvSpPr>
          <p:cNvPr id="295" name="Google Shape;29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Diagnóstico de modelos</a:t>
            </a:r>
            <a:endParaRPr/>
          </a:p>
        </p:txBody>
      </p:sp>
      <p:sp>
        <p:nvSpPr>
          <p:cNvPr id="301" name="Google Shape;30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Diagnóstico de los modelos</a:t>
            </a:r>
            <a:endParaRPr/>
          </a:p>
        </p:txBody>
      </p:sp>
      <p:sp>
        <p:nvSpPr>
          <p:cNvPr id="307" name="Google Shape;30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basa en determinar la bondad de la estimación del modelo, y en caso de tener un mal ajuste proponer modificaciones apropiadas. </a:t>
            </a:r>
            <a:endParaRPr/>
          </a:p>
          <a:p>
            <a:pPr indent="0" lvl="0" marL="0" rtl="0" algn="l">
              <a:spcBef>
                <a:spcPts val="1200"/>
              </a:spcBef>
              <a:spcAft>
                <a:spcPts val="0"/>
              </a:spcAft>
              <a:buNone/>
            </a:pPr>
            <a:r>
              <a:rPr lang="es"/>
              <a:t>Vamos a ver dos enfoques complementarios:</a:t>
            </a:r>
            <a:endParaRPr/>
          </a:p>
          <a:p>
            <a:pPr indent="-342900" lvl="0" marL="457200" rtl="0" algn="l">
              <a:spcBef>
                <a:spcPts val="1200"/>
              </a:spcBef>
              <a:spcAft>
                <a:spcPts val="0"/>
              </a:spcAft>
              <a:buSzPts val="1800"/>
              <a:buChar char="●"/>
            </a:pPr>
            <a:r>
              <a:rPr lang="es"/>
              <a:t>Análisis residual</a:t>
            </a:r>
            <a:endParaRPr/>
          </a:p>
          <a:p>
            <a:pPr indent="-342900" lvl="0" marL="457200" rtl="0" algn="l">
              <a:spcBef>
                <a:spcPts val="0"/>
              </a:spcBef>
              <a:spcAft>
                <a:spcPts val="0"/>
              </a:spcAft>
              <a:buSzPts val="1800"/>
              <a:buChar char="●"/>
            </a:pPr>
            <a:r>
              <a:rPr lang="es"/>
              <a:t>Análisis de modelos sobre-parametrizados</a:t>
            </a:r>
            <a:endParaRPr/>
          </a:p>
        </p:txBody>
      </p:sp>
      <p:sp>
        <p:nvSpPr>
          <p:cNvPr id="308" name="Google Shape;30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s"/>
              <a:t>Análisis de residuos</a:t>
            </a:r>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 igual que en los problemas de regresión, vamos a llamar residuo a la diferencia entre el valor verdadero y el estimado por el modelo: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Si el modelo se encuentra bien estimado, los residuos deberían tener aproximadamente las propiedades del ruido blanco.</a:t>
            </a:r>
            <a:endParaRPr/>
          </a:p>
          <a:p>
            <a:pPr indent="0" lvl="0" marL="0" rtl="0" algn="l">
              <a:spcBef>
                <a:spcPts val="1200"/>
              </a:spcBef>
              <a:spcAft>
                <a:spcPts val="1200"/>
              </a:spcAft>
              <a:buNone/>
            </a:pPr>
            <a:r>
              <a:rPr lang="es"/>
              <a:t>Las desviaciones de esta propiedad pueden ayudarnos a corregir el modelo.</a:t>
            </a:r>
            <a:endParaRPr/>
          </a:p>
        </p:txBody>
      </p:sp>
      <p:pic>
        <p:nvPicPr>
          <p:cNvPr descr="\hat{e}_t  = Y_t - \hat{Y}_t" id="315" name="Google Shape;315;p41" title="MathEquation,#3c3c3c"/>
          <p:cNvPicPr preferRelativeResize="0"/>
          <p:nvPr/>
        </p:nvPicPr>
        <p:blipFill>
          <a:blip r:embed="rId3">
            <a:alphaModFix/>
          </a:blip>
          <a:stretch>
            <a:fillRect/>
          </a:stretch>
        </p:blipFill>
        <p:spPr>
          <a:xfrm>
            <a:off x="3798963" y="2003525"/>
            <a:ext cx="1546086" cy="355600"/>
          </a:xfrm>
          <a:prstGeom prst="rect">
            <a:avLst/>
          </a:prstGeom>
          <a:noFill/>
          <a:ln>
            <a:noFill/>
          </a:ln>
        </p:spPr>
      </p:pic>
      <p:sp>
        <p:nvSpPr>
          <p:cNvPr id="316" name="Google Shape;31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Gráfico de residuos	</a:t>
            </a:r>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primer testeo de diagnóstico consiste en graficar los residuos obtenidos a lo largo del tiempo.</a:t>
            </a:r>
            <a:endParaRPr/>
          </a:p>
        </p:txBody>
      </p:sp>
      <p:pic>
        <p:nvPicPr>
          <p:cNvPr id="323" name="Google Shape;323;p42"/>
          <p:cNvPicPr preferRelativeResize="0"/>
          <p:nvPr/>
        </p:nvPicPr>
        <p:blipFill>
          <a:blip r:embed="rId3">
            <a:alphaModFix/>
          </a:blip>
          <a:stretch>
            <a:fillRect/>
          </a:stretch>
        </p:blipFill>
        <p:spPr>
          <a:xfrm>
            <a:off x="98750" y="2478772"/>
            <a:ext cx="4416325" cy="1800211"/>
          </a:xfrm>
          <a:prstGeom prst="rect">
            <a:avLst/>
          </a:prstGeom>
          <a:noFill/>
          <a:ln>
            <a:noFill/>
          </a:ln>
        </p:spPr>
      </p:pic>
      <p:pic>
        <p:nvPicPr>
          <p:cNvPr id="324" name="Google Shape;324;p42"/>
          <p:cNvPicPr preferRelativeResize="0"/>
          <p:nvPr/>
        </p:nvPicPr>
        <p:blipFill>
          <a:blip r:embed="rId4">
            <a:alphaModFix/>
          </a:blip>
          <a:stretch>
            <a:fillRect/>
          </a:stretch>
        </p:blipFill>
        <p:spPr>
          <a:xfrm>
            <a:off x="4572007" y="2478775"/>
            <a:ext cx="4471470" cy="1800200"/>
          </a:xfrm>
          <a:prstGeom prst="rect">
            <a:avLst/>
          </a:prstGeom>
          <a:noFill/>
          <a:ln>
            <a:noFill/>
          </a:ln>
        </p:spPr>
      </p:pic>
      <p:sp>
        <p:nvSpPr>
          <p:cNvPr id="325" name="Google Shape;32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Normalidad de los residuos</a:t>
            </a:r>
            <a:endParaRPr/>
          </a:p>
        </p:txBody>
      </p:sp>
      <p:sp>
        <p:nvSpPr>
          <p:cNvPr id="331" name="Google Shape;33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buena forma de analizar la normalidad de los residuos es mediante un QQplot.</a:t>
            </a:r>
            <a:endParaRPr/>
          </a:p>
          <a:p>
            <a:pPr indent="0" lvl="0" marL="0" rtl="0" algn="l">
              <a:spcBef>
                <a:spcPts val="1200"/>
              </a:spcBef>
              <a:spcAft>
                <a:spcPts val="0"/>
              </a:spcAft>
              <a:buNone/>
            </a:pPr>
            <a:r>
              <a:rPr lang="es"/>
              <a:t>También pueden analizarse tests estadísticos como el Shapiro-Wilk (recordar que si la cantidad de muestras es muy grande este camino puede no ser recomendable).</a:t>
            </a:r>
            <a:endParaRPr/>
          </a:p>
          <a:p>
            <a:pPr indent="0" lvl="0" marL="0" rtl="0" algn="l">
              <a:spcBef>
                <a:spcPts val="1200"/>
              </a:spcBef>
              <a:spcAft>
                <a:spcPts val="1200"/>
              </a:spcAft>
              <a:buNone/>
            </a:pPr>
            <a:r>
              <a:t/>
            </a:r>
            <a:endParaRPr/>
          </a:p>
        </p:txBody>
      </p:sp>
      <p:pic>
        <p:nvPicPr>
          <p:cNvPr id="332" name="Google Shape;332;p43"/>
          <p:cNvPicPr preferRelativeResize="0"/>
          <p:nvPr/>
        </p:nvPicPr>
        <p:blipFill>
          <a:blip r:embed="rId3">
            <a:alphaModFix/>
          </a:blip>
          <a:stretch>
            <a:fillRect/>
          </a:stretch>
        </p:blipFill>
        <p:spPr>
          <a:xfrm>
            <a:off x="1511500" y="2964674"/>
            <a:ext cx="2772400" cy="2132225"/>
          </a:xfrm>
          <a:prstGeom prst="rect">
            <a:avLst/>
          </a:prstGeom>
          <a:noFill/>
          <a:ln>
            <a:noFill/>
          </a:ln>
        </p:spPr>
      </p:pic>
      <p:pic>
        <p:nvPicPr>
          <p:cNvPr id="333" name="Google Shape;333;p43"/>
          <p:cNvPicPr preferRelativeResize="0"/>
          <p:nvPr/>
        </p:nvPicPr>
        <p:blipFill>
          <a:blip r:embed="rId4">
            <a:alphaModFix/>
          </a:blip>
          <a:stretch>
            <a:fillRect/>
          </a:stretch>
        </p:blipFill>
        <p:spPr>
          <a:xfrm>
            <a:off x="4816900" y="3003712"/>
            <a:ext cx="2612050" cy="2054150"/>
          </a:xfrm>
          <a:prstGeom prst="rect">
            <a:avLst/>
          </a:prstGeom>
          <a:noFill/>
          <a:ln>
            <a:noFill/>
          </a:ln>
        </p:spPr>
      </p:pic>
      <p:sp>
        <p:nvSpPr>
          <p:cNvPr id="334" name="Google Shape;33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Estimación de parámetros</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Autocorrelación de los residuos</a:t>
            </a:r>
            <a:endParaRPr/>
          </a:p>
        </p:txBody>
      </p:sp>
      <p:sp>
        <p:nvSpPr>
          <p:cNvPr id="340" name="Google Shape;34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analizar la independencia de los residuos podemos estimar su función de autocorrelación. </a:t>
            </a:r>
            <a:endParaRPr/>
          </a:p>
          <a:p>
            <a:pPr indent="0" lvl="0" marL="0" rtl="0" algn="l">
              <a:spcBef>
                <a:spcPts val="1200"/>
              </a:spcBef>
              <a:spcAft>
                <a:spcPts val="1200"/>
              </a:spcAft>
              <a:buNone/>
            </a:pPr>
            <a:r>
              <a:rPr lang="es"/>
              <a:t>Idealmente, para tamaños grandes de muestra, las estimaciones de las correlaciones seguir una distribución normal de media 0 y varianza 1/n. Sin embargo esto no resulta del todo cierto para lags pequeños j, k, donde la varianza puede resultar significativamente menor y estar altamente correlacionados</a:t>
            </a:r>
            <a:endParaRPr/>
          </a:p>
        </p:txBody>
      </p:sp>
      <p:sp>
        <p:nvSpPr>
          <p:cNvPr id="341" name="Google Shape;341;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808775" y="3532925"/>
            <a:ext cx="3462275" cy="1528930"/>
          </a:xfrm>
          <a:prstGeom prst="rect">
            <a:avLst/>
          </a:prstGeom>
          <a:noFill/>
          <a:ln>
            <a:noFill/>
          </a:ln>
        </p:spPr>
      </p:pic>
      <p:pic>
        <p:nvPicPr>
          <p:cNvPr id="347" name="Google Shape;347;p45"/>
          <p:cNvPicPr preferRelativeResize="0"/>
          <p:nvPr/>
        </p:nvPicPr>
        <p:blipFill>
          <a:blip r:embed="rId4">
            <a:alphaModFix/>
          </a:blip>
          <a:stretch>
            <a:fillRect/>
          </a:stretch>
        </p:blipFill>
        <p:spPr>
          <a:xfrm>
            <a:off x="5046700" y="3660017"/>
            <a:ext cx="3232925" cy="1410633"/>
          </a:xfrm>
          <a:prstGeom prst="rect">
            <a:avLst/>
          </a:prstGeom>
          <a:noFill/>
          <a:ln>
            <a:noFill/>
          </a:ln>
        </p:spPr>
      </p:pic>
      <p:pic>
        <p:nvPicPr>
          <p:cNvPr id="348" name="Google Shape;348;p45"/>
          <p:cNvPicPr preferRelativeResize="0"/>
          <p:nvPr/>
        </p:nvPicPr>
        <p:blipFill>
          <a:blip r:embed="rId5">
            <a:alphaModFix/>
          </a:blip>
          <a:stretch>
            <a:fillRect/>
          </a:stretch>
        </p:blipFill>
        <p:spPr>
          <a:xfrm>
            <a:off x="5046700" y="2258118"/>
            <a:ext cx="3302100" cy="1462819"/>
          </a:xfrm>
          <a:prstGeom prst="rect">
            <a:avLst/>
          </a:prstGeom>
          <a:noFill/>
          <a:ln>
            <a:noFill/>
          </a:ln>
        </p:spPr>
      </p:pic>
      <p:sp>
        <p:nvSpPr>
          <p:cNvPr id="349" name="Google Shape;3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Especificación del modelo - ejemplo</a:t>
            </a:r>
            <a:endParaRPr/>
          </a:p>
        </p:txBody>
      </p:sp>
      <p:pic>
        <p:nvPicPr>
          <p:cNvPr id="350" name="Google Shape;350;p45"/>
          <p:cNvPicPr preferRelativeResize="0"/>
          <p:nvPr/>
        </p:nvPicPr>
        <p:blipFill>
          <a:blip r:embed="rId6">
            <a:alphaModFix/>
          </a:blip>
          <a:stretch>
            <a:fillRect/>
          </a:stretch>
        </p:blipFill>
        <p:spPr>
          <a:xfrm>
            <a:off x="968950" y="1120650"/>
            <a:ext cx="3302100" cy="1083965"/>
          </a:xfrm>
          <a:prstGeom prst="rect">
            <a:avLst/>
          </a:prstGeom>
          <a:noFill/>
          <a:ln>
            <a:noFill/>
          </a:ln>
        </p:spPr>
      </p:pic>
      <p:pic>
        <p:nvPicPr>
          <p:cNvPr id="351" name="Google Shape;351;p45"/>
          <p:cNvPicPr preferRelativeResize="0"/>
          <p:nvPr/>
        </p:nvPicPr>
        <p:blipFill>
          <a:blip r:embed="rId7">
            <a:alphaModFix/>
          </a:blip>
          <a:stretch>
            <a:fillRect/>
          </a:stretch>
        </p:blipFill>
        <p:spPr>
          <a:xfrm>
            <a:off x="931565" y="2204620"/>
            <a:ext cx="3302105" cy="1326300"/>
          </a:xfrm>
          <a:prstGeom prst="rect">
            <a:avLst/>
          </a:prstGeom>
          <a:noFill/>
          <a:ln>
            <a:noFill/>
          </a:ln>
        </p:spPr>
      </p:pic>
      <p:pic>
        <p:nvPicPr>
          <p:cNvPr id="352" name="Google Shape;352;p45"/>
          <p:cNvPicPr preferRelativeResize="0"/>
          <p:nvPr/>
        </p:nvPicPr>
        <p:blipFill>
          <a:blip r:embed="rId8">
            <a:alphaModFix/>
          </a:blip>
          <a:stretch>
            <a:fillRect/>
          </a:stretch>
        </p:blipFill>
        <p:spPr>
          <a:xfrm>
            <a:off x="5115874" y="1061400"/>
            <a:ext cx="3163751" cy="1326300"/>
          </a:xfrm>
          <a:prstGeom prst="rect">
            <a:avLst/>
          </a:prstGeom>
          <a:noFill/>
          <a:ln>
            <a:noFill/>
          </a:ln>
        </p:spPr>
      </p:pic>
      <p:sp>
        <p:nvSpPr>
          <p:cNvPr id="353" name="Google Shape;35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Ajuste del modelo</a:t>
            </a:r>
            <a:endParaRPr/>
          </a:p>
        </p:txBody>
      </p:sp>
      <p:sp>
        <p:nvSpPr>
          <p:cNvPr id="359" name="Google Shape;35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vez especificado el modelo (en el ejemplo anterior un candidato sería SARIMA(0,1,1)x(0,1,1)</a:t>
            </a:r>
            <a:r>
              <a:rPr lang="es" sz="1200"/>
              <a:t>12</a:t>
            </a:r>
            <a:r>
              <a:rPr lang="es"/>
              <a:t>) debemos ajustar los parámetros.	</a:t>
            </a:r>
            <a:endParaRPr/>
          </a:p>
          <a:p>
            <a:pPr indent="0" lvl="0" marL="0" rtl="0" algn="l">
              <a:spcBef>
                <a:spcPts val="1200"/>
              </a:spcBef>
              <a:spcAft>
                <a:spcPts val="1200"/>
              </a:spcAft>
              <a:buNone/>
            </a:pPr>
            <a:r>
              <a:rPr lang="es"/>
              <a:t>Nuevamente vamos a analizar los residuos de la estimación</a:t>
            </a:r>
            <a:endParaRPr/>
          </a:p>
        </p:txBody>
      </p:sp>
      <p:pic>
        <p:nvPicPr>
          <p:cNvPr id="360" name="Google Shape;360;p46"/>
          <p:cNvPicPr preferRelativeResize="0"/>
          <p:nvPr/>
        </p:nvPicPr>
        <p:blipFill>
          <a:blip r:embed="rId3">
            <a:alphaModFix/>
          </a:blip>
          <a:stretch>
            <a:fillRect/>
          </a:stretch>
        </p:blipFill>
        <p:spPr>
          <a:xfrm>
            <a:off x="869296" y="2361400"/>
            <a:ext cx="3702704" cy="1504225"/>
          </a:xfrm>
          <a:prstGeom prst="rect">
            <a:avLst/>
          </a:prstGeom>
          <a:noFill/>
          <a:ln>
            <a:noFill/>
          </a:ln>
        </p:spPr>
      </p:pic>
      <p:pic>
        <p:nvPicPr>
          <p:cNvPr id="361" name="Google Shape;361;p46"/>
          <p:cNvPicPr preferRelativeResize="0"/>
          <p:nvPr/>
        </p:nvPicPr>
        <p:blipFill>
          <a:blip r:embed="rId4">
            <a:alphaModFix/>
          </a:blip>
          <a:stretch>
            <a:fillRect/>
          </a:stretch>
        </p:blipFill>
        <p:spPr>
          <a:xfrm>
            <a:off x="5254053" y="2361400"/>
            <a:ext cx="3158022" cy="1350200"/>
          </a:xfrm>
          <a:prstGeom prst="rect">
            <a:avLst/>
          </a:prstGeom>
          <a:noFill/>
          <a:ln>
            <a:noFill/>
          </a:ln>
        </p:spPr>
      </p:pic>
      <p:pic>
        <p:nvPicPr>
          <p:cNvPr id="362" name="Google Shape;362;p46"/>
          <p:cNvPicPr preferRelativeResize="0"/>
          <p:nvPr/>
        </p:nvPicPr>
        <p:blipFill>
          <a:blip r:embed="rId5">
            <a:alphaModFix/>
          </a:blip>
          <a:stretch>
            <a:fillRect/>
          </a:stretch>
        </p:blipFill>
        <p:spPr>
          <a:xfrm>
            <a:off x="7017199" y="3711600"/>
            <a:ext cx="1662700" cy="1431900"/>
          </a:xfrm>
          <a:prstGeom prst="rect">
            <a:avLst/>
          </a:prstGeom>
          <a:noFill/>
          <a:ln>
            <a:noFill/>
          </a:ln>
        </p:spPr>
      </p:pic>
      <p:pic>
        <p:nvPicPr>
          <p:cNvPr id="363" name="Google Shape;363;p46"/>
          <p:cNvPicPr preferRelativeResize="0"/>
          <p:nvPr/>
        </p:nvPicPr>
        <p:blipFill>
          <a:blip r:embed="rId6">
            <a:alphaModFix/>
          </a:blip>
          <a:stretch>
            <a:fillRect/>
          </a:stretch>
        </p:blipFill>
        <p:spPr>
          <a:xfrm>
            <a:off x="3648074" y="3711599"/>
            <a:ext cx="1758378" cy="1431900"/>
          </a:xfrm>
          <a:prstGeom prst="rect">
            <a:avLst/>
          </a:prstGeom>
          <a:noFill/>
          <a:ln>
            <a:noFill/>
          </a:ln>
        </p:spPr>
      </p:pic>
      <p:sp>
        <p:nvSpPr>
          <p:cNvPr id="364" name="Google Shape;36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 de Ljung-Box</a:t>
            </a:r>
            <a:endParaRPr/>
          </a:p>
        </p:txBody>
      </p:sp>
      <p:sp>
        <p:nvSpPr>
          <p:cNvPr id="370" name="Google Shape;370;p47"/>
          <p:cNvSpPr txBox="1"/>
          <p:nvPr>
            <p:ph idx="1" type="body"/>
          </p:nvPr>
        </p:nvSpPr>
        <p:spPr>
          <a:xfrm>
            <a:off x="201125" y="1057225"/>
            <a:ext cx="8701500" cy="408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Además de analizar las autocorrelaciones de los residuos para lags individuales, es bueno tener una métrica que contemple las magnitudes de estas autocorrelaciones en conjunto.</a:t>
            </a:r>
            <a:endParaRPr/>
          </a:p>
          <a:p>
            <a:pPr indent="0" lvl="0" marL="0" rtl="0" algn="l">
              <a:spcBef>
                <a:spcPts val="1200"/>
              </a:spcBef>
              <a:spcAft>
                <a:spcPts val="0"/>
              </a:spcAft>
              <a:buNone/>
            </a:pPr>
            <a:r>
              <a:rPr lang="es"/>
              <a:t>Box y Pierce propusieron el estadístico                                           . Mostraron que si los órdenes </a:t>
            </a:r>
            <a:r>
              <a:rPr i="1" lang="es"/>
              <a:t>p</a:t>
            </a:r>
            <a:r>
              <a:rPr lang="es"/>
              <a:t> y </a:t>
            </a:r>
            <a:r>
              <a:rPr i="1" lang="es"/>
              <a:t>q</a:t>
            </a:r>
            <a:r>
              <a:rPr lang="es"/>
              <a:t> del ARMA están bien estimados, y </a:t>
            </a:r>
            <a:r>
              <a:rPr i="1" lang="es"/>
              <a:t>n</a:t>
            </a:r>
            <a:r>
              <a:rPr lang="es"/>
              <a:t> es grande,              . </a:t>
            </a:r>
            <a:br>
              <a:rPr lang="es"/>
            </a:br>
            <a:r>
              <a:rPr lang="es"/>
              <a:t>El problema que es la dist. asintótica está basada en un teorema límite. </a:t>
            </a:r>
            <a:endParaRPr/>
          </a:p>
          <a:p>
            <a:pPr indent="0" lvl="0" marL="0" rtl="0" algn="l">
              <a:spcBef>
                <a:spcPts val="1200"/>
              </a:spcBef>
              <a:spcAft>
                <a:spcPts val="0"/>
              </a:spcAft>
              <a:buNone/>
            </a:pPr>
            <a:r>
              <a:rPr lang="es"/>
              <a:t>Ljung y Box demostraron que esta dist. no se cumple para para tamaños comunes de muestras. Propusieron	                                                    que se asemeja mucho más a la distribución chi2.</a:t>
            </a:r>
            <a:endParaRPr/>
          </a:p>
          <a:p>
            <a:pPr indent="0" lvl="0" marL="0" rtl="0" algn="l">
              <a:spcBef>
                <a:spcPts val="1200"/>
              </a:spcBef>
              <a:spcAft>
                <a:spcPts val="1200"/>
              </a:spcAft>
              <a:buNone/>
            </a:pPr>
            <a:r>
              <a:rPr lang="es"/>
              <a:t>En ambos casos el test asociado es H0: “Los residuos están descorrelacionados”. Si el p-valor asociado al test resulta superior a un umbral (ej 0.05) no tengo evidencia suficiente para rechazar la hip. que los residuos están descorrelacionados.</a:t>
            </a:r>
            <a:endParaRPr/>
          </a:p>
        </p:txBody>
      </p:sp>
      <p:pic>
        <p:nvPicPr>
          <p:cNvPr descr="Q= n(\hat{r}^2_1+ \hat{r}^2_2+\ldots+\hat{r}^2_k)" id="371" name="Google Shape;371;p47" title="MathEquation,#3c3c3c"/>
          <p:cNvPicPr preferRelativeResize="0"/>
          <p:nvPr/>
        </p:nvPicPr>
        <p:blipFill>
          <a:blip r:embed="rId3">
            <a:alphaModFix/>
          </a:blip>
          <a:stretch>
            <a:fillRect/>
          </a:stretch>
        </p:blipFill>
        <p:spPr>
          <a:xfrm>
            <a:off x="4321525" y="2119103"/>
            <a:ext cx="2621936" cy="304800"/>
          </a:xfrm>
          <a:prstGeom prst="rect">
            <a:avLst/>
          </a:prstGeom>
          <a:noFill/>
          <a:ln>
            <a:noFill/>
          </a:ln>
        </p:spPr>
      </p:pic>
      <p:pic>
        <p:nvPicPr>
          <p:cNvPr descr="Q\approx \chi^2_{k-p-q}" id="372" name="Google Shape;372;p47" title="MathEquation,#3c3c3c"/>
          <p:cNvPicPr preferRelativeResize="0"/>
          <p:nvPr/>
        </p:nvPicPr>
        <p:blipFill>
          <a:blip r:embed="rId4">
            <a:alphaModFix/>
          </a:blip>
          <a:stretch>
            <a:fillRect/>
          </a:stretch>
        </p:blipFill>
        <p:spPr>
          <a:xfrm>
            <a:off x="6943450" y="2519700"/>
            <a:ext cx="875862" cy="254000"/>
          </a:xfrm>
          <a:prstGeom prst="rect">
            <a:avLst/>
          </a:prstGeom>
          <a:noFill/>
          <a:ln>
            <a:noFill/>
          </a:ln>
        </p:spPr>
      </p:pic>
      <p:pic>
        <p:nvPicPr>
          <p:cNvPr descr="Q_*= n(n+2)(\frac{\hat{r}^2_1}{n-1}+\frac{\hat{r}^2_2}{n-1}+\ldots+\frac{\hat{r}^2_k}{n-1})" id="373" name="Google Shape;373;p47" title="MathEquation,#3c3c3c"/>
          <p:cNvPicPr preferRelativeResize="0"/>
          <p:nvPr/>
        </p:nvPicPr>
        <p:blipFill>
          <a:blip r:embed="rId5">
            <a:alphaModFix/>
          </a:blip>
          <a:stretch>
            <a:fillRect/>
          </a:stretch>
        </p:blipFill>
        <p:spPr>
          <a:xfrm>
            <a:off x="3057763" y="3412470"/>
            <a:ext cx="3242554" cy="381000"/>
          </a:xfrm>
          <a:prstGeom prst="rect">
            <a:avLst/>
          </a:prstGeom>
          <a:noFill/>
          <a:ln>
            <a:noFill/>
          </a:ln>
        </p:spPr>
      </p:pic>
      <p:sp>
        <p:nvSpPr>
          <p:cNvPr id="374" name="Google Shape;37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Overfitting y redundancia de parámetros</a:t>
            </a:r>
            <a:endParaRPr/>
          </a:p>
        </p:txBody>
      </p:sp>
      <p:sp>
        <p:nvSpPr>
          <p:cNvPr id="380" name="Google Shape;38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Luego de ajustar un modelo que nos parece razonable, ajustamos algo más general (de más parámetros), que contenga al modelo propuesto como un caso particular. Por ejemplo, si queremos validar un AR(2), podemos luego ajustar un AR(3).</a:t>
            </a:r>
            <a:endParaRPr/>
          </a:p>
          <a:p>
            <a:pPr indent="0" lvl="0" marL="0" rtl="0" algn="l">
              <a:spcBef>
                <a:spcPts val="1200"/>
              </a:spcBef>
              <a:spcAft>
                <a:spcPts val="0"/>
              </a:spcAft>
              <a:buNone/>
            </a:pPr>
            <a:r>
              <a:rPr lang="es"/>
              <a:t>Vamos a aceptar el modelo propuesto si:</a:t>
            </a:r>
            <a:endParaRPr/>
          </a:p>
          <a:p>
            <a:pPr indent="-342900" lvl="0" marL="457200" rtl="0" algn="l">
              <a:spcBef>
                <a:spcPts val="1200"/>
              </a:spcBef>
              <a:spcAft>
                <a:spcPts val="0"/>
              </a:spcAft>
              <a:buSzPts val="1800"/>
              <a:buAutoNum type="arabicPeriod"/>
            </a:pPr>
            <a:r>
              <a:rPr lang="es"/>
              <a:t>Los valores estimados de a</a:t>
            </a:r>
            <a:r>
              <a:rPr baseline="-25000" lang="es"/>
              <a:t>3</a:t>
            </a:r>
            <a:r>
              <a:rPr lang="es"/>
              <a:t> no resulta significativamente diferente de cero, y</a:t>
            </a:r>
            <a:endParaRPr/>
          </a:p>
          <a:p>
            <a:pPr indent="-342900" lvl="0" marL="457200" rtl="0" algn="l">
              <a:spcBef>
                <a:spcPts val="0"/>
              </a:spcBef>
              <a:spcAft>
                <a:spcPts val="0"/>
              </a:spcAft>
              <a:buSzPts val="1800"/>
              <a:buAutoNum type="arabicPeriod"/>
            </a:pPr>
            <a:r>
              <a:rPr lang="es"/>
              <a:t>Los valores estimados de a</a:t>
            </a:r>
            <a:r>
              <a:rPr baseline="-25000" lang="es"/>
              <a:t>1</a:t>
            </a:r>
            <a:r>
              <a:rPr lang="es"/>
              <a:t>, a</a:t>
            </a:r>
            <a:r>
              <a:rPr baseline="-25000" lang="es"/>
              <a:t>2</a:t>
            </a:r>
            <a:r>
              <a:rPr lang="es"/>
              <a:t> no varían mucho respecto de las estimaciones originales.</a:t>
            </a:r>
            <a:endParaRPr/>
          </a:p>
        </p:txBody>
      </p:sp>
      <p:sp>
        <p:nvSpPr>
          <p:cNvPr id="381" name="Google Shape;38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Overfitting y redundancia de parámetros</a:t>
            </a:r>
            <a:endParaRPr/>
          </a:p>
        </p:txBody>
      </p:sp>
      <p:sp>
        <p:nvSpPr>
          <p:cNvPr id="387" name="Google Shape;387;p49"/>
          <p:cNvSpPr txBox="1"/>
          <p:nvPr>
            <p:ph idx="1" type="body"/>
          </p:nvPr>
        </p:nvSpPr>
        <p:spPr>
          <a:xfrm>
            <a:off x="311700" y="1152475"/>
            <a:ext cx="8520600" cy="39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Cuando tenemos un modelo ARMA, se presenta el problema de redundancia de parámetros o falta de identificabilidad. Si                         es el modelo correcto, luego también es correcto el modelo                                                 para cualquier constante </a:t>
            </a:r>
            <a:r>
              <a:rPr i="1" lang="es"/>
              <a:t>c.</a:t>
            </a:r>
            <a:r>
              <a:rPr lang="es"/>
              <a:t> Sin embargo, si el modelo original se correspondía con un ARMA(p,q), el segundo es un ARMA(p+1,q+1). Decimos en este caso que hay redundancia de parámetros. </a:t>
            </a:r>
            <a:endParaRPr/>
          </a:p>
          <a:p>
            <a:pPr indent="-342900" lvl="0" marL="457200" rtl="0" algn="l">
              <a:spcBef>
                <a:spcPts val="1200"/>
              </a:spcBef>
              <a:spcAft>
                <a:spcPts val="0"/>
              </a:spcAft>
              <a:buSzPts val="1800"/>
              <a:buAutoNum type="arabicPeriod"/>
            </a:pPr>
            <a:r>
              <a:rPr lang="es"/>
              <a:t>Especificamos el modelo más sencillo que se vea factible (antes de probar alguno más complejo)</a:t>
            </a:r>
            <a:endParaRPr/>
          </a:p>
          <a:p>
            <a:pPr indent="-342900" lvl="0" marL="457200" rtl="0" algn="l">
              <a:spcBef>
                <a:spcPts val="0"/>
              </a:spcBef>
              <a:spcAft>
                <a:spcPts val="0"/>
              </a:spcAft>
              <a:buSzPts val="1800"/>
              <a:buAutoNum type="arabicPeriod"/>
            </a:pPr>
            <a:r>
              <a:rPr lang="es"/>
              <a:t>Al hacer overffiting, agrandamos la parte MA y la AR por separado</a:t>
            </a:r>
            <a:endParaRPr/>
          </a:p>
          <a:p>
            <a:pPr indent="-342900" lvl="0" marL="457200" rtl="0" algn="l">
              <a:spcBef>
                <a:spcPts val="0"/>
              </a:spcBef>
              <a:spcAft>
                <a:spcPts val="0"/>
              </a:spcAft>
              <a:buSzPts val="1800"/>
              <a:buAutoNum type="arabicPeriod"/>
            </a:pPr>
            <a:r>
              <a:rPr lang="es"/>
              <a:t>Expandir el modelo en la dirección sugerida por el análisis de residuos.</a:t>
            </a:r>
            <a:endParaRPr/>
          </a:p>
        </p:txBody>
      </p:sp>
      <p:pic>
        <p:nvPicPr>
          <p:cNvPr descr="a(B)Y_t  = b(B)e_t" id="388" name="Google Shape;388;p49" title="MathEquation,#3c3c3c"/>
          <p:cNvPicPr preferRelativeResize="0"/>
          <p:nvPr/>
        </p:nvPicPr>
        <p:blipFill>
          <a:blip r:embed="rId3">
            <a:alphaModFix/>
          </a:blip>
          <a:stretch>
            <a:fillRect/>
          </a:stretch>
        </p:blipFill>
        <p:spPr>
          <a:xfrm>
            <a:off x="4572000" y="1572525"/>
            <a:ext cx="1494118" cy="254000"/>
          </a:xfrm>
          <a:prstGeom prst="rect">
            <a:avLst/>
          </a:prstGeom>
          <a:noFill/>
          <a:ln>
            <a:noFill/>
          </a:ln>
        </p:spPr>
      </p:pic>
      <p:pic>
        <p:nvPicPr>
          <p:cNvPr descr="(1-cB)a(B)Y_t  = (1-cB) b(B)e_t" id="389" name="Google Shape;389;p49" title="MathEquation,#3c3c3c"/>
          <p:cNvPicPr preferRelativeResize="0"/>
          <p:nvPr/>
        </p:nvPicPr>
        <p:blipFill>
          <a:blip r:embed="rId4">
            <a:alphaModFix/>
          </a:blip>
          <a:stretch>
            <a:fillRect/>
          </a:stretch>
        </p:blipFill>
        <p:spPr>
          <a:xfrm>
            <a:off x="4135175" y="1875400"/>
            <a:ext cx="3032836" cy="254000"/>
          </a:xfrm>
          <a:prstGeom prst="rect">
            <a:avLst/>
          </a:prstGeom>
          <a:noFill/>
          <a:ln>
            <a:noFill/>
          </a:ln>
        </p:spPr>
      </p:pic>
      <p:sp>
        <p:nvSpPr>
          <p:cNvPr id="390" name="Google Shape;390;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ajuste usando ARIMA</a:t>
            </a:r>
            <a:endParaRPr/>
          </a:p>
        </p:txBody>
      </p:sp>
      <p:pic>
        <p:nvPicPr>
          <p:cNvPr id="396" name="Google Shape;396;p50"/>
          <p:cNvPicPr preferRelativeResize="0"/>
          <p:nvPr/>
        </p:nvPicPr>
        <p:blipFill>
          <a:blip r:embed="rId3">
            <a:alphaModFix/>
          </a:blip>
          <a:stretch>
            <a:fillRect/>
          </a:stretch>
        </p:blipFill>
        <p:spPr>
          <a:xfrm>
            <a:off x="152400" y="1170125"/>
            <a:ext cx="8839200" cy="3558017"/>
          </a:xfrm>
          <a:prstGeom prst="rect">
            <a:avLst/>
          </a:prstGeom>
          <a:noFill/>
          <a:ln>
            <a:noFill/>
          </a:ln>
        </p:spPr>
      </p:pic>
      <p:sp>
        <p:nvSpPr>
          <p:cNvPr id="397" name="Google Shape;39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ajuste usando ARIMA</a:t>
            </a:r>
            <a:endParaRPr/>
          </a:p>
        </p:txBody>
      </p:sp>
      <p:grpSp>
        <p:nvGrpSpPr>
          <p:cNvPr id="403" name="Google Shape;403;p51"/>
          <p:cNvGrpSpPr/>
          <p:nvPr/>
        </p:nvGrpSpPr>
        <p:grpSpPr>
          <a:xfrm>
            <a:off x="228600" y="1093932"/>
            <a:ext cx="8391450" cy="3886603"/>
            <a:chOff x="0" y="1017725"/>
            <a:chExt cx="9144001" cy="4235157"/>
          </a:xfrm>
        </p:grpSpPr>
        <p:pic>
          <p:nvPicPr>
            <p:cNvPr id="404" name="Google Shape;404;p51"/>
            <p:cNvPicPr preferRelativeResize="0"/>
            <p:nvPr/>
          </p:nvPicPr>
          <p:blipFill>
            <a:blip r:embed="rId3">
              <a:alphaModFix/>
            </a:blip>
            <a:stretch>
              <a:fillRect/>
            </a:stretch>
          </p:blipFill>
          <p:spPr>
            <a:xfrm>
              <a:off x="152400" y="1017725"/>
              <a:ext cx="8839201" cy="3412914"/>
            </a:xfrm>
            <a:prstGeom prst="rect">
              <a:avLst/>
            </a:prstGeom>
            <a:noFill/>
            <a:ln>
              <a:noFill/>
            </a:ln>
          </p:spPr>
        </p:pic>
        <p:pic>
          <p:nvPicPr>
            <p:cNvPr id="405" name="Google Shape;405;p51"/>
            <p:cNvPicPr preferRelativeResize="0"/>
            <p:nvPr/>
          </p:nvPicPr>
          <p:blipFill>
            <a:blip r:embed="rId4">
              <a:alphaModFix/>
            </a:blip>
            <a:stretch>
              <a:fillRect/>
            </a:stretch>
          </p:blipFill>
          <p:spPr>
            <a:xfrm>
              <a:off x="0" y="4373018"/>
              <a:ext cx="9144001" cy="879863"/>
            </a:xfrm>
            <a:prstGeom prst="rect">
              <a:avLst/>
            </a:prstGeom>
            <a:noFill/>
            <a:ln>
              <a:noFill/>
            </a:ln>
          </p:spPr>
        </p:pic>
      </p:grpSp>
      <p:sp>
        <p:nvSpPr>
          <p:cNvPr id="406" name="Google Shape;406;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 name="Shape 410"/>
        <p:cNvGrpSpPr/>
        <p:nvPr/>
      </p:nvGrpSpPr>
      <p:grpSpPr>
        <a:xfrm>
          <a:off x="0" y="0"/>
          <a:ext cx="0" cy="0"/>
          <a:chOff x="0" y="0"/>
          <a:chExt cx="0" cy="0"/>
        </a:xfrm>
      </p:grpSpPr>
      <p:sp>
        <p:nvSpPr>
          <p:cNvPr id="411" name="Google Shape;41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ajuste usando ARIMA</a:t>
            </a:r>
            <a:endParaRPr/>
          </a:p>
        </p:txBody>
      </p:sp>
      <p:pic>
        <p:nvPicPr>
          <p:cNvPr id="412" name="Google Shape;412;p52"/>
          <p:cNvPicPr preferRelativeResize="0"/>
          <p:nvPr/>
        </p:nvPicPr>
        <p:blipFill rotWithShape="1">
          <a:blip r:embed="rId3">
            <a:alphaModFix/>
          </a:blip>
          <a:srcRect b="5045" l="8183" r="9158" t="10572"/>
          <a:stretch/>
        </p:blipFill>
        <p:spPr>
          <a:xfrm>
            <a:off x="792850" y="1183250"/>
            <a:ext cx="7558298" cy="3875750"/>
          </a:xfrm>
          <a:prstGeom prst="rect">
            <a:avLst/>
          </a:prstGeom>
          <a:noFill/>
          <a:ln>
            <a:noFill/>
          </a:ln>
        </p:spPr>
      </p:pic>
      <p:sp>
        <p:nvSpPr>
          <p:cNvPr id="413" name="Google Shape;41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(S) ARIMA</a:t>
            </a:r>
            <a:endParaRPr/>
          </a:p>
        </p:txBody>
      </p:sp>
      <p:pic>
        <p:nvPicPr>
          <p:cNvPr id="419" name="Google Shape;419;p53"/>
          <p:cNvPicPr preferRelativeResize="0"/>
          <p:nvPr/>
        </p:nvPicPr>
        <p:blipFill rotWithShape="1">
          <a:blip r:embed="rId3">
            <a:alphaModFix/>
          </a:blip>
          <a:srcRect b="6124" l="13745" r="5778" t="17410"/>
          <a:stretch/>
        </p:blipFill>
        <p:spPr>
          <a:xfrm>
            <a:off x="797600" y="1093920"/>
            <a:ext cx="7548806" cy="4032701"/>
          </a:xfrm>
          <a:prstGeom prst="rect">
            <a:avLst/>
          </a:prstGeom>
          <a:noFill/>
          <a:ln>
            <a:noFill/>
          </a:ln>
        </p:spPr>
      </p:pic>
      <p:sp>
        <p:nvSpPr>
          <p:cNvPr id="420" name="Google Shape;420;p53"/>
          <p:cNvSpPr/>
          <p:nvPr/>
        </p:nvSpPr>
        <p:spPr>
          <a:xfrm>
            <a:off x="4382850" y="1593750"/>
            <a:ext cx="3767100" cy="736500"/>
          </a:xfrm>
          <a:prstGeom prst="roundRect">
            <a:avLst>
              <a:gd fmla="val 16667" name="adj"/>
            </a:avLst>
          </a:prstGeom>
          <a:noFill/>
          <a:ln cap="flat" cmpd="sng" w="19050">
            <a:solidFill>
              <a:srgbClr val="49AE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1023950" y="4208925"/>
            <a:ext cx="7125900" cy="393600"/>
          </a:xfrm>
          <a:prstGeom prst="roundRect">
            <a:avLst>
              <a:gd fmla="val 16667" name="adj"/>
            </a:avLst>
          </a:prstGeom>
          <a:noFill/>
          <a:ln cap="flat" cmpd="sng" w="19050">
            <a:solidFill>
              <a:srgbClr val="49AE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1023950" y="2742025"/>
            <a:ext cx="2067000" cy="1387200"/>
          </a:xfrm>
          <a:prstGeom prst="roundRect">
            <a:avLst>
              <a:gd fmla="val 16667" name="adj"/>
            </a:avLst>
          </a:prstGeom>
          <a:noFill/>
          <a:ln cap="flat" cmpd="sng" w="19050">
            <a:solidFill>
              <a:srgbClr val="49AE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estimar los parámetros de un modelo?</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general no conocemos los valores de                  y                   y debemos estimarlos a partir de las observaciones de la serie de tiempo. </a:t>
            </a:r>
            <a:endParaRPr/>
          </a:p>
          <a:p>
            <a:pPr indent="0" lvl="0" marL="0" rtl="0" algn="l">
              <a:spcBef>
                <a:spcPts val="1200"/>
              </a:spcBef>
              <a:spcAft>
                <a:spcPts val="0"/>
              </a:spcAft>
              <a:buNone/>
            </a:pPr>
            <a:r>
              <a:rPr lang="es"/>
              <a:t>Existen distintos enfoques:</a:t>
            </a:r>
            <a:endParaRPr/>
          </a:p>
          <a:p>
            <a:pPr indent="-342900" lvl="0" marL="457200" rtl="0" algn="l">
              <a:spcBef>
                <a:spcPts val="1200"/>
              </a:spcBef>
              <a:spcAft>
                <a:spcPts val="0"/>
              </a:spcAft>
              <a:buSzPts val="1800"/>
              <a:buAutoNum type="arabicPeriod"/>
            </a:pPr>
            <a:r>
              <a:rPr lang="es"/>
              <a:t>Usando las ecuaciones de Yule-Walker - Sólo sirve para modelos </a:t>
            </a:r>
            <a:r>
              <a:rPr b="1" lang="es"/>
              <a:t>AR</a:t>
            </a:r>
            <a:endParaRPr b="1"/>
          </a:p>
          <a:p>
            <a:pPr indent="-342900" lvl="0" marL="457200" rtl="0" algn="l">
              <a:spcBef>
                <a:spcPts val="0"/>
              </a:spcBef>
              <a:spcAft>
                <a:spcPts val="0"/>
              </a:spcAft>
              <a:buSzPts val="1800"/>
              <a:buAutoNum type="arabicPeriod"/>
            </a:pPr>
            <a:r>
              <a:rPr lang="es"/>
              <a:t>Cuadrados mínimos </a:t>
            </a:r>
            <a:endParaRPr/>
          </a:p>
          <a:p>
            <a:pPr indent="-342900" lvl="0" marL="457200" rtl="0" algn="l">
              <a:spcBef>
                <a:spcPts val="0"/>
              </a:spcBef>
              <a:spcAft>
                <a:spcPts val="0"/>
              </a:spcAft>
              <a:buSzPts val="1800"/>
              <a:buAutoNum type="arabicPeriod"/>
            </a:pPr>
            <a:r>
              <a:rPr lang="es"/>
              <a:t>M</a:t>
            </a:r>
            <a:r>
              <a:rPr lang="es"/>
              <a:t>étodo de máxima verosimilitud basado en el modelo de estados </a:t>
            </a:r>
            <a:endParaRPr/>
          </a:p>
          <a:p>
            <a:pPr indent="0" lvl="0" marL="457200" rtl="0" algn="l">
              <a:spcBef>
                <a:spcPts val="1200"/>
              </a:spcBef>
              <a:spcAft>
                <a:spcPts val="1200"/>
              </a:spcAft>
              <a:buNone/>
            </a:pPr>
            <a:r>
              <a:t/>
            </a:r>
            <a:endParaRPr/>
          </a:p>
        </p:txBody>
      </p:sp>
      <p:pic>
        <p:nvPicPr>
          <p:cNvPr descr="a_1,\ldots a_p" id="94" name="Google Shape;94;p18" title="MathEquation,#3e3e3e"/>
          <p:cNvPicPr preferRelativeResize="0"/>
          <p:nvPr/>
        </p:nvPicPr>
        <p:blipFill>
          <a:blip r:embed="rId3">
            <a:alphaModFix/>
          </a:blip>
          <a:stretch>
            <a:fillRect/>
          </a:stretch>
        </p:blipFill>
        <p:spPr>
          <a:xfrm>
            <a:off x="4572000" y="1282825"/>
            <a:ext cx="1004250" cy="242275"/>
          </a:xfrm>
          <a:prstGeom prst="rect">
            <a:avLst/>
          </a:prstGeom>
          <a:noFill/>
          <a:ln>
            <a:noFill/>
          </a:ln>
        </p:spPr>
      </p:pic>
      <p:pic>
        <p:nvPicPr>
          <p:cNvPr descr="b_1,\ldots b_q" id="95" name="Google Shape;95;p18" title="MathEquation,#3e3e3e"/>
          <p:cNvPicPr preferRelativeResize="0"/>
          <p:nvPr/>
        </p:nvPicPr>
        <p:blipFill>
          <a:blip r:embed="rId4">
            <a:alphaModFix/>
          </a:blip>
          <a:stretch>
            <a:fillRect/>
          </a:stretch>
        </p:blipFill>
        <p:spPr>
          <a:xfrm>
            <a:off x="5964150" y="1259625"/>
            <a:ext cx="895126" cy="288675"/>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Volvamos al ejemplo de sun activity</a:t>
            </a:r>
            <a:endParaRPr/>
          </a:p>
        </p:txBody>
      </p:sp>
      <p:sp>
        <p:nvSpPr>
          <p:cNvPr id="429" name="Google Shape;429;p54"/>
          <p:cNvSpPr txBox="1"/>
          <p:nvPr>
            <p:ph idx="1" type="body"/>
          </p:nvPr>
        </p:nvSpPr>
        <p:spPr>
          <a:xfrm>
            <a:off x="311700" y="1152475"/>
            <a:ext cx="588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Serie de actividad del sol (SUNACTIVITY)</a:t>
            </a:r>
            <a:endParaRPr/>
          </a:p>
          <a:p>
            <a:pPr indent="0" lvl="0" marL="0" rtl="0" algn="l">
              <a:spcBef>
                <a:spcPts val="1200"/>
              </a:spcBef>
              <a:spcAft>
                <a:spcPts val="1200"/>
              </a:spcAft>
              <a:buNone/>
            </a:pPr>
            <a:r>
              <a:t/>
            </a:r>
            <a:endParaRPr/>
          </a:p>
        </p:txBody>
      </p:sp>
      <p:pic>
        <p:nvPicPr>
          <p:cNvPr id="430" name="Google Shape;430;p54"/>
          <p:cNvPicPr preferRelativeResize="0"/>
          <p:nvPr/>
        </p:nvPicPr>
        <p:blipFill>
          <a:blip r:embed="rId3">
            <a:alphaModFix/>
          </a:blip>
          <a:stretch>
            <a:fillRect/>
          </a:stretch>
        </p:blipFill>
        <p:spPr>
          <a:xfrm>
            <a:off x="311700" y="1592725"/>
            <a:ext cx="6444374" cy="3236851"/>
          </a:xfrm>
          <a:prstGeom prst="rect">
            <a:avLst/>
          </a:prstGeom>
          <a:noFill/>
          <a:ln>
            <a:noFill/>
          </a:ln>
        </p:spPr>
      </p:pic>
      <p:sp>
        <p:nvSpPr>
          <p:cNvPr id="431" name="Google Shape;431;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Ajuste de modelo SARIMAX</a:t>
            </a:r>
            <a:endParaRPr/>
          </a:p>
        </p:txBody>
      </p:sp>
      <p:pic>
        <p:nvPicPr>
          <p:cNvPr id="437" name="Google Shape;437;p55"/>
          <p:cNvPicPr preferRelativeResize="0"/>
          <p:nvPr/>
        </p:nvPicPr>
        <p:blipFill rotWithShape="1">
          <a:blip r:embed="rId3">
            <a:alphaModFix/>
          </a:blip>
          <a:srcRect b="9596" l="12680" r="13768" t="17089"/>
          <a:stretch/>
        </p:blipFill>
        <p:spPr>
          <a:xfrm>
            <a:off x="903325" y="1110825"/>
            <a:ext cx="7088577" cy="3972324"/>
          </a:xfrm>
          <a:prstGeom prst="rect">
            <a:avLst/>
          </a:prstGeom>
          <a:noFill/>
          <a:ln>
            <a:noFill/>
          </a:ln>
        </p:spPr>
      </p:pic>
      <p:sp>
        <p:nvSpPr>
          <p:cNvPr id="438" name="Google Shape;438;p55"/>
          <p:cNvSpPr/>
          <p:nvPr/>
        </p:nvSpPr>
        <p:spPr>
          <a:xfrm>
            <a:off x="1261875" y="4059925"/>
            <a:ext cx="3139500" cy="325200"/>
          </a:xfrm>
          <a:prstGeom prst="rect">
            <a:avLst/>
          </a:prstGeom>
          <a:noFill/>
          <a:ln cap="flat" cmpd="sng" w="28575">
            <a:solidFill>
              <a:srgbClr val="49AE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pasa con los residuos?</a:t>
            </a:r>
            <a:endParaRPr/>
          </a:p>
        </p:txBody>
      </p:sp>
      <p:pic>
        <p:nvPicPr>
          <p:cNvPr id="445" name="Google Shape;445;p56"/>
          <p:cNvPicPr preferRelativeResize="0"/>
          <p:nvPr/>
        </p:nvPicPr>
        <p:blipFill>
          <a:blip r:embed="rId3">
            <a:alphaModFix/>
          </a:blip>
          <a:stretch>
            <a:fillRect/>
          </a:stretch>
        </p:blipFill>
        <p:spPr>
          <a:xfrm>
            <a:off x="4844812" y="1304875"/>
            <a:ext cx="4515789" cy="3164100"/>
          </a:xfrm>
          <a:prstGeom prst="rect">
            <a:avLst/>
          </a:prstGeom>
          <a:noFill/>
          <a:ln>
            <a:noFill/>
          </a:ln>
        </p:spPr>
      </p:pic>
      <p:pic>
        <p:nvPicPr>
          <p:cNvPr id="446" name="Google Shape;446;p56"/>
          <p:cNvPicPr preferRelativeResize="0"/>
          <p:nvPr/>
        </p:nvPicPr>
        <p:blipFill>
          <a:blip r:embed="rId4">
            <a:alphaModFix/>
          </a:blip>
          <a:stretch>
            <a:fillRect/>
          </a:stretch>
        </p:blipFill>
        <p:spPr>
          <a:xfrm>
            <a:off x="121900" y="1296375"/>
            <a:ext cx="4540011" cy="3181096"/>
          </a:xfrm>
          <a:prstGeom prst="rect">
            <a:avLst/>
          </a:prstGeom>
          <a:noFill/>
          <a:ln>
            <a:noFill/>
          </a:ln>
        </p:spPr>
      </p:pic>
      <p:sp>
        <p:nvSpPr>
          <p:cNvPr id="447" name="Google Shape;447;p56"/>
          <p:cNvSpPr/>
          <p:nvPr/>
        </p:nvSpPr>
        <p:spPr>
          <a:xfrm>
            <a:off x="4248900" y="3277625"/>
            <a:ext cx="3535704" cy="1865916"/>
          </a:xfrm>
          <a:prstGeom prst="cloud">
            <a:avLst/>
          </a:prstGeom>
          <a:solidFill>
            <a:srgbClr val="1691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2"/>
                </a:solidFill>
              </a:rPr>
              <a:t>El modelo no era muy bueno…</a:t>
            </a:r>
            <a:endParaRPr sz="2100">
              <a:solidFill>
                <a:schemeClr val="lt2"/>
              </a:solidFill>
            </a:endParaRPr>
          </a:p>
        </p:txBody>
      </p:sp>
      <p:sp>
        <p:nvSpPr>
          <p:cNvPr id="448" name="Google Shape;448;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Probemos con otro: SARIMA(2,0,3)x(1,1,1)10</a:t>
            </a:r>
            <a:endParaRPr/>
          </a:p>
        </p:txBody>
      </p:sp>
      <p:pic>
        <p:nvPicPr>
          <p:cNvPr id="454" name="Google Shape;454;p57"/>
          <p:cNvPicPr preferRelativeResize="0"/>
          <p:nvPr/>
        </p:nvPicPr>
        <p:blipFill>
          <a:blip r:embed="rId3">
            <a:alphaModFix/>
          </a:blip>
          <a:stretch>
            <a:fillRect/>
          </a:stretch>
        </p:blipFill>
        <p:spPr>
          <a:xfrm>
            <a:off x="3292975" y="1170125"/>
            <a:ext cx="4869350" cy="3498725"/>
          </a:xfrm>
          <a:prstGeom prst="rect">
            <a:avLst/>
          </a:prstGeom>
          <a:noFill/>
          <a:ln>
            <a:noFill/>
          </a:ln>
        </p:spPr>
      </p:pic>
      <p:sp>
        <p:nvSpPr>
          <p:cNvPr id="455" name="Google Shape;455;p57"/>
          <p:cNvSpPr/>
          <p:nvPr/>
        </p:nvSpPr>
        <p:spPr>
          <a:xfrm>
            <a:off x="3361250" y="3592750"/>
            <a:ext cx="2395200" cy="572700"/>
          </a:xfrm>
          <a:prstGeom prst="rect">
            <a:avLst/>
          </a:prstGeom>
          <a:noFill/>
          <a:ln cap="flat" cmpd="sng" w="28575">
            <a:solidFill>
              <a:srgbClr val="49AE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57"/>
          <p:cNvPicPr preferRelativeResize="0"/>
          <p:nvPr/>
        </p:nvPicPr>
        <p:blipFill>
          <a:blip r:embed="rId4">
            <a:alphaModFix/>
          </a:blip>
          <a:stretch>
            <a:fillRect/>
          </a:stretch>
        </p:blipFill>
        <p:spPr>
          <a:xfrm>
            <a:off x="356800" y="1170125"/>
            <a:ext cx="2883025" cy="1795250"/>
          </a:xfrm>
          <a:prstGeom prst="rect">
            <a:avLst/>
          </a:prstGeom>
          <a:noFill/>
          <a:ln>
            <a:noFill/>
          </a:ln>
        </p:spPr>
      </p:pic>
      <p:sp>
        <p:nvSpPr>
          <p:cNvPr id="457" name="Google Shape;457;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Probemos con otro: SARIMA(2,0,3)x(1,1,1)10</a:t>
            </a:r>
            <a:endParaRPr/>
          </a:p>
        </p:txBody>
      </p:sp>
      <p:pic>
        <p:nvPicPr>
          <p:cNvPr id="463" name="Google Shape;463;p58"/>
          <p:cNvPicPr preferRelativeResize="0"/>
          <p:nvPr/>
        </p:nvPicPr>
        <p:blipFill>
          <a:blip r:embed="rId3">
            <a:alphaModFix/>
          </a:blip>
          <a:stretch>
            <a:fillRect/>
          </a:stretch>
        </p:blipFill>
        <p:spPr>
          <a:xfrm>
            <a:off x="4572000" y="1302425"/>
            <a:ext cx="4194400" cy="2820625"/>
          </a:xfrm>
          <a:prstGeom prst="rect">
            <a:avLst/>
          </a:prstGeom>
          <a:noFill/>
          <a:ln>
            <a:noFill/>
          </a:ln>
        </p:spPr>
      </p:pic>
      <p:pic>
        <p:nvPicPr>
          <p:cNvPr id="464" name="Google Shape;464;p58"/>
          <p:cNvPicPr preferRelativeResize="0"/>
          <p:nvPr/>
        </p:nvPicPr>
        <p:blipFill>
          <a:blip r:embed="rId4">
            <a:alphaModFix/>
          </a:blip>
          <a:stretch>
            <a:fillRect/>
          </a:stretch>
        </p:blipFill>
        <p:spPr>
          <a:xfrm>
            <a:off x="249450" y="1302425"/>
            <a:ext cx="4194400" cy="2820626"/>
          </a:xfrm>
          <a:prstGeom prst="rect">
            <a:avLst/>
          </a:prstGeom>
          <a:noFill/>
          <a:ln>
            <a:noFill/>
          </a:ln>
        </p:spPr>
      </p:pic>
      <p:sp>
        <p:nvSpPr>
          <p:cNvPr id="465" name="Google Shape;465;p58"/>
          <p:cNvSpPr/>
          <p:nvPr/>
        </p:nvSpPr>
        <p:spPr>
          <a:xfrm>
            <a:off x="3182150" y="3277575"/>
            <a:ext cx="3535704" cy="1865916"/>
          </a:xfrm>
          <a:prstGeom prst="cloud">
            <a:avLst/>
          </a:prstGeom>
          <a:solidFill>
            <a:srgbClr val="1691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2"/>
                </a:solidFill>
              </a:rPr>
              <a:t>Este se ve mejor!</a:t>
            </a:r>
            <a:endParaRPr sz="2100">
              <a:solidFill>
                <a:schemeClr val="lt2"/>
              </a:solidFill>
            </a:endParaRPr>
          </a:p>
        </p:txBody>
      </p:sp>
      <p:sp>
        <p:nvSpPr>
          <p:cNvPr id="466" name="Google Shape;46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Caso de estudio</a:t>
            </a:r>
            <a:endParaRPr/>
          </a:p>
          <a:p>
            <a:pPr indent="0" lvl="0" marL="0" rtl="0" algn="ctr">
              <a:spcBef>
                <a:spcPts val="0"/>
              </a:spcBef>
              <a:spcAft>
                <a:spcPts val="0"/>
              </a:spcAft>
              <a:buNone/>
            </a:pPr>
            <a:r>
              <a:rPr lang="es"/>
              <a:t>Pronósticos de demanda de capacidad de Internet</a:t>
            </a:r>
            <a:endParaRPr/>
          </a:p>
        </p:txBody>
      </p:sp>
      <p:sp>
        <p:nvSpPr>
          <p:cNvPr id="472" name="Google Shape;472;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idx="4294967295" type="title"/>
          </p:nvPr>
        </p:nvSpPr>
        <p:spPr>
          <a:xfrm>
            <a:off x="159544" y="880856"/>
            <a:ext cx="6534600" cy="1103100"/>
          </a:xfrm>
          <a:prstGeom prst="rect">
            <a:avLst/>
          </a:prstGeom>
          <a:noFill/>
          <a:ln>
            <a:noFill/>
          </a:ln>
        </p:spPr>
        <p:txBody>
          <a:bodyPr anchorCtr="0" anchor="t" bIns="0" lIns="0" spcFirstLastPara="1" rIns="0" wrap="square" tIns="9525">
            <a:normAutofit fontScale="90000"/>
          </a:bodyPr>
          <a:lstStyle/>
          <a:p>
            <a:pPr indent="0" lvl="0" marL="12700" marR="0" rtl="0" algn="l">
              <a:lnSpc>
                <a:spcPct val="100000"/>
              </a:lnSpc>
              <a:spcBef>
                <a:spcPts val="0"/>
              </a:spcBef>
              <a:spcAft>
                <a:spcPts val="0"/>
              </a:spcAft>
              <a:buClr>
                <a:srgbClr val="000000"/>
              </a:buClr>
              <a:buSzPct val="30555"/>
              <a:buFont typeface="Arial"/>
              <a:buNone/>
            </a:pPr>
            <a:r>
              <a:rPr b="1" lang="es" sz="3600">
                <a:solidFill>
                  <a:srgbClr val="FFFFFF"/>
                </a:solidFill>
                <a:latin typeface="Lato"/>
                <a:ea typeface="Lato"/>
                <a:cs typeface="Lato"/>
                <a:sym typeface="Lato"/>
              </a:rPr>
              <a:t>Sizing Techniques applied to</a:t>
            </a:r>
            <a:endParaRPr b="1" sz="3600">
              <a:solidFill>
                <a:srgbClr val="FFFFFF"/>
              </a:solidFill>
              <a:latin typeface="Lato"/>
              <a:ea typeface="Lato"/>
              <a:cs typeface="Lato"/>
              <a:sym typeface="Lato"/>
            </a:endParaRPr>
          </a:p>
          <a:p>
            <a:pPr indent="0" lvl="0" marL="12700" marR="0" rtl="0" algn="l">
              <a:lnSpc>
                <a:spcPct val="100000"/>
              </a:lnSpc>
              <a:spcBef>
                <a:spcPts val="0"/>
              </a:spcBef>
              <a:spcAft>
                <a:spcPts val="0"/>
              </a:spcAft>
              <a:buClr>
                <a:srgbClr val="000000"/>
              </a:buClr>
              <a:buSzPct val="30555"/>
              <a:buFont typeface="Arial"/>
              <a:buNone/>
            </a:pPr>
            <a:r>
              <a:rPr b="1" lang="es" sz="3600">
                <a:solidFill>
                  <a:srgbClr val="FFFFFF"/>
                </a:solidFill>
                <a:latin typeface="Lato"/>
                <a:ea typeface="Lato"/>
                <a:cs typeface="Lato"/>
                <a:sym typeface="Lato"/>
              </a:rPr>
              <a:t>Network Capacity Planning</a:t>
            </a:r>
            <a:endParaRPr b="1" sz="3600">
              <a:solidFill>
                <a:srgbClr val="FFFFFF"/>
              </a:solidFill>
              <a:latin typeface="Lato"/>
              <a:ea typeface="Lato"/>
              <a:cs typeface="Lato"/>
              <a:sym typeface="Lato"/>
            </a:endParaRPr>
          </a:p>
        </p:txBody>
      </p:sp>
      <p:sp>
        <p:nvSpPr>
          <p:cNvPr id="478" name="Google Shape;478;p60"/>
          <p:cNvSpPr txBox="1"/>
          <p:nvPr/>
        </p:nvSpPr>
        <p:spPr>
          <a:xfrm>
            <a:off x="64181" y="2308295"/>
            <a:ext cx="6776700" cy="18489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Clr>
                <a:srgbClr val="000000"/>
              </a:buClr>
              <a:buSzPts val="1800"/>
              <a:buFont typeface="Arial"/>
              <a:buNone/>
            </a:pPr>
            <a:r>
              <a:rPr b="1" lang="es" sz="2300">
                <a:solidFill>
                  <a:srgbClr val="FFFFFF"/>
                </a:solidFill>
                <a:latin typeface="Lato"/>
                <a:ea typeface="Lato"/>
                <a:cs typeface="Lato"/>
                <a:sym typeface="Lato"/>
              </a:rPr>
              <a:t>Técnicas de dimensionamiento aplicadas al planeamiento de capacidad de red</a:t>
            </a:r>
            <a:endParaRPr b="1" sz="2300">
              <a:solidFill>
                <a:srgbClr val="FFFFFF"/>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1800"/>
              <a:buFont typeface="Arial"/>
              <a:buNone/>
            </a:pPr>
            <a:r>
              <a:t/>
            </a:r>
            <a:endParaRPr b="1" sz="1800">
              <a:solidFill>
                <a:srgbClr val="FFFFFF"/>
              </a:solidFill>
              <a:latin typeface="Lato"/>
              <a:ea typeface="Lato"/>
              <a:cs typeface="Lato"/>
              <a:sym typeface="Lato"/>
            </a:endParaRPr>
          </a:p>
          <a:p>
            <a:pPr indent="-254000" lvl="0" marL="342900" marR="0" rtl="0" algn="l">
              <a:lnSpc>
                <a:spcPct val="100000"/>
              </a:lnSpc>
              <a:spcBef>
                <a:spcPts val="0"/>
              </a:spcBef>
              <a:spcAft>
                <a:spcPts val="0"/>
              </a:spcAft>
              <a:buClr>
                <a:srgbClr val="FFFFFF"/>
              </a:buClr>
              <a:buSzPts val="1400"/>
              <a:buFont typeface="Lato"/>
              <a:buChar char="●"/>
            </a:pPr>
            <a:r>
              <a:rPr b="1" lang="es" sz="1400">
                <a:solidFill>
                  <a:srgbClr val="FFFFFF"/>
                </a:solidFill>
                <a:latin typeface="Lato"/>
                <a:ea typeface="Lato"/>
                <a:cs typeface="Lato"/>
                <a:sym typeface="Lato"/>
              </a:rPr>
              <a:t>Carlos G. Carreño Romano</a:t>
            </a:r>
            <a:endParaRPr b="1" sz="1400">
              <a:solidFill>
                <a:srgbClr val="FFFFFF"/>
              </a:solidFill>
              <a:latin typeface="Lato"/>
              <a:ea typeface="Lato"/>
              <a:cs typeface="Lato"/>
              <a:sym typeface="Lato"/>
            </a:endParaRPr>
          </a:p>
          <a:p>
            <a:pPr indent="-254000" lvl="0" marL="342900" marR="0" rtl="0" algn="l">
              <a:lnSpc>
                <a:spcPct val="100000"/>
              </a:lnSpc>
              <a:spcBef>
                <a:spcPts val="0"/>
              </a:spcBef>
              <a:spcAft>
                <a:spcPts val="0"/>
              </a:spcAft>
              <a:buClr>
                <a:srgbClr val="FFFFFF"/>
              </a:buClr>
              <a:buSzPts val="1400"/>
              <a:buFont typeface="Lato"/>
              <a:buChar char="●"/>
            </a:pPr>
            <a:r>
              <a:rPr b="1" lang="es" sz="1400">
                <a:solidFill>
                  <a:srgbClr val="FFFFFF"/>
                </a:solidFill>
                <a:latin typeface="Lato"/>
                <a:ea typeface="Lato"/>
                <a:cs typeface="Lato"/>
                <a:sym typeface="Lato"/>
              </a:rPr>
              <a:t>Natalia A. Clivio Velilla</a:t>
            </a:r>
            <a:endParaRPr b="1" sz="1400">
              <a:solidFill>
                <a:srgbClr val="FFFFFF"/>
              </a:solidFill>
              <a:latin typeface="Lato"/>
              <a:ea typeface="Lato"/>
              <a:cs typeface="Lato"/>
              <a:sym typeface="Lato"/>
            </a:endParaRPr>
          </a:p>
        </p:txBody>
      </p:sp>
      <p:sp>
        <p:nvSpPr>
          <p:cNvPr id="479" name="Google Shape;479;p60"/>
          <p:cNvSpPr txBox="1"/>
          <p:nvPr/>
        </p:nvSpPr>
        <p:spPr>
          <a:xfrm>
            <a:off x="159544" y="225098"/>
            <a:ext cx="2272500" cy="642300"/>
          </a:xfrm>
          <a:prstGeom prst="rect">
            <a:avLst/>
          </a:prstGeom>
          <a:noFill/>
          <a:ln>
            <a:noFill/>
          </a:ln>
        </p:spPr>
        <p:txBody>
          <a:bodyPr anchorCtr="0" anchor="t" bIns="0" lIns="0" spcFirstLastPara="1" rIns="0" wrap="square" tIns="9525">
            <a:noAutofit/>
          </a:bodyPr>
          <a:lstStyle/>
          <a:p>
            <a:pPr indent="0" lvl="0" marL="12700" marR="0" rtl="0" algn="l">
              <a:lnSpc>
                <a:spcPct val="100000"/>
              </a:lnSpc>
              <a:spcBef>
                <a:spcPts val="0"/>
              </a:spcBef>
              <a:spcAft>
                <a:spcPts val="0"/>
              </a:spcAft>
              <a:buClr>
                <a:srgbClr val="000000"/>
              </a:buClr>
              <a:buSzPts val="1100"/>
              <a:buFont typeface="Arial"/>
              <a:buNone/>
            </a:pPr>
            <a:r>
              <a:rPr lang="es" sz="1100">
                <a:solidFill>
                  <a:srgbClr val="FFFFFF"/>
                </a:solidFill>
                <a:latin typeface="Lato"/>
                <a:ea typeface="Lato"/>
                <a:cs typeface="Lato"/>
                <a:sym typeface="Lato"/>
              </a:rPr>
              <a:t>IEEE ARGENCON </a:t>
            </a:r>
            <a:r>
              <a:rPr b="0" i="0" lang="es" sz="1100" u="none" cap="none" strike="noStrike">
                <a:solidFill>
                  <a:srgbClr val="FFFFFF"/>
                </a:solidFill>
                <a:latin typeface="Lato"/>
                <a:ea typeface="Lato"/>
                <a:cs typeface="Lato"/>
                <a:sym typeface="Lato"/>
              </a:rPr>
              <a:t>2018</a:t>
            </a:r>
            <a:endParaRPr b="0" i="0" sz="1100" u="none" cap="none" strike="noStrike">
              <a:solidFill>
                <a:srgbClr val="000000"/>
              </a:solidFill>
              <a:latin typeface="Lato"/>
              <a:ea typeface="Lato"/>
              <a:cs typeface="Lato"/>
              <a:sym typeface="Lato"/>
            </a:endParaRPr>
          </a:p>
        </p:txBody>
      </p:sp>
      <p:sp>
        <p:nvSpPr>
          <p:cNvPr id="480" name="Google Shape;480;p60"/>
          <p:cNvSpPr/>
          <p:nvPr/>
        </p:nvSpPr>
        <p:spPr>
          <a:xfrm>
            <a:off x="172463" y="2146049"/>
            <a:ext cx="8802053" cy="0"/>
          </a:xfrm>
          <a:custGeom>
            <a:rect b="b" l="l" r="r" t="t"/>
            <a:pathLst>
              <a:path extrusionOk="0" h="120000" w="11736070">
                <a:moveTo>
                  <a:pt x="0" y="0"/>
                </a:moveTo>
                <a:lnTo>
                  <a:pt x="11735917"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481" name="Google Shape;481;p60"/>
          <p:cNvPicPr preferRelativeResize="0"/>
          <p:nvPr/>
        </p:nvPicPr>
        <p:blipFill rotWithShape="1">
          <a:blip r:embed="rId3">
            <a:alphaModFix/>
          </a:blip>
          <a:srcRect b="0" l="0" r="0" t="0"/>
          <a:stretch/>
        </p:blipFill>
        <p:spPr>
          <a:xfrm>
            <a:off x="64181" y="4711966"/>
            <a:ext cx="9016538" cy="431534"/>
          </a:xfrm>
          <a:prstGeom prst="rect">
            <a:avLst/>
          </a:prstGeom>
          <a:noFill/>
          <a:ln>
            <a:noFill/>
          </a:ln>
        </p:spPr>
      </p:pic>
      <p:sp>
        <p:nvSpPr>
          <p:cNvPr id="482" name="Google Shape;482;p60"/>
          <p:cNvSpPr txBox="1"/>
          <p:nvPr/>
        </p:nvSpPr>
        <p:spPr>
          <a:xfrm>
            <a:off x="159550" y="4157200"/>
            <a:ext cx="50715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rPr>
              <a:t>https://ieeexplore.ieee.org/document/8646077</a:t>
            </a:r>
            <a:endParaRPr b="1">
              <a:solidFill>
                <a:schemeClr val="lt1"/>
              </a:solidFill>
            </a:endParaRPr>
          </a:p>
        </p:txBody>
      </p:sp>
      <p:sp>
        <p:nvSpPr>
          <p:cNvPr id="483" name="Google Shape;483;p60"/>
          <p:cNvSpPr txBox="1"/>
          <p:nvPr>
            <p:ph idx="12" type="sldNum"/>
          </p:nvPr>
        </p:nvSpPr>
        <p:spPr>
          <a:xfrm>
            <a:off x="6583680" y="4783455"/>
            <a:ext cx="2103000" cy="257100"/>
          </a:xfrm>
          <a:prstGeom prst="rect">
            <a:avLst/>
          </a:prstGeom>
        </p:spPr>
        <p:txBody>
          <a:bodyPr anchorCtr="0" anchor="t" bIns="0" lIns="0" spcFirstLastPara="1" rIns="0" wrap="square" tIns="0">
            <a:normAutofit/>
          </a:bodyPr>
          <a:lstStyle/>
          <a:p>
            <a:pPr indent="0" lvl="0" marL="0" rtl="0" algn="r">
              <a:spcBef>
                <a:spcPts val="0"/>
              </a:spcBef>
              <a:spcAft>
                <a:spcPts val="0"/>
              </a:spcAft>
              <a:buClr>
                <a:srgbClr val="000000"/>
              </a:buClr>
              <a:buSzPts val="1400"/>
              <a:buFont typeface="Arial"/>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Char char="●"/>
            </a:pPr>
            <a:r>
              <a:rPr lang="es" sz="1600">
                <a:solidFill>
                  <a:srgbClr val="000000"/>
                </a:solidFill>
              </a:rPr>
              <a:t>Proveedores de Servicios de Comunicaciones (CSP)</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s" sz="1600">
                <a:solidFill>
                  <a:srgbClr val="000000"/>
                </a:solidFill>
              </a:rPr>
              <a:t>Redes de acceso</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s" sz="1600">
                <a:solidFill>
                  <a:srgbClr val="000000"/>
                </a:solidFill>
              </a:rPr>
              <a:t>Redes Core </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s" sz="1600">
                <a:solidFill>
                  <a:srgbClr val="000000"/>
                </a:solidFill>
              </a:rPr>
              <a:t>Redes de Distribución de Contenidos (CDN)</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s" sz="1600">
                <a:solidFill>
                  <a:srgbClr val="000000"/>
                </a:solidFill>
              </a:rPr>
              <a:t>Internet</a:t>
            </a:r>
            <a:endParaRPr sz="1600">
              <a:solidFill>
                <a:srgbClr val="000000"/>
              </a:solidFill>
            </a:endParaRPr>
          </a:p>
          <a:p>
            <a:pPr indent="0" lvl="0" marL="0" rtl="0" algn="l">
              <a:spcBef>
                <a:spcPts val="0"/>
              </a:spcBef>
              <a:spcAft>
                <a:spcPts val="1200"/>
              </a:spcAft>
              <a:buNone/>
            </a:pPr>
            <a:r>
              <a:t/>
            </a:r>
            <a:endParaRPr sz="1600"/>
          </a:p>
        </p:txBody>
      </p:sp>
      <p:sp>
        <p:nvSpPr>
          <p:cNvPr id="489" name="Google Shape;48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Aplicaciones en dimensionamiento de redes</a:t>
            </a:r>
            <a:endParaRPr/>
          </a:p>
        </p:txBody>
      </p:sp>
      <p:pic>
        <p:nvPicPr>
          <p:cNvPr id="490" name="Google Shape;490;p61"/>
          <p:cNvPicPr preferRelativeResize="0"/>
          <p:nvPr/>
        </p:nvPicPr>
        <p:blipFill>
          <a:blip r:embed="rId3">
            <a:alphaModFix/>
          </a:blip>
          <a:stretch>
            <a:fillRect/>
          </a:stretch>
        </p:blipFill>
        <p:spPr>
          <a:xfrm>
            <a:off x="4311600" y="1595488"/>
            <a:ext cx="4520699" cy="2530375"/>
          </a:xfrm>
          <a:prstGeom prst="rect">
            <a:avLst/>
          </a:prstGeom>
          <a:noFill/>
          <a:ln>
            <a:noFill/>
          </a:ln>
        </p:spPr>
      </p:pic>
      <p:sp>
        <p:nvSpPr>
          <p:cNvPr id="491" name="Google Shape;491;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62"/>
          <p:cNvPicPr preferRelativeResize="0"/>
          <p:nvPr/>
        </p:nvPicPr>
        <p:blipFill>
          <a:blip r:embed="rId3">
            <a:alphaModFix/>
          </a:blip>
          <a:stretch>
            <a:fillRect/>
          </a:stretch>
        </p:blipFill>
        <p:spPr>
          <a:xfrm>
            <a:off x="2489250" y="1335063"/>
            <a:ext cx="6343049" cy="3051204"/>
          </a:xfrm>
          <a:prstGeom prst="rect">
            <a:avLst/>
          </a:prstGeom>
          <a:noFill/>
          <a:ln>
            <a:noFill/>
          </a:ln>
        </p:spPr>
      </p:pic>
      <p:sp>
        <p:nvSpPr>
          <p:cNvPr id="497" name="Google Shape;49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Contexto</a:t>
            </a:r>
            <a:endParaRPr/>
          </a:p>
        </p:txBody>
      </p:sp>
      <p:sp>
        <p:nvSpPr>
          <p:cNvPr id="498" name="Google Shape;498;p62"/>
          <p:cNvSpPr txBox="1"/>
          <p:nvPr>
            <p:ph idx="1" type="body"/>
          </p:nvPr>
        </p:nvSpPr>
        <p:spPr>
          <a:xfrm>
            <a:off x="311700" y="1457275"/>
            <a:ext cx="3322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solidFill>
                  <a:schemeClr val="dk1"/>
                </a:solidFill>
              </a:rPr>
              <a:t>Cada enlace entre la </a:t>
            </a:r>
            <a:r>
              <a:rPr b="1" lang="es" sz="2000">
                <a:solidFill>
                  <a:schemeClr val="dk1"/>
                </a:solidFill>
              </a:rPr>
              <a:t>red Core</a:t>
            </a:r>
            <a:r>
              <a:rPr lang="es" sz="2000">
                <a:solidFill>
                  <a:schemeClr val="dk1"/>
                </a:solidFill>
              </a:rPr>
              <a:t> y las </a:t>
            </a:r>
            <a:r>
              <a:rPr b="1" lang="es" sz="2000">
                <a:solidFill>
                  <a:schemeClr val="dk1"/>
                </a:solidFill>
              </a:rPr>
              <a:t>CDN</a:t>
            </a:r>
            <a:r>
              <a:rPr lang="es" sz="2000">
                <a:solidFill>
                  <a:schemeClr val="dk1"/>
                </a:solidFill>
              </a:rPr>
              <a:t> presenta una serie de tiempo de tráfico.</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s" sz="2000">
                <a:solidFill>
                  <a:schemeClr val="dk1"/>
                </a:solidFill>
              </a:rPr>
              <a:t>Predecir el crecimiento de tráfico en cada enlace es de interés </a:t>
            </a:r>
            <a:r>
              <a:rPr b="1" lang="es" sz="2000">
                <a:solidFill>
                  <a:schemeClr val="dk1"/>
                </a:solidFill>
              </a:rPr>
              <a:t>económico</a:t>
            </a:r>
            <a:r>
              <a:rPr lang="es" sz="2000">
                <a:solidFill>
                  <a:schemeClr val="dk1"/>
                </a:solidFill>
              </a:rPr>
              <a:t> y </a:t>
            </a:r>
            <a:r>
              <a:rPr b="1" lang="es" sz="2000">
                <a:solidFill>
                  <a:schemeClr val="dk1"/>
                </a:solidFill>
              </a:rPr>
              <a:t>técnico</a:t>
            </a:r>
            <a:r>
              <a:rPr lang="es" sz="2000">
                <a:solidFill>
                  <a:schemeClr val="dk1"/>
                </a:solidFill>
              </a:rPr>
              <a:t>.</a:t>
            </a:r>
            <a:endParaRPr sz="2000">
              <a:solidFill>
                <a:schemeClr val="dk1"/>
              </a:solidFill>
            </a:endParaRPr>
          </a:p>
        </p:txBody>
      </p:sp>
      <p:sp>
        <p:nvSpPr>
          <p:cNvPr id="499" name="Google Shape;49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Dataset</a:t>
            </a:r>
            <a:endParaRPr/>
          </a:p>
        </p:txBody>
      </p:sp>
      <p:sp>
        <p:nvSpPr>
          <p:cNvPr id="505" name="Google Shape;505;p63"/>
          <p:cNvSpPr txBox="1"/>
          <p:nvPr>
            <p:ph idx="1" type="body"/>
          </p:nvPr>
        </p:nvSpPr>
        <p:spPr>
          <a:xfrm>
            <a:off x="5509975" y="1152475"/>
            <a:ext cx="33222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2000">
                <a:solidFill>
                  <a:schemeClr val="dk1"/>
                </a:solidFill>
              </a:rPr>
              <a:t>Datos de 1 año con una granularidad de  5 minutos.</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b="1" lang="es" sz="2000">
                <a:solidFill>
                  <a:schemeClr val="dk1"/>
                </a:solidFill>
              </a:rPr>
              <a:t>Objetivo:</a:t>
            </a:r>
            <a:r>
              <a:rPr lang="es" sz="2000">
                <a:solidFill>
                  <a:schemeClr val="dk1"/>
                </a:solidFill>
              </a:rPr>
              <a:t> Comparar predicciones generadas con ARIMA y LSTM RNN para las trazas de tráfico real de la empresa Telecom Argentina </a:t>
            </a:r>
            <a:endParaRPr sz="2000">
              <a:solidFill>
                <a:schemeClr val="dk1"/>
              </a:solidFill>
            </a:endParaRPr>
          </a:p>
        </p:txBody>
      </p:sp>
      <p:pic>
        <p:nvPicPr>
          <p:cNvPr id="506" name="Google Shape;506;p63"/>
          <p:cNvPicPr preferRelativeResize="0"/>
          <p:nvPr/>
        </p:nvPicPr>
        <p:blipFill rotWithShape="1">
          <a:blip r:embed="rId3">
            <a:alphaModFix/>
          </a:blip>
          <a:srcRect b="0" l="0" r="7295" t="11730"/>
          <a:stretch/>
        </p:blipFill>
        <p:spPr>
          <a:xfrm>
            <a:off x="281225" y="1291900"/>
            <a:ext cx="5228750" cy="3734200"/>
          </a:xfrm>
          <a:prstGeom prst="rect">
            <a:avLst/>
          </a:prstGeom>
          <a:noFill/>
          <a:ln>
            <a:noFill/>
          </a:ln>
        </p:spPr>
      </p:pic>
      <p:sp>
        <p:nvSpPr>
          <p:cNvPr id="507" name="Google Shape;507;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Estimación del modelo AR mediante las ecs. de Y-W</a:t>
            </a:r>
            <a:endParaRPr/>
          </a:p>
        </p:txBody>
      </p:sp>
      <p:sp>
        <p:nvSpPr>
          <p:cNvPr id="102" name="Google Shape;102;p19"/>
          <p:cNvSpPr txBox="1"/>
          <p:nvPr>
            <p:ph idx="1" type="body"/>
          </p:nvPr>
        </p:nvSpPr>
        <p:spPr>
          <a:xfrm>
            <a:off x="311700" y="1152475"/>
            <a:ext cx="4723500" cy="374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Usando la expresión de las ecs. de Y-W, podemos reemplazar los valores de     por     y resolver el sistema de ecuaciones para</a:t>
            </a:r>
            <a:br>
              <a:rPr lang="es"/>
            </a:br>
            <a:r>
              <a:rPr lang="es"/>
              <a:t>                  :         </a:t>
            </a:r>
            <a:endParaRPr/>
          </a:p>
          <a:p>
            <a:pPr indent="0" lvl="0" marL="0" rtl="0" algn="l">
              <a:spcBef>
                <a:spcPts val="1200"/>
              </a:spcBef>
              <a:spcAft>
                <a:spcPts val="0"/>
              </a:spcAft>
              <a:buNone/>
            </a:pPr>
            <a:br>
              <a:rPr lang="es"/>
            </a:br>
            <a:r>
              <a:rPr b="1" lang="es"/>
              <a:t>Se puede demostrar que los estimadores de Y-W minimizan el ECM.</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s"/>
              <a:t>Una forma eficiente de hacer este cálculo es mediante el algoritmo de Levinson:</a:t>
            </a:r>
            <a:endParaRPr/>
          </a:p>
        </p:txBody>
      </p:sp>
      <p:pic>
        <p:nvPicPr>
          <p:cNvPr descr="\left\{\begin{align}&#10;\hat{R}_1 &amp;= a_1 + a_2 \hat{R}_1 + \ldots + a_p \hat{R}_{p-1}\\&#10;\vdots&amp;\\&#10;\hat{R}_p &amp;= a_1\hat{R}_{p-1} + a_2\hat{R}_{p-2} + \ldots + a_p\hat{R}_{p}&#10;\end{align}\right." id="103" name="Google Shape;103;p19" title="MathEquation,#3e3e3e"/>
          <p:cNvPicPr preferRelativeResize="0"/>
          <p:nvPr/>
        </p:nvPicPr>
        <p:blipFill>
          <a:blip r:embed="rId3">
            <a:alphaModFix/>
          </a:blip>
          <a:stretch>
            <a:fillRect/>
          </a:stretch>
        </p:blipFill>
        <p:spPr>
          <a:xfrm>
            <a:off x="5035211" y="1220155"/>
            <a:ext cx="4091584" cy="1130300"/>
          </a:xfrm>
          <a:prstGeom prst="rect">
            <a:avLst/>
          </a:prstGeom>
          <a:noFill/>
          <a:ln>
            <a:noFill/>
          </a:ln>
        </p:spPr>
      </p:pic>
      <p:pic>
        <p:nvPicPr>
          <p:cNvPr descr="R_i \qquad \hat{R}_i" id="104" name="Google Shape;104;p19" title="MathEquation,#3e3e3e"/>
          <p:cNvPicPr preferRelativeResize="0"/>
          <p:nvPr/>
        </p:nvPicPr>
        <p:blipFill>
          <a:blip r:embed="rId4">
            <a:alphaModFix/>
          </a:blip>
          <a:stretch>
            <a:fillRect/>
          </a:stretch>
        </p:blipFill>
        <p:spPr>
          <a:xfrm>
            <a:off x="4065300" y="1523000"/>
            <a:ext cx="885312" cy="266700"/>
          </a:xfrm>
          <a:prstGeom prst="rect">
            <a:avLst/>
          </a:prstGeom>
          <a:noFill/>
          <a:ln>
            <a:noFill/>
          </a:ln>
        </p:spPr>
      </p:pic>
      <p:pic>
        <p:nvPicPr>
          <p:cNvPr descr="a_1,\ldots, a_p" id="105" name="Google Shape;105;p19" title="MathEquation,#3e3e3e"/>
          <p:cNvPicPr preferRelativeResize="0"/>
          <p:nvPr/>
        </p:nvPicPr>
        <p:blipFill>
          <a:blip r:embed="rId5">
            <a:alphaModFix/>
          </a:blip>
          <a:stretch>
            <a:fillRect/>
          </a:stretch>
        </p:blipFill>
        <p:spPr>
          <a:xfrm>
            <a:off x="381575" y="2184575"/>
            <a:ext cx="1174566" cy="254000"/>
          </a:xfrm>
          <a:prstGeom prst="rect">
            <a:avLst/>
          </a:prstGeom>
          <a:noFill/>
          <a:ln>
            <a:noFill/>
          </a:ln>
        </p:spPr>
      </p:pic>
      <p:pic>
        <p:nvPicPr>
          <p:cNvPr id="106" name="Google Shape;106;p19"/>
          <p:cNvPicPr preferRelativeResize="0"/>
          <p:nvPr/>
        </p:nvPicPr>
        <p:blipFill>
          <a:blip r:embed="rId6">
            <a:alphaModFix/>
          </a:blip>
          <a:stretch>
            <a:fillRect/>
          </a:stretch>
        </p:blipFill>
        <p:spPr>
          <a:xfrm>
            <a:off x="5107700" y="2871163"/>
            <a:ext cx="4036300" cy="2100887"/>
          </a:xfrm>
          <a:prstGeom prst="rect">
            <a:avLst/>
          </a:prstGeom>
          <a:noFill/>
          <a:ln>
            <a:noFill/>
          </a:ln>
        </p:spPr>
      </p:pic>
      <p:cxnSp>
        <p:nvCxnSpPr>
          <p:cNvPr id="107" name="Google Shape;107;p19"/>
          <p:cNvCxnSpPr/>
          <p:nvPr/>
        </p:nvCxnSpPr>
        <p:spPr>
          <a:xfrm>
            <a:off x="4557625" y="4342525"/>
            <a:ext cx="695100" cy="204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Modelado usando ARIMA</a:t>
            </a:r>
            <a:endParaRPr/>
          </a:p>
        </p:txBody>
      </p:sp>
      <p:sp>
        <p:nvSpPr>
          <p:cNvPr id="513" name="Google Shape;51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sz="2000">
                <a:solidFill>
                  <a:srgbClr val="0000FF"/>
                </a:solidFill>
              </a:rPr>
              <a:t>ARIMA</a:t>
            </a:r>
            <a:r>
              <a:rPr lang="es" sz="2000">
                <a:solidFill>
                  <a:schemeClr val="dk1"/>
                </a:solidFill>
              </a:rPr>
              <a:t> viene de </a:t>
            </a:r>
            <a:r>
              <a:rPr b="1" lang="es" sz="2000">
                <a:solidFill>
                  <a:schemeClr val="dk1"/>
                </a:solidFill>
              </a:rPr>
              <a:t>A</a:t>
            </a:r>
            <a:r>
              <a:rPr lang="es" sz="2000">
                <a:solidFill>
                  <a:schemeClr val="dk1"/>
                </a:solidFill>
              </a:rPr>
              <a:t>utorregresión </a:t>
            </a:r>
            <a:r>
              <a:rPr b="1" lang="es" sz="2000">
                <a:solidFill>
                  <a:schemeClr val="dk1"/>
                </a:solidFill>
              </a:rPr>
              <a:t>I</a:t>
            </a:r>
            <a:r>
              <a:rPr lang="es" sz="2000">
                <a:solidFill>
                  <a:schemeClr val="dk1"/>
                </a:solidFill>
              </a:rPr>
              <a:t>ntegrados de </a:t>
            </a:r>
            <a:r>
              <a:rPr b="1" lang="es" sz="2000">
                <a:solidFill>
                  <a:schemeClr val="dk1"/>
                </a:solidFill>
              </a:rPr>
              <a:t>M</a:t>
            </a:r>
            <a:r>
              <a:rPr lang="es" sz="2000">
                <a:solidFill>
                  <a:schemeClr val="dk1"/>
                </a:solidFill>
              </a:rPr>
              <a:t>edia móvil</a:t>
            </a:r>
            <a:endParaRPr sz="2000">
              <a:solidFill>
                <a:schemeClr val="dk1"/>
              </a:solidFill>
            </a:endParaRPr>
          </a:p>
          <a:p>
            <a:pPr indent="0" lvl="0" marL="0" rtl="0" algn="l">
              <a:spcBef>
                <a:spcPts val="0"/>
              </a:spcBef>
              <a:spcAft>
                <a:spcPts val="1200"/>
              </a:spcAft>
              <a:buNone/>
            </a:pPr>
            <a:r>
              <a:t/>
            </a:r>
            <a:endParaRPr/>
          </a:p>
        </p:txBody>
      </p:sp>
      <p:pic>
        <p:nvPicPr>
          <p:cNvPr id="514" name="Google Shape;514;p64"/>
          <p:cNvPicPr preferRelativeResize="0"/>
          <p:nvPr/>
        </p:nvPicPr>
        <p:blipFill>
          <a:blip r:embed="rId3">
            <a:alphaModFix/>
          </a:blip>
          <a:stretch>
            <a:fillRect/>
          </a:stretch>
        </p:blipFill>
        <p:spPr>
          <a:xfrm>
            <a:off x="1482520" y="1726505"/>
            <a:ext cx="6178950" cy="2268322"/>
          </a:xfrm>
          <a:prstGeom prst="rect">
            <a:avLst/>
          </a:prstGeom>
          <a:noFill/>
          <a:ln>
            <a:noFill/>
          </a:ln>
        </p:spPr>
      </p:pic>
      <p:sp>
        <p:nvSpPr>
          <p:cNvPr id="515" name="Google Shape;515;p64"/>
          <p:cNvSpPr txBox="1"/>
          <p:nvPr/>
        </p:nvSpPr>
        <p:spPr>
          <a:xfrm>
            <a:off x="587067" y="3994854"/>
            <a:ext cx="27573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t>Autoregresivo de los últimos </a:t>
            </a:r>
            <a:r>
              <a:rPr b="1" lang="es" sz="1800"/>
              <a:t>‘p’</a:t>
            </a:r>
            <a:r>
              <a:rPr lang="es" sz="1800"/>
              <a:t> valores</a:t>
            </a:r>
            <a:endParaRPr sz="1800"/>
          </a:p>
        </p:txBody>
      </p:sp>
      <p:sp>
        <p:nvSpPr>
          <p:cNvPr id="516" name="Google Shape;516;p64"/>
          <p:cNvSpPr txBox="1"/>
          <p:nvPr/>
        </p:nvSpPr>
        <p:spPr>
          <a:xfrm>
            <a:off x="3272050" y="4065325"/>
            <a:ext cx="26805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t>Diferenciación  de ‘</a:t>
            </a:r>
            <a:r>
              <a:rPr b="1" lang="es" sz="1800"/>
              <a:t>d’</a:t>
            </a:r>
            <a:r>
              <a:rPr lang="es" sz="1800"/>
              <a:t> períodos anteriores</a:t>
            </a:r>
            <a:endParaRPr sz="1800"/>
          </a:p>
        </p:txBody>
      </p:sp>
      <p:sp>
        <p:nvSpPr>
          <p:cNvPr id="517" name="Google Shape;517;p64"/>
          <p:cNvSpPr txBox="1"/>
          <p:nvPr/>
        </p:nvSpPr>
        <p:spPr>
          <a:xfrm>
            <a:off x="6041171" y="4065325"/>
            <a:ext cx="27573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t>Promedio móvil de los últimos </a:t>
            </a:r>
            <a:r>
              <a:rPr b="1" lang="es" sz="1800"/>
              <a:t>‘q’</a:t>
            </a:r>
            <a:r>
              <a:rPr lang="es" sz="1800"/>
              <a:t> errores</a:t>
            </a:r>
            <a:endParaRPr sz="1800"/>
          </a:p>
        </p:txBody>
      </p:sp>
      <p:sp>
        <p:nvSpPr>
          <p:cNvPr id="518" name="Google Shape;518;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Modelado usando ARIMA</a:t>
            </a:r>
            <a:endParaRPr/>
          </a:p>
        </p:txBody>
      </p:sp>
      <p:pic>
        <p:nvPicPr>
          <p:cNvPr id="524" name="Google Shape;524;p65"/>
          <p:cNvPicPr preferRelativeResize="0"/>
          <p:nvPr/>
        </p:nvPicPr>
        <p:blipFill>
          <a:blip r:embed="rId3">
            <a:alphaModFix/>
          </a:blip>
          <a:stretch>
            <a:fillRect/>
          </a:stretch>
        </p:blipFill>
        <p:spPr>
          <a:xfrm>
            <a:off x="235502" y="1152477"/>
            <a:ext cx="8520599" cy="3616496"/>
          </a:xfrm>
          <a:prstGeom prst="rect">
            <a:avLst/>
          </a:prstGeom>
          <a:noFill/>
          <a:ln>
            <a:noFill/>
          </a:ln>
        </p:spPr>
      </p:pic>
      <p:pic>
        <p:nvPicPr>
          <p:cNvPr id="525" name="Google Shape;525;p65"/>
          <p:cNvPicPr preferRelativeResize="0"/>
          <p:nvPr/>
        </p:nvPicPr>
        <p:blipFill rotWithShape="1">
          <a:blip r:embed="rId4">
            <a:alphaModFix/>
          </a:blip>
          <a:srcRect b="0" l="0" r="64072" t="31726"/>
          <a:stretch/>
        </p:blipFill>
        <p:spPr>
          <a:xfrm>
            <a:off x="6190775" y="3432650"/>
            <a:ext cx="2877025" cy="1634650"/>
          </a:xfrm>
          <a:prstGeom prst="rect">
            <a:avLst/>
          </a:prstGeom>
          <a:noFill/>
          <a:ln>
            <a:noFill/>
          </a:ln>
        </p:spPr>
      </p:pic>
      <p:sp>
        <p:nvSpPr>
          <p:cNvPr id="526" name="Google Shape;526;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Training and Testing</a:t>
            </a:r>
            <a:endParaRPr/>
          </a:p>
        </p:txBody>
      </p:sp>
      <p:pic>
        <p:nvPicPr>
          <p:cNvPr id="532" name="Google Shape;532;p66"/>
          <p:cNvPicPr preferRelativeResize="0"/>
          <p:nvPr/>
        </p:nvPicPr>
        <p:blipFill>
          <a:blip r:embed="rId3">
            <a:alphaModFix/>
          </a:blip>
          <a:stretch>
            <a:fillRect/>
          </a:stretch>
        </p:blipFill>
        <p:spPr>
          <a:xfrm>
            <a:off x="676650" y="1269325"/>
            <a:ext cx="3464725" cy="3490200"/>
          </a:xfrm>
          <a:prstGeom prst="rect">
            <a:avLst/>
          </a:prstGeom>
          <a:noFill/>
          <a:ln>
            <a:noFill/>
          </a:ln>
        </p:spPr>
      </p:pic>
      <p:sp>
        <p:nvSpPr>
          <p:cNvPr id="533" name="Google Shape;533;p66"/>
          <p:cNvSpPr txBox="1"/>
          <p:nvPr/>
        </p:nvSpPr>
        <p:spPr>
          <a:xfrm>
            <a:off x="4600175" y="1521325"/>
            <a:ext cx="4238100" cy="363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Char char="●"/>
            </a:pPr>
            <a:r>
              <a:rPr lang="es"/>
              <a:t>Hace falta fraccionar el dataset en dos partes: </a:t>
            </a:r>
            <a:r>
              <a:rPr b="1" lang="es"/>
              <a:t>training y test</a:t>
            </a:r>
            <a:endParaRPr b="1"/>
          </a:p>
          <a:p>
            <a:pPr indent="-317500" lvl="0" marL="457200" rtl="0" algn="just">
              <a:lnSpc>
                <a:spcPct val="150000"/>
              </a:lnSpc>
              <a:spcBef>
                <a:spcPts val="0"/>
              </a:spcBef>
              <a:spcAft>
                <a:spcPts val="0"/>
              </a:spcAft>
              <a:buSzPts val="1400"/>
              <a:buChar char="●"/>
            </a:pPr>
            <a:r>
              <a:rPr lang="es"/>
              <a:t>En general es útil que las proporciones sean representativas.</a:t>
            </a:r>
            <a:endParaRPr/>
          </a:p>
          <a:p>
            <a:pPr indent="-317500" lvl="0" marL="457200" rtl="0" algn="just">
              <a:lnSpc>
                <a:spcPct val="150000"/>
              </a:lnSpc>
              <a:spcBef>
                <a:spcPts val="0"/>
              </a:spcBef>
              <a:spcAft>
                <a:spcPts val="0"/>
              </a:spcAft>
              <a:buSzPts val="1400"/>
              <a:buChar char="●"/>
            </a:pPr>
            <a:r>
              <a:rPr lang="es"/>
              <a:t>La cantidad y calidad de los datos es un factor siempre presente.</a:t>
            </a:r>
            <a:endParaRPr/>
          </a:p>
          <a:p>
            <a:pPr indent="-317500" lvl="0" marL="457200" rtl="0" algn="just">
              <a:lnSpc>
                <a:spcPct val="150000"/>
              </a:lnSpc>
              <a:spcBef>
                <a:spcPts val="0"/>
              </a:spcBef>
              <a:spcAft>
                <a:spcPts val="0"/>
              </a:spcAft>
              <a:buSzPts val="1400"/>
              <a:buChar char="●"/>
            </a:pPr>
            <a:r>
              <a:rPr lang="es"/>
              <a:t>No todos los algoritmos estadísticos admiten paralelismo.</a:t>
            </a:r>
            <a:endParaRPr/>
          </a:p>
          <a:p>
            <a:pPr indent="-317500" lvl="0" marL="457200" rtl="0" algn="just">
              <a:lnSpc>
                <a:spcPct val="150000"/>
              </a:lnSpc>
              <a:spcBef>
                <a:spcPts val="0"/>
              </a:spcBef>
              <a:spcAft>
                <a:spcPts val="0"/>
              </a:spcAft>
              <a:buSzPts val="1400"/>
              <a:buChar char="●"/>
            </a:pPr>
            <a:r>
              <a:rPr lang="es"/>
              <a:t>Otro factor importante es el nivel de ajuste (</a:t>
            </a:r>
            <a:r>
              <a:rPr b="1" lang="es"/>
              <a:t>sub fitting</a:t>
            </a:r>
            <a:r>
              <a:rPr lang="es"/>
              <a:t> vs. </a:t>
            </a:r>
            <a:r>
              <a:rPr b="1" lang="es"/>
              <a:t>overfitting</a:t>
            </a:r>
            <a:r>
              <a:rPr lang="es"/>
              <a:t>)</a:t>
            </a:r>
            <a:endParaRPr/>
          </a:p>
          <a:p>
            <a:pPr indent="0" lvl="0" marL="0" rtl="0" algn="just">
              <a:lnSpc>
                <a:spcPct val="150000"/>
              </a:lnSpc>
              <a:spcBef>
                <a:spcPts val="0"/>
              </a:spcBef>
              <a:spcAft>
                <a:spcPts val="0"/>
              </a:spcAft>
              <a:buNone/>
            </a:pPr>
            <a:r>
              <a:t/>
            </a:r>
            <a:endParaRPr/>
          </a:p>
        </p:txBody>
      </p:sp>
      <p:sp>
        <p:nvSpPr>
          <p:cNvPr id="534" name="Google Shape;534;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67"/>
          <p:cNvPicPr preferRelativeResize="0"/>
          <p:nvPr/>
        </p:nvPicPr>
        <p:blipFill>
          <a:blip r:embed="rId3">
            <a:alphaModFix/>
          </a:blip>
          <a:stretch>
            <a:fillRect/>
          </a:stretch>
        </p:blipFill>
        <p:spPr>
          <a:xfrm>
            <a:off x="3282225" y="1352213"/>
            <a:ext cx="5550076" cy="3016925"/>
          </a:xfrm>
          <a:prstGeom prst="rect">
            <a:avLst/>
          </a:prstGeom>
          <a:noFill/>
          <a:ln>
            <a:noFill/>
          </a:ln>
        </p:spPr>
      </p:pic>
      <p:sp>
        <p:nvSpPr>
          <p:cNvPr id="540" name="Google Shape;540;p67"/>
          <p:cNvSpPr txBox="1"/>
          <p:nvPr>
            <p:ph idx="1" type="body"/>
          </p:nvPr>
        </p:nvSpPr>
        <p:spPr>
          <a:xfrm>
            <a:off x="311700" y="1152475"/>
            <a:ext cx="297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es"/>
              <a:t>En azul se grafica la </a:t>
            </a:r>
            <a:r>
              <a:rPr b="1" lang="es"/>
              <a:t>tendencia</a:t>
            </a:r>
            <a:endParaRPr b="1"/>
          </a:p>
          <a:p>
            <a:pPr indent="-334327" lvl="0" marL="457200" rtl="0" algn="l">
              <a:lnSpc>
                <a:spcPct val="150000"/>
              </a:lnSpc>
              <a:spcBef>
                <a:spcPts val="0"/>
              </a:spcBef>
              <a:spcAft>
                <a:spcPts val="0"/>
              </a:spcAft>
              <a:buSzPct val="100000"/>
              <a:buChar char="●"/>
            </a:pPr>
            <a:r>
              <a:rPr lang="es"/>
              <a:t>En gris oscuro el intervalo de confianza del 95%</a:t>
            </a:r>
            <a:endParaRPr/>
          </a:p>
          <a:p>
            <a:pPr indent="-334327" lvl="0" marL="457200" rtl="0" algn="l">
              <a:lnSpc>
                <a:spcPct val="150000"/>
              </a:lnSpc>
              <a:spcBef>
                <a:spcPts val="0"/>
              </a:spcBef>
              <a:spcAft>
                <a:spcPts val="0"/>
              </a:spcAft>
              <a:buSzPct val="100000"/>
              <a:buChar char="●"/>
            </a:pPr>
            <a:r>
              <a:rPr lang="es"/>
              <a:t>En gris claro el intervalo e 90%</a:t>
            </a:r>
            <a:endParaRPr/>
          </a:p>
          <a:p>
            <a:pPr indent="-334327" lvl="0" marL="457200" rtl="0" algn="l">
              <a:lnSpc>
                <a:spcPct val="150000"/>
              </a:lnSpc>
              <a:spcBef>
                <a:spcPts val="0"/>
              </a:spcBef>
              <a:spcAft>
                <a:spcPts val="0"/>
              </a:spcAft>
              <a:buSzPct val="100000"/>
              <a:buChar char="●"/>
            </a:pPr>
            <a:r>
              <a:rPr lang="es"/>
              <a:t>En naranja el fragmento de testing de la serie</a:t>
            </a:r>
            <a:endParaRPr/>
          </a:p>
        </p:txBody>
      </p:sp>
      <p:sp>
        <p:nvSpPr>
          <p:cNvPr id="541" name="Google Shape;54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usando ARIMA</a:t>
            </a:r>
            <a:endParaRPr/>
          </a:p>
        </p:txBody>
      </p:sp>
      <p:pic>
        <p:nvPicPr>
          <p:cNvPr id="542" name="Google Shape;542;p67"/>
          <p:cNvPicPr preferRelativeResize="0"/>
          <p:nvPr/>
        </p:nvPicPr>
        <p:blipFill>
          <a:blip r:embed="rId4">
            <a:alphaModFix/>
          </a:blip>
          <a:stretch>
            <a:fillRect/>
          </a:stretch>
        </p:blipFill>
        <p:spPr>
          <a:xfrm>
            <a:off x="3282300" y="1493350"/>
            <a:ext cx="5265869" cy="2734675"/>
          </a:xfrm>
          <a:prstGeom prst="rect">
            <a:avLst/>
          </a:prstGeom>
          <a:noFill/>
          <a:ln>
            <a:noFill/>
          </a:ln>
        </p:spPr>
      </p:pic>
      <p:pic>
        <p:nvPicPr>
          <p:cNvPr id="543" name="Google Shape;543;p67"/>
          <p:cNvPicPr preferRelativeResize="0"/>
          <p:nvPr/>
        </p:nvPicPr>
        <p:blipFill>
          <a:blip r:embed="rId5">
            <a:alphaModFix/>
          </a:blip>
          <a:stretch>
            <a:fillRect/>
          </a:stretch>
        </p:blipFill>
        <p:spPr>
          <a:xfrm>
            <a:off x="3282288" y="1401001"/>
            <a:ext cx="5672100" cy="3083249"/>
          </a:xfrm>
          <a:prstGeom prst="rect">
            <a:avLst/>
          </a:prstGeom>
          <a:noFill/>
          <a:ln>
            <a:noFill/>
          </a:ln>
        </p:spPr>
      </p:pic>
      <p:pic>
        <p:nvPicPr>
          <p:cNvPr id="544" name="Google Shape;544;p67"/>
          <p:cNvPicPr preferRelativeResize="0"/>
          <p:nvPr/>
        </p:nvPicPr>
        <p:blipFill>
          <a:blip r:embed="rId6">
            <a:alphaModFix/>
          </a:blip>
          <a:stretch>
            <a:fillRect/>
          </a:stretch>
        </p:blipFill>
        <p:spPr>
          <a:xfrm>
            <a:off x="3432425" y="1515813"/>
            <a:ext cx="5249672" cy="2853625"/>
          </a:xfrm>
          <a:prstGeom prst="rect">
            <a:avLst/>
          </a:prstGeom>
          <a:noFill/>
          <a:ln>
            <a:noFill/>
          </a:ln>
        </p:spPr>
      </p:pic>
      <p:sp>
        <p:nvSpPr>
          <p:cNvPr id="545" name="Google Shape;545;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Compromisos</a:t>
            </a:r>
            <a:endParaRPr/>
          </a:p>
        </p:txBody>
      </p:sp>
      <p:pic>
        <p:nvPicPr>
          <p:cNvPr id="551" name="Google Shape;551;p68"/>
          <p:cNvPicPr preferRelativeResize="0"/>
          <p:nvPr/>
        </p:nvPicPr>
        <p:blipFill>
          <a:blip r:embed="rId3">
            <a:alphaModFix/>
          </a:blip>
          <a:stretch>
            <a:fillRect/>
          </a:stretch>
        </p:blipFill>
        <p:spPr>
          <a:xfrm>
            <a:off x="3432425" y="1515813"/>
            <a:ext cx="5249672" cy="2853625"/>
          </a:xfrm>
          <a:prstGeom prst="rect">
            <a:avLst/>
          </a:prstGeom>
          <a:noFill/>
          <a:ln>
            <a:noFill/>
          </a:ln>
        </p:spPr>
      </p:pic>
      <p:sp>
        <p:nvSpPr>
          <p:cNvPr id="552" name="Google Shape;552;p68"/>
          <p:cNvSpPr txBox="1"/>
          <p:nvPr>
            <p:ph idx="1" type="body"/>
          </p:nvPr>
        </p:nvSpPr>
        <p:spPr>
          <a:xfrm>
            <a:off x="311700" y="1152475"/>
            <a:ext cx="297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s"/>
              <a:t>Los intervalos de confianza pueden ser muy amplios en términos absolutos.</a:t>
            </a:r>
            <a:endParaRPr/>
          </a:p>
          <a:p>
            <a:pPr indent="-342900" lvl="0" marL="457200" rtl="0" algn="l">
              <a:lnSpc>
                <a:spcPct val="150000"/>
              </a:lnSpc>
              <a:spcBef>
                <a:spcPts val="0"/>
              </a:spcBef>
              <a:spcAft>
                <a:spcPts val="0"/>
              </a:spcAft>
              <a:buSzPts val="1800"/>
              <a:buChar char="●"/>
            </a:pPr>
            <a:r>
              <a:rPr lang="es"/>
              <a:t>Si es una variable económica el desvío puede ser demasiado significativo.</a:t>
            </a:r>
            <a:endParaRPr/>
          </a:p>
        </p:txBody>
      </p:sp>
      <p:sp>
        <p:nvSpPr>
          <p:cNvPr id="553" name="Google Shape;553;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Alternativa usando Redes Neuronales </a:t>
            </a:r>
            <a:endParaRPr/>
          </a:p>
        </p:txBody>
      </p:sp>
      <p:grpSp>
        <p:nvGrpSpPr>
          <p:cNvPr id="559" name="Google Shape;559;p69"/>
          <p:cNvGrpSpPr/>
          <p:nvPr/>
        </p:nvGrpSpPr>
        <p:grpSpPr>
          <a:xfrm>
            <a:off x="1289686" y="2710782"/>
            <a:ext cx="2396252" cy="725045"/>
            <a:chOff x="686950" y="3152763"/>
            <a:chExt cx="3305175" cy="1000061"/>
          </a:xfrm>
        </p:grpSpPr>
        <p:pic>
          <p:nvPicPr>
            <p:cNvPr id="560" name="Google Shape;560;p69"/>
            <p:cNvPicPr preferRelativeResize="0"/>
            <p:nvPr/>
          </p:nvPicPr>
          <p:blipFill>
            <a:blip r:embed="rId3">
              <a:alphaModFix/>
            </a:blip>
            <a:stretch>
              <a:fillRect/>
            </a:stretch>
          </p:blipFill>
          <p:spPr>
            <a:xfrm>
              <a:off x="686950" y="3152763"/>
              <a:ext cx="3305175" cy="552450"/>
            </a:xfrm>
            <a:prstGeom prst="rect">
              <a:avLst/>
            </a:prstGeom>
            <a:noFill/>
            <a:ln>
              <a:noFill/>
            </a:ln>
          </p:spPr>
        </p:pic>
        <p:pic>
          <p:nvPicPr>
            <p:cNvPr id="561" name="Google Shape;561;p69"/>
            <p:cNvPicPr preferRelativeResize="0"/>
            <p:nvPr/>
          </p:nvPicPr>
          <p:blipFill>
            <a:blip r:embed="rId4">
              <a:alphaModFix/>
            </a:blip>
            <a:stretch>
              <a:fillRect/>
            </a:stretch>
          </p:blipFill>
          <p:spPr>
            <a:xfrm>
              <a:off x="1304625" y="3705225"/>
              <a:ext cx="2069832" cy="447600"/>
            </a:xfrm>
            <a:prstGeom prst="rect">
              <a:avLst/>
            </a:prstGeom>
            <a:noFill/>
            <a:ln>
              <a:noFill/>
            </a:ln>
          </p:spPr>
        </p:pic>
      </p:grpSp>
      <p:grpSp>
        <p:nvGrpSpPr>
          <p:cNvPr id="562" name="Google Shape;562;p69"/>
          <p:cNvGrpSpPr/>
          <p:nvPr/>
        </p:nvGrpSpPr>
        <p:grpSpPr>
          <a:xfrm>
            <a:off x="4252566" y="1785930"/>
            <a:ext cx="4108847" cy="2574755"/>
            <a:chOff x="2883750" y="1919288"/>
            <a:chExt cx="5667375" cy="3551387"/>
          </a:xfrm>
        </p:grpSpPr>
        <p:pic>
          <p:nvPicPr>
            <p:cNvPr id="563" name="Google Shape;563;p69"/>
            <p:cNvPicPr preferRelativeResize="0"/>
            <p:nvPr/>
          </p:nvPicPr>
          <p:blipFill>
            <a:blip r:embed="rId5">
              <a:alphaModFix/>
            </a:blip>
            <a:stretch>
              <a:fillRect/>
            </a:stretch>
          </p:blipFill>
          <p:spPr>
            <a:xfrm>
              <a:off x="2883750" y="1919288"/>
              <a:ext cx="5667375" cy="3019425"/>
            </a:xfrm>
            <a:prstGeom prst="rect">
              <a:avLst/>
            </a:prstGeom>
            <a:noFill/>
            <a:ln>
              <a:noFill/>
            </a:ln>
          </p:spPr>
        </p:pic>
        <p:sp>
          <p:nvSpPr>
            <p:cNvPr id="564" name="Google Shape;564;p69"/>
            <p:cNvSpPr txBox="1"/>
            <p:nvPr/>
          </p:nvSpPr>
          <p:spPr>
            <a:xfrm>
              <a:off x="4872175" y="4895275"/>
              <a:ext cx="30249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Vanilla Recurrent Neural Network</a:t>
              </a:r>
              <a:endParaRPr/>
            </a:p>
          </p:txBody>
        </p:sp>
      </p:grpSp>
      <p:sp>
        <p:nvSpPr>
          <p:cNvPr id="565" name="Google Shape;565;p69"/>
          <p:cNvSpPr txBox="1"/>
          <p:nvPr/>
        </p:nvSpPr>
        <p:spPr>
          <a:xfrm>
            <a:off x="386375" y="1328125"/>
            <a:ext cx="4878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s"/>
              <a:t>Usamos redes basadas en estados</a:t>
            </a:r>
            <a:endParaRPr/>
          </a:p>
          <a:p>
            <a:pPr indent="-317500" lvl="0" marL="457200" rtl="0" algn="l">
              <a:lnSpc>
                <a:spcPct val="150000"/>
              </a:lnSpc>
              <a:spcBef>
                <a:spcPts val="0"/>
              </a:spcBef>
              <a:spcAft>
                <a:spcPts val="0"/>
              </a:spcAft>
              <a:buSzPts val="1400"/>
              <a:buChar char="●"/>
            </a:pPr>
            <a:r>
              <a:rPr lang="es"/>
              <a:t>este tipo de redes se llaman Redes Neuronales Recurrentes (RNN)</a:t>
            </a:r>
            <a:endParaRPr/>
          </a:p>
        </p:txBody>
      </p:sp>
      <p:sp>
        <p:nvSpPr>
          <p:cNvPr id="566" name="Google Shape;566;p69"/>
          <p:cNvSpPr txBox="1"/>
          <p:nvPr/>
        </p:nvSpPr>
        <p:spPr>
          <a:xfrm>
            <a:off x="386375" y="3883250"/>
            <a:ext cx="48780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s"/>
              <a:t>se puede usar la notación de estados</a:t>
            </a:r>
            <a:endParaRPr/>
          </a:p>
          <a:p>
            <a:pPr indent="-317500" lvl="0" marL="457200" rtl="0" algn="l">
              <a:lnSpc>
                <a:spcPct val="150000"/>
              </a:lnSpc>
              <a:spcBef>
                <a:spcPts val="0"/>
              </a:spcBef>
              <a:spcAft>
                <a:spcPts val="0"/>
              </a:spcAft>
              <a:buSzPts val="1400"/>
              <a:buChar char="●"/>
            </a:pPr>
            <a:r>
              <a:rPr lang="es"/>
              <a:t>se suele usar la topología desplegada</a:t>
            </a:r>
            <a:endParaRPr/>
          </a:p>
        </p:txBody>
      </p:sp>
      <p:sp>
        <p:nvSpPr>
          <p:cNvPr id="567" name="Google Shape;567;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0"/>
          <p:cNvSpPr txBox="1"/>
          <p:nvPr>
            <p:ph type="title"/>
          </p:nvPr>
        </p:nvSpPr>
        <p:spPr>
          <a:xfrm>
            <a:off x="311700" y="445025"/>
            <a:ext cx="8634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Redes Neuronales LSTM</a:t>
            </a:r>
            <a:endParaRPr/>
          </a:p>
        </p:txBody>
      </p:sp>
      <p:pic>
        <p:nvPicPr>
          <p:cNvPr id="573" name="Google Shape;573;p70"/>
          <p:cNvPicPr preferRelativeResize="0"/>
          <p:nvPr/>
        </p:nvPicPr>
        <p:blipFill>
          <a:blip r:embed="rId3">
            <a:alphaModFix/>
          </a:blip>
          <a:stretch>
            <a:fillRect/>
          </a:stretch>
        </p:blipFill>
        <p:spPr>
          <a:xfrm>
            <a:off x="152188" y="2811262"/>
            <a:ext cx="1070363" cy="2099283"/>
          </a:xfrm>
          <a:prstGeom prst="rect">
            <a:avLst/>
          </a:prstGeom>
          <a:noFill/>
          <a:ln>
            <a:noFill/>
          </a:ln>
        </p:spPr>
      </p:pic>
      <p:grpSp>
        <p:nvGrpSpPr>
          <p:cNvPr id="574" name="Google Shape;574;p70"/>
          <p:cNvGrpSpPr/>
          <p:nvPr/>
        </p:nvGrpSpPr>
        <p:grpSpPr>
          <a:xfrm>
            <a:off x="457009" y="1986717"/>
            <a:ext cx="2112998" cy="639339"/>
            <a:chOff x="686950" y="3152763"/>
            <a:chExt cx="3305175" cy="1000061"/>
          </a:xfrm>
        </p:grpSpPr>
        <p:pic>
          <p:nvPicPr>
            <p:cNvPr id="575" name="Google Shape;575;p70"/>
            <p:cNvPicPr preferRelativeResize="0"/>
            <p:nvPr/>
          </p:nvPicPr>
          <p:blipFill>
            <a:blip r:embed="rId4">
              <a:alphaModFix/>
            </a:blip>
            <a:stretch>
              <a:fillRect/>
            </a:stretch>
          </p:blipFill>
          <p:spPr>
            <a:xfrm>
              <a:off x="686950" y="3152763"/>
              <a:ext cx="3305175" cy="552450"/>
            </a:xfrm>
            <a:prstGeom prst="rect">
              <a:avLst/>
            </a:prstGeom>
            <a:noFill/>
            <a:ln>
              <a:noFill/>
            </a:ln>
          </p:spPr>
        </p:pic>
        <p:pic>
          <p:nvPicPr>
            <p:cNvPr id="576" name="Google Shape;576;p70"/>
            <p:cNvPicPr preferRelativeResize="0"/>
            <p:nvPr/>
          </p:nvPicPr>
          <p:blipFill>
            <a:blip r:embed="rId5">
              <a:alphaModFix/>
            </a:blip>
            <a:stretch>
              <a:fillRect/>
            </a:stretch>
          </p:blipFill>
          <p:spPr>
            <a:xfrm>
              <a:off x="1304625" y="3705225"/>
              <a:ext cx="2069832" cy="447600"/>
            </a:xfrm>
            <a:prstGeom prst="rect">
              <a:avLst/>
            </a:prstGeom>
            <a:noFill/>
            <a:ln>
              <a:noFill/>
            </a:ln>
          </p:spPr>
        </p:pic>
      </p:grpSp>
      <p:pic>
        <p:nvPicPr>
          <p:cNvPr id="577" name="Google Shape;577;p70"/>
          <p:cNvPicPr preferRelativeResize="0"/>
          <p:nvPr/>
        </p:nvPicPr>
        <p:blipFill rotWithShape="1">
          <a:blip r:embed="rId6">
            <a:alphaModFix/>
          </a:blip>
          <a:srcRect b="2515" l="0" r="8625" t="0"/>
          <a:stretch/>
        </p:blipFill>
        <p:spPr>
          <a:xfrm>
            <a:off x="3283360" y="1467400"/>
            <a:ext cx="2577300" cy="3615801"/>
          </a:xfrm>
          <a:prstGeom prst="rect">
            <a:avLst/>
          </a:prstGeom>
          <a:noFill/>
          <a:ln>
            <a:noFill/>
          </a:ln>
        </p:spPr>
      </p:pic>
      <p:sp>
        <p:nvSpPr>
          <p:cNvPr id="578" name="Google Shape;578;p70"/>
          <p:cNvSpPr txBox="1"/>
          <p:nvPr>
            <p:ph type="title"/>
          </p:nvPr>
        </p:nvSpPr>
        <p:spPr>
          <a:xfrm>
            <a:off x="6192325" y="1291900"/>
            <a:ext cx="26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49AEE5"/>
                </a:solidFill>
              </a:rPr>
              <a:t>Celda</a:t>
            </a:r>
            <a:endParaRPr>
              <a:solidFill>
                <a:srgbClr val="49AEE5"/>
              </a:solidFill>
            </a:endParaRPr>
          </a:p>
        </p:txBody>
      </p:sp>
      <p:sp>
        <p:nvSpPr>
          <p:cNvPr id="579" name="Google Shape;579;p70"/>
          <p:cNvSpPr txBox="1"/>
          <p:nvPr/>
        </p:nvSpPr>
        <p:spPr>
          <a:xfrm>
            <a:off x="6270950" y="1943900"/>
            <a:ext cx="23964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a:t>Contiene una entrada y una salida mas tres entradas de control:</a:t>
            </a:r>
            <a:endParaRPr/>
          </a:p>
          <a:p>
            <a:pPr indent="-317500" lvl="0" marL="457200" rtl="0" algn="l">
              <a:lnSpc>
                <a:spcPct val="150000"/>
              </a:lnSpc>
              <a:spcBef>
                <a:spcPts val="0"/>
              </a:spcBef>
              <a:spcAft>
                <a:spcPts val="0"/>
              </a:spcAft>
              <a:buSzPts val="1400"/>
              <a:buChar char="●"/>
            </a:pPr>
            <a:r>
              <a:rPr lang="es"/>
              <a:t>Input gate</a:t>
            </a:r>
            <a:endParaRPr/>
          </a:p>
          <a:p>
            <a:pPr indent="-317500" lvl="0" marL="457200" rtl="0" algn="l">
              <a:lnSpc>
                <a:spcPct val="150000"/>
              </a:lnSpc>
              <a:spcBef>
                <a:spcPts val="0"/>
              </a:spcBef>
              <a:spcAft>
                <a:spcPts val="0"/>
              </a:spcAft>
              <a:buSzPts val="1400"/>
              <a:buChar char="●"/>
            </a:pPr>
            <a:r>
              <a:rPr lang="es"/>
              <a:t>Forget gate</a:t>
            </a:r>
            <a:endParaRPr/>
          </a:p>
          <a:p>
            <a:pPr indent="-317500" lvl="0" marL="457200" rtl="0" algn="l">
              <a:lnSpc>
                <a:spcPct val="150000"/>
              </a:lnSpc>
              <a:spcBef>
                <a:spcPts val="0"/>
              </a:spcBef>
              <a:spcAft>
                <a:spcPts val="0"/>
              </a:spcAft>
              <a:buSzPts val="1400"/>
              <a:buChar char="●"/>
            </a:pPr>
            <a:r>
              <a:rPr lang="es"/>
              <a:t>Output gate</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s"/>
              <a:t>La función core es lineal</a:t>
            </a:r>
            <a:endParaRPr/>
          </a:p>
        </p:txBody>
      </p:sp>
      <p:sp>
        <p:nvSpPr>
          <p:cNvPr id="580" name="Google Shape;580;p70"/>
          <p:cNvSpPr txBox="1"/>
          <p:nvPr>
            <p:ph type="title"/>
          </p:nvPr>
        </p:nvSpPr>
        <p:spPr>
          <a:xfrm>
            <a:off x="355075" y="1290288"/>
            <a:ext cx="26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49AEE5"/>
                </a:solidFill>
              </a:rPr>
              <a:t>Notación</a:t>
            </a:r>
            <a:endParaRPr>
              <a:solidFill>
                <a:srgbClr val="49AEE5"/>
              </a:solidFill>
            </a:endParaRPr>
          </a:p>
        </p:txBody>
      </p:sp>
      <p:sp>
        <p:nvSpPr>
          <p:cNvPr id="581" name="Google Shape;581;p70"/>
          <p:cNvSpPr txBox="1"/>
          <p:nvPr/>
        </p:nvSpPr>
        <p:spPr>
          <a:xfrm>
            <a:off x="1222550" y="3206975"/>
            <a:ext cx="20607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Char char="●"/>
            </a:pPr>
            <a:r>
              <a:rPr lang="es">
                <a:solidFill>
                  <a:schemeClr val="dk1"/>
                </a:solidFill>
              </a:rPr>
              <a:t>x: entrada</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s">
                <a:solidFill>
                  <a:schemeClr val="dk1"/>
                </a:solidFill>
              </a:rPr>
              <a:t>o: objectivo</a:t>
            </a:r>
            <a:endParaRPr/>
          </a:p>
          <a:p>
            <a:pPr indent="-317500" lvl="0" marL="457200" rtl="0" algn="l">
              <a:lnSpc>
                <a:spcPct val="150000"/>
              </a:lnSpc>
              <a:spcBef>
                <a:spcPts val="0"/>
              </a:spcBef>
              <a:spcAft>
                <a:spcPts val="0"/>
              </a:spcAft>
              <a:buSzPts val="1400"/>
              <a:buChar char="●"/>
            </a:pPr>
            <a:r>
              <a:rPr lang="es"/>
              <a:t>S: estado</a:t>
            </a:r>
            <a:endParaRPr/>
          </a:p>
          <a:p>
            <a:pPr indent="-317500" lvl="0" marL="457200" rtl="0" algn="l">
              <a:lnSpc>
                <a:spcPct val="150000"/>
              </a:lnSpc>
              <a:spcBef>
                <a:spcPts val="0"/>
              </a:spcBef>
              <a:spcAft>
                <a:spcPts val="0"/>
              </a:spcAft>
              <a:buSzPts val="1400"/>
              <a:buChar char="●"/>
            </a:pPr>
            <a:r>
              <a:rPr lang="es"/>
              <a:t>U, V, W: matrices</a:t>
            </a:r>
            <a:endParaRPr/>
          </a:p>
        </p:txBody>
      </p:sp>
      <p:sp>
        <p:nvSpPr>
          <p:cNvPr id="582" name="Google Shape;582;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311700" y="445025"/>
            <a:ext cx="8731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LSTM RNN: entrenamiento y test</a:t>
            </a:r>
            <a:endParaRPr/>
          </a:p>
        </p:txBody>
      </p:sp>
      <p:pic>
        <p:nvPicPr>
          <p:cNvPr id="588" name="Google Shape;588;p71"/>
          <p:cNvPicPr preferRelativeResize="0"/>
          <p:nvPr/>
        </p:nvPicPr>
        <p:blipFill>
          <a:blip r:embed="rId3">
            <a:alphaModFix/>
          </a:blip>
          <a:stretch>
            <a:fillRect/>
          </a:stretch>
        </p:blipFill>
        <p:spPr>
          <a:xfrm>
            <a:off x="71275" y="1286050"/>
            <a:ext cx="4531950" cy="3398969"/>
          </a:xfrm>
          <a:prstGeom prst="rect">
            <a:avLst/>
          </a:prstGeom>
          <a:noFill/>
          <a:ln>
            <a:noFill/>
          </a:ln>
        </p:spPr>
      </p:pic>
      <p:pic>
        <p:nvPicPr>
          <p:cNvPr id="589" name="Google Shape;589;p71"/>
          <p:cNvPicPr preferRelativeResize="0"/>
          <p:nvPr/>
        </p:nvPicPr>
        <p:blipFill>
          <a:blip r:embed="rId4">
            <a:alphaModFix/>
          </a:blip>
          <a:stretch>
            <a:fillRect/>
          </a:stretch>
        </p:blipFill>
        <p:spPr>
          <a:xfrm>
            <a:off x="4428250" y="1286049"/>
            <a:ext cx="4531958" cy="3398975"/>
          </a:xfrm>
          <a:prstGeom prst="rect">
            <a:avLst/>
          </a:prstGeom>
          <a:noFill/>
          <a:ln>
            <a:noFill/>
          </a:ln>
        </p:spPr>
      </p:pic>
      <p:pic>
        <p:nvPicPr>
          <p:cNvPr id="590" name="Google Shape;590;p71"/>
          <p:cNvPicPr preferRelativeResize="0"/>
          <p:nvPr/>
        </p:nvPicPr>
        <p:blipFill>
          <a:blip r:embed="rId5">
            <a:alphaModFix/>
          </a:blip>
          <a:stretch>
            <a:fillRect/>
          </a:stretch>
        </p:blipFill>
        <p:spPr>
          <a:xfrm>
            <a:off x="4322177" y="1246274"/>
            <a:ext cx="4638027" cy="3478525"/>
          </a:xfrm>
          <a:prstGeom prst="rect">
            <a:avLst/>
          </a:prstGeom>
          <a:noFill/>
          <a:ln>
            <a:noFill/>
          </a:ln>
        </p:spPr>
      </p:pic>
      <p:sp>
        <p:nvSpPr>
          <p:cNvPr id="591" name="Google Shape;591;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72"/>
          <p:cNvPicPr preferRelativeResize="0"/>
          <p:nvPr/>
        </p:nvPicPr>
        <p:blipFill>
          <a:blip r:embed="rId3">
            <a:alphaModFix/>
          </a:blip>
          <a:stretch>
            <a:fillRect/>
          </a:stretch>
        </p:blipFill>
        <p:spPr>
          <a:xfrm>
            <a:off x="3774225" y="1093925"/>
            <a:ext cx="5169926" cy="3978850"/>
          </a:xfrm>
          <a:prstGeom prst="rect">
            <a:avLst/>
          </a:prstGeom>
          <a:noFill/>
          <a:ln>
            <a:noFill/>
          </a:ln>
        </p:spPr>
      </p:pic>
      <p:sp>
        <p:nvSpPr>
          <p:cNvPr id="597" name="Google Shape;597;p72"/>
          <p:cNvSpPr txBox="1"/>
          <p:nvPr>
            <p:ph type="title"/>
          </p:nvPr>
        </p:nvSpPr>
        <p:spPr>
          <a:xfrm>
            <a:off x="311700" y="445025"/>
            <a:ext cx="8731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Predicciones usando ventana deslizante</a:t>
            </a:r>
            <a:endParaRPr/>
          </a:p>
        </p:txBody>
      </p:sp>
      <p:sp>
        <p:nvSpPr>
          <p:cNvPr id="598" name="Google Shape;598;p72"/>
          <p:cNvSpPr txBox="1"/>
          <p:nvPr>
            <p:ph idx="1" type="body"/>
          </p:nvPr>
        </p:nvSpPr>
        <p:spPr>
          <a:xfrm>
            <a:off x="311700" y="1152475"/>
            <a:ext cx="3462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s"/>
              <a:t>La técnica de ventana deslizante consiste en ir realimentando la serie predecida intervalo a intervalo.</a:t>
            </a:r>
            <a:endParaRPr/>
          </a:p>
          <a:p>
            <a:pPr indent="-334327" lvl="0" marL="457200" rtl="0" algn="l">
              <a:lnSpc>
                <a:spcPct val="150000"/>
              </a:lnSpc>
              <a:spcBef>
                <a:spcPts val="0"/>
              </a:spcBef>
              <a:spcAft>
                <a:spcPts val="0"/>
              </a:spcAft>
              <a:buSzPct val="100000"/>
              <a:buChar char="●"/>
            </a:pPr>
            <a:r>
              <a:rPr lang="es"/>
              <a:t>El largo de la ventana, la densidad de datos, la cantidad de períodos muestreados son factores de diseño.</a:t>
            </a:r>
            <a:endParaRPr/>
          </a:p>
        </p:txBody>
      </p:sp>
      <p:sp>
        <p:nvSpPr>
          <p:cNvPr id="599" name="Google Shape;599;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3"/>
          <p:cNvSpPr txBox="1"/>
          <p:nvPr>
            <p:ph type="title"/>
          </p:nvPr>
        </p:nvSpPr>
        <p:spPr>
          <a:xfrm>
            <a:off x="311700" y="445025"/>
            <a:ext cx="8731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Figuras de mérito</a:t>
            </a:r>
            <a:endParaRPr/>
          </a:p>
        </p:txBody>
      </p:sp>
      <p:sp>
        <p:nvSpPr>
          <p:cNvPr id="605" name="Google Shape;605;p73"/>
          <p:cNvSpPr txBox="1"/>
          <p:nvPr>
            <p:ph idx="1" type="body"/>
          </p:nvPr>
        </p:nvSpPr>
        <p:spPr>
          <a:xfrm>
            <a:off x="311700" y="1152475"/>
            <a:ext cx="3462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s"/>
              <a:t>Como figuras de mérito de los modelos elegimos algunas métricas que sirvan para hacer los modelos comparables.</a:t>
            </a:r>
            <a:endParaRPr/>
          </a:p>
          <a:p>
            <a:pPr indent="-342900" lvl="0" marL="457200" rtl="0" algn="l">
              <a:lnSpc>
                <a:spcPct val="150000"/>
              </a:lnSpc>
              <a:spcBef>
                <a:spcPts val="0"/>
              </a:spcBef>
              <a:spcAft>
                <a:spcPts val="0"/>
              </a:spcAft>
              <a:buSzPts val="1800"/>
              <a:buChar char="●"/>
            </a:pPr>
            <a:r>
              <a:rPr lang="es"/>
              <a:t>El error cuadrático medio, el máximo error absoluto, mínimo error porcentual (absoluto), entre otros. </a:t>
            </a:r>
            <a:endParaRPr/>
          </a:p>
        </p:txBody>
      </p:sp>
      <p:pic>
        <p:nvPicPr>
          <p:cNvPr id="606" name="Google Shape;606;p73"/>
          <p:cNvPicPr preferRelativeResize="0"/>
          <p:nvPr/>
        </p:nvPicPr>
        <p:blipFill>
          <a:blip r:embed="rId3">
            <a:alphaModFix/>
          </a:blip>
          <a:stretch>
            <a:fillRect/>
          </a:stretch>
        </p:blipFill>
        <p:spPr>
          <a:xfrm>
            <a:off x="4058675" y="1152478"/>
            <a:ext cx="4850551" cy="3672575"/>
          </a:xfrm>
          <a:prstGeom prst="rect">
            <a:avLst/>
          </a:prstGeom>
          <a:noFill/>
          <a:ln>
            <a:noFill/>
          </a:ln>
        </p:spPr>
      </p:pic>
      <p:sp>
        <p:nvSpPr>
          <p:cNvPr id="607" name="Google Shape;607;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Estimación del modelo AR por MV</a:t>
            </a:r>
            <a:endParaRPr/>
          </a:p>
        </p:txBody>
      </p:sp>
      <p:sp>
        <p:nvSpPr>
          <p:cNvPr id="114" name="Google Shape;114;p20"/>
          <p:cNvSpPr txBox="1"/>
          <p:nvPr>
            <p:ph idx="1" type="body"/>
          </p:nvPr>
        </p:nvSpPr>
        <p:spPr>
          <a:xfrm>
            <a:off x="311700" y="1152475"/>
            <a:ext cx="8520600" cy="39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Bajo la suposición de que el ruido                    , la serie de tiempos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Hallar el EMV puede ser costoso computacionalmente pues hay que calcular</a:t>
            </a:r>
            <a:endParaRPr/>
          </a:p>
          <a:p>
            <a:pPr indent="0" lvl="0" marL="0" rtl="0" algn="l">
              <a:spcBef>
                <a:spcPts val="1200"/>
              </a:spcBef>
              <a:spcAft>
                <a:spcPts val="0"/>
              </a:spcAft>
              <a:buNone/>
            </a:pPr>
            <a:r>
              <a:rPr lang="es"/>
              <a:t>Una alternativa es descomponer</a:t>
            </a:r>
            <a:endParaRPr/>
          </a:p>
          <a:p>
            <a:pPr indent="0" lvl="0" marL="0" rtl="0" algn="l">
              <a:spcBef>
                <a:spcPts val="1200"/>
              </a:spcBef>
              <a:spcAft>
                <a:spcPts val="1200"/>
              </a:spcAft>
              <a:buNone/>
            </a:pPr>
            <a:r>
              <a:rPr lang="es"/>
              <a:t>y usar un filtro de Kalman para hallar de forma eficiente cada término de la productoria.</a:t>
            </a:r>
            <a:endParaRPr/>
          </a:p>
        </p:txBody>
      </p:sp>
      <p:pic>
        <p:nvPicPr>
          <p:cNvPr descr="e_i\sim \mathcal{N}(0, \sigma_e^2)" id="115" name="Google Shape;115;p20" title="MathEquation,#3e3e3e"/>
          <p:cNvPicPr preferRelativeResize="0"/>
          <p:nvPr/>
        </p:nvPicPr>
        <p:blipFill>
          <a:blip r:embed="rId3">
            <a:alphaModFix/>
          </a:blip>
          <a:stretch>
            <a:fillRect/>
          </a:stretch>
        </p:blipFill>
        <p:spPr>
          <a:xfrm>
            <a:off x="3913875" y="1246400"/>
            <a:ext cx="1174566" cy="254000"/>
          </a:xfrm>
          <a:prstGeom prst="rect">
            <a:avLst/>
          </a:prstGeom>
          <a:noFill/>
          <a:ln>
            <a:noFill/>
          </a:ln>
        </p:spPr>
      </p:pic>
      <p:pic>
        <p:nvPicPr>
          <p:cNvPr descr="\{Y_1,\ldots Y_n\} \sim \mathcal{N}(0,\Sigma), \ \Sigma = \left[ \begin{matrix} C_0 &amp; C_1 &amp; \ldots &amp; C_{n-1}\\&#10;C_1&amp; C_0 &amp; \ldots &amp; C_{n-2}\\&#10;\vdots &amp; \vdots &amp; \ddots &amp;\vdots\\&#10;C_{n-1} &amp; C_{n-2} &amp; \ldots&amp; C_0\end{matrix}\right]" id="116" name="Google Shape;116;p20" title="MathEquation,#3e3e3e"/>
          <p:cNvPicPr preferRelativeResize="0"/>
          <p:nvPr/>
        </p:nvPicPr>
        <p:blipFill>
          <a:blip r:embed="rId4">
            <a:alphaModFix/>
          </a:blip>
          <a:stretch>
            <a:fillRect/>
          </a:stretch>
        </p:blipFill>
        <p:spPr>
          <a:xfrm>
            <a:off x="1889250" y="1628525"/>
            <a:ext cx="5223826" cy="1292900"/>
          </a:xfrm>
          <a:prstGeom prst="rect">
            <a:avLst/>
          </a:prstGeom>
          <a:noFill/>
          <a:ln>
            <a:noFill/>
          </a:ln>
        </p:spPr>
      </p:pic>
      <p:pic>
        <p:nvPicPr>
          <p:cNvPr descr="\Sigma^{-1}" id="117" name="Google Shape;117;p20" title="MathEquation,#3e3e3e"/>
          <p:cNvPicPr preferRelativeResize="0"/>
          <p:nvPr/>
        </p:nvPicPr>
        <p:blipFill>
          <a:blip r:embed="rId5">
            <a:alphaModFix/>
          </a:blip>
          <a:stretch>
            <a:fillRect/>
          </a:stretch>
        </p:blipFill>
        <p:spPr>
          <a:xfrm>
            <a:off x="8307250" y="3110125"/>
            <a:ext cx="448236" cy="266700"/>
          </a:xfrm>
          <a:prstGeom prst="rect">
            <a:avLst/>
          </a:prstGeom>
          <a:noFill/>
          <a:ln>
            <a:noFill/>
          </a:ln>
        </p:spPr>
      </p:pic>
      <p:pic>
        <p:nvPicPr>
          <p:cNvPr descr="\begin{align}&#10;L(\theta) &amp;= f_{Y_1,\ldots, Y_n}(y_1,\ldots, y_n; \theta) =\prod_{i=1}^n f(y_i|y_1,\ldots,y_{i-1};\theta)&#10;\end{align}" id="118" name="Google Shape;118;p20" title="MathEquation,#3e3e3e"/>
          <p:cNvPicPr preferRelativeResize="0"/>
          <p:nvPr/>
        </p:nvPicPr>
        <p:blipFill>
          <a:blip r:embed="rId6">
            <a:alphaModFix/>
          </a:blip>
          <a:stretch>
            <a:fillRect/>
          </a:stretch>
        </p:blipFill>
        <p:spPr>
          <a:xfrm>
            <a:off x="3739150" y="3485625"/>
            <a:ext cx="4627794" cy="572700"/>
          </a:xfrm>
          <a:prstGeom prst="rect">
            <a:avLst/>
          </a:prstGeom>
          <a:noFill/>
          <a:ln>
            <a:noFill/>
          </a:ln>
        </p:spPr>
      </p:pic>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4"/>
          <p:cNvSpPr txBox="1"/>
          <p:nvPr>
            <p:ph type="title"/>
          </p:nvPr>
        </p:nvSpPr>
        <p:spPr>
          <a:xfrm>
            <a:off x="311700" y="445025"/>
            <a:ext cx="8731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graphicFrame>
        <p:nvGraphicFramePr>
          <p:cNvPr id="613" name="Google Shape;613;p74"/>
          <p:cNvGraphicFramePr/>
          <p:nvPr/>
        </p:nvGraphicFramePr>
        <p:xfrm>
          <a:off x="311700" y="1141025"/>
          <a:ext cx="3000000" cy="3000000"/>
        </p:xfrm>
        <a:graphic>
          <a:graphicData uri="http://schemas.openxmlformats.org/drawingml/2006/table">
            <a:tbl>
              <a:tblPr>
                <a:noFill/>
                <a:tableStyleId>{CA54EFE9-1C4B-4BAA-B3BA-A2C7DECBE4E2}</a:tableStyleId>
              </a:tblPr>
              <a:tblGrid>
                <a:gridCol w="1180225"/>
                <a:gridCol w="739450"/>
                <a:gridCol w="675100"/>
                <a:gridCol w="660050"/>
                <a:gridCol w="667625"/>
                <a:gridCol w="622375"/>
                <a:gridCol w="1460050"/>
                <a:gridCol w="952775"/>
                <a:gridCol w="750700"/>
                <a:gridCol w="775925"/>
              </a:tblGrid>
              <a:tr h="891075">
                <a:tc>
                  <a:txBody>
                    <a:bodyPr/>
                    <a:lstStyle/>
                    <a:p>
                      <a:pPr indent="0" lvl="0" marL="0" rtl="0" algn="l">
                        <a:lnSpc>
                          <a:spcPct val="115000"/>
                        </a:lnSpc>
                        <a:spcBef>
                          <a:spcPts val="0"/>
                        </a:spcBef>
                        <a:spcAft>
                          <a:spcPts val="0"/>
                        </a:spcAft>
                        <a:buNone/>
                      </a:pPr>
                      <a:r>
                        <a:rPr b="1" lang="es"/>
                        <a:t>Training set</a:t>
                      </a:r>
                      <a:endParaRPr b="1"/>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s"/>
                        <a:t>ARIMA (p,d,q)</a:t>
                      </a:r>
                      <a:endParaRPr b="1"/>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s"/>
                        <a:t>RMSE</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s"/>
                        <a:t>MAE</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s"/>
                        <a:t>MPE (%)</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s"/>
                        <a:t>MAPE (%)</a:t>
                      </a:r>
                      <a:endParaRPr/>
                    </a:p>
                  </a:txBody>
                  <a:tcPr marT="91425" marB="91425" marR="44450" marL="44450" anchor="ctr">
                    <a:lnL cap="flat" cmpd="sng" w="126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s"/>
                        <a:t> LSTM</a:t>
                      </a:r>
                      <a:endParaRPr b="1"/>
                    </a:p>
                    <a:p>
                      <a:pPr indent="0" lvl="0" marL="0" rtl="0" algn="ctr">
                        <a:spcBef>
                          <a:spcPts val="0"/>
                        </a:spcBef>
                        <a:spcAft>
                          <a:spcPts val="0"/>
                        </a:spcAft>
                        <a:buNone/>
                      </a:pPr>
                      <a:r>
                        <a:rPr b="1" lang="es"/>
                        <a:t>(inputs,batch, epochs)</a:t>
                      </a:r>
                      <a:endParaRPr b="1"/>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s"/>
                        <a:t>RMSE</a:t>
                      </a:r>
                      <a:endParaRPr/>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s"/>
                        <a:t>MAE</a:t>
                      </a:r>
                      <a:endParaRPr/>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s"/>
                        <a:t>MAPE</a:t>
                      </a:r>
                      <a:endParaRPr/>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966"/>
                    </a:solidFill>
                  </a:tcPr>
                </a:tc>
              </a:tr>
              <a:tr h="642300">
                <a:tc>
                  <a:txBody>
                    <a:bodyPr/>
                    <a:lstStyle/>
                    <a:p>
                      <a:pPr indent="0" lvl="0" marL="0" rtl="0" algn="l">
                        <a:lnSpc>
                          <a:spcPct val="115000"/>
                        </a:lnSpc>
                        <a:spcBef>
                          <a:spcPts val="0"/>
                        </a:spcBef>
                        <a:spcAft>
                          <a:spcPts val="0"/>
                        </a:spcAft>
                        <a:buNone/>
                      </a:pPr>
                      <a:r>
                        <a:rPr b="1" lang="es"/>
                        <a:t>CDN Google</a:t>
                      </a:r>
                      <a:endParaRPr b="1"/>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a:t>1,2,1</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s"/>
                        <a:t>13,08</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10,35</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1,16</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2,40</a:t>
                      </a:r>
                      <a:endParaRPr/>
                    </a:p>
                  </a:txBody>
                  <a:tcPr marT="91425" marB="91425" marR="44450" marL="44450" anchor="ctr">
                    <a:lnL cap="flat" cmpd="sng" w="126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s"/>
                        <a:t>144</a:t>
                      </a:r>
                      <a:r>
                        <a:rPr lang="es"/>
                        <a:t>, 144, 5</a:t>
                      </a:r>
                      <a:endParaRPr/>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s"/>
                        <a:t>8.7x10</a:t>
                      </a:r>
                      <a:r>
                        <a:rPr baseline="30000" lang="es"/>
                        <a:t>-4</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
                        <a:t>9.2x10</a:t>
                      </a:r>
                      <a:r>
                        <a:rPr baseline="30000" lang="es"/>
                        <a:t>-3</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
                        <a:t>&lt; 0.00%</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642300">
                <a:tc>
                  <a:txBody>
                    <a:bodyPr/>
                    <a:lstStyle/>
                    <a:p>
                      <a:pPr indent="0" lvl="0" marL="0" rtl="0" algn="l">
                        <a:lnSpc>
                          <a:spcPct val="115000"/>
                        </a:lnSpc>
                        <a:spcBef>
                          <a:spcPts val="0"/>
                        </a:spcBef>
                        <a:spcAft>
                          <a:spcPts val="0"/>
                        </a:spcAft>
                        <a:buNone/>
                      </a:pPr>
                      <a:r>
                        <a:rPr b="1" lang="es"/>
                        <a:t>CND Netflix</a:t>
                      </a:r>
                      <a:endParaRPr b="1"/>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a:t>1,2,1</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s"/>
                        <a:t>27,70</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19,76</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0,22</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2,86</a:t>
                      </a:r>
                      <a:endParaRPr/>
                    </a:p>
                  </a:txBody>
                  <a:tcPr marT="91425" marB="91425" marR="44450" marL="44450" anchor="ctr">
                    <a:lnL cap="flat" cmpd="sng" w="126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
                        <a:t>144, 144, 5</a:t>
                      </a:r>
                      <a:endParaRPr/>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s"/>
                        <a:t>3.3x10</a:t>
                      </a:r>
                      <a:r>
                        <a:rPr baseline="30000" lang="es"/>
                        <a:t>-3</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
                        <a:t>3.1x10</a:t>
                      </a:r>
                      <a:r>
                        <a:rPr baseline="30000" lang="es"/>
                        <a:t>-3</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es">
                          <a:solidFill>
                            <a:srgbClr val="000000"/>
                          </a:solidFill>
                        </a:rPr>
                        <a:t>&lt; 0.00%</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642300">
                <a:tc>
                  <a:txBody>
                    <a:bodyPr/>
                    <a:lstStyle/>
                    <a:p>
                      <a:pPr indent="0" lvl="0" marL="0" rtl="0" algn="l">
                        <a:lnSpc>
                          <a:spcPct val="115000"/>
                        </a:lnSpc>
                        <a:spcBef>
                          <a:spcPts val="0"/>
                        </a:spcBef>
                        <a:spcAft>
                          <a:spcPts val="0"/>
                        </a:spcAft>
                        <a:buNone/>
                      </a:pPr>
                      <a:r>
                        <a:rPr b="1" lang="es"/>
                        <a:t>CDN Verizon</a:t>
                      </a:r>
                      <a:endParaRPr b="1"/>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a:t>1,2,2</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s"/>
                        <a:t>9,29</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5,28</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-1,72</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20,63</a:t>
                      </a:r>
                      <a:endParaRPr/>
                    </a:p>
                  </a:txBody>
                  <a:tcPr marT="91425" marB="91425" marR="44450" marL="44450" anchor="ctr">
                    <a:lnL cap="flat" cmpd="sng" w="126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s"/>
                        <a:t>336(7d)</a:t>
                      </a:r>
                      <a:r>
                        <a:rPr lang="es"/>
                        <a:t>, 336,5</a:t>
                      </a:r>
                      <a:endParaRPr/>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s"/>
                        <a:t>2.5x10</a:t>
                      </a:r>
                      <a:r>
                        <a:rPr baseline="30000" lang="es"/>
                        <a:t>-4</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
                        <a:t>2.3x10</a:t>
                      </a:r>
                      <a:r>
                        <a:rPr baseline="30000" lang="es"/>
                        <a:t>-2</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es">
                          <a:solidFill>
                            <a:srgbClr val="000000"/>
                          </a:solidFill>
                        </a:rPr>
                        <a:t>&lt; 0.0%</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642300">
                <a:tc>
                  <a:txBody>
                    <a:bodyPr/>
                    <a:lstStyle/>
                    <a:p>
                      <a:pPr indent="0" lvl="0" marL="0" rtl="0" algn="l">
                        <a:lnSpc>
                          <a:spcPct val="115000"/>
                        </a:lnSpc>
                        <a:spcBef>
                          <a:spcPts val="0"/>
                        </a:spcBef>
                        <a:spcAft>
                          <a:spcPts val="0"/>
                        </a:spcAft>
                        <a:buNone/>
                      </a:pPr>
                      <a:r>
                        <a:rPr b="1" lang="es"/>
                        <a:t>CDN Akamai</a:t>
                      </a:r>
                      <a:endParaRPr b="1"/>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a:t>2,2,2</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s"/>
                        <a:t>15,25</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10,79</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-1,54</a:t>
                      </a:r>
                      <a:endParaRPr/>
                    </a:p>
                  </a:txBody>
                  <a:tcPr marT="91425" marB="91425" marR="44450" marL="44450"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s"/>
                        <a:t>10,79</a:t>
                      </a:r>
                      <a:endParaRPr/>
                    </a:p>
                  </a:txBody>
                  <a:tcPr marT="91425" marB="91425" marR="44450" marL="44450" anchor="ctr">
                    <a:lnL cap="flat" cmpd="sng" w="126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s"/>
                        <a:t>336, 336,5</a:t>
                      </a:r>
                      <a:endParaRPr/>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s"/>
                        <a:t>5.7x10</a:t>
                      </a:r>
                      <a:r>
                        <a:rPr baseline="30000" lang="es"/>
                        <a:t>-4</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s"/>
                        <a:t>6.2x10</a:t>
                      </a:r>
                      <a:r>
                        <a:rPr baseline="30000" lang="es"/>
                        <a:t>-2</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rgbClr val="000000"/>
                        </a:buClr>
                        <a:buSzPts val="1100"/>
                        <a:buFont typeface="Arial"/>
                        <a:buNone/>
                      </a:pPr>
                      <a:r>
                        <a:rPr lang="es">
                          <a:solidFill>
                            <a:srgbClr val="000000"/>
                          </a:solidFill>
                        </a:rPr>
                        <a:t>&lt; 0.0%</a:t>
                      </a:r>
                      <a:endParaRPr baseline="30000"/>
                    </a:p>
                  </a:txBody>
                  <a:tcPr marT="0" marB="0" marR="44450" marL="44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bl>
          </a:graphicData>
        </a:graphic>
      </p:graphicFrame>
      <p:sp>
        <p:nvSpPr>
          <p:cNvPr id="614" name="Google Shape;614;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5"/>
          <p:cNvSpPr txBox="1"/>
          <p:nvPr>
            <p:ph type="title"/>
          </p:nvPr>
        </p:nvSpPr>
        <p:spPr>
          <a:xfrm>
            <a:off x="311700" y="445025"/>
            <a:ext cx="8731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620" name="Google Shape;620;p75"/>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s"/>
              <a:t>Para este modelo resultaron algunas observaciones particulares.</a:t>
            </a:r>
            <a:endParaRPr/>
          </a:p>
          <a:p>
            <a:pPr indent="-342900" lvl="0" marL="457200" rtl="0" algn="l">
              <a:lnSpc>
                <a:spcPct val="150000"/>
              </a:lnSpc>
              <a:spcBef>
                <a:spcPts val="0"/>
              </a:spcBef>
              <a:spcAft>
                <a:spcPts val="0"/>
              </a:spcAft>
              <a:buSzPts val="1800"/>
              <a:buChar char="●"/>
            </a:pPr>
            <a:r>
              <a:rPr lang="es"/>
              <a:t>Las componentes estacionales requieren datos interanuales</a:t>
            </a:r>
            <a:endParaRPr/>
          </a:p>
          <a:p>
            <a:pPr indent="-342900" lvl="0" marL="457200" rtl="0" algn="l">
              <a:lnSpc>
                <a:spcPct val="150000"/>
              </a:lnSpc>
              <a:spcBef>
                <a:spcPts val="0"/>
              </a:spcBef>
              <a:spcAft>
                <a:spcPts val="0"/>
              </a:spcAft>
              <a:buSzPts val="1800"/>
              <a:buChar char="●"/>
            </a:pPr>
            <a:r>
              <a:rPr lang="es"/>
              <a:t>Pronósticos de corto plazo: LSTM</a:t>
            </a:r>
            <a:endParaRPr/>
          </a:p>
          <a:p>
            <a:pPr indent="-342900" lvl="0" marL="457200" rtl="0" algn="l">
              <a:lnSpc>
                <a:spcPct val="150000"/>
              </a:lnSpc>
              <a:spcBef>
                <a:spcPts val="0"/>
              </a:spcBef>
              <a:spcAft>
                <a:spcPts val="0"/>
              </a:spcAft>
              <a:buSzPts val="1800"/>
              <a:buChar char="●"/>
            </a:pPr>
            <a:r>
              <a:rPr lang="es"/>
              <a:t>Pronósticos a largo plazo: ARIMA</a:t>
            </a:r>
            <a:endParaRPr/>
          </a:p>
          <a:p>
            <a:pPr indent="-342900" lvl="0" marL="457200" rtl="0" algn="l">
              <a:lnSpc>
                <a:spcPct val="150000"/>
              </a:lnSpc>
              <a:spcBef>
                <a:spcPts val="0"/>
              </a:spcBef>
              <a:spcAft>
                <a:spcPts val="0"/>
              </a:spcAft>
              <a:buSzPts val="1800"/>
              <a:buChar char="●"/>
            </a:pPr>
            <a:r>
              <a:rPr lang="es"/>
              <a:t>Compromiso entre cantidad de datos y método utilizado</a:t>
            </a:r>
            <a:endParaRPr/>
          </a:p>
          <a:p>
            <a:pPr indent="-342900" lvl="0" marL="457200" rtl="0" algn="l">
              <a:lnSpc>
                <a:spcPct val="150000"/>
              </a:lnSpc>
              <a:spcBef>
                <a:spcPts val="0"/>
              </a:spcBef>
              <a:spcAft>
                <a:spcPts val="0"/>
              </a:spcAft>
              <a:buSzPts val="1800"/>
              <a:buChar char="●"/>
            </a:pPr>
            <a:r>
              <a:rPr lang="es"/>
              <a:t>Posibles mejoras extendiendo el tamaño de la red LSTM</a:t>
            </a:r>
            <a:endParaRPr/>
          </a:p>
          <a:p>
            <a:pPr indent="-342900" lvl="0" marL="457200" rtl="0" algn="l">
              <a:lnSpc>
                <a:spcPct val="150000"/>
              </a:lnSpc>
              <a:spcBef>
                <a:spcPts val="0"/>
              </a:spcBef>
              <a:spcAft>
                <a:spcPts val="0"/>
              </a:spcAft>
              <a:buSzPts val="1800"/>
              <a:buChar char="●"/>
            </a:pPr>
            <a:r>
              <a:rPr lang="es"/>
              <a:t>Trabajo futuro: monitoreo, descomposición y combinación de métodos</a:t>
            </a:r>
            <a:endParaRPr/>
          </a:p>
        </p:txBody>
      </p:sp>
      <p:sp>
        <p:nvSpPr>
          <p:cNvPr id="621" name="Google Shape;621;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434000"/>
            <a:ext cx="8520600" cy="30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las series de tiempo, un modelo de estados está dado por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br>
              <a:rPr lang="es"/>
            </a:br>
            <a:r>
              <a:rPr lang="es"/>
              <a:t>donde xn es un vector </a:t>
            </a:r>
            <a:r>
              <a:rPr b="1" lang="es"/>
              <a:t>no</a:t>
            </a:r>
            <a:r>
              <a:rPr lang="es"/>
              <a:t> observable (estado),                      (blanco) es el ruido de del sistema, y                       (blanco) es el ruido de medición.</a:t>
            </a:r>
            <a:endParaRPr/>
          </a:p>
        </p:txBody>
      </p:sp>
      <p:sp>
        <p:nvSpPr>
          <p:cNvPr id="125" name="Google Shape;125;p21"/>
          <p:cNvSpPr/>
          <p:nvPr/>
        </p:nvSpPr>
        <p:spPr>
          <a:xfrm>
            <a:off x="6095200" y="2327350"/>
            <a:ext cx="2283120" cy="908388"/>
          </a:xfrm>
          <a:prstGeom prst="cloud">
            <a:avLst/>
          </a:prstGeom>
          <a:solidFill>
            <a:srgbClr val="49AEE5"/>
          </a:solidFill>
          <a:ln cap="flat" cmpd="sng" w="28575">
            <a:solidFill>
              <a:srgbClr val="1691C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700">
                <a:solidFill>
                  <a:schemeClr val="dk2"/>
                </a:solidFill>
              </a:rPr>
              <a:t>Les recuerda a algo?</a:t>
            </a:r>
            <a:endParaRPr sz="1700">
              <a:solidFill>
                <a:schemeClr val="dk2"/>
              </a:solidFill>
            </a:endParaRPr>
          </a:p>
        </p:txBody>
      </p:sp>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estados</a:t>
            </a:r>
            <a:endParaRPr/>
          </a:p>
        </p:txBody>
      </p:sp>
      <p:pic>
        <p:nvPicPr>
          <p:cNvPr descr="x_t  = F_tx_{t-1} + G_t e_t\\&#10;y_t = H_tx_t +w_t" id="127" name="Google Shape;127;p21" title="MathEquation,#3e3e3e"/>
          <p:cNvPicPr preferRelativeResize="0"/>
          <p:nvPr/>
        </p:nvPicPr>
        <p:blipFill>
          <a:blip r:embed="rId3">
            <a:alphaModFix/>
          </a:blip>
          <a:stretch>
            <a:fillRect/>
          </a:stretch>
        </p:blipFill>
        <p:spPr>
          <a:xfrm>
            <a:off x="2994958" y="2419600"/>
            <a:ext cx="2485494" cy="723900"/>
          </a:xfrm>
          <a:prstGeom prst="rect">
            <a:avLst/>
          </a:prstGeom>
          <a:noFill/>
          <a:ln>
            <a:noFill/>
          </a:ln>
        </p:spPr>
      </p:pic>
      <p:pic>
        <p:nvPicPr>
          <p:cNvPr descr="e_t\sim\mathcal{N}(0,Q_t)" id="128" name="Google Shape;128;p21" title="MathEquation,#3e3e3e"/>
          <p:cNvPicPr preferRelativeResize="0"/>
          <p:nvPr/>
        </p:nvPicPr>
        <p:blipFill>
          <a:blip r:embed="rId4">
            <a:alphaModFix/>
          </a:blip>
          <a:stretch>
            <a:fillRect/>
          </a:stretch>
        </p:blipFill>
        <p:spPr>
          <a:xfrm>
            <a:off x="5209685" y="3739775"/>
            <a:ext cx="1202366" cy="254000"/>
          </a:xfrm>
          <a:prstGeom prst="rect">
            <a:avLst/>
          </a:prstGeom>
          <a:noFill/>
          <a:ln>
            <a:noFill/>
          </a:ln>
        </p:spPr>
      </p:pic>
      <p:pic>
        <p:nvPicPr>
          <p:cNvPr descr="w_t\sim\mathcal{N}(0,R_t)" id="129" name="Google Shape;129;p21" title="MathEquation,#3e3e3e"/>
          <p:cNvPicPr preferRelativeResize="0"/>
          <p:nvPr/>
        </p:nvPicPr>
        <p:blipFill>
          <a:blip r:embed="rId5">
            <a:alphaModFix/>
          </a:blip>
          <a:stretch>
            <a:fillRect/>
          </a:stretch>
        </p:blipFill>
        <p:spPr>
          <a:xfrm>
            <a:off x="2246571" y="4035125"/>
            <a:ext cx="1246626" cy="254000"/>
          </a:xfrm>
          <a:prstGeom prst="rect">
            <a:avLst/>
          </a:prstGeom>
          <a:noFill/>
          <a:ln>
            <a:noFill/>
          </a:ln>
        </p:spPr>
      </p:pic>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311700" y="3466725"/>
            <a:ext cx="8520600" cy="163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Donde                         ,                    ,                                                   y </a:t>
            </a:r>
            <a:endParaRPr/>
          </a:p>
        </p:txBody>
      </p:sp>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Filtro de Kalman (repaso)</a:t>
            </a:r>
            <a:endParaRPr/>
          </a:p>
        </p:txBody>
      </p:sp>
      <p:pic>
        <p:nvPicPr>
          <p:cNvPr descr="\hat{x}_{t|t-1} = F_{t-1}\hat{x}_{t-1|t-1}" id="137" name="Google Shape;137;p22" title="MathEquation,#000000"/>
          <p:cNvPicPr preferRelativeResize="0"/>
          <p:nvPr/>
        </p:nvPicPr>
        <p:blipFill>
          <a:blip r:embed="rId3">
            <a:alphaModFix/>
          </a:blip>
          <a:stretch>
            <a:fillRect/>
          </a:stretch>
        </p:blipFill>
        <p:spPr>
          <a:xfrm>
            <a:off x="3092723" y="1191551"/>
            <a:ext cx="2189656" cy="317500"/>
          </a:xfrm>
          <a:prstGeom prst="rect">
            <a:avLst/>
          </a:prstGeom>
          <a:noFill/>
          <a:ln>
            <a:noFill/>
          </a:ln>
        </p:spPr>
      </p:pic>
      <p:pic>
        <p:nvPicPr>
          <p:cNvPr descr="P_{t|t-1} = F_{t-1}P_{t-1|t-1}A_{t-1}^T+ B_{t-1}Q_{t-1}B_{t-1}^T" id="138" name="Google Shape;138;p22" title="MathEquation,#000000"/>
          <p:cNvPicPr preferRelativeResize="0"/>
          <p:nvPr/>
        </p:nvPicPr>
        <p:blipFill>
          <a:blip r:embed="rId4">
            <a:alphaModFix/>
          </a:blip>
          <a:stretch>
            <a:fillRect/>
          </a:stretch>
        </p:blipFill>
        <p:spPr>
          <a:xfrm>
            <a:off x="2105588" y="1599949"/>
            <a:ext cx="4163934" cy="317500"/>
          </a:xfrm>
          <a:prstGeom prst="rect">
            <a:avLst/>
          </a:prstGeom>
          <a:noFill/>
          <a:ln>
            <a:noFill/>
          </a:ln>
        </p:spPr>
      </p:pic>
      <p:pic>
        <p:nvPicPr>
          <p:cNvPr descr="K_{t}= P_{t|t-1}H_{t}^T(R_{k}+H_{k}P_{t|t-1}H_{t}^T)^{-1}" id="139" name="Google Shape;139;p22" title="MathEquation,#000000"/>
          <p:cNvPicPr preferRelativeResize="0"/>
          <p:nvPr/>
        </p:nvPicPr>
        <p:blipFill>
          <a:blip r:embed="rId5">
            <a:alphaModFix/>
          </a:blip>
          <a:stretch>
            <a:fillRect/>
          </a:stretch>
        </p:blipFill>
        <p:spPr>
          <a:xfrm>
            <a:off x="2373268" y="2126200"/>
            <a:ext cx="3628572" cy="317500"/>
          </a:xfrm>
          <a:prstGeom prst="rect">
            <a:avLst/>
          </a:prstGeom>
          <a:noFill/>
          <a:ln>
            <a:noFill/>
          </a:ln>
        </p:spPr>
      </p:pic>
      <p:pic>
        <p:nvPicPr>
          <p:cNvPr descr="\hat{x}_{t|t} = \hat{x}_{t|t-1} + K_t(y_t- H_t \hat{x}_{t|t-1})" id="140" name="Google Shape;140;p22" title="MathEquation,#000000"/>
          <p:cNvPicPr preferRelativeResize="0"/>
          <p:nvPr/>
        </p:nvPicPr>
        <p:blipFill>
          <a:blip r:embed="rId6">
            <a:alphaModFix/>
          </a:blip>
          <a:stretch>
            <a:fillRect/>
          </a:stretch>
        </p:blipFill>
        <p:spPr>
          <a:xfrm>
            <a:off x="2538213" y="2553700"/>
            <a:ext cx="3298702" cy="317500"/>
          </a:xfrm>
          <a:prstGeom prst="rect">
            <a:avLst/>
          </a:prstGeom>
          <a:noFill/>
          <a:ln>
            <a:noFill/>
          </a:ln>
        </p:spPr>
      </p:pic>
      <p:pic>
        <p:nvPicPr>
          <p:cNvPr descr="P_{t|t}= (I-K_tH_t)P_{t|t-1}" id="141" name="Google Shape;141;p22" title="MathEquation,#000000"/>
          <p:cNvPicPr preferRelativeResize="0"/>
          <p:nvPr/>
        </p:nvPicPr>
        <p:blipFill>
          <a:blip r:embed="rId7">
            <a:alphaModFix/>
          </a:blip>
          <a:stretch>
            <a:fillRect/>
          </a:stretch>
        </p:blipFill>
        <p:spPr>
          <a:xfrm>
            <a:off x="2989437" y="2996825"/>
            <a:ext cx="2396226" cy="317500"/>
          </a:xfrm>
          <a:prstGeom prst="rect">
            <a:avLst/>
          </a:prstGeom>
          <a:noFill/>
          <a:ln>
            <a:noFill/>
          </a:ln>
        </p:spPr>
      </p:pic>
      <p:pic>
        <p:nvPicPr>
          <p:cNvPr descr="\hat{x}_{t|t-1} = \mathbb{E}[x_tY_{t-1}]" id="142" name="Google Shape;142;p22" title="MathEquation,#000000"/>
          <p:cNvPicPr preferRelativeResize="0"/>
          <p:nvPr/>
        </p:nvPicPr>
        <p:blipFill>
          <a:blip r:embed="rId8">
            <a:alphaModFix/>
          </a:blip>
          <a:stretch>
            <a:fillRect/>
          </a:stretch>
        </p:blipFill>
        <p:spPr>
          <a:xfrm>
            <a:off x="1146447" y="3573625"/>
            <a:ext cx="1524000" cy="266700"/>
          </a:xfrm>
          <a:prstGeom prst="rect">
            <a:avLst/>
          </a:prstGeom>
          <a:noFill/>
          <a:ln>
            <a:noFill/>
          </a:ln>
        </p:spPr>
      </p:pic>
      <p:pic>
        <p:nvPicPr>
          <p:cNvPr descr="\hat{x}_{t|t} = \mathbb{E}[x_tY_{t}]" id="143" name="Google Shape;143;p22" title="MathEquation,#000000"/>
          <p:cNvPicPr preferRelativeResize="0"/>
          <p:nvPr/>
        </p:nvPicPr>
        <p:blipFill>
          <a:blip r:embed="rId9">
            <a:alphaModFix/>
          </a:blip>
          <a:stretch>
            <a:fillRect/>
          </a:stretch>
        </p:blipFill>
        <p:spPr>
          <a:xfrm>
            <a:off x="2822274" y="3573625"/>
            <a:ext cx="1165902" cy="266700"/>
          </a:xfrm>
          <a:prstGeom prst="rect">
            <a:avLst/>
          </a:prstGeom>
          <a:noFill/>
          <a:ln>
            <a:noFill/>
          </a:ln>
        </p:spPr>
      </p:pic>
      <p:pic>
        <p:nvPicPr>
          <p:cNvPr descr="P_{t|t-1} = \mathbb{E}[(x_t - \hat{x}_{t|t-1})(x_t - \hat{x}_{t|t-1})^T] " id="144" name="Google Shape;144;p22" title="MathEquation,#000000"/>
          <p:cNvPicPr preferRelativeResize="0"/>
          <p:nvPr/>
        </p:nvPicPr>
        <p:blipFill>
          <a:blip r:embed="rId10">
            <a:alphaModFix/>
          </a:blip>
          <a:stretch>
            <a:fillRect/>
          </a:stretch>
        </p:blipFill>
        <p:spPr>
          <a:xfrm>
            <a:off x="4140000" y="3573625"/>
            <a:ext cx="3048000" cy="266700"/>
          </a:xfrm>
          <a:prstGeom prst="rect">
            <a:avLst/>
          </a:prstGeom>
          <a:noFill/>
          <a:ln>
            <a:noFill/>
          </a:ln>
        </p:spPr>
      </p:pic>
      <p:pic>
        <p:nvPicPr>
          <p:cNvPr descr="P_{t|t} = \mathbb{E}[(x_t - \hat{x}_{t|t})(x_t - \hat{x}_{t|t})^T] " id="145" name="Google Shape;145;p22" title="MathEquation,#000000"/>
          <p:cNvPicPr preferRelativeResize="0"/>
          <p:nvPr/>
        </p:nvPicPr>
        <p:blipFill>
          <a:blip r:embed="rId11">
            <a:alphaModFix/>
          </a:blip>
          <a:stretch>
            <a:fillRect/>
          </a:stretch>
        </p:blipFill>
        <p:spPr>
          <a:xfrm>
            <a:off x="1083300" y="3946375"/>
            <a:ext cx="2540000" cy="266700"/>
          </a:xfrm>
          <a:prstGeom prst="rect">
            <a:avLst/>
          </a:prstGeom>
          <a:noFill/>
          <a:ln>
            <a:noFill/>
          </a:ln>
        </p:spPr>
      </p:pic>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estados y MV</a:t>
            </a:r>
            <a:endParaRPr/>
          </a:p>
        </p:txBody>
      </p:sp>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Recuerdo que puedo descomponer la función de densidad conjunta como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a:p>
          <a:p>
            <a:pPr indent="0" lvl="0" marL="0" rtl="0" algn="l">
              <a:spcBef>
                <a:spcPts val="1200"/>
              </a:spcBef>
              <a:spcAft>
                <a:spcPts val="0"/>
              </a:spcAft>
              <a:buNone/>
            </a:pPr>
            <a:r>
              <a:rPr lang="es"/>
              <a:t>Luego,</a:t>
            </a:r>
            <a:br>
              <a:rPr lang="es"/>
            </a:br>
            <a:br>
              <a:rPr lang="es"/>
            </a:br>
            <a:endParaRPr/>
          </a:p>
          <a:p>
            <a:pPr indent="0" lvl="0" marL="0" rtl="0" algn="l">
              <a:spcBef>
                <a:spcPts val="1200"/>
              </a:spcBef>
              <a:spcAft>
                <a:spcPts val="1200"/>
              </a:spcAft>
              <a:buNone/>
            </a:pPr>
            <a:r>
              <a:rPr lang="es"/>
              <a:t>y  </a:t>
            </a:r>
            <a:endParaRPr/>
          </a:p>
        </p:txBody>
      </p:sp>
      <p:pic>
        <p:nvPicPr>
          <p:cNvPr descr="\begin{align}&#10;f(y_1,\ldots, y_t)&amp; = f(y_t|y_{t-1}, \ldots, y_1)f(y_{t-1},\ldots, y_1) &#10;\\&amp;= f(y_t|y_{t-1}, \ldots, y_1)f(y_{t-1}|y_{t-2},\ldots, y_1)f(y_{t-2},\ldots,y_1)  \\&#10;&amp;\vdots\\&#10;&amp;= f(y_t|y_{t-1}, \ldots, y_1)f(y_{t-1}|y_{t-2},\ldots, y_1)\ldots f(y_2|y_1)f(y_1)&#10;\end{align}" id="153" name="Google Shape;153;p23" title="MathEquation,#3e3e3e"/>
          <p:cNvPicPr preferRelativeResize="0"/>
          <p:nvPr/>
        </p:nvPicPr>
        <p:blipFill>
          <a:blip r:embed="rId3">
            <a:alphaModFix/>
          </a:blip>
          <a:stretch>
            <a:fillRect/>
          </a:stretch>
        </p:blipFill>
        <p:spPr>
          <a:xfrm>
            <a:off x="1267142" y="1652509"/>
            <a:ext cx="6374902" cy="1219200"/>
          </a:xfrm>
          <a:prstGeom prst="rect">
            <a:avLst/>
          </a:prstGeom>
          <a:noFill/>
          <a:ln>
            <a:noFill/>
          </a:ln>
        </p:spPr>
      </p:pic>
      <p:pic>
        <p:nvPicPr>
          <p:cNvPr descr="\begin{align}&#10;L(\theta)&amp;= f(y_t|y_{t-1}, \ldots, y_1;\theta)f(y_{t-1}|y_{t-2},\ldots, y_1;\theta)\ldots f(y_2|y_1;\theta)f(y_1;\theta) \\&#10;&amp;= f(y_t|Y_{t-1};\theta)f(y_{t-1}|Y_{t-2};\theta)\ldots f(y_2|y_1;\theta)f(y_1;\theta)&#10;\end{align}" id="154" name="Google Shape;154;p23" title="MathEquation,#3e3e3e"/>
          <p:cNvPicPr preferRelativeResize="0"/>
          <p:nvPr/>
        </p:nvPicPr>
        <p:blipFill>
          <a:blip r:embed="rId4">
            <a:alphaModFix/>
          </a:blip>
          <a:stretch>
            <a:fillRect/>
          </a:stretch>
        </p:blipFill>
        <p:spPr>
          <a:xfrm>
            <a:off x="1141563" y="3458888"/>
            <a:ext cx="6626086" cy="571500"/>
          </a:xfrm>
          <a:prstGeom prst="rect">
            <a:avLst/>
          </a:prstGeom>
          <a:noFill/>
          <a:ln>
            <a:noFill/>
          </a:ln>
        </p:spPr>
      </p:pic>
      <p:pic>
        <p:nvPicPr>
          <p:cNvPr descr="\log(L(\theta)) = \sum_{i=1}^n \log\left(f(y_i|Y_{i-1};\theta)\right)&#10;" id="155" name="Google Shape;155;p23" title="MathEquation,#3e3e3e"/>
          <p:cNvPicPr preferRelativeResize="0"/>
          <p:nvPr/>
        </p:nvPicPr>
        <p:blipFill>
          <a:blip r:embed="rId5">
            <a:alphaModFix/>
          </a:blip>
          <a:stretch>
            <a:fillRect/>
          </a:stretch>
        </p:blipFill>
        <p:spPr>
          <a:xfrm>
            <a:off x="2588750" y="4443000"/>
            <a:ext cx="3032836" cy="254000"/>
          </a:xfrm>
          <a:prstGeom prst="rect">
            <a:avLst/>
          </a:prstGeom>
          <a:noFill/>
          <a:ln>
            <a:noFill/>
          </a:ln>
        </p:spPr>
      </p:pic>
      <p:sp>
        <p:nvSpPr>
          <p:cNvPr id="156" name="Google Shape;15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