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9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864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8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9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6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3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6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4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7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BE5FF-B486-411D-A066-5813E459669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9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037012"/>
              </p:ext>
            </p:extLst>
          </p:nvPr>
        </p:nvGraphicFramePr>
        <p:xfrm>
          <a:off x="1181652" y="556233"/>
          <a:ext cx="4954106" cy="182879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921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300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752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283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283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326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Bank</a:t>
                      </a:r>
                      <a:r>
                        <a:rPr lang="en-US" sz="1200" baseline="0" dirty="0"/>
                        <a:t> Angle Limits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 Altitude (km)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r>
                        <a:rPr lang="el-GR" sz="1200" dirty="0"/>
                        <a:t>σ</a:t>
                      </a:r>
                      <a:r>
                        <a:rPr lang="en-US" sz="1200" baseline="0" dirty="0"/>
                        <a:t> Low Altitude (km)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r>
                        <a:rPr lang="el-GR" sz="1200" dirty="0"/>
                        <a:t>σ</a:t>
                      </a:r>
                      <a:r>
                        <a:rPr lang="en-US" sz="1200" dirty="0"/>
                        <a:t> Range Error (km)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[0°,   90°]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6.387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21.865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[15°, 75°]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6.200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3.532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15.718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20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[30°, 60°]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2.365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3.783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xmlns="" id="{D0EB71A3-46E8-4D14-8C66-7AA2857B02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7656987"/>
                  </p:ext>
                </p:extLst>
              </p:nvPr>
            </p:nvGraphicFramePr>
            <p:xfrm>
              <a:off x="1190278" y="2850857"/>
              <a:ext cx="4954106" cy="182880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665566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01827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174700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1106056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989514">
                      <a:extLst>
                        <a:ext uri="{9D8B030D-6E8A-4147-A177-3AD203B41FA5}">
                          <a16:colId xmlns:a16="http://schemas.microsoft.com/office/drawing/2014/main" xmlns="" val="20005"/>
                        </a:ext>
                      </a:extLst>
                    </a:gridCol>
                  </a:tblGrid>
                  <a:tr h="362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Weights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Mean Altitude (km)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  <a:r>
                            <a:rPr lang="el-GR" sz="1200" dirty="0"/>
                            <a:t>σ</a:t>
                          </a:r>
                          <a:r>
                            <a:rPr lang="en-US" sz="1200" baseline="0" dirty="0"/>
                            <a:t> Low Altitude (km)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  <a:r>
                            <a:rPr lang="el-GR" sz="1200" dirty="0"/>
                            <a:t>σ</a:t>
                          </a:r>
                          <a:r>
                            <a:rPr lang="en-US" sz="1200" dirty="0"/>
                            <a:t> Range Error (km)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62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20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6.326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3.312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17.048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62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6.064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3.708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12.819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4326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4.843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2.583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2.485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0EB71A3-46E8-4D14-8C66-7AA2857B02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7656987"/>
                  </p:ext>
                </p:extLst>
              </p:nvPr>
            </p:nvGraphicFramePr>
            <p:xfrm>
              <a:off x="1190278" y="2850857"/>
              <a:ext cx="4954106" cy="182880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66556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01827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11747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  <a:gridCol w="110605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4"/>
                        </a:ext>
                      </a:extLst>
                    </a:gridCol>
                    <a:gridCol w="98951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Weights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Mean Altitude (km)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  <a:r>
                            <a:rPr lang="el-GR" sz="1200" dirty="0"/>
                            <a:t>σ</a:t>
                          </a:r>
                          <a:r>
                            <a:rPr lang="en-US" sz="1200" baseline="0" dirty="0"/>
                            <a:t> Low Altitude (km)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  <a:r>
                            <a:rPr lang="el-GR" sz="1200" dirty="0"/>
                            <a:t>σ</a:t>
                          </a:r>
                          <a:r>
                            <a:rPr lang="en-US" sz="1200" dirty="0"/>
                            <a:t> Range Error (km)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65269" t="-101333" r="-321557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6.326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3.312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17.048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65269" t="-201333" r="-321557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6.064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3.708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12.819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65269" t="-301333" r="-321557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4.843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2.583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2.485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A70D9EB-9FA9-459F-981E-5061D572C3E4}"/>
              </a:ext>
            </a:extLst>
          </p:cNvPr>
          <p:cNvSpPr txBox="1"/>
          <p:nvPr/>
        </p:nvSpPr>
        <p:spPr>
          <a:xfrm>
            <a:off x="5186150" y="0"/>
            <a:ext cx="208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Fixed, nominal gains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023550"/>
              </p:ext>
            </p:extLst>
          </p:nvPr>
        </p:nvGraphicFramePr>
        <p:xfrm>
          <a:off x="6683974" y="572155"/>
          <a:ext cx="4954106" cy="182879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921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300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752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283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283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326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Bank</a:t>
                      </a:r>
                      <a:r>
                        <a:rPr lang="en-US" sz="1200" baseline="0" dirty="0"/>
                        <a:t> Angle Limits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 Altitude (km)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1% </a:t>
                      </a:r>
                      <a:r>
                        <a:rPr lang="en-US" sz="1200" baseline="0" dirty="0"/>
                        <a:t>Low Altitude (km)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99% </a:t>
                      </a:r>
                      <a:r>
                        <a:rPr lang="en-US" sz="1200" dirty="0"/>
                        <a:t>Range Error (km)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[0°,   90°]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6.38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2.63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20.01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[15°, 75°]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6.20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3.59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16.29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20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[30°, 60°]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4.80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2.79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4.26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xmlns="" id="{D0EB71A3-46E8-4D14-8C66-7AA2857B02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6382163"/>
                  </p:ext>
                </p:extLst>
              </p:nvPr>
            </p:nvGraphicFramePr>
            <p:xfrm>
              <a:off x="6692600" y="2866779"/>
              <a:ext cx="4954106" cy="182880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665566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01827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174700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1106056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989514">
                      <a:extLst>
                        <a:ext uri="{9D8B030D-6E8A-4147-A177-3AD203B41FA5}">
                          <a16:colId xmlns:a16="http://schemas.microsoft.com/office/drawing/2014/main" xmlns="" val="20005"/>
                        </a:ext>
                      </a:extLst>
                    </a:gridCol>
                  </a:tblGrid>
                  <a:tr h="362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Weights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Mean Altitude (km)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1% </a:t>
                          </a:r>
                          <a:r>
                            <a:rPr lang="en-US" sz="1200" baseline="0" dirty="0" smtClean="0"/>
                            <a:t>Low </a:t>
                          </a:r>
                          <a:r>
                            <a:rPr lang="en-US" sz="1200" baseline="0" dirty="0"/>
                            <a:t>Altitude (km)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99% </a:t>
                          </a:r>
                          <a:r>
                            <a:rPr lang="en-US" sz="1200" dirty="0"/>
                            <a:t>Range Error (km)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62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20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6.32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3.23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15.50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62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6.064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4.09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13.98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4326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4.84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3.01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2.73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0EB71A3-46E8-4D14-8C66-7AA2857B02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6382163"/>
                  </p:ext>
                </p:extLst>
              </p:nvPr>
            </p:nvGraphicFramePr>
            <p:xfrm>
              <a:off x="6692600" y="2866779"/>
              <a:ext cx="4954106" cy="182880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66556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01827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11747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  <a:gridCol w="110605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4"/>
                        </a:ext>
                      </a:extLst>
                    </a:gridCol>
                    <a:gridCol w="98951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Weights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Mean Altitude (km)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1% </a:t>
                          </a:r>
                          <a:r>
                            <a:rPr lang="en-US" sz="1200" baseline="0" dirty="0" smtClean="0"/>
                            <a:t>Low </a:t>
                          </a:r>
                          <a:r>
                            <a:rPr lang="en-US" sz="1200" baseline="0" dirty="0"/>
                            <a:t>Altitude (km)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99% </a:t>
                          </a:r>
                          <a:r>
                            <a:rPr lang="en-US" sz="1200" dirty="0"/>
                            <a:t>Range Error (km)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65868" t="-100000" r="-321557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6.32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3.23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15.50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65868" t="-200000" r="-321557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6.064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4.09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13.98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65868" t="-300000" r="-321557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4.84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3.01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2.73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498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838815"/>
              </p:ext>
            </p:extLst>
          </p:nvPr>
        </p:nvGraphicFramePr>
        <p:xfrm>
          <a:off x="1181652" y="556233"/>
          <a:ext cx="4954106" cy="182879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921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300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752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283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283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326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Bank</a:t>
                      </a:r>
                      <a:r>
                        <a:rPr lang="en-US" sz="1200" baseline="0" dirty="0"/>
                        <a:t> Angle Limits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 Altitude (km)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r>
                        <a:rPr lang="el-GR" sz="1200" dirty="0"/>
                        <a:t>σ</a:t>
                      </a:r>
                      <a:r>
                        <a:rPr lang="en-US" sz="1200" baseline="0" dirty="0"/>
                        <a:t> Low Altitude (km)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r>
                        <a:rPr lang="el-GR" sz="1200" dirty="0"/>
                        <a:t>σ</a:t>
                      </a:r>
                      <a:r>
                        <a:rPr lang="en-US" sz="1200" dirty="0"/>
                        <a:t> Range Error (km)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[0°,   90°]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6.438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3.043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21.670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[15°, 75°]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6.205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3.549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16.008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20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[30°, 60°]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2.367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4.084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xmlns="" id="{D0EB71A3-46E8-4D14-8C66-7AA2857B02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6017044"/>
                  </p:ext>
                </p:extLst>
              </p:nvPr>
            </p:nvGraphicFramePr>
            <p:xfrm>
              <a:off x="1190278" y="2850857"/>
              <a:ext cx="4954106" cy="182880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665566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01827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174700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1106056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989514">
                      <a:extLst>
                        <a:ext uri="{9D8B030D-6E8A-4147-A177-3AD203B41FA5}">
                          <a16:colId xmlns:a16="http://schemas.microsoft.com/office/drawing/2014/main" xmlns="" val="20005"/>
                        </a:ext>
                      </a:extLst>
                    </a:gridCol>
                  </a:tblGrid>
                  <a:tr h="362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Weights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Mean Altitude (km)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  <a:r>
                            <a:rPr lang="el-GR" sz="1200" dirty="0"/>
                            <a:t>σ</a:t>
                          </a:r>
                          <a:r>
                            <a:rPr lang="en-US" sz="1200" baseline="0" dirty="0"/>
                            <a:t> Low Altitude (km)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  <a:r>
                            <a:rPr lang="el-GR" sz="1200" dirty="0"/>
                            <a:t>σ</a:t>
                          </a:r>
                          <a:r>
                            <a:rPr lang="en-US" sz="1200" dirty="0"/>
                            <a:t> Range Error (km)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62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20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6.334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3.356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17.372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62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6.052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3.693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12.366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4326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4.723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2.470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1.896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0EB71A3-46E8-4D14-8C66-7AA2857B02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6017044"/>
                  </p:ext>
                </p:extLst>
              </p:nvPr>
            </p:nvGraphicFramePr>
            <p:xfrm>
              <a:off x="1190278" y="2850857"/>
              <a:ext cx="4954106" cy="182880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66556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01827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11747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  <a:gridCol w="110605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4"/>
                        </a:ext>
                      </a:extLst>
                    </a:gridCol>
                    <a:gridCol w="98951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Weights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Mean Altitude (km)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  <a:r>
                            <a:rPr lang="el-GR" sz="1200" dirty="0"/>
                            <a:t>σ</a:t>
                          </a:r>
                          <a:r>
                            <a:rPr lang="en-US" sz="1200" baseline="0" dirty="0"/>
                            <a:t> Low Altitude (km)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  <a:r>
                            <a:rPr lang="el-GR" sz="1200" dirty="0"/>
                            <a:t>σ</a:t>
                          </a:r>
                          <a:r>
                            <a:rPr lang="en-US" sz="1200" dirty="0"/>
                            <a:t> Range Error (km)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65269" t="-101333" r="-321557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6.334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3.356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17.372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65269" t="-201333" r="-321557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6.052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3.693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12.366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65269" t="-301333" r="-321557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4.723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2.470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1.896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A70D9EB-9FA9-459F-981E-5061D572C3E4}"/>
              </a:ext>
            </a:extLst>
          </p:cNvPr>
          <p:cNvSpPr txBox="1"/>
          <p:nvPr/>
        </p:nvSpPr>
        <p:spPr>
          <a:xfrm>
            <a:off x="6946711" y="655093"/>
            <a:ext cx="320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Fixed, optimized for case 6 gains</a:t>
            </a:r>
          </a:p>
        </p:txBody>
      </p:sp>
    </p:spTree>
    <p:extLst>
      <p:ext uri="{BB962C8B-B14F-4D97-AF65-F5344CB8AC3E}">
        <p14:creationId xmlns:p14="http://schemas.microsoft.com/office/powerpoint/2010/main" val="144511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001404"/>
              </p:ext>
            </p:extLst>
          </p:nvPr>
        </p:nvGraphicFramePr>
        <p:xfrm>
          <a:off x="1181652" y="556233"/>
          <a:ext cx="4954106" cy="182879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921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300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752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283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283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326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Bank</a:t>
                      </a:r>
                      <a:r>
                        <a:rPr lang="en-US" sz="1200" baseline="0" dirty="0"/>
                        <a:t> Angle Limits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 Altitude (km)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r>
                        <a:rPr lang="el-GR" sz="1200" dirty="0"/>
                        <a:t>σ</a:t>
                      </a:r>
                      <a:r>
                        <a:rPr lang="en-US" sz="1200" baseline="0" dirty="0"/>
                        <a:t> Low Altitude (km)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r>
                        <a:rPr lang="el-GR" sz="1200" dirty="0"/>
                        <a:t>σ</a:t>
                      </a:r>
                      <a:r>
                        <a:rPr lang="en-US" sz="1200" dirty="0"/>
                        <a:t> Range Error (km)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[0°,   90°]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6.846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4.569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55.103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[15°, 75°]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6.357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4.173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37.840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20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[30°, 60°]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4.928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12.252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xmlns="" id="{D0EB71A3-46E8-4D14-8C66-7AA2857B02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7036646"/>
                  </p:ext>
                </p:extLst>
              </p:nvPr>
            </p:nvGraphicFramePr>
            <p:xfrm>
              <a:off x="1190278" y="2850857"/>
              <a:ext cx="4954106" cy="182880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665566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01827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174700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1106056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989514">
                      <a:extLst>
                        <a:ext uri="{9D8B030D-6E8A-4147-A177-3AD203B41FA5}">
                          <a16:colId xmlns:a16="http://schemas.microsoft.com/office/drawing/2014/main" xmlns="" val="20005"/>
                        </a:ext>
                      </a:extLst>
                    </a:gridCol>
                  </a:tblGrid>
                  <a:tr h="362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Weights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Mean Altitude (km)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  <a:r>
                            <a:rPr lang="el-GR" sz="1200" dirty="0"/>
                            <a:t>σ</a:t>
                          </a:r>
                          <a:r>
                            <a:rPr lang="en-US" sz="1200" baseline="0" dirty="0"/>
                            <a:t> Low Altitude (km)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  <a:r>
                            <a:rPr lang="el-GR" sz="1200" dirty="0"/>
                            <a:t>σ</a:t>
                          </a:r>
                          <a:r>
                            <a:rPr lang="en-US" sz="1200" dirty="0"/>
                            <a:t> Range Error (km)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62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20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6.307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3.166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9.988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62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6.296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4.124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31.736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4326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4.723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2.470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1.896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0EB71A3-46E8-4D14-8C66-7AA2857B02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7036646"/>
                  </p:ext>
                </p:extLst>
              </p:nvPr>
            </p:nvGraphicFramePr>
            <p:xfrm>
              <a:off x="1190278" y="2850857"/>
              <a:ext cx="4954106" cy="182880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66556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01827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11747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  <a:gridCol w="110605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4"/>
                        </a:ext>
                      </a:extLst>
                    </a:gridCol>
                    <a:gridCol w="98951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Weights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Mean Altitude (km)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  <a:r>
                            <a:rPr lang="el-GR" sz="1200" dirty="0"/>
                            <a:t>σ</a:t>
                          </a:r>
                          <a:r>
                            <a:rPr lang="en-US" sz="1200" baseline="0" dirty="0"/>
                            <a:t> Low Altitude (km)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  <a:r>
                            <a:rPr lang="el-GR" sz="1200" dirty="0"/>
                            <a:t>σ</a:t>
                          </a:r>
                          <a:r>
                            <a:rPr lang="en-US" sz="1200" dirty="0"/>
                            <a:t> Range Error (km)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65269" t="-101333" r="-321557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6.307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3.166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9.988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65269" t="-201333" r="-321557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6.296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4.124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31.736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65269" t="-301333" r="-321557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4.723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2.470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1.896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A70D9EB-9FA9-459F-981E-5061D572C3E4}"/>
              </a:ext>
            </a:extLst>
          </p:cNvPr>
          <p:cNvSpPr txBox="1"/>
          <p:nvPr/>
        </p:nvSpPr>
        <p:spPr>
          <a:xfrm>
            <a:off x="6946711" y="655093"/>
            <a:ext cx="301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for  each case gains</a:t>
            </a:r>
          </a:p>
        </p:txBody>
      </p:sp>
    </p:spTree>
    <p:extLst>
      <p:ext uri="{BB962C8B-B14F-4D97-AF65-F5344CB8AC3E}">
        <p14:creationId xmlns:p14="http://schemas.microsoft.com/office/powerpoint/2010/main" val="1182718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445" y="547217"/>
            <a:ext cx="5333559" cy="39986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0" y="547217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2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70" y="743876"/>
            <a:ext cx="5333559" cy="3998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095" y="743876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4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896" y="1334786"/>
            <a:ext cx="5333559" cy="39986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37" y="1334787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2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" t="1385" r="52260"/>
          <a:stretch/>
        </p:blipFill>
        <p:spPr>
          <a:xfrm>
            <a:off x="295275" y="1619250"/>
            <a:ext cx="5076825" cy="37483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60" t="634" r="353"/>
          <a:stretch/>
        </p:blipFill>
        <p:spPr>
          <a:xfrm>
            <a:off x="5553075" y="1590675"/>
            <a:ext cx="5000625" cy="377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55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15087</TotalTime>
  <Words>520</Words>
  <Application>Microsoft Office PowerPoint</Application>
  <PresentationFormat>Custom</PresentationFormat>
  <Paragraphs>167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Noyes</dc:creator>
  <cp:lastModifiedBy>Connor Noyes</cp:lastModifiedBy>
  <cp:revision>31</cp:revision>
  <dcterms:created xsi:type="dcterms:W3CDTF">2021-01-19T01:27:12Z</dcterms:created>
  <dcterms:modified xsi:type="dcterms:W3CDTF">2021-02-24T22:51:16Z</dcterms:modified>
</cp:coreProperties>
</file>