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91" r:id="rId2"/>
    <p:sldId id="301" r:id="rId3"/>
    <p:sldId id="305" r:id="rId4"/>
    <p:sldId id="283" r:id="rId5"/>
    <p:sldId id="317" r:id="rId6"/>
    <p:sldId id="284" r:id="rId7"/>
    <p:sldId id="298" r:id="rId8"/>
    <p:sldId id="299" r:id="rId9"/>
    <p:sldId id="304" r:id="rId10"/>
    <p:sldId id="300" r:id="rId11"/>
    <p:sldId id="312" r:id="rId12"/>
    <p:sldId id="306" r:id="rId13"/>
    <p:sldId id="286" r:id="rId14"/>
    <p:sldId id="297" r:id="rId15"/>
    <p:sldId id="281" r:id="rId16"/>
    <p:sldId id="261" r:id="rId17"/>
    <p:sldId id="293" r:id="rId18"/>
    <p:sldId id="302" r:id="rId19"/>
    <p:sldId id="303" r:id="rId20"/>
    <p:sldId id="295" r:id="rId21"/>
    <p:sldId id="279" r:id="rId22"/>
    <p:sldId id="319" r:id="rId23"/>
    <p:sldId id="316" r:id="rId24"/>
    <p:sldId id="280" r:id="rId25"/>
    <p:sldId id="313" r:id="rId26"/>
    <p:sldId id="289" r:id="rId27"/>
    <p:sldId id="320" r:id="rId28"/>
    <p:sldId id="264" r:id="rId29"/>
    <p:sldId id="265" r:id="rId30"/>
    <p:sldId id="266" r:id="rId31"/>
    <p:sldId id="267" r:id="rId32"/>
    <p:sldId id="268" r:id="rId33"/>
    <p:sldId id="269" r:id="rId34"/>
    <p:sldId id="270" r:id="rId35"/>
    <p:sldId id="271" r:id="rId36"/>
    <p:sldId id="272" r:id="rId37"/>
    <p:sldId id="273" r:id="rId38"/>
    <p:sldId id="274" r:id="rId39"/>
    <p:sldId id="296" r:id="rId40"/>
    <p:sldId id="310" r:id="rId41"/>
    <p:sldId id="263" r:id="rId42"/>
    <p:sldId id="307" r:id="rId43"/>
    <p:sldId id="308" r:id="rId44"/>
    <p:sldId id="309" r:id="rId45"/>
    <p:sldId id="277" r:id="rId46"/>
    <p:sldId id="278" r:id="rId47"/>
    <p:sldId id="314" r:id="rId48"/>
    <p:sldId id="315" r:id="rId49"/>
    <p:sldId id="31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65E65E8-8D10-45BF-9402-B68D0796393C}">
          <p14:sldIdLst>
            <p14:sldId id="291"/>
            <p14:sldId id="301"/>
          </p14:sldIdLst>
        </p14:section>
        <p14:section name="EDL Background" id="{A7BC2CDE-1911-4697-B5BB-79C663CD5B56}">
          <p14:sldIdLst>
            <p14:sldId id="305"/>
            <p14:sldId id="283"/>
            <p14:sldId id="317"/>
            <p14:sldId id="284"/>
            <p14:sldId id="298"/>
            <p14:sldId id="299"/>
            <p14:sldId id="304"/>
          </p14:sldIdLst>
        </p14:section>
        <p14:section name="Literature Review" id="{81EFE7E6-E373-43A1-BF4F-5ECAEC3BCAB3}">
          <p14:sldIdLst>
            <p14:sldId id="300"/>
            <p14:sldId id="312"/>
            <p14:sldId id="306"/>
            <p14:sldId id="286"/>
            <p14:sldId id="297"/>
          </p14:sldIdLst>
        </p14:section>
        <p14:section name="CL Optimal Traj Design" id="{656D6418-8445-42B6-BA0F-2A89012FB630}">
          <p14:sldIdLst>
            <p14:sldId id="281"/>
            <p14:sldId id="261"/>
            <p14:sldId id="293"/>
            <p14:sldId id="302"/>
            <p14:sldId id="303"/>
            <p14:sldId id="295"/>
            <p14:sldId id="279"/>
            <p14:sldId id="319"/>
          </p14:sldIdLst>
        </p14:section>
        <p14:section name="Entry Trajectory Design" id="{240A505C-ADCD-469E-9A98-A168ACAB57E7}">
          <p14:sldIdLst>
            <p14:sldId id="316"/>
            <p14:sldId id="280"/>
            <p14:sldId id="313"/>
            <p14:sldId id="289"/>
            <p14:sldId id="320"/>
          </p14:sldIdLst>
        </p14:section>
        <p14:section name="Convex Update" id="{84CEB627-9745-4B28-B0BB-7AB7D074EB20}">
          <p14:sldIdLst>
            <p14:sldId id="264"/>
            <p14:sldId id="265"/>
            <p14:sldId id="266"/>
            <p14:sldId id="267"/>
            <p14:sldId id="268"/>
            <p14:sldId id="269"/>
            <p14:sldId id="270"/>
            <p14:sldId id="271"/>
            <p14:sldId id="272"/>
            <p14:sldId id="273"/>
            <p14:sldId id="274"/>
          </p14:sldIdLst>
        </p14:section>
        <p14:section name="Backup" id="{50A3E535-C32B-4C74-986A-6758D517A34D}">
          <p14:sldIdLst>
            <p14:sldId id="296"/>
            <p14:sldId id="310"/>
            <p14:sldId id="263"/>
            <p14:sldId id="307"/>
            <p14:sldId id="308"/>
            <p14:sldId id="309"/>
            <p14:sldId id="277"/>
            <p14:sldId id="278"/>
            <p14:sldId id="314"/>
            <p14:sldId id="315"/>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9176" autoAdjust="0"/>
  </p:normalViewPr>
  <p:slideViewPr>
    <p:cSldViewPr snapToGrid="0" snapToObjects="1">
      <p:cViewPr varScale="1">
        <p:scale>
          <a:sx n="90" d="100"/>
          <a:sy n="90" d="100"/>
        </p:scale>
        <p:origin x="2088" y="5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E7A69-640E-417A-A462-9E49D1368F72}" type="datetimeFigureOut">
              <a:rPr lang="en-US" smtClean="0"/>
              <a:t>12/2/2018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91DF4-FFBB-4E8C-8E87-255A2EADF72A}" type="slidenum">
              <a:rPr lang="en-US" smtClean="0"/>
              <a:t>‹#›</a:t>
            </a:fld>
            <a:endParaRPr lang="en-US"/>
          </a:p>
        </p:txBody>
      </p:sp>
    </p:spTree>
    <p:extLst>
      <p:ext uri="{BB962C8B-B14F-4D97-AF65-F5344CB8AC3E}">
        <p14:creationId xmlns:p14="http://schemas.microsoft.com/office/powerpoint/2010/main" val="65801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591DF4-FFBB-4E8C-8E87-255A2EADF72A}" type="slidenum">
              <a:rPr lang="en-US" smtClean="0"/>
              <a:t>1</a:t>
            </a:fld>
            <a:endParaRPr lang="en-US"/>
          </a:p>
        </p:txBody>
      </p:sp>
    </p:spTree>
    <p:extLst>
      <p:ext uri="{BB962C8B-B14F-4D97-AF65-F5344CB8AC3E}">
        <p14:creationId xmlns:p14="http://schemas.microsoft.com/office/powerpoint/2010/main" val="1363722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either augment an existing approach, or form the basis for a</a:t>
            </a:r>
            <a:r>
              <a:rPr lang="en-US" baseline="0" dirty="0" smtClean="0"/>
              <a:t> new one </a:t>
            </a:r>
          </a:p>
          <a:p>
            <a:r>
              <a:rPr lang="en-US" baseline="0" dirty="0" smtClean="0"/>
              <a:t>Need to balance computation requirements</a:t>
            </a:r>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28</a:t>
            </a:fld>
            <a:endParaRPr lang="en-US"/>
          </a:p>
        </p:txBody>
      </p:sp>
    </p:spTree>
    <p:extLst>
      <p:ext uri="{BB962C8B-B14F-4D97-AF65-F5344CB8AC3E}">
        <p14:creationId xmlns:p14="http://schemas.microsoft.com/office/powerpoint/2010/main" val="3169339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Entry vehicle flies with an angle of attack to generate lift</a:t>
            </a:r>
          </a:p>
          <a:p>
            <a:r>
              <a:rPr lang="en-US" dirty="0" smtClean="0"/>
              <a:t>Vehicle is steered toward the target via rotation of the vehicle about the velocity vector to orient the lift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 potential applications, including updates to a reference trajectory in a tracking approach, and predictor-corrector-like method based on regular repeated updates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29</a:t>
            </a:fld>
            <a:endParaRPr lang="en-US"/>
          </a:p>
        </p:txBody>
      </p:sp>
    </p:spTree>
    <p:extLst>
      <p:ext uri="{BB962C8B-B14F-4D97-AF65-F5344CB8AC3E}">
        <p14:creationId xmlns:p14="http://schemas.microsoft.com/office/powerpoint/2010/main" val="259077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Minimizing distance to original trajectory keeps</a:t>
            </a:r>
            <a:r>
              <a:rPr lang="en-US" baseline="0" dirty="0" smtClean="0"/>
              <a:t> the linearization as accurate as possible </a:t>
            </a:r>
            <a:endParaRPr lang="en-US" dirty="0" smtClean="0"/>
          </a:p>
          <a:p>
            <a:r>
              <a:rPr lang="en-US" dirty="0" smtClean="0"/>
              <a:t>Treating the bank rate</a:t>
            </a:r>
            <a:r>
              <a:rPr lang="en-US" baseline="0" dirty="0" smtClean="0"/>
              <a:t> as control allows us to limit it, as an added benefit </a:t>
            </a:r>
          </a:p>
          <a:p>
            <a:r>
              <a:rPr lang="en-US" baseline="0" dirty="0" smtClean="0"/>
              <a:t>Normal approaches are iterative, ours solves only a single problem </a:t>
            </a:r>
          </a:p>
          <a:p>
            <a:r>
              <a:rPr lang="en-US" baseline="0" dirty="0" smtClean="0"/>
              <a:t>Bank limit becomes a path constraint, rather than control constraint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30</a:t>
            </a:fld>
            <a:endParaRPr lang="en-US"/>
          </a:p>
        </p:txBody>
      </p:sp>
    </p:spTree>
    <p:extLst>
      <p:ext uri="{BB962C8B-B14F-4D97-AF65-F5344CB8AC3E}">
        <p14:creationId xmlns:p14="http://schemas.microsoft.com/office/powerpoint/2010/main" val="1127205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Corrections</a:t>
            </a:r>
            <a:r>
              <a:rPr lang="en-US" baseline="0" dirty="0" smtClean="0"/>
              <a:t> are fairly substantial even for relatively small perturbations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32</a:t>
            </a:fld>
            <a:endParaRPr lang="en-US"/>
          </a:p>
        </p:txBody>
      </p:sp>
    </p:spTree>
    <p:extLst>
      <p:ext uri="{BB962C8B-B14F-4D97-AF65-F5344CB8AC3E}">
        <p14:creationId xmlns:p14="http://schemas.microsoft.com/office/powerpoint/2010/main" val="80136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33</a:t>
            </a:fld>
            <a:endParaRPr lang="en-US"/>
          </a:p>
        </p:txBody>
      </p:sp>
    </p:spTree>
    <p:extLst>
      <p:ext uri="{BB962C8B-B14F-4D97-AF65-F5344CB8AC3E}">
        <p14:creationId xmlns:p14="http://schemas.microsoft.com/office/powerpoint/2010/main" val="2057775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tracking, flown open-loop</a:t>
            </a:r>
            <a:r>
              <a:rPr lang="en-US" baseline="0" dirty="0" smtClean="0"/>
              <a:t> between plans, NO ADD’L LATERAL CONTROL</a:t>
            </a:r>
          </a:p>
          <a:p>
            <a:r>
              <a:rPr lang="en-US" baseline="0" dirty="0" smtClean="0"/>
              <a:t>Low discrepancy sampling</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34</a:t>
            </a:fld>
            <a:endParaRPr lang="en-US"/>
          </a:p>
        </p:txBody>
      </p:sp>
    </p:spTree>
    <p:extLst>
      <p:ext uri="{BB962C8B-B14F-4D97-AF65-F5344CB8AC3E}">
        <p14:creationId xmlns:p14="http://schemas.microsoft.com/office/powerpoint/2010/main" val="456280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difference</a:t>
            </a:r>
            <a:r>
              <a:rPr lang="en-US" baseline="0" dirty="0" smtClean="0"/>
              <a:t> in scale between the axes </a:t>
            </a:r>
          </a:p>
          <a:p>
            <a:r>
              <a:rPr lang="en-US" baseline="0" dirty="0" smtClean="0"/>
              <a:t>Also, not all trajectories are plotted, too unclear otherwise (that’s why there are samples at +- 1km </a:t>
            </a:r>
            <a:r>
              <a:rPr lang="en-US" baseline="0" dirty="0" err="1" smtClean="0"/>
              <a:t>crossrange</a:t>
            </a:r>
            <a:r>
              <a:rPr lang="en-US" baseline="0" dirty="0" smtClean="0"/>
              <a:t> not seen in the plots </a:t>
            </a:r>
            <a:endParaRPr lang="en-US" dirty="0"/>
          </a:p>
        </p:txBody>
      </p:sp>
      <p:sp>
        <p:nvSpPr>
          <p:cNvPr id="4" name="Slide Number Placeholder 3"/>
          <p:cNvSpPr>
            <a:spLocks noGrp="1"/>
          </p:cNvSpPr>
          <p:nvPr>
            <p:ph type="sldNum" sz="quarter" idx="10"/>
          </p:nvPr>
        </p:nvSpPr>
        <p:spPr/>
        <p:txBody>
          <a:bodyPr/>
          <a:lstStyle/>
          <a:p>
            <a:fld id="{4BAF2748-3477-4185-BA7E-C3C95536F5B5}" type="slidenum">
              <a:rPr lang="en-US" smtClean="0"/>
              <a:t>35</a:t>
            </a:fld>
            <a:endParaRPr lang="en-US"/>
          </a:p>
        </p:txBody>
      </p:sp>
    </p:spTree>
    <p:extLst>
      <p:ext uri="{BB962C8B-B14F-4D97-AF65-F5344CB8AC3E}">
        <p14:creationId xmlns:p14="http://schemas.microsoft.com/office/powerpoint/2010/main" val="2708615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full state vector</a:t>
            </a:r>
            <a:r>
              <a:rPr lang="en-US" baseline="0" dirty="0" smtClean="0"/>
              <a:t> is propagated </a:t>
            </a:r>
            <a:r>
              <a:rPr lang="en-US" baseline="0" dirty="0" err="1" smtClean="0"/>
              <a:t>inertially</a:t>
            </a:r>
            <a:r>
              <a:rPr lang="en-US" baseline="0" dirty="0" smtClean="0"/>
              <a:t> using IMU data</a:t>
            </a:r>
          </a:p>
          <a:p>
            <a:r>
              <a:rPr lang="en-US" baseline="0" dirty="0" smtClean="0"/>
              <a:t>Accelerations are measured (with measurement errors) in body axes then converted (with orientation errors) into wind axes as lift and drag</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46</a:t>
            </a:fld>
            <a:endParaRPr lang="en-US"/>
          </a:p>
        </p:txBody>
      </p:sp>
    </p:spTree>
    <p:extLst>
      <p:ext uri="{BB962C8B-B14F-4D97-AF65-F5344CB8AC3E}">
        <p14:creationId xmlns:p14="http://schemas.microsoft.com/office/powerpoint/2010/main" val="1212559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47</a:t>
            </a:fld>
            <a:endParaRPr lang="en-US"/>
          </a:p>
        </p:txBody>
      </p:sp>
    </p:spTree>
    <p:extLst>
      <p:ext uri="{BB962C8B-B14F-4D97-AF65-F5344CB8AC3E}">
        <p14:creationId xmlns:p14="http://schemas.microsoft.com/office/powerpoint/2010/main" val="51778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4</a:t>
            </a:fld>
            <a:endParaRPr lang="en-US"/>
          </a:p>
        </p:txBody>
      </p:sp>
    </p:spTree>
    <p:extLst>
      <p:ext uri="{BB962C8B-B14F-4D97-AF65-F5344CB8AC3E}">
        <p14:creationId xmlns:p14="http://schemas.microsoft.com/office/powerpoint/2010/main" val="403297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GFOLD requires repeated solution for generate feedback;</a:t>
            </a:r>
            <a:r>
              <a:rPr lang="en-US" baseline="0" dirty="0" smtClean="0"/>
              <a:t> otherwise the bang-bang nature does not leave room for feedback</a:t>
            </a:r>
          </a:p>
          <a:p>
            <a:r>
              <a:rPr lang="en-US" baseline="0" dirty="0" smtClean="0"/>
              <a:t>Our approach could be seen as a robust extension to GFOLD, especially if it can be solved via convex optimization </a:t>
            </a:r>
          </a:p>
          <a:p>
            <a:r>
              <a:rPr lang="en-US" baseline="0" dirty="0" smtClean="0"/>
              <a:t>Probably not yet amenable to onboard implementation with current Mars tech </a:t>
            </a:r>
          </a:p>
        </p:txBody>
      </p:sp>
      <p:sp>
        <p:nvSpPr>
          <p:cNvPr id="4" name="Slide Number Placeholder 3"/>
          <p:cNvSpPr>
            <a:spLocks noGrp="1"/>
          </p:cNvSpPr>
          <p:nvPr>
            <p:ph type="sldNum" sz="quarter" idx="10"/>
          </p:nvPr>
        </p:nvSpPr>
        <p:spPr/>
        <p:txBody>
          <a:bodyPr/>
          <a:lstStyle/>
          <a:p>
            <a:fld id="{97591DF4-FFBB-4E8C-8E87-255A2EADF72A}" type="slidenum">
              <a:rPr lang="en-US" smtClean="0"/>
              <a:t>11</a:t>
            </a:fld>
            <a:endParaRPr lang="en-US"/>
          </a:p>
        </p:txBody>
      </p:sp>
    </p:spTree>
    <p:extLst>
      <p:ext uri="{BB962C8B-B14F-4D97-AF65-F5344CB8AC3E}">
        <p14:creationId xmlns:p14="http://schemas.microsoft.com/office/powerpoint/2010/main" val="1860453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large number of papers deal with similar topics under a variety of different names</a:t>
            </a:r>
          </a:p>
          <a:p>
            <a:r>
              <a:rPr lang="en-US" dirty="0" smtClean="0"/>
              <a:t>Linear exponential, risk sensitive, probabilistic control</a:t>
            </a:r>
            <a:r>
              <a:rPr lang="en-US" baseline="0" dirty="0" smtClean="0"/>
              <a:t>, covariance steering </a:t>
            </a:r>
            <a:endParaRPr lang="en-US" dirty="0" smtClean="0"/>
          </a:p>
          <a:p>
            <a:r>
              <a:rPr lang="en-US" dirty="0" smtClean="0"/>
              <a:t>Stochastic versus parametric</a:t>
            </a:r>
            <a:r>
              <a:rPr lang="en-US" baseline="0" dirty="0" smtClean="0"/>
              <a:t> uncertainty</a:t>
            </a:r>
          </a:p>
          <a:p>
            <a:r>
              <a:rPr lang="en-US" baseline="0" dirty="0" smtClean="0"/>
              <a:t>Open loop vs closed loop</a:t>
            </a:r>
          </a:p>
          <a:p>
            <a:r>
              <a:rPr lang="en-US" baseline="0" dirty="0" smtClean="0"/>
              <a:t>Constrained</a:t>
            </a:r>
          </a:p>
          <a:p>
            <a:r>
              <a:rPr lang="en-US" baseline="0" dirty="0" smtClean="0"/>
              <a:t>Linear vs nonlinear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12</a:t>
            </a:fld>
            <a:endParaRPr lang="en-US"/>
          </a:p>
        </p:txBody>
      </p:sp>
    </p:spTree>
    <p:extLst>
      <p:ext uri="{BB962C8B-B14F-4D97-AF65-F5344CB8AC3E}">
        <p14:creationId xmlns:p14="http://schemas.microsoft.com/office/powerpoint/2010/main" val="59059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(Covariance minimization is just one particular objective)</a:t>
            </a:r>
          </a:p>
          <a:p>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15</a:t>
            </a:fld>
            <a:endParaRPr lang="en-US"/>
          </a:p>
        </p:txBody>
      </p:sp>
    </p:spTree>
    <p:extLst>
      <p:ext uri="{BB962C8B-B14F-4D97-AF65-F5344CB8AC3E}">
        <p14:creationId xmlns:p14="http://schemas.microsoft.com/office/powerpoint/2010/main" val="15077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more states involved in the constraint, the more checks we have to perform. For a 1-D constraint, we only have to check a line’s worth of points. However, we don’t need to check constraints for every possible</a:t>
            </a:r>
            <a:r>
              <a:rPr lang="en-US" baseline="0" dirty="0" smtClean="0"/>
              <a:t> x and every possible y, we only need to check for points (</a:t>
            </a:r>
            <a:r>
              <a:rPr lang="en-US" baseline="0" dirty="0" err="1" smtClean="0"/>
              <a:t>x,y</a:t>
            </a:r>
            <a:r>
              <a:rPr lang="en-US" baseline="0" dirty="0" smtClean="0"/>
              <a:t>) that are in the reachable set. </a:t>
            </a:r>
          </a:p>
          <a:p>
            <a:endParaRPr lang="en-US" baseline="0" dirty="0" smtClean="0"/>
          </a:p>
          <a:p>
            <a:r>
              <a:rPr lang="en-US" baseline="0" dirty="0" smtClean="0"/>
              <a:t>A little more work, and we can also simply check points that are extremal, but this requires determining which points are extremals.</a:t>
            </a:r>
          </a:p>
          <a:p>
            <a:endParaRPr lang="en-US" baseline="0" dirty="0" smtClean="0"/>
          </a:p>
          <a:p>
            <a:r>
              <a:rPr lang="en-US" baseline="0" dirty="0" smtClean="0"/>
              <a:t>Many common approaches introduce conservatism, for example by using probabilistic inequalities based on moments (which are not tight in general). This approach has zero conservatism when F is invertible. If F is not, then some conservatism is introduced but likely still much smaller than </a:t>
            </a:r>
            <a:endParaRPr lang="en-US" dirty="0"/>
          </a:p>
        </p:txBody>
      </p:sp>
      <p:sp>
        <p:nvSpPr>
          <p:cNvPr id="4" name="Slide Number Placeholder 3"/>
          <p:cNvSpPr>
            <a:spLocks noGrp="1"/>
          </p:cNvSpPr>
          <p:nvPr>
            <p:ph type="sldNum" sz="quarter" idx="10"/>
          </p:nvPr>
        </p:nvSpPr>
        <p:spPr/>
        <p:txBody>
          <a:bodyPr/>
          <a:lstStyle/>
          <a:p>
            <a:fld id="{3F6F7F58-9784-4543-B74A-850450AD4D21}" type="slidenum">
              <a:rPr lang="en-US" smtClean="0"/>
              <a:t>16</a:t>
            </a:fld>
            <a:endParaRPr lang="en-US"/>
          </a:p>
        </p:txBody>
      </p:sp>
    </p:spTree>
    <p:extLst>
      <p:ext uri="{BB962C8B-B14F-4D97-AF65-F5344CB8AC3E}">
        <p14:creationId xmlns:p14="http://schemas.microsoft.com/office/powerpoint/2010/main" val="318744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 constraints</a:t>
            </a:r>
            <a:r>
              <a:rPr lang="en-US" baseline="0" dirty="0" smtClean="0"/>
              <a:t> are not shown but are typically imposed on some partial states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17</a:t>
            </a:fld>
            <a:endParaRPr lang="en-US"/>
          </a:p>
        </p:txBody>
      </p:sp>
    </p:spTree>
    <p:extLst>
      <p:ext uri="{BB962C8B-B14F-4D97-AF65-F5344CB8AC3E}">
        <p14:creationId xmlns:p14="http://schemas.microsoft.com/office/powerpoint/2010/main" val="3610222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finite size of the ellipse provides a very natural scaling for the sigma points, i.e. we choose the initial</a:t>
            </a:r>
            <a:r>
              <a:rPr lang="en-US" baseline="0" dirty="0" smtClean="0"/>
              <a:t> set of sigma points to be on the boundary of the initial ellipse</a:t>
            </a:r>
          </a:p>
          <a:p>
            <a:r>
              <a:rPr lang="en-US" baseline="0" dirty="0" smtClean="0"/>
              <a:t>Can deal with parametric uncertainty in the same framework. Linear </a:t>
            </a:r>
            <a:r>
              <a:rPr lang="en-US" baseline="0" dirty="0" err="1" smtClean="0"/>
              <a:t>cov</a:t>
            </a:r>
            <a:r>
              <a:rPr lang="en-US" baseline="0" dirty="0" smtClean="0"/>
              <a:t> prop can deal with stochastic dynamics, how can we do that with sigma points? </a:t>
            </a:r>
          </a:p>
          <a:p>
            <a:r>
              <a:rPr lang="en-US" baseline="0" dirty="0" smtClean="0"/>
              <a:t>Answer: the total covariance is the state covariance P and the stochastic covariance Q along the diagonal [P 0; 0 Q]. Thus, any channel in which the noise acts increased the number of sigma points by 2</a:t>
            </a:r>
          </a:p>
        </p:txBody>
      </p:sp>
      <p:sp>
        <p:nvSpPr>
          <p:cNvPr id="4" name="Slide Number Placeholder 3"/>
          <p:cNvSpPr>
            <a:spLocks noGrp="1"/>
          </p:cNvSpPr>
          <p:nvPr>
            <p:ph type="sldNum" sz="quarter" idx="10"/>
          </p:nvPr>
        </p:nvSpPr>
        <p:spPr/>
        <p:txBody>
          <a:bodyPr/>
          <a:lstStyle/>
          <a:p>
            <a:fld id="{97591DF4-FFBB-4E8C-8E87-255A2EADF72A}" type="slidenum">
              <a:rPr lang="en-US" smtClean="0"/>
              <a:t>18</a:t>
            </a:fld>
            <a:endParaRPr lang="en-US"/>
          </a:p>
        </p:txBody>
      </p:sp>
    </p:spTree>
    <p:extLst>
      <p:ext uri="{BB962C8B-B14F-4D97-AF65-F5344CB8AC3E}">
        <p14:creationId xmlns:p14="http://schemas.microsoft.com/office/powerpoint/2010/main" val="417094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can be thought of as 1-D velocity regulation with disregard for position state </a:t>
            </a:r>
            <a:endParaRPr lang="en-US" dirty="0"/>
          </a:p>
        </p:txBody>
      </p:sp>
      <p:sp>
        <p:nvSpPr>
          <p:cNvPr id="4" name="Slide Number Placeholder 3"/>
          <p:cNvSpPr>
            <a:spLocks noGrp="1"/>
          </p:cNvSpPr>
          <p:nvPr>
            <p:ph type="sldNum" sz="quarter" idx="10"/>
          </p:nvPr>
        </p:nvSpPr>
        <p:spPr/>
        <p:txBody>
          <a:bodyPr/>
          <a:lstStyle/>
          <a:p>
            <a:fld id="{97591DF4-FFBB-4E8C-8E87-255A2EADF72A}" type="slidenum">
              <a:rPr lang="en-US" smtClean="0"/>
              <a:t>20</a:t>
            </a:fld>
            <a:endParaRPr lang="en-US"/>
          </a:p>
        </p:txBody>
      </p:sp>
    </p:spTree>
    <p:extLst>
      <p:ext uri="{BB962C8B-B14F-4D97-AF65-F5344CB8AC3E}">
        <p14:creationId xmlns:p14="http://schemas.microsoft.com/office/powerpoint/2010/main" val="3816364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02"/>
            <a:ext cx="9144000" cy="10160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5555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1054443"/>
            <a:ext cx="7886700" cy="636246"/>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7E3E3E1-DA1C-4C78-804D-A460EDC7CDF7}"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214220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062681"/>
            <a:ext cx="1971675" cy="5114282"/>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062681"/>
            <a:ext cx="5800725" cy="511428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C2A3942-AC9F-4900-AF3E-729F0CBF5F5D}"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47921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611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ACEE8DD-B545-4020-BC5A-D34F01A5A26F}"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01411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BF51373-0B92-4095-A9F0-284D7FA8B7E7}" type="datetime1">
              <a:rPr lang="en-US" smtClean="0"/>
              <a:t>12/2/2018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77851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87395"/>
            <a:ext cx="7886700" cy="603294"/>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C305B270-32AD-407D-ACAC-1BAAEC86FBA1}" type="datetime1">
              <a:rPr lang="en-US" smtClean="0"/>
              <a:t>12/2/2018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67364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037968"/>
            <a:ext cx="7886700" cy="652721"/>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0CF93851-941C-4C07-9120-0ED7F14644ED}" type="datetime1">
              <a:rPr lang="en-US" smtClean="0"/>
              <a:t>12/2/2018</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4673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062681"/>
            <a:ext cx="7886700" cy="62800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1FB6BAEA-AA53-4BB6-9F04-4C9702B1758A}" type="datetime1">
              <a:rPr lang="en-US" smtClean="0"/>
              <a:t>12/2/2018</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70421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09592BD6-EE29-41DA-BA01-5F7FA8E99330}" type="datetime1">
              <a:rPr lang="en-US" smtClean="0"/>
              <a:t>12/2/2018</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95532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D95DC4E-C18F-4F5B-9620-0E1784FD1310}" type="datetime1">
              <a:rPr lang="en-US" smtClean="0"/>
              <a:t>12/2/2018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160996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AFA30E-B105-4824-A3D3-A5B7E7C3137B}" type="datetime1">
              <a:rPr lang="en-US" smtClean="0"/>
              <a:t>12/2/2018</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0518406-A1B3-D246-9F54-09A4F7301411}" type="slidenum">
              <a:rPr lang="en-US" smtClean="0"/>
              <a:t>‹#›</a:t>
            </a:fld>
            <a:endParaRPr lang="en-US"/>
          </a:p>
        </p:txBody>
      </p:sp>
    </p:spTree>
    <p:extLst>
      <p:ext uri="{BB962C8B-B14F-4D97-AF65-F5344CB8AC3E}">
        <p14:creationId xmlns:p14="http://schemas.microsoft.com/office/powerpoint/2010/main" val="43545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669"/>
            <a:ext cx="9144000" cy="1016000"/>
          </a:xfrm>
          <a:prstGeom prst="rect">
            <a:avLst/>
          </a:prstGeom>
        </p:spPr>
      </p:pic>
      <p:pic>
        <p:nvPicPr>
          <p:cNvPr id="10" name="Picture 9"/>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63231" y="209376"/>
            <a:ext cx="1121106" cy="474366"/>
          </a:xfrm>
          <a:prstGeom prst="rect">
            <a:avLst/>
          </a:prstGeom>
        </p:spPr>
      </p:pic>
      <p:pic>
        <p:nvPicPr>
          <p:cNvPr id="11" name="Picture 10"/>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26875" y="45712"/>
            <a:ext cx="1894704" cy="801694"/>
          </a:xfrm>
          <a:prstGeom prst="rect">
            <a:avLst/>
          </a:prstGeom>
        </p:spPr>
      </p:pic>
    </p:spTree>
    <p:extLst>
      <p:ext uri="{BB962C8B-B14F-4D97-AF65-F5344CB8AC3E}">
        <p14:creationId xmlns:p14="http://schemas.microsoft.com/office/powerpoint/2010/main" val="11674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Stochastic Optimal Control </a:t>
            </a:r>
            <a:r>
              <a:rPr lang="en-US" dirty="0" smtClean="0"/>
              <a:t>Approach to Mars Entry, Descent, and Landing</a:t>
            </a:r>
            <a:endParaRPr lang="en-US" dirty="0"/>
          </a:p>
        </p:txBody>
      </p:sp>
      <p:sp>
        <p:nvSpPr>
          <p:cNvPr id="5" name="Content Placeholder 4"/>
          <p:cNvSpPr>
            <a:spLocks noGrp="1"/>
          </p:cNvSpPr>
          <p:nvPr>
            <p:ph idx="1"/>
          </p:nvPr>
        </p:nvSpPr>
        <p:spPr>
          <a:xfrm>
            <a:off x="628650" y="3742660"/>
            <a:ext cx="7886700" cy="2434302"/>
          </a:xfrm>
        </p:spPr>
        <p:txBody>
          <a:bodyPr/>
          <a:lstStyle/>
          <a:p>
            <a:pPr marL="0" indent="0">
              <a:buNone/>
            </a:pPr>
            <a:r>
              <a:rPr lang="en-US" dirty="0" smtClean="0"/>
              <a:t>Connor </a:t>
            </a:r>
            <a:r>
              <a:rPr lang="en-US" dirty="0" smtClean="0"/>
              <a:t>Noyes</a:t>
            </a:r>
          </a:p>
          <a:p>
            <a:pPr marL="0" indent="0">
              <a:buNone/>
            </a:pPr>
            <a:r>
              <a:rPr lang="en-US" dirty="0" smtClean="0"/>
              <a:t>Qualifying Exam</a:t>
            </a:r>
            <a:endParaRPr lang="en-US" dirty="0" smtClean="0"/>
          </a:p>
          <a:p>
            <a:pPr marL="0" indent="0">
              <a:buNone/>
            </a:pPr>
            <a:r>
              <a:rPr lang="en-US" dirty="0" smtClean="0"/>
              <a:t>December 5</a:t>
            </a:r>
            <a:r>
              <a:rPr lang="en-US" baseline="30000" dirty="0" smtClean="0"/>
              <a:t>th</a:t>
            </a:r>
            <a:r>
              <a:rPr lang="en-US" dirty="0" smtClean="0"/>
              <a:t>, 2018</a:t>
            </a:r>
            <a:endParaRPr lang="en-US" dirty="0"/>
          </a:p>
        </p:txBody>
      </p:sp>
      <p:sp>
        <p:nvSpPr>
          <p:cNvPr id="6" name="Date Placeholder 5"/>
          <p:cNvSpPr>
            <a:spLocks noGrp="1"/>
          </p:cNvSpPr>
          <p:nvPr>
            <p:ph type="dt" sz="half" idx="10"/>
          </p:nvPr>
        </p:nvSpPr>
        <p:spPr/>
        <p:txBody>
          <a:bodyPr/>
          <a:lstStyle/>
          <a:p>
            <a:fld id="{D65BF523-FE77-4845-B5F2-255A016D8311}" type="datetime1">
              <a:rPr lang="en-US" smtClean="0"/>
              <a:t>12/2/2018</a:t>
            </a:fld>
            <a:endParaRPr lang="en-US"/>
          </a:p>
        </p:txBody>
      </p:sp>
    </p:spTree>
    <p:extLst>
      <p:ext uri="{BB962C8B-B14F-4D97-AF65-F5344CB8AC3E}">
        <p14:creationId xmlns:p14="http://schemas.microsoft.com/office/powerpoint/2010/main" val="189885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Guidance Literature</a:t>
            </a:r>
            <a:endParaRPr lang="en-US" dirty="0"/>
          </a:p>
        </p:txBody>
      </p:sp>
      <p:sp>
        <p:nvSpPr>
          <p:cNvPr id="3" name="Content Placeholder 2"/>
          <p:cNvSpPr>
            <a:spLocks noGrp="1"/>
          </p:cNvSpPr>
          <p:nvPr>
            <p:ph idx="1"/>
          </p:nvPr>
        </p:nvSpPr>
        <p:spPr/>
        <p:txBody>
          <a:bodyPr/>
          <a:lstStyle/>
          <a:p>
            <a:r>
              <a:rPr lang="en-US" sz="2400" dirty="0" smtClean="0"/>
              <a:t>Drag tracking</a:t>
            </a:r>
          </a:p>
          <a:p>
            <a:pPr lvl="1"/>
            <a:r>
              <a:rPr lang="en-US" sz="2000" dirty="0" smtClean="0"/>
              <a:t>Provides inherent robustness to uncertainty in atmospheric density and aerodynamic forces </a:t>
            </a:r>
            <a:r>
              <a:rPr lang="en-US" sz="2000" dirty="0" smtClean="0"/>
              <a:t>due to the relationship between trajectory length</a:t>
            </a:r>
            <a:endParaRPr lang="en-US" sz="2000" dirty="0" smtClean="0"/>
          </a:p>
          <a:p>
            <a:r>
              <a:rPr lang="en-US" sz="2400" dirty="0" smtClean="0"/>
              <a:t>Neighboring optimal control</a:t>
            </a:r>
          </a:p>
          <a:p>
            <a:pPr lvl="1"/>
            <a:r>
              <a:rPr lang="en-US" sz="2000" dirty="0" smtClean="0"/>
              <a:t>The Apollo guidance algorithm, as well as the modified version flown by MSL</a:t>
            </a:r>
          </a:p>
          <a:p>
            <a:r>
              <a:rPr lang="en-US" sz="2400" dirty="0" smtClean="0"/>
              <a:t>Numerical Predictor-corrector</a:t>
            </a:r>
          </a:p>
          <a:p>
            <a:pPr lvl="1"/>
            <a:r>
              <a:rPr lang="en-US" sz="2000" dirty="0" smtClean="0"/>
              <a:t>Repeatedly integrate the equations of motion to predict the trajectory, make improvements based on secant method </a:t>
            </a:r>
          </a:p>
          <a:p>
            <a:pPr lvl="1"/>
            <a:r>
              <a:rPr lang="en-US" sz="2000" dirty="0" smtClean="0"/>
              <a:t>Requires restrictive, low-order </a:t>
            </a:r>
            <a:r>
              <a:rPr lang="en-US" sz="2000" dirty="0" smtClean="0"/>
              <a:t>parameterization </a:t>
            </a:r>
            <a:r>
              <a:rPr lang="en-US" sz="2000" dirty="0" smtClean="0"/>
              <a:t>for onboard feasibility </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241791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Powered Descent Literature</a:t>
            </a:r>
            <a:endParaRPr lang="en-US" dirty="0"/>
          </a:p>
        </p:txBody>
      </p:sp>
      <p:sp>
        <p:nvSpPr>
          <p:cNvPr id="3" name="Content Placeholder 2"/>
          <p:cNvSpPr>
            <a:spLocks noGrp="1"/>
          </p:cNvSpPr>
          <p:nvPr>
            <p:ph idx="1"/>
          </p:nvPr>
        </p:nvSpPr>
        <p:spPr/>
        <p:txBody>
          <a:bodyPr/>
          <a:lstStyle/>
          <a:p>
            <a:r>
              <a:rPr lang="en-US" sz="2400" dirty="0" smtClean="0"/>
              <a:t>Polynomial guidance – analytical approach </a:t>
            </a:r>
          </a:p>
          <a:p>
            <a:pPr lvl="1"/>
            <a:r>
              <a:rPr lang="en-US" sz="2000" dirty="0" smtClean="0"/>
              <a:t>Flown on Apollo moon landing</a:t>
            </a:r>
          </a:p>
          <a:p>
            <a:pPr lvl="1"/>
            <a:r>
              <a:rPr lang="en-US" sz="2000" dirty="0" smtClean="0"/>
              <a:t>No optimality, satisfaction of constraints via time of flight search </a:t>
            </a:r>
          </a:p>
          <a:p>
            <a:r>
              <a:rPr lang="en-US" sz="2400" dirty="0" smtClean="0"/>
              <a:t>GFOLD – Convex optimization algorithm for fuel optimal powered descent</a:t>
            </a:r>
          </a:p>
          <a:p>
            <a:pPr lvl="1"/>
            <a:r>
              <a:rPr lang="en-US" sz="2000" dirty="0" smtClean="0"/>
              <a:t>Guaranteed convergence for feasible problems with polynomial time complexity </a:t>
            </a:r>
          </a:p>
          <a:p>
            <a:pPr lvl="1"/>
            <a:r>
              <a:rPr lang="en-US" sz="2000" dirty="0" smtClean="0"/>
              <a:t>Must solve problem repeatedly to search for optimal time of flight </a:t>
            </a:r>
          </a:p>
          <a:p>
            <a:r>
              <a:rPr lang="en-US" sz="2400" dirty="0" smtClean="0"/>
              <a:t>Reduction to nonlinear root-solving problem based on necessary conditions from </a:t>
            </a:r>
            <a:r>
              <a:rPr lang="en-US" sz="2400" dirty="0" err="1" smtClean="0"/>
              <a:t>Pontryagin’s</a:t>
            </a:r>
            <a:r>
              <a:rPr lang="en-US" sz="2400" dirty="0" smtClean="0"/>
              <a:t> maximum principle </a:t>
            </a:r>
          </a:p>
          <a:p>
            <a:pPr lvl="1"/>
            <a:r>
              <a:rPr lang="en-US" sz="2000" dirty="0" smtClean="0"/>
              <a:t>No convergence guarantees</a:t>
            </a:r>
          </a:p>
          <a:p>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306951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Control - Related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sz="2400" dirty="0"/>
              <a:t>Desensitized optimal control penalizes the partial derivatives of the objective function </a:t>
            </a:r>
            <a:r>
              <a:rPr lang="en-US" sz="2400" dirty="0" err="1"/>
              <a:t>wrt</a:t>
            </a:r>
            <a:r>
              <a:rPr lang="en-US" sz="2400" dirty="0"/>
              <a:t> </a:t>
            </a:r>
            <a:r>
              <a:rPr lang="en-US" sz="2400" dirty="0" smtClean="0"/>
              <a:t>parameters</a:t>
            </a:r>
          </a:p>
          <a:p>
            <a:pPr lvl="1"/>
            <a:r>
              <a:rPr lang="en-US" sz="2000" dirty="0" smtClean="0"/>
              <a:t>Applied to entry phase and fuel-optimal powered descent </a:t>
            </a:r>
          </a:p>
          <a:p>
            <a:pPr lvl="1"/>
            <a:r>
              <a:rPr lang="en-US" sz="2000" dirty="0" smtClean="0"/>
              <a:t>Closed relation between sensitivity and covariance reveals this is simply weighted covariance penalty </a:t>
            </a:r>
            <a:endParaRPr lang="en-US" sz="2000" dirty="0"/>
          </a:p>
          <a:p>
            <a:r>
              <a:rPr lang="en-US" sz="2400" dirty="0" smtClean="0"/>
              <a:t>Mean-Variance framework </a:t>
            </a:r>
            <a:r>
              <a:rPr lang="en-US" sz="2400" dirty="0"/>
              <a:t>trades off mean performance and </a:t>
            </a:r>
            <a:r>
              <a:rPr lang="en-US" sz="2400" dirty="0" smtClean="0"/>
              <a:t>robustness: J = E[x] + </a:t>
            </a:r>
            <a:r>
              <a:rPr lang="el-GR" sz="2400" dirty="0" smtClean="0"/>
              <a:t>ε</a:t>
            </a:r>
            <a:r>
              <a:rPr lang="en-US" sz="2400" dirty="0" smtClean="0"/>
              <a:t>V[x]</a:t>
            </a:r>
            <a:endParaRPr lang="en-US" sz="2400" dirty="0"/>
          </a:p>
          <a:p>
            <a:pPr lvl="1"/>
            <a:r>
              <a:rPr lang="en-US" sz="2000" dirty="0"/>
              <a:t>Decreasing the sensitivity of open-loop optimal solutions in decision making under </a:t>
            </a:r>
            <a:r>
              <a:rPr lang="en-US" sz="2000" dirty="0" smtClean="0"/>
              <a:t>uncertainty</a:t>
            </a:r>
          </a:p>
          <a:p>
            <a:pPr lvl="1"/>
            <a:r>
              <a:rPr lang="en-US" sz="2000" dirty="0" smtClean="0"/>
              <a:t>We can construct Pareto optimal frontier by varying </a:t>
            </a:r>
            <a:r>
              <a:rPr lang="el-GR" sz="2000" dirty="0" smtClean="0"/>
              <a:t>ε</a:t>
            </a:r>
            <a:r>
              <a:rPr lang="en-US" sz="2000" dirty="0" smtClean="0"/>
              <a:t>; choose how much performance to sacrifice </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74341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6"/>
            <a:ext cx="8058151" cy="1051569"/>
          </a:xfrm>
        </p:spPr>
        <p:txBody>
          <a:bodyPr/>
          <a:lstStyle/>
          <a:p>
            <a:r>
              <a:rPr lang="en-US" sz="3600" dirty="0" smtClean="0"/>
              <a:t>Drawbacks/Limitations of Existing Approaches</a:t>
            </a:r>
            <a:endParaRPr lang="en-US" sz="3600" dirty="0"/>
          </a:p>
        </p:txBody>
      </p:sp>
      <p:sp>
        <p:nvSpPr>
          <p:cNvPr id="3" name="Content Placeholder 2"/>
          <p:cNvSpPr>
            <a:spLocks noGrp="1"/>
          </p:cNvSpPr>
          <p:nvPr>
            <p:ph idx="1"/>
          </p:nvPr>
        </p:nvSpPr>
        <p:spPr>
          <a:xfrm>
            <a:off x="628650" y="2130725"/>
            <a:ext cx="7886700" cy="4304583"/>
          </a:xfrm>
        </p:spPr>
        <p:txBody>
          <a:bodyPr/>
          <a:lstStyle/>
          <a:p>
            <a:r>
              <a:rPr lang="en-US" sz="2000" dirty="0" smtClean="0"/>
              <a:t>Desensitized control does not make use of statistical information</a:t>
            </a:r>
          </a:p>
          <a:p>
            <a:pPr lvl="1"/>
            <a:r>
              <a:rPr lang="en-US" sz="1800" dirty="0" smtClean="0"/>
              <a:t>Indeed, performance evaluations are conducted using parameters governed by distributions and we can use this information explicitly </a:t>
            </a:r>
          </a:p>
          <a:p>
            <a:r>
              <a:rPr lang="en-US" sz="2000" dirty="0" smtClean="0"/>
              <a:t>Few papers discuss closed-loop approaches </a:t>
            </a:r>
          </a:p>
          <a:p>
            <a:pPr lvl="1"/>
            <a:r>
              <a:rPr lang="en-US" sz="1800" dirty="0" smtClean="0"/>
              <a:t>Those that do avoid the issue of control constraints and instead impose arbitrary limits on the feedback gains or exclude feedback gains from the optimization process entirely</a:t>
            </a:r>
          </a:p>
          <a:p>
            <a:r>
              <a:rPr lang="en-US" sz="2000" dirty="0" smtClean="0"/>
              <a:t>Generally only demonstrated on 2d examples, many proposed solutions do not scale well with increasing dimension</a:t>
            </a:r>
          </a:p>
          <a:p>
            <a:r>
              <a:rPr lang="en-US" sz="2000" dirty="0" smtClean="0"/>
              <a:t>PCE only display spectral convergence for smooth systems</a:t>
            </a:r>
          </a:p>
          <a:p>
            <a:pPr lvl="1"/>
            <a:r>
              <a:rPr lang="en-US" sz="1800" dirty="0" smtClean="0"/>
              <a:t>Saturation nonlinearity slows convergence as a result </a:t>
            </a:r>
          </a:p>
        </p:txBody>
      </p:sp>
      <p:sp>
        <p:nvSpPr>
          <p:cNvPr id="4" name="Date Placeholder 3"/>
          <p:cNvSpPr>
            <a:spLocks noGrp="1"/>
          </p:cNvSpPr>
          <p:nvPr>
            <p:ph type="dt" sz="half" idx="10"/>
          </p:nvPr>
        </p:nvSpPr>
        <p:spPr/>
        <p:txBody>
          <a:bodyPr/>
          <a:lstStyle/>
          <a:p>
            <a:fld id="{7E2110A7-166C-49B2-9D48-0EC3D7BA312D}" type="datetime1">
              <a:rPr lang="en-US" smtClean="0"/>
              <a:t>12/2/2018</a:t>
            </a:fld>
            <a:endParaRPr lang="en-US"/>
          </a:p>
        </p:txBody>
      </p:sp>
    </p:spTree>
    <p:extLst>
      <p:ext uri="{BB962C8B-B14F-4D97-AF65-F5344CB8AC3E}">
        <p14:creationId xmlns:p14="http://schemas.microsoft.com/office/powerpoint/2010/main" val="427369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Applications to EDL</a:t>
            </a:r>
            <a:endParaRPr lang="en-US" dirty="0"/>
          </a:p>
        </p:txBody>
      </p:sp>
      <p:sp>
        <p:nvSpPr>
          <p:cNvPr id="3" name="Content Placeholder 2"/>
          <p:cNvSpPr>
            <a:spLocks noGrp="1"/>
          </p:cNvSpPr>
          <p:nvPr>
            <p:ph idx="1"/>
          </p:nvPr>
        </p:nvSpPr>
        <p:spPr/>
        <p:txBody>
          <a:bodyPr/>
          <a:lstStyle/>
          <a:p>
            <a:r>
              <a:rPr lang="en-US" sz="2400" dirty="0" smtClean="0"/>
              <a:t>Desensitized entry and powered </a:t>
            </a:r>
            <a:r>
              <a:rPr lang="en-US" sz="2400" dirty="0" smtClean="0"/>
              <a:t>descent</a:t>
            </a:r>
          </a:p>
          <a:p>
            <a:pPr lvl="1"/>
            <a:r>
              <a:rPr lang="en-US" sz="2000" dirty="0" smtClean="0"/>
              <a:t>Without </a:t>
            </a:r>
            <a:r>
              <a:rPr lang="en-US" sz="2000" dirty="0" smtClean="0"/>
              <a:t>enforcement of </a:t>
            </a:r>
            <a:r>
              <a:rPr lang="en-US" sz="2000" dirty="0" smtClean="0"/>
              <a:t>constraints except on mean trajectory</a:t>
            </a:r>
            <a:endParaRPr lang="en-US" sz="2000" dirty="0" smtClean="0"/>
          </a:p>
          <a:p>
            <a:pPr lvl="1"/>
            <a:r>
              <a:rPr lang="en-US" sz="2000" dirty="0" smtClean="0"/>
              <a:t>SRP application used a </a:t>
            </a:r>
            <a:r>
              <a:rPr lang="en-US" sz="2000" dirty="0" smtClean="0"/>
              <a:t>heuristic that drives feedback gains to zero near the boundary of control constraints </a:t>
            </a:r>
          </a:p>
          <a:p>
            <a:r>
              <a:rPr lang="en-US" sz="2400" dirty="0" smtClean="0"/>
              <a:t>Variance penalization without confirmation of benefits</a:t>
            </a:r>
          </a:p>
          <a:p>
            <a:pPr lvl="1"/>
            <a:r>
              <a:rPr lang="en-US" sz="2000" dirty="0" smtClean="0"/>
              <a:t>Linear covariance propagation was used but the control was never executed on the full nonlinear model in order to demonstrate that the linearized prediction was sufficient</a:t>
            </a:r>
          </a:p>
          <a:p>
            <a:pPr lvl="1"/>
            <a:r>
              <a:rPr lang="en-US" sz="2000" dirty="0" smtClean="0"/>
              <a:t>Control saturation was not accounted for, which overestimates the effect the controller has on </a:t>
            </a:r>
            <a:r>
              <a:rPr lang="en-US" sz="2000" dirty="0" smtClean="0"/>
              <a:t>reducing the </a:t>
            </a:r>
            <a:r>
              <a:rPr lang="en-US" sz="2000" dirty="0" smtClean="0"/>
              <a:t>true state covariance </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76128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31781"/>
          </a:xfrm>
        </p:spPr>
        <p:txBody>
          <a:bodyPr/>
          <a:lstStyle/>
          <a:p>
            <a:r>
              <a:rPr lang="en-US" dirty="0" smtClean="0"/>
              <a:t>Chance Constrained Nonlinear Optimal Control</a:t>
            </a:r>
            <a:endParaRPr lang="en-US" dirty="0"/>
          </a:p>
        </p:txBody>
      </p:sp>
      <p:sp>
        <p:nvSpPr>
          <p:cNvPr id="3" name="Content Placeholder 2"/>
          <p:cNvSpPr>
            <a:spLocks noGrp="1"/>
          </p:cNvSpPr>
          <p:nvPr>
            <p:ph idx="1"/>
          </p:nvPr>
        </p:nvSpPr>
        <p:spPr>
          <a:xfrm>
            <a:off x="628650" y="2510443"/>
            <a:ext cx="7886700" cy="3666519"/>
          </a:xfrm>
        </p:spPr>
        <p:txBody>
          <a:bodyPr/>
          <a:lstStyle/>
          <a:p>
            <a:r>
              <a:rPr lang="en-US" dirty="0" smtClean="0"/>
              <a:t>For </a:t>
            </a:r>
            <a:r>
              <a:rPr lang="en-US" dirty="0" smtClean="0"/>
              <a:t>Gaussian uncertainty, we cannot guarantee that constraints will be met due to unboundedness, instead they must </a:t>
            </a:r>
            <a:r>
              <a:rPr lang="en-US" dirty="0" smtClean="0"/>
              <a:t>be satisfied </a:t>
            </a:r>
            <a:r>
              <a:rPr lang="en-US" dirty="0" smtClean="0"/>
              <a:t>with </a:t>
            </a:r>
            <a:r>
              <a:rPr lang="en-US" dirty="0" smtClean="0"/>
              <a:t>at least a </a:t>
            </a:r>
            <a:r>
              <a:rPr lang="en-US" dirty="0" smtClean="0"/>
              <a:t>specified probability, this is referred to as a chance </a:t>
            </a:r>
            <a:r>
              <a:rPr lang="en-US" dirty="0" smtClean="0"/>
              <a:t>constraint</a:t>
            </a:r>
          </a:p>
          <a:p>
            <a:r>
              <a:rPr lang="en-US" dirty="0" smtClean="0"/>
              <a:t>Extends</a:t>
            </a:r>
            <a:r>
              <a:rPr lang="en-US" dirty="0" smtClean="0"/>
              <a:t> existing results in Mean-Variance framework to closed-loop, chance constrained scenarios </a:t>
            </a:r>
            <a:endParaRPr lang="en-US" dirty="0"/>
          </a:p>
        </p:txBody>
      </p:sp>
      <p:sp>
        <p:nvSpPr>
          <p:cNvPr id="4" name="Date Placeholder 3"/>
          <p:cNvSpPr>
            <a:spLocks noGrp="1"/>
          </p:cNvSpPr>
          <p:nvPr>
            <p:ph type="dt" sz="half" idx="10"/>
          </p:nvPr>
        </p:nvSpPr>
        <p:spPr/>
        <p:txBody>
          <a:bodyPr/>
          <a:lstStyle/>
          <a:p>
            <a:fld id="{9DF99ACD-61C7-4DA6-A8C9-329CC9B75ECD}" type="datetime1">
              <a:rPr lang="en-US" smtClean="0"/>
              <a:t>12/2/2018</a:t>
            </a:fld>
            <a:endParaRPr lang="en-US"/>
          </a:p>
        </p:txBody>
      </p:sp>
    </p:spTree>
    <p:extLst>
      <p:ext uri="{BB962C8B-B14F-4D97-AF65-F5344CB8AC3E}">
        <p14:creationId xmlns:p14="http://schemas.microsoft.com/office/powerpoint/2010/main" val="3996060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71607" y="1264627"/>
            <a:ext cx="1948399" cy="1948399"/>
            <a:chOff x="601099" y="847972"/>
            <a:chExt cx="2597865" cy="2597865"/>
          </a:xfrm>
        </p:grpSpPr>
        <p:sp>
          <p:nvSpPr>
            <p:cNvPr id="5" name="Rectangle 4"/>
            <p:cNvSpPr/>
            <p:nvPr/>
          </p:nvSpPr>
          <p:spPr>
            <a:xfrm>
              <a:off x="601099" y="847972"/>
              <a:ext cx="2597865" cy="2597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1061326" y="1308199"/>
              <a:ext cx="1677409" cy="16774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 name="Group 8"/>
          <p:cNvGrpSpPr/>
          <p:nvPr/>
        </p:nvGrpSpPr>
        <p:grpSpPr>
          <a:xfrm>
            <a:off x="3636823" y="1264626"/>
            <a:ext cx="2434813" cy="1948399"/>
            <a:chOff x="4019533" y="847972"/>
            <a:chExt cx="3246417" cy="2597865"/>
          </a:xfrm>
        </p:grpSpPr>
        <p:sp>
          <p:nvSpPr>
            <p:cNvPr id="6" name="Parallelogram 5"/>
            <p:cNvSpPr/>
            <p:nvPr/>
          </p:nvSpPr>
          <p:spPr>
            <a:xfrm>
              <a:off x="4019533" y="847972"/>
              <a:ext cx="3246417" cy="2597865"/>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Parallelogram 6"/>
            <p:cNvSpPr/>
            <p:nvPr/>
          </p:nvSpPr>
          <p:spPr>
            <a:xfrm>
              <a:off x="4578241" y="1308199"/>
              <a:ext cx="2137638" cy="1677409"/>
            </a:xfrm>
            <a:prstGeom prst="parallelogram">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Y</a:t>
              </a:r>
              <a:r>
                <a:rPr lang="en-US" sz="1350" baseline="-25000" dirty="0" smtClean="0"/>
                <a:t>P</a:t>
              </a:r>
              <a:endParaRPr lang="en-US" sz="1350" baseline="-25000" dirty="0"/>
            </a:p>
          </p:txBody>
        </p:sp>
      </p:grpSp>
      <p:cxnSp>
        <p:nvCxnSpPr>
          <p:cNvPr id="11" name="Straight Arrow Connector 10"/>
          <p:cNvCxnSpPr/>
          <p:nvPr/>
        </p:nvCxnSpPr>
        <p:spPr>
          <a:xfrm>
            <a:off x="2479627" y="2238825"/>
            <a:ext cx="136821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77355" y="1100241"/>
            <a:ext cx="906473" cy="9211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55913" y="3171383"/>
            <a:ext cx="1341265" cy="300082"/>
          </a:xfrm>
          <a:prstGeom prst="rect">
            <a:avLst/>
          </a:prstGeom>
          <a:noFill/>
        </p:spPr>
        <p:txBody>
          <a:bodyPr wrap="none" rtlCol="0">
            <a:spAutoFit/>
          </a:bodyPr>
          <a:lstStyle/>
          <a:p>
            <a:r>
              <a:rPr lang="en-US" sz="1350" dirty="0"/>
              <a:t>Reachable </a:t>
            </a:r>
            <a:r>
              <a:rPr lang="en-US" sz="1350" dirty="0" smtClean="0"/>
              <a:t>Set, Y</a:t>
            </a:r>
            <a:endParaRPr lang="en-US" sz="1350" dirty="0"/>
          </a:p>
        </p:txBody>
      </p:sp>
      <p:sp>
        <p:nvSpPr>
          <p:cNvPr id="21" name="TextBox 20"/>
          <p:cNvSpPr txBox="1"/>
          <p:nvPr/>
        </p:nvSpPr>
        <p:spPr>
          <a:xfrm>
            <a:off x="6166604" y="1956705"/>
            <a:ext cx="2206758" cy="300082"/>
          </a:xfrm>
          <a:prstGeom prst="rect">
            <a:avLst/>
          </a:prstGeom>
          <a:noFill/>
        </p:spPr>
        <p:txBody>
          <a:bodyPr wrap="none" rtlCol="0">
            <a:spAutoFit/>
          </a:bodyPr>
          <a:lstStyle/>
          <a:p>
            <a:r>
              <a:rPr lang="en-US" sz="1350" dirty="0" smtClean="0">
                <a:solidFill>
                  <a:srgbClr val="FF0000"/>
                </a:solidFill>
              </a:rPr>
              <a:t>Constraint boundary, c(y) </a:t>
            </a:r>
            <a:r>
              <a:rPr lang="en-US" sz="1350" dirty="0">
                <a:solidFill>
                  <a:srgbClr val="FF0000"/>
                </a:solidFill>
              </a:rPr>
              <a:t>= 0</a:t>
            </a:r>
          </a:p>
        </p:txBody>
      </p:sp>
      <p:sp>
        <p:nvSpPr>
          <p:cNvPr id="22" name="TextBox 21"/>
          <p:cNvSpPr txBox="1"/>
          <p:nvPr/>
        </p:nvSpPr>
        <p:spPr>
          <a:xfrm>
            <a:off x="376637" y="3208310"/>
            <a:ext cx="1014060" cy="300082"/>
          </a:xfrm>
          <a:prstGeom prst="rect">
            <a:avLst/>
          </a:prstGeom>
          <a:noFill/>
        </p:spPr>
        <p:txBody>
          <a:bodyPr wrap="none" rtlCol="0">
            <a:spAutoFit/>
          </a:bodyPr>
          <a:lstStyle/>
          <a:p>
            <a:r>
              <a:rPr lang="en-US" sz="1350" dirty="0"/>
              <a:t>Initial </a:t>
            </a:r>
            <a:r>
              <a:rPr lang="en-US" sz="1350" dirty="0" smtClean="0"/>
              <a:t>Set, X</a:t>
            </a:r>
            <a:endParaRPr lang="en-US" sz="1350" dirty="0"/>
          </a:p>
        </p:txBody>
      </p:sp>
      <p:sp>
        <p:nvSpPr>
          <p:cNvPr id="24" name="TextBox 23"/>
          <p:cNvSpPr txBox="1"/>
          <p:nvPr/>
        </p:nvSpPr>
        <p:spPr>
          <a:xfrm>
            <a:off x="2968376" y="1956705"/>
            <a:ext cx="445956" cy="300082"/>
          </a:xfrm>
          <a:prstGeom prst="rect">
            <a:avLst/>
          </a:prstGeom>
          <a:noFill/>
        </p:spPr>
        <p:txBody>
          <a:bodyPr wrap="none" rtlCol="0">
            <a:spAutoFit/>
          </a:bodyPr>
          <a:lstStyle/>
          <a:p>
            <a:r>
              <a:rPr lang="en-US" sz="1350" dirty="0"/>
              <a:t>F(x)</a:t>
            </a:r>
          </a:p>
        </p:txBody>
      </p:sp>
      <p:sp>
        <p:nvSpPr>
          <p:cNvPr id="25" name="TextBox 24"/>
          <p:cNvSpPr txBox="1"/>
          <p:nvPr/>
        </p:nvSpPr>
        <p:spPr>
          <a:xfrm>
            <a:off x="930398" y="1944804"/>
            <a:ext cx="1093815" cy="715581"/>
          </a:xfrm>
          <a:prstGeom prst="rect">
            <a:avLst/>
          </a:prstGeom>
          <a:noFill/>
        </p:spPr>
        <p:txBody>
          <a:bodyPr wrap="square" rtlCol="0">
            <a:spAutoFit/>
          </a:bodyPr>
          <a:lstStyle/>
          <a:p>
            <a:r>
              <a:rPr lang="en-US" sz="1350" dirty="0" smtClean="0">
                <a:solidFill>
                  <a:schemeClr val="bg1"/>
                </a:solidFill>
              </a:rPr>
              <a:t>Subset X</a:t>
            </a:r>
            <a:r>
              <a:rPr lang="en-US" sz="1350" baseline="-25000" dirty="0" smtClean="0">
                <a:solidFill>
                  <a:schemeClr val="bg1"/>
                </a:solidFill>
              </a:rPr>
              <a:t>P</a:t>
            </a:r>
            <a:r>
              <a:rPr lang="en-US" sz="1350" dirty="0" smtClean="0">
                <a:solidFill>
                  <a:schemeClr val="bg1"/>
                </a:solidFill>
              </a:rPr>
              <a:t> </a:t>
            </a:r>
            <a:r>
              <a:rPr lang="en-US" sz="1350" dirty="0">
                <a:solidFill>
                  <a:schemeClr val="bg1"/>
                </a:solidFill>
              </a:rPr>
              <a:t>with probability P</a:t>
            </a:r>
          </a:p>
        </p:txBody>
      </p:sp>
      <p:sp>
        <p:nvSpPr>
          <p:cNvPr id="26" name="TextBox 25"/>
          <p:cNvSpPr txBox="1"/>
          <p:nvPr/>
        </p:nvSpPr>
        <p:spPr>
          <a:xfrm>
            <a:off x="346194" y="4009206"/>
            <a:ext cx="7669759" cy="1131079"/>
          </a:xfrm>
          <a:prstGeom prst="rect">
            <a:avLst/>
          </a:prstGeom>
          <a:noFill/>
        </p:spPr>
        <p:txBody>
          <a:bodyPr wrap="square" rtlCol="0">
            <a:spAutoFit/>
          </a:bodyPr>
          <a:lstStyle/>
          <a:p>
            <a:r>
              <a:rPr lang="en-US" sz="1350" u="sng" dirty="0"/>
              <a:t>Idea: Use reachable set to turn probabilistic constraint into </a:t>
            </a:r>
            <a:r>
              <a:rPr lang="en-US" sz="1350" u="sng" dirty="0" smtClean="0"/>
              <a:t>deterministic constraints</a:t>
            </a:r>
            <a:endParaRPr lang="en-US" sz="1350" u="sng" dirty="0"/>
          </a:p>
          <a:p>
            <a:pPr marL="257175" indent="-257175">
              <a:buFont typeface="+mj-lt"/>
              <a:buAutoNum type="arabicPeriod"/>
            </a:pPr>
            <a:r>
              <a:rPr lang="en-US" sz="1350" dirty="0"/>
              <a:t>Given: an </a:t>
            </a:r>
            <a:r>
              <a:rPr lang="en-US" sz="1350" dirty="0" smtClean="0"/>
              <a:t>initial uncertainty set (possibly unbounded) </a:t>
            </a:r>
            <a:r>
              <a:rPr lang="en-US" sz="1350" dirty="0"/>
              <a:t>and a constraint to be satisfied with probability P</a:t>
            </a:r>
          </a:p>
          <a:p>
            <a:pPr marL="257175" indent="-257175">
              <a:buFont typeface="+mj-lt"/>
              <a:buAutoNum type="arabicPeriod"/>
            </a:pPr>
            <a:r>
              <a:rPr lang="en-US" sz="1350" dirty="0"/>
              <a:t>Take a subset of the initial set that has probability P (this is not unique unless P=1)</a:t>
            </a:r>
          </a:p>
          <a:p>
            <a:pPr marL="257175" indent="-257175">
              <a:buFont typeface="+mj-lt"/>
              <a:buAutoNum type="arabicPeriod"/>
            </a:pPr>
            <a:r>
              <a:rPr lang="en-US" sz="1350" dirty="0"/>
              <a:t>Map the subset through the function F</a:t>
            </a:r>
          </a:p>
          <a:p>
            <a:pPr marL="257175" indent="-257175">
              <a:buFont typeface="+mj-lt"/>
              <a:buAutoNum type="arabicPeriod"/>
            </a:pPr>
            <a:r>
              <a:rPr lang="en-US" sz="1350" dirty="0"/>
              <a:t>If the </a:t>
            </a:r>
            <a:r>
              <a:rPr lang="en-US" sz="1350" dirty="0" smtClean="0"/>
              <a:t>mapped subset </a:t>
            </a:r>
            <a:r>
              <a:rPr lang="en-US" sz="1350" dirty="0"/>
              <a:t>does not violate the constraints, then the probabilistic constraint is </a:t>
            </a:r>
            <a:r>
              <a:rPr lang="en-US" sz="1350" dirty="0" smtClean="0"/>
              <a:t>satisfied, i.e.</a:t>
            </a:r>
            <a:endParaRPr lang="en-US" sz="1350" dirty="0"/>
          </a:p>
        </p:txBody>
      </p:sp>
      <p:sp>
        <p:nvSpPr>
          <p:cNvPr id="27" name="TextBox 26"/>
          <p:cNvSpPr txBox="1"/>
          <p:nvPr/>
        </p:nvSpPr>
        <p:spPr>
          <a:xfrm>
            <a:off x="5526121" y="979125"/>
            <a:ext cx="2361416" cy="300082"/>
          </a:xfrm>
          <a:prstGeom prst="rect">
            <a:avLst/>
          </a:prstGeom>
          <a:noFill/>
        </p:spPr>
        <p:txBody>
          <a:bodyPr wrap="none" rtlCol="0">
            <a:spAutoFit/>
          </a:bodyPr>
          <a:lstStyle/>
          <a:p>
            <a:r>
              <a:rPr lang="en-US" sz="1350" dirty="0">
                <a:solidFill>
                  <a:srgbClr val="FF0000"/>
                </a:solidFill>
              </a:rPr>
              <a:t>Acceptable constraint violation</a:t>
            </a:r>
          </a:p>
        </p:txBody>
      </p:sp>
      <p:cxnSp>
        <p:nvCxnSpPr>
          <p:cNvPr id="37" name="Straight Arrow Connector 36"/>
          <p:cNvCxnSpPr>
            <a:stCxn id="27" idx="2"/>
          </p:cNvCxnSpPr>
          <p:nvPr/>
        </p:nvCxnSpPr>
        <p:spPr>
          <a:xfrm flipH="1">
            <a:off x="5821508" y="1279207"/>
            <a:ext cx="885321" cy="172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65952" y="2460169"/>
            <a:ext cx="2160399" cy="507831"/>
          </a:xfrm>
          <a:prstGeom prst="rect">
            <a:avLst/>
          </a:prstGeom>
          <a:noFill/>
        </p:spPr>
        <p:txBody>
          <a:bodyPr wrap="square" rtlCol="0">
            <a:spAutoFit/>
          </a:bodyPr>
          <a:lstStyle/>
          <a:p>
            <a:r>
              <a:rPr lang="en-US" sz="1350" dirty="0">
                <a:solidFill>
                  <a:schemeClr val="accent1">
                    <a:lumMod val="75000"/>
                  </a:schemeClr>
                </a:solidFill>
              </a:rPr>
              <a:t>This subset satisfies </a:t>
            </a:r>
            <a:r>
              <a:rPr lang="en-US" sz="1350" dirty="0" smtClean="0">
                <a:solidFill>
                  <a:schemeClr val="accent1">
                    <a:lumMod val="75000"/>
                  </a:schemeClr>
                </a:solidFill>
              </a:rPr>
              <a:t>c(y) </a:t>
            </a:r>
            <a:r>
              <a:rPr lang="en-US" sz="1350" dirty="0">
                <a:solidFill>
                  <a:schemeClr val="accent1">
                    <a:lumMod val="75000"/>
                  </a:schemeClr>
                </a:solidFill>
              </a:rPr>
              <a:t>&lt; 0 with probability </a:t>
            </a:r>
            <a:r>
              <a:rPr lang="en-US" sz="1350" u="sng" dirty="0">
                <a:solidFill>
                  <a:schemeClr val="accent1">
                    <a:lumMod val="75000"/>
                  </a:schemeClr>
                </a:solidFill>
              </a:rPr>
              <a:t>at least</a:t>
            </a:r>
            <a:r>
              <a:rPr lang="en-US" sz="1350" dirty="0">
                <a:solidFill>
                  <a:schemeClr val="accent1">
                    <a:lumMod val="75000"/>
                  </a:schemeClr>
                </a:solidFill>
              </a:rPr>
              <a:t> </a:t>
            </a:r>
            <a:r>
              <a:rPr lang="en-US" sz="1350" dirty="0" smtClean="0">
                <a:solidFill>
                  <a:schemeClr val="accent1">
                    <a:lumMod val="75000"/>
                  </a:schemeClr>
                </a:solidFill>
              </a:rPr>
              <a:t>P</a:t>
            </a:r>
            <a:endParaRPr lang="en-US" sz="1350" dirty="0">
              <a:solidFill>
                <a:schemeClr val="accent1">
                  <a:lumMod val="75000"/>
                </a:schemeClr>
              </a:solidFill>
            </a:endParaRPr>
          </a:p>
        </p:txBody>
      </p:sp>
      <p:sp>
        <p:nvSpPr>
          <p:cNvPr id="19" name="Title 1"/>
          <p:cNvSpPr txBox="1">
            <a:spLocks/>
          </p:cNvSpPr>
          <p:nvPr/>
        </p:nvSpPr>
        <p:spPr>
          <a:xfrm>
            <a:off x="1904905" y="112804"/>
            <a:ext cx="4552339" cy="611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Chance Constraints</a:t>
            </a:r>
            <a:endParaRPr lang="en-US" dirty="0">
              <a:solidFill>
                <a:schemeClr val="bg1"/>
              </a:solidFill>
            </a:endParaRPr>
          </a:p>
        </p:txBody>
      </p:sp>
      <p:cxnSp>
        <p:nvCxnSpPr>
          <p:cNvPr id="10" name="Straight Arrow Connector 9"/>
          <p:cNvCxnSpPr/>
          <p:nvPr/>
        </p:nvCxnSpPr>
        <p:spPr>
          <a:xfrm flipH="1" flipV="1">
            <a:off x="5509197" y="2495797"/>
            <a:ext cx="456755" cy="9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35856" y="2937460"/>
            <a:ext cx="1760194" cy="938719"/>
          </a:xfrm>
          <a:prstGeom prst="rect">
            <a:avLst/>
          </a:prstGeom>
          <a:noFill/>
        </p:spPr>
        <p:txBody>
          <a:bodyPr wrap="square" rtlCol="0">
            <a:spAutoFit/>
          </a:bodyPr>
          <a:lstStyle/>
          <a:p>
            <a:r>
              <a:rPr lang="en-US" sz="1100" dirty="0" smtClean="0"/>
              <a:t>If F(x) </a:t>
            </a:r>
            <a:r>
              <a:rPr lang="en-US" sz="1100" dirty="0"/>
              <a:t>is injective, the constraint is satisfied with probability P, i.e., no conservatism is </a:t>
            </a:r>
            <a:r>
              <a:rPr lang="en-US" sz="1100" dirty="0" smtClean="0"/>
              <a:t>introduced</a:t>
            </a:r>
            <a:endParaRPr lang="en-US" sz="1100" dirty="0"/>
          </a:p>
          <a:p>
            <a:endParaRPr lang="en-US" sz="1100" dirty="0"/>
          </a:p>
        </p:txBody>
      </p:sp>
      <mc:AlternateContent xmlns:mc="http://schemas.openxmlformats.org/markup-compatibility/2006" xmlns:a14="http://schemas.microsoft.com/office/drawing/2010/main">
        <mc:Choice Requires="a14">
          <p:sp>
            <p:nvSpPr>
              <p:cNvPr id="2" name="TextBox 1"/>
              <p:cNvSpPr txBox="1"/>
              <p:nvPr/>
            </p:nvSpPr>
            <p:spPr>
              <a:xfrm>
                <a:off x="2937608" y="5140272"/>
                <a:ext cx="2247282" cy="276999"/>
              </a:xfrm>
              <a:prstGeom prst="rect">
                <a:avLst/>
              </a:prstGeom>
              <a:noFill/>
            </p:spPr>
            <p:txBody>
              <a:bodyPr wrap="none" lIns="0" tIns="0" rIns="0" bIns="0" rtlCol="0">
                <a:spAutoFit/>
              </a:bodyPr>
              <a:lstStyle/>
              <a:p>
                <a:r>
                  <a:rPr lang="en-US" b="0" dirty="0" smtClean="0"/>
                  <a:t>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≤0}</m:t>
                    </m:r>
                  </m:oMath>
                </a14:m>
                <a:endParaRPr lang="en-US" b="0" i="1" dirty="0" smtClean="0">
                  <a:latin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937608" y="5140272"/>
                <a:ext cx="2247282" cy="276999"/>
              </a:xfrm>
              <a:prstGeom prst="rect">
                <a:avLst/>
              </a:prstGeom>
              <a:blipFill rotWithShape="0">
                <a:blip r:embed="rId3"/>
                <a:stretch>
                  <a:fillRect l="-6504" t="-28261" r="-189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937608" y="5453333"/>
                <a:ext cx="3309560" cy="276999"/>
              </a:xfrm>
              <a:prstGeom prst="rect">
                <a:avLst/>
              </a:prstGeom>
              <a:noFill/>
            </p:spPr>
            <p:txBody>
              <a:bodyPr wrap="none" lIns="0" tIns="0" rIns="0" bIns="0" rtlCol="0">
                <a:spAutoFit/>
              </a:bodyPr>
              <a:lstStyle/>
              <a:p>
                <a:r>
                  <a:rPr lang="en-US" dirty="0" smtClean="0"/>
                  <a:t>Then,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 </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≥1−</m:t>
                    </m:r>
                    <m:r>
                      <a:rPr lang="en-US" i="1">
                        <a:latin typeface="Cambria Math" panose="02040503050406030204" pitchFamily="18" charset="0"/>
                      </a:rPr>
                      <m:t>𝛿</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937608" y="5453333"/>
                <a:ext cx="3309560" cy="276999"/>
              </a:xfrm>
              <a:prstGeom prst="rect">
                <a:avLst/>
              </a:prstGeom>
              <a:blipFill rotWithShape="0">
                <a:blip r:embed="rId4"/>
                <a:stretch>
                  <a:fillRect l="-4420" t="-28889" r="-1289" b="-51111"/>
                </a:stretch>
              </a:blipFill>
            </p:spPr>
            <p:txBody>
              <a:bodyPr/>
              <a:lstStyle/>
              <a:p>
                <a:r>
                  <a:rPr lang="en-US">
                    <a:noFill/>
                  </a:rPr>
                  <a:t> </a:t>
                </a:r>
              </a:p>
            </p:txBody>
          </p:sp>
        </mc:Fallback>
      </mc:AlternateContent>
      <p:sp>
        <p:nvSpPr>
          <p:cNvPr id="12" name="TextBox 11"/>
          <p:cNvSpPr txBox="1"/>
          <p:nvPr/>
        </p:nvSpPr>
        <p:spPr>
          <a:xfrm>
            <a:off x="2856424" y="5791205"/>
            <a:ext cx="4515403" cy="923330"/>
          </a:xfrm>
          <a:prstGeom prst="rect">
            <a:avLst/>
          </a:prstGeom>
          <a:noFill/>
        </p:spPr>
        <p:txBody>
          <a:bodyPr wrap="none" rtlCol="0">
            <a:spAutoFit/>
          </a:bodyPr>
          <a:lstStyle/>
          <a:p>
            <a:r>
              <a:rPr lang="en-US" dirty="0" smtClean="0"/>
              <a:t>Two problems: </a:t>
            </a:r>
          </a:p>
          <a:p>
            <a:r>
              <a:rPr lang="en-US" dirty="0" smtClean="0"/>
              <a:t>How to compute the reachable set efficiently?</a:t>
            </a:r>
          </a:p>
          <a:p>
            <a:r>
              <a:rPr lang="en-US" dirty="0" smtClean="0"/>
              <a:t>How to impose constraints on the entire set?</a:t>
            </a:r>
            <a:endParaRPr lang="en-US" dirty="0"/>
          </a:p>
        </p:txBody>
      </p:sp>
      <p:sp>
        <p:nvSpPr>
          <p:cNvPr id="13" name="Date Placeholder 12"/>
          <p:cNvSpPr>
            <a:spLocks noGrp="1"/>
          </p:cNvSpPr>
          <p:nvPr>
            <p:ph type="dt" sz="half" idx="10"/>
          </p:nvPr>
        </p:nvSpPr>
        <p:spPr/>
        <p:txBody>
          <a:bodyPr/>
          <a:lstStyle/>
          <a:p>
            <a:fld id="{8FD96B2B-987B-4DCA-84AB-91974E8B873F}" type="datetime1">
              <a:rPr lang="en-US" smtClean="0"/>
              <a:t>12/2/2018</a:t>
            </a:fld>
            <a:endParaRPr lang="en-US"/>
          </a:p>
        </p:txBody>
      </p:sp>
    </p:spTree>
    <p:extLst>
      <p:ext uri="{BB962C8B-B14F-4D97-AF65-F5344CB8AC3E}">
        <p14:creationId xmlns:p14="http://schemas.microsoft.com/office/powerpoint/2010/main" val="277697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Approach</a:t>
            </a:r>
            <a:endParaRPr lang="en-US" dirty="0"/>
          </a:p>
        </p:txBody>
      </p:sp>
      <p:sp>
        <p:nvSpPr>
          <p:cNvPr id="4" name="TextBox 3"/>
          <p:cNvSpPr txBox="1"/>
          <p:nvPr/>
        </p:nvSpPr>
        <p:spPr>
          <a:xfrm>
            <a:off x="628650" y="3140014"/>
            <a:ext cx="1761508" cy="369332"/>
          </a:xfrm>
          <a:prstGeom prst="rect">
            <a:avLst/>
          </a:prstGeom>
          <a:noFill/>
        </p:spPr>
        <p:txBody>
          <a:bodyPr wrap="none" rtlCol="0">
            <a:spAutoFit/>
          </a:bodyPr>
          <a:lstStyle/>
          <a:p>
            <a:r>
              <a:rPr lang="en-US" dirty="0" smtClean="0"/>
              <a:t>Original Problem</a:t>
            </a:r>
            <a:endParaRPr lang="en-US" dirty="0"/>
          </a:p>
        </p:txBody>
      </p:sp>
      <p:sp>
        <p:nvSpPr>
          <p:cNvPr id="5" name="TextBox 4"/>
          <p:cNvSpPr txBox="1"/>
          <p:nvPr/>
        </p:nvSpPr>
        <p:spPr>
          <a:xfrm>
            <a:off x="3217648" y="3140014"/>
            <a:ext cx="2547429" cy="369332"/>
          </a:xfrm>
          <a:prstGeom prst="rect">
            <a:avLst/>
          </a:prstGeom>
          <a:noFill/>
        </p:spPr>
        <p:txBody>
          <a:bodyPr wrap="none" rtlCol="0">
            <a:spAutoFit/>
          </a:bodyPr>
          <a:lstStyle/>
          <a:p>
            <a:r>
              <a:rPr lang="en-US" dirty="0" smtClean="0"/>
              <a:t>Constraint Reformulation</a:t>
            </a:r>
            <a:endParaRPr lang="en-US" dirty="0"/>
          </a:p>
        </p:txBody>
      </p:sp>
      <p:sp>
        <p:nvSpPr>
          <p:cNvPr id="7" name="TextBox 6"/>
          <p:cNvSpPr txBox="1"/>
          <p:nvPr/>
        </p:nvSpPr>
        <p:spPr>
          <a:xfrm>
            <a:off x="6161257" y="3140014"/>
            <a:ext cx="2808461" cy="369332"/>
          </a:xfrm>
          <a:prstGeom prst="rect">
            <a:avLst/>
          </a:prstGeom>
          <a:noFill/>
        </p:spPr>
        <p:txBody>
          <a:bodyPr wrap="none" rtlCol="0">
            <a:spAutoFit/>
          </a:bodyPr>
          <a:lstStyle/>
          <a:p>
            <a:r>
              <a:rPr lang="en-US" dirty="0" smtClean="0"/>
              <a:t>Finite Constraint Relaxation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85" y="3604238"/>
            <a:ext cx="2233524" cy="2287604"/>
          </a:xfrm>
          <a:prstGeom prst="rect">
            <a:avLst/>
          </a:prstGeom>
        </p:spPr>
      </p:pic>
      <p:sp>
        <p:nvSpPr>
          <p:cNvPr id="9" name="Date Placeholder 8"/>
          <p:cNvSpPr>
            <a:spLocks noGrp="1"/>
          </p:cNvSpPr>
          <p:nvPr>
            <p:ph type="dt" sz="half" idx="10"/>
          </p:nvPr>
        </p:nvSpPr>
        <p:spPr/>
        <p:txBody>
          <a:bodyPr/>
          <a:lstStyle/>
          <a:p>
            <a:fld id="{15C82A65-9BD9-46BE-A84A-20244D58A9DA}" type="datetime1">
              <a:rPr lang="en-US" smtClean="0"/>
              <a:t>12/2/2018</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263" y="3638742"/>
            <a:ext cx="2800584" cy="2518436"/>
          </a:xfrm>
          <a:prstGeom prst="rect">
            <a:avLst/>
          </a:prstGeom>
        </p:spPr>
      </p:pic>
      <p:sp>
        <p:nvSpPr>
          <p:cNvPr id="12" name="TextBox 11"/>
          <p:cNvSpPr txBox="1"/>
          <p:nvPr/>
        </p:nvSpPr>
        <p:spPr>
          <a:xfrm>
            <a:off x="628650" y="1722531"/>
            <a:ext cx="820479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Reachable set is approximated by an ellipse around nominal trajectory based on the state covariance</a:t>
            </a:r>
          </a:p>
          <a:p>
            <a:pPr marL="285750" indent="-285750">
              <a:buFont typeface="Arial" panose="020B0604020202020204" pitchFamily="34" charset="0"/>
              <a:buChar char="•"/>
            </a:pPr>
            <a:r>
              <a:rPr lang="en-US" dirty="0" smtClean="0"/>
              <a:t>Constraints are imposed on a finite number of points on the boundary of the ellipse, computed from the columns of the square root of the covariance matrix</a:t>
            </a:r>
            <a:endParaRPr lang="en-US" dirty="0"/>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002" y="3669674"/>
            <a:ext cx="3147998" cy="2487504"/>
          </a:xfrm>
          <a:prstGeom prst="rect">
            <a:avLst/>
          </a:prstGeom>
        </p:spPr>
      </p:pic>
      <p:sp>
        <p:nvSpPr>
          <p:cNvPr id="14" name="Rectangle 13"/>
          <p:cNvSpPr/>
          <p:nvPr/>
        </p:nvSpPr>
        <p:spPr>
          <a:xfrm>
            <a:off x="517585" y="3604238"/>
            <a:ext cx="2346385" cy="241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217574" y="3608386"/>
            <a:ext cx="2648383"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161257" y="3582028"/>
            <a:ext cx="2870600" cy="2548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6885" y="6244824"/>
            <a:ext cx="3398806" cy="461665"/>
          </a:xfrm>
          <a:prstGeom prst="rect">
            <a:avLst/>
          </a:prstGeom>
          <a:noFill/>
        </p:spPr>
        <p:txBody>
          <a:bodyPr wrap="square" rtlCol="0">
            <a:spAutoFit/>
          </a:bodyPr>
          <a:lstStyle/>
          <a:p>
            <a:r>
              <a:rPr lang="en-US" sz="1200" dirty="0" smtClean="0"/>
              <a:t>The boundary of the ellipse under consideration is decided by the level of constraint satisfaction</a:t>
            </a:r>
            <a:endParaRPr lang="en-US" sz="1200" dirty="0"/>
          </a:p>
        </p:txBody>
      </p:sp>
      <p:cxnSp>
        <p:nvCxnSpPr>
          <p:cNvPr id="19" name="Straight Arrow Connector 18"/>
          <p:cNvCxnSpPr/>
          <p:nvPr/>
        </p:nvCxnSpPr>
        <p:spPr>
          <a:xfrm flipV="1">
            <a:off x="5339751" y="6061249"/>
            <a:ext cx="235386" cy="2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686051" y="5753819"/>
            <a:ext cx="410834" cy="51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734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Drawbacks/Limitations</a:t>
            </a:r>
            <a:endParaRPr lang="en-US" dirty="0"/>
          </a:p>
        </p:txBody>
      </p:sp>
      <p:sp>
        <p:nvSpPr>
          <p:cNvPr id="3" name="Content Placeholder 2"/>
          <p:cNvSpPr>
            <a:spLocks noGrp="1"/>
          </p:cNvSpPr>
          <p:nvPr>
            <p:ph idx="1"/>
          </p:nvPr>
        </p:nvSpPr>
        <p:spPr/>
        <p:txBody>
          <a:bodyPr/>
          <a:lstStyle/>
          <a:p>
            <a:r>
              <a:rPr lang="en-US" sz="2400" dirty="0" smtClean="0"/>
              <a:t>Use of linearized covariance propagation limits the size of ellipse under consideration</a:t>
            </a:r>
          </a:p>
          <a:p>
            <a:pPr lvl="1"/>
            <a:r>
              <a:rPr lang="en-US" sz="2000" dirty="0" smtClean="0"/>
              <a:t>Due to large uncertainty or stringent constraint satisfaction</a:t>
            </a:r>
          </a:p>
          <a:p>
            <a:pPr lvl="1"/>
            <a:r>
              <a:rPr lang="en-US" sz="2000" dirty="0" smtClean="0"/>
              <a:t>Strong nonlinearity or large ellipse will not accurately capture the state distribution, and the probabilistic bounds are not guaranteed to be satisfied</a:t>
            </a:r>
          </a:p>
          <a:p>
            <a:r>
              <a:rPr lang="en-US" sz="2400" dirty="0" smtClean="0"/>
              <a:t>Assumption of linear feedback control</a:t>
            </a:r>
          </a:p>
          <a:p>
            <a:pPr lvl="1"/>
            <a:r>
              <a:rPr lang="en-US" sz="2000" dirty="0" smtClean="0"/>
              <a:t>Naturally there may exist nonlinear controllers that outperform linear feedback </a:t>
            </a:r>
          </a:p>
          <a:p>
            <a:r>
              <a:rPr lang="en-US" sz="2400" dirty="0" smtClean="0"/>
              <a:t>Solution: Unscented transform </a:t>
            </a:r>
          </a:p>
          <a:p>
            <a:pPr lvl="1"/>
            <a:r>
              <a:rPr lang="en-US" sz="1600" dirty="0" smtClean="0"/>
              <a:t>Relies on sampled trajectories which allows arbitrary dynamics and controller structure</a:t>
            </a:r>
          </a:p>
          <a:p>
            <a:pPr lvl="1"/>
            <a:r>
              <a:rPr lang="en-US" sz="1600" dirty="0" smtClean="0"/>
              <a:t>Scales favorably with system dimension </a:t>
            </a:r>
            <a:endParaRPr lang="en-US" sz="16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970808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sz="2400" dirty="0" smtClean="0"/>
              <a:t>Application to SRP with LQR controller</a:t>
            </a:r>
          </a:p>
          <a:p>
            <a:pPr lvl="1"/>
            <a:r>
              <a:rPr lang="en-US" sz="2000" dirty="0" smtClean="0"/>
              <a:t>Potential for improving NLP solution methodology via sequential convex programming; UT grows problem size but for specified gains, the problem remains convex</a:t>
            </a:r>
          </a:p>
          <a:p>
            <a:r>
              <a:rPr lang="en-US" sz="2400" dirty="0" smtClean="0"/>
              <a:t>Extension to output feedback scenario with application to entry phase coupled with Apollo guidance, where the feedback states are measured or estimated quantities </a:t>
            </a:r>
          </a:p>
          <a:p>
            <a:r>
              <a:rPr lang="en-US" sz="2400" dirty="0" smtClean="0"/>
              <a:t>Multi-phase formulation that allows optimal ignition coupled with robust entry phase to achieve even lower fuel consumption </a:t>
            </a:r>
          </a:p>
          <a:p>
            <a:r>
              <a:rPr lang="en-US" sz="2400" dirty="0" smtClean="0"/>
              <a:t>Reformulate the constraints to achieve tighter satisfaction, guarantees </a:t>
            </a:r>
            <a:endParaRPr lang="en-US" sz="24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925077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Entry, Descent, Landing </a:t>
            </a:r>
            <a:r>
              <a:rPr lang="en-US" dirty="0" smtClean="0"/>
              <a:t>Overview</a:t>
            </a:r>
          </a:p>
          <a:p>
            <a:r>
              <a:rPr lang="en-US" dirty="0" smtClean="0"/>
              <a:t>Entry Guidance Review</a:t>
            </a:r>
          </a:p>
          <a:p>
            <a:r>
              <a:rPr lang="en-US" dirty="0" smtClean="0"/>
              <a:t>Powered Descent Guidance Review </a:t>
            </a:r>
            <a:endParaRPr lang="en-US" dirty="0" smtClean="0"/>
          </a:p>
          <a:p>
            <a:r>
              <a:rPr lang="en-US" dirty="0" smtClean="0"/>
              <a:t>Related Stochastic </a:t>
            </a:r>
            <a:r>
              <a:rPr lang="en-US" dirty="0" smtClean="0"/>
              <a:t>Literature Review</a:t>
            </a:r>
          </a:p>
          <a:p>
            <a:r>
              <a:rPr lang="en-US" dirty="0" smtClean="0"/>
              <a:t>Description of proposed approach</a:t>
            </a:r>
          </a:p>
          <a:p>
            <a:r>
              <a:rPr lang="en-US" dirty="0" smtClean="0"/>
              <a:t>Applications to EDL</a:t>
            </a:r>
            <a:endParaRPr lang="en-US" dirty="0" smtClean="0"/>
          </a:p>
          <a:p>
            <a:r>
              <a:rPr lang="en-US" dirty="0" smtClean="0"/>
              <a:t>Conclusion, Questions, Discussion </a:t>
            </a:r>
            <a:endParaRPr lang="en-US" dirty="0" smtClean="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84737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1D Example: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𝑐</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3091" t="-31000" b="-620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pic>
        <p:nvPicPr>
          <p:cNvPr id="6" name="Content Placeholder 5"/>
          <p:cNvPicPr>
            <a:picLocks noGrp="1" noChangeAspect="1"/>
          </p:cNvPicPr>
          <p:nvPr>
            <p:ph idx="1"/>
          </p:nvPr>
        </p:nvPicPr>
        <p:blipFill rotWithShape="1">
          <a:blip r:embed="rId4">
            <a:extLst>
              <a:ext uri="{28A0092B-C50C-407E-A947-70E740481C1C}">
                <a14:useLocalDpi xmlns:a14="http://schemas.microsoft.com/office/drawing/2010/main" val="0"/>
              </a:ext>
            </a:extLst>
          </a:blip>
          <a:srcRect l="9156" t="4093" r="6786" b="7410"/>
          <a:stretch/>
        </p:blipFill>
        <p:spPr>
          <a:xfrm>
            <a:off x="2942659" y="1922317"/>
            <a:ext cx="6081846" cy="3345969"/>
          </a:xfrm>
        </p:spPr>
      </p:pic>
      <p:sp>
        <p:nvSpPr>
          <p:cNvPr id="7" name="TextBox 6"/>
          <p:cNvSpPr txBox="1"/>
          <p:nvPr/>
        </p:nvSpPr>
        <p:spPr>
          <a:xfrm>
            <a:off x="297060" y="5361806"/>
            <a:ext cx="737143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nonlinearity has a contracting effect, allowing even the open loop scenario to reduce the state variance</a:t>
            </a:r>
          </a:p>
          <a:p>
            <a:pPr marL="285750" indent="-285750">
              <a:buFont typeface="Arial" panose="020B0604020202020204" pitchFamily="34" charset="0"/>
              <a:buChar char="•"/>
            </a:pPr>
            <a:r>
              <a:rPr lang="en-US" dirty="0" smtClean="0"/>
              <a:t>Provides the optimal bias of the reference from the constraint(s)</a:t>
            </a:r>
            <a:endParaRPr lang="en-US" dirty="0"/>
          </a:p>
        </p:txBody>
      </p:sp>
      <p:sp>
        <p:nvSpPr>
          <p:cNvPr id="9" name="TextBox 8"/>
          <p:cNvSpPr txBox="1"/>
          <p:nvPr/>
        </p:nvSpPr>
        <p:spPr>
          <a:xfrm>
            <a:off x="297058" y="2790598"/>
            <a:ext cx="252926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Uncertainty only in initial state</a:t>
            </a:r>
          </a:p>
          <a:p>
            <a:pPr marL="285750" indent="-285750">
              <a:buFont typeface="Arial" panose="020B0604020202020204" pitchFamily="34" charset="0"/>
              <a:buChar char="•"/>
            </a:pPr>
            <a:r>
              <a:rPr lang="en-US" dirty="0"/>
              <a:t>Fixed final condition at the </a:t>
            </a:r>
            <a:r>
              <a:rPr lang="en-US" dirty="0" smtClean="0"/>
              <a:t>origin</a:t>
            </a:r>
          </a:p>
          <a:p>
            <a:pPr marL="285750" indent="-285750">
              <a:buFont typeface="Arial" panose="020B0604020202020204" pitchFamily="34" charset="0"/>
              <a:buChar char="•"/>
            </a:pPr>
            <a:r>
              <a:rPr lang="en-US" dirty="0" smtClean="0"/>
              <a:t>Objective is to minimize the final variance, special case of mean-variance objective</a:t>
            </a:r>
            <a:endParaRPr lang="en-US" dirty="0"/>
          </a:p>
          <a:p>
            <a:endParaRPr lang="en-US" dirty="0"/>
          </a:p>
        </p:txBody>
      </p:sp>
    </p:spTree>
    <p:extLst>
      <p:ext uri="{BB962C8B-B14F-4D97-AF65-F5344CB8AC3E}">
        <p14:creationId xmlns:p14="http://schemas.microsoft.com/office/powerpoint/2010/main" val="2390427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079157"/>
            <a:ext cx="8869034" cy="1258600"/>
          </a:xfrm>
        </p:spPr>
        <p:txBody>
          <a:bodyPr/>
          <a:lstStyle/>
          <a:p>
            <a:r>
              <a:rPr lang="en-US" dirty="0" smtClean="0"/>
              <a:t>Application: </a:t>
            </a:r>
            <a:br>
              <a:rPr lang="en-US" dirty="0" smtClean="0"/>
            </a:br>
            <a:r>
              <a:rPr lang="en-US" dirty="0" smtClean="0"/>
              <a:t>Supersonic </a:t>
            </a:r>
            <a:r>
              <a:rPr lang="en-US" dirty="0" err="1" smtClean="0"/>
              <a:t>Retropropulsion</a:t>
            </a:r>
            <a:endParaRPr lang="en-US" dirty="0"/>
          </a:p>
        </p:txBody>
      </p:sp>
      <p:sp>
        <p:nvSpPr>
          <p:cNvPr id="3" name="Content Placeholder 2"/>
          <p:cNvSpPr>
            <a:spLocks noGrp="1"/>
          </p:cNvSpPr>
          <p:nvPr>
            <p:ph idx="1"/>
          </p:nvPr>
        </p:nvSpPr>
        <p:spPr>
          <a:xfrm>
            <a:off x="628650" y="2337757"/>
            <a:ext cx="7886700" cy="3839205"/>
          </a:xfrm>
        </p:spPr>
        <p:txBody>
          <a:bodyPr/>
          <a:lstStyle/>
          <a:p>
            <a:r>
              <a:rPr lang="en-US" sz="2400" dirty="0"/>
              <a:t>During vehicle design, </a:t>
            </a:r>
            <a:r>
              <a:rPr lang="en-US" sz="2400" dirty="0" smtClean="0"/>
              <a:t>we seek to minimize propellant use under uncertainty during the powered descent phase  </a:t>
            </a:r>
          </a:p>
          <a:p>
            <a:pPr lvl="1"/>
            <a:r>
              <a:rPr lang="en-US" sz="2000" dirty="0" smtClean="0"/>
              <a:t>J = </a:t>
            </a:r>
            <a:r>
              <a:rPr lang="en-US" sz="2000" dirty="0" smtClean="0"/>
              <a:t>-E[m(</a:t>
            </a:r>
            <a:r>
              <a:rPr lang="en-US" sz="2000" dirty="0" err="1" smtClean="0"/>
              <a:t>tf</a:t>
            </a:r>
            <a:r>
              <a:rPr lang="en-US" sz="2000" dirty="0" smtClean="0"/>
              <a:t>)]</a:t>
            </a:r>
            <a:endParaRPr lang="en-US" sz="2000" dirty="0" smtClean="0"/>
          </a:p>
          <a:p>
            <a:pPr lvl="1"/>
            <a:r>
              <a:rPr lang="en-US" sz="2000" dirty="0" smtClean="0"/>
              <a:t>This allows us to deliver the heaviest payload to the </a:t>
            </a:r>
            <a:r>
              <a:rPr lang="en-US" sz="2000" dirty="0" smtClean="0"/>
              <a:t>surface for a fixed total vehicle mass </a:t>
            </a:r>
          </a:p>
          <a:p>
            <a:r>
              <a:rPr lang="en-US" sz="2400" dirty="0" smtClean="0"/>
              <a:t>When neglecting aerodynamic drag, the system is approximately linear</a:t>
            </a:r>
          </a:p>
          <a:p>
            <a:pPr lvl="1"/>
            <a:r>
              <a:rPr lang="en-US" sz="2000" dirty="0" smtClean="0"/>
              <a:t>This ensures the linearized approach is sufficiently accurate </a:t>
            </a:r>
            <a:endParaRPr lang="en-US" sz="2000" dirty="0" smtClean="0"/>
          </a:p>
          <a:p>
            <a:r>
              <a:rPr lang="en-US" sz="2400" dirty="0" smtClean="0"/>
              <a:t>The system is subject to bounded thrust magnitude, glide-slope constraint that prevents shallow flight</a:t>
            </a:r>
          </a:p>
        </p:txBody>
      </p:sp>
      <p:sp>
        <p:nvSpPr>
          <p:cNvPr id="4" name="Date Placeholder 3"/>
          <p:cNvSpPr>
            <a:spLocks noGrp="1"/>
          </p:cNvSpPr>
          <p:nvPr>
            <p:ph type="dt" sz="half" idx="10"/>
          </p:nvPr>
        </p:nvSpPr>
        <p:spPr/>
        <p:txBody>
          <a:bodyPr/>
          <a:lstStyle/>
          <a:p>
            <a:fld id="{FA3B38A7-CC6F-4E29-89B7-25D234EC0321}" type="datetime1">
              <a:rPr lang="en-US" smtClean="0"/>
              <a:t>12/2/2018</a:t>
            </a:fld>
            <a:endParaRPr lang="en-US"/>
          </a:p>
        </p:txBody>
      </p:sp>
    </p:spTree>
    <p:extLst>
      <p:ext uri="{BB962C8B-B14F-4D97-AF65-F5344CB8AC3E}">
        <p14:creationId xmlns:p14="http://schemas.microsoft.com/office/powerpoint/2010/main" val="3220044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Results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grpSp>
        <p:nvGrpSpPr>
          <p:cNvPr id="5" name="Group 4"/>
          <p:cNvGrpSpPr/>
          <p:nvPr/>
        </p:nvGrpSpPr>
        <p:grpSpPr>
          <a:xfrm>
            <a:off x="2200940" y="1392865"/>
            <a:ext cx="4587949" cy="4587949"/>
            <a:chOff x="2200940" y="1392865"/>
            <a:chExt cx="4587949" cy="4587949"/>
          </a:xfrm>
        </p:grpSpPr>
        <p:sp>
          <p:nvSpPr>
            <p:cNvPr id="6" name="Oval 5"/>
            <p:cNvSpPr/>
            <p:nvPr/>
          </p:nvSpPr>
          <p:spPr>
            <a:xfrm>
              <a:off x="2200940" y="1392865"/>
              <a:ext cx="4587949" cy="458794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19819965">
              <a:off x="2380014" y="2828261"/>
              <a:ext cx="4288353" cy="1569660"/>
            </a:xfrm>
            <a:prstGeom prst="rect">
              <a:avLst/>
            </a:prstGeom>
            <a:noFill/>
          </p:spPr>
          <p:txBody>
            <a:bodyPr wrap="none" rtlCol="0">
              <a:spAutoFit/>
            </a:bodyPr>
            <a:lstStyle/>
            <a:p>
              <a:r>
                <a:rPr lang="en-US" sz="9600" dirty="0" smtClean="0">
                  <a:solidFill>
                    <a:srgbClr val="FF0000"/>
                  </a:solidFill>
                </a:rPr>
                <a:t>MODIFY</a:t>
              </a:r>
              <a:endParaRPr lang="en-US" dirty="0">
                <a:solidFill>
                  <a:srgbClr val="FF0000"/>
                </a:solidFill>
              </a:endParaRPr>
            </a:p>
          </p:txBody>
        </p:sp>
      </p:grpSp>
    </p:spTree>
    <p:extLst>
      <p:ext uri="{BB962C8B-B14F-4D97-AF65-F5344CB8AC3E}">
        <p14:creationId xmlns:p14="http://schemas.microsoft.com/office/powerpoint/2010/main" val="2596605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Entry Guidance </a:t>
            </a:r>
            <a:endParaRPr lang="en-US" dirty="0"/>
          </a:p>
        </p:txBody>
      </p:sp>
      <p:sp>
        <p:nvSpPr>
          <p:cNvPr id="3" name="Content Placeholder 2"/>
          <p:cNvSpPr>
            <a:spLocks noGrp="1"/>
          </p:cNvSpPr>
          <p:nvPr>
            <p:ph idx="1"/>
          </p:nvPr>
        </p:nvSpPr>
        <p:spPr/>
        <p:txBody>
          <a:bodyPr/>
          <a:lstStyle/>
          <a:p>
            <a:r>
              <a:rPr lang="en-US" dirty="0" smtClean="0"/>
              <a:t>The large nonlinearities and limited control authority present in the entry phase make it a more challenging application</a:t>
            </a:r>
          </a:p>
          <a:p>
            <a:r>
              <a:rPr lang="en-US" dirty="0" smtClean="0"/>
              <a:t>Additionally, full state feedback is not realistic</a:t>
            </a:r>
          </a:p>
          <a:p>
            <a:pPr lvl="1"/>
            <a:r>
              <a:rPr lang="en-US" dirty="0" smtClean="0"/>
              <a:t>LQR is not sufficient here </a:t>
            </a:r>
          </a:p>
          <a:p>
            <a:r>
              <a:rPr lang="en-US" dirty="0" smtClean="0"/>
              <a:t>Low order parametrization reduces the infinite dimensional OCP to a tractable optimization problem</a:t>
            </a:r>
          </a:p>
          <a:p>
            <a:r>
              <a:rPr lang="en-US" dirty="0" smtClean="0"/>
              <a:t>Modified Apollo guidance is used to generate the feedback gains scheduled on navigated velocity</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3772574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6"/>
            <a:ext cx="7886700" cy="1248407"/>
          </a:xfrm>
        </p:spPr>
        <p:txBody>
          <a:bodyPr/>
          <a:lstStyle/>
          <a:p>
            <a:r>
              <a:rPr lang="en-US" dirty="0" smtClean="0"/>
              <a:t>Switch Time Optimization for Rapid Entry Trajectory Design</a:t>
            </a:r>
            <a:endParaRPr lang="en-US" dirty="0"/>
          </a:p>
        </p:txBody>
      </p:sp>
      <p:sp>
        <p:nvSpPr>
          <p:cNvPr id="3" name="Content Placeholder 2"/>
          <p:cNvSpPr>
            <a:spLocks noGrp="1"/>
          </p:cNvSpPr>
          <p:nvPr>
            <p:ph idx="1"/>
          </p:nvPr>
        </p:nvSpPr>
        <p:spPr>
          <a:xfrm>
            <a:off x="628650" y="2576944"/>
            <a:ext cx="7886700" cy="4281055"/>
          </a:xfrm>
        </p:spPr>
        <p:txBody>
          <a:bodyPr/>
          <a:lstStyle/>
          <a:p>
            <a:r>
              <a:rPr lang="en-US" sz="2400" dirty="0" smtClean="0"/>
              <a:t>Simple parameterization for robust, near-optimal altitude performance intended for parachute architectures </a:t>
            </a:r>
          </a:p>
          <a:p>
            <a:r>
              <a:rPr lang="en-US" sz="2400" dirty="0" smtClean="0"/>
              <a:t>Can show that this parameterization also allows for near-optimal minimum velocity performance, suitable for SRP applications</a:t>
            </a:r>
          </a:p>
          <a:p>
            <a:r>
              <a:rPr lang="en-US" sz="2400" dirty="0" smtClean="0"/>
              <a:t>If-then logic used is discontinuous; </a:t>
            </a:r>
            <a:r>
              <a:rPr lang="en-US" sz="2400" dirty="0" err="1" smtClean="0"/>
              <a:t>Nelder</a:t>
            </a:r>
            <a:r>
              <a:rPr lang="en-US" sz="2400" dirty="0" smtClean="0"/>
              <a:t>-Mead simplex method has been used for optimization</a:t>
            </a:r>
          </a:p>
          <a:p>
            <a:r>
              <a:rPr lang="en-US" sz="2400" dirty="0" smtClean="0"/>
              <a:t>Results from hybrid OC literature suggest a gradient based solution is possible and preferable </a:t>
            </a:r>
            <a:endParaRPr lang="en-US" sz="2400" dirty="0"/>
          </a:p>
        </p:txBody>
      </p:sp>
      <p:sp>
        <p:nvSpPr>
          <p:cNvPr id="4" name="Date Placeholder 3"/>
          <p:cNvSpPr>
            <a:spLocks noGrp="1"/>
          </p:cNvSpPr>
          <p:nvPr>
            <p:ph type="dt" sz="half" idx="10"/>
          </p:nvPr>
        </p:nvSpPr>
        <p:spPr/>
        <p:txBody>
          <a:bodyPr/>
          <a:lstStyle/>
          <a:p>
            <a:fld id="{C5C4825F-DB45-4B89-B3FE-04D1625C0B44}" type="datetime1">
              <a:rPr lang="en-US" smtClean="0"/>
              <a:t>12/2/2018</a:t>
            </a:fld>
            <a:endParaRPr lang="en-US"/>
          </a:p>
        </p:txBody>
      </p:sp>
    </p:spTree>
    <p:extLst>
      <p:ext uri="{BB962C8B-B14F-4D97-AF65-F5344CB8AC3E}">
        <p14:creationId xmlns:p14="http://schemas.microsoft.com/office/powerpoint/2010/main" val="949813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Low-order Parameterization </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992" t="9114" r="8356" b="5157"/>
          <a:stretch/>
        </p:blipFill>
        <p:spPr>
          <a:xfrm>
            <a:off x="4125191" y="2244436"/>
            <a:ext cx="4894118" cy="3730338"/>
          </a:xfrm>
        </p:spPr>
      </p:pic>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18" y="3595850"/>
            <a:ext cx="2684663" cy="846701"/>
          </a:xfrm>
          <a:prstGeom prst="rect">
            <a:avLst/>
          </a:prstGeom>
        </p:spPr>
      </p:pic>
      <p:sp>
        <p:nvSpPr>
          <p:cNvPr id="7" name="Right Arrow 6"/>
          <p:cNvSpPr/>
          <p:nvPr/>
        </p:nvSpPr>
        <p:spPr>
          <a:xfrm>
            <a:off x="3190009" y="3936555"/>
            <a:ext cx="831273" cy="207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557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Time </a:t>
            </a:r>
            <a:r>
              <a:rPr lang="en-US" dirty="0" smtClean="0"/>
              <a:t>Optimization</a:t>
            </a:r>
            <a:endParaRPr lang="en-US" dirty="0"/>
          </a:p>
        </p:txBody>
      </p:sp>
      <p:sp>
        <p:nvSpPr>
          <p:cNvPr id="3" name="Content Placeholder 2"/>
          <p:cNvSpPr>
            <a:spLocks noGrp="1"/>
          </p:cNvSpPr>
          <p:nvPr>
            <p:ph idx="1"/>
          </p:nvPr>
        </p:nvSpPr>
        <p:spPr/>
        <p:txBody>
          <a:bodyPr/>
          <a:lstStyle/>
          <a:p>
            <a:r>
              <a:rPr lang="en-US" sz="2400" dirty="0" smtClean="0"/>
              <a:t>Gradients with respect to switch times cannot be easily evaluated via finite difference, and automatic differentiation fails due to the discontinuous logic</a:t>
            </a:r>
          </a:p>
          <a:p>
            <a:r>
              <a:rPr lang="en-US" sz="2400" dirty="0" smtClean="0"/>
              <a:t>Solved very efficiently via SQP method (</a:t>
            </a:r>
            <a:r>
              <a:rPr lang="en-US" sz="2400" dirty="0" smtClean="0"/>
              <a:t>quasi-Newton </a:t>
            </a:r>
            <a:r>
              <a:rPr lang="en-US" sz="2400" dirty="0" smtClean="0"/>
              <a:t>method, BFGS update to inverse Hessian)</a:t>
            </a:r>
          </a:p>
          <a:p>
            <a:pPr lvl="1"/>
            <a:r>
              <a:rPr lang="en-US" sz="2000" dirty="0" smtClean="0"/>
              <a:t>For the 3-parameter problems here, typical convergence is &lt; 5 iterations </a:t>
            </a:r>
          </a:p>
          <a:p>
            <a:r>
              <a:rPr lang="en-US" sz="2400" dirty="0" smtClean="0"/>
              <a:t>We left margins heuristically, assumed a fixed % was sufficient for closed loop trajectories </a:t>
            </a:r>
          </a:p>
          <a:p>
            <a:pPr lvl="1"/>
            <a:r>
              <a:rPr lang="en-US" sz="2000" dirty="0" smtClean="0"/>
              <a:t>Under the new approach, the bank angle magnitudes become decision variables and the appropriate </a:t>
            </a:r>
            <a:r>
              <a:rPr lang="en-US" sz="2000" dirty="0" smtClean="0"/>
              <a:t>margin during each segment </a:t>
            </a:r>
            <a:r>
              <a:rPr lang="en-US" sz="2000" dirty="0" smtClean="0"/>
              <a:t>is determined automatically</a:t>
            </a:r>
            <a:endParaRPr lang="en-US" sz="2000" dirty="0"/>
          </a:p>
        </p:txBody>
      </p:sp>
      <p:sp>
        <p:nvSpPr>
          <p:cNvPr id="4" name="Date Placeholder 3"/>
          <p:cNvSpPr>
            <a:spLocks noGrp="1"/>
          </p:cNvSpPr>
          <p:nvPr>
            <p:ph type="dt" sz="half" idx="10"/>
          </p:nvPr>
        </p:nvSpPr>
        <p:spPr/>
        <p:txBody>
          <a:bodyPr/>
          <a:lstStyle/>
          <a:p>
            <a:fld id="{581CF2A1-F6C1-4B7E-AC26-04453B5C8EE3}" type="datetime1">
              <a:rPr lang="en-US" smtClean="0"/>
              <a:t>12/2/2018</a:t>
            </a:fld>
            <a:endParaRPr lang="en-US"/>
          </a:p>
        </p:txBody>
      </p:sp>
    </p:spTree>
    <p:extLst>
      <p:ext uri="{BB962C8B-B14F-4D97-AF65-F5344CB8AC3E}">
        <p14:creationId xmlns:p14="http://schemas.microsoft.com/office/powerpoint/2010/main" val="4101162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Stochastic optimal control of nonlinear, constrained systems subject to parametric uncertainty</a:t>
            </a:r>
          </a:p>
          <a:p>
            <a:pPr lvl="1"/>
            <a:r>
              <a:rPr lang="en-US" dirty="0" smtClean="0"/>
              <a:t>Current approach provides a tractable approximation of chance constraints but does not guarantee their satisfaction in the original nonlinear system </a:t>
            </a:r>
          </a:p>
          <a:p>
            <a:r>
              <a:rPr lang="en-US" dirty="0" smtClean="0"/>
              <a:t>Reference trajectory is optimally biased away from active constraints </a:t>
            </a:r>
          </a:p>
          <a:p>
            <a:r>
              <a:rPr lang="en-US" dirty="0" smtClean="0"/>
              <a:t>Resulting solution is optimal in a distributional sense </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845013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Future Mars missions will have challenging requirements that necessitate closed-loop entry guidance</a:t>
            </a:r>
          </a:p>
          <a:p>
            <a:r>
              <a:rPr lang="en-US" dirty="0" smtClean="0"/>
              <a:t>The ability to design a trajectory onboard increases autonomy and can be used in entry guidance</a:t>
            </a:r>
          </a:p>
          <a:p>
            <a:pPr lvl="1"/>
            <a:r>
              <a:rPr lang="en-US" dirty="0" smtClean="0"/>
              <a:t>Trajectory generation can be used in reference tracking methods, or as the basis for a numerical predictor-corrector method via frequent design</a:t>
            </a:r>
          </a:p>
          <a:p>
            <a:r>
              <a:rPr lang="en-US" dirty="0" smtClean="0"/>
              <a:t>Generating an optimal trajectory onboard is difficult due to limited computing resources</a:t>
            </a:r>
          </a:p>
          <a:p>
            <a:endParaRPr lang="en-US" dirty="0" smtClean="0"/>
          </a:p>
          <a:p>
            <a:endParaRPr lang="en-US" dirty="0"/>
          </a:p>
        </p:txBody>
      </p:sp>
      <p:sp>
        <p:nvSpPr>
          <p:cNvPr id="4" name="Date Placeholder 3"/>
          <p:cNvSpPr>
            <a:spLocks noGrp="1"/>
          </p:cNvSpPr>
          <p:nvPr>
            <p:ph type="dt" sz="half" idx="10"/>
          </p:nvPr>
        </p:nvSpPr>
        <p:spPr/>
        <p:txBody>
          <a:bodyPr/>
          <a:lstStyle/>
          <a:p>
            <a:fld id="{2B95A4FC-FB7C-4AB5-B4A7-5F2CB3788E89}" type="datetime1">
              <a:rPr lang="en-US" smtClean="0"/>
              <a:t>12/2/2018</a:t>
            </a:fld>
            <a:endParaRPr lang="en-US"/>
          </a:p>
        </p:txBody>
      </p:sp>
    </p:spTree>
    <p:extLst>
      <p:ext uri="{BB962C8B-B14F-4D97-AF65-F5344CB8AC3E}">
        <p14:creationId xmlns:p14="http://schemas.microsoft.com/office/powerpoint/2010/main" val="2368961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Trajectory Updating</a:t>
            </a:r>
            <a:endParaRPr lang="en-US" dirty="0"/>
          </a:p>
        </p:txBody>
      </p:sp>
      <p:sp>
        <p:nvSpPr>
          <p:cNvPr id="3" name="Content Placeholder 2"/>
          <p:cNvSpPr>
            <a:spLocks noGrp="1"/>
          </p:cNvSpPr>
          <p:nvPr>
            <p:ph idx="1"/>
          </p:nvPr>
        </p:nvSpPr>
        <p:spPr>
          <a:xfrm>
            <a:off x="628650" y="1792119"/>
            <a:ext cx="8361346" cy="5561582"/>
          </a:xfrm>
        </p:spPr>
        <p:txBody>
          <a:bodyPr/>
          <a:lstStyle/>
          <a:p>
            <a:r>
              <a:rPr lang="en-US" dirty="0" smtClean="0"/>
              <a:t>The vehicle enters the atmosphere with a trajectory designed that will deliver it to the target under nominal conditions </a:t>
            </a:r>
          </a:p>
          <a:p>
            <a:r>
              <a:rPr lang="en-US" dirty="0"/>
              <a:t>Under off-nominal conditions, the vehicle will deviate from the trajectory that was planned, </a:t>
            </a:r>
            <a:r>
              <a:rPr lang="en-US" dirty="0" smtClean="0"/>
              <a:t>sometimes even </a:t>
            </a:r>
            <a:r>
              <a:rPr lang="en-US" dirty="0"/>
              <a:t>with the aid of </a:t>
            </a:r>
            <a:r>
              <a:rPr lang="en-US" dirty="0" smtClean="0"/>
              <a:t>closed-loop guidance </a:t>
            </a:r>
          </a:p>
          <a:p>
            <a:pPr lvl="1"/>
            <a:r>
              <a:rPr lang="en-US" dirty="0" smtClean="0"/>
              <a:t>Vehicle may arrive at the target under poor conditions (e.g. outside of parachute deployment conditions) or may violate important path constraints </a:t>
            </a:r>
          </a:p>
          <a:p>
            <a:r>
              <a:rPr lang="en-US" dirty="0" smtClean="0"/>
              <a:t>Goal: use current estimated vehicle state and redesign a path to the target while satisfying constraints (e.g. parachute deploy conditions, path constraints)</a:t>
            </a:r>
          </a:p>
          <a:p>
            <a:endParaRPr lang="en-US" dirty="0" smtClean="0"/>
          </a:p>
        </p:txBody>
      </p:sp>
      <p:sp>
        <p:nvSpPr>
          <p:cNvPr id="4" name="Date Placeholder 3"/>
          <p:cNvSpPr>
            <a:spLocks noGrp="1"/>
          </p:cNvSpPr>
          <p:nvPr>
            <p:ph type="dt" sz="half" idx="10"/>
          </p:nvPr>
        </p:nvSpPr>
        <p:spPr/>
        <p:txBody>
          <a:bodyPr/>
          <a:lstStyle/>
          <a:p>
            <a:fld id="{63A7C39B-4337-4284-8FCA-2CFCA1AD45E4}" type="datetime1">
              <a:rPr lang="en-US" smtClean="0"/>
              <a:t>12/2/2018</a:t>
            </a:fld>
            <a:endParaRPr lang="en-US"/>
          </a:p>
        </p:txBody>
      </p:sp>
    </p:spTree>
    <p:extLst>
      <p:ext uri="{BB962C8B-B14F-4D97-AF65-F5344CB8AC3E}">
        <p14:creationId xmlns:p14="http://schemas.microsoft.com/office/powerpoint/2010/main" val="141146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MSL EDL Sequence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875" y="1825625"/>
            <a:ext cx="7366250" cy="4351338"/>
          </a:xfrm>
        </p:spPr>
      </p:pic>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482566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157"/>
            <a:ext cx="7886700" cy="853160"/>
          </a:xfrm>
        </p:spPr>
        <p:txBody>
          <a:bodyPr/>
          <a:lstStyle/>
          <a:p>
            <a:r>
              <a:rPr lang="en-US" dirty="0" smtClean="0"/>
              <a:t>Proposed Approach</a:t>
            </a:r>
            <a:endParaRPr lang="en-US" dirty="0"/>
          </a:p>
        </p:txBody>
      </p:sp>
      <p:sp>
        <p:nvSpPr>
          <p:cNvPr id="3" name="Content Placeholder 2"/>
          <p:cNvSpPr>
            <a:spLocks noGrp="1"/>
          </p:cNvSpPr>
          <p:nvPr>
            <p:ph idx="1"/>
          </p:nvPr>
        </p:nvSpPr>
        <p:spPr>
          <a:xfrm>
            <a:off x="628650" y="1916153"/>
            <a:ext cx="7886700" cy="4792655"/>
          </a:xfrm>
        </p:spPr>
        <p:txBody>
          <a:bodyPr/>
          <a:lstStyle/>
          <a:p>
            <a:r>
              <a:rPr lang="en-US" sz="2400" dirty="0" smtClean="0"/>
              <a:t>Trajectory update is posed an optimal control problem</a:t>
            </a:r>
          </a:p>
          <a:p>
            <a:pPr lvl="1"/>
            <a:r>
              <a:rPr lang="en-US" sz="2000" dirty="0" smtClean="0"/>
              <a:t>Objective is to minimize distance to original trajectory while satisfying constraints </a:t>
            </a:r>
          </a:p>
          <a:p>
            <a:r>
              <a:rPr lang="en-US" sz="2400" dirty="0" smtClean="0"/>
              <a:t>Use energy as independent variable </a:t>
            </a:r>
          </a:p>
          <a:p>
            <a:r>
              <a:rPr lang="en-US" sz="2400" dirty="0" err="1" smtClean="0"/>
              <a:t>Convexify</a:t>
            </a:r>
            <a:r>
              <a:rPr lang="en-US" sz="2400" dirty="0" smtClean="0"/>
              <a:t> </a:t>
            </a:r>
          </a:p>
          <a:p>
            <a:pPr lvl="1"/>
            <a:r>
              <a:rPr lang="en-US" sz="2000" dirty="0" smtClean="0"/>
              <a:t>Treat bank angle as additional state, use bank rate as the control variable</a:t>
            </a:r>
          </a:p>
          <a:p>
            <a:pPr lvl="1"/>
            <a:r>
              <a:rPr lang="en-US" sz="2000" dirty="0" smtClean="0"/>
              <a:t>Linearize the equations of motion </a:t>
            </a:r>
          </a:p>
          <a:p>
            <a:pPr lvl="1"/>
            <a:r>
              <a:rPr lang="en-US" sz="2000" dirty="0" smtClean="0"/>
              <a:t>Unlike powered descent case, </a:t>
            </a:r>
            <a:r>
              <a:rPr lang="en-US" sz="2000" dirty="0" err="1" smtClean="0"/>
              <a:t>convexification</a:t>
            </a:r>
            <a:r>
              <a:rPr lang="en-US" sz="2000" dirty="0" smtClean="0"/>
              <a:t> is not lossless </a:t>
            </a:r>
          </a:p>
          <a:p>
            <a:r>
              <a:rPr lang="en-US" sz="2400" dirty="0" smtClean="0"/>
              <a:t>Discretize (or transcribe) into second-order cone program</a:t>
            </a:r>
          </a:p>
          <a:p>
            <a:pPr lvl="1"/>
            <a:r>
              <a:rPr lang="en-US" sz="2000" dirty="0" err="1" smtClean="0"/>
              <a:t>Chebyshev</a:t>
            </a:r>
            <a:r>
              <a:rPr lang="en-US" sz="2000" dirty="0" smtClean="0"/>
              <a:t> </a:t>
            </a:r>
            <a:r>
              <a:rPr lang="en-US" sz="2000" dirty="0" err="1"/>
              <a:t>p</a:t>
            </a:r>
            <a:r>
              <a:rPr lang="en-US" sz="2000" dirty="0" err="1" smtClean="0"/>
              <a:t>seudospectral</a:t>
            </a:r>
            <a:r>
              <a:rPr lang="en-US" sz="2000" dirty="0" smtClean="0"/>
              <a:t> method </a:t>
            </a:r>
          </a:p>
          <a:p>
            <a:r>
              <a:rPr lang="en-US" sz="2400" dirty="0" smtClean="0"/>
              <a:t>Solve the resulting SOCP using efficient interior-point solver</a:t>
            </a:r>
            <a:endParaRPr lang="en-US" sz="2400" dirty="0"/>
          </a:p>
        </p:txBody>
      </p:sp>
      <p:sp>
        <p:nvSpPr>
          <p:cNvPr id="4" name="Date Placeholder 3"/>
          <p:cNvSpPr>
            <a:spLocks noGrp="1"/>
          </p:cNvSpPr>
          <p:nvPr>
            <p:ph type="dt" sz="half" idx="10"/>
          </p:nvPr>
        </p:nvSpPr>
        <p:spPr/>
        <p:txBody>
          <a:bodyPr/>
          <a:lstStyle/>
          <a:p>
            <a:fld id="{CB9C015D-D165-4AE2-B291-D92CBC321699}" type="datetime1">
              <a:rPr lang="en-US" smtClean="0"/>
              <a:t>12/2/2018</a:t>
            </a:fld>
            <a:endParaRPr lang="en-US"/>
          </a:p>
        </p:txBody>
      </p:sp>
    </p:spTree>
    <p:extLst>
      <p:ext uri="{BB962C8B-B14F-4D97-AF65-F5344CB8AC3E}">
        <p14:creationId xmlns:p14="http://schemas.microsoft.com/office/powerpoint/2010/main" val="3047953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Optimization </a:t>
            </a:r>
            <a:endParaRPr lang="en-US" dirty="0"/>
          </a:p>
        </p:txBody>
      </p:sp>
      <p:sp>
        <p:nvSpPr>
          <p:cNvPr id="3" name="Content Placeholder 2"/>
          <p:cNvSpPr>
            <a:spLocks noGrp="1"/>
          </p:cNvSpPr>
          <p:nvPr>
            <p:ph idx="1"/>
          </p:nvPr>
        </p:nvSpPr>
        <p:spPr/>
        <p:txBody>
          <a:bodyPr/>
          <a:lstStyle/>
          <a:p>
            <a:r>
              <a:rPr lang="en-US" sz="2400" dirty="0" smtClean="0"/>
              <a:t>(Iterative) Convex optimization approaches to non-convex optimal control problems have exploded in interest due to efficient, polynomial time solvers and guaranteed global solution when the problem is feasible</a:t>
            </a:r>
          </a:p>
          <a:p>
            <a:r>
              <a:rPr lang="en-US" sz="2400" dirty="0" smtClean="0"/>
              <a:t>A variety of aerospace problems have been solved including ascent trajectory design, powered descent trajectory design, interplanetary transfers, and entry</a:t>
            </a:r>
          </a:p>
          <a:p>
            <a:r>
              <a:rPr lang="en-US" sz="2400" dirty="0" smtClean="0"/>
              <a:t>While these convex optimization guarantees solution of feasible sub-problems, not all methods have guaranteed convergence, and those that do typically require an </a:t>
            </a:r>
            <a:r>
              <a:rPr lang="en-US" sz="2400" dirty="0"/>
              <a:t>unknown number of </a:t>
            </a:r>
            <a:r>
              <a:rPr lang="en-US" sz="2400" dirty="0" smtClean="0"/>
              <a:t>iterations</a:t>
            </a:r>
          </a:p>
          <a:p>
            <a:pPr lvl="1"/>
            <a:r>
              <a:rPr lang="en-US" sz="2000" dirty="0" smtClean="0"/>
              <a:t>The proposed approach does not involve multiple iterations</a:t>
            </a:r>
            <a:endParaRPr lang="en-US" sz="2000" dirty="0"/>
          </a:p>
          <a:p>
            <a:endParaRPr lang="en-US" dirty="0"/>
          </a:p>
        </p:txBody>
      </p:sp>
      <p:sp>
        <p:nvSpPr>
          <p:cNvPr id="4" name="Date Placeholder 3"/>
          <p:cNvSpPr>
            <a:spLocks noGrp="1"/>
          </p:cNvSpPr>
          <p:nvPr>
            <p:ph type="dt" sz="half" idx="10"/>
          </p:nvPr>
        </p:nvSpPr>
        <p:spPr/>
        <p:txBody>
          <a:bodyPr/>
          <a:lstStyle/>
          <a:p>
            <a:fld id="{1B70D959-720B-40AD-A907-A3DAF7E49ADF}" type="datetime1">
              <a:rPr lang="en-US" smtClean="0"/>
              <a:t>12/2/2018</a:t>
            </a:fld>
            <a:endParaRPr lang="en-US"/>
          </a:p>
        </p:txBody>
      </p:sp>
    </p:spTree>
    <p:extLst>
      <p:ext uri="{BB962C8B-B14F-4D97-AF65-F5344CB8AC3E}">
        <p14:creationId xmlns:p14="http://schemas.microsoft.com/office/powerpoint/2010/main" val="3747838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23" y="3081561"/>
            <a:ext cx="5897785" cy="3593228"/>
          </a:xfrm>
          <a:prstGeom prst="rect">
            <a:avLst/>
          </a:prstGeom>
        </p:spPr>
      </p:pic>
      <p:sp>
        <p:nvSpPr>
          <p:cNvPr id="2" name="Title 1"/>
          <p:cNvSpPr>
            <a:spLocks noGrp="1"/>
          </p:cNvSpPr>
          <p:nvPr>
            <p:ph type="title"/>
          </p:nvPr>
        </p:nvSpPr>
        <p:spPr>
          <a:xfrm>
            <a:off x="628650" y="1003841"/>
            <a:ext cx="7886700" cy="611532"/>
          </a:xfrm>
        </p:spPr>
        <p:txBody>
          <a:bodyPr/>
          <a:lstStyle/>
          <a:p>
            <a:r>
              <a:rPr lang="en-US" dirty="0" smtClean="0"/>
              <a:t>Single Trajectory Demonstration</a:t>
            </a:r>
            <a:endParaRPr lang="en-US" dirty="0"/>
          </a:p>
        </p:txBody>
      </p:sp>
      <p:sp>
        <p:nvSpPr>
          <p:cNvPr id="3" name="Content Placeholder 2"/>
          <p:cNvSpPr>
            <a:spLocks noGrp="1"/>
          </p:cNvSpPr>
          <p:nvPr>
            <p:ph idx="1"/>
          </p:nvPr>
        </p:nvSpPr>
        <p:spPr>
          <a:xfrm>
            <a:off x="628650" y="1825625"/>
            <a:ext cx="7886700" cy="1514341"/>
          </a:xfrm>
        </p:spPr>
        <p:txBody>
          <a:bodyPr/>
          <a:lstStyle/>
          <a:p>
            <a:r>
              <a:rPr lang="en-US" sz="2400" dirty="0" smtClean="0"/>
              <a:t>Updates occur at 30s interval, and ceases below 1000 m/s </a:t>
            </a:r>
          </a:p>
          <a:p>
            <a:r>
              <a:rPr lang="en-US" sz="2400" dirty="0" smtClean="0"/>
              <a:t>4% less drag, 4% more lift, and perturbations to atmospheric density are applied</a:t>
            </a:r>
            <a:endParaRPr lang="en-US" sz="2400" dirty="0"/>
          </a:p>
        </p:txBody>
      </p:sp>
      <p:sp>
        <p:nvSpPr>
          <p:cNvPr id="6" name="Oval 5"/>
          <p:cNvSpPr/>
          <p:nvPr/>
        </p:nvSpPr>
        <p:spPr>
          <a:xfrm>
            <a:off x="5541651" y="3591729"/>
            <a:ext cx="336884" cy="333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9306" y="2966817"/>
            <a:ext cx="2418442" cy="2585323"/>
          </a:xfrm>
          <a:prstGeom prst="rect">
            <a:avLst/>
          </a:prstGeom>
          <a:noFill/>
        </p:spPr>
        <p:txBody>
          <a:bodyPr wrap="square" rtlCol="0">
            <a:spAutoFit/>
          </a:bodyPr>
          <a:lstStyle/>
          <a:p>
            <a:r>
              <a:rPr lang="en-US" dirty="0" smtClean="0"/>
              <a:t>Mismatch between state predicted by update 2 (green) and actual state due to parametric uncertainty and off-nominal atmospheric conditions is corrected by the following updates</a:t>
            </a:r>
            <a:endParaRPr lang="en-US" dirty="0"/>
          </a:p>
        </p:txBody>
      </p:sp>
      <p:cxnSp>
        <p:nvCxnSpPr>
          <p:cNvPr id="11" name="Straight Arrow Connector 10"/>
          <p:cNvCxnSpPr/>
          <p:nvPr/>
        </p:nvCxnSpPr>
        <p:spPr>
          <a:xfrm flipH="1">
            <a:off x="5958038" y="3760470"/>
            <a:ext cx="59676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63760E42-F9C3-4B21-BAE1-FC94C983BF94}" type="datetime1">
              <a:rPr lang="en-US" smtClean="0"/>
              <a:t>12/2/2018</a:t>
            </a:fld>
            <a:endParaRPr lang="en-US"/>
          </a:p>
        </p:txBody>
      </p:sp>
    </p:spTree>
    <p:extLst>
      <p:ext uri="{BB962C8B-B14F-4D97-AF65-F5344CB8AC3E}">
        <p14:creationId xmlns:p14="http://schemas.microsoft.com/office/powerpoint/2010/main" val="2507780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1034"/>
            <a:ext cx="7886700" cy="611532"/>
          </a:xfrm>
        </p:spPr>
        <p:txBody>
          <a:bodyPr/>
          <a:lstStyle/>
          <a:p>
            <a:r>
              <a:rPr lang="en-US" dirty="0" smtClean="0"/>
              <a:t>Single Trajectory (Cont.)</a:t>
            </a:r>
            <a:endParaRPr lang="en-US" dirty="0"/>
          </a:p>
        </p:txBody>
      </p:sp>
      <p:sp>
        <p:nvSpPr>
          <p:cNvPr id="3" name="Content Placeholder 2"/>
          <p:cNvSpPr>
            <a:spLocks noGrp="1"/>
          </p:cNvSpPr>
          <p:nvPr>
            <p:ph idx="1"/>
          </p:nvPr>
        </p:nvSpPr>
        <p:spPr>
          <a:xfrm>
            <a:off x="314325" y="1957386"/>
            <a:ext cx="8515350" cy="1418089"/>
          </a:xfrm>
        </p:spPr>
        <p:txBody>
          <a:bodyPr/>
          <a:lstStyle/>
          <a:p>
            <a:r>
              <a:rPr lang="en-US" sz="2400" dirty="0" smtClean="0"/>
              <a:t>The initial trajectory was optimized for high altitude</a:t>
            </a:r>
          </a:p>
          <a:p>
            <a:r>
              <a:rPr lang="en-US" sz="2400" dirty="0" smtClean="0"/>
              <a:t>The updates retain aspects of the original trajectory, e.g., altitude performance remains excellent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980" y="3484527"/>
            <a:ext cx="5216892" cy="3202776"/>
          </a:xfrm>
          <a:prstGeom prst="rect">
            <a:avLst/>
          </a:prstGeom>
        </p:spPr>
      </p:pic>
      <p:sp>
        <p:nvSpPr>
          <p:cNvPr id="5" name="TextBox 4"/>
          <p:cNvSpPr txBox="1"/>
          <p:nvPr/>
        </p:nvSpPr>
        <p:spPr>
          <a:xfrm>
            <a:off x="4456500" y="5303519"/>
            <a:ext cx="1212782" cy="738664"/>
          </a:xfrm>
          <a:prstGeom prst="rect">
            <a:avLst/>
          </a:prstGeom>
          <a:noFill/>
        </p:spPr>
        <p:txBody>
          <a:bodyPr wrap="square" rtlCol="0">
            <a:spAutoFit/>
          </a:bodyPr>
          <a:lstStyle/>
          <a:p>
            <a:r>
              <a:rPr lang="en-US" sz="1400" dirty="0" smtClean="0"/>
              <a:t>Parachute deployment box</a:t>
            </a:r>
            <a:endParaRPr lang="en-US" sz="1400" dirty="0"/>
          </a:p>
        </p:txBody>
      </p:sp>
      <p:sp>
        <p:nvSpPr>
          <p:cNvPr id="6" name="TextBox 5"/>
          <p:cNvSpPr txBox="1"/>
          <p:nvPr/>
        </p:nvSpPr>
        <p:spPr>
          <a:xfrm>
            <a:off x="314325" y="3190877"/>
            <a:ext cx="358390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All trajectories end at the same energy level due to use of energy as independent variable </a:t>
            </a:r>
            <a:endParaRPr lang="en-US" sz="2400" dirty="0"/>
          </a:p>
        </p:txBody>
      </p:sp>
      <p:sp>
        <p:nvSpPr>
          <p:cNvPr id="7" name="Date Placeholder 6"/>
          <p:cNvSpPr>
            <a:spLocks noGrp="1"/>
          </p:cNvSpPr>
          <p:nvPr>
            <p:ph type="dt" sz="half" idx="10"/>
          </p:nvPr>
        </p:nvSpPr>
        <p:spPr/>
        <p:txBody>
          <a:bodyPr/>
          <a:lstStyle/>
          <a:p>
            <a:fld id="{A1DF8AFB-F03D-4DDC-BB5A-C9EED9FBE463}" type="datetime1">
              <a:rPr lang="en-US" smtClean="0"/>
              <a:t>12/2/2018</a:t>
            </a:fld>
            <a:endParaRPr lang="en-US"/>
          </a:p>
        </p:txBody>
      </p:sp>
    </p:spTree>
    <p:extLst>
      <p:ext uri="{BB962C8B-B14F-4D97-AF65-F5344CB8AC3E}">
        <p14:creationId xmlns:p14="http://schemas.microsoft.com/office/powerpoint/2010/main" val="860064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a:t>
            </a:r>
            <a:endParaRPr lang="en-US" dirty="0"/>
          </a:p>
        </p:txBody>
      </p:sp>
      <p:sp>
        <p:nvSpPr>
          <p:cNvPr id="3" name="Content Placeholder 2"/>
          <p:cNvSpPr>
            <a:spLocks noGrp="1"/>
          </p:cNvSpPr>
          <p:nvPr>
            <p:ph idx="1"/>
          </p:nvPr>
        </p:nvSpPr>
        <p:spPr/>
        <p:txBody>
          <a:bodyPr/>
          <a:lstStyle/>
          <a:p>
            <a:r>
              <a:rPr lang="en-US" sz="2400" dirty="0" smtClean="0"/>
              <a:t>Vehicle is nominally L/D = 0.24 with initial state subject to MSL-like dispersions</a:t>
            </a:r>
            <a:endParaRPr lang="en-US" sz="2400" dirty="0"/>
          </a:p>
          <a:p>
            <a:r>
              <a:rPr lang="en-US" sz="2400" dirty="0" err="1" smtClean="0"/>
              <a:t>MarsGRAM</a:t>
            </a:r>
            <a:r>
              <a:rPr lang="en-US" sz="2400" dirty="0" smtClean="0"/>
              <a:t> is used for environment modeling</a:t>
            </a:r>
          </a:p>
          <a:p>
            <a:r>
              <a:rPr lang="en-US" sz="2400" dirty="0" smtClean="0"/>
              <a:t>Uncertainty is added to lift and drag coefficients</a:t>
            </a:r>
          </a:p>
          <a:p>
            <a:pPr lvl="1"/>
            <a:r>
              <a:rPr lang="en-US" sz="2000" dirty="0" smtClean="0"/>
              <a:t>Gaussian with 3</a:t>
            </a:r>
            <a:r>
              <a:rPr lang="el-GR" sz="2000" dirty="0" smtClean="0"/>
              <a:t>σ</a:t>
            </a:r>
            <a:r>
              <a:rPr lang="en-US" sz="2000" dirty="0" smtClean="0"/>
              <a:t> = 10%</a:t>
            </a:r>
          </a:p>
          <a:p>
            <a:r>
              <a:rPr lang="en-US" sz="2400" dirty="0" smtClean="0"/>
              <a:t>Updates occurs at 10 second intervals and stops at 600 m/s </a:t>
            </a:r>
          </a:p>
          <a:p>
            <a:r>
              <a:rPr lang="en-US" sz="2400" dirty="0" smtClean="0"/>
              <a:t>Bank angle limited to ±90°, and bank rate limited to 20°/s</a:t>
            </a:r>
          </a:p>
          <a:p>
            <a:r>
              <a:rPr lang="en-US" sz="2400" dirty="0" smtClean="0"/>
              <a:t>200 samples chosen by </a:t>
            </a:r>
            <a:r>
              <a:rPr lang="en-US" sz="2400" dirty="0" err="1" smtClean="0"/>
              <a:t>Sobol</a:t>
            </a:r>
            <a:r>
              <a:rPr lang="en-US" sz="2400" dirty="0" smtClean="0"/>
              <a:t>’ sequence</a:t>
            </a:r>
          </a:p>
          <a:p>
            <a:r>
              <a:rPr lang="en-US" sz="2400" dirty="0" smtClean="0"/>
              <a:t>Trajectories terminate when they reach the correct downrange distance</a:t>
            </a:r>
          </a:p>
          <a:p>
            <a:pPr lvl="1"/>
            <a:r>
              <a:rPr lang="en-US" sz="2000" dirty="0" smtClean="0"/>
              <a:t>Simple logic, but should expect variations in final altitude and velocity despite energy as independent variable  </a:t>
            </a:r>
          </a:p>
        </p:txBody>
      </p:sp>
      <p:sp>
        <p:nvSpPr>
          <p:cNvPr id="4" name="Date Placeholder 3"/>
          <p:cNvSpPr>
            <a:spLocks noGrp="1"/>
          </p:cNvSpPr>
          <p:nvPr>
            <p:ph type="dt" sz="half" idx="10"/>
          </p:nvPr>
        </p:nvSpPr>
        <p:spPr/>
        <p:txBody>
          <a:bodyPr/>
          <a:lstStyle/>
          <a:p>
            <a:fld id="{679CBB44-024B-49D9-BFBE-22296ADF2450}" type="datetime1">
              <a:rPr lang="en-US" smtClean="0"/>
              <a:t>12/2/2018</a:t>
            </a:fld>
            <a:endParaRPr lang="en-US"/>
          </a:p>
        </p:txBody>
      </p:sp>
    </p:spTree>
    <p:extLst>
      <p:ext uri="{BB962C8B-B14F-4D97-AF65-F5344CB8AC3E}">
        <p14:creationId xmlns:p14="http://schemas.microsoft.com/office/powerpoint/2010/main" val="3505934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a:t>
            </a:r>
            <a:r>
              <a:rPr lang="en-US" dirty="0" err="1" smtClean="0"/>
              <a:t>Groundtrack</a:t>
            </a:r>
            <a:endParaRPr lang="en-US" dirty="0"/>
          </a:p>
        </p:txBody>
      </p:sp>
      <p:sp>
        <p:nvSpPr>
          <p:cNvPr id="3" name="Content Placeholder 2"/>
          <p:cNvSpPr>
            <a:spLocks noGrp="1"/>
          </p:cNvSpPr>
          <p:nvPr>
            <p:ph idx="1"/>
          </p:nvPr>
        </p:nvSpPr>
        <p:spPr>
          <a:xfrm>
            <a:off x="628650" y="1777500"/>
            <a:ext cx="7886700" cy="1398838"/>
          </a:xfrm>
        </p:spPr>
        <p:txBody>
          <a:bodyPr/>
          <a:lstStyle/>
          <a:p>
            <a:r>
              <a:rPr lang="en-US" sz="2400" dirty="0" smtClean="0"/>
              <a:t>Excellent </a:t>
            </a:r>
            <a:r>
              <a:rPr lang="en-US" sz="2400" dirty="0" err="1" smtClean="0"/>
              <a:t>crossrange</a:t>
            </a:r>
            <a:r>
              <a:rPr lang="en-US" sz="2400" dirty="0" smtClean="0"/>
              <a:t> performance due to coupled update to longitudinal and lateral channels </a:t>
            </a:r>
          </a:p>
          <a:p>
            <a:r>
              <a:rPr lang="en-US" sz="2400" dirty="0" smtClean="0"/>
              <a:t>Interestingly, a small number of samples even have an additional reversal</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47" y="3272588"/>
            <a:ext cx="5750999" cy="3498601"/>
          </a:xfrm>
          <a:prstGeom prst="rect">
            <a:avLst/>
          </a:prstGeom>
        </p:spPr>
      </p:pic>
      <p:sp>
        <p:nvSpPr>
          <p:cNvPr id="4" name="Date Placeholder 3"/>
          <p:cNvSpPr>
            <a:spLocks noGrp="1"/>
          </p:cNvSpPr>
          <p:nvPr>
            <p:ph type="dt" sz="half" idx="10"/>
          </p:nvPr>
        </p:nvSpPr>
        <p:spPr/>
        <p:txBody>
          <a:bodyPr/>
          <a:lstStyle/>
          <a:p>
            <a:fld id="{8BD01A7A-C5C0-478A-8BE6-564915217820}" type="datetime1">
              <a:rPr lang="en-US" smtClean="0"/>
              <a:t>12/2/2018</a:t>
            </a:fld>
            <a:endParaRPr lang="en-US"/>
          </a:p>
        </p:txBody>
      </p:sp>
    </p:spTree>
    <p:extLst>
      <p:ext uri="{BB962C8B-B14F-4D97-AF65-F5344CB8AC3E}">
        <p14:creationId xmlns:p14="http://schemas.microsoft.com/office/powerpoint/2010/main" val="1826672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964938"/>
            <a:ext cx="8370972" cy="611532"/>
          </a:xfrm>
        </p:spPr>
        <p:txBody>
          <a:bodyPr/>
          <a:lstStyle/>
          <a:p>
            <a:r>
              <a:rPr lang="en-US" dirty="0" smtClean="0"/>
              <a:t>MCS Results – Altitude/Velocity</a:t>
            </a:r>
            <a:endParaRPr lang="en-US" dirty="0"/>
          </a:p>
        </p:txBody>
      </p:sp>
      <p:sp>
        <p:nvSpPr>
          <p:cNvPr id="3" name="Content Placeholder 2"/>
          <p:cNvSpPr>
            <a:spLocks noGrp="1"/>
          </p:cNvSpPr>
          <p:nvPr>
            <p:ph idx="1"/>
          </p:nvPr>
        </p:nvSpPr>
        <p:spPr>
          <a:xfrm>
            <a:off x="628649" y="1690690"/>
            <a:ext cx="7886700" cy="1437522"/>
          </a:xfrm>
        </p:spPr>
        <p:txBody>
          <a:bodyPr/>
          <a:lstStyle/>
          <a:p>
            <a:r>
              <a:rPr lang="en-US" sz="2400" dirty="0" smtClean="0"/>
              <a:t>Although some trajectories exit the parachute deployment conditions, all but three pass through the box</a:t>
            </a:r>
          </a:p>
          <a:p>
            <a:pPr lvl="1"/>
            <a:r>
              <a:rPr lang="en-US" sz="2000" dirty="0" smtClean="0"/>
              <a:t>Solved by considering triggering logic that explicitly accounts for parachute conditions </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308" y="3001647"/>
            <a:ext cx="2984313" cy="18569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308" y="4858553"/>
            <a:ext cx="2984313" cy="185690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640" y="3128212"/>
            <a:ext cx="5332396" cy="3273687"/>
          </a:xfrm>
          <a:prstGeom prst="rect">
            <a:avLst/>
          </a:prstGeom>
        </p:spPr>
      </p:pic>
      <p:sp>
        <p:nvSpPr>
          <p:cNvPr id="4" name="Date Placeholder 3"/>
          <p:cNvSpPr>
            <a:spLocks noGrp="1"/>
          </p:cNvSpPr>
          <p:nvPr>
            <p:ph type="dt" sz="half" idx="10"/>
          </p:nvPr>
        </p:nvSpPr>
        <p:spPr/>
        <p:txBody>
          <a:bodyPr/>
          <a:lstStyle/>
          <a:p>
            <a:fld id="{B92B01C8-369C-4ED9-9DA7-8545D43DBD83}" type="datetime1">
              <a:rPr lang="en-US" smtClean="0"/>
              <a:t>12/2/2018</a:t>
            </a:fld>
            <a:endParaRPr lang="en-US"/>
          </a:p>
        </p:txBody>
      </p:sp>
    </p:spTree>
    <p:extLst>
      <p:ext uri="{BB962C8B-B14F-4D97-AF65-F5344CB8AC3E}">
        <p14:creationId xmlns:p14="http://schemas.microsoft.com/office/powerpoint/2010/main" val="303004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Results – Bank Profiles </a:t>
            </a:r>
            <a:endParaRPr lang="en-US" dirty="0"/>
          </a:p>
        </p:txBody>
      </p:sp>
      <p:sp>
        <p:nvSpPr>
          <p:cNvPr id="5" name="Content Placeholder 4"/>
          <p:cNvSpPr>
            <a:spLocks noGrp="1"/>
          </p:cNvSpPr>
          <p:nvPr>
            <p:ph idx="1"/>
          </p:nvPr>
        </p:nvSpPr>
        <p:spPr>
          <a:xfrm>
            <a:off x="628650" y="1825625"/>
            <a:ext cx="8245843" cy="1244834"/>
          </a:xfrm>
        </p:spPr>
        <p:txBody>
          <a:bodyPr/>
          <a:lstStyle/>
          <a:p>
            <a:r>
              <a:rPr lang="en-US" dirty="0" smtClean="0"/>
              <a:t>Largest difference is in the timing of bank reversals</a:t>
            </a:r>
          </a:p>
          <a:p>
            <a:pPr lvl="0"/>
            <a:r>
              <a:rPr lang="en-US" dirty="0">
                <a:solidFill>
                  <a:prstClr val="black"/>
                </a:solidFill>
              </a:rPr>
              <a:t>Bank angle (and trajectory in general) deviates from the original trajectory most at the end</a:t>
            </a:r>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0" y="3197993"/>
            <a:ext cx="5813843" cy="3488306"/>
          </a:xfrm>
          <a:prstGeom prst="rect">
            <a:avLst/>
          </a:prstGeom>
        </p:spPr>
      </p:pic>
      <p:sp>
        <p:nvSpPr>
          <p:cNvPr id="7" name="TextBox 6"/>
          <p:cNvSpPr txBox="1"/>
          <p:nvPr/>
        </p:nvSpPr>
        <p:spPr>
          <a:xfrm>
            <a:off x="5861784" y="3395901"/>
            <a:ext cx="3205214" cy="2363724"/>
          </a:xfrm>
          <a:prstGeom prst="rect">
            <a:avLst/>
          </a:prstGeom>
          <a:noFill/>
        </p:spPr>
        <p:txBody>
          <a:bodyPr wrap="square" rtlCol="0">
            <a:spAutoFit/>
          </a:bodyPr>
          <a:lstStyle/>
          <a:p>
            <a:pPr lvl="1">
              <a:lnSpc>
                <a:spcPct val="90000"/>
              </a:lnSpc>
              <a:spcBef>
                <a:spcPts val="500"/>
              </a:spcBef>
            </a:pPr>
            <a:r>
              <a:rPr lang="en-US" sz="2400" dirty="0" smtClean="0">
                <a:solidFill>
                  <a:prstClr val="black"/>
                </a:solidFill>
              </a:rPr>
              <a:t>This </a:t>
            </a:r>
            <a:r>
              <a:rPr lang="en-US" sz="2400" dirty="0">
                <a:solidFill>
                  <a:prstClr val="black"/>
                </a:solidFill>
              </a:rPr>
              <a:t>is expected because </a:t>
            </a:r>
            <a:r>
              <a:rPr lang="en-US" sz="2400" dirty="0" smtClean="0">
                <a:solidFill>
                  <a:prstClr val="black"/>
                </a:solidFill>
              </a:rPr>
              <a:t>the later portion of trajectory is updated the greatest number </a:t>
            </a:r>
            <a:r>
              <a:rPr lang="en-US" sz="2400" dirty="0">
                <a:solidFill>
                  <a:prstClr val="black"/>
                </a:solidFill>
              </a:rPr>
              <a:t>of times </a:t>
            </a:r>
          </a:p>
          <a:p>
            <a:endParaRPr lang="en-US" dirty="0"/>
          </a:p>
        </p:txBody>
      </p:sp>
      <p:sp>
        <p:nvSpPr>
          <p:cNvPr id="3" name="Date Placeholder 2"/>
          <p:cNvSpPr>
            <a:spLocks noGrp="1"/>
          </p:cNvSpPr>
          <p:nvPr>
            <p:ph type="dt" sz="half" idx="10"/>
          </p:nvPr>
        </p:nvSpPr>
        <p:spPr/>
        <p:txBody>
          <a:bodyPr/>
          <a:lstStyle/>
          <a:p>
            <a:fld id="{EBD2AF92-CB4E-4AF0-A3E1-DF2CCF33E74C}" type="datetime1">
              <a:rPr lang="en-US" smtClean="0"/>
              <a:t>12/2/2018</a:t>
            </a:fld>
            <a:endParaRPr lang="en-US"/>
          </a:p>
        </p:txBody>
      </p:sp>
    </p:spTree>
    <p:extLst>
      <p:ext uri="{BB962C8B-B14F-4D97-AF65-F5344CB8AC3E}">
        <p14:creationId xmlns:p14="http://schemas.microsoft.com/office/powerpoint/2010/main" val="1145173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Despite the use of linearization requiring small, local updates, a convex approach to onboard trajectory redesign shows promise </a:t>
            </a:r>
          </a:p>
          <a:p>
            <a:r>
              <a:rPr lang="en-US" dirty="0" smtClean="0"/>
              <a:t>Use of updating has a number of potential applications</a:t>
            </a:r>
          </a:p>
          <a:p>
            <a:r>
              <a:rPr lang="en-US" dirty="0" smtClean="0"/>
              <a:t>If the target point is not reachable, the solution returned by the optimizer may be outside the region of validity of the linearized trajectory, or the optimization may return infeasible </a:t>
            </a:r>
          </a:p>
          <a:p>
            <a:pPr lvl="1"/>
            <a:r>
              <a:rPr lang="en-US" dirty="0" smtClean="0"/>
              <a:t>Safeguarding is required</a:t>
            </a:r>
          </a:p>
          <a:p>
            <a:pPr lvl="1"/>
            <a:r>
              <a:rPr lang="en-US" dirty="0" smtClean="0"/>
              <a:t>Consider the endpoint constraint as a penalty term in the objective </a:t>
            </a:r>
            <a:endParaRPr lang="en-US" dirty="0"/>
          </a:p>
          <a:p>
            <a:pPr marL="457200" lvl="1" indent="0">
              <a:buNone/>
            </a:pPr>
            <a:endParaRPr lang="en-US" dirty="0" smtClean="0"/>
          </a:p>
        </p:txBody>
      </p:sp>
      <p:sp>
        <p:nvSpPr>
          <p:cNvPr id="4" name="Date Placeholder 3"/>
          <p:cNvSpPr>
            <a:spLocks noGrp="1"/>
          </p:cNvSpPr>
          <p:nvPr>
            <p:ph type="dt" sz="half" idx="10"/>
          </p:nvPr>
        </p:nvSpPr>
        <p:spPr/>
        <p:txBody>
          <a:bodyPr/>
          <a:lstStyle/>
          <a:p>
            <a:fld id="{16114025-B9CF-47AC-9FCF-5709863A9187}" type="datetime1">
              <a:rPr lang="en-US" smtClean="0"/>
              <a:t>12/2/2018</a:t>
            </a:fld>
            <a:endParaRPr lang="en-US"/>
          </a:p>
        </p:txBody>
      </p:sp>
    </p:spTree>
    <p:extLst>
      <p:ext uri="{BB962C8B-B14F-4D97-AF65-F5344CB8AC3E}">
        <p14:creationId xmlns:p14="http://schemas.microsoft.com/office/powerpoint/2010/main" val="2442241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4290825" y="1365145"/>
            <a:ext cx="246888" cy="24688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823540" y="941429"/>
            <a:ext cx="1161288" cy="1161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14"/>
          <p:cNvSpPr/>
          <p:nvPr/>
        </p:nvSpPr>
        <p:spPr>
          <a:xfrm>
            <a:off x="4295106" y="1674159"/>
            <a:ext cx="1045652" cy="3752270"/>
          </a:xfrm>
          <a:custGeom>
            <a:avLst/>
            <a:gdLst>
              <a:gd name="connsiteX0" fmla="*/ 189902 w 1394202"/>
              <a:gd name="connsiteY0" fmla="*/ 5432612 h 5432612"/>
              <a:gd name="connsiteX1" fmla="*/ 95773 w 1394202"/>
              <a:gd name="connsiteY1" fmla="*/ 2918012 h 5432612"/>
              <a:gd name="connsiteX2" fmla="*/ 1373243 w 1394202"/>
              <a:gd name="connsiteY2" fmla="*/ 793376 h 5432612"/>
              <a:gd name="connsiteX3" fmla="*/ 889149 w 1394202"/>
              <a:gd name="connsiteY3" fmla="*/ 0 h 5432612"/>
            </a:gdLst>
            <a:ahLst/>
            <a:cxnLst>
              <a:cxn ang="0">
                <a:pos x="connsiteX0" y="connsiteY0"/>
              </a:cxn>
              <a:cxn ang="0">
                <a:pos x="connsiteX1" y="connsiteY1"/>
              </a:cxn>
              <a:cxn ang="0">
                <a:pos x="connsiteX2" y="connsiteY2"/>
              </a:cxn>
              <a:cxn ang="0">
                <a:pos x="connsiteX3" y="connsiteY3"/>
              </a:cxn>
            </a:cxnLst>
            <a:rect l="l" t="t" r="r" b="b"/>
            <a:pathLst>
              <a:path w="1394202" h="5432612">
                <a:moveTo>
                  <a:pt x="189902" y="5432612"/>
                </a:moveTo>
                <a:cubicBezTo>
                  <a:pt x="44225" y="4561915"/>
                  <a:pt x="-101451" y="3691218"/>
                  <a:pt x="95773" y="2918012"/>
                </a:cubicBezTo>
                <a:cubicBezTo>
                  <a:pt x="292997" y="2144806"/>
                  <a:pt x="1241014" y="1279711"/>
                  <a:pt x="1373243" y="793376"/>
                </a:cubicBezTo>
                <a:cubicBezTo>
                  <a:pt x="1505472" y="307041"/>
                  <a:pt x="972073" y="127747"/>
                  <a:pt x="889149"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182612" y="941428"/>
            <a:ext cx="1688732" cy="300082"/>
          </a:xfrm>
          <a:prstGeom prst="rect">
            <a:avLst/>
          </a:prstGeom>
          <a:noFill/>
        </p:spPr>
        <p:txBody>
          <a:bodyPr wrap="none" rtlCol="0">
            <a:spAutoFit/>
          </a:bodyPr>
          <a:lstStyle/>
          <a:p>
            <a:r>
              <a:rPr lang="en-US" sz="1350" dirty="0"/>
              <a:t>Targeted Landing Site</a:t>
            </a:r>
          </a:p>
        </p:txBody>
      </p:sp>
      <p:cxnSp>
        <p:nvCxnSpPr>
          <p:cNvPr id="18" name="Straight Arrow Connector 17"/>
          <p:cNvCxnSpPr>
            <a:stCxn id="16" idx="1"/>
            <a:endCxn id="4" idx="4"/>
          </p:cNvCxnSpPr>
          <p:nvPr/>
        </p:nvCxnSpPr>
        <p:spPr>
          <a:xfrm flipH="1">
            <a:off x="4537713" y="1091469"/>
            <a:ext cx="644899" cy="367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8324" y="1535659"/>
            <a:ext cx="3014800" cy="300082"/>
          </a:xfrm>
          <a:prstGeom prst="rect">
            <a:avLst/>
          </a:prstGeom>
          <a:noFill/>
        </p:spPr>
        <p:txBody>
          <a:bodyPr wrap="none" rtlCol="0">
            <a:spAutoFit/>
          </a:bodyPr>
          <a:lstStyle/>
          <a:p>
            <a:r>
              <a:rPr lang="en-US" sz="1350" dirty="0"/>
              <a:t>Optimal SRP Ignition (Nominal Scenario)</a:t>
            </a:r>
          </a:p>
        </p:txBody>
      </p:sp>
      <p:cxnSp>
        <p:nvCxnSpPr>
          <p:cNvPr id="21" name="Straight Arrow Connector 20"/>
          <p:cNvCxnSpPr/>
          <p:nvPr/>
        </p:nvCxnSpPr>
        <p:spPr>
          <a:xfrm flipH="1">
            <a:off x="4992223" y="1664074"/>
            <a:ext cx="7163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27628" y="3472576"/>
            <a:ext cx="2996002" cy="715581"/>
          </a:xfrm>
          <a:prstGeom prst="rect">
            <a:avLst/>
          </a:prstGeom>
          <a:noFill/>
        </p:spPr>
        <p:txBody>
          <a:bodyPr wrap="square" rtlCol="0">
            <a:spAutoFit/>
          </a:bodyPr>
          <a:lstStyle/>
          <a:p>
            <a:r>
              <a:rPr lang="en-US" sz="1350" dirty="0"/>
              <a:t>Entry trajectory, steered by bank angle commands, executed by small</a:t>
            </a:r>
          </a:p>
          <a:p>
            <a:r>
              <a:rPr lang="en-US" sz="1350" dirty="0"/>
              <a:t>RCS thrusters</a:t>
            </a:r>
          </a:p>
        </p:txBody>
      </p:sp>
      <p:sp>
        <p:nvSpPr>
          <p:cNvPr id="23" name="TextBox 22"/>
          <p:cNvSpPr txBox="1"/>
          <p:nvPr/>
        </p:nvSpPr>
        <p:spPr>
          <a:xfrm>
            <a:off x="4624381" y="5211556"/>
            <a:ext cx="2155526" cy="300082"/>
          </a:xfrm>
          <a:prstGeom prst="rect">
            <a:avLst/>
          </a:prstGeom>
          <a:noFill/>
        </p:spPr>
        <p:txBody>
          <a:bodyPr wrap="none" rtlCol="0">
            <a:spAutoFit/>
          </a:bodyPr>
          <a:lstStyle/>
          <a:p>
            <a:r>
              <a:rPr lang="en-US" sz="1350" dirty="0"/>
              <a:t>Atmospheric entry interface</a:t>
            </a:r>
          </a:p>
        </p:txBody>
      </p:sp>
      <p:sp>
        <p:nvSpPr>
          <p:cNvPr id="26" name="TextBox 25"/>
          <p:cNvSpPr txBox="1"/>
          <p:nvPr/>
        </p:nvSpPr>
        <p:spPr>
          <a:xfrm>
            <a:off x="2531410" y="5149429"/>
            <a:ext cx="994952" cy="300082"/>
          </a:xfrm>
          <a:prstGeom prst="rect">
            <a:avLst/>
          </a:prstGeom>
          <a:noFill/>
        </p:spPr>
        <p:txBody>
          <a:bodyPr wrap="none" rtlCol="0">
            <a:spAutoFit/>
          </a:bodyPr>
          <a:lstStyle/>
          <a:p>
            <a:r>
              <a:rPr lang="en-US" sz="1350" dirty="0"/>
              <a:t>Downrange</a:t>
            </a:r>
          </a:p>
        </p:txBody>
      </p:sp>
      <p:cxnSp>
        <p:nvCxnSpPr>
          <p:cNvPr id="28" name="Straight Arrow Connector 27"/>
          <p:cNvCxnSpPr>
            <a:stCxn id="26" idx="0"/>
          </p:cNvCxnSpPr>
          <p:nvPr/>
        </p:nvCxnSpPr>
        <p:spPr>
          <a:xfrm flipH="1" flipV="1">
            <a:off x="3001809" y="4377018"/>
            <a:ext cx="27077" cy="772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7132" y="5670630"/>
            <a:ext cx="960776" cy="300082"/>
          </a:xfrm>
          <a:prstGeom prst="rect">
            <a:avLst/>
          </a:prstGeom>
          <a:noFill/>
        </p:spPr>
        <p:txBody>
          <a:bodyPr wrap="none" rtlCol="0">
            <a:spAutoFit/>
          </a:bodyPr>
          <a:lstStyle/>
          <a:p>
            <a:r>
              <a:rPr lang="en-US" sz="1350" dirty="0" err="1"/>
              <a:t>Crossrange</a:t>
            </a:r>
            <a:endParaRPr lang="en-US" sz="1350" dirty="0"/>
          </a:p>
        </p:txBody>
      </p:sp>
      <p:cxnSp>
        <p:nvCxnSpPr>
          <p:cNvPr id="31" name="Straight Arrow Connector 30"/>
          <p:cNvCxnSpPr>
            <a:stCxn id="29" idx="3"/>
          </p:cNvCxnSpPr>
          <p:nvPr/>
        </p:nvCxnSpPr>
        <p:spPr>
          <a:xfrm flipV="1">
            <a:off x="4967908" y="5809130"/>
            <a:ext cx="538663"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flipV="1">
            <a:off x="3449172" y="5809130"/>
            <a:ext cx="557960" cy="11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7831" y="1202409"/>
            <a:ext cx="3451303" cy="923330"/>
          </a:xfrm>
          <a:prstGeom prst="rect">
            <a:avLst/>
          </a:prstGeom>
          <a:noFill/>
        </p:spPr>
        <p:txBody>
          <a:bodyPr wrap="square" rtlCol="0">
            <a:spAutoFit/>
          </a:bodyPr>
          <a:lstStyle/>
          <a:p>
            <a:r>
              <a:rPr lang="en-US" sz="1350" dirty="0"/>
              <a:t>For the same optimal altitude, velocity, and flight path angle, any point on the red circle will produce an equivalent SRP trajectory so long as the heading points to the target </a:t>
            </a:r>
          </a:p>
        </p:txBody>
      </p:sp>
      <p:sp>
        <p:nvSpPr>
          <p:cNvPr id="39" name="Oval 38"/>
          <p:cNvSpPr/>
          <p:nvPr/>
        </p:nvSpPr>
        <p:spPr>
          <a:xfrm>
            <a:off x="4267380" y="5214947"/>
            <a:ext cx="273608" cy="273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p:cNvSpPr txBox="1"/>
          <p:nvPr/>
        </p:nvSpPr>
        <p:spPr>
          <a:xfrm>
            <a:off x="329206" y="2228736"/>
            <a:ext cx="3197156" cy="1131079"/>
          </a:xfrm>
          <a:prstGeom prst="rect">
            <a:avLst/>
          </a:prstGeom>
          <a:noFill/>
        </p:spPr>
        <p:txBody>
          <a:bodyPr wrap="square" rtlCol="0">
            <a:spAutoFit/>
          </a:bodyPr>
          <a:lstStyle/>
          <a:p>
            <a:r>
              <a:rPr lang="en-US" sz="1350" dirty="0"/>
              <a:t>This is interesting because it means that unlike with parachute architectures which try hard to arrive </a:t>
            </a:r>
            <a:r>
              <a:rPr lang="en-US" sz="1350" dirty="0" smtClean="0"/>
              <a:t>near </a:t>
            </a:r>
            <a:r>
              <a:rPr lang="en-US" sz="1350" dirty="0"/>
              <a:t>zero </a:t>
            </a:r>
            <a:r>
              <a:rPr lang="en-US" sz="1350" dirty="0" err="1"/>
              <a:t>crossrange</a:t>
            </a:r>
            <a:r>
              <a:rPr lang="en-US" sz="1350" dirty="0"/>
              <a:t>, there is no such restriction on </a:t>
            </a:r>
            <a:r>
              <a:rPr lang="en-US" sz="1350" dirty="0" smtClean="0"/>
              <a:t>SRP-based landings</a:t>
            </a:r>
            <a:endParaRPr lang="en-US" sz="1350" dirty="0"/>
          </a:p>
        </p:txBody>
      </p:sp>
    </p:spTree>
    <p:extLst>
      <p:ext uri="{BB962C8B-B14F-4D97-AF65-F5344CB8AC3E}">
        <p14:creationId xmlns:p14="http://schemas.microsoft.com/office/powerpoint/2010/main" val="738796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Descent, and Landing </a:t>
            </a:r>
            <a:br>
              <a:rPr lang="en-US" dirty="0" smtClean="0"/>
            </a:br>
            <a:r>
              <a:rPr lang="en-US" dirty="0" smtClean="0"/>
              <a:t>State of the Art</a:t>
            </a:r>
            <a:endParaRPr lang="en-US" dirty="0"/>
          </a:p>
        </p:txBody>
      </p:sp>
      <p:sp>
        <p:nvSpPr>
          <p:cNvPr id="3" name="Content Placeholder 2"/>
          <p:cNvSpPr>
            <a:spLocks noGrp="1"/>
          </p:cNvSpPr>
          <p:nvPr>
            <p:ph idx="1"/>
          </p:nvPr>
        </p:nvSpPr>
        <p:spPr>
          <a:xfrm>
            <a:off x="628650" y="2397211"/>
            <a:ext cx="7886700" cy="3779752"/>
          </a:xfrm>
        </p:spPr>
        <p:txBody>
          <a:bodyPr/>
          <a:lstStyle/>
          <a:p>
            <a:r>
              <a:rPr lang="en-US" sz="2400" dirty="0" smtClean="0"/>
              <a:t>Mars Science Laboratory </a:t>
            </a:r>
            <a:r>
              <a:rPr lang="en-US" sz="2400" smtClean="0"/>
              <a:t>-  </a:t>
            </a:r>
            <a:r>
              <a:rPr lang="en-US" sz="2400" smtClean="0"/>
              <a:t>modified Apollo </a:t>
            </a:r>
            <a:r>
              <a:rPr lang="en-US" sz="2400" dirty="0" smtClean="0"/>
              <a:t>entry guidance, DGB Chute, Sky-Crane Descent stage</a:t>
            </a:r>
          </a:p>
          <a:p>
            <a:pPr lvl="1"/>
            <a:r>
              <a:rPr lang="en-US" sz="2000" dirty="0" smtClean="0"/>
              <a:t>Low-lifting vehicle, L/D ~ 0.24, yields limited control authority </a:t>
            </a:r>
          </a:p>
          <a:p>
            <a:pPr lvl="1"/>
            <a:r>
              <a:rPr lang="en-US" sz="2000" dirty="0" smtClean="0"/>
              <a:t>BC = m/(D*A) ~ 120 kg/m</a:t>
            </a:r>
            <a:r>
              <a:rPr lang="en-US" sz="2000" baseline="30000" dirty="0" smtClean="0"/>
              <a:t>2</a:t>
            </a:r>
          </a:p>
          <a:p>
            <a:r>
              <a:rPr lang="en-US" sz="2400" dirty="0" smtClean="0"/>
              <a:t>Reference trajectory designed for slow maneuvers and wide margins </a:t>
            </a:r>
          </a:p>
          <a:p>
            <a:r>
              <a:rPr lang="en-US" sz="2400" dirty="0" smtClean="0"/>
              <a:t>Closed-loop performance evaluated via Monte Carlo</a:t>
            </a:r>
          </a:p>
          <a:p>
            <a:pPr lvl="1"/>
            <a:r>
              <a:rPr lang="en-US" sz="2000" dirty="0" smtClean="0"/>
              <a:t>Iteration with human in the loop </a:t>
            </a:r>
            <a:r>
              <a:rPr lang="en-US" sz="2000" dirty="0" smtClean="0"/>
              <a:t>until margins are satisfied </a:t>
            </a:r>
            <a:endParaRPr lang="en-US" sz="2000" dirty="0" smtClean="0"/>
          </a:p>
        </p:txBody>
      </p:sp>
      <p:sp>
        <p:nvSpPr>
          <p:cNvPr id="4" name="Date Placeholder 3"/>
          <p:cNvSpPr>
            <a:spLocks noGrp="1"/>
          </p:cNvSpPr>
          <p:nvPr>
            <p:ph type="dt" sz="half" idx="10"/>
          </p:nvPr>
        </p:nvSpPr>
        <p:spPr/>
        <p:txBody>
          <a:bodyPr/>
          <a:lstStyle/>
          <a:p>
            <a:fld id="{0CE37C48-1170-4701-8E7C-79F64CD70510}" type="datetime1">
              <a:rPr lang="en-US" smtClean="0"/>
              <a:t>12/2/2018</a:t>
            </a:fld>
            <a:endParaRPr lang="en-US"/>
          </a:p>
        </p:txBody>
      </p:sp>
    </p:spTree>
    <p:extLst>
      <p:ext uri="{BB962C8B-B14F-4D97-AF65-F5344CB8AC3E}">
        <p14:creationId xmlns:p14="http://schemas.microsoft.com/office/powerpoint/2010/main" val="2733381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28650" y="1825624"/>
            <a:ext cx="7886700" cy="4678269"/>
          </a:xfrm>
        </p:spPr>
        <p:txBody>
          <a:bodyPr/>
          <a:lstStyle/>
          <a:p>
            <a:r>
              <a:rPr lang="en-US" dirty="0" smtClean="0"/>
              <a:t>Entry phase (hybrid opt, convex updating)</a:t>
            </a:r>
          </a:p>
          <a:p>
            <a:r>
              <a:rPr lang="en-US" dirty="0" smtClean="0"/>
              <a:t>SRP phase (robust solutions via optimal control)</a:t>
            </a:r>
          </a:p>
          <a:p>
            <a:r>
              <a:rPr lang="en-US" dirty="0" smtClean="0"/>
              <a:t>Multi-phase optimal control (create reference for initialization entry, and to track in SRP phase potentially)</a:t>
            </a:r>
          </a:p>
          <a:p>
            <a:r>
              <a:rPr lang="en-US" dirty="0" smtClean="0"/>
              <a:t>Adaptive SRP initiation via free initial condition OCP?</a:t>
            </a:r>
          </a:p>
          <a:p>
            <a:r>
              <a:rPr lang="en-US" dirty="0" smtClean="0"/>
              <a:t>Free final time via free initial condition?</a:t>
            </a:r>
          </a:p>
          <a:p>
            <a:r>
              <a:rPr lang="en-US" dirty="0" smtClean="0"/>
              <a:t>Non-standard control objectives: risk sensitive, minimally covariant trajectories </a:t>
            </a:r>
            <a:endParaRPr lang="en-US" dirty="0"/>
          </a:p>
        </p:txBody>
      </p:sp>
      <p:sp>
        <p:nvSpPr>
          <p:cNvPr id="4" name="Date Placeholder 3"/>
          <p:cNvSpPr>
            <a:spLocks noGrp="1"/>
          </p:cNvSpPr>
          <p:nvPr>
            <p:ph type="dt" sz="half" idx="10"/>
          </p:nvPr>
        </p:nvSpPr>
        <p:spPr/>
        <p:txBody>
          <a:bodyPr/>
          <a:lstStyle/>
          <a:p>
            <a:fld id="{AAF8337C-28E0-45D7-BFAB-A5636CB463D0}" type="datetime1">
              <a:rPr lang="en-US" smtClean="0"/>
              <a:t>12/2/2018</a:t>
            </a:fld>
            <a:endParaRPr lang="en-US"/>
          </a:p>
        </p:txBody>
      </p:sp>
    </p:spTree>
    <p:extLst>
      <p:ext uri="{BB962C8B-B14F-4D97-AF65-F5344CB8AC3E}">
        <p14:creationId xmlns:p14="http://schemas.microsoft.com/office/powerpoint/2010/main" val="2471386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Norm</a:t>
            </a:r>
            <a:endParaRPr lang="en-US" dirty="0"/>
          </a:p>
        </p:txBody>
      </p:sp>
      <p:sp>
        <p:nvSpPr>
          <p:cNvPr id="3" name="Content Placeholder 2"/>
          <p:cNvSpPr>
            <a:spLocks noGrp="1"/>
          </p:cNvSpPr>
          <p:nvPr>
            <p:ph idx="1"/>
          </p:nvPr>
        </p:nvSpPr>
        <p:spPr/>
        <p:txBody>
          <a:bodyPr/>
          <a:lstStyle/>
          <a:p>
            <a:r>
              <a:rPr lang="en-US" dirty="0" smtClean="0"/>
              <a:t>From the broader class of </a:t>
            </a:r>
            <a:r>
              <a:rPr lang="en-US" dirty="0" err="1" smtClean="0"/>
              <a:t>Schatten</a:t>
            </a:r>
            <a:r>
              <a:rPr lang="en-US" dirty="0" smtClean="0"/>
              <a:t> p-norms with p=1</a:t>
            </a:r>
          </a:p>
          <a:p>
            <a:r>
              <a:rPr lang="en-US" dirty="0" smtClean="0"/>
              <a:t>Also called the nuclear norm, equal to the sum of the singular values (= eigenvalues because covariance is positive semi-definite)</a:t>
            </a:r>
            <a:endParaRPr lang="en-US" dirty="0"/>
          </a:p>
        </p:txBody>
      </p:sp>
      <p:sp>
        <p:nvSpPr>
          <p:cNvPr id="4" name="Date Placeholder 3"/>
          <p:cNvSpPr>
            <a:spLocks noGrp="1"/>
          </p:cNvSpPr>
          <p:nvPr>
            <p:ph type="dt" sz="half" idx="10"/>
          </p:nvPr>
        </p:nvSpPr>
        <p:spPr/>
        <p:txBody>
          <a:bodyPr/>
          <a:lstStyle/>
          <a:p>
            <a:fld id="{8F89CBAE-3EB9-4813-AFB5-1F0A5A73B72E}" type="datetime1">
              <a:rPr lang="en-US" smtClean="0"/>
              <a:t>12/2/2018</a:t>
            </a:fld>
            <a:endParaRPr lang="en-US"/>
          </a:p>
        </p:txBody>
      </p:sp>
    </p:spTree>
    <p:extLst>
      <p:ext uri="{BB962C8B-B14F-4D97-AF65-F5344CB8AC3E}">
        <p14:creationId xmlns:p14="http://schemas.microsoft.com/office/powerpoint/2010/main" val="3713997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p:txBody>
          <a:bodyPr/>
          <a:lstStyle/>
          <a:p>
            <a:r>
              <a:rPr lang="en-US" dirty="0" smtClean="0"/>
              <a:t>Linear Exponential Gaussian (weights higher moments)</a:t>
            </a:r>
          </a:p>
          <a:p>
            <a:r>
              <a:rPr lang="en-US" dirty="0" smtClean="0"/>
              <a:t>Control of </a:t>
            </a:r>
            <a:r>
              <a:rPr lang="en-US" dirty="0" err="1" smtClean="0"/>
              <a:t>Liouville</a:t>
            </a:r>
            <a:r>
              <a:rPr lang="en-US" dirty="0" smtClean="0"/>
              <a:t> equation</a:t>
            </a:r>
          </a:p>
          <a:p>
            <a:r>
              <a:rPr lang="en-US" dirty="0" smtClean="0"/>
              <a:t>Desensitized optimal control penalizes the partial derivatives of the objective function </a:t>
            </a:r>
            <a:r>
              <a:rPr lang="en-US" dirty="0" err="1" smtClean="0"/>
              <a:t>wrt</a:t>
            </a:r>
            <a:r>
              <a:rPr lang="en-US" dirty="0" smtClean="0"/>
              <a:t> parameters, or places constraints on sensitivities </a:t>
            </a:r>
          </a:p>
          <a:p>
            <a:r>
              <a:rPr lang="en-US" dirty="0" smtClean="0"/>
              <a:t>Mean-Variance trades off mean performance and robustness</a:t>
            </a:r>
          </a:p>
          <a:p>
            <a:pPr lvl="1"/>
            <a:r>
              <a:rPr lang="en-US" dirty="0" smtClean="0"/>
              <a:t>Decreasing the sensitivity of open-loop optimal solutions in decision making under uncertainty</a:t>
            </a:r>
          </a:p>
          <a:p>
            <a:pPr lvl="1"/>
            <a:endParaRPr lang="en-US" dirty="0"/>
          </a:p>
        </p:txBody>
      </p:sp>
      <p:sp>
        <p:nvSpPr>
          <p:cNvPr id="4" name="Date Placeholder 3"/>
          <p:cNvSpPr>
            <a:spLocks noGrp="1"/>
          </p:cNvSpPr>
          <p:nvPr>
            <p:ph type="dt" sz="half" idx="10"/>
          </p:nvPr>
        </p:nvSpPr>
        <p:spPr/>
        <p:txBody>
          <a:bodyPr/>
          <a:lstStyle/>
          <a:p>
            <a:fld id="{254BC335-DBB6-4EC5-981C-ED25FB0DA65F}" type="datetime1">
              <a:rPr lang="en-US" smtClean="0"/>
              <a:t>12/2/2018</a:t>
            </a:fld>
            <a:endParaRPr lang="en-US"/>
          </a:p>
        </p:txBody>
      </p:sp>
    </p:spTree>
    <p:extLst>
      <p:ext uri="{BB962C8B-B14F-4D97-AF65-F5344CB8AC3E}">
        <p14:creationId xmlns:p14="http://schemas.microsoft.com/office/powerpoint/2010/main" val="1182201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a:t>
            </a:r>
            <a:endParaRPr lang="en-US" dirty="0"/>
          </a:p>
        </p:txBody>
      </p:sp>
      <p:sp>
        <p:nvSpPr>
          <p:cNvPr id="3" name="Content Placeholder 2"/>
          <p:cNvSpPr>
            <a:spLocks noGrp="1"/>
          </p:cNvSpPr>
          <p:nvPr>
            <p:ph idx="1"/>
          </p:nvPr>
        </p:nvSpPr>
        <p:spPr>
          <a:xfrm>
            <a:off x="628650" y="1825625"/>
            <a:ext cx="8185836" cy="4351338"/>
          </a:xfrm>
        </p:spPr>
        <p:txBody>
          <a:bodyPr/>
          <a:lstStyle/>
          <a:p>
            <a:r>
              <a:rPr lang="en-US" dirty="0" smtClean="0"/>
              <a:t>Optimal Trajectory Generation with Probabilistic System Uncertainty Using Polynomial Chaos (Fisher, Bhattacharya)</a:t>
            </a:r>
          </a:p>
          <a:p>
            <a:pPr lvl="1"/>
            <a:r>
              <a:rPr lang="en-US" dirty="0" smtClean="0"/>
              <a:t>Derived expressions for minimum expectation and minimum variance objectives in terms of PCE coefficients</a:t>
            </a:r>
          </a:p>
          <a:p>
            <a:pPr lvl="1"/>
            <a:r>
              <a:rPr lang="en-US" dirty="0" smtClean="0"/>
              <a:t>Considered open loop</a:t>
            </a:r>
          </a:p>
          <a:p>
            <a:r>
              <a:rPr lang="en-US" dirty="0" smtClean="0"/>
              <a:t>Stochastic Trajectory Optimization for Mechanical Systems with Parametric Uncertainties</a:t>
            </a:r>
          </a:p>
          <a:p>
            <a:pPr lvl="1"/>
            <a:r>
              <a:rPr lang="en-US" dirty="0" smtClean="0"/>
              <a:t>Extended Differential Dynamic Programming to stochastic systems using polynomial chaos </a:t>
            </a:r>
            <a:endParaRPr lang="en-US" dirty="0"/>
          </a:p>
        </p:txBody>
      </p:sp>
      <p:sp>
        <p:nvSpPr>
          <p:cNvPr id="4" name="Date Placeholder 3"/>
          <p:cNvSpPr>
            <a:spLocks noGrp="1"/>
          </p:cNvSpPr>
          <p:nvPr>
            <p:ph type="dt" sz="half" idx="10"/>
          </p:nvPr>
        </p:nvSpPr>
        <p:spPr/>
        <p:txBody>
          <a:bodyPr/>
          <a:lstStyle/>
          <a:p>
            <a:fld id="{36135E0D-215F-4675-BD12-2A0CC5452F32}" type="datetime1">
              <a:rPr lang="en-US" smtClean="0"/>
              <a:t>12/2/2018</a:t>
            </a:fld>
            <a:endParaRPr lang="en-US"/>
          </a:p>
        </p:txBody>
      </p:sp>
    </p:spTree>
    <p:extLst>
      <p:ext uri="{BB962C8B-B14F-4D97-AF65-F5344CB8AC3E}">
        <p14:creationId xmlns:p14="http://schemas.microsoft.com/office/powerpoint/2010/main" val="1081641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Related</a:t>
            </a:r>
            <a:endParaRPr lang="en-US" dirty="0"/>
          </a:p>
        </p:txBody>
      </p:sp>
      <p:sp>
        <p:nvSpPr>
          <p:cNvPr id="3" name="Content Placeholder 2"/>
          <p:cNvSpPr>
            <a:spLocks noGrp="1"/>
          </p:cNvSpPr>
          <p:nvPr>
            <p:ph idx="1"/>
          </p:nvPr>
        </p:nvSpPr>
        <p:spPr/>
        <p:txBody>
          <a:bodyPr/>
          <a:lstStyle/>
          <a:p>
            <a:r>
              <a:rPr lang="en-US" dirty="0" smtClean="0"/>
              <a:t>Tube-based formulations (MPC), invariant sets</a:t>
            </a:r>
          </a:p>
          <a:p>
            <a:r>
              <a:rPr lang="en-US" dirty="0" smtClean="0"/>
              <a:t>PDF shaping</a:t>
            </a:r>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28176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System Flow</a:t>
            </a:r>
            <a:endParaRPr lang="en-US" dirty="0">
              <a:solidFill>
                <a:schemeClr val="bg1"/>
              </a:solidFill>
            </a:endParaRPr>
          </a:p>
        </p:txBody>
      </p:sp>
      <p:sp>
        <p:nvSpPr>
          <p:cNvPr id="4" name="Rounded Rectangle 3"/>
          <p:cNvSpPr/>
          <p:nvPr/>
        </p:nvSpPr>
        <p:spPr>
          <a:xfrm>
            <a:off x="163213" y="1046204"/>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Truth model,</a:t>
            </a:r>
          </a:p>
          <a:p>
            <a:pPr algn="ctr"/>
            <a:r>
              <a:rPr lang="en-US" sz="1600" dirty="0" smtClean="0"/>
              <a:t>a particular realization of the uncertainty space</a:t>
            </a:r>
            <a:endParaRPr lang="en-US" sz="1600" dirty="0"/>
          </a:p>
        </p:txBody>
      </p:sp>
      <p:cxnSp>
        <p:nvCxnSpPr>
          <p:cNvPr id="8" name="Straight Arrow Connector 7"/>
          <p:cNvCxnSpPr>
            <a:stCxn id="4" idx="2"/>
            <a:endCxn id="30" idx="0"/>
          </p:cNvCxnSpPr>
          <p:nvPr/>
        </p:nvCxnSpPr>
        <p:spPr>
          <a:xfrm flipH="1">
            <a:off x="1152525" y="2215978"/>
            <a:ext cx="1" cy="25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254600" y="247135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Knowledge </a:t>
            </a:r>
            <a:r>
              <a:rPr lang="en-US" sz="1600" dirty="0" smtClean="0"/>
              <a:t>errors, measurement noise</a:t>
            </a:r>
            <a:endParaRPr lang="en-US" sz="1600" dirty="0"/>
          </a:p>
        </p:txBody>
      </p:sp>
      <p:sp>
        <p:nvSpPr>
          <p:cNvPr id="43" name="Rounded Rectangle 42"/>
          <p:cNvSpPr/>
          <p:nvPr/>
        </p:nvSpPr>
        <p:spPr>
          <a:xfrm>
            <a:off x="2577671" y="230453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Navigation system model</a:t>
            </a:r>
          </a:p>
        </p:txBody>
      </p:sp>
      <p:sp>
        <p:nvSpPr>
          <p:cNvPr id="44" name="Rounded Rectangle 43"/>
          <p:cNvSpPr/>
          <p:nvPr/>
        </p:nvSpPr>
        <p:spPr>
          <a:xfrm>
            <a:off x="2669058" y="3807942"/>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a:p>
            <a:pPr algn="ctr"/>
            <a:r>
              <a:rPr lang="en-US" sz="1600" dirty="0" smtClean="0"/>
              <a:t> (aero filters, EKF, observers)</a:t>
            </a:r>
            <a:endParaRPr lang="en-US" sz="1600" dirty="0"/>
          </a:p>
        </p:txBody>
      </p:sp>
      <p:sp>
        <p:nvSpPr>
          <p:cNvPr id="45" name="Rounded Rectangle 44"/>
          <p:cNvSpPr/>
          <p:nvPr/>
        </p:nvSpPr>
        <p:spPr>
          <a:xfrm>
            <a:off x="163211"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Nominal model,</a:t>
            </a:r>
          </a:p>
          <a:p>
            <a:pPr algn="ctr"/>
            <a:r>
              <a:rPr lang="en-US" sz="1600" dirty="0" smtClean="0"/>
              <a:t>typically mean of each uncertainty is used</a:t>
            </a:r>
            <a:endParaRPr lang="en-US" sz="1600" dirty="0"/>
          </a:p>
        </p:txBody>
      </p:sp>
      <p:sp>
        <p:nvSpPr>
          <p:cNvPr id="51" name="Rounded Rectangle 50"/>
          <p:cNvSpPr/>
          <p:nvPr/>
        </p:nvSpPr>
        <p:spPr>
          <a:xfrm>
            <a:off x="5180056" y="3641125"/>
            <a:ext cx="1978625" cy="11697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Prediction model </a:t>
            </a:r>
          </a:p>
          <a:p>
            <a:pPr algn="ctr"/>
            <a:r>
              <a:rPr lang="en-US" sz="1600" dirty="0" smtClean="0"/>
              <a:t>(if needed, not all guidance predicts future states)</a:t>
            </a:r>
          </a:p>
        </p:txBody>
      </p:sp>
      <p:cxnSp>
        <p:nvCxnSpPr>
          <p:cNvPr id="55" name="Straight Arrow Connector 54"/>
          <p:cNvCxnSpPr>
            <a:stCxn id="30" idx="3"/>
            <a:endCxn id="43" idx="1"/>
          </p:cNvCxnSpPr>
          <p:nvPr/>
        </p:nvCxnSpPr>
        <p:spPr>
          <a:xfrm>
            <a:off x="2050449" y="2889422"/>
            <a:ext cx="527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3" idx="2"/>
            <a:endCxn id="44" idx="0"/>
          </p:cNvCxnSpPr>
          <p:nvPr/>
        </p:nvCxnSpPr>
        <p:spPr>
          <a:xfrm flipH="1">
            <a:off x="3566983" y="3474309"/>
            <a:ext cx="1" cy="33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4" idx="3"/>
            <a:endCxn id="51" idx="1"/>
          </p:cNvCxnSpPr>
          <p:nvPr/>
        </p:nvCxnSpPr>
        <p:spPr>
          <a:xfrm flipV="1">
            <a:off x="4464907" y="4226012"/>
            <a:ext cx="7151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5" idx="3"/>
            <a:endCxn id="44" idx="1"/>
          </p:cNvCxnSpPr>
          <p:nvPr/>
        </p:nvCxnSpPr>
        <p:spPr>
          <a:xfrm>
            <a:off x="2141836" y="4226012"/>
            <a:ext cx="5272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5271443" y="245584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cxnSp>
        <p:nvCxnSpPr>
          <p:cNvPr id="66" name="Straight Arrow Connector 65"/>
          <p:cNvCxnSpPr>
            <a:stCxn id="51" idx="0"/>
            <a:endCxn id="62" idx="2"/>
          </p:cNvCxnSpPr>
          <p:nvPr/>
        </p:nvCxnSpPr>
        <p:spPr>
          <a:xfrm flipH="1" flipV="1">
            <a:off x="6169368" y="3291982"/>
            <a:ext cx="1" cy="34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3"/>
            <a:endCxn id="43" idx="3"/>
          </p:cNvCxnSpPr>
          <p:nvPr/>
        </p:nvCxnSpPr>
        <p:spPr>
          <a:xfrm flipV="1">
            <a:off x="4464907" y="2889422"/>
            <a:ext cx="91389" cy="1336591"/>
          </a:xfrm>
          <a:prstGeom prst="bentConnector3">
            <a:avLst>
              <a:gd name="adj1" fmla="val 314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3" idx="0"/>
            <a:endCxn id="62" idx="0"/>
          </p:cNvCxnSpPr>
          <p:nvPr/>
        </p:nvCxnSpPr>
        <p:spPr>
          <a:xfrm rot="16200000" flipH="1">
            <a:off x="4792523" y="1078996"/>
            <a:ext cx="151306" cy="2602384"/>
          </a:xfrm>
          <a:prstGeom prst="bentConnector3">
            <a:avLst>
              <a:gd name="adj1" fmla="val -151085"/>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5788DFC6-753D-4508-95EF-CA4952364244}" type="datetime1">
              <a:rPr lang="en-US" smtClean="0"/>
              <a:t>12/2/2018</a:t>
            </a:fld>
            <a:endParaRPr lang="en-US"/>
          </a:p>
        </p:txBody>
      </p:sp>
    </p:spTree>
    <p:extLst>
      <p:ext uri="{BB962C8B-B14F-4D97-AF65-F5344CB8AC3E}">
        <p14:creationId xmlns:p14="http://schemas.microsoft.com/office/powerpoint/2010/main" val="40882948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83" y="89649"/>
            <a:ext cx="2995999" cy="611532"/>
          </a:xfrm>
        </p:spPr>
        <p:txBody>
          <a:bodyPr/>
          <a:lstStyle/>
          <a:p>
            <a:r>
              <a:rPr lang="en-US" dirty="0" smtClean="0">
                <a:solidFill>
                  <a:schemeClr val="bg1"/>
                </a:solidFill>
              </a:rPr>
              <a:t>Modeling</a:t>
            </a:r>
            <a:endParaRPr lang="en-US" dirty="0">
              <a:solidFill>
                <a:schemeClr val="bg1"/>
              </a:solidFill>
            </a:endParaRPr>
          </a:p>
        </p:txBody>
      </p:sp>
      <p:sp>
        <p:nvSpPr>
          <p:cNvPr id="4" name="Rounded Rectangle 3"/>
          <p:cNvSpPr/>
          <p:nvPr/>
        </p:nvSpPr>
        <p:spPr>
          <a:xfrm>
            <a:off x="1714499" y="1766685"/>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True State</a:t>
            </a:r>
            <a:endParaRPr lang="en-US" sz="1600" dirty="0"/>
          </a:p>
        </p:txBody>
      </p:sp>
      <p:sp>
        <p:nvSpPr>
          <p:cNvPr id="44" name="Rounded Rectangle 43"/>
          <p:cNvSpPr/>
          <p:nvPr/>
        </p:nvSpPr>
        <p:spPr>
          <a:xfrm>
            <a:off x="3831880" y="17979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Estimation</a:t>
            </a:r>
          </a:p>
        </p:txBody>
      </p:sp>
      <p:sp>
        <p:nvSpPr>
          <p:cNvPr id="45" name="Rounded Rectangle 44"/>
          <p:cNvSpPr/>
          <p:nvPr/>
        </p:nvSpPr>
        <p:spPr>
          <a:xfrm>
            <a:off x="3850746" y="3020896"/>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Estimated State</a:t>
            </a:r>
            <a:endParaRPr lang="en-US" sz="1600" dirty="0"/>
          </a:p>
        </p:txBody>
      </p:sp>
      <p:sp>
        <p:nvSpPr>
          <p:cNvPr id="62" name="Rounded Rectangle 61"/>
          <p:cNvSpPr/>
          <p:nvPr/>
        </p:nvSpPr>
        <p:spPr>
          <a:xfrm>
            <a:off x="3831881" y="4313807"/>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Guidance algorithm</a:t>
            </a:r>
            <a:endParaRPr lang="en-US" sz="1600" dirty="0"/>
          </a:p>
        </p:txBody>
      </p:sp>
      <p:sp>
        <p:nvSpPr>
          <p:cNvPr id="29" name="Rounded Rectangle 28"/>
          <p:cNvSpPr/>
          <p:nvPr/>
        </p:nvSpPr>
        <p:spPr>
          <a:xfrm>
            <a:off x="6207499" y="1766684"/>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Measurement Noise</a:t>
            </a:r>
            <a:endParaRPr lang="en-US" sz="1600" dirty="0"/>
          </a:p>
        </p:txBody>
      </p:sp>
      <p:cxnSp>
        <p:nvCxnSpPr>
          <p:cNvPr id="18" name="Straight Arrow Connector 17"/>
          <p:cNvCxnSpPr>
            <a:stCxn id="4" idx="3"/>
            <a:endCxn id="44" idx="1"/>
          </p:cNvCxnSpPr>
          <p:nvPr/>
        </p:nvCxnSpPr>
        <p:spPr>
          <a:xfrm>
            <a:off x="3472616" y="2215978"/>
            <a:ext cx="359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1"/>
            <a:endCxn id="44" idx="3"/>
          </p:cNvCxnSpPr>
          <p:nvPr/>
        </p:nvCxnSpPr>
        <p:spPr>
          <a:xfrm flipH="1">
            <a:off x="5627729" y="2215977"/>
            <a:ext cx="579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4" idx="2"/>
            <a:endCxn id="45" idx="0"/>
          </p:cNvCxnSpPr>
          <p:nvPr/>
        </p:nvCxnSpPr>
        <p:spPr>
          <a:xfrm>
            <a:off x="4729805" y="2634048"/>
            <a:ext cx="0" cy="386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5" idx="2"/>
            <a:endCxn id="62" idx="0"/>
          </p:cNvCxnSpPr>
          <p:nvPr/>
        </p:nvCxnSpPr>
        <p:spPr>
          <a:xfrm>
            <a:off x="4729805" y="3919482"/>
            <a:ext cx="1" cy="39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831881" y="5470771"/>
            <a:ext cx="1795849" cy="8361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Propagation</a:t>
            </a:r>
          </a:p>
        </p:txBody>
      </p:sp>
      <p:cxnSp>
        <p:nvCxnSpPr>
          <p:cNvPr id="26" name="Elbow Connector 25"/>
          <p:cNvCxnSpPr>
            <a:stCxn id="38" idx="1"/>
            <a:endCxn id="4" idx="1"/>
          </p:cNvCxnSpPr>
          <p:nvPr/>
        </p:nvCxnSpPr>
        <p:spPr>
          <a:xfrm rot="10800000">
            <a:off x="1714499" y="2215978"/>
            <a:ext cx="2117382" cy="3672864"/>
          </a:xfrm>
          <a:prstGeom prst="bentConnector3">
            <a:avLst>
              <a:gd name="adj1" fmla="val 1107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2" idx="2"/>
            <a:endCxn id="38" idx="0"/>
          </p:cNvCxnSpPr>
          <p:nvPr/>
        </p:nvCxnSpPr>
        <p:spPr>
          <a:xfrm>
            <a:off x="4729806" y="5149948"/>
            <a:ext cx="0" cy="320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69767" y="5439548"/>
            <a:ext cx="1758117" cy="898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Process Noise</a:t>
            </a:r>
            <a:endParaRPr lang="en-US" sz="1600" dirty="0"/>
          </a:p>
        </p:txBody>
      </p:sp>
      <p:cxnSp>
        <p:nvCxnSpPr>
          <p:cNvPr id="32" name="Straight Arrow Connector 31"/>
          <p:cNvCxnSpPr>
            <a:stCxn id="46" idx="1"/>
            <a:endCxn id="38" idx="3"/>
          </p:cNvCxnSpPr>
          <p:nvPr/>
        </p:nvCxnSpPr>
        <p:spPr>
          <a:xfrm flipH="1">
            <a:off x="5627730" y="5888841"/>
            <a:ext cx="5420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B0501EA2-D0F5-487D-B1CC-0561614CE5FC}" type="datetime1">
              <a:rPr lang="en-US" smtClean="0"/>
              <a:t>12/2/2018</a:t>
            </a:fld>
            <a:endParaRPr lang="en-US"/>
          </a:p>
        </p:txBody>
      </p:sp>
    </p:spTree>
    <p:extLst>
      <p:ext uri="{BB962C8B-B14F-4D97-AF65-F5344CB8AC3E}">
        <p14:creationId xmlns:p14="http://schemas.microsoft.com/office/powerpoint/2010/main" val="2461492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Minimization</a:t>
            </a:r>
            <a:endParaRPr lang="en-US" dirty="0"/>
          </a:p>
        </p:txBody>
      </p:sp>
      <p:sp>
        <p:nvSpPr>
          <p:cNvPr id="3" name="Content Placeholder 2"/>
          <p:cNvSpPr>
            <a:spLocks noGrp="1"/>
          </p:cNvSpPr>
          <p:nvPr>
            <p:ph idx="1"/>
          </p:nvPr>
        </p:nvSpPr>
        <p:spPr>
          <a:xfrm>
            <a:off x="628650" y="1825624"/>
            <a:ext cx="7886700" cy="4857397"/>
          </a:xfrm>
        </p:spPr>
        <p:txBody>
          <a:bodyPr/>
          <a:lstStyle/>
          <a:p>
            <a:r>
              <a:rPr lang="en-US" dirty="0" smtClean="0"/>
              <a:t>Consider first the LTV case, with unconstrained control</a:t>
            </a:r>
          </a:p>
          <a:p>
            <a:r>
              <a:rPr lang="en-US" dirty="0" smtClean="0"/>
              <a:t>For suitable choice of norm on the final covariance matrix, the problem reduces to standard LQR with a particular boundary condition</a:t>
            </a:r>
          </a:p>
          <a:p>
            <a:pPr lvl="1"/>
            <a:r>
              <a:rPr lang="en-US" dirty="0" smtClean="0"/>
              <a:t>The required norm is the trace operator</a:t>
            </a:r>
          </a:p>
          <a:p>
            <a:pPr lvl="1"/>
            <a:r>
              <a:rPr lang="en-US" dirty="0" smtClean="0"/>
              <a:t>The LQ state weight matrix Q = I</a:t>
            </a:r>
          </a:p>
          <a:p>
            <a:r>
              <a:rPr lang="en-US" dirty="0" smtClean="0"/>
              <a:t>The trace is a suitable choice in many cases</a:t>
            </a:r>
          </a:p>
          <a:p>
            <a:pPr lvl="1"/>
            <a:r>
              <a:rPr lang="en-US" dirty="0" smtClean="0"/>
              <a:t>Geometrically, it is related to the size of the covariance ellipse, while ignoring directional information</a:t>
            </a:r>
          </a:p>
          <a:p>
            <a:endParaRPr lang="en-US" dirty="0" smtClean="0"/>
          </a:p>
        </p:txBody>
      </p:sp>
      <p:sp>
        <p:nvSpPr>
          <p:cNvPr id="4" name="Date Placeholder 3"/>
          <p:cNvSpPr>
            <a:spLocks noGrp="1"/>
          </p:cNvSpPr>
          <p:nvPr>
            <p:ph type="dt" sz="half" idx="10"/>
          </p:nvPr>
        </p:nvSpPr>
        <p:spPr/>
        <p:txBody>
          <a:bodyPr/>
          <a:lstStyle/>
          <a:p>
            <a:fld id="{00B1D89B-5FC1-44E0-BDF5-5035AB8FD380}" type="datetime1">
              <a:rPr lang="en-US" smtClean="0"/>
              <a:t>12/2/2018</a:t>
            </a:fld>
            <a:endParaRPr lang="en-US"/>
          </a:p>
        </p:txBody>
      </p:sp>
    </p:spTree>
    <p:extLst>
      <p:ext uri="{BB962C8B-B14F-4D97-AF65-F5344CB8AC3E}">
        <p14:creationId xmlns:p14="http://schemas.microsoft.com/office/powerpoint/2010/main" val="2886322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Minimization</a:t>
            </a:r>
            <a:endParaRPr lang="en-US" dirty="0"/>
          </a:p>
        </p:txBody>
      </p:sp>
      <p:sp>
        <p:nvSpPr>
          <p:cNvPr id="3" name="Content Placeholder 2"/>
          <p:cNvSpPr>
            <a:spLocks noGrp="1"/>
          </p:cNvSpPr>
          <p:nvPr>
            <p:ph idx="1"/>
          </p:nvPr>
        </p:nvSpPr>
        <p:spPr>
          <a:xfrm>
            <a:off x="628650" y="1825624"/>
            <a:ext cx="7886700" cy="4909283"/>
          </a:xfrm>
        </p:spPr>
        <p:txBody>
          <a:bodyPr/>
          <a:lstStyle/>
          <a:p>
            <a:r>
              <a:rPr lang="en-US" dirty="0"/>
              <a:t>Next consider the same scenario with bounded control inputs</a:t>
            </a:r>
          </a:p>
          <a:p>
            <a:pPr lvl="1"/>
            <a:r>
              <a:rPr lang="en-US" dirty="0"/>
              <a:t>The optimal control law is bang-bang in nature</a:t>
            </a:r>
          </a:p>
          <a:p>
            <a:pPr lvl="1"/>
            <a:r>
              <a:rPr lang="en-US" dirty="0"/>
              <a:t>Can no longer decouple mean and covariance problems </a:t>
            </a:r>
            <a:endParaRPr lang="en-US" dirty="0" smtClean="0"/>
          </a:p>
          <a:p>
            <a:r>
              <a:rPr lang="en-US" dirty="0" smtClean="0"/>
              <a:t>In zero mean case, optimal control in linear feedback is achieved as K -&gt; </a:t>
            </a:r>
            <a:r>
              <a:rPr lang="en-US" dirty="0" err="1" smtClean="0"/>
              <a:t>inf</a:t>
            </a:r>
            <a:r>
              <a:rPr lang="en-US" dirty="0" smtClean="0"/>
              <a:t>, resulting in bang-bang control = -</a:t>
            </a:r>
            <a:r>
              <a:rPr lang="en-US" dirty="0" err="1" smtClean="0"/>
              <a:t>Umax</a:t>
            </a:r>
            <a:r>
              <a:rPr lang="en-US" dirty="0" smtClean="0"/>
              <a:t>*sign(x)</a:t>
            </a:r>
            <a:endParaRPr lang="en-US" dirty="0"/>
          </a:p>
          <a:p>
            <a:r>
              <a:rPr lang="en-US" dirty="0" smtClean="0"/>
              <a:t>Even for linear problems, we turn to </a:t>
            </a:r>
            <a:r>
              <a:rPr lang="en-US" dirty="0" smtClean="0"/>
              <a:t>optimization: </a:t>
            </a:r>
            <a:r>
              <a:rPr lang="en-US" dirty="0" smtClean="0"/>
              <a:t>find the optimal mean trajectory such that covariance is minimized under discontinuous feedback</a:t>
            </a:r>
            <a:endParaRPr lang="en-US" dirty="0"/>
          </a:p>
        </p:txBody>
      </p:sp>
      <p:sp>
        <p:nvSpPr>
          <p:cNvPr id="4" name="Date Placeholder 3"/>
          <p:cNvSpPr>
            <a:spLocks noGrp="1"/>
          </p:cNvSpPr>
          <p:nvPr>
            <p:ph type="dt" sz="half" idx="10"/>
          </p:nvPr>
        </p:nvSpPr>
        <p:spPr/>
        <p:txBody>
          <a:bodyPr/>
          <a:lstStyle/>
          <a:p>
            <a:fld id="{654B51E4-67EB-4079-B5AA-F6AC5D100AB5}" type="datetime1">
              <a:rPr lang="en-US" smtClean="0"/>
              <a:t>12/2/2018</a:t>
            </a:fld>
            <a:endParaRPr lang="en-US"/>
          </a:p>
        </p:txBody>
      </p:sp>
    </p:spTree>
    <p:extLst>
      <p:ext uri="{BB962C8B-B14F-4D97-AF65-F5344CB8AC3E}">
        <p14:creationId xmlns:p14="http://schemas.microsoft.com/office/powerpoint/2010/main" val="32565380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grpSp>
        <p:nvGrpSpPr>
          <p:cNvPr id="7" name="Group 6"/>
          <p:cNvGrpSpPr/>
          <p:nvPr/>
        </p:nvGrpSpPr>
        <p:grpSpPr>
          <a:xfrm>
            <a:off x="2200940" y="1392865"/>
            <a:ext cx="4587949" cy="4587949"/>
            <a:chOff x="2200940" y="1392865"/>
            <a:chExt cx="4587949" cy="4587949"/>
          </a:xfrm>
        </p:grpSpPr>
        <p:sp>
          <p:nvSpPr>
            <p:cNvPr id="5" name="Oval 4"/>
            <p:cNvSpPr/>
            <p:nvPr/>
          </p:nvSpPr>
          <p:spPr>
            <a:xfrm>
              <a:off x="2200940" y="1392865"/>
              <a:ext cx="4587949" cy="458794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9819965">
              <a:off x="2380014" y="2828261"/>
              <a:ext cx="4288353" cy="1569660"/>
            </a:xfrm>
            <a:prstGeom prst="rect">
              <a:avLst/>
            </a:prstGeom>
            <a:noFill/>
          </p:spPr>
          <p:txBody>
            <a:bodyPr wrap="none" rtlCol="0">
              <a:spAutoFit/>
            </a:bodyPr>
            <a:lstStyle/>
            <a:p>
              <a:r>
                <a:rPr lang="en-US" sz="9600" dirty="0" smtClean="0">
                  <a:solidFill>
                    <a:srgbClr val="FF0000"/>
                  </a:solidFill>
                </a:rPr>
                <a:t>MODIFY</a:t>
              </a:r>
              <a:endParaRPr lang="en-US" dirty="0">
                <a:solidFill>
                  <a:srgbClr val="FF0000"/>
                </a:solidFill>
              </a:endParaRPr>
            </a:p>
          </p:txBody>
        </p:sp>
      </p:grpSp>
    </p:spTree>
    <p:extLst>
      <p:ext uri="{BB962C8B-B14F-4D97-AF65-F5344CB8AC3E}">
        <p14:creationId xmlns:p14="http://schemas.microsoft.com/office/powerpoint/2010/main" val="58481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EDL Missions</a:t>
            </a:r>
            <a:endParaRPr lang="en-US" dirty="0"/>
          </a:p>
        </p:txBody>
      </p:sp>
      <p:sp>
        <p:nvSpPr>
          <p:cNvPr id="3" name="Content Placeholder 2"/>
          <p:cNvSpPr>
            <a:spLocks noGrp="1"/>
          </p:cNvSpPr>
          <p:nvPr>
            <p:ph idx="1"/>
          </p:nvPr>
        </p:nvSpPr>
        <p:spPr>
          <a:xfrm>
            <a:off x="628650" y="1825625"/>
            <a:ext cx="3821076" cy="4054180"/>
          </a:xfrm>
        </p:spPr>
        <p:txBody>
          <a:bodyPr/>
          <a:lstStyle/>
          <a:p>
            <a:r>
              <a:rPr lang="en-US" sz="2400" dirty="0" smtClean="0"/>
              <a:t>Future missions will require delivery of heavier payloads</a:t>
            </a:r>
          </a:p>
          <a:p>
            <a:pPr lvl="1"/>
            <a:r>
              <a:rPr lang="en-US" sz="2000" dirty="0" smtClean="0"/>
              <a:t>Human class missions will require 10x landed mass </a:t>
            </a:r>
          </a:p>
          <a:p>
            <a:r>
              <a:rPr lang="en-US" sz="2400" dirty="0" smtClean="0"/>
              <a:t>Parachute </a:t>
            </a:r>
            <a:r>
              <a:rPr lang="en-US" sz="2400" dirty="0"/>
              <a:t>architectures simply do not scale to high ballistic coefficients</a:t>
            </a:r>
            <a:r>
              <a:rPr lang="en-US" sz="2400" baseline="30000" dirty="0"/>
              <a:t>1</a:t>
            </a:r>
          </a:p>
          <a:p>
            <a:pPr lvl="1"/>
            <a:r>
              <a:rPr lang="en-US" sz="2000" dirty="0" smtClean="0"/>
              <a:t>Supersonic </a:t>
            </a:r>
            <a:r>
              <a:rPr lang="en-US" sz="2000" dirty="0" err="1" smtClean="0"/>
              <a:t>retropropulsion</a:t>
            </a:r>
            <a:r>
              <a:rPr lang="en-US" sz="2000" dirty="0" smtClean="0"/>
              <a:t> is one enabling technology</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
        <p:nvSpPr>
          <p:cNvPr id="5" name="Footer Placeholder 4"/>
          <p:cNvSpPr>
            <a:spLocks noGrp="1"/>
          </p:cNvSpPr>
          <p:nvPr>
            <p:ph type="ftr" sz="quarter" idx="11"/>
          </p:nvPr>
        </p:nvSpPr>
        <p:spPr>
          <a:xfrm>
            <a:off x="2254827" y="6438756"/>
            <a:ext cx="6774873" cy="200314"/>
          </a:xfrm>
        </p:spPr>
        <p:txBody>
          <a:bodyPr/>
          <a:lstStyle/>
          <a:p>
            <a:r>
              <a:rPr lang="en-US" sz="900" dirty="0" smtClean="0"/>
              <a:t>1. Braun, R.D. and Manning, R.M.; "Mars Entry, Descent and Landing Challenges," Journal of Spacecraft and Rockets, Vol. 44, No. 2, 2007.</a:t>
            </a:r>
            <a:endParaRPr lang="en-US" sz="900"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449" y="2520056"/>
            <a:ext cx="4427551" cy="2665318"/>
          </a:xfrm>
          <a:prstGeom prst="rect">
            <a:avLst/>
          </a:prstGeom>
        </p:spPr>
      </p:pic>
    </p:spTree>
    <p:extLst>
      <p:ext uri="{BB962C8B-B14F-4D97-AF65-F5344CB8AC3E}">
        <p14:creationId xmlns:p14="http://schemas.microsoft.com/office/powerpoint/2010/main" val="363243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EDL Concept of Operations</a:t>
            </a:r>
            <a:endParaRPr lang="en-US" dirty="0"/>
          </a:p>
        </p:txBody>
      </p:sp>
      <p:sp>
        <p:nvSpPr>
          <p:cNvPr id="3" name="Content Placeholder 2"/>
          <p:cNvSpPr>
            <a:spLocks noGrp="1"/>
          </p:cNvSpPr>
          <p:nvPr>
            <p:ph idx="1"/>
          </p:nvPr>
        </p:nvSpPr>
        <p:spPr/>
        <p:txBody>
          <a:bodyPr/>
          <a:lstStyle/>
          <a:p>
            <a:r>
              <a:rPr lang="en-US" dirty="0" smtClean="0"/>
              <a:t>Entry phase – vehicle is guided by orienting the lift vector, controlled by reaction control thrusters</a:t>
            </a:r>
          </a:p>
          <a:p>
            <a:pPr lvl="1"/>
            <a:r>
              <a:rPr lang="en-US" dirty="0" smtClean="0"/>
              <a:t>Bank angle is treated as the only control variable </a:t>
            </a:r>
          </a:p>
          <a:p>
            <a:r>
              <a:rPr lang="en-US" dirty="0" smtClean="0"/>
              <a:t>Powered descent phase – supersonic </a:t>
            </a:r>
            <a:r>
              <a:rPr lang="en-US" dirty="0" err="1" smtClean="0"/>
              <a:t>retropropulsion</a:t>
            </a:r>
            <a:r>
              <a:rPr lang="en-US" dirty="0" smtClean="0"/>
              <a:t> is used to null nearly all of the vehicle’s remaining velocity </a:t>
            </a:r>
          </a:p>
          <a:p>
            <a:pPr lvl="1"/>
            <a:r>
              <a:rPr lang="en-US" dirty="0" smtClean="0"/>
              <a:t>3D thrust magnitude and direction is the control </a:t>
            </a:r>
          </a:p>
          <a:p>
            <a:r>
              <a:rPr lang="en-US" dirty="0" smtClean="0"/>
              <a:t>Landing phase – final vertical descent phase to soft touchdown</a:t>
            </a:r>
            <a:endParaRPr lang="en-US" dirty="0"/>
          </a:p>
        </p:txBody>
      </p:sp>
      <p:sp>
        <p:nvSpPr>
          <p:cNvPr id="4" name="Date Placeholder 3"/>
          <p:cNvSpPr>
            <a:spLocks noGrp="1"/>
          </p:cNvSpPr>
          <p:nvPr>
            <p:ph type="dt" sz="half" idx="10"/>
          </p:nvPr>
        </p:nvSpPr>
        <p:spPr/>
        <p:txBody>
          <a:bodyPr/>
          <a:lstStyle/>
          <a:p>
            <a:fld id="{3E46D0C7-BBF8-4570-BEBF-CB2C66043DE9}" type="datetime1">
              <a:rPr lang="en-US" smtClean="0"/>
              <a:t>12/2/2018</a:t>
            </a:fld>
            <a:endParaRPr lang="en-US"/>
          </a:p>
        </p:txBody>
      </p:sp>
    </p:spTree>
    <p:extLst>
      <p:ext uri="{BB962C8B-B14F-4D97-AF65-F5344CB8AC3E}">
        <p14:creationId xmlns:p14="http://schemas.microsoft.com/office/powerpoint/2010/main" val="208767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44074"/>
            <a:ext cx="7886700" cy="611532"/>
          </a:xfrm>
        </p:spPr>
        <p:txBody>
          <a:bodyPr/>
          <a:lstStyle/>
          <a:p>
            <a:r>
              <a:rPr lang="en-US" dirty="0" smtClean="0"/>
              <a:t>Features of the Entry Phase</a:t>
            </a:r>
            <a:endParaRPr lang="en-US" dirty="0"/>
          </a:p>
        </p:txBody>
      </p:sp>
      <p:sp>
        <p:nvSpPr>
          <p:cNvPr id="3" name="Content Placeholder 2"/>
          <p:cNvSpPr>
            <a:spLocks noGrp="1"/>
          </p:cNvSpPr>
          <p:nvPr>
            <p:ph idx="1"/>
          </p:nvPr>
        </p:nvSpPr>
        <p:spPr>
          <a:xfrm>
            <a:off x="628650" y="1690542"/>
            <a:ext cx="7886700" cy="4351338"/>
          </a:xfrm>
        </p:spPr>
        <p:txBody>
          <a:bodyPr/>
          <a:lstStyle/>
          <a:p>
            <a:r>
              <a:rPr lang="en-US" sz="2400" dirty="0" smtClean="0"/>
              <a:t>Expressed in spherical coordinates</a:t>
            </a:r>
          </a:p>
          <a:p>
            <a:pPr lvl="1"/>
            <a:r>
              <a:rPr lang="en-US" sz="2000" dirty="0" smtClean="0"/>
              <a:t>State dimension = 6 </a:t>
            </a:r>
          </a:p>
          <a:p>
            <a:pPr lvl="1"/>
            <a:r>
              <a:rPr lang="en-US" sz="2000" dirty="0" err="1" smtClean="0"/>
              <a:t>Underactuated</a:t>
            </a:r>
            <a:r>
              <a:rPr lang="en-US" sz="2000" dirty="0" smtClean="0"/>
              <a:t> </a:t>
            </a:r>
            <a:r>
              <a:rPr lang="en-US" sz="2000" dirty="0" smtClean="0"/>
              <a:t>system with </a:t>
            </a:r>
            <a:r>
              <a:rPr lang="en-US" sz="2000" dirty="0" smtClean="0"/>
              <a:t>only one control variable </a:t>
            </a:r>
          </a:p>
          <a:p>
            <a:r>
              <a:rPr lang="en-US" sz="2400" dirty="0" smtClean="0"/>
              <a:t>Exponential model of atmospheric density coupled with nonlinear aerodynamic forces result in a wide operating range</a:t>
            </a:r>
          </a:p>
          <a:p>
            <a:r>
              <a:rPr lang="en-US" sz="2400" dirty="0" smtClean="0"/>
              <a:t>Significant uncertainty exists due to </a:t>
            </a:r>
            <a:r>
              <a:rPr lang="en-US" sz="2400" dirty="0" smtClean="0"/>
              <a:t>insertion errors, environmental </a:t>
            </a:r>
            <a:r>
              <a:rPr lang="en-US" sz="2400" dirty="0" smtClean="0"/>
              <a:t>conditions, vehicle performance, navigation errors</a:t>
            </a:r>
          </a:p>
          <a:p>
            <a:pPr lvl="1"/>
            <a:r>
              <a:rPr lang="en-US" sz="2000" dirty="0" smtClean="0"/>
              <a:t>Modeled through both parametric uncertainty and stochastic dynamics</a:t>
            </a:r>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370796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Descent Phase</a:t>
            </a:r>
            <a:endParaRPr lang="en-US" dirty="0"/>
          </a:p>
        </p:txBody>
      </p:sp>
      <p:sp>
        <p:nvSpPr>
          <p:cNvPr id="3" name="Content Placeholder 2"/>
          <p:cNvSpPr>
            <a:spLocks noGrp="1"/>
          </p:cNvSpPr>
          <p:nvPr>
            <p:ph idx="1"/>
          </p:nvPr>
        </p:nvSpPr>
        <p:spPr/>
        <p:txBody>
          <a:bodyPr/>
          <a:lstStyle/>
          <a:p>
            <a:r>
              <a:rPr lang="en-US" sz="2400" dirty="0" smtClean="0"/>
              <a:t>Dynamics comprise three double integrators (+ affine gravity term in vertical direction), and nonlinear mass dynamics</a:t>
            </a:r>
          </a:p>
          <a:p>
            <a:pPr lvl="1"/>
            <a:r>
              <a:rPr lang="en-US" sz="2000" dirty="0"/>
              <a:t>State dimension = 7</a:t>
            </a:r>
            <a:endParaRPr lang="en-US" sz="2000" dirty="0" smtClean="0"/>
          </a:p>
          <a:p>
            <a:r>
              <a:rPr lang="en-US" sz="2400" dirty="0" smtClean="0"/>
              <a:t>The vehicle’s thrust is subject to nonlinear, non-convex constraints that couple the coordinate directions</a:t>
            </a:r>
          </a:p>
          <a:p>
            <a:r>
              <a:rPr lang="en-US" sz="2400" dirty="0" smtClean="0"/>
              <a:t>Uncertainty exists in ignition conditions, aerodynamic effects, engine performance (</a:t>
            </a:r>
            <a:r>
              <a:rPr lang="en-US" sz="2400" dirty="0" err="1" smtClean="0"/>
              <a:t>Isp</a:t>
            </a:r>
            <a:r>
              <a:rPr lang="en-US" sz="2400" dirty="0" smtClean="0"/>
              <a:t>, thrust) as well as transient effects</a:t>
            </a:r>
          </a:p>
          <a:p>
            <a:r>
              <a:rPr lang="en-US" sz="2400" dirty="0" smtClean="0"/>
              <a:t>Constraints on pointing direction, shallow flight, and limited fuel availability </a:t>
            </a:r>
          </a:p>
          <a:p>
            <a:endParaRPr lang="en-US"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139234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ow our approach is different</a:t>
            </a:r>
            <a:endParaRPr lang="en-US" dirty="0"/>
          </a:p>
        </p:txBody>
      </p:sp>
      <p:sp>
        <p:nvSpPr>
          <p:cNvPr id="3" name="Content Placeholder 2"/>
          <p:cNvSpPr>
            <a:spLocks noGrp="1"/>
          </p:cNvSpPr>
          <p:nvPr>
            <p:ph idx="1"/>
          </p:nvPr>
        </p:nvSpPr>
        <p:spPr>
          <a:xfrm>
            <a:off x="628650" y="1933575"/>
            <a:ext cx="7886700" cy="3671888"/>
          </a:xfrm>
        </p:spPr>
        <p:txBody>
          <a:bodyPr/>
          <a:lstStyle/>
          <a:p>
            <a:r>
              <a:rPr lang="en-US" sz="2400" dirty="0" smtClean="0"/>
              <a:t>Stochastic view of the problem: looking at an entire tube of trajectories from the beginning of the design process </a:t>
            </a:r>
          </a:p>
          <a:p>
            <a:pPr lvl="1"/>
            <a:r>
              <a:rPr lang="en-US" sz="2000" dirty="0"/>
              <a:t>Exploit knowledge of the probabilistic nature of the uncertainty to improve </a:t>
            </a:r>
            <a:r>
              <a:rPr lang="en-US" sz="2000" dirty="0" smtClean="0"/>
              <a:t>performance</a:t>
            </a:r>
          </a:p>
          <a:p>
            <a:r>
              <a:rPr lang="en-US" sz="2400" dirty="0" smtClean="0"/>
              <a:t>Reversal of common design order; reference trajectory is designed in view of closed-loop performance </a:t>
            </a:r>
          </a:p>
          <a:p>
            <a:pPr lvl="1"/>
            <a:r>
              <a:rPr lang="en-US" sz="2000" dirty="0" smtClean="0"/>
              <a:t>The process may still require iteration if the chosen controller parameters are insufficient</a:t>
            </a:r>
          </a:p>
          <a:p>
            <a:pPr lvl="1"/>
            <a:r>
              <a:rPr lang="en-US" sz="2000" dirty="0" smtClean="0"/>
              <a:t>In NLP formulations, gains and other controller parameters can be included in the optimization process</a:t>
            </a:r>
            <a:endParaRPr lang="en-US" sz="2000" dirty="0"/>
          </a:p>
        </p:txBody>
      </p:sp>
      <p:sp>
        <p:nvSpPr>
          <p:cNvPr id="4" name="Date Placeholder 3"/>
          <p:cNvSpPr>
            <a:spLocks noGrp="1"/>
          </p:cNvSpPr>
          <p:nvPr>
            <p:ph type="dt" sz="half" idx="10"/>
          </p:nvPr>
        </p:nvSpPr>
        <p:spPr/>
        <p:txBody>
          <a:bodyPr/>
          <a:lstStyle/>
          <a:p>
            <a:fld id="{DACEE8DD-B545-4020-BC5A-D34F01A5A26F}" type="datetime1">
              <a:rPr lang="en-US" smtClean="0"/>
              <a:t>12/2/2018</a:t>
            </a:fld>
            <a:endParaRPr lang="en-US"/>
          </a:p>
        </p:txBody>
      </p:sp>
    </p:spTree>
    <p:extLst>
      <p:ext uri="{BB962C8B-B14F-4D97-AF65-F5344CB8AC3E}">
        <p14:creationId xmlns:p14="http://schemas.microsoft.com/office/powerpoint/2010/main" val="2096765326"/>
      </p:ext>
    </p:extLst>
  </p:cSld>
  <p:clrMapOvr>
    <a:masterClrMapping/>
  </p:clrMapOvr>
</p:sld>
</file>

<file path=ppt/theme/theme1.xml><?xml version="1.0" encoding="utf-8"?>
<a:theme xmlns:a="http://schemas.openxmlformats.org/drawingml/2006/main" name="UCI Samueli ">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18934</TotalTime>
  <Words>3608</Words>
  <Application>Microsoft Office PowerPoint</Application>
  <PresentationFormat>On-screen Show (4:3)</PresentationFormat>
  <Paragraphs>404</Paragraphs>
  <Slides>49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Cambria Math</vt:lpstr>
      <vt:lpstr>UCI Samueli </vt:lpstr>
      <vt:lpstr>A Stochastic Optimal Control Approach to Mars Entry, Descent, and Landing</vt:lpstr>
      <vt:lpstr>Outline</vt:lpstr>
      <vt:lpstr>MSL EDL Sequence</vt:lpstr>
      <vt:lpstr>Entry, Descent, and Landing  State of the Art</vt:lpstr>
      <vt:lpstr>Future EDL Missions</vt:lpstr>
      <vt:lpstr>EDL Concept of Operations</vt:lpstr>
      <vt:lpstr>Features of the Entry Phase</vt:lpstr>
      <vt:lpstr>Features of the Descent Phase</vt:lpstr>
      <vt:lpstr>How our approach is different</vt:lpstr>
      <vt:lpstr>Entry Guidance Literature</vt:lpstr>
      <vt:lpstr>Powered Descent Literature</vt:lpstr>
      <vt:lpstr>Stochastic Control - Related Work</vt:lpstr>
      <vt:lpstr>Drawbacks/Limitations of Existing Approaches</vt:lpstr>
      <vt:lpstr>Existing Applications to EDL</vt:lpstr>
      <vt:lpstr>Chance Constrained Nonlinear Optimal Control</vt:lpstr>
      <vt:lpstr>PowerPoint Presentation</vt:lpstr>
      <vt:lpstr>Current Approach</vt:lpstr>
      <vt:lpstr>Drawbacks/Limitations</vt:lpstr>
      <vt:lpstr>Roadmap</vt:lpstr>
      <vt:lpstr>1D Example: x ̇=-c|x|x+u</vt:lpstr>
      <vt:lpstr>Application:  Supersonic Retropropulsion</vt:lpstr>
      <vt:lpstr>Preliminary Results</vt:lpstr>
      <vt:lpstr>Application: Entry Guidance </vt:lpstr>
      <vt:lpstr>Switch Time Optimization for Rapid Entry Trajectory Design</vt:lpstr>
      <vt:lpstr>Low-order Parameterization </vt:lpstr>
      <vt:lpstr>Switch Time Optimization</vt:lpstr>
      <vt:lpstr>Conclusion</vt:lpstr>
      <vt:lpstr>Introduction</vt:lpstr>
      <vt:lpstr>Entry Trajectory Updating</vt:lpstr>
      <vt:lpstr>Proposed Approach</vt:lpstr>
      <vt:lpstr>Convex Optimization </vt:lpstr>
      <vt:lpstr>Single Trajectory Demonstration</vt:lpstr>
      <vt:lpstr>Single Trajectory (Cont.)</vt:lpstr>
      <vt:lpstr>Monte Carlo Simulation</vt:lpstr>
      <vt:lpstr>MCS Results - Groundtrack</vt:lpstr>
      <vt:lpstr>MCS Results – Altitude/Velocity</vt:lpstr>
      <vt:lpstr>MCS Results – Bank Profiles </vt:lpstr>
      <vt:lpstr>Conclusion</vt:lpstr>
      <vt:lpstr>PowerPoint Presentation</vt:lpstr>
      <vt:lpstr>Outline</vt:lpstr>
      <vt:lpstr>Trace Norm</vt:lpstr>
      <vt:lpstr>Literature Review </vt:lpstr>
      <vt:lpstr>Literature Review </vt:lpstr>
      <vt:lpstr>Also Related</vt:lpstr>
      <vt:lpstr>System Flow</vt:lpstr>
      <vt:lpstr>Modeling</vt:lpstr>
      <vt:lpstr>Covariance Minimization</vt:lpstr>
      <vt:lpstr>Covariance Minimization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Noyes, Connor D (3436)</cp:lastModifiedBy>
  <cp:revision>340</cp:revision>
  <dcterms:created xsi:type="dcterms:W3CDTF">2016-02-17T21:45:19Z</dcterms:created>
  <dcterms:modified xsi:type="dcterms:W3CDTF">2018-12-03T06:43:53Z</dcterms:modified>
</cp:coreProperties>
</file>