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91" r:id="rId2"/>
    <p:sldId id="301" r:id="rId3"/>
    <p:sldId id="305" r:id="rId4"/>
    <p:sldId id="327" r:id="rId5"/>
    <p:sldId id="283" r:id="rId6"/>
    <p:sldId id="328" r:id="rId7"/>
    <p:sldId id="326" r:id="rId8"/>
    <p:sldId id="329" r:id="rId9"/>
    <p:sldId id="330" r:id="rId10"/>
    <p:sldId id="331" r:id="rId11"/>
    <p:sldId id="320" r:id="rId12"/>
    <p:sldId id="322" r:id="rId13"/>
    <p:sldId id="323" r:id="rId14"/>
    <p:sldId id="321" r:id="rId15"/>
    <p:sldId id="325" r:id="rId16"/>
    <p:sldId id="318" r:id="rId17"/>
    <p:sldId id="319" r:id="rId18"/>
    <p:sldId id="32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65E65E8-8D10-45BF-9402-B68D0796393C}">
          <p14:sldIdLst>
            <p14:sldId id="291"/>
            <p14:sldId id="301"/>
          </p14:sldIdLst>
        </p14:section>
        <p14:section name="EDL Background" id="{A7BC2CDE-1911-4697-B5BB-79C663CD5B56}">
          <p14:sldIdLst>
            <p14:sldId id="305"/>
            <p14:sldId id="327"/>
            <p14:sldId id="283"/>
            <p14:sldId id="328"/>
            <p14:sldId id="326"/>
            <p14:sldId id="329"/>
            <p14:sldId id="330"/>
            <p14:sldId id="331"/>
            <p14:sldId id="320"/>
            <p14:sldId id="322"/>
            <p14:sldId id="323"/>
            <p14:sldId id="321"/>
            <p14:sldId id="325"/>
          </p14:sldIdLst>
        </p14:section>
        <p14:section name="Unscented Transform" id="{656D6418-8445-42B6-BA0F-2A89012FB630}">
          <p14:sldIdLst>
            <p14:sldId id="318"/>
            <p14:sldId id="319"/>
            <p14:sldId id="324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79176" autoAdjust="0"/>
  </p:normalViewPr>
  <p:slideViewPr>
    <p:cSldViewPr snapToGrid="0" snapToObjects="1">
      <p:cViewPr>
        <p:scale>
          <a:sx n="100" d="100"/>
          <a:sy n="100" d="100"/>
        </p:scale>
        <p:origin x="-12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E7A69-640E-417A-A462-9E49D1368F7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1DF4-FFBB-4E8C-8E87-255A2EADF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1DF4-FFBB-4E8C-8E87-255A2EADF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2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1DF4-FFBB-4E8C-8E87-255A2EADF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MSL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parametrization</a:t>
            </a:r>
            <a:r>
              <a:rPr lang="en-US" baseline="0" dirty="0" smtClean="0"/>
              <a:t>, and show design map(s) created by iterating over different values of the parameters. In contrast, the weights in our </a:t>
            </a:r>
            <a:r>
              <a:rPr lang="en-US" baseline="0" dirty="0" err="1" smtClean="0"/>
              <a:t>parametrization</a:t>
            </a:r>
            <a:r>
              <a:rPr lang="en-US" baseline="0" dirty="0" smtClean="0"/>
              <a:t> make the same design map much more intuitive and in fact reduces the number of parameters to sweep over.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1DF4-FFBB-4E8C-8E87-255A2EADF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1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Edot</a:t>
            </a:r>
            <a:r>
              <a:rPr lang="en-US" dirty="0" smtClean="0"/>
              <a:t> = -VD, cubic in velocity and exponential</a:t>
            </a:r>
            <a:r>
              <a:rPr lang="en-US" baseline="0" dirty="0" smtClean="0"/>
              <a:t> in altitude through density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1DF4-FFBB-4E8C-8E87-255A2EADF7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45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Something</a:t>
            </a:r>
            <a:r>
              <a:rPr lang="en-US" baseline="0" dirty="0" smtClean="0"/>
              <a:t> not pursued but maybe necessary to incorporate other effects (stochastic variations)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1DF4-FFBB-4E8C-8E87-255A2EADF7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3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reasons why UT is preferred to linearization,</a:t>
            </a:r>
            <a:r>
              <a:rPr lang="en-US" baseline="0" dirty="0" smtClean="0"/>
              <a:t> another is because any time there is significant saturation, the true distribution is becoming more asymmetric.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1DF4-FFBB-4E8C-8E87-255A2EADF7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2"/>
            <a:ext cx="9144000" cy="101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1" y="209376"/>
            <a:ext cx="1121106" cy="4743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75" y="45712"/>
            <a:ext cx="1894704" cy="8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7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4443"/>
            <a:ext cx="7886700" cy="6362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7E3E3E1-DA1C-4C78-804D-A460EDC7CDF7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0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062681"/>
            <a:ext cx="1971675" cy="511428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62681"/>
            <a:ext cx="5800725" cy="51142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C2A3942-AC9F-4900-AF3E-729F0CBF5F5D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1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157"/>
            <a:ext cx="7886700" cy="6115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ACEE8DD-B545-4020-BC5A-D34F01A5A26F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1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51373-0B92-4095-A9F0-284D7FA8B7E7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87395"/>
            <a:ext cx="7886700" cy="60329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305B270-32AD-407D-ACAC-1BAAEC86FBA1}" type="datetime1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37968"/>
            <a:ext cx="7886700" cy="65272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F93851-941C-4C07-9120-0ED7F14644ED}" type="datetime1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3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2681"/>
            <a:ext cx="7886700" cy="62800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FB6BAEA-AA53-4BB6-9F04-4C9702B1758A}" type="datetime1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1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592BD6-EE29-41DA-BA01-5F7FA8E99330}" type="datetime1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2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D95DC4E-C18F-4F5B-9620-0E1784FD1310}" type="datetime1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AFA30E-B105-4824-A3D3-A5B7E7C3137B}" type="datetime1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9"/>
            <a:ext cx="9144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1" y="209376"/>
            <a:ext cx="1121106" cy="4743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75" y="45712"/>
            <a:ext cx="1894704" cy="8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Optimal Entry Guidance for High Elevation Landing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742660"/>
            <a:ext cx="7886700" cy="24343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Connor Noyes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F523-FE77-4845-B5F2-255A016D8311}" type="datetime1">
              <a:rPr lang="en-US" smtClean="0"/>
              <a:t>5/29/2021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Robust Optimal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5/30/2021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157"/>
            <a:ext cx="7886700" cy="611532"/>
          </a:xfrm>
        </p:spPr>
        <p:txBody>
          <a:bodyPr/>
          <a:lstStyle/>
          <a:p>
            <a:r>
              <a:rPr lang="en-US" dirty="0" smtClean="0"/>
              <a:t>Numerical Solution Approach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Robust </a:t>
            </a:r>
            <a:r>
              <a:rPr lang="en-US" dirty="0" smtClean="0"/>
              <a:t>optimal control problem is converted into a larger deterministic problem via the unscented transform</a:t>
            </a:r>
          </a:p>
          <a:p>
            <a:r>
              <a:rPr lang="en-US" dirty="0" smtClean="0"/>
              <a:t>The deterministic problem is solved via differential dynamic programming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5/29/2021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Guidance Control Law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𝑟𝑒𝑓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𝛿𝛾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Drag is chosen over altitude because of the relationship between range and energy</a:t>
                </a:r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𝑐𝑜𝑠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𝛾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𝑑𝐸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5/30/2021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5/29/2021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planning (show altitude optimal, then optimal with fixed margins)</a:t>
            </a:r>
          </a:p>
          <a:p>
            <a:r>
              <a:rPr lang="en-US" dirty="0" smtClean="0"/>
              <a:t>Robust planning (show how profiles change for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5/29/2021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Reduction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Full 6DoF simulations consider many different uncertainties, too many to incorporate in this framework</a:t>
                </a:r>
              </a:p>
              <a:p>
                <a:r>
                  <a:rPr lang="en-US" dirty="0" smtClean="0"/>
                  <a:t>Perform global sensitivity analysis (KS test) to rank the dominant effects on performance</a:t>
                </a:r>
              </a:p>
              <a:p>
                <a:r>
                  <a:rPr lang="en-US" dirty="0" smtClean="0"/>
                  <a:t>Lump uncertainties in L/D, ballistic coefficient into equivalent disturbances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box>
                      <m:boxPr>
                        <m:ctrlPr>
                          <a:rPr lang="en-US" b="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𝛿𝜌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box>
                      <m:boxPr>
                        <m:ctrlPr>
                          <a:rPr lang="en-US" b="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1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5/29/2021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Unscented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Constructs mean and variance from transformed “sigma points” rather than propagate moments directly</a:t>
            </a:r>
          </a:p>
          <a:p>
            <a:r>
              <a:rPr lang="en-US" dirty="0" smtClean="0"/>
              <a:t>Allows accurate capturing of saturation, and other nonlinearities</a:t>
            </a:r>
          </a:p>
          <a:p>
            <a:r>
              <a:rPr lang="en-US" dirty="0" smtClean="0"/>
              <a:t>For an stochastic OCP with n state variables, p parametric uncertainties, the resulting deterministic OCP features (2(</a:t>
            </a:r>
            <a:r>
              <a:rPr lang="en-US" dirty="0" err="1" smtClean="0"/>
              <a:t>n+p</a:t>
            </a:r>
            <a:r>
              <a:rPr lang="en-US" dirty="0" smtClean="0"/>
              <a:t>)+1)n state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5/29/2021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Unscented Transform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2" y="1825625"/>
            <a:ext cx="6866955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5/29/2021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079157"/>
            <a:ext cx="8006195" cy="611532"/>
          </a:xfrm>
        </p:spPr>
        <p:txBody>
          <a:bodyPr/>
          <a:lstStyle/>
          <a:p>
            <a:r>
              <a:rPr lang="en-US" dirty="0" smtClean="0"/>
              <a:t>Differential 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Solves N small problems (quadratic programs in m control variables) compared to nonlinear programming methods (e.g. SQP) that solve a single large-scale problem across N time points, n state variables, and m controls </a:t>
            </a:r>
          </a:p>
          <a:p>
            <a:r>
              <a:rPr lang="en-US" dirty="0" smtClean="0"/>
              <a:t>For small n (&lt;15), NLP methods are quite effective and allow for general nonlinear constraints</a:t>
            </a:r>
          </a:p>
          <a:p>
            <a:r>
              <a:rPr lang="en-US" dirty="0" smtClean="0"/>
              <a:t>For larger n, the (approximated) Hessians involved in </a:t>
            </a:r>
            <a:r>
              <a:rPr lang="en-US" dirty="0" smtClean="0"/>
              <a:t>(Quasi-)Newton </a:t>
            </a:r>
            <a:r>
              <a:rPr lang="en-US" dirty="0" smtClean="0"/>
              <a:t>methods become intractable to even store, requiring limited memory versions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5/29/2021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Contributions</a:t>
            </a:r>
          </a:p>
          <a:p>
            <a:r>
              <a:rPr lang="en-US" dirty="0" smtClean="0"/>
              <a:t>Results – key takeaways </a:t>
            </a:r>
            <a:endParaRPr lang="en-US" dirty="0" smtClean="0"/>
          </a:p>
          <a:p>
            <a:r>
              <a:rPr lang="en-US" dirty="0" smtClean="0"/>
              <a:t>Conclusion</a:t>
            </a:r>
            <a:r>
              <a:rPr lang="en-US" dirty="0" smtClean="0"/>
              <a:t>, Questions, Discussion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5/29/2021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Mars </a:t>
            </a:r>
            <a:r>
              <a:rPr lang="en-US" dirty="0" smtClean="0"/>
              <a:t>EDL Sequence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75" y="1825625"/>
            <a:ext cx="7366250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5/29/2021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8875" y="1690689"/>
            <a:ext cx="3806950" cy="2421910"/>
            <a:chOff x="888875" y="1690689"/>
            <a:chExt cx="3712622" cy="2421910"/>
          </a:xfrm>
        </p:grpSpPr>
        <p:sp>
          <p:nvSpPr>
            <p:cNvPr id="3" name="Rounded Rectangle 2"/>
            <p:cNvSpPr/>
            <p:nvPr/>
          </p:nvSpPr>
          <p:spPr>
            <a:xfrm>
              <a:off x="888875" y="1690689"/>
              <a:ext cx="3712622" cy="2421910"/>
            </a:xfrm>
            <a:prstGeom prst="roundRect">
              <a:avLst/>
            </a:prstGeom>
            <a:solidFill>
              <a:schemeClr val="accent1">
                <a:lumMod val="75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86050" y="1991032"/>
              <a:ext cx="16564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Entry Phase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256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182" y="916925"/>
            <a:ext cx="7886700" cy="611532"/>
          </a:xfrm>
        </p:spPr>
        <p:txBody>
          <a:bodyPr/>
          <a:lstStyle/>
          <a:p>
            <a:r>
              <a:rPr lang="en-US" dirty="0" smtClean="0"/>
              <a:t>Guidance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77" y="1571005"/>
            <a:ext cx="8731046" cy="4351338"/>
          </a:xfrm>
        </p:spPr>
        <p:txBody>
          <a:bodyPr/>
          <a:lstStyle/>
          <a:p>
            <a:r>
              <a:rPr lang="en-US" sz="2000" dirty="0"/>
              <a:t>Parachute deployment </a:t>
            </a:r>
            <a:r>
              <a:rPr lang="en-US" sz="2000" dirty="0" smtClean="0"/>
              <a:t>required within </a:t>
            </a:r>
            <a:r>
              <a:rPr lang="en-US" sz="2000" dirty="0"/>
              <a:t>10 km of planned deployment </a:t>
            </a:r>
            <a:r>
              <a:rPr lang="en-US" sz="2000" dirty="0" smtClean="0"/>
              <a:t>point </a:t>
            </a:r>
            <a:endParaRPr lang="en-US" sz="2000" dirty="0"/>
          </a:p>
          <a:p>
            <a:pPr lvl="1"/>
            <a:r>
              <a:rPr lang="en-US" sz="1800" dirty="0" smtClean="0"/>
              <a:t>Derived from 25 km x 20 km landing footprint req.</a:t>
            </a:r>
          </a:p>
          <a:p>
            <a:r>
              <a:rPr lang="en-US" sz="2000" dirty="0" smtClean="0"/>
              <a:t>Parachute deployment must occur at least 6 km above the targeted site elevation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5/30/2021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9EDE3B36-3AF0-4437-AC1D-AE23D0354DF0}"/>
              </a:ext>
            </a:extLst>
          </p:cNvPr>
          <p:cNvSpPr/>
          <p:nvPr/>
        </p:nvSpPr>
        <p:spPr>
          <a:xfrm rot="5400000">
            <a:off x="6702274" y="4951056"/>
            <a:ext cx="893361" cy="2692823"/>
          </a:xfrm>
          <a:prstGeom prst="ellipse">
            <a:avLst/>
          </a:prstGeom>
          <a:solidFill>
            <a:srgbClr val="7030A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9EDE3B36-3AF0-4437-AC1D-AE23D0354DF0}"/>
              </a:ext>
            </a:extLst>
          </p:cNvPr>
          <p:cNvSpPr/>
          <p:nvPr/>
        </p:nvSpPr>
        <p:spPr>
          <a:xfrm rot="10800000">
            <a:off x="3819396" y="4341472"/>
            <a:ext cx="1125206" cy="1148949"/>
          </a:xfrm>
          <a:prstGeom prst="ellipse">
            <a:avLst/>
          </a:prstGeom>
          <a:solidFill>
            <a:srgbClr val="7030A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9EDE3B36-3AF0-4437-AC1D-AE23D0354DF0}"/>
              </a:ext>
            </a:extLst>
          </p:cNvPr>
          <p:cNvSpPr/>
          <p:nvPr/>
        </p:nvSpPr>
        <p:spPr>
          <a:xfrm rot="2316768">
            <a:off x="1759864" y="3249841"/>
            <a:ext cx="739041" cy="1521667"/>
          </a:xfrm>
          <a:prstGeom prst="ellipse">
            <a:avLst/>
          </a:prstGeom>
          <a:solidFill>
            <a:srgbClr val="7030A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129385" y="3986565"/>
            <a:ext cx="4991327" cy="2300038"/>
          </a:xfrm>
          <a:custGeom>
            <a:avLst/>
            <a:gdLst>
              <a:gd name="connsiteX0" fmla="*/ 0 w 7740869"/>
              <a:gd name="connsiteY0" fmla="*/ 5080 h 3284308"/>
              <a:gd name="connsiteX1" fmla="*/ 2144110 w 7740869"/>
              <a:gd name="connsiteY1" fmla="*/ 225797 h 3284308"/>
              <a:gd name="connsiteX2" fmla="*/ 3704896 w 7740869"/>
              <a:gd name="connsiteY2" fmla="*/ 1471273 h 3284308"/>
              <a:gd name="connsiteX3" fmla="*/ 6999889 w 7740869"/>
              <a:gd name="connsiteY3" fmla="*/ 1660459 h 3284308"/>
              <a:gd name="connsiteX4" fmla="*/ 7740869 w 7740869"/>
              <a:gd name="connsiteY4" fmla="*/ 3284308 h 328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0869" h="3284308">
                <a:moveTo>
                  <a:pt x="0" y="5080"/>
                </a:moveTo>
                <a:cubicBezTo>
                  <a:pt x="763313" y="-6744"/>
                  <a:pt x="1526627" y="-18568"/>
                  <a:pt x="2144110" y="225797"/>
                </a:cubicBezTo>
                <a:cubicBezTo>
                  <a:pt x="2761593" y="470162"/>
                  <a:pt x="2895600" y="1232163"/>
                  <a:pt x="3704896" y="1471273"/>
                </a:cubicBezTo>
                <a:cubicBezTo>
                  <a:pt x="4514192" y="1710383"/>
                  <a:pt x="6327227" y="1358287"/>
                  <a:pt x="6999889" y="1660459"/>
                </a:cubicBezTo>
                <a:cubicBezTo>
                  <a:pt x="7672551" y="1962632"/>
                  <a:pt x="7706710" y="2623470"/>
                  <a:pt x="7740869" y="3284308"/>
                </a:cubicBezTo>
              </a:path>
            </a:pathLst>
          </a:cu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9CBC7E17-E67E-419B-B736-0C9BECE30E2E}"/>
              </a:ext>
            </a:extLst>
          </p:cNvPr>
          <p:cNvGrpSpPr/>
          <p:nvPr/>
        </p:nvGrpSpPr>
        <p:grpSpPr>
          <a:xfrm rot="18051635">
            <a:off x="1779168" y="3722402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xmlns="" id="{F9F2BA27-5A95-4F29-82E3-52B61ED2CCD8}"/>
                </a:ext>
              </a:extLst>
            </p:cNvPr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Delay 35">
              <a:extLst>
                <a:ext uri="{FF2B5EF4-FFF2-40B4-BE49-F238E27FC236}">
                  <a16:creationId xmlns:a16="http://schemas.microsoft.com/office/drawing/2014/main" xmlns="" id="{25E6FA35-9188-4626-B547-5B66266FFA98}"/>
                </a:ext>
              </a:extLst>
            </p:cNvPr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gonal Stripe 36">
              <a:extLst>
                <a:ext uri="{FF2B5EF4-FFF2-40B4-BE49-F238E27FC236}">
                  <a16:creationId xmlns:a16="http://schemas.microsoft.com/office/drawing/2014/main" xmlns="" id="{9A9305CB-CB59-426A-9780-B68C5B3B1811}"/>
                </a:ext>
              </a:extLst>
            </p:cNvPr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rot="20811840">
            <a:off x="6531342" y="5204365"/>
            <a:ext cx="922246" cy="572113"/>
            <a:chOff x="3563485" y="5254855"/>
            <a:chExt cx="922246" cy="572113"/>
          </a:xfrm>
        </p:grpSpPr>
        <p:sp>
          <p:nvSpPr>
            <p:cNvPr id="39" name="Diagonal Stripe 38">
              <a:extLst>
                <a:ext uri="{FF2B5EF4-FFF2-40B4-BE49-F238E27FC236}">
                  <a16:creationId xmlns:a16="http://schemas.microsoft.com/office/drawing/2014/main" xmlns="" id="{CC7FDC70-F729-4C4B-8772-BDD117288BB5}"/>
                </a:ext>
              </a:extLst>
            </p:cNvPr>
            <p:cNvSpPr/>
            <p:nvPr/>
          </p:nvSpPr>
          <p:spPr>
            <a:xfrm rot="2698873">
              <a:off x="3735052" y="5254855"/>
              <a:ext cx="579280" cy="572113"/>
            </a:xfrm>
            <a:prstGeom prst="diagStrip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xmlns="" id="{20124C48-9F6C-4C47-B59C-0BE9AADD9062}"/>
                </a:ext>
              </a:extLst>
            </p:cNvPr>
            <p:cNvSpPr/>
            <p:nvPr/>
          </p:nvSpPr>
          <p:spPr>
            <a:xfrm>
              <a:off x="3963610" y="5559278"/>
              <a:ext cx="122163" cy="148651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xmlns="" id="{D1FDB6C9-F8BC-4468-87C5-B27134656FCD}"/>
                </a:ext>
              </a:extLst>
            </p:cNvPr>
            <p:cNvSpPr/>
            <p:nvPr/>
          </p:nvSpPr>
          <p:spPr>
            <a:xfrm rot="1800000">
              <a:off x="3563485" y="5543005"/>
              <a:ext cx="122163" cy="148651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xmlns="" id="{83C40DF0-D4A1-4BB8-B348-F5B85338E787}"/>
                </a:ext>
              </a:extLst>
            </p:cNvPr>
            <p:cNvSpPr/>
            <p:nvPr/>
          </p:nvSpPr>
          <p:spPr>
            <a:xfrm rot="19800000">
              <a:off x="4363568" y="5538695"/>
              <a:ext cx="122163" cy="148651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49648" y="3605929"/>
            <a:ext cx="133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Interface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 rot="890178">
            <a:off x="3501610" y="3393157"/>
            <a:ext cx="1539989" cy="1801319"/>
            <a:chOff x="828601" y="3659022"/>
            <a:chExt cx="1539989" cy="1801319"/>
          </a:xfrm>
        </p:grpSpPr>
        <p:grpSp>
          <p:nvGrpSpPr>
            <p:cNvPr id="45" name="Group 44"/>
            <p:cNvGrpSpPr/>
            <p:nvPr/>
          </p:nvGrpSpPr>
          <p:grpSpPr>
            <a:xfrm>
              <a:off x="1544855" y="4888228"/>
              <a:ext cx="823735" cy="572113"/>
              <a:chOff x="1202765" y="5157072"/>
              <a:chExt cx="823735" cy="572113"/>
            </a:xfrm>
          </p:grpSpPr>
          <p:sp>
            <p:nvSpPr>
              <p:cNvPr id="50" name="Flowchart: Delay 49">
                <a:extLst>
                  <a:ext uri="{FF2B5EF4-FFF2-40B4-BE49-F238E27FC236}">
                    <a16:creationId xmlns:a16="http://schemas.microsoft.com/office/drawing/2014/main" xmlns="" id="{25E6FA35-9188-4626-B547-5B66266FFA98}"/>
                  </a:ext>
                </a:extLst>
              </p:cNvPr>
              <p:cNvSpPr/>
              <p:nvPr/>
            </p:nvSpPr>
            <p:spPr>
              <a:xfrm rot="4255099">
                <a:off x="1555578" y="5085294"/>
                <a:ext cx="118109" cy="823735"/>
              </a:xfrm>
              <a:prstGeom prst="flowChartDelay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agonal Stripe 50">
                <a:extLst>
                  <a:ext uri="{FF2B5EF4-FFF2-40B4-BE49-F238E27FC236}">
                    <a16:creationId xmlns:a16="http://schemas.microsoft.com/office/drawing/2014/main" xmlns="" id="{9A9305CB-CB59-426A-9780-B68C5B3B1811}"/>
                  </a:ext>
                </a:extLst>
              </p:cNvPr>
              <p:cNvSpPr/>
              <p:nvPr/>
            </p:nvSpPr>
            <p:spPr>
              <a:xfrm rot="1553972">
                <a:off x="1307895" y="5157072"/>
                <a:ext cx="579280" cy="572113"/>
              </a:xfrm>
              <a:prstGeom prst="diagStrip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6" name="Straight Connector 45"/>
            <p:cNvCxnSpPr>
              <a:stCxn id="51" idx="2"/>
            </p:cNvCxnSpPr>
            <p:nvPr/>
          </p:nvCxnSpPr>
          <p:spPr>
            <a:xfrm flipH="1" flipV="1">
              <a:off x="1595388" y="4141085"/>
              <a:ext cx="276437" cy="841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871827" y="4079669"/>
              <a:ext cx="26513" cy="8916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1240034" y="4240523"/>
              <a:ext cx="609642" cy="7315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hord 48"/>
            <p:cNvSpPr/>
            <p:nvPr/>
          </p:nvSpPr>
          <p:spPr>
            <a:xfrm rot="4351380">
              <a:off x="1207702" y="3279921"/>
              <a:ext cx="692851" cy="1451054"/>
            </a:xfrm>
            <a:prstGeom prst="chord">
              <a:avLst>
                <a:gd name="adj1" fmla="val 4028781"/>
                <a:gd name="adj2" fmla="val 17655204"/>
              </a:avLst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>
              <a:solidFill>
                <a:schemeClr val="tx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152696" y="4106846"/>
            <a:ext cx="145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Parachute Deploy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486051" y="6206717"/>
            <a:ext cx="12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Touchdown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313048" y="5537301"/>
            <a:ext cx="1888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 drift on chute expands the ellipse </a:t>
            </a:r>
            <a:endParaRPr lang="en-US" dirty="0"/>
          </a:p>
        </p:txBody>
      </p:sp>
      <p:sp>
        <p:nvSpPr>
          <p:cNvPr id="55" name="Left Brace 54"/>
          <p:cNvSpPr/>
          <p:nvPr/>
        </p:nvSpPr>
        <p:spPr>
          <a:xfrm>
            <a:off x="3327578" y="4800178"/>
            <a:ext cx="284866" cy="167568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54947" y="5006388"/>
            <a:ext cx="2783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 must occur high enough  to provide timeline margin for descent and landing operations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35786" y="5002262"/>
            <a:ext cx="154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Powered Descent</a:t>
            </a:r>
            <a:endParaRPr lang="en-US" dirty="0"/>
          </a:p>
        </p:txBody>
      </p:sp>
      <p:cxnSp>
        <p:nvCxnSpPr>
          <p:cNvPr id="59" name="Straight Arrow Connector 58"/>
          <p:cNvCxnSpPr>
            <a:endCxn id="31" idx="1"/>
          </p:cNvCxnSpPr>
          <p:nvPr/>
        </p:nvCxnSpPr>
        <p:spPr>
          <a:xfrm flipH="1" flipV="1">
            <a:off x="4779819" y="5322161"/>
            <a:ext cx="164783" cy="24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442469" y="6291026"/>
            <a:ext cx="282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0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Entry, Descent, and Landing </a:t>
            </a:r>
            <a:br>
              <a:rPr lang="en-US" dirty="0" smtClean="0"/>
            </a:br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97211"/>
            <a:ext cx="7886700" cy="3779752"/>
          </a:xfrm>
        </p:spPr>
        <p:txBody>
          <a:bodyPr/>
          <a:lstStyle/>
          <a:p>
            <a:r>
              <a:rPr lang="en-US" sz="2400" dirty="0" smtClean="0"/>
              <a:t>Mars </a:t>
            </a:r>
            <a:r>
              <a:rPr lang="en-US" sz="2400" dirty="0" smtClean="0"/>
              <a:t>2020-  </a:t>
            </a:r>
            <a:r>
              <a:rPr lang="en-US" sz="2400" dirty="0" smtClean="0"/>
              <a:t>modified Apollo entry guidance, DGB Chute, Sky-Crane Descent stage</a:t>
            </a:r>
          </a:p>
          <a:p>
            <a:pPr lvl="1"/>
            <a:r>
              <a:rPr lang="en-US" sz="2000" dirty="0" smtClean="0"/>
              <a:t>Low-lifting vehicle, L/D ~ 0.24, yields limited control authority </a:t>
            </a:r>
          </a:p>
          <a:p>
            <a:pPr lvl="1"/>
            <a:r>
              <a:rPr lang="en-US" sz="2000" dirty="0" smtClean="0"/>
              <a:t>BC = m</a:t>
            </a:r>
            <a:r>
              <a:rPr lang="en-US" sz="2000" dirty="0" smtClean="0"/>
              <a:t>/(C</a:t>
            </a:r>
            <a:r>
              <a:rPr lang="en-US" sz="2000" baseline="-25000" dirty="0" smtClean="0"/>
              <a:t>D</a:t>
            </a:r>
            <a:r>
              <a:rPr lang="en-US" sz="2000" dirty="0" smtClean="0"/>
              <a:t>*A</a:t>
            </a:r>
            <a:r>
              <a:rPr lang="en-US" sz="2000" dirty="0" smtClean="0"/>
              <a:t>) ~ 120 kg/m</a:t>
            </a:r>
            <a:r>
              <a:rPr lang="en-US" sz="2000" baseline="30000" dirty="0" smtClean="0"/>
              <a:t>2</a:t>
            </a:r>
          </a:p>
          <a:p>
            <a:r>
              <a:rPr lang="en-US" sz="2400" dirty="0" smtClean="0"/>
              <a:t>Reference trajectory designed for slow maneuvers and wide margins </a:t>
            </a:r>
          </a:p>
          <a:p>
            <a:r>
              <a:rPr lang="en-US" sz="2400" dirty="0" smtClean="0"/>
              <a:t>Closed-loop performance evaluated via Monte Carlo</a:t>
            </a:r>
          </a:p>
          <a:p>
            <a:pPr lvl="1"/>
            <a:r>
              <a:rPr lang="en-US" sz="2000" dirty="0" smtClean="0"/>
              <a:t>Iteration with human in the loop until </a:t>
            </a:r>
            <a:r>
              <a:rPr lang="en-US" sz="2000" dirty="0" smtClean="0"/>
              <a:t>requirements are </a:t>
            </a:r>
            <a:r>
              <a:rPr lang="en-US" sz="2000" dirty="0" smtClean="0"/>
              <a:t>satisfied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7C48-1170-4701-8E7C-79F64CD70510}" type="datetime1">
              <a:rPr lang="en-US" smtClean="0"/>
              <a:t>5/29/2021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MSL Control </a:t>
            </a:r>
            <a:r>
              <a:rPr lang="en-US" dirty="0" err="1" smtClean="0"/>
              <a:t>Parametrization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4" y="1919289"/>
            <a:ext cx="3533776" cy="4351338"/>
          </a:xfrm>
        </p:spPr>
        <p:txBody>
          <a:bodyPr/>
          <a:lstStyle/>
          <a:p>
            <a:r>
              <a:rPr lang="en-US" dirty="0" smtClean="0"/>
              <a:t>Design process sweeps over parameters of the reference bank angle and the entry FPA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5/30/2021</a:t>
            </a:fld>
            <a:endParaRPr lang="en-US"/>
          </a:p>
        </p:txBody>
      </p:sp>
      <p:pic>
        <p:nvPicPr>
          <p:cNvPr id="1028" name="Picture 4" descr="E:\Documents\EDL\Documents\Dissertation\Images\MSLContr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63763"/>
            <a:ext cx="5334000" cy="399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86300" y="2606159"/>
            <a:ext cx="171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Early bank angle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48450" y="3574018"/>
            <a:ext cx="165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 bank angle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05769" y="4319885"/>
            <a:ext cx="1695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Velocity at which late bank angle is reached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638925" y="4076700"/>
            <a:ext cx="0" cy="15621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3105" y="5089087"/>
            <a:ext cx="11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Heading</a:t>
            </a:r>
          </a:p>
          <a:p>
            <a:r>
              <a:rPr lang="en-US" dirty="0" smtClean="0"/>
              <a:t>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same class of guidance control law (implementable on current hardware), design a longitudinal guidance that </a:t>
            </a:r>
          </a:p>
          <a:p>
            <a:pPr lvl="1"/>
            <a:r>
              <a:rPr lang="en-US" dirty="0" smtClean="0"/>
              <a:t>Results </a:t>
            </a:r>
            <a:r>
              <a:rPr lang="en-US" dirty="0"/>
              <a:t>in performance (3</a:t>
            </a:r>
            <a:r>
              <a:rPr lang="el-GR" dirty="0"/>
              <a:t>σ</a:t>
            </a:r>
            <a:r>
              <a:rPr lang="en-US" dirty="0"/>
              <a:t> low altitude and 3</a:t>
            </a:r>
            <a:r>
              <a:rPr lang="el-GR" dirty="0"/>
              <a:t>σ </a:t>
            </a:r>
            <a:r>
              <a:rPr lang="en-US" dirty="0"/>
              <a:t>range error) </a:t>
            </a:r>
            <a:r>
              <a:rPr lang="en-US" dirty="0" smtClean="0"/>
              <a:t>as </a:t>
            </a:r>
            <a:r>
              <a:rPr lang="en-US" dirty="0"/>
              <a:t>good, or </a:t>
            </a:r>
            <a:r>
              <a:rPr lang="en-US" dirty="0" smtClean="0"/>
              <a:t>better, than ETPC used by MSL/Mars 2020</a:t>
            </a:r>
          </a:p>
          <a:p>
            <a:pPr lvl="1"/>
            <a:r>
              <a:rPr lang="en-US" dirty="0" smtClean="0"/>
              <a:t>Is faster (by orders of magnitude) to design, specifically by eliminating Monte Carlo in the loop </a:t>
            </a:r>
          </a:p>
          <a:p>
            <a:pPr lvl="1"/>
            <a:r>
              <a:rPr lang="en-US" dirty="0" smtClean="0"/>
              <a:t>Has fewer, more intuitive parameters available to trade performance in key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5/30/2021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tracking entry guidance performance can be improved in two ways:</a:t>
            </a:r>
          </a:p>
          <a:p>
            <a:pPr lvl="1"/>
            <a:r>
              <a:rPr lang="en-US" dirty="0" smtClean="0"/>
              <a:t>Improve the feedback control design </a:t>
            </a:r>
          </a:p>
          <a:p>
            <a:pPr lvl="1"/>
            <a:r>
              <a:rPr lang="en-US" dirty="0"/>
              <a:t>Improve the reference trajectory design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5/30/2021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literature on reference tracking control laws for Entry Guidance is vast</a:t>
            </a:r>
          </a:p>
          <a:p>
            <a:pPr lvl="1"/>
            <a:r>
              <a:rPr lang="en-US" dirty="0"/>
              <a:t>LQR, Sliding Mode, Observer-based, (N)MPC, etc.</a:t>
            </a:r>
          </a:p>
          <a:p>
            <a:r>
              <a:rPr lang="en-US" dirty="0"/>
              <a:t>The literature on how to </a:t>
            </a:r>
            <a:r>
              <a:rPr lang="en-US" dirty="0" smtClean="0"/>
              <a:t>(optimally) </a:t>
            </a:r>
            <a:r>
              <a:rPr lang="en-US" dirty="0"/>
              <a:t>design a reference trajectory is not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work in the area is on optimal control of </a:t>
            </a:r>
            <a:r>
              <a:rPr lang="en-US" dirty="0" smtClean="0"/>
              <a:t>nominal trajectory</a:t>
            </a:r>
          </a:p>
          <a:p>
            <a:pPr lvl="1"/>
            <a:r>
              <a:rPr lang="en-US" dirty="0" smtClean="0"/>
              <a:t>Ad hoc margins are applied to increase robustness</a:t>
            </a:r>
          </a:p>
          <a:p>
            <a:pPr lvl="1"/>
            <a:r>
              <a:rPr lang="en-US" dirty="0" smtClean="0"/>
              <a:t>Robust optimal control offers a way to incorporate the control law and determine an optimal reference for the closed-loop dynamics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8DD-B545-4020-BC5A-D34F01A5A26F}" type="datetime1">
              <a:rPr lang="en-US" smtClean="0"/>
              <a:t>5/30/2021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I Samueli 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27023</TotalTime>
  <Words>868</Words>
  <Application>Microsoft Office PowerPoint</Application>
  <PresentationFormat>On-screen Show (4:3)</PresentationFormat>
  <Paragraphs>102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UCI Samueli </vt:lpstr>
      <vt:lpstr>Robust Optimal Entry Guidance for High Elevation Landing</vt:lpstr>
      <vt:lpstr>Outline</vt:lpstr>
      <vt:lpstr>Mars EDL Sequence</vt:lpstr>
      <vt:lpstr>Guidance Requirements</vt:lpstr>
      <vt:lpstr>Entry, Descent, and Landing  State of the Art</vt:lpstr>
      <vt:lpstr>MSL Control Parametrization</vt:lpstr>
      <vt:lpstr>Goals</vt:lpstr>
      <vt:lpstr>PowerPoint Presentation</vt:lpstr>
      <vt:lpstr>PowerPoint Presentation</vt:lpstr>
      <vt:lpstr>Robust Optimal Control</vt:lpstr>
      <vt:lpstr>Numerical Solution Approach </vt:lpstr>
      <vt:lpstr>Guidance Control Law</vt:lpstr>
      <vt:lpstr>Objective Functional</vt:lpstr>
      <vt:lpstr>PowerPoint Presentation</vt:lpstr>
      <vt:lpstr>Dimension Reduction</vt:lpstr>
      <vt:lpstr>Unscented Transform</vt:lpstr>
      <vt:lpstr>Unscented Transform </vt:lpstr>
      <vt:lpstr>Differential Dynamic Programming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Connor Noyes</cp:lastModifiedBy>
  <cp:revision>396</cp:revision>
  <dcterms:created xsi:type="dcterms:W3CDTF">2016-02-17T21:45:19Z</dcterms:created>
  <dcterms:modified xsi:type="dcterms:W3CDTF">2021-05-31T00:04:11Z</dcterms:modified>
</cp:coreProperties>
</file>