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8" r:id="rId2"/>
    <p:sldId id="259" r:id="rId3"/>
    <p:sldId id="260" r:id="rId4"/>
    <p:sldId id="263" r:id="rId5"/>
    <p:sldId id="262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79176" autoAdjust="0"/>
  </p:normalViewPr>
  <p:slideViewPr>
    <p:cSldViewPr snapToGrid="0" snapToObjects="1">
      <p:cViewPr varScale="1">
        <p:scale>
          <a:sx n="87" d="100"/>
          <a:sy n="87" d="100"/>
        </p:scale>
        <p:origin x="1147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E7A69-640E-417A-A462-9E49D1368F72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91DF4-FFBB-4E8C-8E87-255A2EADF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1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full state vector</a:t>
            </a:r>
            <a:r>
              <a:rPr lang="en-US" baseline="0" dirty="0" smtClean="0"/>
              <a:t> is propagated </a:t>
            </a:r>
            <a:r>
              <a:rPr lang="en-US" baseline="0" dirty="0" err="1" smtClean="0"/>
              <a:t>inertially</a:t>
            </a:r>
            <a:r>
              <a:rPr lang="en-US" baseline="0" dirty="0" smtClean="0"/>
              <a:t> using IMU data</a:t>
            </a:r>
          </a:p>
          <a:p>
            <a:r>
              <a:rPr lang="en-US" baseline="0" dirty="0" smtClean="0"/>
              <a:t>Accelerations are measured (with measurement errors) in body axes then converted (with orientation errors) into wind axes as lift and drag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91DF4-FFBB-4E8C-8E87-255A2EADF7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80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more states involved in the constraint, the more checks we have to perform. For a 1-D constraint, we only have to check a line’s worth of points. However, we don’t need to check constraints for every possible</a:t>
            </a:r>
            <a:r>
              <a:rPr lang="en-US" baseline="0" dirty="0" smtClean="0"/>
              <a:t> x and every possible y, we only need to check for points (</a:t>
            </a:r>
            <a:r>
              <a:rPr lang="en-US" baseline="0" dirty="0" err="1" smtClean="0"/>
              <a:t>x,y</a:t>
            </a:r>
            <a:r>
              <a:rPr lang="en-US" baseline="0" dirty="0" smtClean="0"/>
              <a:t>) that are in the reachable set.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little more work, and we can also simply check points that are extremal, but this requires determining which points are extremals.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Many common approaches introduce conservatism, for example by using probabilistic inequalities based on moments (which are not tight in general). This approach has zero conservatism when F is invertible. If F is not, then some conservatism is introduced but likely still much smaller than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F7F58-9784-4543-B74A-850450AD4D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40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2"/>
            <a:ext cx="9144000" cy="1016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31" y="209376"/>
            <a:ext cx="1121106" cy="4743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875" y="45712"/>
            <a:ext cx="1894704" cy="8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7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54443"/>
            <a:ext cx="7886700" cy="63624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6DDC68E-15D0-3D4A-B51F-159227E9B510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0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062681"/>
            <a:ext cx="1971675" cy="511428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62681"/>
            <a:ext cx="5800725" cy="511428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6DDC68E-15D0-3D4A-B51F-159227E9B510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1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79157"/>
            <a:ext cx="7886700" cy="61153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6DDC68E-15D0-3D4A-B51F-159227E9B510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1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6DDC68E-15D0-3D4A-B51F-159227E9B510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1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87395"/>
            <a:ext cx="7886700" cy="60329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6DDC68E-15D0-3D4A-B51F-159227E9B510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4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037968"/>
            <a:ext cx="7886700" cy="65272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6DDC68E-15D0-3D4A-B51F-159227E9B510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36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2681"/>
            <a:ext cx="7886700" cy="62800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6DDC68E-15D0-3D4A-B51F-159227E9B510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1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6DDC68E-15D0-3D4A-B51F-159227E9B510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2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87426"/>
            <a:ext cx="2949178" cy="1069974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6DDC68E-15D0-3D4A-B51F-159227E9B510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67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87426"/>
            <a:ext cx="2949178" cy="1069974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6DDC68E-15D0-3D4A-B51F-159227E9B510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5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69"/>
            <a:ext cx="9144000" cy="101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31" y="209376"/>
            <a:ext cx="1121106" cy="4743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875" y="45712"/>
            <a:ext cx="1894704" cy="8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883" y="89649"/>
            <a:ext cx="2995999" cy="61153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System Flow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63213" y="1046204"/>
            <a:ext cx="1978625" cy="11697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Truth model,</a:t>
            </a:r>
          </a:p>
          <a:p>
            <a:pPr algn="ctr"/>
            <a:r>
              <a:rPr lang="en-US" sz="1600" dirty="0" smtClean="0"/>
              <a:t>a particular realization of the uncertainty space</a:t>
            </a:r>
            <a:endParaRPr lang="en-US" sz="1600" dirty="0"/>
          </a:p>
        </p:txBody>
      </p:sp>
      <p:cxnSp>
        <p:nvCxnSpPr>
          <p:cNvPr id="8" name="Straight Arrow Connector 7"/>
          <p:cNvCxnSpPr>
            <a:stCxn id="4" idx="2"/>
            <a:endCxn id="30" idx="0"/>
          </p:cNvCxnSpPr>
          <p:nvPr/>
        </p:nvCxnSpPr>
        <p:spPr>
          <a:xfrm flipH="1">
            <a:off x="1152525" y="2215978"/>
            <a:ext cx="1" cy="255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54600" y="2471351"/>
            <a:ext cx="1795849" cy="8361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Knowledge </a:t>
            </a:r>
            <a:r>
              <a:rPr lang="en-US" sz="1600" dirty="0" smtClean="0"/>
              <a:t>errors, measurement noise</a:t>
            </a:r>
            <a:endParaRPr lang="en-US" sz="1600" dirty="0"/>
          </a:p>
        </p:txBody>
      </p:sp>
      <p:sp>
        <p:nvSpPr>
          <p:cNvPr id="43" name="Rounded Rectangle 42"/>
          <p:cNvSpPr/>
          <p:nvPr/>
        </p:nvSpPr>
        <p:spPr>
          <a:xfrm>
            <a:off x="2577671" y="2304535"/>
            <a:ext cx="1978625" cy="11697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Navigation system model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2669058" y="3807942"/>
            <a:ext cx="1795849" cy="8361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Estimation</a:t>
            </a:r>
          </a:p>
          <a:p>
            <a:pPr algn="ctr"/>
            <a:r>
              <a:rPr lang="en-US" sz="1600" dirty="0" smtClean="0"/>
              <a:t> (aero filters, EKF, observers)</a:t>
            </a:r>
            <a:endParaRPr lang="en-US" sz="1600" dirty="0"/>
          </a:p>
        </p:txBody>
      </p:sp>
      <p:sp>
        <p:nvSpPr>
          <p:cNvPr id="45" name="Rounded Rectangle 44"/>
          <p:cNvSpPr/>
          <p:nvPr/>
        </p:nvSpPr>
        <p:spPr>
          <a:xfrm>
            <a:off x="163211" y="3641125"/>
            <a:ext cx="1978625" cy="11697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Nominal model,</a:t>
            </a:r>
          </a:p>
          <a:p>
            <a:pPr algn="ctr"/>
            <a:r>
              <a:rPr lang="en-US" sz="1600" dirty="0" smtClean="0"/>
              <a:t>typically mean of each uncertainty is used</a:t>
            </a:r>
            <a:endParaRPr lang="en-US" sz="1600" dirty="0"/>
          </a:p>
        </p:txBody>
      </p:sp>
      <p:sp>
        <p:nvSpPr>
          <p:cNvPr id="51" name="Rounded Rectangle 50"/>
          <p:cNvSpPr/>
          <p:nvPr/>
        </p:nvSpPr>
        <p:spPr>
          <a:xfrm>
            <a:off x="5180056" y="3641125"/>
            <a:ext cx="1978625" cy="11697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Prediction model </a:t>
            </a:r>
          </a:p>
          <a:p>
            <a:pPr algn="ctr"/>
            <a:r>
              <a:rPr lang="en-US" sz="1600" dirty="0" smtClean="0"/>
              <a:t>(if needed, not all guidance predicts future states)</a:t>
            </a:r>
          </a:p>
        </p:txBody>
      </p:sp>
      <p:cxnSp>
        <p:nvCxnSpPr>
          <p:cNvPr id="55" name="Straight Arrow Connector 54"/>
          <p:cNvCxnSpPr>
            <a:stCxn id="30" idx="3"/>
            <a:endCxn id="43" idx="1"/>
          </p:cNvCxnSpPr>
          <p:nvPr/>
        </p:nvCxnSpPr>
        <p:spPr>
          <a:xfrm>
            <a:off x="2050449" y="2889422"/>
            <a:ext cx="5272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2"/>
            <a:endCxn id="44" idx="0"/>
          </p:cNvCxnSpPr>
          <p:nvPr/>
        </p:nvCxnSpPr>
        <p:spPr>
          <a:xfrm flipH="1">
            <a:off x="3566983" y="3474309"/>
            <a:ext cx="1" cy="333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4" idx="3"/>
            <a:endCxn id="51" idx="1"/>
          </p:cNvCxnSpPr>
          <p:nvPr/>
        </p:nvCxnSpPr>
        <p:spPr>
          <a:xfrm flipV="1">
            <a:off x="4464907" y="4226012"/>
            <a:ext cx="7151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5" idx="3"/>
            <a:endCxn id="44" idx="1"/>
          </p:cNvCxnSpPr>
          <p:nvPr/>
        </p:nvCxnSpPr>
        <p:spPr>
          <a:xfrm>
            <a:off x="2141836" y="4226012"/>
            <a:ext cx="5272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5271443" y="2455841"/>
            <a:ext cx="1795849" cy="8361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Guidance algorithm</a:t>
            </a:r>
            <a:endParaRPr lang="en-US" sz="1600" dirty="0"/>
          </a:p>
        </p:txBody>
      </p:sp>
      <p:cxnSp>
        <p:nvCxnSpPr>
          <p:cNvPr id="66" name="Straight Arrow Connector 65"/>
          <p:cNvCxnSpPr>
            <a:stCxn id="51" idx="0"/>
            <a:endCxn id="62" idx="2"/>
          </p:cNvCxnSpPr>
          <p:nvPr/>
        </p:nvCxnSpPr>
        <p:spPr>
          <a:xfrm flipH="1" flipV="1">
            <a:off x="6169368" y="3291982"/>
            <a:ext cx="1" cy="349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44" idx="3"/>
            <a:endCxn id="43" idx="3"/>
          </p:cNvCxnSpPr>
          <p:nvPr/>
        </p:nvCxnSpPr>
        <p:spPr>
          <a:xfrm flipV="1">
            <a:off x="4464907" y="2889422"/>
            <a:ext cx="91389" cy="1336591"/>
          </a:xfrm>
          <a:prstGeom prst="bentConnector3">
            <a:avLst>
              <a:gd name="adj1" fmla="val 3140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3" idx="0"/>
            <a:endCxn id="62" idx="0"/>
          </p:cNvCxnSpPr>
          <p:nvPr/>
        </p:nvCxnSpPr>
        <p:spPr>
          <a:xfrm rot="16200000" flipH="1">
            <a:off x="4792523" y="1078996"/>
            <a:ext cx="151306" cy="2602384"/>
          </a:xfrm>
          <a:prstGeom prst="bentConnector3">
            <a:avLst>
              <a:gd name="adj1" fmla="val -1510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44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883" y="89649"/>
            <a:ext cx="2995999" cy="61153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Modeling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714499" y="1766685"/>
            <a:ext cx="1758117" cy="8985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True State</a:t>
            </a:r>
            <a:endParaRPr lang="en-US" sz="1600" dirty="0"/>
          </a:p>
        </p:txBody>
      </p:sp>
      <p:sp>
        <p:nvSpPr>
          <p:cNvPr id="44" name="Rounded Rectangle 43"/>
          <p:cNvSpPr/>
          <p:nvPr/>
        </p:nvSpPr>
        <p:spPr>
          <a:xfrm>
            <a:off x="3831880" y="1797907"/>
            <a:ext cx="1795849" cy="8361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Estimation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3850746" y="3020896"/>
            <a:ext cx="1758117" cy="8985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Estimated State</a:t>
            </a:r>
            <a:endParaRPr lang="en-US" sz="1600" dirty="0"/>
          </a:p>
        </p:txBody>
      </p:sp>
      <p:sp>
        <p:nvSpPr>
          <p:cNvPr id="62" name="Rounded Rectangle 61"/>
          <p:cNvSpPr/>
          <p:nvPr/>
        </p:nvSpPr>
        <p:spPr>
          <a:xfrm>
            <a:off x="3831881" y="4313807"/>
            <a:ext cx="1795849" cy="8361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Guidance algorithm</a:t>
            </a:r>
            <a:endParaRPr lang="en-US" sz="1600" dirty="0"/>
          </a:p>
        </p:txBody>
      </p:sp>
      <p:sp>
        <p:nvSpPr>
          <p:cNvPr id="29" name="Rounded Rectangle 28"/>
          <p:cNvSpPr/>
          <p:nvPr/>
        </p:nvSpPr>
        <p:spPr>
          <a:xfrm>
            <a:off x="6207499" y="1766684"/>
            <a:ext cx="1758117" cy="8985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Measurement Noise</a:t>
            </a:r>
            <a:endParaRPr lang="en-US" sz="1600" dirty="0"/>
          </a:p>
        </p:txBody>
      </p:sp>
      <p:cxnSp>
        <p:nvCxnSpPr>
          <p:cNvPr id="18" name="Straight Arrow Connector 17"/>
          <p:cNvCxnSpPr>
            <a:stCxn id="4" idx="3"/>
            <a:endCxn id="44" idx="1"/>
          </p:cNvCxnSpPr>
          <p:nvPr/>
        </p:nvCxnSpPr>
        <p:spPr>
          <a:xfrm>
            <a:off x="3472616" y="2215978"/>
            <a:ext cx="359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9" idx="1"/>
            <a:endCxn id="44" idx="3"/>
          </p:cNvCxnSpPr>
          <p:nvPr/>
        </p:nvCxnSpPr>
        <p:spPr>
          <a:xfrm flipH="1">
            <a:off x="5627729" y="2215977"/>
            <a:ext cx="5797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4" idx="2"/>
            <a:endCxn id="45" idx="0"/>
          </p:cNvCxnSpPr>
          <p:nvPr/>
        </p:nvCxnSpPr>
        <p:spPr>
          <a:xfrm>
            <a:off x="4729805" y="2634048"/>
            <a:ext cx="0" cy="386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5" idx="2"/>
            <a:endCxn id="62" idx="0"/>
          </p:cNvCxnSpPr>
          <p:nvPr/>
        </p:nvCxnSpPr>
        <p:spPr>
          <a:xfrm>
            <a:off x="4729805" y="3919482"/>
            <a:ext cx="1" cy="39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3831881" y="5470771"/>
            <a:ext cx="1795849" cy="8361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Propagation</a:t>
            </a:r>
          </a:p>
        </p:txBody>
      </p:sp>
      <p:cxnSp>
        <p:nvCxnSpPr>
          <p:cNvPr id="26" name="Elbow Connector 25"/>
          <p:cNvCxnSpPr>
            <a:stCxn id="38" idx="1"/>
            <a:endCxn id="4" idx="1"/>
          </p:cNvCxnSpPr>
          <p:nvPr/>
        </p:nvCxnSpPr>
        <p:spPr>
          <a:xfrm rot="10800000">
            <a:off x="1714499" y="2215978"/>
            <a:ext cx="2117382" cy="3672864"/>
          </a:xfrm>
          <a:prstGeom prst="bentConnector3">
            <a:avLst>
              <a:gd name="adj1" fmla="val 1107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2" idx="2"/>
            <a:endCxn id="38" idx="0"/>
          </p:cNvCxnSpPr>
          <p:nvPr/>
        </p:nvCxnSpPr>
        <p:spPr>
          <a:xfrm>
            <a:off x="4729806" y="5149948"/>
            <a:ext cx="0" cy="320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6169767" y="5439548"/>
            <a:ext cx="1758117" cy="8985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Process Noise</a:t>
            </a:r>
            <a:endParaRPr lang="en-US" sz="1600" dirty="0"/>
          </a:p>
        </p:txBody>
      </p:sp>
      <p:cxnSp>
        <p:nvCxnSpPr>
          <p:cNvPr id="32" name="Straight Arrow Connector 31"/>
          <p:cNvCxnSpPr>
            <a:stCxn id="46" idx="1"/>
            <a:endCxn id="38" idx="3"/>
          </p:cNvCxnSpPr>
          <p:nvPr/>
        </p:nvCxnSpPr>
        <p:spPr>
          <a:xfrm flipH="1">
            <a:off x="5627730" y="5888841"/>
            <a:ext cx="5420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93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ariance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57397"/>
          </a:xfrm>
        </p:spPr>
        <p:txBody>
          <a:bodyPr/>
          <a:lstStyle/>
          <a:p>
            <a:r>
              <a:rPr lang="en-US" dirty="0" smtClean="0"/>
              <a:t>Consider first the linear case, with unconstrained control</a:t>
            </a:r>
          </a:p>
          <a:p>
            <a:r>
              <a:rPr lang="en-US" dirty="0" smtClean="0"/>
              <a:t>For suitable choice of norm on the final covariance matrix, the problem reduces to a standard LQR with a particular boundary condition</a:t>
            </a:r>
          </a:p>
          <a:p>
            <a:pPr lvl="1"/>
            <a:r>
              <a:rPr lang="en-US" dirty="0" smtClean="0"/>
              <a:t>The required norm is the trace operator</a:t>
            </a:r>
          </a:p>
          <a:p>
            <a:pPr lvl="1"/>
            <a:r>
              <a:rPr lang="en-US" dirty="0" smtClean="0"/>
              <a:t>The LQ state weight matrix Q = I</a:t>
            </a:r>
          </a:p>
          <a:p>
            <a:r>
              <a:rPr lang="en-US" dirty="0" smtClean="0"/>
              <a:t>The trace is a suitable choice in many cases. Geometrically, it is related to the size of the covariance ellipse, while ignoring directional information</a:t>
            </a:r>
          </a:p>
          <a:p>
            <a:r>
              <a:rPr lang="en-US" dirty="0" smtClean="0"/>
              <a:t>In particular, it is similar to the L1 norm of the vector of eigenvalues</a:t>
            </a:r>
          </a:p>
        </p:txBody>
      </p:sp>
    </p:spTree>
    <p:extLst>
      <p:ext uri="{BB962C8B-B14F-4D97-AF65-F5344CB8AC3E}">
        <p14:creationId xmlns:p14="http://schemas.microsoft.com/office/powerpoint/2010/main" val="309636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</a:t>
            </a:r>
            <a:r>
              <a:rPr lang="en-US" dirty="0" smtClean="0"/>
              <a:t>Norm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broader class of </a:t>
            </a:r>
            <a:r>
              <a:rPr lang="en-US" dirty="0" err="1" smtClean="0"/>
              <a:t>Schatten</a:t>
            </a:r>
            <a:r>
              <a:rPr lang="en-US" dirty="0" smtClean="0"/>
              <a:t> p-norms with p=1</a:t>
            </a:r>
          </a:p>
          <a:p>
            <a:r>
              <a:rPr lang="en-US" dirty="0" smtClean="0"/>
              <a:t>Also called the nuclear norm, equal to the sum of the singular values (= eigenvalues because covariance is positive semi-definite)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97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09283"/>
          </a:xfrm>
        </p:spPr>
        <p:txBody>
          <a:bodyPr/>
          <a:lstStyle/>
          <a:p>
            <a:r>
              <a:rPr lang="en-US" dirty="0"/>
              <a:t>Next consider the same scenario with bounded control inputs</a:t>
            </a:r>
          </a:p>
          <a:p>
            <a:pPr lvl="1"/>
            <a:r>
              <a:rPr lang="en-US" dirty="0"/>
              <a:t>The optimal control law is bang-bang in nature</a:t>
            </a:r>
          </a:p>
          <a:p>
            <a:pPr lvl="1"/>
            <a:r>
              <a:rPr lang="en-US" dirty="0"/>
              <a:t>Can no longer decouple mean and covariance problems </a:t>
            </a:r>
            <a:endParaRPr lang="en-US" dirty="0" smtClean="0"/>
          </a:p>
          <a:p>
            <a:r>
              <a:rPr lang="en-US" dirty="0" smtClean="0"/>
              <a:t>In zero mean case, optimal control in linear feedback is achieved as K -&gt; </a:t>
            </a:r>
            <a:r>
              <a:rPr lang="en-US" dirty="0" err="1" smtClean="0"/>
              <a:t>inf</a:t>
            </a:r>
            <a:r>
              <a:rPr lang="en-US" dirty="0" smtClean="0"/>
              <a:t>, resulting in bang-bang control = </a:t>
            </a:r>
            <a:r>
              <a:rPr lang="en-US" dirty="0" err="1" smtClean="0"/>
              <a:t>Umax</a:t>
            </a:r>
            <a:r>
              <a:rPr lang="en-US" dirty="0" smtClean="0"/>
              <a:t>*sign(x)</a:t>
            </a:r>
            <a:endParaRPr lang="en-US" dirty="0"/>
          </a:p>
          <a:p>
            <a:r>
              <a:rPr lang="en-US" dirty="0" smtClean="0"/>
              <a:t>Even for linear problems, we turn to an optimization </a:t>
            </a:r>
            <a:r>
              <a:rPr lang="en-US" dirty="0" smtClean="0"/>
              <a:t>approach: find the optimal mean trajectory such that covariance is minimized under </a:t>
            </a:r>
            <a:r>
              <a:rPr lang="en-US" smtClean="0"/>
              <a:t>discontinuous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245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50825" y="1493229"/>
            <a:ext cx="1948399" cy="1948399"/>
            <a:chOff x="601099" y="847972"/>
            <a:chExt cx="2597865" cy="2597865"/>
          </a:xfrm>
        </p:grpSpPr>
        <p:sp>
          <p:nvSpPr>
            <p:cNvPr id="5" name="Rectangle 4"/>
            <p:cNvSpPr/>
            <p:nvPr/>
          </p:nvSpPr>
          <p:spPr>
            <a:xfrm>
              <a:off x="601099" y="847972"/>
              <a:ext cx="2597865" cy="25978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61326" y="1308199"/>
              <a:ext cx="1677409" cy="16774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16041" y="1493228"/>
            <a:ext cx="2434813" cy="1948399"/>
            <a:chOff x="4019533" y="847972"/>
            <a:chExt cx="3246417" cy="2597865"/>
          </a:xfrm>
        </p:grpSpPr>
        <p:sp>
          <p:nvSpPr>
            <p:cNvPr id="6" name="Parallelogram 5"/>
            <p:cNvSpPr/>
            <p:nvPr/>
          </p:nvSpPr>
          <p:spPr>
            <a:xfrm>
              <a:off x="4019533" y="847972"/>
              <a:ext cx="3246417" cy="2597865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Parallelogram 6"/>
            <p:cNvSpPr/>
            <p:nvPr/>
          </p:nvSpPr>
          <p:spPr>
            <a:xfrm>
              <a:off x="4578241" y="1308199"/>
              <a:ext cx="2137638" cy="1677409"/>
            </a:xfrm>
            <a:prstGeom prst="parallelogram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2458845" y="2467427"/>
            <a:ext cx="136821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56573" y="1328843"/>
            <a:ext cx="906473" cy="92110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35131" y="3399985"/>
            <a:ext cx="11745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Reachable Set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45822" y="2185307"/>
            <a:ext cx="15000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Constraint, c(x) = 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5855" y="3436912"/>
            <a:ext cx="8425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Initial Set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47594" y="2185307"/>
            <a:ext cx="4459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F(x)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60237" y="1242353"/>
            <a:ext cx="14389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accent1">
                    <a:lumMod val="75000"/>
                  </a:schemeClr>
                </a:solidFill>
              </a:rPr>
              <a:t>Subset with probability 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3365" y="4634426"/>
            <a:ext cx="6664325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u="sng" dirty="0"/>
              <a:t>Idea: Use reachable set to turn probabilistic constraint into deterministic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dirty="0"/>
              <a:t>Given: an initial set and a constraint to be satisfied with probability P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dirty="0"/>
              <a:t>Take a subset of the initial set that has probability P (this is not unique unless P=1)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dirty="0"/>
              <a:t>Map the subset through the function F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dirty="0"/>
              <a:t>If the subset does not violate the constraints, then the probabilistic constraint is satisfied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05339" y="1207727"/>
            <a:ext cx="236141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Acceptable constraint violation</a:t>
            </a:r>
          </a:p>
        </p:txBody>
      </p:sp>
      <p:cxnSp>
        <p:nvCxnSpPr>
          <p:cNvPr id="37" name="Straight Arrow Connector 36"/>
          <p:cNvCxnSpPr>
            <a:stCxn id="27" idx="2"/>
          </p:cNvCxnSpPr>
          <p:nvPr/>
        </p:nvCxnSpPr>
        <p:spPr>
          <a:xfrm flipH="1">
            <a:off x="5800726" y="1507809"/>
            <a:ext cx="885321" cy="1724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846316" y="2677525"/>
            <a:ext cx="21603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accent1">
                    <a:lumMod val="75000"/>
                  </a:schemeClr>
                </a:solidFill>
              </a:rPr>
              <a:t>This subset satisfies c(x) &lt; 0 with probability at least P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904905" y="112804"/>
            <a:ext cx="4552339" cy="6115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Chance Constraints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971855"/>
      </p:ext>
    </p:extLst>
  </p:cSld>
  <p:clrMapOvr>
    <a:masterClrMapping/>
  </p:clrMapOvr>
</p:sld>
</file>

<file path=ppt/theme/theme1.xml><?xml version="1.0" encoding="utf-8"?>
<a:theme xmlns:a="http://schemas.openxmlformats.org/drawingml/2006/main" name="UCI Samueli 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1017</TotalTime>
  <Words>544</Words>
  <Application>Microsoft Office PowerPoint</Application>
  <PresentationFormat>On-screen Show (4:3)</PresentationFormat>
  <Paragraphs>58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UCI Samueli </vt:lpstr>
      <vt:lpstr>System Flow</vt:lpstr>
      <vt:lpstr>Modeling</vt:lpstr>
      <vt:lpstr>Variance Minimization</vt:lpstr>
      <vt:lpstr>Trace Norm</vt:lpstr>
      <vt:lpstr>Variance Minimization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Noyes, Connor D (3445)</cp:lastModifiedBy>
  <cp:revision>71</cp:revision>
  <dcterms:created xsi:type="dcterms:W3CDTF">2016-02-17T21:45:19Z</dcterms:created>
  <dcterms:modified xsi:type="dcterms:W3CDTF">2018-09-26T05:45:07Z</dcterms:modified>
</cp:coreProperties>
</file>