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>
        <p:scale>
          <a:sx n="60" d="100"/>
          <a:sy n="60" d="100"/>
        </p:scale>
        <p:origin x="-122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82B5-82DF-48ED-92BE-C4676CEDADC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B478-290D-4B9A-A63F-4B885CDC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and Closed-Loop Results</a:t>
            </a:r>
          </a:p>
          <a:p>
            <a:r>
              <a:rPr lang="en-US" dirty="0"/>
              <a:t>N = 5000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at 61%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at 61%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blue line</a:t>
            </a:r>
            <a:r>
              <a:rPr lang="en-US" baseline="0" dirty="0" smtClean="0"/>
              <a:t> depicts a possible disturbance trajectory. Our assumption likely introduces conservatism into the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7391F-D9B5-4CAE-8211-48C6B018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A8541C-2CCE-48A9-A845-70748223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12D23-2530-4FB8-A4C8-18C90CC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CF010-2BBF-43F8-B33D-1D3DBD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C029BA-BFF8-415B-AFAD-D4F0577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2FCB5-364C-49EE-8BF8-A2EB7CE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CBB75F-595A-4DEA-A340-F6E98FFE1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A9772C-6D03-44E9-AD19-89B61F5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FEF94F-D7C2-4B87-BBCC-F1D0333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067072-2DCB-4B7E-A9B9-93C6AC2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7670EE-7E3D-40B1-81D1-3928B3EA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C402E5-6703-443C-9E46-AA11139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06FEDE-9258-43E8-8DAD-27D0855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E6F0D7-59AF-4555-84F1-6392ADB2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A3BE4-CE33-403D-BF17-FC8E0C0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70816-4C0D-48EE-8658-962696B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B54B-86F2-45B8-8A3F-07E0FCE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2175CA-1152-4E09-B069-7C63143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D0274-1B40-4C9C-A850-04EA924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E0232-7626-480E-A5D2-8F7B7D5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B5A41-DB48-4D58-B734-CD5A27B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E4CE5-2446-472F-87AE-D3248C7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8F6907-0B05-458D-920C-B7C6A47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76CDB7-BB56-423E-B4E1-A5BCB5E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5F2148-A805-4BF5-8E48-C850336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F8071-4DA6-4B90-B4A4-A438E6E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C105E5-9A0B-4E45-83F0-D4F884A2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F3A594-083A-4511-ACAA-DD03112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26D3B0-1448-4750-83DF-45941F2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5F5568-BDED-4F86-8B30-0A5852F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273A3C-5C3D-4E56-A14A-B14196C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D31BD-5210-4743-84A6-584D2D1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3E8E0E-C674-406A-B572-DE447BCF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08255-4E10-4CCB-9155-86B8CE45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8BD2CD-CF94-41FB-86B7-3F2C1222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A2680D8-3757-45EF-85F9-8CA4CC1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7802DD-D22A-40CF-A1C1-18A87B9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2E926B-50C5-4E44-8907-C2656E3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5AC05D-95EB-474E-A347-56ACAA0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CAC38-2DE6-448B-A0B0-DD87BAF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AB678E-A63B-4E3D-A92B-0B87C74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A48ACD-6140-45C7-A6E6-8349B653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1DDBA-5555-4E55-B240-CC33344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0BC90-E297-4742-9C66-749B52D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C1C04-00E9-4794-BBA2-F350991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6D8EC-1555-41E7-A7D3-3395B85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F080-496F-4F5E-B7C1-FC40B07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98739-ACD9-4A13-A69C-80FA70DF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9CADFF-F0A7-4E21-A23D-54D32537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245E32-67A0-4577-8F89-B0395D3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ABB268-E709-4534-916C-8432F3A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900B76-DD52-49A7-8413-4F4AED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6DDC4-1930-4487-B1E8-C942E7A1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EF7F34-8D4F-40B2-815A-42BC7897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11B40-10E4-4BB0-8718-B93FCE25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BC4639-53C0-4008-8404-59B9046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67F339-CB88-46C0-BC66-10976D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E38F07-4752-47F8-8313-1F41DEB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1B366B-F40A-4419-A4D7-5D004C9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0DAC84-2516-4982-BDD6-D6580711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15E1FE-A689-4C33-A970-770074D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8D4B7-C3FC-48A2-9CC7-F017D0CA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2127-F24C-48C8-BC78-D8F41EB3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DAC0C9A-D2F6-4B13-B41C-C8A5462750E0}"/>
              </a:ext>
            </a:extLst>
          </p:cNvPr>
          <p:cNvGrpSpPr/>
          <p:nvPr/>
        </p:nvGrpSpPr>
        <p:grpSpPr>
          <a:xfrm>
            <a:off x="-3306" y="0"/>
            <a:ext cx="12175850" cy="6858000"/>
            <a:chOff x="-3306" y="0"/>
            <a:chExt cx="1217585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2584670-1767-4A16-80B5-C49984D69591}"/>
                </a:ext>
              </a:extLst>
            </p:cNvPr>
            <p:cNvSpPr/>
            <p:nvPr/>
          </p:nvSpPr>
          <p:spPr>
            <a:xfrm>
              <a:off x="8929991" y="0"/>
              <a:ext cx="3242553" cy="6858000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AD5B5D8-5106-4F59-8417-20F6044A3999}"/>
                </a:ext>
              </a:extLst>
            </p:cNvPr>
            <p:cNvSpPr/>
            <p:nvPr/>
          </p:nvSpPr>
          <p:spPr>
            <a:xfrm>
              <a:off x="5888297" y="0"/>
              <a:ext cx="3012847" cy="685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46DAC06-4549-4071-B229-337D719B71FF}"/>
                </a:ext>
              </a:extLst>
            </p:cNvPr>
            <p:cNvSpPr/>
            <p:nvPr/>
          </p:nvSpPr>
          <p:spPr>
            <a:xfrm>
              <a:off x="2880413" y="0"/>
              <a:ext cx="3000828" cy="685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D09FE59-1A50-462C-950A-BFB132B68F00}"/>
                </a:ext>
              </a:extLst>
            </p:cNvPr>
            <p:cNvSpPr/>
            <p:nvPr/>
          </p:nvSpPr>
          <p:spPr>
            <a:xfrm>
              <a:off x="-3306" y="0"/>
              <a:ext cx="2856754" cy="685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AF20C2E-9D5B-4EEF-A299-C2E43FB7B026}"/>
                </a:ext>
              </a:extLst>
            </p:cNvPr>
            <p:cNvSpPr txBox="1"/>
            <p:nvPr/>
          </p:nvSpPr>
          <p:spPr>
            <a:xfrm>
              <a:off x="328741" y="117131"/>
              <a:ext cx="233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 to No Work Done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99F817-7753-4226-83A2-E9EC6C6C18BD}"/>
                </a:ext>
              </a:extLst>
            </p:cNvPr>
            <p:cNvSpPr txBox="1"/>
            <p:nvPr/>
          </p:nvSpPr>
          <p:spPr>
            <a:xfrm>
              <a:off x="3798345" y="117131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Progress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DB1DDEF-723A-4BF2-8095-4E7FC45F8322}"/>
                </a:ext>
              </a:extLst>
            </p:cNvPr>
            <p:cNvSpPr txBox="1"/>
            <p:nvPr/>
          </p:nvSpPr>
          <p:spPr>
            <a:xfrm>
              <a:off x="6714428" y="110794"/>
              <a:ext cx="18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Nearly Done, </a:t>
              </a:r>
            </a:p>
            <a:p>
              <a:r>
                <a:rPr lang="en-US" dirty="0"/>
                <a:t>Finishing Touches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4D85B1A-A46E-47A8-B472-A2156256C06F}"/>
                </a:ext>
              </a:extLst>
            </p:cNvPr>
            <p:cNvSpPr txBox="1"/>
            <p:nvPr/>
          </p:nvSpPr>
          <p:spPr>
            <a:xfrm>
              <a:off x="9984918" y="113763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  <a:p>
              <a:r>
                <a:rPr lang="en-US" dirty="0"/>
                <a:t>(Tentatively)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5EFB2-8693-4730-8432-C8260C051ECC}"/>
              </a:ext>
            </a:extLst>
          </p:cNvPr>
          <p:cNvSpPr txBox="1"/>
          <p:nvPr/>
        </p:nvSpPr>
        <p:spPr>
          <a:xfrm>
            <a:off x="9686158" y="1946483"/>
            <a:ext cx="1730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1 -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5EFDB7-C36E-410A-BB80-E2F67F809DA8}"/>
              </a:ext>
            </a:extLst>
          </p:cNvPr>
          <p:cNvSpPr txBox="1"/>
          <p:nvPr/>
        </p:nvSpPr>
        <p:spPr>
          <a:xfrm>
            <a:off x="9542882" y="2450503"/>
            <a:ext cx="218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2 -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A4A6F0-9C13-42C8-A659-F7FF5FE901D9}"/>
              </a:ext>
            </a:extLst>
          </p:cNvPr>
          <p:cNvSpPr txBox="1"/>
          <p:nvPr/>
        </p:nvSpPr>
        <p:spPr>
          <a:xfrm>
            <a:off x="9400204" y="2979793"/>
            <a:ext cx="2508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3 – </a:t>
            </a:r>
            <a:r>
              <a:rPr lang="en-US" dirty="0" smtClean="0"/>
              <a:t>EG </a:t>
            </a:r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17628B-6AA4-403C-AF7E-99442E816A0C}"/>
              </a:ext>
            </a:extLst>
          </p:cNvPr>
          <p:cNvSpPr txBox="1"/>
          <p:nvPr/>
        </p:nvSpPr>
        <p:spPr>
          <a:xfrm>
            <a:off x="6260053" y="805896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0 – </a:t>
            </a:r>
          </a:p>
          <a:p>
            <a:r>
              <a:rPr lang="en-US" dirty="0"/>
              <a:t>Front Matter, 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C6614F-CD01-42B0-9AC2-D3A4FE8785D3}"/>
              </a:ext>
            </a:extLst>
          </p:cNvPr>
          <p:cNvSpPr txBox="1"/>
          <p:nvPr/>
        </p:nvSpPr>
        <p:spPr>
          <a:xfrm>
            <a:off x="9526138" y="3433660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4 – Guidance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AB6F83-6C19-4AD0-98C8-CF554F4012D6}"/>
              </a:ext>
            </a:extLst>
          </p:cNvPr>
          <p:cNvSpPr txBox="1"/>
          <p:nvPr/>
        </p:nvSpPr>
        <p:spPr>
          <a:xfrm>
            <a:off x="9377965" y="4804053"/>
            <a:ext cx="2346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6 – </a:t>
            </a:r>
          </a:p>
          <a:p>
            <a:r>
              <a:rPr lang="en-US" dirty="0"/>
              <a:t>Assessment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0BFE47-CB7D-4662-A3DE-05C77B558530}"/>
              </a:ext>
            </a:extLst>
          </p:cNvPr>
          <p:cNvSpPr txBox="1"/>
          <p:nvPr/>
        </p:nvSpPr>
        <p:spPr>
          <a:xfrm>
            <a:off x="9031620" y="4246595"/>
            <a:ext cx="3039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5 – Guidance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E65D1-D33E-4D1F-BE4C-F8A348C8A6CA}"/>
              </a:ext>
            </a:extLst>
          </p:cNvPr>
          <p:cNvSpPr txBox="1"/>
          <p:nvPr/>
        </p:nvSpPr>
        <p:spPr>
          <a:xfrm>
            <a:off x="9919523" y="6235568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F871EE-4E63-4319-9C0C-27DB0606F08A}"/>
              </a:ext>
            </a:extLst>
          </p:cNvPr>
          <p:cNvSpPr txBox="1"/>
          <p:nvPr/>
        </p:nvSpPr>
        <p:spPr>
          <a:xfrm>
            <a:off x="9265835" y="5486878"/>
            <a:ext cx="2332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7 – </a:t>
            </a:r>
          </a:p>
          <a:p>
            <a:r>
              <a:rPr lang="en-US" dirty="0"/>
              <a:t>Guidance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9376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EDL\Documents\Dissertation\Images\DensityVari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11" y="898962"/>
            <a:ext cx="7552616" cy="41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3990352" y="1229710"/>
            <a:ext cx="2085108" cy="2963918"/>
          </a:xfrm>
          <a:custGeom>
            <a:avLst/>
            <a:gdLst>
              <a:gd name="connsiteX0" fmla="*/ 234812 w 2085108"/>
              <a:gd name="connsiteY0" fmla="*/ 0 h 2963918"/>
              <a:gd name="connsiteX1" fmla="*/ 92923 w 2085108"/>
              <a:gd name="connsiteY1" fmla="*/ 677918 h 2963918"/>
              <a:gd name="connsiteX2" fmla="*/ 1464523 w 2085108"/>
              <a:gd name="connsiteY2" fmla="*/ 1844566 h 2963918"/>
              <a:gd name="connsiteX3" fmla="*/ 2079378 w 2085108"/>
              <a:gd name="connsiteY3" fmla="*/ 2522483 h 2963918"/>
              <a:gd name="connsiteX4" fmla="*/ 1748302 w 2085108"/>
              <a:gd name="connsiteY4" fmla="*/ 2963918 h 29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108" h="2963918">
                <a:moveTo>
                  <a:pt x="234812" y="0"/>
                </a:moveTo>
                <a:cubicBezTo>
                  <a:pt x="61391" y="185245"/>
                  <a:pt x="-112029" y="370490"/>
                  <a:pt x="92923" y="677918"/>
                </a:cubicBezTo>
                <a:cubicBezTo>
                  <a:pt x="297875" y="985346"/>
                  <a:pt x="1133447" y="1537139"/>
                  <a:pt x="1464523" y="1844566"/>
                </a:cubicBezTo>
                <a:cubicBezTo>
                  <a:pt x="1795599" y="2151993"/>
                  <a:pt x="2032082" y="2335924"/>
                  <a:pt x="2079378" y="2522483"/>
                </a:cubicBezTo>
                <a:cubicBezTo>
                  <a:pt x="2126675" y="2709042"/>
                  <a:pt x="1869171" y="2932387"/>
                  <a:pt x="1748302" y="2963918"/>
                </a:cubicBezTo>
              </a:path>
            </a:pathLst>
          </a:cu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9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5400000">
            <a:off x="7650448" y="2649447"/>
            <a:ext cx="893361" cy="2692823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10800000">
            <a:off x="4707052" y="1789346"/>
            <a:ext cx="1373041" cy="1374999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2622830" y="130467"/>
            <a:ext cx="893361" cy="2345981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58509" y="1303458"/>
            <a:ext cx="4991327" cy="2652961"/>
          </a:xfrm>
          <a:custGeom>
            <a:avLst/>
            <a:gdLst>
              <a:gd name="connsiteX0" fmla="*/ 0 w 7740869"/>
              <a:gd name="connsiteY0" fmla="*/ 5080 h 3284308"/>
              <a:gd name="connsiteX1" fmla="*/ 2144110 w 7740869"/>
              <a:gd name="connsiteY1" fmla="*/ 225797 h 3284308"/>
              <a:gd name="connsiteX2" fmla="*/ 3704896 w 7740869"/>
              <a:gd name="connsiteY2" fmla="*/ 1471273 h 3284308"/>
              <a:gd name="connsiteX3" fmla="*/ 6999889 w 7740869"/>
              <a:gd name="connsiteY3" fmla="*/ 1660459 h 3284308"/>
              <a:gd name="connsiteX4" fmla="*/ 7740869 w 7740869"/>
              <a:gd name="connsiteY4" fmla="*/ 3284308 h 32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0869" h="3284308">
                <a:moveTo>
                  <a:pt x="0" y="5080"/>
                </a:moveTo>
                <a:cubicBezTo>
                  <a:pt x="763313" y="-6744"/>
                  <a:pt x="1526627" y="-18568"/>
                  <a:pt x="2144110" y="225797"/>
                </a:cubicBezTo>
                <a:cubicBezTo>
                  <a:pt x="2761593" y="470162"/>
                  <a:pt x="2895600" y="1232163"/>
                  <a:pt x="3704896" y="1471273"/>
                </a:cubicBezTo>
                <a:cubicBezTo>
                  <a:pt x="4514192" y="1710383"/>
                  <a:pt x="6327227" y="1358287"/>
                  <a:pt x="6999889" y="1660459"/>
                </a:cubicBezTo>
                <a:cubicBezTo>
                  <a:pt x="7672551" y="1962632"/>
                  <a:pt x="7706710" y="2623470"/>
                  <a:pt x="7740869" y="3284308"/>
                </a:cubicBez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18051635">
            <a:off x="2599838" y="1055139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20811840">
            <a:off x="7453852" y="2768933"/>
            <a:ext cx="922246" cy="572113"/>
            <a:chOff x="3563485" y="5254855"/>
            <a:chExt cx="922246" cy="572113"/>
          </a:xfrm>
        </p:grpSpPr>
        <p:sp>
          <p:nvSpPr>
            <p:cNvPr id="19" name="Diagonal Stripe 18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3735052" y="5254855"/>
              <a:ext cx="579280" cy="572113"/>
            </a:xfrm>
            <a:prstGeom prst="diagStrip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3963610" y="5559278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3563485" y="5543005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4363568" y="5538695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73016" y="572303"/>
            <a:ext cx="13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Interface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890178">
            <a:off x="4472177" y="923497"/>
            <a:ext cx="1539989" cy="1801319"/>
            <a:chOff x="828601" y="3659022"/>
            <a:chExt cx="1539989" cy="1801319"/>
          </a:xfrm>
        </p:grpSpPr>
        <p:grpSp>
          <p:nvGrpSpPr>
            <p:cNvPr id="24" name="Group 23"/>
            <p:cNvGrpSpPr/>
            <p:nvPr/>
          </p:nvGrpSpPr>
          <p:grpSpPr>
            <a:xfrm>
              <a:off x="1544855" y="4888228"/>
              <a:ext cx="823735" cy="572113"/>
              <a:chOff x="1202765" y="5157072"/>
              <a:chExt cx="823735" cy="572113"/>
            </a:xfrm>
          </p:grpSpPr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xmlns="" id="{25E6FA35-9188-4626-B547-5B66266FFA98}"/>
                  </a:ext>
                </a:extLst>
              </p:cNvPr>
              <p:cNvSpPr/>
              <p:nvPr/>
            </p:nvSpPr>
            <p:spPr>
              <a:xfrm rot="4255099">
                <a:off x="1555578" y="5085294"/>
                <a:ext cx="118109" cy="823735"/>
              </a:xfrm>
              <a:prstGeom prst="flowChartDelay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agonal Stripe 15">
                <a:extLst>
                  <a:ext uri="{FF2B5EF4-FFF2-40B4-BE49-F238E27FC236}">
                    <a16:creationId xmlns:a16="http://schemas.microsoft.com/office/drawing/2014/main" xmlns="" id="{9A9305CB-CB59-426A-9780-B68C5B3B1811}"/>
                  </a:ext>
                </a:extLst>
              </p:cNvPr>
              <p:cNvSpPr/>
              <p:nvPr/>
            </p:nvSpPr>
            <p:spPr>
              <a:xfrm rot="1553972">
                <a:off x="1307895" y="5157072"/>
                <a:ext cx="579280" cy="572113"/>
              </a:xfrm>
              <a:prstGeom prst="diagStrip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7" name="Straight Connector 26"/>
            <p:cNvCxnSpPr>
              <a:stCxn id="16" idx="2"/>
            </p:cNvCxnSpPr>
            <p:nvPr/>
          </p:nvCxnSpPr>
          <p:spPr>
            <a:xfrm flipH="1" flipV="1">
              <a:off x="1595388" y="4141085"/>
              <a:ext cx="276437" cy="841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871827" y="4079669"/>
              <a:ext cx="26513" cy="8916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1240034" y="4240523"/>
              <a:ext cx="609642" cy="731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hord 32"/>
            <p:cNvSpPr/>
            <p:nvPr/>
          </p:nvSpPr>
          <p:spPr>
            <a:xfrm rot="4351380">
              <a:off x="1207702" y="3279921"/>
              <a:ext cx="692851" cy="1451054"/>
            </a:xfrm>
            <a:prstGeom prst="chord">
              <a:avLst>
                <a:gd name="adj1" fmla="val 4028781"/>
                <a:gd name="adj2" fmla="val 17655204"/>
              </a:avLst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28711" y="1532300"/>
            <a:ext cx="145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Parachute Deploy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76442" y="3811192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Touchdown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42172" y="3258942"/>
            <a:ext cx="188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drift on chute expands the ellipse 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>
            <a:off x="4256702" y="2469994"/>
            <a:ext cx="284866" cy="1675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73016" y="2850626"/>
            <a:ext cx="278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must occur high enough  to provide timeline margin for descent and landing operations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64910" y="2672078"/>
            <a:ext cx="18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Powered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864100" y="2149090"/>
            <a:ext cx="958850" cy="958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92B15F-B9A9-456E-8FBF-263E655A31B5}"/>
              </a:ext>
            </a:extLst>
          </p:cNvPr>
          <p:cNvGrpSpPr/>
          <p:nvPr/>
        </p:nvGrpSpPr>
        <p:grpSpPr>
          <a:xfrm rot="18469771">
            <a:off x="10073658" y="1502894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33C86C71-505E-469B-B14F-12CB0770B817}"/>
                </a:ext>
              </a:extLst>
            </p:cNvPr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30181" y="2305307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912849" y="245509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166638" y="178603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grpSp>
        <p:nvGrpSpPr>
          <p:cNvPr id="33" name="Group 32"/>
          <p:cNvGrpSpPr/>
          <p:nvPr/>
        </p:nvGrpSpPr>
        <p:grpSpPr>
          <a:xfrm rot="20250185">
            <a:off x="1828800" y="2064229"/>
            <a:ext cx="2409825" cy="1073677"/>
            <a:chOff x="1828800" y="2064229"/>
            <a:chExt cx="2409825" cy="10736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CBC7E17-E67E-419B-B736-0C9BECE30E2E}"/>
                </a:ext>
              </a:extLst>
            </p:cNvPr>
            <p:cNvGrpSpPr/>
            <p:nvPr/>
          </p:nvGrpSpPr>
          <p:grpSpPr>
            <a:xfrm rot="5400000">
              <a:off x="2635709" y="2437766"/>
              <a:ext cx="823735" cy="576545"/>
              <a:chOff x="8966577" y="4136717"/>
              <a:chExt cx="1713015" cy="1198967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xmlns="" id="{F9F2BA27-5A95-4F29-82E3-52B61ED2CCD8}"/>
                  </a:ext>
                </a:extLst>
              </p:cNvPr>
              <p:cNvSpPr/>
              <p:nvPr/>
            </p:nvSpPr>
            <p:spPr>
              <a:xfrm>
                <a:off x="9413823" y="4136717"/>
                <a:ext cx="815174" cy="181640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Delay 3">
                <a:extLst>
                  <a:ext uri="{FF2B5EF4-FFF2-40B4-BE49-F238E27FC236}">
                    <a16:creationId xmlns:a16="http://schemas.microsoft.com/office/drawing/2014/main" xmlns="" id="{25E6FA35-9188-4626-B547-5B66266FFA98}"/>
                  </a:ext>
                </a:extLst>
              </p:cNvPr>
              <p:cNvSpPr/>
              <p:nvPr/>
            </p:nvSpPr>
            <p:spPr>
              <a:xfrm rot="5400000">
                <a:off x="9700276" y="4002117"/>
                <a:ext cx="245617" cy="1713015"/>
              </a:xfrm>
              <a:prstGeom prst="flowChartDelay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gonal Stripe 4">
                <a:extLst>
                  <a:ext uri="{FF2B5EF4-FFF2-40B4-BE49-F238E27FC236}">
                    <a16:creationId xmlns:a16="http://schemas.microsoft.com/office/drawing/2014/main" xmlns="" id="{9A9305CB-CB59-426A-9780-B68C5B3B1811}"/>
                  </a:ext>
                </a:extLst>
              </p:cNvPr>
              <p:cNvSpPr/>
              <p:nvPr/>
            </p:nvSpPr>
            <p:spPr>
              <a:xfrm rot="2698873">
                <a:off x="9223890" y="4145934"/>
                <a:ext cx="1204654" cy="1189750"/>
              </a:xfrm>
              <a:prstGeom prst="diagStrip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1828800" y="2725233"/>
              <a:ext cx="2409825" cy="23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990725" y="2247243"/>
              <a:ext cx="1166812" cy="362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 rot="1048820">
              <a:off x="3150664" y="2699733"/>
              <a:ext cx="862386" cy="86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7533424">
              <a:off x="3006857" y="2309505"/>
              <a:ext cx="571579" cy="81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133724" y="2562690"/>
              <a:ext cx="97663" cy="976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60671" y="2270046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CM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9742" y="3088093"/>
            <a:ext cx="785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Spacecraft</a:t>
            </a:r>
          </a:p>
          <a:p>
            <a:r>
              <a:rPr lang="en-US" sz="1050" dirty="0" smtClean="0"/>
              <a:t>axis</a:t>
            </a:r>
            <a:endParaRPr lang="en-US" sz="105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5400000">
            <a:off x="8322134" y="171444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gonal Stripe 30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2166179" y="2637585"/>
            <a:ext cx="178514" cy="15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43525" y="2713463"/>
            <a:ext cx="949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348287" y="1468132"/>
            <a:ext cx="0" cy="1149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42375" y="1458615"/>
            <a:ext cx="6282812" cy="2050026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303" h="2050026">
                <a:moveTo>
                  <a:pt x="0" y="0"/>
                </a:moveTo>
                <a:cubicBezTo>
                  <a:pt x="398207" y="162232"/>
                  <a:pt x="1199536" y="988143"/>
                  <a:pt x="2035278" y="1297859"/>
                </a:cubicBezTo>
                <a:cubicBezTo>
                  <a:pt x="2871020" y="1607575"/>
                  <a:pt x="4236504" y="1789471"/>
                  <a:pt x="5014452" y="1858297"/>
                </a:cubicBezTo>
                <a:cubicBezTo>
                  <a:pt x="5792400" y="1927123"/>
                  <a:pt x="6095827" y="1678858"/>
                  <a:pt x="6702969" y="1710813"/>
                </a:cubicBezTo>
                <a:cubicBezTo>
                  <a:pt x="7310111" y="1742768"/>
                  <a:pt x="8267085" y="1914832"/>
                  <a:pt x="8657303" y="20500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2817612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942377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114419" y="283168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76787" y="1463530"/>
            <a:ext cx="6253316" cy="2182761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6659" h="2182761">
                <a:moveTo>
                  <a:pt x="0" y="0"/>
                </a:moveTo>
                <a:cubicBezTo>
                  <a:pt x="811481" y="435282"/>
                  <a:pt x="2737303" y="1831258"/>
                  <a:pt x="3895109" y="2089355"/>
                </a:cubicBezTo>
                <a:cubicBezTo>
                  <a:pt x="5052915" y="2347452"/>
                  <a:pt x="6159912" y="1533013"/>
                  <a:pt x="6946837" y="1548581"/>
                </a:cubicBezTo>
                <a:cubicBezTo>
                  <a:pt x="7553979" y="1580536"/>
                  <a:pt x="8226441" y="2047567"/>
                  <a:pt x="8616659" y="2182761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3669277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3491432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594875" y="431163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2291103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39608" y="1170341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26333" y="1314237"/>
            <a:ext cx="6314896" cy="1392300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  <a:gd name="connsiteX0" fmla="*/ 0 w 8723617"/>
              <a:gd name="connsiteY0" fmla="*/ 0 h 1870413"/>
              <a:gd name="connsiteX1" fmla="*/ 2035278 w 8723617"/>
              <a:gd name="connsiteY1" fmla="*/ 1297859 h 1870413"/>
              <a:gd name="connsiteX2" fmla="*/ 5014452 w 8723617"/>
              <a:gd name="connsiteY2" fmla="*/ 1858297 h 1870413"/>
              <a:gd name="connsiteX3" fmla="*/ 6702969 w 8723617"/>
              <a:gd name="connsiteY3" fmla="*/ 1710813 h 1870413"/>
              <a:gd name="connsiteX4" fmla="*/ 8723617 w 8723617"/>
              <a:gd name="connsiteY4" fmla="*/ 1520637 h 1870413"/>
              <a:gd name="connsiteX0" fmla="*/ 0 w 8723617"/>
              <a:gd name="connsiteY0" fmla="*/ 0 h 1860636"/>
              <a:gd name="connsiteX1" fmla="*/ 2035278 w 8723617"/>
              <a:gd name="connsiteY1" fmla="*/ 1297859 h 1860636"/>
              <a:gd name="connsiteX2" fmla="*/ 5014452 w 8723617"/>
              <a:gd name="connsiteY2" fmla="*/ 1858297 h 1860636"/>
              <a:gd name="connsiteX3" fmla="*/ 6393500 w 8723617"/>
              <a:gd name="connsiteY3" fmla="*/ 1518308 h 1860636"/>
              <a:gd name="connsiteX4" fmla="*/ 8723617 w 8723617"/>
              <a:gd name="connsiteY4" fmla="*/ 1520637 h 1860636"/>
              <a:gd name="connsiteX0" fmla="*/ 0 w 8723617"/>
              <a:gd name="connsiteY0" fmla="*/ 0 h 1622948"/>
              <a:gd name="connsiteX1" fmla="*/ 2035278 w 8723617"/>
              <a:gd name="connsiteY1" fmla="*/ 1297859 h 1622948"/>
              <a:gd name="connsiteX2" fmla="*/ 4660772 w 8723617"/>
              <a:gd name="connsiteY2" fmla="*/ 1617665 h 1622948"/>
              <a:gd name="connsiteX3" fmla="*/ 6393500 w 8723617"/>
              <a:gd name="connsiteY3" fmla="*/ 1518308 h 1622948"/>
              <a:gd name="connsiteX4" fmla="*/ 8723617 w 8723617"/>
              <a:gd name="connsiteY4" fmla="*/ 1520637 h 1622948"/>
              <a:gd name="connsiteX0" fmla="*/ 0 w 8723617"/>
              <a:gd name="connsiteY0" fmla="*/ 0 h 1627241"/>
              <a:gd name="connsiteX1" fmla="*/ 2300537 w 8723617"/>
              <a:gd name="connsiteY1" fmla="*/ 1201606 h 1627241"/>
              <a:gd name="connsiteX2" fmla="*/ 4660772 w 8723617"/>
              <a:gd name="connsiteY2" fmla="*/ 1617665 h 1627241"/>
              <a:gd name="connsiteX3" fmla="*/ 6393500 w 8723617"/>
              <a:gd name="connsiteY3" fmla="*/ 1518308 h 1627241"/>
              <a:gd name="connsiteX4" fmla="*/ 8723617 w 8723617"/>
              <a:gd name="connsiteY4" fmla="*/ 1520637 h 1627241"/>
              <a:gd name="connsiteX0" fmla="*/ 0 w 8745722"/>
              <a:gd name="connsiteY0" fmla="*/ 0 h 1466820"/>
              <a:gd name="connsiteX1" fmla="*/ 2322642 w 8745722"/>
              <a:gd name="connsiteY1" fmla="*/ 1041185 h 1466820"/>
              <a:gd name="connsiteX2" fmla="*/ 4682877 w 8745722"/>
              <a:gd name="connsiteY2" fmla="*/ 1457244 h 1466820"/>
              <a:gd name="connsiteX3" fmla="*/ 6415605 w 8745722"/>
              <a:gd name="connsiteY3" fmla="*/ 1357887 h 1466820"/>
              <a:gd name="connsiteX4" fmla="*/ 8745722 w 8745722"/>
              <a:gd name="connsiteY4" fmla="*/ 1360216 h 1466820"/>
              <a:gd name="connsiteX0" fmla="*/ 0 w 8701512"/>
              <a:gd name="connsiteY0" fmla="*/ 0 h 1466820"/>
              <a:gd name="connsiteX1" fmla="*/ 2322642 w 8701512"/>
              <a:gd name="connsiteY1" fmla="*/ 1041185 h 1466820"/>
              <a:gd name="connsiteX2" fmla="*/ 4682877 w 8701512"/>
              <a:gd name="connsiteY2" fmla="*/ 1457244 h 1466820"/>
              <a:gd name="connsiteX3" fmla="*/ 6415605 w 8701512"/>
              <a:gd name="connsiteY3" fmla="*/ 1357887 h 1466820"/>
              <a:gd name="connsiteX4" fmla="*/ 8701512 w 8701512"/>
              <a:gd name="connsiteY4" fmla="*/ 1392300 h 1466820"/>
              <a:gd name="connsiteX0" fmla="*/ 0 w 8701512"/>
              <a:gd name="connsiteY0" fmla="*/ 0 h 1457429"/>
              <a:gd name="connsiteX1" fmla="*/ 2322642 w 8701512"/>
              <a:gd name="connsiteY1" fmla="*/ 1041185 h 1457429"/>
              <a:gd name="connsiteX2" fmla="*/ 4682877 w 8701512"/>
              <a:gd name="connsiteY2" fmla="*/ 1457244 h 1457429"/>
              <a:gd name="connsiteX3" fmla="*/ 6260871 w 8701512"/>
              <a:gd name="connsiteY3" fmla="*/ 1101214 h 1457429"/>
              <a:gd name="connsiteX4" fmla="*/ 8701512 w 8701512"/>
              <a:gd name="connsiteY4" fmla="*/ 1392300 h 1457429"/>
              <a:gd name="connsiteX0" fmla="*/ 0 w 8701512"/>
              <a:gd name="connsiteY0" fmla="*/ 0 h 1457903"/>
              <a:gd name="connsiteX1" fmla="*/ 2322642 w 8701512"/>
              <a:gd name="connsiteY1" fmla="*/ 1041185 h 1457903"/>
              <a:gd name="connsiteX2" fmla="*/ 4682877 w 8701512"/>
              <a:gd name="connsiteY2" fmla="*/ 1457244 h 1457903"/>
              <a:gd name="connsiteX3" fmla="*/ 6680866 w 8701512"/>
              <a:gd name="connsiteY3" fmla="*/ 1149340 h 1457903"/>
              <a:gd name="connsiteX4" fmla="*/ 8701512 w 8701512"/>
              <a:gd name="connsiteY4" fmla="*/ 1392300 h 1457903"/>
              <a:gd name="connsiteX0" fmla="*/ 0 w 8701512"/>
              <a:gd name="connsiteY0" fmla="*/ 0 h 1392300"/>
              <a:gd name="connsiteX1" fmla="*/ 2322642 w 8701512"/>
              <a:gd name="connsiteY1" fmla="*/ 1041185 h 1392300"/>
              <a:gd name="connsiteX2" fmla="*/ 4660772 w 8701512"/>
              <a:gd name="connsiteY2" fmla="*/ 1344950 h 1392300"/>
              <a:gd name="connsiteX3" fmla="*/ 6680866 w 8701512"/>
              <a:gd name="connsiteY3" fmla="*/ 1149340 h 1392300"/>
              <a:gd name="connsiteX4" fmla="*/ 8701512 w 8701512"/>
              <a:gd name="connsiteY4" fmla="*/ 1392300 h 13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512" h="1392300">
                <a:moveTo>
                  <a:pt x="0" y="0"/>
                </a:moveTo>
                <a:cubicBezTo>
                  <a:pt x="398207" y="162232"/>
                  <a:pt x="1545847" y="817027"/>
                  <a:pt x="2322642" y="1041185"/>
                </a:cubicBezTo>
                <a:cubicBezTo>
                  <a:pt x="3099437" y="1265343"/>
                  <a:pt x="3934401" y="1326924"/>
                  <a:pt x="4660772" y="1344950"/>
                </a:cubicBezTo>
                <a:cubicBezTo>
                  <a:pt x="5387143" y="1362976"/>
                  <a:pt x="6073724" y="1117385"/>
                  <a:pt x="6680866" y="1149340"/>
                </a:cubicBezTo>
                <a:cubicBezTo>
                  <a:pt x="7288008" y="1181295"/>
                  <a:pt x="8311294" y="1257106"/>
                  <a:pt x="8701512" y="1392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1999470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124235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098175" y="152015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12617" y="1287068"/>
            <a:ext cx="6317485" cy="1673867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  <a:gd name="connsiteX0" fmla="*/ 0 w 8705080"/>
              <a:gd name="connsiteY0" fmla="*/ 0 h 2054424"/>
              <a:gd name="connsiteX1" fmla="*/ 3983530 w 8705080"/>
              <a:gd name="connsiteY1" fmla="*/ 1961018 h 2054424"/>
              <a:gd name="connsiteX2" fmla="*/ 7035258 w 8705080"/>
              <a:gd name="connsiteY2" fmla="*/ 1420244 h 2054424"/>
              <a:gd name="connsiteX3" fmla="*/ 8705080 w 8705080"/>
              <a:gd name="connsiteY3" fmla="*/ 2054424 h 2054424"/>
              <a:gd name="connsiteX0" fmla="*/ 0 w 8705080"/>
              <a:gd name="connsiteY0" fmla="*/ 0 h 2005164"/>
              <a:gd name="connsiteX1" fmla="*/ 3983530 w 8705080"/>
              <a:gd name="connsiteY1" fmla="*/ 1961018 h 2005164"/>
              <a:gd name="connsiteX2" fmla="*/ 7035258 w 8705080"/>
              <a:gd name="connsiteY2" fmla="*/ 1420244 h 2005164"/>
              <a:gd name="connsiteX3" fmla="*/ 8705080 w 8705080"/>
              <a:gd name="connsiteY3" fmla="*/ 1589203 h 2005164"/>
              <a:gd name="connsiteX0" fmla="*/ 0 w 8705080"/>
              <a:gd name="connsiteY0" fmla="*/ 0 h 1990889"/>
              <a:gd name="connsiteX1" fmla="*/ 3983530 w 8705080"/>
              <a:gd name="connsiteY1" fmla="*/ 1961018 h 1990889"/>
              <a:gd name="connsiteX2" fmla="*/ 7278412 w 8705080"/>
              <a:gd name="connsiteY2" fmla="*/ 1243781 h 1990889"/>
              <a:gd name="connsiteX3" fmla="*/ 8705080 w 8705080"/>
              <a:gd name="connsiteY3" fmla="*/ 1589203 h 1990889"/>
              <a:gd name="connsiteX0" fmla="*/ 0 w 8705080"/>
              <a:gd name="connsiteY0" fmla="*/ 0 h 1697836"/>
              <a:gd name="connsiteX1" fmla="*/ 4049844 w 8705080"/>
              <a:gd name="connsiteY1" fmla="*/ 1656218 h 1697836"/>
              <a:gd name="connsiteX2" fmla="*/ 7278412 w 8705080"/>
              <a:gd name="connsiteY2" fmla="*/ 1243781 h 1697836"/>
              <a:gd name="connsiteX3" fmla="*/ 8705080 w 8705080"/>
              <a:gd name="connsiteY3" fmla="*/ 1589203 h 1697836"/>
              <a:gd name="connsiteX0" fmla="*/ 0 w 8705080"/>
              <a:gd name="connsiteY0" fmla="*/ 0 h 1673867"/>
              <a:gd name="connsiteX1" fmla="*/ 4049844 w 8705080"/>
              <a:gd name="connsiteY1" fmla="*/ 1656218 h 1673867"/>
              <a:gd name="connsiteX2" fmla="*/ 7720511 w 8705080"/>
              <a:gd name="connsiteY2" fmla="*/ 922939 h 1673867"/>
              <a:gd name="connsiteX3" fmla="*/ 8705080 w 8705080"/>
              <a:gd name="connsiteY3" fmla="*/ 1589203 h 16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5080" h="1673867">
                <a:moveTo>
                  <a:pt x="0" y="0"/>
                </a:moveTo>
                <a:cubicBezTo>
                  <a:pt x="811481" y="435282"/>
                  <a:pt x="2763092" y="1502395"/>
                  <a:pt x="4049844" y="1656218"/>
                </a:cubicBezTo>
                <a:cubicBezTo>
                  <a:pt x="5336596" y="1810041"/>
                  <a:pt x="6933586" y="907371"/>
                  <a:pt x="7720511" y="922939"/>
                </a:cubicBezTo>
                <a:cubicBezTo>
                  <a:pt x="8327653" y="954894"/>
                  <a:pt x="8314862" y="1454009"/>
                  <a:pt x="8705080" y="1589203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2851135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2673290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382099" y="459317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1986305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23364" y="103918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D80AD1F-36AB-4458-A246-6DE6C1472133}"/>
              </a:ext>
            </a:extLst>
          </p:cNvPr>
          <p:cNvSpPr/>
          <p:nvPr/>
        </p:nvSpPr>
        <p:spPr>
          <a:xfrm flipV="1">
            <a:off x="7316221" y="4306043"/>
            <a:ext cx="1143813" cy="757827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2D0991E-54C4-4E50-AB5A-C4B3808F2FE8}"/>
              </a:ext>
            </a:extLst>
          </p:cNvPr>
          <p:cNvSpPr/>
          <p:nvPr/>
        </p:nvSpPr>
        <p:spPr>
          <a:xfrm flipV="1">
            <a:off x="7538182" y="4116174"/>
            <a:ext cx="750540" cy="933155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3DED73-C7C5-48EE-89B9-5BDA209B2EDA}"/>
              </a:ext>
            </a:extLst>
          </p:cNvPr>
          <p:cNvSpPr txBox="1"/>
          <p:nvPr/>
        </p:nvSpPr>
        <p:spPr>
          <a:xfrm>
            <a:off x="5498371" y="3898442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Range Distributions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D8955BC-2703-47D1-A58B-5D62C15BBB4F}"/>
              </a:ext>
            </a:extLst>
          </p:cNvPr>
          <p:cNvCxnSpPr>
            <a:cxnSpLocks/>
          </p:cNvCxnSpPr>
          <p:nvPr/>
        </p:nvCxnSpPr>
        <p:spPr>
          <a:xfrm flipH="1">
            <a:off x="7941229" y="5047829"/>
            <a:ext cx="2393764" cy="0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1110AC-4887-4767-BBDF-C2A3BD57A548}"/>
              </a:ext>
            </a:extLst>
          </p:cNvPr>
          <p:cNvSpPr/>
          <p:nvPr/>
        </p:nvSpPr>
        <p:spPr>
          <a:xfrm>
            <a:off x="463818" y="300010"/>
            <a:ext cx="10685445" cy="564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D37B21-9EEF-4569-8F84-7CD5E4C2DE3D}"/>
              </a:ext>
            </a:extLst>
          </p:cNvPr>
          <p:cNvSpPr txBox="1"/>
          <p:nvPr/>
        </p:nvSpPr>
        <p:spPr>
          <a:xfrm>
            <a:off x="10101453" y="5047829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1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50683AAC-C428-45B9-8C5F-69C8298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0260"/>
              </p:ext>
            </p:extLst>
          </p:nvPr>
        </p:nvGraphicFramePr>
        <p:xfrm>
          <a:off x="850900" y="1043516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48745B1-7B3F-4E19-9C1F-62E82CD8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4375"/>
              </p:ext>
            </p:extLst>
          </p:nvPr>
        </p:nvGraphicFramePr>
        <p:xfrm>
          <a:off x="850900" y="3429000"/>
          <a:ext cx="8128000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/>
                        <a:t>Linear Prop, No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5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00056"/>
              </p:ext>
            </p:extLst>
          </p:nvPr>
        </p:nvGraphicFramePr>
        <p:xfrm>
          <a:off x="527050" y="567266"/>
          <a:ext cx="812800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5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2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Initial Regularization Value, 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Initial Regularization Multiplier,</a:t>
                      </a:r>
                      <a:r>
                        <a:rPr lang="en-US" sz="2400" baseline="0" dirty="0"/>
                        <a:t> </a:t>
                      </a:r>
                      <a:r>
                        <a:rPr lang="el-GR" sz="2400" dirty="0"/>
                        <a:t>κ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Scale Factor, </a:t>
                      </a:r>
                      <a:r>
                        <a:rPr lang="el-GR" sz="2400" dirty="0"/>
                        <a:t>η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Minimum Regularization,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λ</a:t>
                      </a:r>
                      <a:r>
                        <a:rPr lang="en-US" sz="2400" baseline="-25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Maximum Regularization,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λ</a:t>
                      </a:r>
                      <a:r>
                        <a:rPr lang="en-US" sz="2400" baseline="-25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Cost Tolerance,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Gradient Tolerance,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Minimum Stepsize,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Minimum Improvement</a:t>
                      </a:r>
                      <a:r>
                        <a:rPr lang="en-US" sz="2400" baseline="0" dirty="0"/>
                        <a:t> Ratio</a:t>
                      </a:r>
                      <a:r>
                        <a:rPr lang="en-US" sz="2400" dirty="0"/>
                        <a:t>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51474"/>
              </p:ext>
            </p:extLst>
          </p:nvPr>
        </p:nvGraphicFramePr>
        <p:xfrm>
          <a:off x="345574" y="407568"/>
          <a:ext cx="76782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39009"/>
              </p:ext>
            </p:extLst>
          </p:nvPr>
        </p:nvGraphicFramePr>
        <p:xfrm>
          <a:off x="345574" y="2947237"/>
          <a:ext cx="76782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8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2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46473"/>
              </p:ext>
            </p:extLst>
          </p:nvPr>
        </p:nvGraphicFramePr>
        <p:xfrm>
          <a:off x="345574" y="1379621"/>
          <a:ext cx="7678244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90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Low Altitude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High Range Error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KS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KS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en-US" dirty="0"/>
                        <a:t>(L/D)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90853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en-US" dirty="0"/>
                        <a:t>(L/D)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767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04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4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78610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Ramp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Ramp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lift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Half lift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6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21828</TotalTime>
  <Words>573</Words>
  <Application>Microsoft Office PowerPoint</Application>
  <PresentationFormat>Custom</PresentationFormat>
  <Paragraphs>215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87</cp:revision>
  <dcterms:created xsi:type="dcterms:W3CDTF">2021-04-18T20:05:59Z</dcterms:created>
  <dcterms:modified xsi:type="dcterms:W3CDTF">2021-06-02T19:58:41Z</dcterms:modified>
</cp:coreProperties>
</file>