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91" r:id="rId2"/>
    <p:sldId id="301" r:id="rId3"/>
    <p:sldId id="305" r:id="rId4"/>
    <p:sldId id="283" r:id="rId5"/>
    <p:sldId id="317" r:id="rId6"/>
    <p:sldId id="284" r:id="rId7"/>
    <p:sldId id="298" r:id="rId8"/>
    <p:sldId id="299" r:id="rId9"/>
    <p:sldId id="304" r:id="rId10"/>
    <p:sldId id="300" r:id="rId11"/>
    <p:sldId id="312" r:id="rId12"/>
    <p:sldId id="306" r:id="rId13"/>
    <p:sldId id="286" r:id="rId14"/>
    <p:sldId id="297" r:id="rId15"/>
    <p:sldId id="281" r:id="rId16"/>
    <p:sldId id="261" r:id="rId17"/>
    <p:sldId id="293" r:id="rId18"/>
    <p:sldId id="302" r:id="rId19"/>
    <p:sldId id="303" r:id="rId20"/>
    <p:sldId id="295" r:id="rId21"/>
    <p:sldId id="279" r:id="rId22"/>
    <p:sldId id="319" r:id="rId23"/>
    <p:sldId id="316" r:id="rId24"/>
    <p:sldId id="280" r:id="rId25"/>
    <p:sldId id="313" r:id="rId26"/>
    <p:sldId id="289" r:id="rId27"/>
    <p:sldId id="320" r:id="rId28"/>
    <p:sldId id="264" r:id="rId29"/>
    <p:sldId id="265" r:id="rId30"/>
    <p:sldId id="266" r:id="rId31"/>
    <p:sldId id="267" r:id="rId32"/>
    <p:sldId id="268" r:id="rId33"/>
    <p:sldId id="269" r:id="rId34"/>
    <p:sldId id="270" r:id="rId35"/>
    <p:sldId id="271" r:id="rId36"/>
    <p:sldId id="272" r:id="rId37"/>
    <p:sldId id="273" r:id="rId38"/>
    <p:sldId id="274" r:id="rId39"/>
    <p:sldId id="296" r:id="rId40"/>
    <p:sldId id="310" r:id="rId41"/>
    <p:sldId id="263" r:id="rId42"/>
    <p:sldId id="307" r:id="rId43"/>
    <p:sldId id="308" r:id="rId44"/>
    <p:sldId id="309" r:id="rId45"/>
    <p:sldId id="277" r:id="rId46"/>
    <p:sldId id="278" r:id="rId47"/>
    <p:sldId id="314" r:id="rId48"/>
    <p:sldId id="315" r:id="rId49"/>
    <p:sldId id="31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L Background" id="{C65E65E8-8D10-45BF-9402-B68D0796393C}">
          <p14:sldIdLst>
            <p14:sldId id="291"/>
            <p14:sldId id="301"/>
            <p14:sldId id="305"/>
            <p14:sldId id="283"/>
            <p14:sldId id="317"/>
            <p14:sldId id="284"/>
            <p14:sldId id="298"/>
            <p14:sldId id="299"/>
            <p14:sldId id="304"/>
          </p14:sldIdLst>
        </p14:section>
        <p14:section name="Literature Review" id="{81EFE7E6-E373-43A1-BF4F-5ECAEC3BCAB3}">
          <p14:sldIdLst>
            <p14:sldId id="300"/>
            <p14:sldId id="312"/>
            <p14:sldId id="306"/>
            <p14:sldId id="286"/>
            <p14:sldId id="297"/>
          </p14:sldIdLst>
        </p14:section>
        <p14:section name="CL Optimal Traj Design" id="{656D6418-8445-42B6-BA0F-2A89012FB630}">
          <p14:sldIdLst>
            <p14:sldId id="281"/>
            <p14:sldId id="261"/>
            <p14:sldId id="293"/>
            <p14:sldId id="302"/>
            <p14:sldId id="303"/>
            <p14:sldId id="295"/>
            <p14:sldId id="279"/>
            <p14:sldId id="319"/>
          </p14:sldIdLst>
        </p14:section>
        <p14:section name="Entry Trajectory Design" id="{240A505C-ADCD-469E-9A98-A168ACAB57E7}">
          <p14:sldIdLst>
            <p14:sldId id="316"/>
            <p14:sldId id="280"/>
            <p14:sldId id="313"/>
            <p14:sldId id="289"/>
            <p14:sldId id="320"/>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96"/>
            <p14:sldId id="310"/>
            <p14:sldId id="263"/>
            <p14:sldId id="307"/>
            <p14:sldId id="308"/>
            <p14:sldId id="309"/>
            <p14:sldId id="277"/>
            <p14:sldId id="278"/>
            <p14:sldId id="314"/>
            <p14:sldId id="315"/>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176" autoAdjust="0"/>
  </p:normalViewPr>
  <p:slideViewPr>
    <p:cSldViewPr snapToGrid="0" snapToObjects="1">
      <p:cViewPr varScale="1">
        <p:scale>
          <a:sx n="90" d="100"/>
          <a:sy n="90" d="100"/>
        </p:scale>
        <p:origin x="2088"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28</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29</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30</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32</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33</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34</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35</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46</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47</a:t>
            </a:fld>
            <a:endParaRPr lang="en-US"/>
          </a:p>
        </p:txBody>
      </p:sp>
    </p:spTree>
    <p:extLst>
      <p:ext uri="{BB962C8B-B14F-4D97-AF65-F5344CB8AC3E}">
        <p14:creationId xmlns:p14="http://schemas.microsoft.com/office/powerpoint/2010/main" val="51778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a:t>
            </a:fld>
            <a:endParaRPr lang="en-US"/>
          </a:p>
        </p:txBody>
      </p:sp>
    </p:spTree>
    <p:extLst>
      <p:ext uri="{BB962C8B-B14F-4D97-AF65-F5344CB8AC3E}">
        <p14:creationId xmlns:p14="http://schemas.microsoft.com/office/powerpoint/2010/main" val="40329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GFOLD requires repeated solution for generate feedback;</a:t>
            </a:r>
            <a:r>
              <a:rPr lang="en-US" baseline="0" dirty="0" smtClean="0"/>
              <a:t> otherwise the bang-bang nature does not leave room for feedback</a:t>
            </a:r>
          </a:p>
          <a:p>
            <a:r>
              <a:rPr lang="en-US" baseline="0" dirty="0" smtClean="0"/>
              <a:t>Our approach could be seen as a robust extension to GFOLD, especially if it can be solved via convex optimization </a:t>
            </a:r>
          </a:p>
          <a:p>
            <a:r>
              <a:rPr lang="en-US" baseline="0" dirty="0" smtClean="0"/>
              <a:t>Probably not yet amenable to onboard implementation with current Mars tech </a:t>
            </a:r>
          </a:p>
        </p:txBody>
      </p:sp>
      <p:sp>
        <p:nvSpPr>
          <p:cNvPr id="4" name="Slide Number Placeholder 3"/>
          <p:cNvSpPr>
            <a:spLocks noGrp="1"/>
          </p:cNvSpPr>
          <p:nvPr>
            <p:ph type="sldNum" sz="quarter" idx="10"/>
          </p:nvPr>
        </p:nvSpPr>
        <p:spPr/>
        <p:txBody>
          <a:bodyPr/>
          <a:lstStyle/>
          <a:p>
            <a:fld id="{97591DF4-FFBB-4E8C-8E87-255A2EADF72A}" type="slidenum">
              <a:rPr lang="en-US" smtClean="0"/>
              <a:t>11</a:t>
            </a:fld>
            <a:endParaRPr lang="en-US"/>
          </a:p>
        </p:txBody>
      </p:sp>
    </p:spTree>
    <p:extLst>
      <p:ext uri="{BB962C8B-B14F-4D97-AF65-F5344CB8AC3E}">
        <p14:creationId xmlns:p14="http://schemas.microsoft.com/office/powerpoint/2010/main" val="186045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large number of papers deal with similar topics under a variety of different names</a:t>
            </a:r>
          </a:p>
          <a:p>
            <a:r>
              <a:rPr lang="en-US" dirty="0" smtClean="0"/>
              <a:t>Linear exponential, risk sensitive, probabilistic control</a:t>
            </a:r>
            <a:r>
              <a:rPr lang="en-US" baseline="0" dirty="0" smtClean="0"/>
              <a:t>, covariance steering </a:t>
            </a:r>
            <a:endParaRPr lang="en-US" dirty="0" smtClean="0"/>
          </a:p>
          <a:p>
            <a:r>
              <a:rPr lang="en-US" dirty="0" smtClean="0"/>
              <a:t>Stochastic versus parametric</a:t>
            </a:r>
            <a:r>
              <a:rPr lang="en-US" baseline="0" dirty="0" smtClean="0"/>
              <a:t> uncertainty</a:t>
            </a:r>
          </a:p>
          <a:p>
            <a:r>
              <a:rPr lang="en-US" baseline="0" dirty="0" smtClean="0"/>
              <a:t>Open loop vs closed loop</a:t>
            </a:r>
          </a:p>
          <a:p>
            <a:r>
              <a:rPr lang="en-US" baseline="0" dirty="0" smtClean="0"/>
              <a:t>Constrained</a:t>
            </a:r>
          </a:p>
          <a:p>
            <a:r>
              <a:rPr lang="en-US" baseline="0" dirty="0" smtClean="0"/>
              <a:t>Linear vs nonlinear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12</a:t>
            </a:fld>
            <a:endParaRPr lang="en-US"/>
          </a:p>
        </p:txBody>
      </p:sp>
    </p:spTree>
    <p:extLst>
      <p:ext uri="{BB962C8B-B14F-4D97-AF65-F5344CB8AC3E}">
        <p14:creationId xmlns:p14="http://schemas.microsoft.com/office/powerpoint/2010/main" val="59059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(Covariance minimization is just one particular objective)</a:t>
            </a:r>
          </a:p>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15</a:t>
            </a:fld>
            <a:endParaRPr lang="en-US"/>
          </a:p>
        </p:txBody>
      </p:sp>
    </p:spTree>
    <p:extLst>
      <p:ext uri="{BB962C8B-B14F-4D97-AF65-F5344CB8AC3E}">
        <p14:creationId xmlns:p14="http://schemas.microsoft.com/office/powerpoint/2010/main" val="15077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16</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constraints</a:t>
            </a:r>
            <a:r>
              <a:rPr lang="en-US" baseline="0" dirty="0" smtClean="0"/>
              <a:t> are not shown but are typically imposed on some partial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17</a:t>
            </a:fld>
            <a:endParaRPr lang="en-US"/>
          </a:p>
        </p:txBody>
      </p:sp>
    </p:spTree>
    <p:extLst>
      <p:ext uri="{BB962C8B-B14F-4D97-AF65-F5344CB8AC3E}">
        <p14:creationId xmlns:p14="http://schemas.microsoft.com/office/powerpoint/2010/main" val="361022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finite size of the ellipse provides a very natural scaling for the sigma points, i.e. we choose the initial</a:t>
            </a:r>
            <a:r>
              <a:rPr lang="en-US" baseline="0" dirty="0" smtClean="0"/>
              <a:t> set of sigma points to be on the boundary of the initial ellipse</a:t>
            </a:r>
          </a:p>
          <a:p>
            <a:r>
              <a:rPr lang="en-US" baseline="0" dirty="0" smtClean="0"/>
              <a:t>Can deal with parametric uncertainty in the same framework. Linear </a:t>
            </a:r>
            <a:r>
              <a:rPr lang="en-US" baseline="0" dirty="0" err="1" smtClean="0"/>
              <a:t>cov</a:t>
            </a:r>
            <a:r>
              <a:rPr lang="en-US" baseline="0" dirty="0" smtClean="0"/>
              <a:t> prop can deal with stochastic dynamics, how can we do that with sigma points? </a:t>
            </a:r>
          </a:p>
          <a:p>
            <a:r>
              <a:rPr lang="en-US" baseline="0" dirty="0" smtClean="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18</a:t>
            </a:fld>
            <a:endParaRPr lang="en-US"/>
          </a:p>
        </p:txBody>
      </p:sp>
    </p:spTree>
    <p:extLst>
      <p:ext uri="{BB962C8B-B14F-4D97-AF65-F5344CB8AC3E}">
        <p14:creationId xmlns:p14="http://schemas.microsoft.com/office/powerpoint/2010/main" val="417094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can be thought of as 1-D velocity regulation with disregard for position state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20</a:t>
            </a:fld>
            <a:endParaRPr lang="en-US"/>
          </a:p>
        </p:txBody>
      </p:sp>
    </p:spTree>
    <p:extLst>
      <p:ext uri="{BB962C8B-B14F-4D97-AF65-F5344CB8AC3E}">
        <p14:creationId xmlns:p14="http://schemas.microsoft.com/office/powerpoint/2010/main" val="3816364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12/2/2018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12/2/2018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12/2/2018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Entry, Descent, and Landing</a:t>
            </a:r>
            <a:endParaRPr lang="en-US" dirty="0"/>
          </a:p>
        </p:txBody>
      </p:sp>
      <p:sp>
        <p:nvSpPr>
          <p:cNvPr id="5" name="Content Placeholder 4"/>
          <p:cNvSpPr>
            <a:spLocks noGrp="1"/>
          </p:cNvSpPr>
          <p:nvPr>
            <p:ph idx="1"/>
          </p:nvPr>
        </p:nvSpPr>
        <p:spPr>
          <a:xfrm>
            <a:off x="628650" y="3742660"/>
            <a:ext cx="7886700" cy="2434302"/>
          </a:xfrm>
        </p:spPr>
        <p:txBody>
          <a:bodyPr/>
          <a:lstStyle/>
          <a:p>
            <a:pPr marL="0" indent="0">
              <a:buNone/>
            </a:pPr>
            <a:r>
              <a:rPr lang="en-US" dirty="0" smtClean="0"/>
              <a:t>Connor </a:t>
            </a:r>
            <a:r>
              <a:rPr lang="en-US" dirty="0" smtClean="0"/>
              <a:t>Noyes</a:t>
            </a:r>
          </a:p>
          <a:p>
            <a:pPr marL="0" indent="0">
              <a:buNone/>
            </a:pPr>
            <a:r>
              <a:rPr lang="en-US" dirty="0" smtClean="0"/>
              <a:t>Qualifying Exam</a:t>
            </a:r>
            <a:endParaRPr lang="en-US" dirty="0" smtClean="0"/>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12/2/2018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Guidance Literature</a:t>
            </a:r>
            <a:endParaRPr lang="en-US" dirty="0"/>
          </a:p>
        </p:txBody>
      </p:sp>
      <p:sp>
        <p:nvSpPr>
          <p:cNvPr id="3" name="Content Placeholder 2"/>
          <p:cNvSpPr>
            <a:spLocks noGrp="1"/>
          </p:cNvSpPr>
          <p:nvPr>
            <p:ph idx="1"/>
          </p:nvPr>
        </p:nvSpPr>
        <p:spPr/>
        <p:txBody>
          <a:bodyPr/>
          <a:lstStyle/>
          <a:p>
            <a:r>
              <a:rPr lang="en-US" sz="2400" dirty="0" smtClean="0"/>
              <a:t>Drag tracking</a:t>
            </a:r>
          </a:p>
          <a:p>
            <a:pPr lvl="1"/>
            <a:r>
              <a:rPr lang="en-US" sz="2000" dirty="0" smtClean="0"/>
              <a:t>Provides inherent robustness to uncertainty in atmospheric density and aerodynamic forces </a:t>
            </a:r>
            <a:r>
              <a:rPr lang="en-US" sz="2000" dirty="0" smtClean="0"/>
              <a:t>due to the relationship between trajectory length</a:t>
            </a:r>
            <a:endParaRPr lang="en-US" sz="2000" dirty="0" smtClean="0"/>
          </a:p>
          <a:p>
            <a:r>
              <a:rPr lang="en-US" sz="2400" dirty="0" smtClean="0"/>
              <a:t>Neighboring optimal control</a:t>
            </a:r>
          </a:p>
          <a:p>
            <a:pPr lvl="1"/>
            <a:r>
              <a:rPr lang="en-US" sz="2000" dirty="0" smtClean="0"/>
              <a:t>The Apollo guidance algorithm, as well as the modified version flown by MSL</a:t>
            </a:r>
          </a:p>
          <a:p>
            <a:r>
              <a:rPr lang="en-US" sz="2400" dirty="0" smtClean="0"/>
              <a:t>Numerical Predictor-corrector</a:t>
            </a:r>
          </a:p>
          <a:p>
            <a:pPr lvl="1"/>
            <a:r>
              <a:rPr lang="en-US" sz="2000" dirty="0" smtClean="0"/>
              <a:t>Repeatedly integrate the equations of motion to predict the trajectory, make improvements based on secant method </a:t>
            </a:r>
          </a:p>
          <a:p>
            <a:pPr lvl="1"/>
            <a:r>
              <a:rPr lang="en-US" sz="2000" dirty="0" smtClean="0"/>
              <a:t>Requires restrictive, low-order </a:t>
            </a:r>
            <a:r>
              <a:rPr lang="en-US" sz="2000" dirty="0" smtClean="0"/>
              <a:t>parameterization </a:t>
            </a:r>
            <a:r>
              <a:rPr lang="en-US" sz="2000" dirty="0" smtClean="0"/>
              <a:t>for onboard feasibility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4179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Powered Descent Literature</a:t>
            </a:r>
            <a:endParaRPr lang="en-US" dirty="0"/>
          </a:p>
        </p:txBody>
      </p:sp>
      <p:sp>
        <p:nvSpPr>
          <p:cNvPr id="3" name="Content Placeholder 2"/>
          <p:cNvSpPr>
            <a:spLocks noGrp="1"/>
          </p:cNvSpPr>
          <p:nvPr>
            <p:ph idx="1"/>
          </p:nvPr>
        </p:nvSpPr>
        <p:spPr/>
        <p:txBody>
          <a:bodyPr/>
          <a:lstStyle/>
          <a:p>
            <a:r>
              <a:rPr lang="en-US" sz="2400" dirty="0" smtClean="0"/>
              <a:t>Polynomial guidance – analytical approach </a:t>
            </a:r>
          </a:p>
          <a:p>
            <a:pPr lvl="1"/>
            <a:r>
              <a:rPr lang="en-US" sz="2000" dirty="0" smtClean="0"/>
              <a:t>Flown on Apollo moon landing</a:t>
            </a:r>
          </a:p>
          <a:p>
            <a:pPr lvl="1"/>
            <a:r>
              <a:rPr lang="en-US" sz="2000" dirty="0" smtClean="0"/>
              <a:t>No optimality, satisfaction of constraints via time of flight search </a:t>
            </a:r>
          </a:p>
          <a:p>
            <a:r>
              <a:rPr lang="en-US" sz="2400" dirty="0" smtClean="0"/>
              <a:t>GFOLD – Convex optimization algorithm for fuel optimal powered descent</a:t>
            </a:r>
          </a:p>
          <a:p>
            <a:pPr lvl="1"/>
            <a:r>
              <a:rPr lang="en-US" sz="2000" dirty="0" smtClean="0"/>
              <a:t>Guaranteed convergence for feasible problems with polynomial time complexity </a:t>
            </a:r>
          </a:p>
          <a:p>
            <a:pPr lvl="1"/>
            <a:r>
              <a:rPr lang="en-US" sz="2000" dirty="0" smtClean="0"/>
              <a:t>Must solve problem repeatedly to search for optimal time of flight </a:t>
            </a:r>
          </a:p>
          <a:p>
            <a:r>
              <a:rPr lang="en-US" sz="2400" dirty="0" smtClean="0"/>
              <a:t>Reduction to nonlinear root-solving problem based on necessary conditions from </a:t>
            </a:r>
            <a:r>
              <a:rPr lang="en-US" sz="2400" dirty="0" err="1" smtClean="0"/>
              <a:t>Pontryagin’s</a:t>
            </a:r>
            <a:r>
              <a:rPr lang="en-US" sz="2400" dirty="0" smtClean="0"/>
              <a:t> maximum principle </a:t>
            </a:r>
          </a:p>
          <a:p>
            <a:pPr lvl="1"/>
            <a:r>
              <a:rPr lang="en-US" sz="2000" dirty="0" smtClean="0"/>
              <a:t>No convergence guarantees</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06951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Control - Related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sz="2400" dirty="0"/>
              <a:t>Desensitized optimal control penalizes the partial derivatives of the objective function </a:t>
            </a:r>
            <a:r>
              <a:rPr lang="en-US" sz="2400" dirty="0" err="1"/>
              <a:t>wrt</a:t>
            </a:r>
            <a:r>
              <a:rPr lang="en-US" sz="2400" dirty="0"/>
              <a:t> </a:t>
            </a:r>
            <a:r>
              <a:rPr lang="en-US" sz="2400" dirty="0" smtClean="0"/>
              <a:t>parameters</a:t>
            </a:r>
          </a:p>
          <a:p>
            <a:pPr lvl="1"/>
            <a:r>
              <a:rPr lang="en-US" sz="2000" dirty="0" smtClean="0"/>
              <a:t>Applied to entry phase and fuel-optimal powered descent </a:t>
            </a:r>
          </a:p>
          <a:p>
            <a:pPr lvl="1"/>
            <a:r>
              <a:rPr lang="en-US" sz="2000" dirty="0" smtClean="0"/>
              <a:t>Closed relation between sensitivity and covariance reveals this is simply weighted covariance penalty </a:t>
            </a:r>
            <a:endParaRPr lang="en-US" sz="2000" dirty="0"/>
          </a:p>
          <a:p>
            <a:r>
              <a:rPr lang="en-US" sz="2400" dirty="0" smtClean="0"/>
              <a:t>Mean-Variance framework </a:t>
            </a:r>
            <a:r>
              <a:rPr lang="en-US" sz="2400" dirty="0"/>
              <a:t>trades off mean performance and </a:t>
            </a:r>
            <a:r>
              <a:rPr lang="en-US" sz="2400" dirty="0" smtClean="0"/>
              <a:t>robustness: J = E[x] + </a:t>
            </a:r>
            <a:r>
              <a:rPr lang="el-GR" sz="2400" dirty="0" smtClean="0"/>
              <a:t>ε</a:t>
            </a:r>
            <a:r>
              <a:rPr lang="en-US" sz="2400" dirty="0" smtClean="0"/>
              <a:t>V[x]</a:t>
            </a:r>
            <a:endParaRPr lang="en-US" sz="2400" dirty="0"/>
          </a:p>
          <a:p>
            <a:pPr lvl="1"/>
            <a:r>
              <a:rPr lang="en-US" sz="2000" dirty="0"/>
              <a:t>Decreasing the sensitivity of open-loop optimal solutions in decision making under </a:t>
            </a:r>
            <a:r>
              <a:rPr lang="en-US" sz="2000" dirty="0" smtClean="0"/>
              <a:t>uncertainty</a:t>
            </a:r>
          </a:p>
          <a:p>
            <a:pPr lvl="1"/>
            <a:r>
              <a:rPr lang="en-US" sz="2000" dirty="0" smtClean="0"/>
              <a:t>We can construct Pareto optimal frontier by varying </a:t>
            </a:r>
            <a:r>
              <a:rPr lang="el-GR" sz="2000" dirty="0" smtClean="0"/>
              <a:t>ε</a:t>
            </a:r>
            <a:r>
              <a:rPr lang="en-US" sz="2000" dirty="0" smtClean="0"/>
              <a:t>; choose how much performance to sacrifice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4341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6"/>
            <a:ext cx="8058151"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000" dirty="0" smtClean="0"/>
              <a:t>Desensitized control does not make use of statistical information</a:t>
            </a:r>
          </a:p>
          <a:p>
            <a:pPr lvl="1"/>
            <a:r>
              <a:rPr lang="en-US" sz="1800" dirty="0" smtClean="0"/>
              <a:t>Indeed, performance evaluations are conducted using parameters governed by distributions and we can use this information explicitly </a:t>
            </a:r>
          </a:p>
          <a:p>
            <a:r>
              <a:rPr lang="en-US" sz="2000" dirty="0" smtClean="0"/>
              <a:t>Few papers discuss closed-loop approaches </a:t>
            </a:r>
          </a:p>
          <a:p>
            <a:pPr lvl="1"/>
            <a:r>
              <a:rPr lang="en-US" sz="1800" dirty="0" smtClean="0"/>
              <a:t>Those that do avoid the issue of control constraints and instead impose arbitrary limits on the feedback gains or exclude feedback gains from the optimization process entirely</a:t>
            </a:r>
          </a:p>
          <a:p>
            <a:r>
              <a:rPr lang="en-US" sz="2000" dirty="0" smtClean="0"/>
              <a:t>Generally only demonstrated on 2d examples, many proposed solutions do not scale well with increasing dimension</a:t>
            </a:r>
          </a:p>
          <a:p>
            <a:r>
              <a:rPr lang="en-US" sz="2000" dirty="0" smtClean="0"/>
              <a:t>PCE only display spectral convergence for smooth systems</a:t>
            </a:r>
          </a:p>
          <a:p>
            <a:pPr lvl="1"/>
            <a:r>
              <a:rPr lang="en-US" sz="1800" dirty="0" smtClean="0"/>
              <a:t>Saturation nonlinearity slows convergence as a result </a:t>
            </a:r>
          </a:p>
        </p:txBody>
      </p:sp>
      <p:sp>
        <p:nvSpPr>
          <p:cNvPr id="4" name="Date Placeholder 3"/>
          <p:cNvSpPr>
            <a:spLocks noGrp="1"/>
          </p:cNvSpPr>
          <p:nvPr>
            <p:ph type="dt" sz="half" idx="10"/>
          </p:nvPr>
        </p:nvSpPr>
        <p:spPr/>
        <p:txBody>
          <a:bodyPr/>
          <a:lstStyle/>
          <a:p>
            <a:fld id="{7E2110A7-166C-49B2-9D48-0EC3D7BA312D}" type="datetime1">
              <a:rPr lang="en-US" smtClean="0"/>
              <a:t>12/2/2018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sz="2400" dirty="0" smtClean="0"/>
              <a:t>Desensitized entry and powered </a:t>
            </a:r>
            <a:r>
              <a:rPr lang="en-US" sz="2400" dirty="0" smtClean="0"/>
              <a:t>descent</a:t>
            </a:r>
          </a:p>
          <a:p>
            <a:pPr lvl="1"/>
            <a:r>
              <a:rPr lang="en-US" sz="2000" dirty="0" smtClean="0"/>
              <a:t>Without </a:t>
            </a:r>
            <a:r>
              <a:rPr lang="en-US" sz="2000" dirty="0" smtClean="0"/>
              <a:t>enforcement of </a:t>
            </a:r>
            <a:r>
              <a:rPr lang="en-US" sz="2000" dirty="0" smtClean="0"/>
              <a:t>constraints except on mean trajectory</a:t>
            </a:r>
            <a:endParaRPr lang="en-US" sz="2000" dirty="0" smtClean="0"/>
          </a:p>
          <a:p>
            <a:pPr lvl="1"/>
            <a:r>
              <a:rPr lang="en-US" sz="2000" dirty="0" smtClean="0"/>
              <a:t>SRP application used a </a:t>
            </a:r>
            <a:r>
              <a:rPr lang="en-US" sz="2000" dirty="0" smtClean="0"/>
              <a:t>heuristic that drives feedback gains to zero near the boundary of control constraints </a:t>
            </a:r>
          </a:p>
          <a:p>
            <a:r>
              <a:rPr lang="en-US" sz="2400" dirty="0" smtClean="0"/>
              <a:t>Variance penalization without confirmation of benefits</a:t>
            </a:r>
          </a:p>
          <a:p>
            <a:pPr lvl="1"/>
            <a:r>
              <a:rPr lang="en-US" sz="2000" dirty="0" smtClean="0"/>
              <a:t>Linear covariance propagation was used but the control was never executed on the full nonlinear model in order to demonstrate that the linearized prediction was sufficient</a:t>
            </a:r>
          </a:p>
          <a:p>
            <a:pPr lvl="1"/>
            <a:r>
              <a:rPr lang="en-US" sz="2000" dirty="0" smtClean="0"/>
              <a:t>Control saturation was not accounted for, which overestimates the effect the controller has on </a:t>
            </a:r>
            <a:r>
              <a:rPr lang="en-US" sz="2000" dirty="0" smtClean="0"/>
              <a:t>reducing the </a:t>
            </a:r>
            <a:r>
              <a:rPr lang="en-US" sz="2000" dirty="0" smtClean="0"/>
              <a:t>true state covariance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For </a:t>
            </a:r>
            <a:r>
              <a:rPr lang="en-US" dirty="0" smtClean="0"/>
              <a:t>Gaussian uncertainty, we cannot guarantee that constraints will be met due to unboundedness, instead they must </a:t>
            </a:r>
            <a:r>
              <a:rPr lang="en-US" dirty="0" smtClean="0"/>
              <a:t>be satisfied </a:t>
            </a:r>
            <a:r>
              <a:rPr lang="en-US" dirty="0" smtClean="0"/>
              <a:t>with </a:t>
            </a:r>
            <a:r>
              <a:rPr lang="en-US" dirty="0" smtClean="0"/>
              <a:t>at least a </a:t>
            </a:r>
            <a:r>
              <a:rPr lang="en-US" dirty="0" smtClean="0"/>
              <a:t>specified probability, this is referred to as a chance </a:t>
            </a:r>
            <a:r>
              <a:rPr lang="en-US" dirty="0" smtClean="0"/>
              <a:t>constraint</a:t>
            </a:r>
          </a:p>
          <a:p>
            <a:r>
              <a:rPr lang="en-US" dirty="0" smtClean="0"/>
              <a:t>Extends</a:t>
            </a:r>
            <a:r>
              <a:rPr lang="en-US" dirty="0" smtClean="0"/>
              <a:t> existing results in Mean-Variance framework to closed-loop, chance constrained scenarios </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12/2/2018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1607" y="1264627"/>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36823" y="1264626"/>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79627" y="2238825"/>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77355" y="1100241"/>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5913" y="3171383"/>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66604" y="1956705"/>
            <a:ext cx="2206758" cy="300082"/>
          </a:xfrm>
          <a:prstGeom prst="rect">
            <a:avLst/>
          </a:prstGeom>
          <a:noFill/>
        </p:spPr>
        <p:txBody>
          <a:bodyPr wrap="none" rtlCol="0">
            <a:spAutoFit/>
          </a:bodyPr>
          <a:lstStyle/>
          <a:p>
            <a:r>
              <a:rPr lang="en-US" sz="1350" dirty="0" smtClean="0">
                <a:solidFill>
                  <a:srgbClr val="FF0000"/>
                </a:solidFill>
              </a:rPr>
              <a:t>Constraint boundary, c(y) </a:t>
            </a:r>
            <a:r>
              <a:rPr lang="en-US" sz="1350" dirty="0">
                <a:solidFill>
                  <a:srgbClr val="FF0000"/>
                </a:solidFill>
              </a:rPr>
              <a:t>= 0</a:t>
            </a:r>
          </a:p>
        </p:txBody>
      </p:sp>
      <p:sp>
        <p:nvSpPr>
          <p:cNvPr id="22" name="TextBox 21"/>
          <p:cNvSpPr txBox="1"/>
          <p:nvPr/>
        </p:nvSpPr>
        <p:spPr>
          <a:xfrm>
            <a:off x="376637" y="3208310"/>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68376" y="1956705"/>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30398" y="1944804"/>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26121" y="979125"/>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21508" y="1279207"/>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5952" y="2460169"/>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509197" y="2495797"/>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35856" y="2937460"/>
            <a:ext cx="1760194"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smtClean="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2856424" y="5791205"/>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12/2/2018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12/2/2018</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Drawbacks/Limitations</a:t>
            </a:r>
            <a:endParaRPr lang="en-US" dirty="0"/>
          </a:p>
        </p:txBody>
      </p:sp>
      <p:sp>
        <p:nvSpPr>
          <p:cNvPr id="3" name="Content Placeholder 2"/>
          <p:cNvSpPr>
            <a:spLocks noGrp="1"/>
          </p:cNvSpPr>
          <p:nvPr>
            <p:ph idx="1"/>
          </p:nvPr>
        </p:nvSpPr>
        <p:spPr/>
        <p:txBody>
          <a:bodyPr/>
          <a:lstStyle/>
          <a:p>
            <a:r>
              <a:rPr lang="en-US" sz="2400" dirty="0" smtClean="0"/>
              <a:t>Use of linearized covariance propagation limits the size of ellipse under consideration</a:t>
            </a:r>
          </a:p>
          <a:p>
            <a:pPr lvl="1"/>
            <a:r>
              <a:rPr lang="en-US" sz="2000" dirty="0" smtClean="0"/>
              <a:t>Due to large uncertainty or stringent constraint satisfaction</a:t>
            </a:r>
          </a:p>
          <a:p>
            <a:pPr lvl="1"/>
            <a:r>
              <a:rPr lang="en-US" sz="2000" dirty="0" smtClean="0"/>
              <a:t>Strong nonlinearity or large ellipse will not accurately capture the state distribution, and the probabilistic bounds are not guaranteed to be satisfied</a:t>
            </a:r>
          </a:p>
          <a:p>
            <a:r>
              <a:rPr lang="en-US" sz="2400" dirty="0" smtClean="0"/>
              <a:t>Assumption of linear feedback control</a:t>
            </a:r>
          </a:p>
          <a:p>
            <a:pPr lvl="1"/>
            <a:r>
              <a:rPr lang="en-US" sz="2000" dirty="0" smtClean="0"/>
              <a:t>Naturally there may exist nonlinear controllers that outperform linear feedback </a:t>
            </a:r>
          </a:p>
          <a:p>
            <a:r>
              <a:rPr lang="en-US" sz="2400" dirty="0" smtClean="0"/>
              <a:t>Solution: Unscented transform </a:t>
            </a:r>
          </a:p>
          <a:p>
            <a:pPr lvl="1"/>
            <a:r>
              <a:rPr lang="en-US" sz="1600" dirty="0" smtClean="0"/>
              <a:t>Relies on sampled trajectories which allows arbitrary dynamics and controller structure</a:t>
            </a:r>
          </a:p>
          <a:p>
            <a:pPr lvl="1"/>
            <a:r>
              <a:rPr lang="en-US" sz="1600" dirty="0" smtClean="0"/>
              <a:t>Scales favorably with system dimension </a:t>
            </a:r>
            <a:endParaRPr lang="en-US" sz="16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97080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sz="2400" dirty="0" smtClean="0"/>
              <a:t>Application to SRP with LQR controller</a:t>
            </a:r>
          </a:p>
          <a:p>
            <a:pPr lvl="1"/>
            <a:r>
              <a:rPr lang="en-US" sz="2000" dirty="0" smtClean="0"/>
              <a:t>Potential for improving NLP solution methodology via sequential convex programming; UT grows problem size but for specified gains, the problem remains convex</a:t>
            </a:r>
          </a:p>
          <a:p>
            <a:r>
              <a:rPr lang="en-US" sz="2400" dirty="0" smtClean="0"/>
              <a:t>Extension to output feedback scenario with application to entry phase coupled with Apollo guidance, where the feedback states are measured or estimated quantities </a:t>
            </a:r>
          </a:p>
          <a:p>
            <a:r>
              <a:rPr lang="en-US" sz="2400" dirty="0" smtClean="0"/>
              <a:t>Multi-phase formulation that allows optimal ignition coupled with robust entry phase to achieve even lower fuel consumption </a:t>
            </a:r>
          </a:p>
          <a:p>
            <a:r>
              <a:rPr lang="en-US" sz="2400" dirty="0" smtClean="0"/>
              <a:t>Reformulate the constraints to achieve tighter satisfaction, guarantees </a:t>
            </a:r>
            <a:endParaRPr lang="en-US" sz="24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92507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EDL Overview</a:t>
            </a:r>
          </a:p>
          <a:p>
            <a:r>
              <a:rPr lang="en-US" dirty="0" smtClean="0"/>
              <a:t>Entry Guidance Review</a:t>
            </a:r>
          </a:p>
          <a:p>
            <a:r>
              <a:rPr lang="en-US" dirty="0" smtClean="0"/>
              <a:t>Powered Descent Guidance Review </a:t>
            </a:r>
            <a:endParaRPr lang="en-US" dirty="0" smtClean="0"/>
          </a:p>
          <a:p>
            <a:r>
              <a:rPr lang="en-US" dirty="0" smtClean="0"/>
              <a:t>Stochastic Literature Review</a:t>
            </a:r>
          </a:p>
          <a:p>
            <a:r>
              <a:rPr lang="en-US" dirty="0" smtClean="0"/>
              <a:t>Description of proposed approach</a:t>
            </a:r>
          </a:p>
          <a:p>
            <a:r>
              <a:rPr lang="en-US" dirty="0" smtClean="0"/>
              <a:t>Applications to EDL</a:t>
            </a:r>
            <a:endParaRPr lang="en-US" dirty="0" smtClean="0"/>
          </a:p>
          <a:p>
            <a:endParaRPr lang="en-US" dirty="0" smtClean="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9156" t="4093" r="6786" b="7410"/>
          <a:stretch/>
        </p:blipFill>
        <p:spPr>
          <a:xfrm>
            <a:off x="2942659" y="1922317"/>
            <a:ext cx="6081846" cy="3345969"/>
          </a:xfrm>
        </p:spPr>
      </p:pic>
      <p:sp>
        <p:nvSpPr>
          <p:cNvPr id="7" name="TextBox 6"/>
          <p:cNvSpPr txBox="1"/>
          <p:nvPr/>
        </p:nvSpPr>
        <p:spPr>
          <a:xfrm>
            <a:off x="297060" y="5361806"/>
            <a:ext cx="737143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nonlinearity has a contracting effect, allowing even the open loop scenario to reduce the state variance</a:t>
            </a:r>
          </a:p>
          <a:p>
            <a:pPr marL="285750" indent="-285750">
              <a:buFont typeface="Arial" panose="020B0604020202020204" pitchFamily="34" charset="0"/>
              <a:buChar char="•"/>
            </a:pPr>
            <a:r>
              <a:rPr lang="en-US" dirty="0" smtClean="0"/>
              <a:t>Provides the optimal bias of the reference from the constraint(s)</a:t>
            </a:r>
            <a:endParaRPr lang="en-US" dirty="0"/>
          </a:p>
        </p:txBody>
      </p:sp>
      <p:sp>
        <p:nvSpPr>
          <p:cNvPr id="9" name="TextBox 8"/>
          <p:cNvSpPr txBox="1"/>
          <p:nvPr/>
        </p:nvSpPr>
        <p:spPr>
          <a:xfrm>
            <a:off x="297058" y="2790598"/>
            <a:ext cx="25292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only in initial state</a:t>
            </a:r>
          </a:p>
          <a:p>
            <a:pPr marL="285750" indent="-285750">
              <a:buFont typeface="Arial" panose="020B0604020202020204" pitchFamily="34" charset="0"/>
              <a:buChar char="•"/>
            </a:pPr>
            <a:r>
              <a:rPr lang="en-US" dirty="0"/>
              <a:t>Fixed final condition at the </a:t>
            </a:r>
            <a:r>
              <a:rPr lang="en-US" dirty="0" smtClean="0"/>
              <a:t>origin</a:t>
            </a:r>
          </a:p>
          <a:p>
            <a:pPr marL="285750" indent="-285750">
              <a:buFont typeface="Arial" panose="020B0604020202020204" pitchFamily="34" charset="0"/>
              <a:buChar char="•"/>
            </a:pPr>
            <a:r>
              <a:rPr lang="en-US" dirty="0" smtClean="0"/>
              <a:t>Objective is to minimize the final variance, special case of mean-variance objective</a:t>
            </a:r>
            <a:endParaRPr lang="en-US" dirty="0"/>
          </a:p>
          <a:p>
            <a:endParaRPr lang="en-US" dirty="0"/>
          </a:p>
        </p:txBody>
      </p:sp>
    </p:spTree>
    <p:extLst>
      <p:ext uri="{BB962C8B-B14F-4D97-AF65-F5344CB8AC3E}">
        <p14:creationId xmlns:p14="http://schemas.microsoft.com/office/powerpoint/2010/main" val="239042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sz="2400" dirty="0"/>
              <a:t>During vehicle design, </a:t>
            </a:r>
            <a:r>
              <a:rPr lang="en-US" sz="2400" dirty="0" smtClean="0"/>
              <a:t>we seek to minimize propellant use under uncertainty during the powered descent phase  </a:t>
            </a:r>
          </a:p>
          <a:p>
            <a:pPr lvl="1"/>
            <a:r>
              <a:rPr lang="en-US" sz="2000" dirty="0" smtClean="0"/>
              <a:t>J = </a:t>
            </a:r>
            <a:r>
              <a:rPr lang="en-US" sz="2000" dirty="0" smtClean="0"/>
              <a:t>-E[m(</a:t>
            </a:r>
            <a:r>
              <a:rPr lang="en-US" sz="2000" dirty="0" err="1" smtClean="0"/>
              <a:t>tf</a:t>
            </a:r>
            <a:r>
              <a:rPr lang="en-US" sz="2000" dirty="0" smtClean="0"/>
              <a:t>)]</a:t>
            </a:r>
            <a:endParaRPr lang="en-US" sz="2000" dirty="0" smtClean="0"/>
          </a:p>
          <a:p>
            <a:pPr lvl="1"/>
            <a:r>
              <a:rPr lang="en-US" sz="2000" dirty="0" smtClean="0"/>
              <a:t>This allows us to deliver the heaviest payload to the </a:t>
            </a:r>
            <a:r>
              <a:rPr lang="en-US" sz="2000" dirty="0" smtClean="0"/>
              <a:t>surface for a fixed total vehicle mass </a:t>
            </a:r>
          </a:p>
          <a:p>
            <a:r>
              <a:rPr lang="en-US" sz="2400" dirty="0" smtClean="0"/>
              <a:t>When neglecting aerodynamic drag, the system is approximately linear</a:t>
            </a:r>
          </a:p>
          <a:p>
            <a:pPr lvl="1"/>
            <a:r>
              <a:rPr lang="en-US" sz="2000" dirty="0" smtClean="0"/>
              <a:t>This ensures the linearized approach is sufficiently accurate </a:t>
            </a:r>
            <a:endParaRPr lang="en-US" sz="2000" dirty="0" smtClean="0"/>
          </a:p>
          <a:p>
            <a:r>
              <a:rPr lang="en-US" sz="2400" dirty="0" smtClean="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12/2/2018</a:t>
            </a:fld>
            <a:endParaRPr lang="en-US"/>
          </a:p>
        </p:txBody>
      </p:sp>
    </p:spTree>
    <p:extLst>
      <p:ext uri="{BB962C8B-B14F-4D97-AF65-F5344CB8AC3E}">
        <p14:creationId xmlns:p14="http://schemas.microsoft.com/office/powerpoint/2010/main" val="3220044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Results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grpSp>
        <p:nvGrpSpPr>
          <p:cNvPr id="5" name="Group 4"/>
          <p:cNvGrpSpPr/>
          <p:nvPr/>
        </p:nvGrpSpPr>
        <p:grpSpPr>
          <a:xfrm>
            <a:off x="2200940" y="1392865"/>
            <a:ext cx="4587949" cy="4587949"/>
            <a:chOff x="2200940" y="1392865"/>
            <a:chExt cx="4587949" cy="4587949"/>
          </a:xfrm>
        </p:grpSpPr>
        <p:sp>
          <p:nvSpPr>
            <p:cNvPr id="6" name="Oval 5"/>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9819965">
              <a:off x="2380014" y="2828261"/>
              <a:ext cx="4288353" cy="1569660"/>
            </a:xfrm>
            <a:prstGeom prst="rect">
              <a:avLst/>
            </a:prstGeom>
            <a:noFill/>
          </p:spPr>
          <p:txBody>
            <a:bodyPr wrap="none" rtlCol="0">
              <a:spAutoFit/>
            </a:bodyPr>
            <a:lstStyle/>
            <a:p>
              <a:r>
                <a:rPr lang="en-US" sz="9600" dirty="0" smtClean="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259660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Entry Guidance </a:t>
            </a:r>
            <a:endParaRPr lang="en-US" dirty="0"/>
          </a:p>
        </p:txBody>
      </p:sp>
      <p:sp>
        <p:nvSpPr>
          <p:cNvPr id="3" name="Content Placeholder 2"/>
          <p:cNvSpPr>
            <a:spLocks noGrp="1"/>
          </p:cNvSpPr>
          <p:nvPr>
            <p:ph idx="1"/>
          </p:nvPr>
        </p:nvSpPr>
        <p:spPr/>
        <p:txBody>
          <a:bodyPr/>
          <a:lstStyle/>
          <a:p>
            <a:r>
              <a:rPr lang="en-US" dirty="0" smtClean="0"/>
              <a:t>The large nonlinearities and limited control authority present in the entry phase make it a more challenging application</a:t>
            </a:r>
          </a:p>
          <a:p>
            <a:r>
              <a:rPr lang="en-US" dirty="0" smtClean="0"/>
              <a:t>Additionally, full state feedback is not realistic</a:t>
            </a:r>
          </a:p>
          <a:p>
            <a:pPr lvl="1"/>
            <a:r>
              <a:rPr lang="en-US" dirty="0" smtClean="0"/>
              <a:t>LQR is not sufficient here </a:t>
            </a:r>
          </a:p>
          <a:p>
            <a:r>
              <a:rPr lang="en-US" dirty="0" smtClean="0"/>
              <a:t>Low order parametrization reduces the infinite dimensional OCP to a tractable optimization problem</a:t>
            </a:r>
          </a:p>
          <a:p>
            <a:r>
              <a:rPr lang="en-US" dirty="0" smtClean="0"/>
              <a:t>Modified Apollo guidance is used to generate the feedback gains scheduled on navigated velocity</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7257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sz="2400" dirty="0" smtClean="0"/>
              <a:t>Simple parameterization for robust, near-optimal altitude performance intended for parachute architectures </a:t>
            </a:r>
          </a:p>
          <a:p>
            <a:r>
              <a:rPr lang="en-US" sz="2400" dirty="0" smtClean="0"/>
              <a:t>Can show that this parameterization also allows for near-optimal minimum velocity performance, suitable for SRP applications</a:t>
            </a:r>
          </a:p>
          <a:p>
            <a:r>
              <a:rPr lang="en-US" sz="2400" dirty="0" smtClean="0"/>
              <a:t>If-then logic used is discontinuous; </a:t>
            </a:r>
            <a:r>
              <a:rPr lang="en-US" sz="2400" dirty="0" err="1" smtClean="0"/>
              <a:t>Nelder</a:t>
            </a:r>
            <a:r>
              <a:rPr lang="en-US" sz="2400" dirty="0" smtClean="0"/>
              <a:t>-Mead simplex method has been used for optimization</a:t>
            </a:r>
          </a:p>
          <a:p>
            <a:r>
              <a:rPr lang="en-US" sz="2400" dirty="0" smtClean="0"/>
              <a:t>Results from hybrid OC literature suggest a gradient based solution is possible and preferable </a:t>
            </a:r>
            <a:endParaRPr lang="en-US" sz="2400" dirty="0"/>
          </a:p>
        </p:txBody>
      </p:sp>
      <p:sp>
        <p:nvSpPr>
          <p:cNvPr id="4" name="Date Placeholder 3"/>
          <p:cNvSpPr>
            <a:spLocks noGrp="1"/>
          </p:cNvSpPr>
          <p:nvPr>
            <p:ph type="dt" sz="half" idx="10"/>
          </p:nvPr>
        </p:nvSpPr>
        <p:spPr/>
        <p:txBody>
          <a:bodyPr/>
          <a:lstStyle/>
          <a:p>
            <a:fld id="{C5C4825F-DB45-4B89-B3FE-04D1625C0B44}" type="datetime1">
              <a:rPr lang="en-US" smtClean="0"/>
              <a:t>12/2/2018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Low-order Parameterization </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992" t="9114" r="8356" b="5157"/>
          <a:stretch/>
        </p:blipFill>
        <p:spPr>
          <a:xfrm>
            <a:off x="4125191" y="2244436"/>
            <a:ext cx="4894118" cy="3730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18" y="3595850"/>
            <a:ext cx="2684663" cy="846701"/>
          </a:xfrm>
          <a:prstGeom prst="rect">
            <a:avLst/>
          </a:prstGeom>
        </p:spPr>
      </p:pic>
      <p:sp>
        <p:nvSpPr>
          <p:cNvPr id="7" name="Right Arrow 6"/>
          <p:cNvSpPr/>
          <p:nvPr/>
        </p:nvSpPr>
        <p:spPr>
          <a:xfrm>
            <a:off x="3190009" y="3936555"/>
            <a:ext cx="831273"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55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a:t>
            </a:r>
            <a:r>
              <a:rPr lang="en-US" dirty="0" smtClean="0"/>
              <a:t>Optimization</a:t>
            </a:r>
            <a:endParaRPr lang="en-US" dirty="0"/>
          </a:p>
        </p:txBody>
      </p:sp>
      <p:sp>
        <p:nvSpPr>
          <p:cNvPr id="3" name="Content Placeholder 2"/>
          <p:cNvSpPr>
            <a:spLocks noGrp="1"/>
          </p:cNvSpPr>
          <p:nvPr>
            <p:ph idx="1"/>
          </p:nvPr>
        </p:nvSpPr>
        <p:spPr/>
        <p:txBody>
          <a:bodyPr/>
          <a:lstStyle/>
          <a:p>
            <a:r>
              <a:rPr lang="en-US" sz="2400" dirty="0" smtClean="0"/>
              <a:t>Gradients with respect to switch times cannot be easily evaluated via finite difference, and automatic differentiation fails due to the discontinuous logic</a:t>
            </a:r>
          </a:p>
          <a:p>
            <a:r>
              <a:rPr lang="en-US" sz="2400" dirty="0" smtClean="0"/>
              <a:t>Solved very efficiently via SQP method (</a:t>
            </a:r>
            <a:r>
              <a:rPr lang="en-US" sz="2400" dirty="0" smtClean="0"/>
              <a:t>quasi-Newton </a:t>
            </a:r>
            <a:r>
              <a:rPr lang="en-US" sz="2400" dirty="0" smtClean="0"/>
              <a:t>method, BFGS update to inverse Hessian)</a:t>
            </a:r>
          </a:p>
          <a:p>
            <a:pPr lvl="1"/>
            <a:r>
              <a:rPr lang="en-US" sz="2000" dirty="0" smtClean="0"/>
              <a:t>For the 3-parameter problems here, typical convergence is &lt; 5 iterations </a:t>
            </a:r>
          </a:p>
          <a:p>
            <a:r>
              <a:rPr lang="en-US" sz="2400" dirty="0" smtClean="0"/>
              <a:t>We left margins heuristically, assumed a fixed % was sufficient for closed loop trajectories </a:t>
            </a:r>
          </a:p>
          <a:p>
            <a:pPr lvl="1"/>
            <a:r>
              <a:rPr lang="en-US" sz="2000" dirty="0" smtClean="0"/>
              <a:t>Under the new approach, the bank angle magnitudes become decision variables and the appropriate </a:t>
            </a:r>
            <a:r>
              <a:rPr lang="en-US" sz="2000" dirty="0" smtClean="0"/>
              <a:t>margin during each segment </a:t>
            </a:r>
            <a:r>
              <a:rPr lang="en-US" sz="2000" dirty="0" smtClean="0"/>
              <a:t>is determined automatically</a:t>
            </a:r>
            <a:endParaRPr lang="en-US" sz="2000" dirty="0"/>
          </a:p>
        </p:txBody>
      </p:sp>
      <p:sp>
        <p:nvSpPr>
          <p:cNvPr id="4" name="Date Placeholder 3"/>
          <p:cNvSpPr>
            <a:spLocks noGrp="1"/>
          </p:cNvSpPr>
          <p:nvPr>
            <p:ph type="dt" sz="half" idx="10"/>
          </p:nvPr>
        </p:nvSpPr>
        <p:spPr/>
        <p:txBody>
          <a:bodyPr/>
          <a:lstStyle/>
          <a:p>
            <a:fld id="{581CF2A1-F6C1-4B7E-AC26-04453B5C8EE3}" type="datetime1">
              <a:rPr lang="en-US" smtClean="0"/>
              <a:t>12/2/2018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Stochastic optimal control of nonlinear, constrained systems subject to parametric uncertainty</a:t>
            </a:r>
          </a:p>
          <a:p>
            <a:pPr lvl="1"/>
            <a:r>
              <a:rPr lang="en-US" dirty="0" smtClean="0"/>
              <a:t>Current approach provides a tractable approximation of chance constraints but does not guarantee their satisfaction in the original nonlinear system </a:t>
            </a:r>
          </a:p>
          <a:p>
            <a:r>
              <a:rPr lang="en-US" dirty="0" smtClean="0"/>
              <a:t>Reference trajectory is optimally biased away from active constraints </a:t>
            </a:r>
          </a:p>
          <a:p>
            <a:r>
              <a:rPr lang="en-US" dirty="0" smtClean="0"/>
              <a:t>Resulting solution is optimal in a distributional sense </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8450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12/2/2018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12/2/2018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MSL EDL Sequence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875" y="1825625"/>
            <a:ext cx="7366250" cy="4351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48256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12/2/2018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12/2/2018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12/2/2018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12/2/2018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12/2/2018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12/2/2018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12/2/2018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12/2/2018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12/2/2018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sz="2400" dirty="0" smtClean="0"/>
              <a:t>Mars Science Laboratory -  Apollo entry guidance, DGB Chute, Sky-Crane Descent stage</a:t>
            </a:r>
          </a:p>
          <a:p>
            <a:pPr lvl="1"/>
            <a:r>
              <a:rPr lang="en-US" sz="2000" dirty="0" smtClean="0"/>
              <a:t>Low-lifting vehicle, L/D ~ 0.24, yields limited control authority </a:t>
            </a:r>
          </a:p>
          <a:p>
            <a:pPr lvl="1"/>
            <a:r>
              <a:rPr lang="en-US" sz="2000" dirty="0" smtClean="0"/>
              <a:t>BC = m/(D*A) ~ 120 kg/m</a:t>
            </a:r>
            <a:r>
              <a:rPr lang="en-US" sz="2000" baseline="30000" dirty="0" smtClean="0"/>
              <a:t>2</a:t>
            </a:r>
          </a:p>
          <a:p>
            <a:r>
              <a:rPr lang="en-US" sz="2400" dirty="0" smtClean="0"/>
              <a:t>Reference trajectory designed for slow maneuvers and wide margins </a:t>
            </a:r>
          </a:p>
          <a:p>
            <a:r>
              <a:rPr lang="en-US" sz="2400" dirty="0" smtClean="0"/>
              <a:t>Closed-loop performance evaluated via Monte Carlo</a:t>
            </a:r>
          </a:p>
          <a:p>
            <a:pPr lvl="1"/>
            <a:r>
              <a:rPr lang="en-US" sz="2000" dirty="0" smtClean="0"/>
              <a:t>Iteration with human in the loop </a:t>
            </a:r>
            <a:r>
              <a:rPr lang="en-US" sz="2000" dirty="0" smtClean="0"/>
              <a:t>until margins are satisfied </a:t>
            </a:r>
            <a:endParaRPr lang="en-US" sz="2000" dirty="0" smtClean="0"/>
          </a:p>
        </p:txBody>
      </p:sp>
      <p:sp>
        <p:nvSpPr>
          <p:cNvPr id="4" name="Date Placeholder 3"/>
          <p:cNvSpPr>
            <a:spLocks noGrp="1"/>
          </p:cNvSpPr>
          <p:nvPr>
            <p:ph type="dt" sz="half" idx="10"/>
          </p:nvPr>
        </p:nvSpPr>
        <p:spPr/>
        <p:txBody>
          <a:bodyPr/>
          <a:lstStyle/>
          <a:p>
            <a:fld id="{0CE37C48-1170-4701-8E7C-79F64CD70510}" type="datetime1">
              <a:rPr lang="en-US" smtClean="0"/>
              <a:t>12/2/2018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(robust solutions via optimal 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12/2/2018</a:t>
            </a:fld>
            <a:endParaRPr lang="en-US"/>
          </a:p>
        </p:txBody>
      </p:sp>
    </p:spTree>
    <p:extLst>
      <p:ext uri="{BB962C8B-B14F-4D97-AF65-F5344CB8AC3E}">
        <p14:creationId xmlns:p14="http://schemas.microsoft.com/office/powerpoint/2010/main" val="2471386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12/2/2018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p>
          <a:p>
            <a:r>
              <a:rPr lang="en-US" dirty="0" smtClean="0"/>
              <a:t>Control of </a:t>
            </a:r>
            <a:r>
              <a:rPr lang="en-US" dirty="0" err="1" smtClean="0"/>
              <a:t>Liouville</a:t>
            </a:r>
            <a:r>
              <a:rPr lang="en-US" dirty="0" smtClean="0"/>
              <a:t> equation</a:t>
            </a:r>
          </a:p>
          <a:p>
            <a:r>
              <a:rPr lang="en-US" dirty="0" smtClean="0"/>
              <a:t>Desensitized optimal control penalizes the partial derivatives of the objective function </a:t>
            </a:r>
            <a:r>
              <a:rPr lang="en-US" dirty="0" err="1" smtClean="0"/>
              <a:t>wrt</a:t>
            </a:r>
            <a:r>
              <a:rPr lang="en-US" dirty="0" smtClean="0"/>
              <a:t> parameters, or places constraints on sensitivities </a:t>
            </a:r>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12/2/2018</a:t>
            </a:fld>
            <a:endParaRPr lang="en-US"/>
          </a:p>
        </p:txBody>
      </p:sp>
    </p:spTree>
    <p:extLst>
      <p:ext uri="{BB962C8B-B14F-4D97-AF65-F5344CB8AC3E}">
        <p14:creationId xmlns:p14="http://schemas.microsoft.com/office/powerpoint/2010/main" val="1182201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12/2/2018</a:t>
            </a:fld>
            <a:endParaRPr lang="en-US"/>
          </a:p>
        </p:txBody>
      </p:sp>
    </p:spTree>
    <p:extLst>
      <p:ext uri="{BB962C8B-B14F-4D97-AF65-F5344CB8AC3E}">
        <p14:creationId xmlns:p14="http://schemas.microsoft.com/office/powerpoint/2010/main" val="108164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28176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12/2/2018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12/2/2018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cases</a:t>
            </a:r>
          </a:p>
          <a:p>
            <a:pPr lvl="1"/>
            <a:r>
              <a:rPr lang="en-US" dirty="0" smtClean="0"/>
              <a:t>Geometrically,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12/2/2018</a:t>
            </a:fld>
            <a:endParaRPr lang="en-US"/>
          </a:p>
        </p:txBody>
      </p:sp>
    </p:spTree>
    <p:extLst>
      <p:ext uri="{BB962C8B-B14F-4D97-AF65-F5344CB8AC3E}">
        <p14:creationId xmlns:p14="http://schemas.microsoft.com/office/powerpoint/2010/main" val="2886322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t>
            </a:r>
            <a:r>
              <a:rPr lang="en-US" dirty="0" smtClean="0"/>
              <a:t>optimization: </a:t>
            </a:r>
            <a:r>
              <a:rPr lang="en-US" dirty="0" smtClean="0"/>
              <a:t>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12/2/2018</a:t>
            </a:fld>
            <a:endParaRPr lang="en-US"/>
          </a:p>
        </p:txBody>
      </p:sp>
    </p:spTree>
    <p:extLst>
      <p:ext uri="{BB962C8B-B14F-4D97-AF65-F5344CB8AC3E}">
        <p14:creationId xmlns:p14="http://schemas.microsoft.com/office/powerpoint/2010/main" val="3256538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grpSp>
        <p:nvGrpSpPr>
          <p:cNvPr id="7" name="Group 6"/>
          <p:cNvGrpSpPr/>
          <p:nvPr/>
        </p:nvGrpSpPr>
        <p:grpSpPr>
          <a:xfrm>
            <a:off x="2200940" y="1392865"/>
            <a:ext cx="4587949" cy="4587949"/>
            <a:chOff x="2200940" y="1392865"/>
            <a:chExt cx="4587949" cy="4587949"/>
          </a:xfrm>
        </p:grpSpPr>
        <p:sp>
          <p:nvSpPr>
            <p:cNvPr id="5" name="Oval 4"/>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9819965">
              <a:off x="2380014" y="2828261"/>
              <a:ext cx="4288353" cy="1569660"/>
            </a:xfrm>
            <a:prstGeom prst="rect">
              <a:avLst/>
            </a:prstGeom>
            <a:noFill/>
          </p:spPr>
          <p:txBody>
            <a:bodyPr wrap="none" rtlCol="0">
              <a:spAutoFit/>
            </a:bodyPr>
            <a:lstStyle/>
            <a:p>
              <a:r>
                <a:rPr lang="en-US" sz="9600" dirty="0" smtClean="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58481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EDL Missions</a:t>
            </a:r>
            <a:endParaRPr lang="en-US" dirty="0"/>
          </a:p>
        </p:txBody>
      </p:sp>
      <p:sp>
        <p:nvSpPr>
          <p:cNvPr id="3" name="Content Placeholder 2"/>
          <p:cNvSpPr>
            <a:spLocks noGrp="1"/>
          </p:cNvSpPr>
          <p:nvPr>
            <p:ph idx="1"/>
          </p:nvPr>
        </p:nvSpPr>
        <p:spPr>
          <a:xfrm>
            <a:off x="628650" y="1825625"/>
            <a:ext cx="3821076" cy="4054180"/>
          </a:xfrm>
        </p:spPr>
        <p:txBody>
          <a:bodyPr/>
          <a:lstStyle/>
          <a:p>
            <a:r>
              <a:rPr lang="en-US" sz="2400" dirty="0" smtClean="0"/>
              <a:t>Future missions will require delivery of heavier payloads</a:t>
            </a:r>
          </a:p>
          <a:p>
            <a:pPr lvl="1"/>
            <a:r>
              <a:rPr lang="en-US" sz="2000" dirty="0" smtClean="0"/>
              <a:t>Human class missions will require 10x landed mass </a:t>
            </a:r>
          </a:p>
          <a:p>
            <a:r>
              <a:rPr lang="en-US" sz="2400" dirty="0" smtClean="0"/>
              <a:t>Parachute </a:t>
            </a:r>
            <a:r>
              <a:rPr lang="en-US" sz="2400" dirty="0"/>
              <a:t>architectures simply do not scale to high ballistic coefficients</a:t>
            </a:r>
            <a:r>
              <a:rPr lang="en-US" sz="2400" baseline="30000" dirty="0"/>
              <a:t>1</a:t>
            </a:r>
          </a:p>
          <a:p>
            <a:pPr lvl="1"/>
            <a:r>
              <a:rPr lang="en-US" sz="2000" dirty="0" smtClean="0"/>
              <a:t>Supersonic </a:t>
            </a:r>
            <a:r>
              <a:rPr lang="en-US" sz="2000" dirty="0" err="1" smtClean="0"/>
              <a:t>retropropulsion</a:t>
            </a:r>
            <a:r>
              <a:rPr lang="en-US" sz="2000" dirty="0" smtClean="0"/>
              <a:t> is one enabling technology</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
        <p:nvSpPr>
          <p:cNvPr id="5" name="Footer Placeholder 4"/>
          <p:cNvSpPr>
            <a:spLocks noGrp="1"/>
          </p:cNvSpPr>
          <p:nvPr>
            <p:ph type="ftr" sz="quarter" idx="11"/>
          </p:nvPr>
        </p:nvSpPr>
        <p:spPr>
          <a:xfrm>
            <a:off x="2254827" y="6438756"/>
            <a:ext cx="6774873" cy="200314"/>
          </a:xfrm>
        </p:spPr>
        <p:txBody>
          <a:bodyPr/>
          <a:lstStyle/>
          <a:p>
            <a:r>
              <a:rPr lang="en-US" sz="900" dirty="0" smtClean="0"/>
              <a:t>1. Braun, R.D. and Manning, R.M.; "Mars Entry, Descent and Landing Challenges," Journal of Spacecraft and Rockets, Vol. 44, No. 2, 2007.</a:t>
            </a:r>
            <a:endParaRPr lang="en-US" sz="900"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49" y="2520056"/>
            <a:ext cx="4427551" cy="2665318"/>
          </a:xfrm>
          <a:prstGeom prst="rect">
            <a:avLst/>
          </a:prstGeom>
        </p:spPr>
      </p:pic>
    </p:spTree>
    <p:extLst>
      <p:ext uri="{BB962C8B-B14F-4D97-AF65-F5344CB8AC3E}">
        <p14:creationId xmlns:p14="http://schemas.microsoft.com/office/powerpoint/2010/main" val="3632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thrusters</a:t>
            </a:r>
          </a:p>
          <a:p>
            <a:pPr lvl="1"/>
            <a:r>
              <a:rPr lang="en-US" dirty="0" smtClean="0"/>
              <a:t>Bank angle is treated as the only control variable </a:t>
            </a:r>
          </a:p>
          <a:p>
            <a:r>
              <a:rPr lang="en-US" dirty="0" smtClean="0"/>
              <a:t>Powered descent phase – supersonic </a:t>
            </a:r>
            <a:r>
              <a:rPr lang="en-US" dirty="0" err="1" smtClean="0"/>
              <a:t>retropropulsion</a:t>
            </a:r>
            <a:r>
              <a:rPr lang="en-US" dirty="0" smtClean="0"/>
              <a:t> is used to null nearly all of the vehicle’s remaining velocity </a:t>
            </a:r>
          </a:p>
          <a:p>
            <a:pPr lvl="1"/>
            <a:r>
              <a:rPr lang="en-US" dirty="0" smtClean="0"/>
              <a:t>3D thrust magnitude and direction is the control </a:t>
            </a:r>
          </a:p>
          <a:p>
            <a:r>
              <a:rPr lang="en-US" dirty="0" smtClean="0"/>
              <a:t>Landing phase – final vertical descent 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12/2/2018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4074"/>
            <a:ext cx="7886700" cy="611532"/>
          </a:xfrm>
        </p:spPr>
        <p:txBody>
          <a:bodyPr/>
          <a:lstStyle/>
          <a:p>
            <a:r>
              <a:rPr lang="en-US" dirty="0" smtClean="0"/>
              <a:t>Features of the Entry Phase</a:t>
            </a:r>
            <a:endParaRPr lang="en-US" dirty="0"/>
          </a:p>
        </p:txBody>
      </p:sp>
      <p:sp>
        <p:nvSpPr>
          <p:cNvPr id="3" name="Content Placeholder 2"/>
          <p:cNvSpPr>
            <a:spLocks noGrp="1"/>
          </p:cNvSpPr>
          <p:nvPr>
            <p:ph idx="1"/>
          </p:nvPr>
        </p:nvSpPr>
        <p:spPr>
          <a:xfrm>
            <a:off x="628650" y="1690542"/>
            <a:ext cx="7886700" cy="4351338"/>
          </a:xfrm>
        </p:spPr>
        <p:txBody>
          <a:bodyPr/>
          <a:lstStyle/>
          <a:p>
            <a:r>
              <a:rPr lang="en-US" sz="2400" dirty="0" smtClean="0"/>
              <a:t>Expressed in spherical coordinates</a:t>
            </a:r>
          </a:p>
          <a:p>
            <a:pPr lvl="1"/>
            <a:r>
              <a:rPr lang="en-US" sz="2000" dirty="0" smtClean="0"/>
              <a:t>State dimension = 6 </a:t>
            </a:r>
          </a:p>
          <a:p>
            <a:pPr lvl="1"/>
            <a:r>
              <a:rPr lang="en-US" sz="2000" dirty="0" err="1" smtClean="0"/>
              <a:t>Underactuated</a:t>
            </a:r>
            <a:r>
              <a:rPr lang="en-US" sz="2000" dirty="0" smtClean="0"/>
              <a:t> </a:t>
            </a:r>
            <a:r>
              <a:rPr lang="en-US" sz="2000" dirty="0" smtClean="0"/>
              <a:t>system with </a:t>
            </a:r>
            <a:r>
              <a:rPr lang="en-US" sz="2000" dirty="0" smtClean="0"/>
              <a:t>only one control variable </a:t>
            </a:r>
          </a:p>
          <a:p>
            <a:r>
              <a:rPr lang="en-US" sz="2400" dirty="0" smtClean="0"/>
              <a:t>Exponential model of atmospheric density coupled with nonlinear aerodynamic forces result in a wide operating range</a:t>
            </a:r>
          </a:p>
          <a:p>
            <a:r>
              <a:rPr lang="en-US" sz="2400" dirty="0" smtClean="0"/>
              <a:t>Significant uncertainty exists due to </a:t>
            </a:r>
            <a:r>
              <a:rPr lang="en-US" sz="2400" dirty="0" smtClean="0"/>
              <a:t>insertion errors, environmental </a:t>
            </a:r>
            <a:r>
              <a:rPr lang="en-US" sz="2400" dirty="0" smtClean="0"/>
              <a:t>conditions, vehicle performance, navigation errors</a:t>
            </a:r>
          </a:p>
          <a:p>
            <a:pPr lvl="1"/>
            <a:r>
              <a:rPr lang="en-US" sz="2000" dirty="0" smtClean="0"/>
              <a:t>Modeled through both parametric uncertainty and stochastic dynamics</a:t>
            </a:r>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Descent Phase</a:t>
            </a:r>
            <a:endParaRPr lang="en-US" dirty="0"/>
          </a:p>
        </p:txBody>
      </p:sp>
      <p:sp>
        <p:nvSpPr>
          <p:cNvPr id="3" name="Content Placeholder 2"/>
          <p:cNvSpPr>
            <a:spLocks noGrp="1"/>
          </p:cNvSpPr>
          <p:nvPr>
            <p:ph idx="1"/>
          </p:nvPr>
        </p:nvSpPr>
        <p:spPr/>
        <p:txBody>
          <a:bodyPr/>
          <a:lstStyle/>
          <a:p>
            <a:r>
              <a:rPr lang="en-US" sz="2400" dirty="0" smtClean="0"/>
              <a:t>Dynamics comprise three double integrators (+ affine gravity term in vertical direction), and nonlinear mass dynamics</a:t>
            </a:r>
          </a:p>
          <a:p>
            <a:pPr lvl="1"/>
            <a:r>
              <a:rPr lang="en-US" sz="2000" dirty="0"/>
              <a:t>State dimension = 7</a:t>
            </a:r>
            <a:endParaRPr lang="en-US" sz="2000" dirty="0" smtClean="0"/>
          </a:p>
          <a:p>
            <a:r>
              <a:rPr lang="en-US" sz="2400" dirty="0" smtClean="0"/>
              <a:t>The vehicle’s thrust is subject to nonlinear, non-convex constraints that couple the coordinate directions</a:t>
            </a:r>
          </a:p>
          <a:p>
            <a:r>
              <a:rPr lang="en-US" sz="2400" dirty="0" smtClean="0"/>
              <a:t>Uncertainty exists in ignition conditions, aerodynamic effects, engine performance (</a:t>
            </a:r>
            <a:r>
              <a:rPr lang="en-US" sz="2400" dirty="0" err="1" smtClean="0"/>
              <a:t>Isp</a:t>
            </a:r>
            <a:r>
              <a:rPr lang="en-US" sz="2400" dirty="0" smtClean="0"/>
              <a:t>, thrust) as well as transient effects</a:t>
            </a:r>
          </a:p>
          <a:p>
            <a:r>
              <a:rPr lang="en-US" sz="2400" dirty="0" smtClean="0"/>
              <a:t>Constraints on pointing direction, shallow flight, and limited fuel availability </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our approach is different</a:t>
            </a:r>
            <a:endParaRPr lang="en-US" dirty="0"/>
          </a:p>
        </p:txBody>
      </p:sp>
      <p:sp>
        <p:nvSpPr>
          <p:cNvPr id="3" name="Content Placeholder 2"/>
          <p:cNvSpPr>
            <a:spLocks noGrp="1"/>
          </p:cNvSpPr>
          <p:nvPr>
            <p:ph idx="1"/>
          </p:nvPr>
        </p:nvSpPr>
        <p:spPr>
          <a:xfrm>
            <a:off x="628650" y="1933575"/>
            <a:ext cx="7886700" cy="3671888"/>
          </a:xfrm>
        </p:spPr>
        <p:txBody>
          <a:bodyPr/>
          <a:lstStyle/>
          <a:p>
            <a:r>
              <a:rPr lang="en-US" sz="2400" dirty="0" smtClean="0"/>
              <a:t>Stochastic view of the problem: looking at an entire tube of trajectories from the beginning of the design process </a:t>
            </a:r>
          </a:p>
          <a:p>
            <a:pPr lvl="1"/>
            <a:r>
              <a:rPr lang="en-US" sz="2000" dirty="0"/>
              <a:t>Exploit knowledge of the probabilistic nature of the uncertainty to improve </a:t>
            </a:r>
            <a:r>
              <a:rPr lang="en-US" sz="2000" dirty="0" smtClean="0"/>
              <a:t>performance</a:t>
            </a:r>
          </a:p>
          <a:p>
            <a:r>
              <a:rPr lang="en-US" sz="2400" dirty="0" smtClean="0"/>
              <a:t>Reversal of common design order; reference trajectory is designed in view of closed-loop performance </a:t>
            </a:r>
          </a:p>
          <a:p>
            <a:pPr lvl="1"/>
            <a:r>
              <a:rPr lang="en-US" sz="2000" dirty="0" smtClean="0"/>
              <a:t>The process may still require iteration if the chosen controller parameters are insufficient</a:t>
            </a:r>
          </a:p>
          <a:p>
            <a:pPr lvl="1"/>
            <a:r>
              <a:rPr lang="en-US" sz="2000" dirty="0" smtClean="0"/>
              <a:t>In NLP formulations, gains and other controller parameters can be included in the optimization process</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09676532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18909</TotalTime>
  <Words>3597</Words>
  <Application>Microsoft Office PowerPoint</Application>
  <PresentationFormat>On-screen Show (4:3)</PresentationFormat>
  <Paragraphs>403</Paragraphs>
  <Slides>49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UCI Samueli </vt:lpstr>
      <vt:lpstr>A Stochastic Optimal Control Approach to Mars Entry, Descent, and Landing</vt:lpstr>
      <vt:lpstr>Outline</vt:lpstr>
      <vt:lpstr>MSL EDL Sequence</vt:lpstr>
      <vt:lpstr>Entry, Descent, and Landing  State of the Art</vt:lpstr>
      <vt:lpstr>Future EDL Missions</vt:lpstr>
      <vt:lpstr>EDL Concept of Operations</vt:lpstr>
      <vt:lpstr>Features of the Entry Phase</vt:lpstr>
      <vt:lpstr>Features of the Descent Phase</vt:lpstr>
      <vt:lpstr>How our approach is different</vt:lpstr>
      <vt:lpstr>Entry Guidance Literature</vt:lpstr>
      <vt:lpstr>Powered Descent Literature</vt:lpstr>
      <vt:lpstr>Stochastic Control - Related Work</vt:lpstr>
      <vt:lpstr>Drawbacks/Limitations of Existing Approaches</vt:lpstr>
      <vt:lpstr>Existing Applications to EDL</vt:lpstr>
      <vt:lpstr>Chance Constrained Nonlinear Optimal Control</vt:lpstr>
      <vt:lpstr>PowerPoint Presentation</vt:lpstr>
      <vt:lpstr>Current Approach</vt:lpstr>
      <vt:lpstr>Drawbacks/Limitations</vt:lpstr>
      <vt:lpstr>Roadmap</vt:lpstr>
      <vt:lpstr>1D Example: x ̇=-c|x|x+u</vt:lpstr>
      <vt:lpstr>Application:  Supersonic Retropropulsion</vt:lpstr>
      <vt:lpstr>Preliminary Results</vt:lpstr>
      <vt:lpstr>Application: Entry Guidance </vt:lpstr>
      <vt:lpstr>Switch Time Optimization for Rapid Entry Trajectory Design</vt:lpstr>
      <vt:lpstr>Low-order Parameterization </vt:lpstr>
      <vt:lpstr>Switch Time Optimization</vt:lpstr>
      <vt:lpstr>Conclusion</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PowerPoint Presentation</vt:lpstr>
      <vt:lpstr>Outline</vt:lpstr>
      <vt:lpstr>Trace Norm</vt:lpstr>
      <vt:lpstr>Literature Review </vt:lpstr>
      <vt:lpstr>Literature Review </vt:lpstr>
      <vt:lpstr>Also Related</vt:lpstr>
      <vt:lpstr>System Flow</vt:lpstr>
      <vt:lpstr>Modeling</vt:lpstr>
      <vt:lpstr>Covariance Minimization</vt:lpstr>
      <vt:lpstr>Covariance Minimization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Noyes, Connor D (3436)</cp:lastModifiedBy>
  <cp:revision>336</cp:revision>
  <dcterms:created xsi:type="dcterms:W3CDTF">2016-02-17T21:45:19Z</dcterms:created>
  <dcterms:modified xsi:type="dcterms:W3CDTF">2018-12-03T06:19:10Z</dcterms:modified>
</cp:coreProperties>
</file>