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57" r:id="rId3"/>
    <p:sldId id="256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2" autoAdjust="0"/>
  </p:normalViewPr>
  <p:slideViewPr>
    <p:cSldViewPr snapToGrid="0">
      <p:cViewPr>
        <p:scale>
          <a:sx n="60" d="100"/>
          <a:sy n="60" d="100"/>
        </p:scale>
        <p:origin x="-1224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782B5-82DF-48ED-92BE-C4676CEDADC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4B478-290D-4B9A-A63F-4B885CDC0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9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Ideas:</a:t>
            </a:r>
          </a:p>
          <a:p>
            <a:r>
              <a:rPr lang="en-US" dirty="0"/>
              <a:t>Even in open loop trajectories, different paths through the atmosphere result in different state distributions. This is due to the aerodynamic nonlinearities affecting the entry vehicle. </a:t>
            </a:r>
          </a:p>
          <a:p>
            <a:endParaRPr lang="en-US" dirty="0"/>
          </a:p>
          <a:p>
            <a:r>
              <a:rPr lang="en-US" dirty="0"/>
              <a:t>In addition to using feedback control to tighten the terminal distribution, a reference trajectory can be found that further reduces the terminal distribution. </a:t>
            </a:r>
          </a:p>
          <a:p>
            <a:endParaRPr lang="en-US" dirty="0"/>
          </a:p>
          <a:p>
            <a:r>
              <a:rPr lang="en-US" dirty="0"/>
              <a:t>Despite a lower mean altitude, a higher 3σ low altitude is achieved by reducing the size of the standard deviation.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Ideas:</a:t>
            </a:r>
          </a:p>
          <a:p>
            <a:r>
              <a:rPr lang="en-US" dirty="0"/>
              <a:t>Even in open loop trajectories, different paths through the atmosphere result in different state distributions. This is due to the aerodynamic nonlinearities affecting the entry vehicle. </a:t>
            </a:r>
          </a:p>
          <a:p>
            <a:endParaRPr lang="en-US" dirty="0"/>
          </a:p>
          <a:p>
            <a:r>
              <a:rPr lang="en-US" dirty="0"/>
              <a:t>In addition to using feedback control to tighten the terminal distribution, a reference trajectory can be found that further reduces the terminal distribution. </a:t>
            </a:r>
          </a:p>
          <a:p>
            <a:endParaRPr lang="en-US" dirty="0"/>
          </a:p>
          <a:p>
            <a:r>
              <a:rPr lang="en-US" dirty="0"/>
              <a:t>Despite a lower mean altitude, a higher 3σ low altitude is achieved by reducing the size of the standard deviation.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and Closed-Loop Results</a:t>
            </a:r>
          </a:p>
          <a:p>
            <a:r>
              <a:rPr lang="en-US" dirty="0"/>
              <a:t>N = 5000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0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 at 61% on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5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 at 61% on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0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blue line</a:t>
            </a:r>
            <a:r>
              <a:rPr lang="en-US" baseline="0" dirty="0" smtClean="0"/>
              <a:t> depicts a possible disturbance trajectory. Our assumption likely introduces conservatism into the solution.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75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MSL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parametrization</a:t>
            </a:r>
            <a:r>
              <a:rPr lang="en-US" baseline="0" dirty="0" smtClean="0"/>
              <a:t>, and show design map(s) created by iterating over different values of the parameters. In contrast, the weights in our </a:t>
            </a:r>
            <a:r>
              <a:rPr lang="en-US" baseline="0" dirty="0" err="1" smtClean="0"/>
              <a:t>parametrization</a:t>
            </a:r>
            <a:r>
              <a:rPr lang="en-US" baseline="0" dirty="0" smtClean="0"/>
              <a:t> make the same design map much more intuitive and in fact reduces the number of parameters to sweep over.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B478-290D-4B9A-A63F-4B885CDC01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8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47391F-D9B5-4CAE-8211-48C6B0182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0A8541C-2CCE-48A9-A845-707482233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D12D23-2530-4FB8-A4C8-18C90CCD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7CF010-2BBF-43F8-B33D-1D3DBD83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C029BA-BFF8-415B-AFAD-D4F05770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2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82FCB5-364C-49EE-8BF8-A2EB7CE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3CBB75F-595A-4DEA-A340-F6E98FFE1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A9772C-6D03-44E9-AD19-89B61F5F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FEF94F-D7C2-4B87-BBCC-F1D03338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067072-2DCB-4B7E-A9B9-93C6AC20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87670EE-7E3D-40B1-81D1-3928B3EAE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0C402E5-6703-443C-9E46-AA1113937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06FEDE-9258-43E8-8DAD-27D0855E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E6F0D7-59AF-4555-84F1-6392ADB2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EA3BE4-CE33-403D-BF17-FC8E0C03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C70816-4C0D-48EE-8658-962696B6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9AB54B-86F2-45B8-8A3F-07E0FCE0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2175CA-1152-4E09-B069-7C63143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D0274-1B40-4C9C-A850-04EA924C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CE0232-7626-480E-A5D2-8F7B7D59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1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3B5A41-DB48-4D58-B734-CD5A27B3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5E4CE5-2446-472F-87AE-D3248C7E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8F6907-0B05-458D-920C-B7C6A471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76CDB7-BB56-423E-B4E1-A5BCB5E6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5F2148-A805-4BF5-8E48-C8503365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8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2F8071-4DA6-4B90-B4A4-A438E6E0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C105E5-9A0B-4E45-83F0-D4F884A22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F3A594-083A-4511-ACAA-DD0311225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26D3B0-1448-4750-83DF-45941F21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5F5568-BDED-4F86-8B30-0A5852F0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273A3C-5C3D-4E56-A14A-B14196C4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D31BD-5210-4743-84A6-584D2D19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3E8E0E-C674-406A-B572-DE447BCFC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4C08255-4E10-4CCB-9155-86B8CE451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8BD2CD-CF94-41FB-86B7-3F2C1222A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A2680D8-3757-45EF-85F9-8CA4CC15E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27802DD-D22A-40CF-A1C1-18A87B94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C2E926B-50C5-4E44-8907-C2656E33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25AC05D-95EB-474E-A347-56ACAA09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ACAC38-2DE6-448B-A0B0-DD87BAFA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AB678E-A63B-4E3D-A92B-0B87C743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A48ACD-6140-45C7-A6E6-8349B653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81DDBA-5555-4E55-B240-CC33344D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00BC90-E297-4742-9C66-749B52DB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FC1C04-00E9-4794-BBA2-F350991B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36D8EC-1555-41E7-A7D3-3395B856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BF080-496F-4F5E-B7C1-FC40B073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098739-ACD9-4A13-A69C-80FA70DF0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9CADFF-F0A7-4E21-A23D-54D325371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245E32-67A0-4577-8F89-B0395D33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ABB268-E709-4534-916C-8432F3AD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900B76-DD52-49A7-8413-4F4AEDE5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6DDC4-1930-4487-B1E8-C942E7A1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1EF7F34-8D4F-40B2-815A-42BC78972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F11B40-10E4-4BB0-8718-B93FCE25D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BC4639-53C0-4008-8404-59B90461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67F339-CB88-46C0-BC66-10976D0E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E38F07-4752-47F8-8313-1F41DEB4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9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61B366B-F40A-4419-A4D7-5D004C94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0DAC84-2516-4982-BDD6-D65807112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15E1FE-A689-4C33-A970-770074DF0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6E91-CB9B-46DE-9DB7-C686754E38A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88D4B7-C3FC-48A2-9CC7-F017D0CA3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A22127-F24C-48C8-BC78-D8F41EB3C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A8E11-9B72-4295-B5A9-498B4018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3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DAC0C9A-D2F6-4B13-B41C-C8A5462750E0}"/>
              </a:ext>
            </a:extLst>
          </p:cNvPr>
          <p:cNvGrpSpPr/>
          <p:nvPr/>
        </p:nvGrpSpPr>
        <p:grpSpPr>
          <a:xfrm>
            <a:off x="-3306" y="0"/>
            <a:ext cx="12175850" cy="6858000"/>
            <a:chOff x="-3306" y="0"/>
            <a:chExt cx="1217585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A2584670-1767-4A16-80B5-C49984D69591}"/>
                </a:ext>
              </a:extLst>
            </p:cNvPr>
            <p:cNvSpPr/>
            <p:nvPr/>
          </p:nvSpPr>
          <p:spPr>
            <a:xfrm>
              <a:off x="8929991" y="0"/>
              <a:ext cx="3242553" cy="6858000"/>
            </a:xfrm>
            <a:prstGeom prst="rect">
              <a:avLst/>
            </a:prstGeom>
            <a:solidFill>
              <a:srgbClr val="00206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7AD5B5D8-5106-4F59-8417-20F6044A3999}"/>
                </a:ext>
              </a:extLst>
            </p:cNvPr>
            <p:cNvSpPr/>
            <p:nvPr/>
          </p:nvSpPr>
          <p:spPr>
            <a:xfrm>
              <a:off x="5888297" y="0"/>
              <a:ext cx="3012847" cy="685800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46DAC06-4549-4071-B229-337D719B71FF}"/>
                </a:ext>
              </a:extLst>
            </p:cNvPr>
            <p:cNvSpPr/>
            <p:nvPr/>
          </p:nvSpPr>
          <p:spPr>
            <a:xfrm>
              <a:off x="2880413" y="0"/>
              <a:ext cx="3000828" cy="6858000"/>
            </a:xfrm>
            <a:prstGeom prst="rect">
              <a:avLst/>
            </a:prstGeom>
            <a:solidFill>
              <a:srgbClr val="FFC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D09FE59-1A50-462C-950A-BFB132B68F00}"/>
                </a:ext>
              </a:extLst>
            </p:cNvPr>
            <p:cNvSpPr/>
            <p:nvPr/>
          </p:nvSpPr>
          <p:spPr>
            <a:xfrm>
              <a:off x="-3306" y="0"/>
              <a:ext cx="2856754" cy="6858000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AF20C2E-9D5B-4EEF-A299-C2E43FB7B026}"/>
                </a:ext>
              </a:extLst>
            </p:cNvPr>
            <p:cNvSpPr txBox="1"/>
            <p:nvPr/>
          </p:nvSpPr>
          <p:spPr>
            <a:xfrm>
              <a:off x="328741" y="117131"/>
              <a:ext cx="2336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Little to No Work Done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A99F817-7753-4226-83A2-E9EC6C6C18BD}"/>
                </a:ext>
              </a:extLst>
            </p:cNvPr>
            <p:cNvSpPr txBox="1"/>
            <p:nvPr/>
          </p:nvSpPr>
          <p:spPr>
            <a:xfrm>
              <a:off x="3798345" y="117131"/>
              <a:ext cx="121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Progress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DB1DDEF-723A-4BF2-8095-4E7FC45F8322}"/>
                </a:ext>
              </a:extLst>
            </p:cNvPr>
            <p:cNvSpPr txBox="1"/>
            <p:nvPr/>
          </p:nvSpPr>
          <p:spPr>
            <a:xfrm>
              <a:off x="6714428" y="110794"/>
              <a:ext cx="1826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Nearly Done, </a:t>
              </a:r>
            </a:p>
            <a:p>
              <a:r>
                <a:rPr lang="en-US" dirty="0"/>
                <a:t>Finishing Touches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4D85B1A-A46E-47A8-B472-A2156256C06F}"/>
                </a:ext>
              </a:extLst>
            </p:cNvPr>
            <p:cNvSpPr txBox="1"/>
            <p:nvPr/>
          </p:nvSpPr>
          <p:spPr>
            <a:xfrm>
              <a:off x="9984918" y="113763"/>
              <a:ext cx="13394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Complete</a:t>
              </a:r>
            </a:p>
            <a:p>
              <a:r>
                <a:rPr lang="en-US" dirty="0"/>
                <a:t>(Tentatively)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A5EFB2-8693-4730-8432-C8260C051ECC}"/>
              </a:ext>
            </a:extLst>
          </p:cNvPr>
          <p:cNvSpPr txBox="1"/>
          <p:nvPr/>
        </p:nvSpPr>
        <p:spPr>
          <a:xfrm>
            <a:off x="4322270" y="1771660"/>
            <a:ext cx="17302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1 - 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5EFDB7-C36E-410A-BB80-E2F67F809DA8}"/>
              </a:ext>
            </a:extLst>
          </p:cNvPr>
          <p:cNvSpPr txBox="1"/>
          <p:nvPr/>
        </p:nvSpPr>
        <p:spPr>
          <a:xfrm>
            <a:off x="6303876" y="2272556"/>
            <a:ext cx="2181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2 - Dynamics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A4A6F0-9C13-42C8-A659-F7FF5FE901D9}"/>
              </a:ext>
            </a:extLst>
          </p:cNvPr>
          <p:cNvSpPr txBox="1"/>
          <p:nvPr/>
        </p:nvSpPr>
        <p:spPr>
          <a:xfrm>
            <a:off x="3621881" y="2797332"/>
            <a:ext cx="25088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Chapter 3 – </a:t>
            </a:r>
            <a:r>
              <a:rPr lang="en-US" dirty="0" smtClean="0"/>
              <a:t>EG Review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17628B-6AA4-403C-AF7E-99442E816A0C}"/>
              </a:ext>
            </a:extLst>
          </p:cNvPr>
          <p:cNvSpPr txBox="1"/>
          <p:nvPr/>
        </p:nvSpPr>
        <p:spPr>
          <a:xfrm>
            <a:off x="3067824" y="805896"/>
            <a:ext cx="22570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0 – </a:t>
            </a:r>
          </a:p>
          <a:p>
            <a:r>
              <a:rPr lang="en-US" dirty="0"/>
              <a:t>Front Matter, 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C6614F-CD01-42B0-9AC2-D3A4FE8785D3}"/>
              </a:ext>
            </a:extLst>
          </p:cNvPr>
          <p:cNvSpPr txBox="1"/>
          <p:nvPr/>
        </p:nvSpPr>
        <p:spPr>
          <a:xfrm>
            <a:off x="6303876" y="3678081"/>
            <a:ext cx="22570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Chapter 4 – Guidance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9AB6F83-6C19-4AD0-98C8-CF554F4012D6}"/>
              </a:ext>
            </a:extLst>
          </p:cNvPr>
          <p:cNvSpPr txBox="1"/>
          <p:nvPr/>
        </p:nvSpPr>
        <p:spPr>
          <a:xfrm>
            <a:off x="6194286" y="4837799"/>
            <a:ext cx="2346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6 – </a:t>
            </a:r>
          </a:p>
          <a:p>
            <a:r>
              <a:rPr lang="en-US" dirty="0"/>
              <a:t>Assessment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30BFE47-CB7D-4662-A3DE-05C77B558530}"/>
              </a:ext>
            </a:extLst>
          </p:cNvPr>
          <p:cNvSpPr txBox="1"/>
          <p:nvPr/>
        </p:nvSpPr>
        <p:spPr>
          <a:xfrm>
            <a:off x="5875072" y="4435206"/>
            <a:ext cx="30392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5 – Guidance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CE65D1-D33E-4D1F-BE4C-F8A348C8A6CA}"/>
              </a:ext>
            </a:extLst>
          </p:cNvPr>
          <p:cNvSpPr txBox="1"/>
          <p:nvPr/>
        </p:nvSpPr>
        <p:spPr>
          <a:xfrm>
            <a:off x="6995915" y="6420234"/>
            <a:ext cx="1263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F871EE-4E63-4319-9C0C-27DB0606F08A}"/>
              </a:ext>
            </a:extLst>
          </p:cNvPr>
          <p:cNvSpPr txBox="1"/>
          <p:nvPr/>
        </p:nvSpPr>
        <p:spPr>
          <a:xfrm>
            <a:off x="4930318" y="5646803"/>
            <a:ext cx="23328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Chapter 7 – </a:t>
            </a:r>
          </a:p>
          <a:p>
            <a:r>
              <a:rPr lang="en-US" dirty="0"/>
              <a:t>Guidance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9376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EDL\Documents\Dissertation\Images\DensityVaria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11" y="898962"/>
            <a:ext cx="7552616" cy="411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3990352" y="1229710"/>
            <a:ext cx="2085108" cy="2963918"/>
          </a:xfrm>
          <a:custGeom>
            <a:avLst/>
            <a:gdLst>
              <a:gd name="connsiteX0" fmla="*/ 234812 w 2085108"/>
              <a:gd name="connsiteY0" fmla="*/ 0 h 2963918"/>
              <a:gd name="connsiteX1" fmla="*/ 92923 w 2085108"/>
              <a:gd name="connsiteY1" fmla="*/ 677918 h 2963918"/>
              <a:gd name="connsiteX2" fmla="*/ 1464523 w 2085108"/>
              <a:gd name="connsiteY2" fmla="*/ 1844566 h 2963918"/>
              <a:gd name="connsiteX3" fmla="*/ 2079378 w 2085108"/>
              <a:gd name="connsiteY3" fmla="*/ 2522483 h 2963918"/>
              <a:gd name="connsiteX4" fmla="*/ 1748302 w 2085108"/>
              <a:gd name="connsiteY4" fmla="*/ 2963918 h 29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108" h="2963918">
                <a:moveTo>
                  <a:pt x="234812" y="0"/>
                </a:moveTo>
                <a:cubicBezTo>
                  <a:pt x="61391" y="185245"/>
                  <a:pt x="-112029" y="370490"/>
                  <a:pt x="92923" y="677918"/>
                </a:cubicBezTo>
                <a:cubicBezTo>
                  <a:pt x="297875" y="985346"/>
                  <a:pt x="1133447" y="1537139"/>
                  <a:pt x="1464523" y="1844566"/>
                </a:cubicBezTo>
                <a:cubicBezTo>
                  <a:pt x="1795599" y="2151993"/>
                  <a:pt x="2032082" y="2335924"/>
                  <a:pt x="2079378" y="2522483"/>
                </a:cubicBezTo>
                <a:cubicBezTo>
                  <a:pt x="2126675" y="2709042"/>
                  <a:pt x="1869171" y="2932387"/>
                  <a:pt x="1748302" y="2963918"/>
                </a:cubicBezTo>
              </a:path>
            </a:pathLst>
          </a:cu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29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9EDE3B36-3AF0-4437-AC1D-AE23D0354DF0}"/>
              </a:ext>
            </a:extLst>
          </p:cNvPr>
          <p:cNvSpPr/>
          <p:nvPr/>
        </p:nvSpPr>
        <p:spPr>
          <a:xfrm rot="5400000">
            <a:off x="7650448" y="2649447"/>
            <a:ext cx="893361" cy="2692823"/>
          </a:xfrm>
          <a:prstGeom prst="ellipse">
            <a:avLst/>
          </a:prstGeom>
          <a:solidFill>
            <a:srgbClr val="7030A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9EDE3B36-3AF0-4437-AC1D-AE23D0354DF0}"/>
              </a:ext>
            </a:extLst>
          </p:cNvPr>
          <p:cNvSpPr/>
          <p:nvPr/>
        </p:nvSpPr>
        <p:spPr>
          <a:xfrm rot="10800000">
            <a:off x="4707052" y="1789346"/>
            <a:ext cx="1373041" cy="1374999"/>
          </a:xfrm>
          <a:prstGeom prst="ellipse">
            <a:avLst/>
          </a:prstGeom>
          <a:solidFill>
            <a:srgbClr val="7030A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9EDE3B36-3AF0-4437-AC1D-AE23D0354DF0}"/>
              </a:ext>
            </a:extLst>
          </p:cNvPr>
          <p:cNvSpPr/>
          <p:nvPr/>
        </p:nvSpPr>
        <p:spPr>
          <a:xfrm rot="2316768">
            <a:off x="2622830" y="130467"/>
            <a:ext cx="893361" cy="2345981"/>
          </a:xfrm>
          <a:prstGeom prst="ellipse">
            <a:avLst/>
          </a:prstGeom>
          <a:solidFill>
            <a:srgbClr val="7030A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058509" y="1303458"/>
            <a:ext cx="4991327" cy="2652961"/>
          </a:xfrm>
          <a:custGeom>
            <a:avLst/>
            <a:gdLst>
              <a:gd name="connsiteX0" fmla="*/ 0 w 7740869"/>
              <a:gd name="connsiteY0" fmla="*/ 5080 h 3284308"/>
              <a:gd name="connsiteX1" fmla="*/ 2144110 w 7740869"/>
              <a:gd name="connsiteY1" fmla="*/ 225797 h 3284308"/>
              <a:gd name="connsiteX2" fmla="*/ 3704896 w 7740869"/>
              <a:gd name="connsiteY2" fmla="*/ 1471273 h 3284308"/>
              <a:gd name="connsiteX3" fmla="*/ 6999889 w 7740869"/>
              <a:gd name="connsiteY3" fmla="*/ 1660459 h 3284308"/>
              <a:gd name="connsiteX4" fmla="*/ 7740869 w 7740869"/>
              <a:gd name="connsiteY4" fmla="*/ 3284308 h 328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0869" h="3284308">
                <a:moveTo>
                  <a:pt x="0" y="5080"/>
                </a:moveTo>
                <a:cubicBezTo>
                  <a:pt x="763313" y="-6744"/>
                  <a:pt x="1526627" y="-18568"/>
                  <a:pt x="2144110" y="225797"/>
                </a:cubicBezTo>
                <a:cubicBezTo>
                  <a:pt x="2761593" y="470162"/>
                  <a:pt x="2895600" y="1232163"/>
                  <a:pt x="3704896" y="1471273"/>
                </a:cubicBezTo>
                <a:cubicBezTo>
                  <a:pt x="4514192" y="1710383"/>
                  <a:pt x="6327227" y="1358287"/>
                  <a:pt x="6999889" y="1660459"/>
                </a:cubicBezTo>
                <a:cubicBezTo>
                  <a:pt x="7672551" y="1962632"/>
                  <a:pt x="7706710" y="2623470"/>
                  <a:pt x="7740869" y="3284308"/>
                </a:cubicBezTo>
              </a:path>
            </a:pathLst>
          </a:cu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CBC7E17-E67E-419B-B736-0C9BECE30E2E}"/>
              </a:ext>
            </a:extLst>
          </p:cNvPr>
          <p:cNvGrpSpPr/>
          <p:nvPr/>
        </p:nvGrpSpPr>
        <p:grpSpPr>
          <a:xfrm rot="18051635">
            <a:off x="2599838" y="1055139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xmlns="" id="{F9F2BA27-5A95-4F29-82E3-52B61ED2CCD8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xmlns="" id="{25E6FA35-9188-4626-B547-5B66266FFA98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gonal Stripe 4">
              <a:extLst>
                <a:ext uri="{FF2B5EF4-FFF2-40B4-BE49-F238E27FC236}">
                  <a16:creationId xmlns:a16="http://schemas.microsoft.com/office/drawing/2014/main" xmlns="" id="{9A9305CB-CB59-426A-9780-B68C5B3B1811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20811840">
            <a:off x="7453852" y="2768933"/>
            <a:ext cx="922246" cy="572113"/>
            <a:chOff x="3563485" y="5254855"/>
            <a:chExt cx="922246" cy="572113"/>
          </a:xfrm>
        </p:grpSpPr>
        <p:sp>
          <p:nvSpPr>
            <p:cNvPr id="19" name="Diagonal Stripe 18">
              <a:extLst>
                <a:ext uri="{FF2B5EF4-FFF2-40B4-BE49-F238E27FC236}">
                  <a16:creationId xmlns:a16="http://schemas.microsoft.com/office/drawing/2014/main" xmlns="" id="{CC7FDC70-F729-4C4B-8772-BDD117288BB5}"/>
                </a:ext>
              </a:extLst>
            </p:cNvPr>
            <p:cNvSpPr/>
            <p:nvPr/>
          </p:nvSpPr>
          <p:spPr>
            <a:xfrm rot="2698873">
              <a:off x="3735052" y="5254855"/>
              <a:ext cx="579280" cy="572113"/>
            </a:xfrm>
            <a:prstGeom prst="diagStrip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20124C48-9F6C-4C47-B59C-0BE9AADD9062}"/>
                </a:ext>
              </a:extLst>
            </p:cNvPr>
            <p:cNvSpPr/>
            <p:nvPr/>
          </p:nvSpPr>
          <p:spPr>
            <a:xfrm>
              <a:off x="3963610" y="5559278"/>
              <a:ext cx="122163" cy="148651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D1FDB6C9-F8BC-4468-87C5-B27134656FCD}"/>
                </a:ext>
              </a:extLst>
            </p:cNvPr>
            <p:cNvSpPr/>
            <p:nvPr/>
          </p:nvSpPr>
          <p:spPr>
            <a:xfrm rot="1800000">
              <a:off x="3563485" y="5543005"/>
              <a:ext cx="122163" cy="148651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83C40DF0-D4A1-4BB8-B348-F5B85338E787}"/>
                </a:ext>
              </a:extLst>
            </p:cNvPr>
            <p:cNvSpPr/>
            <p:nvPr/>
          </p:nvSpPr>
          <p:spPr>
            <a:xfrm rot="19800000">
              <a:off x="4363568" y="5538695"/>
              <a:ext cx="122163" cy="148651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73016" y="572303"/>
            <a:ext cx="133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 Interface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 rot="890178">
            <a:off x="4472177" y="923497"/>
            <a:ext cx="1539989" cy="1801319"/>
            <a:chOff x="828601" y="3659022"/>
            <a:chExt cx="1539989" cy="1801319"/>
          </a:xfrm>
        </p:grpSpPr>
        <p:grpSp>
          <p:nvGrpSpPr>
            <p:cNvPr id="24" name="Group 23"/>
            <p:cNvGrpSpPr/>
            <p:nvPr/>
          </p:nvGrpSpPr>
          <p:grpSpPr>
            <a:xfrm>
              <a:off x="1544855" y="4888228"/>
              <a:ext cx="823735" cy="572113"/>
              <a:chOff x="1202765" y="5157072"/>
              <a:chExt cx="823735" cy="572113"/>
            </a:xfrm>
          </p:grpSpPr>
          <p:sp>
            <p:nvSpPr>
              <p:cNvPr id="15" name="Flowchart: Delay 14">
                <a:extLst>
                  <a:ext uri="{FF2B5EF4-FFF2-40B4-BE49-F238E27FC236}">
                    <a16:creationId xmlns:a16="http://schemas.microsoft.com/office/drawing/2014/main" xmlns="" id="{25E6FA35-9188-4626-B547-5B66266FFA98}"/>
                  </a:ext>
                </a:extLst>
              </p:cNvPr>
              <p:cNvSpPr/>
              <p:nvPr/>
            </p:nvSpPr>
            <p:spPr>
              <a:xfrm rot="4255099">
                <a:off x="1555578" y="5085294"/>
                <a:ext cx="118109" cy="823735"/>
              </a:xfrm>
              <a:prstGeom prst="flowChartDelay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Diagonal Stripe 15">
                <a:extLst>
                  <a:ext uri="{FF2B5EF4-FFF2-40B4-BE49-F238E27FC236}">
                    <a16:creationId xmlns:a16="http://schemas.microsoft.com/office/drawing/2014/main" xmlns="" id="{9A9305CB-CB59-426A-9780-B68C5B3B1811}"/>
                  </a:ext>
                </a:extLst>
              </p:cNvPr>
              <p:cNvSpPr/>
              <p:nvPr/>
            </p:nvSpPr>
            <p:spPr>
              <a:xfrm rot="1553972">
                <a:off x="1307895" y="5157072"/>
                <a:ext cx="579280" cy="572113"/>
              </a:xfrm>
              <a:prstGeom prst="diagStrip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7" name="Straight Connector 26"/>
            <p:cNvCxnSpPr>
              <a:stCxn id="16" idx="2"/>
            </p:cNvCxnSpPr>
            <p:nvPr/>
          </p:nvCxnSpPr>
          <p:spPr>
            <a:xfrm flipH="1" flipV="1">
              <a:off x="1595388" y="4141085"/>
              <a:ext cx="276437" cy="841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871827" y="4079669"/>
              <a:ext cx="26513" cy="8916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1240034" y="4240523"/>
              <a:ext cx="609642" cy="731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hord 32"/>
            <p:cNvSpPr/>
            <p:nvPr/>
          </p:nvSpPr>
          <p:spPr>
            <a:xfrm rot="4351380">
              <a:off x="1207702" y="3279921"/>
              <a:ext cx="692851" cy="1451054"/>
            </a:xfrm>
            <a:prstGeom prst="chord">
              <a:avLst>
                <a:gd name="adj1" fmla="val 4028781"/>
                <a:gd name="adj2" fmla="val 17655204"/>
              </a:avLst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>
              <a:solidFill>
                <a:schemeClr val="tx1"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128711" y="1532300"/>
            <a:ext cx="145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Parachute Deploy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76442" y="3811192"/>
            <a:ext cx="12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Touchdown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42172" y="3258942"/>
            <a:ext cx="1888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 drift on chute expands the ellipse </a:t>
            </a:r>
            <a:endParaRPr lang="en-US" dirty="0"/>
          </a:p>
        </p:txBody>
      </p:sp>
      <p:sp>
        <p:nvSpPr>
          <p:cNvPr id="40" name="Left Brace 39"/>
          <p:cNvSpPr/>
          <p:nvPr/>
        </p:nvSpPr>
        <p:spPr>
          <a:xfrm>
            <a:off x="4256702" y="2469994"/>
            <a:ext cx="284866" cy="16756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473016" y="2850626"/>
            <a:ext cx="2783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 must occur high enough  to provide timeline margin for descent and landing operations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464910" y="2672078"/>
            <a:ext cx="182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Powered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>
            <a:off x="4864100" y="2149090"/>
            <a:ext cx="958850" cy="958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A92B15F-B9A9-456E-8FBF-263E655A31B5}"/>
              </a:ext>
            </a:extLst>
          </p:cNvPr>
          <p:cNvGrpSpPr/>
          <p:nvPr/>
        </p:nvGrpSpPr>
        <p:grpSpPr>
          <a:xfrm rot="18469771">
            <a:off x="10073658" y="1502894"/>
            <a:ext cx="922246" cy="576545"/>
            <a:chOff x="7413242" y="1765933"/>
            <a:chExt cx="922246" cy="57654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xmlns="" id="{33C86C71-505E-469B-B14F-12CB0770B817}"/>
                </a:ext>
              </a:extLst>
            </p:cNvPr>
            <p:cNvSpPr/>
            <p:nvPr/>
          </p:nvSpPr>
          <p:spPr>
            <a:xfrm>
              <a:off x="7667516" y="1765933"/>
              <a:ext cx="391992" cy="87345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gonal Stripe 7">
              <a:extLst>
                <a:ext uri="{FF2B5EF4-FFF2-40B4-BE49-F238E27FC236}">
                  <a16:creationId xmlns:a16="http://schemas.microsoft.com/office/drawing/2014/main" xmlns="" id="{CC7FDC70-F729-4C4B-8772-BDD117288BB5}"/>
                </a:ext>
              </a:extLst>
            </p:cNvPr>
            <p:cNvSpPr/>
            <p:nvPr/>
          </p:nvSpPr>
          <p:spPr>
            <a:xfrm rot="2698873">
              <a:off x="7584809" y="1770365"/>
              <a:ext cx="579280" cy="572113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xmlns="" id="{20124C48-9F6C-4C47-B59C-0BE9AADD9062}"/>
                </a:ext>
              </a:extLst>
            </p:cNvPr>
            <p:cNvSpPr/>
            <p:nvPr/>
          </p:nvSpPr>
          <p:spPr>
            <a:xfrm>
              <a:off x="7813367" y="2074788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xmlns="" id="{D1FDB6C9-F8BC-4468-87C5-B27134656FCD}"/>
                </a:ext>
              </a:extLst>
            </p:cNvPr>
            <p:cNvSpPr/>
            <p:nvPr/>
          </p:nvSpPr>
          <p:spPr>
            <a:xfrm rot="1800000">
              <a:off x="7413242" y="205851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xmlns="" id="{83C40DF0-D4A1-4BB8-B348-F5B85338E787}"/>
                </a:ext>
              </a:extLst>
            </p:cNvPr>
            <p:cNvSpPr/>
            <p:nvPr/>
          </p:nvSpPr>
          <p:spPr>
            <a:xfrm rot="19800000">
              <a:off x="8213325" y="2054205"/>
              <a:ext cx="122163" cy="14865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830181" y="2305307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V</a:t>
            </a:r>
            <a:endParaRPr 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3912849" y="245509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</a:t>
            </a:r>
            <a:endParaRPr 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3166638" y="1786030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</a:t>
            </a:r>
            <a:endParaRPr lang="en-US" sz="1050" dirty="0"/>
          </a:p>
        </p:txBody>
      </p:sp>
      <p:grpSp>
        <p:nvGrpSpPr>
          <p:cNvPr id="33" name="Group 32"/>
          <p:cNvGrpSpPr/>
          <p:nvPr/>
        </p:nvGrpSpPr>
        <p:grpSpPr>
          <a:xfrm rot="20250185">
            <a:off x="1828800" y="2064229"/>
            <a:ext cx="2409825" cy="1073677"/>
            <a:chOff x="1828800" y="2064229"/>
            <a:chExt cx="2409825" cy="107367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9CBC7E17-E67E-419B-B736-0C9BECE30E2E}"/>
                </a:ext>
              </a:extLst>
            </p:cNvPr>
            <p:cNvGrpSpPr/>
            <p:nvPr/>
          </p:nvGrpSpPr>
          <p:grpSpPr>
            <a:xfrm rot="5400000">
              <a:off x="2635709" y="2437766"/>
              <a:ext cx="823735" cy="576545"/>
              <a:chOff x="8966577" y="4136717"/>
              <a:chExt cx="1713015" cy="1198967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xmlns="" id="{F9F2BA27-5A95-4F29-82E3-52B61ED2CCD8}"/>
                  </a:ext>
                </a:extLst>
              </p:cNvPr>
              <p:cNvSpPr/>
              <p:nvPr/>
            </p:nvSpPr>
            <p:spPr>
              <a:xfrm>
                <a:off x="9413823" y="4136717"/>
                <a:ext cx="815174" cy="181640"/>
              </a:xfrm>
              <a:prstGeom prst="triangl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lowchart: Delay 3">
                <a:extLst>
                  <a:ext uri="{FF2B5EF4-FFF2-40B4-BE49-F238E27FC236}">
                    <a16:creationId xmlns:a16="http://schemas.microsoft.com/office/drawing/2014/main" xmlns="" id="{25E6FA35-9188-4626-B547-5B66266FFA98}"/>
                  </a:ext>
                </a:extLst>
              </p:cNvPr>
              <p:cNvSpPr/>
              <p:nvPr/>
            </p:nvSpPr>
            <p:spPr>
              <a:xfrm rot="5400000">
                <a:off x="9700276" y="4002117"/>
                <a:ext cx="245617" cy="1713015"/>
              </a:xfrm>
              <a:prstGeom prst="flowChartDelay">
                <a:avLst/>
              </a:prstGeom>
              <a:grp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Diagonal Stripe 4">
                <a:extLst>
                  <a:ext uri="{FF2B5EF4-FFF2-40B4-BE49-F238E27FC236}">
                    <a16:creationId xmlns:a16="http://schemas.microsoft.com/office/drawing/2014/main" xmlns="" id="{9A9305CB-CB59-426A-9780-B68C5B3B1811}"/>
                  </a:ext>
                </a:extLst>
              </p:cNvPr>
              <p:cNvSpPr/>
              <p:nvPr/>
            </p:nvSpPr>
            <p:spPr>
              <a:xfrm rot="2698873">
                <a:off x="9223890" y="4145934"/>
                <a:ext cx="1204654" cy="1189750"/>
              </a:xfrm>
              <a:prstGeom prst="diagStripe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1828800" y="2725233"/>
              <a:ext cx="2409825" cy="231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1990725" y="2247243"/>
              <a:ext cx="1166812" cy="362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ight Arrow 18"/>
            <p:cNvSpPr/>
            <p:nvPr/>
          </p:nvSpPr>
          <p:spPr>
            <a:xfrm rot="1048820">
              <a:off x="3150664" y="2699733"/>
              <a:ext cx="862386" cy="868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 rot="17533424">
              <a:off x="3006857" y="2309505"/>
              <a:ext cx="571579" cy="810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H="1">
              <a:off x="3133724" y="2562690"/>
              <a:ext cx="97663" cy="9766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160671" y="2270046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CM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99742" y="3088093"/>
            <a:ext cx="785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Spacecraft</a:t>
            </a:r>
          </a:p>
          <a:p>
            <a:r>
              <a:rPr lang="en-US" sz="1050" dirty="0" smtClean="0"/>
              <a:t>axis</a:t>
            </a:r>
            <a:endParaRPr lang="en-US" sz="105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9CBC7E17-E67E-419B-B736-0C9BECE30E2E}"/>
              </a:ext>
            </a:extLst>
          </p:cNvPr>
          <p:cNvGrpSpPr/>
          <p:nvPr/>
        </p:nvGrpSpPr>
        <p:grpSpPr>
          <a:xfrm rot="5400000">
            <a:off x="8322134" y="1714448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xmlns="" id="{F9F2BA27-5A95-4F29-82E3-52B61ED2CCD8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Delay 29">
              <a:extLst>
                <a:ext uri="{FF2B5EF4-FFF2-40B4-BE49-F238E27FC236}">
                  <a16:creationId xmlns:a16="http://schemas.microsoft.com/office/drawing/2014/main" xmlns="" id="{25E6FA35-9188-4626-B547-5B66266FFA98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agonal Stripe 30">
              <a:extLst>
                <a:ext uri="{FF2B5EF4-FFF2-40B4-BE49-F238E27FC236}">
                  <a16:creationId xmlns:a16="http://schemas.microsoft.com/office/drawing/2014/main" xmlns="" id="{9A9305CB-CB59-426A-9780-B68C5B3B1811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 flipV="1">
            <a:off x="2166179" y="2637585"/>
            <a:ext cx="178514" cy="15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43525" y="2713463"/>
            <a:ext cx="949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348287" y="1468132"/>
            <a:ext cx="0" cy="1149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96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E3A9920C-41F8-4FC7-A83E-A1342FD3FFCF}"/>
              </a:ext>
            </a:extLst>
          </p:cNvPr>
          <p:cNvSpPr/>
          <p:nvPr/>
        </p:nvSpPr>
        <p:spPr>
          <a:xfrm>
            <a:off x="1642375" y="1458615"/>
            <a:ext cx="6282812" cy="2050026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02969 w 8657303"/>
              <a:gd name="connsiteY3" fmla="*/ 1710813 h 2050026"/>
              <a:gd name="connsiteX4" fmla="*/ 8657303 w 8657303"/>
              <a:gd name="connsiteY4" fmla="*/ 2050026 h 205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7303" h="2050026">
                <a:moveTo>
                  <a:pt x="0" y="0"/>
                </a:moveTo>
                <a:cubicBezTo>
                  <a:pt x="398207" y="162232"/>
                  <a:pt x="1199536" y="988143"/>
                  <a:pt x="2035278" y="1297859"/>
                </a:cubicBezTo>
                <a:cubicBezTo>
                  <a:pt x="2871020" y="1607575"/>
                  <a:pt x="4236504" y="1789471"/>
                  <a:pt x="5014452" y="1858297"/>
                </a:cubicBezTo>
                <a:cubicBezTo>
                  <a:pt x="5792400" y="1927123"/>
                  <a:pt x="6095827" y="1678858"/>
                  <a:pt x="6702969" y="1710813"/>
                </a:cubicBezTo>
                <a:cubicBezTo>
                  <a:pt x="7310111" y="1742768"/>
                  <a:pt x="8267085" y="1914832"/>
                  <a:pt x="8657303" y="205002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CCDE7DF1-EC7B-400A-AE8A-A616DDA29963}"/>
              </a:ext>
            </a:extLst>
          </p:cNvPr>
          <p:cNvSpPr/>
          <p:nvPr/>
        </p:nvSpPr>
        <p:spPr>
          <a:xfrm rot="5400000" flipV="1">
            <a:off x="7254937" y="2817612"/>
            <a:ext cx="2492478" cy="1131334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6528">
                <a:moveTo>
                  <a:pt x="0" y="0"/>
                </a:moveTo>
                <a:cubicBezTo>
                  <a:pt x="1677" y="0"/>
                  <a:pt x="3648" y="36190"/>
                  <a:pt x="5325" y="36190"/>
                </a:cubicBezTo>
                <a:cubicBezTo>
                  <a:pt x="6390" y="38809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5E3B8C62-DFBB-4026-A44F-73D95F83A5A1}"/>
              </a:ext>
            </a:extLst>
          </p:cNvPr>
          <p:cNvSpPr/>
          <p:nvPr/>
        </p:nvSpPr>
        <p:spPr>
          <a:xfrm rot="5400000" flipV="1">
            <a:off x="7939365" y="2942377"/>
            <a:ext cx="1386349" cy="1393076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44979"/>
              <a:gd name="connsiteX1" fmla="*/ 5219 w 10000"/>
              <a:gd name="connsiteY1" fmla="*/ 44762 h 44979"/>
              <a:gd name="connsiteX2" fmla="*/ 7929 w 10000"/>
              <a:gd name="connsiteY2" fmla="*/ 19524 h 44979"/>
              <a:gd name="connsiteX3" fmla="*/ 10000 w 10000"/>
              <a:gd name="connsiteY3" fmla="*/ 0 h 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44979">
                <a:moveTo>
                  <a:pt x="0" y="0"/>
                </a:moveTo>
                <a:cubicBezTo>
                  <a:pt x="1677" y="0"/>
                  <a:pt x="3542" y="44762"/>
                  <a:pt x="5219" y="44762"/>
                </a:cubicBezTo>
                <a:cubicBezTo>
                  <a:pt x="6284" y="47381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EDE3B36-3AF0-4437-AC1D-AE23D0354DF0}"/>
              </a:ext>
            </a:extLst>
          </p:cNvPr>
          <p:cNvSpPr/>
          <p:nvPr/>
        </p:nvSpPr>
        <p:spPr>
          <a:xfrm rot="2316768">
            <a:off x="1114419" y="283168"/>
            <a:ext cx="893361" cy="2345981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242A4C-70C8-45C0-B7CB-39596E5DA273}"/>
              </a:ext>
            </a:extLst>
          </p:cNvPr>
          <p:cNvSpPr/>
          <p:nvPr/>
        </p:nvSpPr>
        <p:spPr>
          <a:xfrm>
            <a:off x="1676787" y="1463530"/>
            <a:ext cx="6253316" cy="2182761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3732531 w 8657303"/>
              <a:gd name="connsiteY2" fmla="*/ 1941871 h 2050026"/>
              <a:gd name="connsiteX3" fmla="*/ 5014452 w 8657303"/>
              <a:gd name="connsiteY3" fmla="*/ 1858297 h 2050026"/>
              <a:gd name="connsiteX4" fmla="*/ 6784259 w 8657303"/>
              <a:gd name="connsiteY4" fmla="*/ 1401097 h 2050026"/>
              <a:gd name="connsiteX5" fmla="*/ 8657303 w 8657303"/>
              <a:gd name="connsiteY5" fmla="*/ 2050026 h 2050026"/>
              <a:gd name="connsiteX0" fmla="*/ 0 w 8393113"/>
              <a:gd name="connsiteY0" fmla="*/ 0 h 2035277"/>
              <a:gd name="connsiteX1" fmla="*/ 2035278 w 8393113"/>
              <a:gd name="connsiteY1" fmla="*/ 1297859 h 2035277"/>
              <a:gd name="connsiteX2" fmla="*/ 3732531 w 8393113"/>
              <a:gd name="connsiteY2" fmla="*/ 1941871 h 2035277"/>
              <a:gd name="connsiteX3" fmla="*/ 5014452 w 8393113"/>
              <a:gd name="connsiteY3" fmla="*/ 1858297 h 2035277"/>
              <a:gd name="connsiteX4" fmla="*/ 6784259 w 8393113"/>
              <a:gd name="connsiteY4" fmla="*/ 1401097 h 2035277"/>
              <a:gd name="connsiteX5" fmla="*/ 8393113 w 8393113"/>
              <a:gd name="connsiteY5" fmla="*/ 2035277 h 2035277"/>
              <a:gd name="connsiteX0" fmla="*/ 0 w 8454081"/>
              <a:gd name="connsiteY0" fmla="*/ 0 h 2035277"/>
              <a:gd name="connsiteX1" fmla="*/ 2035278 w 8454081"/>
              <a:gd name="connsiteY1" fmla="*/ 1297859 h 2035277"/>
              <a:gd name="connsiteX2" fmla="*/ 3732531 w 8454081"/>
              <a:gd name="connsiteY2" fmla="*/ 1941871 h 2035277"/>
              <a:gd name="connsiteX3" fmla="*/ 5014452 w 8454081"/>
              <a:gd name="connsiteY3" fmla="*/ 1858297 h 2035277"/>
              <a:gd name="connsiteX4" fmla="*/ 6784259 w 8454081"/>
              <a:gd name="connsiteY4" fmla="*/ 1401097 h 2035277"/>
              <a:gd name="connsiteX5" fmla="*/ 8454081 w 8454081"/>
              <a:gd name="connsiteY5" fmla="*/ 2035277 h 2035277"/>
              <a:gd name="connsiteX0" fmla="*/ 0 w 8616659"/>
              <a:gd name="connsiteY0" fmla="*/ 0 h 2182761"/>
              <a:gd name="connsiteX1" fmla="*/ 2197856 w 8616659"/>
              <a:gd name="connsiteY1" fmla="*/ 1445343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236396"/>
              <a:gd name="connsiteX1" fmla="*/ 3895109 w 8616659"/>
              <a:gd name="connsiteY1" fmla="*/ 2089355 h 2236396"/>
              <a:gd name="connsiteX2" fmla="*/ 5177030 w 8616659"/>
              <a:gd name="connsiteY2" fmla="*/ 2005781 h 2236396"/>
              <a:gd name="connsiteX3" fmla="*/ 6946837 w 8616659"/>
              <a:gd name="connsiteY3" fmla="*/ 1548581 h 2236396"/>
              <a:gd name="connsiteX4" fmla="*/ 8616659 w 8616659"/>
              <a:gd name="connsiteY4" fmla="*/ 2182761 h 2236396"/>
              <a:gd name="connsiteX0" fmla="*/ 0 w 8616659"/>
              <a:gd name="connsiteY0" fmla="*/ 0 h 2182761"/>
              <a:gd name="connsiteX1" fmla="*/ 3895109 w 8616659"/>
              <a:gd name="connsiteY1" fmla="*/ 2089355 h 2182761"/>
              <a:gd name="connsiteX2" fmla="*/ 6946837 w 8616659"/>
              <a:gd name="connsiteY2" fmla="*/ 1548581 h 2182761"/>
              <a:gd name="connsiteX3" fmla="*/ 8616659 w 8616659"/>
              <a:gd name="connsiteY3" fmla="*/ 2182761 h 218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16659" h="2182761">
                <a:moveTo>
                  <a:pt x="0" y="0"/>
                </a:moveTo>
                <a:cubicBezTo>
                  <a:pt x="811481" y="435282"/>
                  <a:pt x="2737303" y="1831258"/>
                  <a:pt x="3895109" y="2089355"/>
                </a:cubicBezTo>
                <a:cubicBezTo>
                  <a:pt x="5052915" y="2347452"/>
                  <a:pt x="6159912" y="1533013"/>
                  <a:pt x="6946837" y="1548581"/>
                </a:cubicBezTo>
                <a:cubicBezTo>
                  <a:pt x="7553979" y="1580536"/>
                  <a:pt x="8226441" y="2047567"/>
                  <a:pt x="8616659" y="2182761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212E302-8B16-49D9-A33F-DC17C36374D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955667" y="3669277"/>
            <a:ext cx="1366690" cy="109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6D9DD78-341F-42B5-8935-63D840ECA4B0}"/>
              </a:ext>
            </a:extLst>
          </p:cNvPr>
          <p:cNvCxnSpPr/>
          <p:nvPr/>
        </p:nvCxnSpPr>
        <p:spPr>
          <a:xfrm>
            <a:off x="7920269" y="908217"/>
            <a:ext cx="0" cy="4144296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92AE430-F1EE-468C-A70D-D80E6CD6784C}"/>
              </a:ext>
            </a:extLst>
          </p:cNvPr>
          <p:cNvCxnSpPr>
            <a:cxnSpLocks/>
          </p:cNvCxnSpPr>
          <p:nvPr/>
        </p:nvCxnSpPr>
        <p:spPr>
          <a:xfrm>
            <a:off x="7944851" y="3491432"/>
            <a:ext cx="1106752" cy="172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53D8F225-80A1-4BCE-A2F0-409733168AB9}"/>
              </a:ext>
            </a:extLst>
          </p:cNvPr>
          <p:cNvSpPr/>
          <p:nvPr/>
        </p:nvSpPr>
        <p:spPr>
          <a:xfrm rot="18891103">
            <a:off x="5265875" y="5083993"/>
            <a:ext cx="5279294" cy="5279294"/>
          </a:xfrm>
          <a:prstGeom prst="arc">
            <a:avLst/>
          </a:prstGeom>
          <a:noFill/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592BFD6-EB81-4BED-AC61-BFD618415C20}"/>
              </a:ext>
            </a:extLst>
          </p:cNvPr>
          <p:cNvSpPr txBox="1"/>
          <p:nvPr/>
        </p:nvSpPr>
        <p:spPr>
          <a:xfrm>
            <a:off x="2594875" y="431163"/>
            <a:ext cx="27851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distribution </a:t>
            </a:r>
          </a:p>
          <a:p>
            <a:r>
              <a:rPr lang="en-US" sz="2800" dirty="0"/>
              <a:t>at entry interface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8EB0CB4-9760-40A2-AEE1-D0FA2723F227}"/>
              </a:ext>
            </a:extLst>
          </p:cNvPr>
          <p:cNvSpPr txBox="1"/>
          <p:nvPr/>
        </p:nvSpPr>
        <p:spPr>
          <a:xfrm>
            <a:off x="6882847" y="5334140"/>
            <a:ext cx="2183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Martian Surface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438317C-FB4A-4576-8AB5-5A448DC9649B}"/>
              </a:ext>
            </a:extLst>
          </p:cNvPr>
          <p:cNvSpPr txBox="1"/>
          <p:nvPr/>
        </p:nvSpPr>
        <p:spPr>
          <a:xfrm>
            <a:off x="9410525" y="2291103"/>
            <a:ext cx="189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Terminal Altitude Distributions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4D506B2-A438-42B3-9AFB-ECF214D50AD0}"/>
              </a:ext>
            </a:extLst>
          </p:cNvPr>
          <p:cNvSpPr txBox="1"/>
          <p:nvPr/>
        </p:nvSpPr>
        <p:spPr>
          <a:xfrm>
            <a:off x="7944851" y="632095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Altitude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ADCBDEFE-691A-4FFF-A8AF-E13B023FDC49}"/>
              </a:ext>
            </a:extLst>
          </p:cNvPr>
          <p:cNvGrpSpPr/>
          <p:nvPr/>
        </p:nvGrpSpPr>
        <p:grpSpPr>
          <a:xfrm rot="18643004">
            <a:off x="1239608" y="1170341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xmlns="" id="{094853E4-2A7C-4480-99BC-52E0E58CC951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Delay 30">
              <a:extLst>
                <a:ext uri="{FF2B5EF4-FFF2-40B4-BE49-F238E27FC236}">
                  <a16:creationId xmlns:a16="http://schemas.microsoft.com/office/drawing/2014/main" xmlns="" id="{09265F01-94F1-447E-BCD4-3C8A53A3B853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gonal Stripe 31">
              <a:extLst>
                <a:ext uri="{FF2B5EF4-FFF2-40B4-BE49-F238E27FC236}">
                  <a16:creationId xmlns:a16="http://schemas.microsoft.com/office/drawing/2014/main" xmlns="" id="{F2E9A081-4FA7-4459-B4DC-46911436213A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10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E3A9920C-41F8-4FC7-A83E-A1342FD3FFCF}"/>
              </a:ext>
            </a:extLst>
          </p:cNvPr>
          <p:cNvSpPr/>
          <p:nvPr/>
        </p:nvSpPr>
        <p:spPr>
          <a:xfrm>
            <a:off x="1626333" y="1314237"/>
            <a:ext cx="6314896" cy="1392300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02969 w 8657303"/>
              <a:gd name="connsiteY3" fmla="*/ 1710813 h 2050026"/>
              <a:gd name="connsiteX4" fmla="*/ 8657303 w 8657303"/>
              <a:gd name="connsiteY4" fmla="*/ 2050026 h 2050026"/>
              <a:gd name="connsiteX0" fmla="*/ 0 w 8723617"/>
              <a:gd name="connsiteY0" fmla="*/ 0 h 1870413"/>
              <a:gd name="connsiteX1" fmla="*/ 2035278 w 8723617"/>
              <a:gd name="connsiteY1" fmla="*/ 1297859 h 1870413"/>
              <a:gd name="connsiteX2" fmla="*/ 5014452 w 8723617"/>
              <a:gd name="connsiteY2" fmla="*/ 1858297 h 1870413"/>
              <a:gd name="connsiteX3" fmla="*/ 6702969 w 8723617"/>
              <a:gd name="connsiteY3" fmla="*/ 1710813 h 1870413"/>
              <a:gd name="connsiteX4" fmla="*/ 8723617 w 8723617"/>
              <a:gd name="connsiteY4" fmla="*/ 1520637 h 1870413"/>
              <a:gd name="connsiteX0" fmla="*/ 0 w 8723617"/>
              <a:gd name="connsiteY0" fmla="*/ 0 h 1860636"/>
              <a:gd name="connsiteX1" fmla="*/ 2035278 w 8723617"/>
              <a:gd name="connsiteY1" fmla="*/ 1297859 h 1860636"/>
              <a:gd name="connsiteX2" fmla="*/ 5014452 w 8723617"/>
              <a:gd name="connsiteY2" fmla="*/ 1858297 h 1860636"/>
              <a:gd name="connsiteX3" fmla="*/ 6393500 w 8723617"/>
              <a:gd name="connsiteY3" fmla="*/ 1518308 h 1860636"/>
              <a:gd name="connsiteX4" fmla="*/ 8723617 w 8723617"/>
              <a:gd name="connsiteY4" fmla="*/ 1520637 h 1860636"/>
              <a:gd name="connsiteX0" fmla="*/ 0 w 8723617"/>
              <a:gd name="connsiteY0" fmla="*/ 0 h 1622948"/>
              <a:gd name="connsiteX1" fmla="*/ 2035278 w 8723617"/>
              <a:gd name="connsiteY1" fmla="*/ 1297859 h 1622948"/>
              <a:gd name="connsiteX2" fmla="*/ 4660772 w 8723617"/>
              <a:gd name="connsiteY2" fmla="*/ 1617665 h 1622948"/>
              <a:gd name="connsiteX3" fmla="*/ 6393500 w 8723617"/>
              <a:gd name="connsiteY3" fmla="*/ 1518308 h 1622948"/>
              <a:gd name="connsiteX4" fmla="*/ 8723617 w 8723617"/>
              <a:gd name="connsiteY4" fmla="*/ 1520637 h 1622948"/>
              <a:gd name="connsiteX0" fmla="*/ 0 w 8723617"/>
              <a:gd name="connsiteY0" fmla="*/ 0 h 1627241"/>
              <a:gd name="connsiteX1" fmla="*/ 2300537 w 8723617"/>
              <a:gd name="connsiteY1" fmla="*/ 1201606 h 1627241"/>
              <a:gd name="connsiteX2" fmla="*/ 4660772 w 8723617"/>
              <a:gd name="connsiteY2" fmla="*/ 1617665 h 1627241"/>
              <a:gd name="connsiteX3" fmla="*/ 6393500 w 8723617"/>
              <a:gd name="connsiteY3" fmla="*/ 1518308 h 1627241"/>
              <a:gd name="connsiteX4" fmla="*/ 8723617 w 8723617"/>
              <a:gd name="connsiteY4" fmla="*/ 1520637 h 1627241"/>
              <a:gd name="connsiteX0" fmla="*/ 0 w 8745722"/>
              <a:gd name="connsiteY0" fmla="*/ 0 h 1466820"/>
              <a:gd name="connsiteX1" fmla="*/ 2322642 w 8745722"/>
              <a:gd name="connsiteY1" fmla="*/ 1041185 h 1466820"/>
              <a:gd name="connsiteX2" fmla="*/ 4682877 w 8745722"/>
              <a:gd name="connsiteY2" fmla="*/ 1457244 h 1466820"/>
              <a:gd name="connsiteX3" fmla="*/ 6415605 w 8745722"/>
              <a:gd name="connsiteY3" fmla="*/ 1357887 h 1466820"/>
              <a:gd name="connsiteX4" fmla="*/ 8745722 w 8745722"/>
              <a:gd name="connsiteY4" fmla="*/ 1360216 h 1466820"/>
              <a:gd name="connsiteX0" fmla="*/ 0 w 8701512"/>
              <a:gd name="connsiteY0" fmla="*/ 0 h 1466820"/>
              <a:gd name="connsiteX1" fmla="*/ 2322642 w 8701512"/>
              <a:gd name="connsiteY1" fmla="*/ 1041185 h 1466820"/>
              <a:gd name="connsiteX2" fmla="*/ 4682877 w 8701512"/>
              <a:gd name="connsiteY2" fmla="*/ 1457244 h 1466820"/>
              <a:gd name="connsiteX3" fmla="*/ 6415605 w 8701512"/>
              <a:gd name="connsiteY3" fmla="*/ 1357887 h 1466820"/>
              <a:gd name="connsiteX4" fmla="*/ 8701512 w 8701512"/>
              <a:gd name="connsiteY4" fmla="*/ 1392300 h 1466820"/>
              <a:gd name="connsiteX0" fmla="*/ 0 w 8701512"/>
              <a:gd name="connsiteY0" fmla="*/ 0 h 1457429"/>
              <a:gd name="connsiteX1" fmla="*/ 2322642 w 8701512"/>
              <a:gd name="connsiteY1" fmla="*/ 1041185 h 1457429"/>
              <a:gd name="connsiteX2" fmla="*/ 4682877 w 8701512"/>
              <a:gd name="connsiteY2" fmla="*/ 1457244 h 1457429"/>
              <a:gd name="connsiteX3" fmla="*/ 6260871 w 8701512"/>
              <a:gd name="connsiteY3" fmla="*/ 1101214 h 1457429"/>
              <a:gd name="connsiteX4" fmla="*/ 8701512 w 8701512"/>
              <a:gd name="connsiteY4" fmla="*/ 1392300 h 1457429"/>
              <a:gd name="connsiteX0" fmla="*/ 0 w 8701512"/>
              <a:gd name="connsiteY0" fmla="*/ 0 h 1457903"/>
              <a:gd name="connsiteX1" fmla="*/ 2322642 w 8701512"/>
              <a:gd name="connsiteY1" fmla="*/ 1041185 h 1457903"/>
              <a:gd name="connsiteX2" fmla="*/ 4682877 w 8701512"/>
              <a:gd name="connsiteY2" fmla="*/ 1457244 h 1457903"/>
              <a:gd name="connsiteX3" fmla="*/ 6680866 w 8701512"/>
              <a:gd name="connsiteY3" fmla="*/ 1149340 h 1457903"/>
              <a:gd name="connsiteX4" fmla="*/ 8701512 w 8701512"/>
              <a:gd name="connsiteY4" fmla="*/ 1392300 h 1457903"/>
              <a:gd name="connsiteX0" fmla="*/ 0 w 8701512"/>
              <a:gd name="connsiteY0" fmla="*/ 0 h 1392300"/>
              <a:gd name="connsiteX1" fmla="*/ 2322642 w 8701512"/>
              <a:gd name="connsiteY1" fmla="*/ 1041185 h 1392300"/>
              <a:gd name="connsiteX2" fmla="*/ 4660772 w 8701512"/>
              <a:gd name="connsiteY2" fmla="*/ 1344950 h 1392300"/>
              <a:gd name="connsiteX3" fmla="*/ 6680866 w 8701512"/>
              <a:gd name="connsiteY3" fmla="*/ 1149340 h 1392300"/>
              <a:gd name="connsiteX4" fmla="*/ 8701512 w 8701512"/>
              <a:gd name="connsiteY4" fmla="*/ 1392300 h 13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01512" h="1392300">
                <a:moveTo>
                  <a:pt x="0" y="0"/>
                </a:moveTo>
                <a:cubicBezTo>
                  <a:pt x="398207" y="162232"/>
                  <a:pt x="1545847" y="817027"/>
                  <a:pt x="2322642" y="1041185"/>
                </a:cubicBezTo>
                <a:cubicBezTo>
                  <a:pt x="3099437" y="1265343"/>
                  <a:pt x="3934401" y="1326924"/>
                  <a:pt x="4660772" y="1344950"/>
                </a:cubicBezTo>
                <a:cubicBezTo>
                  <a:pt x="5387143" y="1362976"/>
                  <a:pt x="6073724" y="1117385"/>
                  <a:pt x="6680866" y="1149340"/>
                </a:cubicBezTo>
                <a:cubicBezTo>
                  <a:pt x="7288008" y="1181295"/>
                  <a:pt x="8311294" y="1257106"/>
                  <a:pt x="8701512" y="13923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CCDE7DF1-EC7B-400A-AE8A-A616DDA29963}"/>
              </a:ext>
            </a:extLst>
          </p:cNvPr>
          <p:cNvSpPr/>
          <p:nvPr/>
        </p:nvSpPr>
        <p:spPr>
          <a:xfrm rot="5400000" flipV="1">
            <a:off x="7254937" y="1999470"/>
            <a:ext cx="2492478" cy="1131334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6528">
                <a:moveTo>
                  <a:pt x="0" y="0"/>
                </a:moveTo>
                <a:cubicBezTo>
                  <a:pt x="1677" y="0"/>
                  <a:pt x="3648" y="36190"/>
                  <a:pt x="5325" y="36190"/>
                </a:cubicBezTo>
                <a:cubicBezTo>
                  <a:pt x="6390" y="38809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5E3B8C62-DFBB-4026-A44F-73D95F83A5A1}"/>
              </a:ext>
            </a:extLst>
          </p:cNvPr>
          <p:cNvSpPr/>
          <p:nvPr/>
        </p:nvSpPr>
        <p:spPr>
          <a:xfrm rot="5400000" flipV="1">
            <a:off x="7939365" y="2124235"/>
            <a:ext cx="1386349" cy="1393076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44979"/>
              <a:gd name="connsiteX1" fmla="*/ 5219 w 10000"/>
              <a:gd name="connsiteY1" fmla="*/ 44762 h 44979"/>
              <a:gd name="connsiteX2" fmla="*/ 7929 w 10000"/>
              <a:gd name="connsiteY2" fmla="*/ 19524 h 44979"/>
              <a:gd name="connsiteX3" fmla="*/ 10000 w 10000"/>
              <a:gd name="connsiteY3" fmla="*/ 0 h 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44979">
                <a:moveTo>
                  <a:pt x="0" y="0"/>
                </a:moveTo>
                <a:cubicBezTo>
                  <a:pt x="1677" y="0"/>
                  <a:pt x="3542" y="44762"/>
                  <a:pt x="5219" y="44762"/>
                </a:cubicBezTo>
                <a:cubicBezTo>
                  <a:pt x="6284" y="47381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EDE3B36-3AF0-4437-AC1D-AE23D0354DF0}"/>
              </a:ext>
            </a:extLst>
          </p:cNvPr>
          <p:cNvSpPr/>
          <p:nvPr/>
        </p:nvSpPr>
        <p:spPr>
          <a:xfrm rot="2316768">
            <a:off x="1098175" y="152015"/>
            <a:ext cx="893361" cy="2345981"/>
          </a:xfrm>
          <a:prstGeom prst="ellipse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6242A4C-70C8-45C0-B7CB-39596E5DA273}"/>
              </a:ext>
            </a:extLst>
          </p:cNvPr>
          <p:cNvSpPr/>
          <p:nvPr/>
        </p:nvSpPr>
        <p:spPr>
          <a:xfrm>
            <a:off x="1612617" y="1287068"/>
            <a:ext cx="6317485" cy="1673867"/>
          </a:xfrm>
          <a:custGeom>
            <a:avLst/>
            <a:gdLst>
              <a:gd name="connsiteX0" fmla="*/ 0 w 8657303"/>
              <a:gd name="connsiteY0" fmla="*/ 0 h 2050026"/>
              <a:gd name="connsiteX1" fmla="*/ 5014452 w 8657303"/>
              <a:gd name="connsiteY1" fmla="*/ 1858297 h 2050026"/>
              <a:gd name="connsiteX2" fmla="*/ 6799007 w 8657303"/>
              <a:gd name="connsiteY2" fmla="*/ 1696065 h 2050026"/>
              <a:gd name="connsiteX3" fmla="*/ 8657303 w 8657303"/>
              <a:gd name="connsiteY3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99007 w 8657303"/>
              <a:gd name="connsiteY3" fmla="*/ 1696065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7374194 w 8657303"/>
              <a:gd name="connsiteY4" fmla="*/ 1592826 h 2050026"/>
              <a:gd name="connsiteX5" fmla="*/ 8657303 w 8657303"/>
              <a:gd name="connsiteY5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5014452 w 8657303"/>
              <a:gd name="connsiteY2" fmla="*/ 1858297 h 2050026"/>
              <a:gd name="connsiteX3" fmla="*/ 6784259 w 8657303"/>
              <a:gd name="connsiteY3" fmla="*/ 1401097 h 2050026"/>
              <a:gd name="connsiteX4" fmla="*/ 8657303 w 8657303"/>
              <a:gd name="connsiteY4" fmla="*/ 2050026 h 2050026"/>
              <a:gd name="connsiteX0" fmla="*/ 0 w 8657303"/>
              <a:gd name="connsiteY0" fmla="*/ 0 h 2050026"/>
              <a:gd name="connsiteX1" fmla="*/ 2035278 w 8657303"/>
              <a:gd name="connsiteY1" fmla="*/ 1297859 h 2050026"/>
              <a:gd name="connsiteX2" fmla="*/ 3732531 w 8657303"/>
              <a:gd name="connsiteY2" fmla="*/ 1941871 h 2050026"/>
              <a:gd name="connsiteX3" fmla="*/ 5014452 w 8657303"/>
              <a:gd name="connsiteY3" fmla="*/ 1858297 h 2050026"/>
              <a:gd name="connsiteX4" fmla="*/ 6784259 w 8657303"/>
              <a:gd name="connsiteY4" fmla="*/ 1401097 h 2050026"/>
              <a:gd name="connsiteX5" fmla="*/ 8657303 w 8657303"/>
              <a:gd name="connsiteY5" fmla="*/ 2050026 h 2050026"/>
              <a:gd name="connsiteX0" fmla="*/ 0 w 8393113"/>
              <a:gd name="connsiteY0" fmla="*/ 0 h 2035277"/>
              <a:gd name="connsiteX1" fmla="*/ 2035278 w 8393113"/>
              <a:gd name="connsiteY1" fmla="*/ 1297859 h 2035277"/>
              <a:gd name="connsiteX2" fmla="*/ 3732531 w 8393113"/>
              <a:gd name="connsiteY2" fmla="*/ 1941871 h 2035277"/>
              <a:gd name="connsiteX3" fmla="*/ 5014452 w 8393113"/>
              <a:gd name="connsiteY3" fmla="*/ 1858297 h 2035277"/>
              <a:gd name="connsiteX4" fmla="*/ 6784259 w 8393113"/>
              <a:gd name="connsiteY4" fmla="*/ 1401097 h 2035277"/>
              <a:gd name="connsiteX5" fmla="*/ 8393113 w 8393113"/>
              <a:gd name="connsiteY5" fmla="*/ 2035277 h 2035277"/>
              <a:gd name="connsiteX0" fmla="*/ 0 w 8454081"/>
              <a:gd name="connsiteY0" fmla="*/ 0 h 2035277"/>
              <a:gd name="connsiteX1" fmla="*/ 2035278 w 8454081"/>
              <a:gd name="connsiteY1" fmla="*/ 1297859 h 2035277"/>
              <a:gd name="connsiteX2" fmla="*/ 3732531 w 8454081"/>
              <a:gd name="connsiteY2" fmla="*/ 1941871 h 2035277"/>
              <a:gd name="connsiteX3" fmla="*/ 5014452 w 8454081"/>
              <a:gd name="connsiteY3" fmla="*/ 1858297 h 2035277"/>
              <a:gd name="connsiteX4" fmla="*/ 6784259 w 8454081"/>
              <a:gd name="connsiteY4" fmla="*/ 1401097 h 2035277"/>
              <a:gd name="connsiteX5" fmla="*/ 8454081 w 8454081"/>
              <a:gd name="connsiteY5" fmla="*/ 2035277 h 2035277"/>
              <a:gd name="connsiteX0" fmla="*/ 0 w 8616659"/>
              <a:gd name="connsiteY0" fmla="*/ 0 h 2182761"/>
              <a:gd name="connsiteX1" fmla="*/ 2197856 w 8616659"/>
              <a:gd name="connsiteY1" fmla="*/ 1445343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182761"/>
              <a:gd name="connsiteX1" fmla="*/ 1466253 w 8616659"/>
              <a:gd name="connsiteY1" fmla="*/ 1194621 h 2182761"/>
              <a:gd name="connsiteX2" fmla="*/ 3895109 w 8616659"/>
              <a:gd name="connsiteY2" fmla="*/ 2089355 h 2182761"/>
              <a:gd name="connsiteX3" fmla="*/ 5177030 w 8616659"/>
              <a:gd name="connsiteY3" fmla="*/ 2005781 h 2182761"/>
              <a:gd name="connsiteX4" fmla="*/ 6946837 w 8616659"/>
              <a:gd name="connsiteY4" fmla="*/ 1548581 h 2182761"/>
              <a:gd name="connsiteX5" fmla="*/ 8616659 w 8616659"/>
              <a:gd name="connsiteY5" fmla="*/ 2182761 h 2182761"/>
              <a:gd name="connsiteX0" fmla="*/ 0 w 8616659"/>
              <a:gd name="connsiteY0" fmla="*/ 0 h 2236396"/>
              <a:gd name="connsiteX1" fmla="*/ 3895109 w 8616659"/>
              <a:gd name="connsiteY1" fmla="*/ 2089355 h 2236396"/>
              <a:gd name="connsiteX2" fmla="*/ 5177030 w 8616659"/>
              <a:gd name="connsiteY2" fmla="*/ 2005781 h 2236396"/>
              <a:gd name="connsiteX3" fmla="*/ 6946837 w 8616659"/>
              <a:gd name="connsiteY3" fmla="*/ 1548581 h 2236396"/>
              <a:gd name="connsiteX4" fmla="*/ 8616659 w 8616659"/>
              <a:gd name="connsiteY4" fmla="*/ 2182761 h 2236396"/>
              <a:gd name="connsiteX0" fmla="*/ 0 w 8616659"/>
              <a:gd name="connsiteY0" fmla="*/ 0 h 2182761"/>
              <a:gd name="connsiteX1" fmla="*/ 3895109 w 8616659"/>
              <a:gd name="connsiteY1" fmla="*/ 2089355 h 2182761"/>
              <a:gd name="connsiteX2" fmla="*/ 6946837 w 8616659"/>
              <a:gd name="connsiteY2" fmla="*/ 1548581 h 2182761"/>
              <a:gd name="connsiteX3" fmla="*/ 8616659 w 8616659"/>
              <a:gd name="connsiteY3" fmla="*/ 2182761 h 2182761"/>
              <a:gd name="connsiteX0" fmla="*/ 0 w 8705080"/>
              <a:gd name="connsiteY0" fmla="*/ 0 h 2054424"/>
              <a:gd name="connsiteX1" fmla="*/ 3983530 w 8705080"/>
              <a:gd name="connsiteY1" fmla="*/ 1961018 h 2054424"/>
              <a:gd name="connsiteX2" fmla="*/ 7035258 w 8705080"/>
              <a:gd name="connsiteY2" fmla="*/ 1420244 h 2054424"/>
              <a:gd name="connsiteX3" fmla="*/ 8705080 w 8705080"/>
              <a:gd name="connsiteY3" fmla="*/ 2054424 h 2054424"/>
              <a:gd name="connsiteX0" fmla="*/ 0 w 8705080"/>
              <a:gd name="connsiteY0" fmla="*/ 0 h 2005164"/>
              <a:gd name="connsiteX1" fmla="*/ 3983530 w 8705080"/>
              <a:gd name="connsiteY1" fmla="*/ 1961018 h 2005164"/>
              <a:gd name="connsiteX2" fmla="*/ 7035258 w 8705080"/>
              <a:gd name="connsiteY2" fmla="*/ 1420244 h 2005164"/>
              <a:gd name="connsiteX3" fmla="*/ 8705080 w 8705080"/>
              <a:gd name="connsiteY3" fmla="*/ 1589203 h 2005164"/>
              <a:gd name="connsiteX0" fmla="*/ 0 w 8705080"/>
              <a:gd name="connsiteY0" fmla="*/ 0 h 1990889"/>
              <a:gd name="connsiteX1" fmla="*/ 3983530 w 8705080"/>
              <a:gd name="connsiteY1" fmla="*/ 1961018 h 1990889"/>
              <a:gd name="connsiteX2" fmla="*/ 7278412 w 8705080"/>
              <a:gd name="connsiteY2" fmla="*/ 1243781 h 1990889"/>
              <a:gd name="connsiteX3" fmla="*/ 8705080 w 8705080"/>
              <a:gd name="connsiteY3" fmla="*/ 1589203 h 1990889"/>
              <a:gd name="connsiteX0" fmla="*/ 0 w 8705080"/>
              <a:gd name="connsiteY0" fmla="*/ 0 h 1697836"/>
              <a:gd name="connsiteX1" fmla="*/ 4049844 w 8705080"/>
              <a:gd name="connsiteY1" fmla="*/ 1656218 h 1697836"/>
              <a:gd name="connsiteX2" fmla="*/ 7278412 w 8705080"/>
              <a:gd name="connsiteY2" fmla="*/ 1243781 h 1697836"/>
              <a:gd name="connsiteX3" fmla="*/ 8705080 w 8705080"/>
              <a:gd name="connsiteY3" fmla="*/ 1589203 h 1697836"/>
              <a:gd name="connsiteX0" fmla="*/ 0 w 8705080"/>
              <a:gd name="connsiteY0" fmla="*/ 0 h 1673867"/>
              <a:gd name="connsiteX1" fmla="*/ 4049844 w 8705080"/>
              <a:gd name="connsiteY1" fmla="*/ 1656218 h 1673867"/>
              <a:gd name="connsiteX2" fmla="*/ 7720511 w 8705080"/>
              <a:gd name="connsiteY2" fmla="*/ 922939 h 1673867"/>
              <a:gd name="connsiteX3" fmla="*/ 8705080 w 8705080"/>
              <a:gd name="connsiteY3" fmla="*/ 1589203 h 167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05080" h="1673867">
                <a:moveTo>
                  <a:pt x="0" y="0"/>
                </a:moveTo>
                <a:cubicBezTo>
                  <a:pt x="811481" y="435282"/>
                  <a:pt x="2763092" y="1502395"/>
                  <a:pt x="4049844" y="1656218"/>
                </a:cubicBezTo>
                <a:cubicBezTo>
                  <a:pt x="5336596" y="1810041"/>
                  <a:pt x="6933586" y="907371"/>
                  <a:pt x="7720511" y="922939"/>
                </a:cubicBezTo>
                <a:cubicBezTo>
                  <a:pt x="8327653" y="954894"/>
                  <a:pt x="8314862" y="1454009"/>
                  <a:pt x="8705080" y="1589203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212E302-8B16-49D9-A33F-DC17C36374D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955667" y="2851135"/>
            <a:ext cx="1366690" cy="109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6D9DD78-341F-42B5-8935-63D840ECA4B0}"/>
              </a:ext>
            </a:extLst>
          </p:cNvPr>
          <p:cNvCxnSpPr/>
          <p:nvPr/>
        </p:nvCxnSpPr>
        <p:spPr>
          <a:xfrm>
            <a:off x="7920269" y="908217"/>
            <a:ext cx="0" cy="4144296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92AE430-F1EE-468C-A70D-D80E6CD6784C}"/>
              </a:ext>
            </a:extLst>
          </p:cNvPr>
          <p:cNvCxnSpPr>
            <a:cxnSpLocks/>
          </p:cNvCxnSpPr>
          <p:nvPr/>
        </p:nvCxnSpPr>
        <p:spPr>
          <a:xfrm>
            <a:off x="7944851" y="2673290"/>
            <a:ext cx="1106752" cy="172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53D8F225-80A1-4BCE-A2F0-409733168AB9}"/>
              </a:ext>
            </a:extLst>
          </p:cNvPr>
          <p:cNvSpPr/>
          <p:nvPr/>
        </p:nvSpPr>
        <p:spPr>
          <a:xfrm rot="18891103">
            <a:off x="5265875" y="5083993"/>
            <a:ext cx="5279294" cy="5279294"/>
          </a:xfrm>
          <a:prstGeom prst="arc">
            <a:avLst/>
          </a:prstGeom>
          <a:noFill/>
          <a:ln w="889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592BFD6-EB81-4BED-AC61-BFD618415C20}"/>
              </a:ext>
            </a:extLst>
          </p:cNvPr>
          <p:cNvSpPr txBox="1"/>
          <p:nvPr/>
        </p:nvSpPr>
        <p:spPr>
          <a:xfrm>
            <a:off x="2382099" y="459317"/>
            <a:ext cx="27851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distribution </a:t>
            </a:r>
          </a:p>
          <a:p>
            <a:r>
              <a:rPr lang="en-US" sz="2800" dirty="0"/>
              <a:t>at entry interface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8EB0CB4-9760-40A2-AEE1-D0FA2723F227}"/>
              </a:ext>
            </a:extLst>
          </p:cNvPr>
          <p:cNvSpPr txBox="1"/>
          <p:nvPr/>
        </p:nvSpPr>
        <p:spPr>
          <a:xfrm>
            <a:off x="6882847" y="5334140"/>
            <a:ext cx="2183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Martian Surface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438317C-FB4A-4576-8AB5-5A448DC9649B}"/>
              </a:ext>
            </a:extLst>
          </p:cNvPr>
          <p:cNvSpPr txBox="1"/>
          <p:nvPr/>
        </p:nvSpPr>
        <p:spPr>
          <a:xfrm>
            <a:off x="9410525" y="1986305"/>
            <a:ext cx="189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Terminal Altitude Distributions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4D506B2-A438-42B3-9AFB-ECF214D50AD0}"/>
              </a:ext>
            </a:extLst>
          </p:cNvPr>
          <p:cNvSpPr txBox="1"/>
          <p:nvPr/>
        </p:nvSpPr>
        <p:spPr>
          <a:xfrm>
            <a:off x="7944851" y="632095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Altitude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ADCBDEFE-691A-4FFF-A8AF-E13B023FDC49}"/>
              </a:ext>
            </a:extLst>
          </p:cNvPr>
          <p:cNvGrpSpPr/>
          <p:nvPr/>
        </p:nvGrpSpPr>
        <p:grpSpPr>
          <a:xfrm rot="18643004">
            <a:off x="1223364" y="1039188"/>
            <a:ext cx="823735" cy="576545"/>
            <a:chOff x="8966577" y="4136717"/>
            <a:chExt cx="1713015" cy="119896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xmlns="" id="{094853E4-2A7C-4480-99BC-52E0E58CC951}"/>
                </a:ext>
              </a:extLst>
            </p:cNvPr>
            <p:cNvSpPr/>
            <p:nvPr/>
          </p:nvSpPr>
          <p:spPr>
            <a:xfrm>
              <a:off x="9413823" y="4136717"/>
              <a:ext cx="815174" cy="181640"/>
            </a:xfrm>
            <a:prstGeom prst="triangl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Delay 30">
              <a:extLst>
                <a:ext uri="{FF2B5EF4-FFF2-40B4-BE49-F238E27FC236}">
                  <a16:creationId xmlns:a16="http://schemas.microsoft.com/office/drawing/2014/main" xmlns="" id="{09265F01-94F1-447E-BCD4-3C8A53A3B853}"/>
                </a:ext>
              </a:extLst>
            </p:cNvPr>
            <p:cNvSpPr/>
            <p:nvPr/>
          </p:nvSpPr>
          <p:spPr>
            <a:xfrm rot="5400000">
              <a:off x="9700276" y="4002117"/>
              <a:ext cx="245617" cy="1713015"/>
            </a:xfrm>
            <a:prstGeom prst="flowChartDelay">
              <a:avLst/>
            </a:prstGeom>
            <a:grp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gonal Stripe 31">
              <a:extLst>
                <a:ext uri="{FF2B5EF4-FFF2-40B4-BE49-F238E27FC236}">
                  <a16:creationId xmlns:a16="http://schemas.microsoft.com/office/drawing/2014/main" xmlns="" id="{F2E9A081-4FA7-4459-B4DC-46911436213A}"/>
                </a:ext>
              </a:extLst>
            </p:cNvPr>
            <p:cNvSpPr/>
            <p:nvPr/>
          </p:nvSpPr>
          <p:spPr>
            <a:xfrm rot="2698873">
              <a:off x="9223890" y="4145934"/>
              <a:ext cx="1204654" cy="1189750"/>
            </a:xfrm>
            <a:prstGeom prst="diagStrip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D80AD1F-36AB-4458-A246-6DE6C1472133}"/>
              </a:ext>
            </a:extLst>
          </p:cNvPr>
          <p:cNvSpPr/>
          <p:nvPr/>
        </p:nvSpPr>
        <p:spPr>
          <a:xfrm flipV="1">
            <a:off x="7316221" y="4306043"/>
            <a:ext cx="1143813" cy="757827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36528">
                <a:moveTo>
                  <a:pt x="0" y="0"/>
                </a:moveTo>
                <a:cubicBezTo>
                  <a:pt x="1677" y="0"/>
                  <a:pt x="3648" y="36190"/>
                  <a:pt x="5325" y="36190"/>
                </a:cubicBezTo>
                <a:cubicBezTo>
                  <a:pt x="6390" y="38809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22D0991E-54C4-4E50-AB5A-C4B3808F2FE8}"/>
              </a:ext>
            </a:extLst>
          </p:cNvPr>
          <p:cNvSpPr/>
          <p:nvPr/>
        </p:nvSpPr>
        <p:spPr>
          <a:xfrm flipV="1">
            <a:off x="7538182" y="4116174"/>
            <a:ext cx="750540" cy="933155"/>
          </a:xfrm>
          <a:custGeom>
            <a:avLst/>
            <a:gdLst>
              <a:gd name="connsiteX0" fmla="*/ 0 w 2492478"/>
              <a:gd name="connsiteY0" fmla="*/ 0 h 0"/>
              <a:gd name="connsiteX1" fmla="*/ 2492478 w 2492478"/>
              <a:gd name="connsiteY1" fmla="*/ 0 h 0"/>
              <a:gd name="connsiteX0" fmla="*/ 0 w 10000"/>
              <a:gd name="connsiteY0" fmla="*/ 0 h 36190"/>
              <a:gd name="connsiteX1" fmla="*/ 5858 w 10000"/>
              <a:gd name="connsiteY1" fmla="*/ 36190 h 36190"/>
              <a:gd name="connsiteX2" fmla="*/ 10000 w 10000"/>
              <a:gd name="connsiteY2" fmla="*/ 0 h 36190"/>
              <a:gd name="connsiteX0" fmla="*/ 0 w 10000"/>
              <a:gd name="connsiteY0" fmla="*/ 0 h 36528"/>
              <a:gd name="connsiteX1" fmla="*/ 5858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36528"/>
              <a:gd name="connsiteX1" fmla="*/ 5325 w 10000"/>
              <a:gd name="connsiteY1" fmla="*/ 36190 h 36528"/>
              <a:gd name="connsiteX2" fmla="*/ 7929 w 10000"/>
              <a:gd name="connsiteY2" fmla="*/ 19524 h 36528"/>
              <a:gd name="connsiteX3" fmla="*/ 10000 w 10000"/>
              <a:gd name="connsiteY3" fmla="*/ 0 h 36528"/>
              <a:gd name="connsiteX0" fmla="*/ 0 w 10000"/>
              <a:gd name="connsiteY0" fmla="*/ 0 h 44979"/>
              <a:gd name="connsiteX1" fmla="*/ 5219 w 10000"/>
              <a:gd name="connsiteY1" fmla="*/ 44762 h 44979"/>
              <a:gd name="connsiteX2" fmla="*/ 7929 w 10000"/>
              <a:gd name="connsiteY2" fmla="*/ 19524 h 44979"/>
              <a:gd name="connsiteX3" fmla="*/ 10000 w 10000"/>
              <a:gd name="connsiteY3" fmla="*/ 0 h 4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44979">
                <a:moveTo>
                  <a:pt x="0" y="0"/>
                </a:moveTo>
                <a:cubicBezTo>
                  <a:pt x="1677" y="0"/>
                  <a:pt x="3542" y="44762"/>
                  <a:pt x="5219" y="44762"/>
                </a:cubicBezTo>
                <a:cubicBezTo>
                  <a:pt x="6284" y="47381"/>
                  <a:pt x="7239" y="25556"/>
                  <a:pt x="7929" y="19524"/>
                </a:cubicBezTo>
                <a:cubicBezTo>
                  <a:pt x="8619" y="13492"/>
                  <a:pt x="9398" y="2619"/>
                  <a:pt x="10000" y="0"/>
                </a:cubicBezTo>
              </a:path>
            </a:pathLst>
          </a:custGeom>
          <a:noFill/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B3DED73-C7C5-48EE-89B9-5BDA209B2EDA}"/>
              </a:ext>
            </a:extLst>
          </p:cNvPr>
          <p:cNvSpPr txBox="1"/>
          <p:nvPr/>
        </p:nvSpPr>
        <p:spPr>
          <a:xfrm>
            <a:off x="5498371" y="3898442"/>
            <a:ext cx="189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Terminal Range Distributions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1D8955BC-2703-47D1-A58B-5D62C15BBB4F}"/>
              </a:ext>
            </a:extLst>
          </p:cNvPr>
          <p:cNvCxnSpPr>
            <a:cxnSpLocks/>
          </p:cNvCxnSpPr>
          <p:nvPr/>
        </p:nvCxnSpPr>
        <p:spPr>
          <a:xfrm flipH="1">
            <a:off x="7941229" y="5047829"/>
            <a:ext cx="2393764" cy="0"/>
          </a:xfrm>
          <a:prstGeom prst="line">
            <a:avLst/>
          </a:prstGeom>
          <a:ln w="2222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F1110AC-4887-4767-BBDF-C2A3BD57A548}"/>
              </a:ext>
            </a:extLst>
          </p:cNvPr>
          <p:cNvSpPr/>
          <p:nvPr/>
        </p:nvSpPr>
        <p:spPr>
          <a:xfrm>
            <a:off x="463818" y="300010"/>
            <a:ext cx="10685445" cy="5649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AD37B21-9EEF-4569-8F84-7CD5E4C2DE3D}"/>
              </a:ext>
            </a:extLst>
          </p:cNvPr>
          <p:cNvSpPr txBox="1"/>
          <p:nvPr/>
        </p:nvSpPr>
        <p:spPr>
          <a:xfrm>
            <a:off x="10101453" y="5047829"/>
            <a:ext cx="956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416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50683AAC-C428-45B9-8C5F-69C8298D1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80260"/>
              </p:ext>
            </p:extLst>
          </p:nvPr>
        </p:nvGraphicFramePr>
        <p:xfrm>
          <a:off x="850900" y="1043516"/>
          <a:ext cx="81280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xmlns="" val="192444165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xmlns="" val="2270056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xmlns="" val="264529153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xmlns="" val="67099459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42415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Range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Range 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600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Linear Propagation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7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Unscented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13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Monte Carlo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308.485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32822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48745B1-7B3F-4E19-9C1F-62E82CD8E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54375"/>
              </p:ext>
            </p:extLst>
          </p:nvPr>
        </p:nvGraphicFramePr>
        <p:xfrm>
          <a:off x="850900" y="3429000"/>
          <a:ext cx="8128000" cy="211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xmlns="" val="192444165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xmlns="" val="2270056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xmlns="" val="2645291537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xmlns="" val="670994595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424154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Altitude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Range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Range (km)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6004689"/>
                  </a:ext>
                </a:extLst>
              </a:tr>
              <a:tr h="337395">
                <a:tc>
                  <a:txBody>
                    <a:bodyPr/>
                    <a:lstStyle/>
                    <a:p>
                      <a:r>
                        <a:rPr lang="en-US" b="1" dirty="0"/>
                        <a:t>Linear Propagation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7738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/>
                        <a:t>Linear Prop, No 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519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Unscented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13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Monte Carlo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301.790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32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0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00056"/>
              </p:ext>
            </p:extLst>
          </p:nvPr>
        </p:nvGraphicFramePr>
        <p:xfrm>
          <a:off x="527050" y="567266"/>
          <a:ext cx="8128000" cy="463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35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29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Initial Regularization Value, 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Initial Regularization Multiplier,</a:t>
                      </a:r>
                      <a:r>
                        <a:rPr lang="en-US" sz="2400" baseline="0" dirty="0"/>
                        <a:t> </a:t>
                      </a:r>
                      <a:r>
                        <a:rPr lang="el-GR" sz="2400" dirty="0"/>
                        <a:t>κ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Scale Factor, </a:t>
                      </a:r>
                      <a:r>
                        <a:rPr lang="el-GR" sz="2400" dirty="0"/>
                        <a:t>η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Minimum Regularization,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λ</a:t>
                      </a:r>
                      <a:r>
                        <a:rPr lang="en-US" sz="2400" baseline="-250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Maximum Regularization,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λ</a:t>
                      </a:r>
                      <a:r>
                        <a:rPr lang="en-US" sz="2400" baseline="-250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Cost Tolerance, </a:t>
                      </a:r>
                      <a:r>
                        <a:rPr lang="el-GR" sz="2400" dirty="0"/>
                        <a:t>ε</a:t>
                      </a:r>
                      <a:r>
                        <a:rPr lang="en-US" sz="2400" baseline="-250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Gradient Tolerance, </a:t>
                      </a:r>
                      <a:r>
                        <a:rPr lang="el-GR" sz="2400" dirty="0"/>
                        <a:t>ε</a:t>
                      </a:r>
                      <a:r>
                        <a:rPr lang="en-US" sz="2400" baseline="-25000" dirty="0"/>
                        <a:t>tol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Minimum Stepsize, </a:t>
                      </a:r>
                      <a:r>
                        <a:rPr lang="el-GR" sz="2400" dirty="0"/>
                        <a:t>ε</a:t>
                      </a:r>
                      <a:r>
                        <a:rPr lang="en-US" sz="2400" baseline="-250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Minimum Improvement</a:t>
                      </a:r>
                      <a:r>
                        <a:rPr lang="en-US" sz="2400" baseline="0" dirty="0"/>
                        <a:t> Ratio</a:t>
                      </a:r>
                      <a:r>
                        <a:rPr lang="en-US" sz="2400" dirty="0"/>
                        <a:t>, </a:t>
                      </a:r>
                      <a:r>
                        <a:rPr lang="el-GR" sz="2400" dirty="0"/>
                        <a:t>ε</a:t>
                      </a:r>
                      <a:r>
                        <a:rPr lang="en-US" sz="2400" baseline="-25000" dirty="0"/>
                        <a:t>improve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51474"/>
              </p:ext>
            </p:extLst>
          </p:nvPr>
        </p:nvGraphicFramePr>
        <p:xfrm>
          <a:off x="345574" y="407568"/>
          <a:ext cx="767824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6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1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65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39009"/>
              </p:ext>
            </p:extLst>
          </p:nvPr>
        </p:nvGraphicFramePr>
        <p:xfrm>
          <a:off x="345574" y="2947237"/>
          <a:ext cx="7678244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8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22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95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Altitude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Velocity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46473"/>
              </p:ext>
            </p:extLst>
          </p:nvPr>
        </p:nvGraphicFramePr>
        <p:xfrm>
          <a:off x="345574" y="1379621"/>
          <a:ext cx="7678244" cy="2941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26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1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65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9019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Low Altitude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Value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High Range Error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Uncertainty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KS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Uncertainty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KS Statistic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δ</a:t>
                      </a:r>
                      <a:r>
                        <a:rPr lang="el-GR" dirty="0"/>
                        <a:t>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δ</a:t>
                      </a:r>
                      <a:r>
                        <a:rPr lang="el-GR" dirty="0"/>
                        <a:t>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γ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δ</a:t>
                      </a:r>
                      <a:r>
                        <a:rPr lang="en-US" dirty="0"/>
                        <a:t>(L/D)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590853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δ</a:t>
                      </a:r>
                      <a:r>
                        <a:rPr lang="en-US" dirty="0"/>
                        <a:t>(L/D)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δ</a:t>
                      </a:r>
                      <a:r>
                        <a:rPr lang="el-GR" dirty="0"/>
                        <a:t>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7670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γ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δ</a:t>
                      </a:r>
                      <a:r>
                        <a:rPr lang="el-GR" dirty="0"/>
                        <a:t>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704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84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78610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Guess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Ramp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2.8702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Ramp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2.8697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Full lift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2.8702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Half lift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2.8701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86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17518</TotalTime>
  <Words>620</Words>
  <Application>Microsoft Office PowerPoint</Application>
  <PresentationFormat>Custom</PresentationFormat>
  <Paragraphs>216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Noyes</dc:creator>
  <cp:lastModifiedBy>Connor Noyes</cp:lastModifiedBy>
  <cp:revision>84</cp:revision>
  <dcterms:created xsi:type="dcterms:W3CDTF">2021-04-18T20:05:59Z</dcterms:created>
  <dcterms:modified xsi:type="dcterms:W3CDTF">2021-05-30T20:08:17Z</dcterms:modified>
</cp:coreProperties>
</file>