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60" r:id="rId4"/>
    <p:sldId id="263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E65E8-8D10-45BF-9402-B68D0796393C}">
          <p14:sldIdLst>
            <p14:sldId id="258"/>
            <p14:sldId id="259"/>
            <p14:sldId id="260"/>
            <p14:sldId id="263"/>
            <p14:sldId id="262"/>
            <p14:sldId id="261"/>
          </p14:sldIdLst>
        </p14:section>
        <p14:section name="Convex Update" id="{84CEB627-9745-4B28-B0BB-7AB7D074EB2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79176" autoAdjust="0"/>
  </p:normalViewPr>
  <p:slideViewPr>
    <p:cSldViewPr snapToGrid="0" snapToObjects="1">
      <p:cViewPr varScale="1">
        <p:scale>
          <a:sx n="116" d="100"/>
          <a:sy n="116" d="100"/>
        </p:scale>
        <p:origin x="13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7A69-640E-417A-A462-9E49D1368F7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1DF4-FFBB-4E8C-8E87-255A2EA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state vector</a:t>
            </a:r>
            <a:r>
              <a:rPr lang="en-US" baseline="0" dirty="0" smtClean="0"/>
              <a:t> is propagated </a:t>
            </a:r>
            <a:r>
              <a:rPr lang="en-US" baseline="0" dirty="0" err="1" smtClean="0"/>
              <a:t>inertially</a:t>
            </a:r>
            <a:r>
              <a:rPr lang="en-US" baseline="0" dirty="0" smtClean="0"/>
              <a:t> using IMU data</a:t>
            </a:r>
          </a:p>
          <a:p>
            <a:r>
              <a:rPr lang="en-US" baseline="0" dirty="0" smtClean="0"/>
              <a:t>Accelerations are measured (with measurement errors) in body axes then converted (with orientation errors) into wind axes as lift and drag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states involved in the constraint, the more checks we have to perform. For a 1-D constraint, we only have to check a line’s worth of points. However, we don’t need to check constraints for every possible</a:t>
            </a:r>
            <a:r>
              <a:rPr lang="en-US" baseline="0" dirty="0" smtClean="0"/>
              <a:t> x and every possible y, we only need to check for points 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that are in the reachable set.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little more work, and we can also simply check points that are extremal, but this requires determining which points are extremals.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common approaches introduce conservatism, for example by using probabilistic inequalities based on moments (which are not tight in general). This approach has zero conservatism when F is invertible. If F is not, then some conservatism is introduced but likely still much smaller than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F7F58-9784-4543-B74A-850450AD4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either augment an existing approach, or form the basis for a</a:t>
            </a:r>
            <a:r>
              <a:rPr lang="en-US" baseline="0" dirty="0" smtClean="0"/>
              <a:t> new one </a:t>
            </a:r>
          </a:p>
          <a:p>
            <a:r>
              <a:rPr lang="en-US" baseline="0" dirty="0" smtClean="0"/>
              <a:t>Need to balance computation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vehicle flies with an angle of attack to generate lift</a:t>
            </a:r>
          </a:p>
          <a:p>
            <a:r>
              <a:rPr lang="en-US" dirty="0" smtClean="0"/>
              <a:t>Vehicle is steered toward the target via rotation of the vehicle about the velocity vector to orient the lift vector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potential applications, including updates to a reference trajectory in a tracking approach, and predictor-corrector-like method based on regular repeated updates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Minimizing distance to original trajectory keeps</a:t>
            </a:r>
            <a:r>
              <a:rPr lang="en-US" baseline="0" dirty="0" smtClean="0"/>
              <a:t> the linearization as accurate as possible </a:t>
            </a:r>
            <a:endParaRPr lang="en-US" dirty="0" smtClean="0"/>
          </a:p>
          <a:p>
            <a:r>
              <a:rPr lang="en-US" dirty="0" smtClean="0"/>
              <a:t>Treating the bank rate</a:t>
            </a:r>
            <a:r>
              <a:rPr lang="en-US" baseline="0" dirty="0" smtClean="0"/>
              <a:t> as control allows us to limit it, as an added benefit </a:t>
            </a:r>
          </a:p>
          <a:p>
            <a:r>
              <a:rPr lang="en-US" baseline="0" dirty="0" smtClean="0"/>
              <a:t>Normal approaches are iterative, ours solves only a single problem </a:t>
            </a:r>
          </a:p>
          <a:p>
            <a:r>
              <a:rPr lang="en-US" baseline="0" dirty="0" smtClean="0"/>
              <a:t>Bank limit becomes a path constraint, rather than control constraint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r>
              <a:rPr lang="en-US" baseline="0" dirty="0" smtClean="0"/>
              <a:t> are fairly substantial even for relatively small perturbations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tracking, flown open-loop</a:t>
            </a:r>
            <a:r>
              <a:rPr lang="en-US" baseline="0" dirty="0" smtClean="0"/>
              <a:t> between plans, NO ADD’L LATERAL CONTROL</a:t>
            </a:r>
          </a:p>
          <a:p>
            <a:r>
              <a:rPr lang="en-US" baseline="0" dirty="0" smtClean="0"/>
              <a:t>Low discrepancy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difference</a:t>
            </a:r>
            <a:r>
              <a:rPr lang="en-US" baseline="0" dirty="0" smtClean="0"/>
              <a:t> in scale between the axes </a:t>
            </a:r>
          </a:p>
          <a:p>
            <a:r>
              <a:rPr lang="en-US" baseline="0" dirty="0" smtClean="0"/>
              <a:t>Also, not all trajectories are plotted, too unclear otherwise (that’s why there are samples at +- 1km </a:t>
            </a:r>
            <a:r>
              <a:rPr lang="en-US" baseline="0" dirty="0" err="1" smtClean="0"/>
              <a:t>crossrange</a:t>
            </a:r>
            <a:r>
              <a:rPr lang="en-US" baseline="0" dirty="0" smtClean="0"/>
              <a:t> not seen in the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"/>
            <a:ext cx="91440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443"/>
            <a:ext cx="7886700" cy="6362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62681"/>
            <a:ext cx="1971675" cy="511428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62681"/>
            <a:ext cx="5800725" cy="5114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87395"/>
            <a:ext cx="7886700" cy="60329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7968"/>
            <a:ext cx="7886700" cy="6527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2681"/>
            <a:ext cx="7886700" cy="628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3213" y="1046204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Truth model,</a:t>
            </a:r>
          </a:p>
          <a:p>
            <a:pPr algn="ctr"/>
            <a:r>
              <a:rPr lang="en-US" sz="1600" dirty="0" smtClean="0"/>
              <a:t>a particular realization of the uncertainty space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" idx="2"/>
            <a:endCxn id="30" idx="0"/>
          </p:cNvCxnSpPr>
          <p:nvPr/>
        </p:nvCxnSpPr>
        <p:spPr>
          <a:xfrm flipH="1">
            <a:off x="1152525" y="2215978"/>
            <a:ext cx="1" cy="25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54600" y="247135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Knowledge </a:t>
            </a:r>
            <a:r>
              <a:rPr lang="en-US" sz="1600" dirty="0" smtClean="0"/>
              <a:t>errors, measurement noise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577671" y="230453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Navigation system model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669058" y="3807942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  <a:p>
            <a:pPr algn="ctr"/>
            <a:r>
              <a:rPr lang="en-US" sz="1600" dirty="0" smtClean="0"/>
              <a:t> (aero filters, EKF, observers)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163211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Nominal model,</a:t>
            </a:r>
          </a:p>
          <a:p>
            <a:pPr algn="ctr"/>
            <a:r>
              <a:rPr lang="en-US" sz="1600" dirty="0" smtClean="0"/>
              <a:t>typically mean of each uncertainty is used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5180056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Prediction model </a:t>
            </a:r>
          </a:p>
          <a:p>
            <a:pPr algn="ctr"/>
            <a:r>
              <a:rPr lang="en-US" sz="1600" dirty="0" smtClean="0"/>
              <a:t>(if needed, not all guidance predicts future states)</a:t>
            </a:r>
          </a:p>
        </p:txBody>
      </p:sp>
      <p:cxnSp>
        <p:nvCxnSpPr>
          <p:cNvPr id="55" name="Straight Arrow Connector 54"/>
          <p:cNvCxnSpPr>
            <a:stCxn id="30" idx="3"/>
            <a:endCxn id="43" idx="1"/>
          </p:cNvCxnSpPr>
          <p:nvPr/>
        </p:nvCxnSpPr>
        <p:spPr>
          <a:xfrm>
            <a:off x="2050449" y="2889422"/>
            <a:ext cx="527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4" idx="0"/>
          </p:cNvCxnSpPr>
          <p:nvPr/>
        </p:nvCxnSpPr>
        <p:spPr>
          <a:xfrm flipH="1">
            <a:off x="3566983" y="3474309"/>
            <a:ext cx="1" cy="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3"/>
            <a:endCxn id="51" idx="1"/>
          </p:cNvCxnSpPr>
          <p:nvPr/>
        </p:nvCxnSpPr>
        <p:spPr>
          <a:xfrm flipV="1">
            <a:off x="4464907" y="4226012"/>
            <a:ext cx="715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5" idx="3"/>
            <a:endCxn id="44" idx="1"/>
          </p:cNvCxnSpPr>
          <p:nvPr/>
        </p:nvCxnSpPr>
        <p:spPr>
          <a:xfrm>
            <a:off x="2141836" y="4226012"/>
            <a:ext cx="527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271443" y="245584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cxnSp>
        <p:nvCxnSpPr>
          <p:cNvPr id="66" name="Straight Arrow Connector 65"/>
          <p:cNvCxnSpPr>
            <a:stCxn id="51" idx="0"/>
            <a:endCxn id="62" idx="2"/>
          </p:cNvCxnSpPr>
          <p:nvPr/>
        </p:nvCxnSpPr>
        <p:spPr>
          <a:xfrm flipH="1" flipV="1">
            <a:off x="6169368" y="3291982"/>
            <a:ext cx="1" cy="34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3"/>
            <a:endCxn id="43" idx="3"/>
          </p:cNvCxnSpPr>
          <p:nvPr/>
        </p:nvCxnSpPr>
        <p:spPr>
          <a:xfrm flipV="1">
            <a:off x="4464907" y="2889422"/>
            <a:ext cx="91389" cy="1336591"/>
          </a:xfrm>
          <a:prstGeom prst="bentConnector3">
            <a:avLst>
              <a:gd name="adj1" fmla="val 314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3" idx="0"/>
            <a:endCxn id="62" idx="0"/>
          </p:cNvCxnSpPr>
          <p:nvPr/>
        </p:nvCxnSpPr>
        <p:spPr>
          <a:xfrm rot="16200000" flipH="1">
            <a:off x="4792523" y="1078996"/>
            <a:ext cx="151306" cy="2602384"/>
          </a:xfrm>
          <a:prstGeom prst="bentConnector3">
            <a:avLst>
              <a:gd name="adj1" fmla="val -151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(Iterative) Convex optimization approaches to non-convex optimal control problems have exploded in interest due to efficient, polynomial time solvers and guaranteed global solution when the problem is feasible</a:t>
            </a:r>
          </a:p>
          <a:p>
            <a:r>
              <a:rPr lang="en-US" sz="2400" dirty="0" smtClean="0"/>
              <a:t>A variety of aerospace problems have been solved including ascent trajectory design, powered descent trajectory design, interplanetary transfers, and entry</a:t>
            </a:r>
          </a:p>
          <a:p>
            <a:r>
              <a:rPr lang="en-US" sz="2400" dirty="0" smtClean="0"/>
              <a:t>While these convex optimization guarantees solution of feasible sub-problems, not all methods have guaranteed convergence, and those that do typically require an </a:t>
            </a:r>
            <a:r>
              <a:rPr lang="en-US" sz="2400" dirty="0"/>
              <a:t>unknown number of </a:t>
            </a:r>
            <a:r>
              <a:rPr lang="en-US" sz="2400" dirty="0" smtClean="0"/>
              <a:t>iterations</a:t>
            </a:r>
          </a:p>
          <a:p>
            <a:pPr lvl="1"/>
            <a:r>
              <a:rPr lang="en-US" sz="2000" dirty="0" smtClean="0"/>
              <a:t>The proposed approach does not involve multiple iterations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3" y="3081561"/>
            <a:ext cx="5897785" cy="359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03841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4341"/>
          </a:xfrm>
        </p:spPr>
        <p:txBody>
          <a:bodyPr/>
          <a:lstStyle/>
          <a:p>
            <a:r>
              <a:rPr lang="en-US" sz="2400" dirty="0" smtClean="0"/>
              <a:t>Updates occur at 30s interval, and ceases below 1000 m/s </a:t>
            </a:r>
          </a:p>
          <a:p>
            <a:r>
              <a:rPr lang="en-US" sz="2400" dirty="0" smtClean="0"/>
              <a:t>4% less drag, 4% more lift, and perturbations to atmospheric density are applied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541651" y="3591729"/>
            <a:ext cx="336884" cy="333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306" y="2966817"/>
            <a:ext cx="2418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Mismatch between state predicted by update 2 (green) and actual state due to parametric uncertainty and off-nominal atmospheric conditions is corrected by the following updates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58038" y="3760470"/>
            <a:ext cx="59676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8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1034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957386"/>
            <a:ext cx="8515350" cy="1418089"/>
          </a:xfrm>
        </p:spPr>
        <p:txBody>
          <a:bodyPr/>
          <a:lstStyle/>
          <a:p>
            <a:r>
              <a:rPr lang="en-US" sz="2400" dirty="0" smtClean="0"/>
              <a:t>The initial trajectory was optimized for high altitude</a:t>
            </a:r>
          </a:p>
          <a:p>
            <a:r>
              <a:rPr lang="en-US" sz="2400" dirty="0" smtClean="0"/>
              <a:t>The updates retain aspects of the original trajectory, e.g., altitude performance remains excellent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80" y="3484527"/>
            <a:ext cx="5216892" cy="3202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6500" y="5303519"/>
            <a:ext cx="1212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Parachute deployment box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3190877"/>
            <a:ext cx="3583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trajectories end at the same energy level due to use of energy as independent variable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06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Vehicle is nominally L/D = 0.24 with initial state subject to MSL-like dispersions</a:t>
            </a:r>
            <a:endParaRPr lang="en-US" sz="2400" dirty="0"/>
          </a:p>
          <a:p>
            <a:r>
              <a:rPr lang="en-US" sz="2400" dirty="0" err="1" smtClean="0"/>
              <a:t>MarsGRAM</a:t>
            </a:r>
            <a:r>
              <a:rPr lang="en-US" sz="2400" dirty="0" smtClean="0"/>
              <a:t> is used for environment modeling</a:t>
            </a:r>
          </a:p>
          <a:p>
            <a:r>
              <a:rPr lang="en-US" sz="2400" dirty="0" smtClean="0"/>
              <a:t>Uncertainty is added to lift and drag coefficients</a:t>
            </a:r>
          </a:p>
          <a:p>
            <a:pPr lvl="1"/>
            <a:r>
              <a:rPr lang="en-US" sz="2000" dirty="0" smtClean="0"/>
              <a:t>Gaussian with 3</a:t>
            </a:r>
            <a:r>
              <a:rPr lang="el-GR" sz="2000" dirty="0" smtClean="0"/>
              <a:t>σ</a:t>
            </a:r>
            <a:r>
              <a:rPr lang="en-US" sz="2000" dirty="0" smtClean="0"/>
              <a:t> = 10%</a:t>
            </a:r>
          </a:p>
          <a:p>
            <a:r>
              <a:rPr lang="en-US" sz="2400" dirty="0" smtClean="0"/>
              <a:t>Updates occurs at 10 second intervals and stops at 600 m/s </a:t>
            </a:r>
          </a:p>
          <a:p>
            <a:r>
              <a:rPr lang="en-US" sz="2400" dirty="0" smtClean="0"/>
              <a:t>Bank angle limited to ±90°, and bank rate limited to 20°/s</a:t>
            </a:r>
          </a:p>
          <a:p>
            <a:r>
              <a:rPr lang="en-US" sz="2400" dirty="0" smtClean="0"/>
              <a:t>200 samples chosen by </a:t>
            </a:r>
            <a:r>
              <a:rPr lang="en-US" sz="2400" dirty="0" err="1" smtClean="0"/>
              <a:t>Sobol</a:t>
            </a:r>
            <a:r>
              <a:rPr lang="en-US" sz="2400" dirty="0" smtClean="0"/>
              <a:t>’ sequence</a:t>
            </a:r>
          </a:p>
          <a:p>
            <a:r>
              <a:rPr lang="en-US" sz="2400" dirty="0" smtClean="0"/>
              <a:t>Trajectories terminate when they reach the correct downrange distance</a:t>
            </a:r>
          </a:p>
          <a:p>
            <a:pPr lvl="1"/>
            <a:r>
              <a:rPr lang="en-US" sz="2000" dirty="0" smtClean="0"/>
              <a:t>Simple logic, but should expect variations in final altitude and velocity despite energy as independent variable  </a:t>
            </a:r>
          </a:p>
        </p:txBody>
      </p:sp>
    </p:spTree>
    <p:extLst>
      <p:ext uri="{BB962C8B-B14F-4D97-AF65-F5344CB8AC3E}">
        <p14:creationId xmlns:p14="http://schemas.microsoft.com/office/powerpoint/2010/main" val="350593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- </a:t>
            </a:r>
            <a:r>
              <a:rPr lang="en-US" dirty="0" err="1" smtClean="0"/>
              <a:t>Groundtrack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7500"/>
            <a:ext cx="7886700" cy="1398838"/>
          </a:xfrm>
        </p:spPr>
        <p:txBody>
          <a:bodyPr/>
          <a:lstStyle/>
          <a:p>
            <a:r>
              <a:rPr lang="en-US" sz="2400" dirty="0" smtClean="0"/>
              <a:t>Excellent </a:t>
            </a:r>
            <a:r>
              <a:rPr lang="en-US" sz="2400" dirty="0" err="1" smtClean="0"/>
              <a:t>crossrange</a:t>
            </a:r>
            <a:r>
              <a:rPr lang="en-US" sz="2400" dirty="0" smtClean="0"/>
              <a:t> performance due to coupled update to longitudinal and lateral channels </a:t>
            </a:r>
          </a:p>
          <a:p>
            <a:r>
              <a:rPr lang="en-US" sz="2400" dirty="0" smtClean="0"/>
              <a:t>Interestingly, a small number of samples even have an additional reversal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7" y="3272588"/>
            <a:ext cx="5750999" cy="3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7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964938"/>
            <a:ext cx="8370972" cy="611532"/>
          </a:xfrm>
        </p:spPr>
        <p:txBody>
          <a:bodyPr/>
          <a:lstStyle/>
          <a:p>
            <a:r>
              <a:rPr lang="en-US" dirty="0" smtClean="0"/>
              <a:t>MCS Results – Altitude/Velocity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90"/>
            <a:ext cx="7886700" cy="1437522"/>
          </a:xfrm>
        </p:spPr>
        <p:txBody>
          <a:bodyPr/>
          <a:lstStyle/>
          <a:p>
            <a:r>
              <a:rPr lang="en-US" sz="2400" dirty="0" smtClean="0"/>
              <a:t>Although some trajectories exit the parachute deployment conditions, all but three pass through the box</a:t>
            </a:r>
          </a:p>
          <a:p>
            <a:pPr lvl="1"/>
            <a:r>
              <a:rPr lang="en-US" sz="2000" dirty="0" smtClean="0"/>
              <a:t>Solved by considering triggering logic that explicitly accounts for parachute conditions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3001647"/>
            <a:ext cx="2984313" cy="185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4858553"/>
            <a:ext cx="2984313" cy="1856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0" y="3128212"/>
            <a:ext cx="5332396" cy="32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– Bank Profiles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8245843" cy="1244834"/>
          </a:xfrm>
        </p:spPr>
        <p:txBody>
          <a:bodyPr/>
          <a:lstStyle/>
          <a:p>
            <a:r>
              <a:rPr lang="en-US" dirty="0" smtClean="0"/>
              <a:t>Largest difference is in the timing of bank reversals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Bank angle (and trajectory in general) deviates from the original trajectory most at the end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0" y="3197993"/>
            <a:ext cx="5813843" cy="3488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1784" y="3395901"/>
            <a:ext cx="3205214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This </a:t>
            </a:r>
            <a:r>
              <a:rPr lang="en-US" sz="2400" dirty="0">
                <a:solidFill>
                  <a:prstClr val="black"/>
                </a:solidFill>
              </a:rPr>
              <a:t>is expected because </a:t>
            </a:r>
            <a:r>
              <a:rPr lang="en-US" sz="2400" dirty="0" smtClean="0">
                <a:solidFill>
                  <a:prstClr val="black"/>
                </a:solidFill>
              </a:rPr>
              <a:t>the later portion of trajectory is updated the greatest number </a:t>
            </a:r>
            <a:r>
              <a:rPr lang="en-US" sz="2400" dirty="0">
                <a:solidFill>
                  <a:prstClr val="black"/>
                </a:solidFill>
              </a:rPr>
              <a:t>of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7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the use of linearization requiring small, local updates, a convex approach to onboard trajectory redesign shows promise </a:t>
            </a:r>
          </a:p>
          <a:p>
            <a:r>
              <a:rPr lang="en-US" dirty="0" smtClean="0"/>
              <a:t>Use of updating has a number of potential applications</a:t>
            </a:r>
          </a:p>
          <a:p>
            <a:r>
              <a:rPr lang="en-US" dirty="0" smtClean="0"/>
              <a:t>If the target point is not reachable, the solution returned by the optimizer may be outside the region of validity of the linearized trajectory, or the optimization may return infeasible </a:t>
            </a:r>
          </a:p>
          <a:p>
            <a:pPr lvl="1"/>
            <a:r>
              <a:rPr lang="en-US" dirty="0" smtClean="0"/>
              <a:t>Safeguarding is required</a:t>
            </a:r>
          </a:p>
          <a:p>
            <a:pPr lvl="1"/>
            <a:r>
              <a:rPr lang="en-US" dirty="0" smtClean="0"/>
              <a:t>Consider the endpoint constraint as a penalty term in the objective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14499" y="1766685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True State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3831880" y="17979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50746" y="3020896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Estimated State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>
          <a:xfrm>
            <a:off x="3831881" y="43138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207499" y="1766684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Measurement Noise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4" idx="3"/>
            <a:endCxn id="44" idx="1"/>
          </p:cNvCxnSpPr>
          <p:nvPr/>
        </p:nvCxnSpPr>
        <p:spPr>
          <a:xfrm>
            <a:off x="3472616" y="2215978"/>
            <a:ext cx="35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1"/>
            <a:endCxn id="44" idx="3"/>
          </p:cNvCxnSpPr>
          <p:nvPr/>
        </p:nvCxnSpPr>
        <p:spPr>
          <a:xfrm flipH="1">
            <a:off x="5627729" y="2215977"/>
            <a:ext cx="579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4" idx="2"/>
            <a:endCxn id="45" idx="0"/>
          </p:cNvCxnSpPr>
          <p:nvPr/>
        </p:nvCxnSpPr>
        <p:spPr>
          <a:xfrm>
            <a:off x="4729805" y="2634048"/>
            <a:ext cx="0" cy="3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5" idx="2"/>
            <a:endCxn id="62" idx="0"/>
          </p:cNvCxnSpPr>
          <p:nvPr/>
        </p:nvCxnSpPr>
        <p:spPr>
          <a:xfrm>
            <a:off x="4729805" y="3919482"/>
            <a:ext cx="1" cy="39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831881" y="547077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Propagation</a:t>
            </a:r>
          </a:p>
        </p:txBody>
      </p:sp>
      <p:cxnSp>
        <p:nvCxnSpPr>
          <p:cNvPr id="26" name="Elbow Connector 25"/>
          <p:cNvCxnSpPr>
            <a:stCxn id="38" idx="1"/>
            <a:endCxn id="4" idx="1"/>
          </p:cNvCxnSpPr>
          <p:nvPr/>
        </p:nvCxnSpPr>
        <p:spPr>
          <a:xfrm rot="10800000">
            <a:off x="1714499" y="2215978"/>
            <a:ext cx="2117382" cy="3672864"/>
          </a:xfrm>
          <a:prstGeom prst="bentConnector3">
            <a:avLst>
              <a:gd name="adj1" fmla="val 110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2" idx="2"/>
            <a:endCxn id="38" idx="0"/>
          </p:cNvCxnSpPr>
          <p:nvPr/>
        </p:nvCxnSpPr>
        <p:spPr>
          <a:xfrm>
            <a:off x="4729806" y="5149948"/>
            <a:ext cx="0" cy="32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9767" y="5439548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 Noise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46" idx="1"/>
            <a:endCxn id="38" idx="3"/>
          </p:cNvCxnSpPr>
          <p:nvPr/>
        </p:nvCxnSpPr>
        <p:spPr>
          <a:xfrm flipH="1">
            <a:off x="5627730" y="5888841"/>
            <a:ext cx="542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7397"/>
          </a:xfrm>
        </p:spPr>
        <p:txBody>
          <a:bodyPr/>
          <a:lstStyle/>
          <a:p>
            <a:r>
              <a:rPr lang="en-US" dirty="0" smtClean="0"/>
              <a:t>Consider first the LTV case, with unconstrained control</a:t>
            </a:r>
          </a:p>
          <a:p>
            <a:r>
              <a:rPr lang="en-US" dirty="0" smtClean="0"/>
              <a:t>For suitable choice of norm on the final covariance matrix, the problem </a:t>
            </a:r>
            <a:r>
              <a:rPr lang="en-US" smtClean="0"/>
              <a:t>reduces to </a:t>
            </a:r>
            <a:r>
              <a:rPr lang="en-US" dirty="0" smtClean="0"/>
              <a:t>standard LQR with a particular boundary condition</a:t>
            </a:r>
          </a:p>
          <a:p>
            <a:pPr lvl="1"/>
            <a:r>
              <a:rPr lang="en-US" dirty="0" smtClean="0"/>
              <a:t>The required norm is the trace operator</a:t>
            </a:r>
          </a:p>
          <a:p>
            <a:pPr lvl="1"/>
            <a:r>
              <a:rPr lang="en-US" dirty="0" smtClean="0"/>
              <a:t>The LQ state weight matrix Q = I</a:t>
            </a:r>
          </a:p>
          <a:p>
            <a:r>
              <a:rPr lang="en-US" dirty="0" smtClean="0"/>
              <a:t>The trace is a suitable choice in many cases. Geometrically, it is related to the size of the covariance ellipse, while ignoring directional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36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broader class of </a:t>
            </a:r>
            <a:r>
              <a:rPr lang="en-US" dirty="0" err="1" smtClean="0"/>
              <a:t>Schatten</a:t>
            </a:r>
            <a:r>
              <a:rPr lang="en-US" dirty="0" smtClean="0"/>
              <a:t> p-norms with p=1</a:t>
            </a:r>
          </a:p>
          <a:p>
            <a:r>
              <a:rPr lang="en-US" dirty="0" smtClean="0"/>
              <a:t>Also called the nuclear norm, equal to the sum of the singular values (= eigenvalues because covariance is positive semi-definite)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9283"/>
          </a:xfrm>
        </p:spPr>
        <p:txBody>
          <a:bodyPr/>
          <a:lstStyle/>
          <a:p>
            <a:r>
              <a:rPr lang="en-US" dirty="0"/>
              <a:t>Next consider the same scenario with bounded control inputs</a:t>
            </a:r>
          </a:p>
          <a:p>
            <a:pPr lvl="1"/>
            <a:r>
              <a:rPr lang="en-US" dirty="0"/>
              <a:t>The optimal control law is bang-bang in nature</a:t>
            </a:r>
          </a:p>
          <a:p>
            <a:pPr lvl="1"/>
            <a:r>
              <a:rPr lang="en-US" dirty="0"/>
              <a:t>Can no longer decouple mean and covariance problems </a:t>
            </a:r>
            <a:endParaRPr lang="en-US" dirty="0" smtClean="0"/>
          </a:p>
          <a:p>
            <a:r>
              <a:rPr lang="en-US" dirty="0" smtClean="0"/>
              <a:t>In zero mean case, optimal control in linear feedback is achieved as K -&gt; </a:t>
            </a:r>
            <a:r>
              <a:rPr lang="en-US" dirty="0" err="1" smtClean="0"/>
              <a:t>inf</a:t>
            </a:r>
            <a:r>
              <a:rPr lang="en-US" dirty="0" smtClean="0"/>
              <a:t>, resulting in bang-bang control = </a:t>
            </a:r>
            <a:r>
              <a:rPr lang="en-US" dirty="0" err="1" smtClean="0"/>
              <a:t>Umax</a:t>
            </a:r>
            <a:r>
              <a:rPr lang="en-US" dirty="0" smtClean="0"/>
              <a:t>*sign(x)</a:t>
            </a:r>
            <a:endParaRPr lang="en-US" dirty="0"/>
          </a:p>
          <a:p>
            <a:r>
              <a:rPr lang="en-US" dirty="0" smtClean="0"/>
              <a:t>Even for linear problems, we turn to an optimization approach: find the optimal mean trajectory such that covariance is minimized under </a:t>
            </a:r>
            <a:r>
              <a:rPr lang="en-US" smtClean="0"/>
              <a:t>discontinuous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0825" y="1493229"/>
            <a:ext cx="1948399" cy="1948399"/>
            <a:chOff x="601099" y="847972"/>
            <a:chExt cx="2597865" cy="2597865"/>
          </a:xfrm>
        </p:grpSpPr>
        <p:sp>
          <p:nvSpPr>
            <p:cNvPr id="5" name="Rectangle 4"/>
            <p:cNvSpPr/>
            <p:nvPr/>
          </p:nvSpPr>
          <p:spPr>
            <a:xfrm>
              <a:off x="601099" y="847972"/>
              <a:ext cx="2597865" cy="2597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1326" y="1308199"/>
              <a:ext cx="1677409" cy="1677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16041" y="1493228"/>
            <a:ext cx="2434813" cy="1948399"/>
            <a:chOff x="4019533" y="847972"/>
            <a:chExt cx="3246417" cy="2597865"/>
          </a:xfrm>
        </p:grpSpPr>
        <p:sp>
          <p:nvSpPr>
            <p:cNvPr id="6" name="Parallelogram 5"/>
            <p:cNvSpPr/>
            <p:nvPr/>
          </p:nvSpPr>
          <p:spPr>
            <a:xfrm>
              <a:off x="4019533" y="847972"/>
              <a:ext cx="3246417" cy="259786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578241" y="1308199"/>
              <a:ext cx="2137638" cy="1677409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458845" y="2467427"/>
            <a:ext cx="136821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6573" y="1328843"/>
            <a:ext cx="906473" cy="9211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35131" y="3399985"/>
            <a:ext cx="11745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Reachable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5822" y="2185307"/>
            <a:ext cx="15000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Constraint, c(x)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855" y="3436912"/>
            <a:ext cx="8425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Initial 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7594" y="2185307"/>
            <a:ext cx="445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F(x)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0237" y="1242353"/>
            <a:ext cx="1438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Subset with probability 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365" y="4634426"/>
            <a:ext cx="66643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Idea: Use reachable set to turn probabilistic constraint into deterministic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Given: an initial set and a constraint to be satisfied with probability P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Take a subset of the initial set that has probability P (this is not unique unless P=1)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Map the subset through the function F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If the subset does not violate the constraints, then the probabilistic constraint is satisfied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5339" y="1207727"/>
            <a:ext cx="23614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Acceptable constraint violation</a:t>
            </a:r>
          </a:p>
        </p:txBody>
      </p:sp>
      <p:cxnSp>
        <p:nvCxnSpPr>
          <p:cNvPr id="37" name="Straight Arrow Connector 36"/>
          <p:cNvCxnSpPr>
            <a:stCxn id="27" idx="2"/>
          </p:cNvCxnSpPr>
          <p:nvPr/>
        </p:nvCxnSpPr>
        <p:spPr>
          <a:xfrm flipH="1">
            <a:off x="5800726" y="1507809"/>
            <a:ext cx="885321" cy="172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46316" y="2677525"/>
            <a:ext cx="2160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This subset satisfies c(x) &lt; 0 with probability at least P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904905" y="112804"/>
            <a:ext cx="4552339" cy="6115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Chance Constraints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7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Mars missions will have challenging requirements that necessitate closed-loop entry guidance</a:t>
            </a:r>
          </a:p>
          <a:p>
            <a:r>
              <a:rPr lang="en-US" dirty="0" smtClean="0"/>
              <a:t>The ability to design a trajectory onboard increases autonomy and can be used in entry guidance</a:t>
            </a:r>
          </a:p>
          <a:p>
            <a:pPr lvl="1"/>
            <a:r>
              <a:rPr lang="en-US" dirty="0" smtClean="0"/>
              <a:t>Trajectory generation can be used in reference tracking methods, or as the basis for a numerical predictor-corrector method via frequent design</a:t>
            </a:r>
          </a:p>
          <a:p>
            <a:r>
              <a:rPr lang="en-US" dirty="0" smtClean="0"/>
              <a:t>Generating an optimal trajectory onboard is difficult due to limited computing resources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Trajectory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2119"/>
            <a:ext cx="8361346" cy="5561582"/>
          </a:xfrm>
        </p:spPr>
        <p:txBody>
          <a:bodyPr/>
          <a:lstStyle/>
          <a:p>
            <a:r>
              <a:rPr lang="en-US" dirty="0" smtClean="0"/>
              <a:t>The vehicle enters the atmosphere with a trajectory designed that will deliver it to the target under nominal conditions </a:t>
            </a:r>
          </a:p>
          <a:p>
            <a:r>
              <a:rPr lang="en-US" dirty="0"/>
              <a:t>Under off-nominal conditions, the vehicle will deviate from the trajectory that was planned, </a:t>
            </a:r>
            <a:r>
              <a:rPr lang="en-US" dirty="0" smtClean="0"/>
              <a:t>sometimes even </a:t>
            </a:r>
            <a:r>
              <a:rPr lang="en-US" dirty="0"/>
              <a:t>with the aid of </a:t>
            </a:r>
            <a:r>
              <a:rPr lang="en-US" dirty="0" smtClean="0"/>
              <a:t>closed-loop guidance </a:t>
            </a:r>
          </a:p>
          <a:p>
            <a:pPr lvl="1"/>
            <a:r>
              <a:rPr lang="en-US" dirty="0" smtClean="0"/>
              <a:t>Vehicle may arrive at the target under poor conditions (e.g. outside of parachute deployment conditions) or may violate important path constraints </a:t>
            </a:r>
          </a:p>
          <a:p>
            <a:r>
              <a:rPr lang="en-US" dirty="0" smtClean="0"/>
              <a:t>Goal: use current estimated vehicle state and redesign a path to the target while satisfying constraints (e.g. parachute deploy conditions, path constraints)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46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853160"/>
          </a:xfrm>
        </p:spPr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6153"/>
            <a:ext cx="7886700" cy="4792655"/>
          </a:xfrm>
        </p:spPr>
        <p:txBody>
          <a:bodyPr/>
          <a:lstStyle/>
          <a:p>
            <a:r>
              <a:rPr lang="en-US" sz="2400" dirty="0" smtClean="0"/>
              <a:t>Trajectory update is posed an optimal control problem</a:t>
            </a:r>
          </a:p>
          <a:p>
            <a:pPr lvl="1"/>
            <a:r>
              <a:rPr lang="en-US" sz="2000" dirty="0" smtClean="0"/>
              <a:t>Objective is to minimize distance to original trajectory while satisfying constraints </a:t>
            </a:r>
          </a:p>
          <a:p>
            <a:r>
              <a:rPr lang="en-US" sz="2400" dirty="0" smtClean="0"/>
              <a:t>Use energy as independent variable </a:t>
            </a:r>
          </a:p>
          <a:p>
            <a:r>
              <a:rPr lang="en-US" sz="2400" dirty="0" err="1" smtClean="0"/>
              <a:t>Convexify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Treat bank angle as additional state, use bank rate as the control variable</a:t>
            </a:r>
          </a:p>
          <a:p>
            <a:pPr lvl="1"/>
            <a:r>
              <a:rPr lang="en-US" sz="2000" dirty="0" smtClean="0"/>
              <a:t>Linearize the equations of motion </a:t>
            </a:r>
          </a:p>
          <a:p>
            <a:pPr lvl="1"/>
            <a:r>
              <a:rPr lang="en-US" sz="2000" dirty="0" smtClean="0"/>
              <a:t>Unlike powered descent case, </a:t>
            </a:r>
            <a:r>
              <a:rPr lang="en-US" sz="2000" dirty="0" err="1" smtClean="0"/>
              <a:t>convexification</a:t>
            </a:r>
            <a:r>
              <a:rPr lang="en-US" sz="2000" dirty="0" smtClean="0"/>
              <a:t> is not lossless </a:t>
            </a:r>
          </a:p>
          <a:p>
            <a:r>
              <a:rPr lang="en-US" sz="2400" dirty="0" smtClean="0"/>
              <a:t>Discretize (or transcribe) into second-order cone program</a:t>
            </a:r>
          </a:p>
          <a:p>
            <a:pPr lvl="1"/>
            <a:r>
              <a:rPr lang="en-US" sz="2000" dirty="0" err="1" smtClean="0"/>
              <a:t>Chebyshev</a:t>
            </a:r>
            <a:r>
              <a:rPr lang="en-US" sz="2000" dirty="0" smtClean="0"/>
              <a:t> </a:t>
            </a:r>
            <a:r>
              <a:rPr lang="en-US" sz="2000" dirty="0" err="1"/>
              <a:t>p</a:t>
            </a:r>
            <a:r>
              <a:rPr lang="en-US" sz="2000" dirty="0" err="1" smtClean="0"/>
              <a:t>seudospectral</a:t>
            </a:r>
            <a:r>
              <a:rPr lang="en-US" sz="2000" dirty="0" smtClean="0"/>
              <a:t> method </a:t>
            </a:r>
          </a:p>
          <a:p>
            <a:r>
              <a:rPr lang="en-US" sz="2400" dirty="0" smtClean="0"/>
              <a:t>Solve the resulting SOCP using efficient interior-point solver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953510"/>
      </p:ext>
    </p:extLst>
  </p:cSld>
  <p:clrMapOvr>
    <a:masterClrMapping/>
  </p:clrMapOvr>
</p:sld>
</file>

<file path=ppt/theme/theme1.xml><?xml version="1.0" encoding="utf-8"?>
<a:theme xmlns:a="http://schemas.openxmlformats.org/drawingml/2006/main" name="UCI Samueli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1426</Words>
  <Application>Microsoft Office PowerPoint</Application>
  <PresentationFormat>On-screen Show (4:3)</PresentationFormat>
  <Paragraphs>139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UCI Samueli </vt:lpstr>
      <vt:lpstr>System Flow</vt:lpstr>
      <vt:lpstr>Modeling</vt:lpstr>
      <vt:lpstr>Variance Minimization</vt:lpstr>
      <vt:lpstr>Trace Norm</vt:lpstr>
      <vt:lpstr>Variance Minimization</vt:lpstr>
      <vt:lpstr>PowerPoint Presentation</vt:lpstr>
      <vt:lpstr>Introduction</vt:lpstr>
      <vt:lpstr>Entry Trajectory Updating</vt:lpstr>
      <vt:lpstr>Proposed Approach</vt:lpstr>
      <vt:lpstr>Convex Optimization </vt:lpstr>
      <vt:lpstr>Single Trajectory Demonstration</vt:lpstr>
      <vt:lpstr>Single Trajectory (Cont.)</vt:lpstr>
      <vt:lpstr>Monte Carlo Simulation</vt:lpstr>
      <vt:lpstr>MCS Results - Groundtrack</vt:lpstr>
      <vt:lpstr>MCS Results – Altitude/Velocity</vt:lpstr>
      <vt:lpstr>MCS Results – Bank Profiles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Connor Noyes</cp:lastModifiedBy>
  <cp:revision>73</cp:revision>
  <dcterms:created xsi:type="dcterms:W3CDTF">2016-02-17T21:45:19Z</dcterms:created>
  <dcterms:modified xsi:type="dcterms:W3CDTF">2018-10-02T16:56:22Z</dcterms:modified>
</cp:coreProperties>
</file>