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91" r:id="rId2"/>
    <p:sldId id="301" r:id="rId3"/>
    <p:sldId id="275" r:id="rId4"/>
    <p:sldId id="283" r:id="rId5"/>
    <p:sldId id="284" r:id="rId6"/>
    <p:sldId id="298" r:id="rId7"/>
    <p:sldId id="299" r:id="rId8"/>
    <p:sldId id="304" r:id="rId9"/>
    <p:sldId id="287" r:id="rId10"/>
    <p:sldId id="300" r:id="rId11"/>
    <p:sldId id="285" r:id="rId12"/>
    <p:sldId id="288" r:id="rId13"/>
    <p:sldId id="294" r:id="rId14"/>
    <p:sldId id="297" r:id="rId15"/>
    <p:sldId id="286" r:id="rId16"/>
    <p:sldId id="280" r:id="rId17"/>
    <p:sldId id="289" r:id="rId18"/>
    <p:sldId id="281" r:id="rId19"/>
    <p:sldId id="261" r:id="rId20"/>
    <p:sldId id="293" r:id="rId21"/>
    <p:sldId id="302" r:id="rId22"/>
    <p:sldId id="303" r:id="rId23"/>
    <p:sldId id="260" r:id="rId24"/>
    <p:sldId id="262" r:id="rId25"/>
    <p:sldId id="295" r:id="rId26"/>
    <p:sldId id="279" r:id="rId27"/>
    <p:sldId id="296" r:id="rId28"/>
    <p:sldId id="264" r:id="rId29"/>
    <p:sldId id="265" r:id="rId30"/>
    <p:sldId id="266" r:id="rId31"/>
    <p:sldId id="267" r:id="rId32"/>
    <p:sldId id="268" r:id="rId33"/>
    <p:sldId id="269" r:id="rId34"/>
    <p:sldId id="270" r:id="rId35"/>
    <p:sldId id="271" r:id="rId36"/>
    <p:sldId id="272" r:id="rId37"/>
    <p:sldId id="273" r:id="rId38"/>
    <p:sldId id="274" r:id="rId39"/>
    <p:sldId id="263" r:id="rId40"/>
    <p:sldId id="277" r:id="rId41"/>
    <p:sldId id="27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L Background" id="{C65E65E8-8D10-45BF-9402-B68D0796393C}">
          <p14:sldIdLst>
            <p14:sldId id="291"/>
            <p14:sldId id="301"/>
            <p14:sldId id="275"/>
            <p14:sldId id="283"/>
            <p14:sldId id="284"/>
            <p14:sldId id="298"/>
            <p14:sldId id="299"/>
            <p14:sldId id="304"/>
          </p14:sldIdLst>
        </p14:section>
        <p14:section name="Literature Review" id="{81EFE7E6-E373-43A1-BF4F-5ECAEC3BCAB3}">
          <p14:sldIdLst>
            <p14:sldId id="287"/>
            <p14:sldId id="300"/>
            <p14:sldId id="285"/>
            <p14:sldId id="288"/>
            <p14:sldId id="294"/>
            <p14:sldId id="297"/>
            <p14:sldId id="286"/>
          </p14:sldIdLst>
        </p14:section>
        <p14:section name="Entry Trajectory Design" id="{240A505C-ADCD-469E-9A98-A168ACAB57E7}">
          <p14:sldIdLst>
            <p14:sldId id="280"/>
            <p14:sldId id="289"/>
          </p14:sldIdLst>
        </p14:section>
        <p14:section name="CL Optimal Traj Design" id="{C9424A24-2285-4B8E-96C2-F05C14A5D7F7}">
          <p14:sldIdLst>
            <p14:sldId id="281"/>
            <p14:sldId id="261"/>
            <p14:sldId id="293"/>
            <p14:sldId id="302"/>
            <p14:sldId id="303"/>
            <p14:sldId id="260"/>
            <p14:sldId id="262"/>
            <p14:sldId id="295"/>
            <p14:sldId id="279"/>
            <p14:sldId id="296"/>
          </p14:sldIdLst>
        </p14:section>
        <p14:section name="Convex Update" id="{84CEB627-9745-4B28-B0BB-7AB7D074EB20}">
          <p14:sldIdLst>
            <p14:sldId id="264"/>
            <p14:sldId id="265"/>
            <p14:sldId id="266"/>
            <p14:sldId id="267"/>
            <p14:sldId id="268"/>
            <p14:sldId id="269"/>
            <p14:sldId id="270"/>
            <p14:sldId id="271"/>
            <p14:sldId id="272"/>
            <p14:sldId id="273"/>
            <p14:sldId id="274"/>
          </p14:sldIdLst>
        </p14:section>
        <p14:section name="Backup" id="{50A3E535-C32B-4C74-986A-6758D517A34D}">
          <p14:sldIdLst>
            <p14:sldId id="263"/>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176" autoAdjust="0"/>
  </p:normalViewPr>
  <p:slideViewPr>
    <p:cSldViewPr snapToGrid="0" snapToObjects="1">
      <p:cViewPr>
        <p:scale>
          <a:sx n="100" d="100"/>
          <a:sy n="100" d="100"/>
        </p:scale>
        <p:origin x="1788"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tracking, flown open-loop</a:t>
            </a:r>
            <a:r>
              <a:rPr lang="en-US" baseline="0" dirty="0" smtClean="0"/>
              <a:t> between plans, NO ADD’L LATERAL CONTROL</a:t>
            </a:r>
          </a:p>
          <a:p>
            <a:r>
              <a:rPr lang="en-US" baseline="0" dirty="0" smtClean="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34</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a:t>
            </a:r>
            <a:r>
              <a:rPr lang="en-US" baseline="0" dirty="0" smtClean="0"/>
              <a:t> in scale between the axes </a:t>
            </a:r>
          </a:p>
          <a:p>
            <a:r>
              <a:rPr lang="en-US" baseline="0" dirty="0" smtClean="0"/>
              <a:t>Also, not all trajectories are plotted, too unclear otherwise (that’s why there are samples at +- 1km </a:t>
            </a:r>
            <a:r>
              <a:rPr lang="en-US" baseline="0" dirty="0" err="1" smtClean="0"/>
              <a:t>crossrange</a:t>
            </a:r>
            <a:r>
              <a:rPr lang="en-US" baseline="0" dirty="0" smtClean="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35</a:t>
            </a:fld>
            <a:endParaRPr lang="en-US"/>
          </a:p>
        </p:txBody>
      </p:sp>
    </p:spTree>
    <p:extLst>
      <p:ext uri="{BB962C8B-B14F-4D97-AF65-F5344CB8AC3E}">
        <p14:creationId xmlns:p14="http://schemas.microsoft.com/office/powerpoint/2010/main" val="270861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state vector</a:t>
            </a:r>
            <a:r>
              <a:rPr lang="en-US" baseline="0" dirty="0" smtClean="0"/>
              <a:t> is propagated </a:t>
            </a:r>
            <a:r>
              <a:rPr lang="en-US" baseline="0" dirty="0" err="1" smtClean="0"/>
              <a:t>inertially</a:t>
            </a:r>
            <a:r>
              <a:rPr lang="en-US" baseline="0" dirty="0" smtClean="0"/>
              <a:t> using IMU data</a:t>
            </a:r>
          </a:p>
          <a:p>
            <a:r>
              <a:rPr lang="en-US" baseline="0" dirty="0" smtClean="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41</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states involved in the constraint, the more checks we have to perform. For a 1-D constraint, we only have to check a line’s worth of points. However, we don’t need to check constraints for every possible</a:t>
            </a:r>
            <a:r>
              <a:rPr lang="en-US" baseline="0" dirty="0" smtClean="0"/>
              <a:t> x and every possible y, we only need to check for points (</a:t>
            </a:r>
            <a:r>
              <a:rPr lang="en-US" baseline="0" dirty="0" err="1" smtClean="0"/>
              <a:t>x,y</a:t>
            </a:r>
            <a:r>
              <a:rPr lang="en-US" baseline="0" dirty="0" smtClean="0"/>
              <a:t>) that are in the reachable set. </a:t>
            </a:r>
          </a:p>
          <a:p>
            <a:endParaRPr lang="en-US" baseline="0" dirty="0" smtClean="0"/>
          </a:p>
          <a:p>
            <a:r>
              <a:rPr lang="en-US" baseline="0" dirty="0" smtClean="0"/>
              <a:t>A little more work, and we can also simply check points that are extremal, but this requires determining which points are extremals.</a:t>
            </a:r>
          </a:p>
          <a:p>
            <a:endParaRPr lang="en-US" baseline="0" dirty="0" smtClean="0"/>
          </a:p>
          <a:p>
            <a:r>
              <a:rPr lang="en-US" baseline="0" dirty="0" smtClean="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19</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finite size of the ellipse provides a very natural scaling for the sigma points, i.e. we choose the initial</a:t>
            </a:r>
            <a:r>
              <a:rPr lang="en-US" baseline="0" dirty="0" smtClean="0"/>
              <a:t> set of sigma points to be on the boundary of the initial ellipse</a:t>
            </a:r>
          </a:p>
          <a:p>
            <a:r>
              <a:rPr lang="en-US" baseline="0" dirty="0" smtClean="0"/>
              <a:t>Can deal with parametric uncertainty in the same framework. Linear </a:t>
            </a:r>
            <a:r>
              <a:rPr lang="en-US" baseline="0" dirty="0" err="1" smtClean="0"/>
              <a:t>cov</a:t>
            </a:r>
            <a:r>
              <a:rPr lang="en-US" baseline="0" dirty="0" smtClean="0"/>
              <a:t> prop can deal with stochastic dynamics, how can we do that with sigma points? </a:t>
            </a:r>
          </a:p>
          <a:p>
            <a:r>
              <a:rPr lang="en-US" baseline="0" dirty="0" smtClean="0"/>
              <a:t>Answer: the total covariance is the state covariance P and the stochastic covariance Q along the diagonal [P 0; 0 Q]. Thus, any channel in which the noise acts increased the number of sigma points by 2</a:t>
            </a:r>
          </a:p>
        </p:txBody>
      </p:sp>
      <p:sp>
        <p:nvSpPr>
          <p:cNvPr id="4" name="Slide Number Placeholder 3"/>
          <p:cNvSpPr>
            <a:spLocks noGrp="1"/>
          </p:cNvSpPr>
          <p:nvPr>
            <p:ph type="sldNum" sz="quarter" idx="10"/>
          </p:nvPr>
        </p:nvSpPr>
        <p:spPr/>
        <p:txBody>
          <a:bodyPr/>
          <a:lstStyle/>
          <a:p>
            <a:fld id="{97591DF4-FFBB-4E8C-8E87-255A2EADF72A}" type="slidenum">
              <a:rPr lang="en-US" smtClean="0"/>
              <a:t>21</a:t>
            </a:fld>
            <a:endParaRPr lang="en-US"/>
          </a:p>
        </p:txBody>
      </p:sp>
    </p:spTree>
    <p:extLst>
      <p:ext uri="{BB962C8B-B14F-4D97-AF65-F5344CB8AC3E}">
        <p14:creationId xmlns:p14="http://schemas.microsoft.com/office/powerpoint/2010/main" val="417094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Provides a systematic way to bias the reference away from the constraints</a:t>
            </a:r>
          </a:p>
          <a:p>
            <a:r>
              <a:rPr lang="en-US" dirty="0" smtClean="0"/>
              <a:t>Fixed endpoint at the origin</a:t>
            </a:r>
          </a:p>
          <a:p>
            <a:r>
              <a:rPr lang="en-US" dirty="0" smtClean="0"/>
              <a:t>Drag effect is contracting, allows even the open</a:t>
            </a:r>
            <a:r>
              <a:rPr lang="en-US" baseline="0" dirty="0" smtClean="0"/>
              <a:t> loop scenarios to reduce the variance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25</a:t>
            </a:fld>
            <a:endParaRPr lang="en-US"/>
          </a:p>
        </p:txBody>
      </p:sp>
    </p:spTree>
    <p:extLst>
      <p:ext uri="{BB962C8B-B14F-4D97-AF65-F5344CB8AC3E}">
        <p14:creationId xmlns:p14="http://schemas.microsoft.com/office/powerpoint/2010/main" val="381636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augment an existing approach, or form the basis for a</a:t>
            </a:r>
            <a:r>
              <a:rPr lang="en-US" baseline="0" dirty="0" smtClean="0"/>
              <a:t> new one </a:t>
            </a:r>
          </a:p>
          <a:p>
            <a:r>
              <a:rPr lang="en-US" baseline="0" dirty="0" smtClean="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28</a:t>
            </a:fld>
            <a:endParaRPr lang="en-US"/>
          </a:p>
        </p:txBody>
      </p:sp>
    </p:spTree>
    <p:extLst>
      <p:ext uri="{BB962C8B-B14F-4D97-AF65-F5344CB8AC3E}">
        <p14:creationId xmlns:p14="http://schemas.microsoft.com/office/powerpoint/2010/main" val="3169339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Entry vehicle flies with an angle of attack to generate lift</a:t>
            </a:r>
          </a:p>
          <a:p>
            <a:r>
              <a:rPr lang="en-US" dirty="0" smtClean="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potential applications, including updates to a reference trajectory in a tracking approach, and predictor-corrector-like method based on regular repeated updates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29</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Minimizing distance to original trajectory keeps</a:t>
            </a:r>
            <a:r>
              <a:rPr lang="en-US" baseline="0" dirty="0" smtClean="0"/>
              <a:t> the linearization as accurate as possible </a:t>
            </a:r>
            <a:endParaRPr lang="en-US" dirty="0" smtClean="0"/>
          </a:p>
          <a:p>
            <a:r>
              <a:rPr lang="en-US" dirty="0" smtClean="0"/>
              <a:t>Treating the bank rate</a:t>
            </a:r>
            <a:r>
              <a:rPr lang="en-US" baseline="0" dirty="0" smtClean="0"/>
              <a:t> as control allows us to limit it, as an added benefit </a:t>
            </a:r>
          </a:p>
          <a:p>
            <a:r>
              <a:rPr lang="en-US" baseline="0" dirty="0" smtClean="0"/>
              <a:t>Normal approaches are iterative, ours solves only a single problem </a:t>
            </a:r>
          </a:p>
          <a:p>
            <a:r>
              <a:rPr lang="en-US" baseline="0" dirty="0" smtClean="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30</a:t>
            </a:fld>
            <a:endParaRPr lang="en-US"/>
          </a:p>
        </p:txBody>
      </p:sp>
    </p:spTree>
    <p:extLst>
      <p:ext uri="{BB962C8B-B14F-4D97-AF65-F5344CB8AC3E}">
        <p14:creationId xmlns:p14="http://schemas.microsoft.com/office/powerpoint/2010/main" val="112720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Corrections</a:t>
            </a:r>
            <a:r>
              <a:rPr lang="en-US" baseline="0" dirty="0" smtClean="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32</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33</a:t>
            </a:fld>
            <a:endParaRPr lang="en-US"/>
          </a:p>
        </p:txBody>
      </p:sp>
    </p:spTree>
    <p:extLst>
      <p:ext uri="{BB962C8B-B14F-4D97-AF65-F5344CB8AC3E}">
        <p14:creationId xmlns:p14="http://schemas.microsoft.com/office/powerpoint/2010/main" val="205777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12/1/2018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12/1/2018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12/1/2018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12/1/2018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12/1/2018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12/1/2018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Stochastic Optimal Control </a:t>
            </a:r>
            <a:r>
              <a:rPr lang="en-US" dirty="0" smtClean="0"/>
              <a:t>Approach to Mars EDL</a:t>
            </a:r>
            <a:endParaRPr lang="en-US" dirty="0"/>
          </a:p>
        </p:txBody>
      </p:sp>
      <p:sp>
        <p:nvSpPr>
          <p:cNvPr id="5" name="Content Placeholder 4"/>
          <p:cNvSpPr>
            <a:spLocks noGrp="1"/>
          </p:cNvSpPr>
          <p:nvPr>
            <p:ph idx="1"/>
          </p:nvPr>
        </p:nvSpPr>
        <p:spPr>
          <a:xfrm>
            <a:off x="628650" y="2493033"/>
            <a:ext cx="7886700" cy="3683929"/>
          </a:xfrm>
        </p:spPr>
        <p:txBody>
          <a:bodyPr/>
          <a:lstStyle/>
          <a:p>
            <a:pPr marL="0" indent="0">
              <a:buNone/>
            </a:pPr>
            <a:r>
              <a:rPr lang="en-US" dirty="0" smtClean="0"/>
              <a:t>Connor Noyes</a:t>
            </a:r>
          </a:p>
          <a:p>
            <a:pPr marL="0" indent="0">
              <a:buNone/>
            </a:pPr>
            <a:r>
              <a:rPr lang="en-US" dirty="0" smtClean="0"/>
              <a:t>December 5</a:t>
            </a:r>
            <a:r>
              <a:rPr lang="en-US" baseline="30000" dirty="0" smtClean="0"/>
              <a:t>th</a:t>
            </a:r>
            <a:r>
              <a:rPr lang="en-US" dirty="0" smtClean="0"/>
              <a:t>, 2018</a:t>
            </a:r>
            <a:endParaRPr lang="en-US" dirty="0"/>
          </a:p>
        </p:txBody>
      </p:sp>
      <p:sp>
        <p:nvSpPr>
          <p:cNvPr id="6" name="Date Placeholder 5"/>
          <p:cNvSpPr>
            <a:spLocks noGrp="1"/>
          </p:cNvSpPr>
          <p:nvPr>
            <p:ph type="dt" sz="half" idx="10"/>
          </p:nvPr>
        </p:nvSpPr>
        <p:spPr/>
        <p:txBody>
          <a:bodyPr/>
          <a:lstStyle/>
          <a:p>
            <a:fld id="{D65BF523-FE77-4845-B5F2-255A016D8311}" type="datetime1">
              <a:rPr lang="en-US" smtClean="0"/>
              <a:t>12/1/2018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Guidance Literature</a:t>
            </a:r>
            <a:endParaRPr lang="en-US" dirty="0"/>
          </a:p>
        </p:txBody>
      </p:sp>
      <p:sp>
        <p:nvSpPr>
          <p:cNvPr id="3" name="Content Placeholder 2"/>
          <p:cNvSpPr>
            <a:spLocks noGrp="1"/>
          </p:cNvSpPr>
          <p:nvPr>
            <p:ph idx="1"/>
          </p:nvPr>
        </p:nvSpPr>
        <p:spPr/>
        <p:txBody>
          <a:bodyPr/>
          <a:lstStyle/>
          <a:p>
            <a:r>
              <a:rPr lang="en-US" dirty="0" smtClean="0"/>
              <a:t>Drag tracking</a:t>
            </a:r>
          </a:p>
          <a:p>
            <a:r>
              <a:rPr lang="en-US" dirty="0" smtClean="0"/>
              <a:t>Neighboring optimal control</a:t>
            </a:r>
          </a:p>
          <a:p>
            <a:r>
              <a:rPr lang="en-US" dirty="0" smtClean="0"/>
              <a:t>Predictor-corrector </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24179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lstStyle/>
          <a:p>
            <a:r>
              <a:rPr lang="en-US" dirty="0" smtClean="0"/>
              <a:t>Linear Exponential Gaussian (weights higher moments)</a:t>
            </a:r>
          </a:p>
          <a:p>
            <a:r>
              <a:rPr lang="en-US" dirty="0" smtClean="0"/>
              <a:t>Control of </a:t>
            </a:r>
            <a:r>
              <a:rPr lang="en-US" dirty="0" err="1" smtClean="0"/>
              <a:t>Liouville</a:t>
            </a:r>
            <a:r>
              <a:rPr lang="en-US" dirty="0" smtClean="0"/>
              <a:t> equation</a:t>
            </a:r>
          </a:p>
          <a:p>
            <a:r>
              <a:rPr lang="en-US" dirty="0" smtClean="0"/>
              <a:t>Desensitized optimal control penalizes the partial derivatives of the objective function </a:t>
            </a:r>
            <a:r>
              <a:rPr lang="en-US" dirty="0" err="1" smtClean="0"/>
              <a:t>wrt</a:t>
            </a:r>
            <a:r>
              <a:rPr lang="en-US" dirty="0" smtClean="0"/>
              <a:t> parameters, or places constraints on sensitivities </a:t>
            </a:r>
          </a:p>
          <a:p>
            <a:r>
              <a:rPr lang="en-US" dirty="0" smtClean="0"/>
              <a:t>Mean-Variance trades off mean performance and robustness</a:t>
            </a:r>
          </a:p>
          <a:p>
            <a:pPr lvl="1"/>
            <a:r>
              <a:rPr lang="en-US" dirty="0" smtClean="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12/1/2018</a:t>
            </a:fld>
            <a:endParaRPr lang="en-US"/>
          </a:p>
        </p:txBody>
      </p:sp>
    </p:spTree>
    <p:extLst>
      <p:ext uri="{BB962C8B-B14F-4D97-AF65-F5344CB8AC3E}">
        <p14:creationId xmlns:p14="http://schemas.microsoft.com/office/powerpoint/2010/main" val="171248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628650" y="1825625"/>
            <a:ext cx="8185836" cy="4351338"/>
          </a:xfrm>
        </p:spPr>
        <p:txBody>
          <a:bodyPr/>
          <a:lstStyle/>
          <a:p>
            <a:r>
              <a:rPr lang="en-US" dirty="0" smtClean="0"/>
              <a:t>Optimal Trajectory Generation with Probabilistic System Uncertainty Using Polynomial Chaos (Fisher, Bhattacharya)</a:t>
            </a:r>
          </a:p>
          <a:p>
            <a:pPr lvl="1"/>
            <a:r>
              <a:rPr lang="en-US" dirty="0" smtClean="0"/>
              <a:t>Derived expressions for minimum expectation and minimum variance objectives in terms of PCE coefficients</a:t>
            </a:r>
          </a:p>
          <a:p>
            <a:pPr lvl="1"/>
            <a:r>
              <a:rPr lang="en-US" dirty="0" smtClean="0"/>
              <a:t>Considered open loop</a:t>
            </a:r>
          </a:p>
          <a:p>
            <a:r>
              <a:rPr lang="en-US" dirty="0" smtClean="0"/>
              <a:t>Stochastic Trajectory Optimization for Mechanical Systems with Parametric Uncertainties</a:t>
            </a:r>
          </a:p>
          <a:p>
            <a:pPr lvl="1"/>
            <a:r>
              <a:rPr lang="en-US" dirty="0" smtClean="0"/>
              <a:t>Extended Differential Dynamic Programming to stochastic systems using polynomial chaos </a:t>
            </a:r>
            <a:endParaRPr lang="en-US" dirty="0"/>
          </a:p>
        </p:txBody>
      </p:sp>
      <p:sp>
        <p:nvSpPr>
          <p:cNvPr id="4" name="Date Placeholder 3"/>
          <p:cNvSpPr>
            <a:spLocks noGrp="1"/>
          </p:cNvSpPr>
          <p:nvPr>
            <p:ph type="dt" sz="half" idx="10"/>
          </p:nvPr>
        </p:nvSpPr>
        <p:spPr/>
        <p:txBody>
          <a:bodyPr/>
          <a:lstStyle/>
          <a:p>
            <a:fld id="{36135E0D-215F-4675-BD12-2A0CC5452F32}" type="datetime1">
              <a:rPr lang="en-US" smtClean="0"/>
              <a:t>12/1/2018</a:t>
            </a:fld>
            <a:endParaRPr lang="en-US"/>
          </a:p>
        </p:txBody>
      </p:sp>
    </p:spTree>
    <p:extLst>
      <p:ext uri="{BB962C8B-B14F-4D97-AF65-F5344CB8AC3E}">
        <p14:creationId xmlns:p14="http://schemas.microsoft.com/office/powerpoint/2010/main" val="340349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Related</a:t>
            </a:r>
            <a:endParaRPr lang="en-US" dirty="0"/>
          </a:p>
        </p:txBody>
      </p:sp>
      <p:sp>
        <p:nvSpPr>
          <p:cNvPr id="3" name="Content Placeholder 2"/>
          <p:cNvSpPr>
            <a:spLocks noGrp="1"/>
          </p:cNvSpPr>
          <p:nvPr>
            <p:ph idx="1"/>
          </p:nvPr>
        </p:nvSpPr>
        <p:spPr/>
        <p:txBody>
          <a:bodyPr/>
          <a:lstStyle/>
          <a:p>
            <a:r>
              <a:rPr lang="en-US" dirty="0" smtClean="0"/>
              <a:t>Tube-based formulations (MPC), invariant sets</a:t>
            </a:r>
          </a:p>
          <a:p>
            <a:r>
              <a:rPr lang="en-US" dirty="0" smtClean="0"/>
              <a:t>PDF shaping</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383785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Applications to EDL</a:t>
            </a:r>
            <a:endParaRPr lang="en-US" dirty="0"/>
          </a:p>
        </p:txBody>
      </p:sp>
      <p:sp>
        <p:nvSpPr>
          <p:cNvPr id="3" name="Content Placeholder 2"/>
          <p:cNvSpPr>
            <a:spLocks noGrp="1"/>
          </p:cNvSpPr>
          <p:nvPr>
            <p:ph idx="1"/>
          </p:nvPr>
        </p:nvSpPr>
        <p:spPr/>
        <p:txBody>
          <a:bodyPr/>
          <a:lstStyle/>
          <a:p>
            <a:r>
              <a:rPr lang="en-US" dirty="0" smtClean="0"/>
              <a:t>Desensitized entry and powered descent without explicit enforcement of constraints</a:t>
            </a:r>
          </a:p>
          <a:p>
            <a:r>
              <a:rPr lang="en-US" dirty="0" smtClean="0"/>
              <a:t>Variance penalization without confirmation of benefits</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051569"/>
          </a:xfrm>
        </p:spPr>
        <p:txBody>
          <a:bodyPr/>
          <a:lstStyle/>
          <a:p>
            <a:r>
              <a:rPr lang="en-US" sz="3600" dirty="0" smtClean="0"/>
              <a:t>Drawbacks/Limitations of Existing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400" dirty="0" smtClean="0"/>
              <a:t>Desensitized control does not make use of statistical information</a:t>
            </a:r>
          </a:p>
          <a:p>
            <a:pPr lvl="1"/>
            <a:r>
              <a:rPr lang="en-US" sz="2000" dirty="0" smtClean="0"/>
              <a:t>Indeed, performance evaluations are conducted using parameters governed by distributions and we can use this information explicitly </a:t>
            </a:r>
          </a:p>
          <a:p>
            <a:r>
              <a:rPr lang="en-US" sz="2400" dirty="0" smtClean="0"/>
              <a:t>Few papers discuss closed-loop approaches </a:t>
            </a:r>
          </a:p>
          <a:p>
            <a:pPr lvl="1"/>
            <a:r>
              <a:rPr lang="en-US" sz="2000" dirty="0" smtClean="0"/>
              <a:t>Those that do avoid the issue of control constraints and instead impose arbitrary limits on the feedback gains or exclude feedback gains from the optimization process entirely</a:t>
            </a:r>
          </a:p>
          <a:p>
            <a:r>
              <a:rPr lang="en-US" sz="2400" dirty="0" smtClean="0"/>
              <a:t>Generally only demonstrated on 2d examples, many proposed solutions do not scale well with increasing dimension</a:t>
            </a:r>
          </a:p>
          <a:p>
            <a:r>
              <a:rPr lang="en-US" sz="2400" dirty="0" smtClean="0"/>
              <a:t>PCE only display spectral convergence for smooth systems</a:t>
            </a:r>
          </a:p>
          <a:p>
            <a:pPr lvl="1"/>
            <a:r>
              <a:rPr lang="en-US" sz="2000" dirty="0" smtClean="0"/>
              <a:t>Saturation nonlinearity slows convergence as a result </a:t>
            </a:r>
          </a:p>
        </p:txBody>
      </p:sp>
      <p:sp>
        <p:nvSpPr>
          <p:cNvPr id="4" name="Date Placeholder 3"/>
          <p:cNvSpPr>
            <a:spLocks noGrp="1"/>
          </p:cNvSpPr>
          <p:nvPr>
            <p:ph type="dt" sz="half" idx="10"/>
          </p:nvPr>
        </p:nvSpPr>
        <p:spPr/>
        <p:txBody>
          <a:bodyPr/>
          <a:lstStyle/>
          <a:p>
            <a:fld id="{7E2110A7-166C-49B2-9D48-0EC3D7BA312D}" type="datetime1">
              <a:rPr lang="en-US" smtClean="0"/>
              <a:t>12/1/2018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smtClean="0"/>
              <a:t>Switch Time Optimization for Rapid Entry Trajectory Design</a:t>
            </a:r>
            <a:endParaRPr lang="en-US" dirty="0"/>
          </a:p>
        </p:txBody>
      </p:sp>
      <p:sp>
        <p:nvSpPr>
          <p:cNvPr id="3" name="Content Placeholder 2"/>
          <p:cNvSpPr>
            <a:spLocks noGrp="1"/>
          </p:cNvSpPr>
          <p:nvPr>
            <p:ph idx="1"/>
          </p:nvPr>
        </p:nvSpPr>
        <p:spPr>
          <a:xfrm>
            <a:off x="628650" y="2576944"/>
            <a:ext cx="7886700" cy="4281055"/>
          </a:xfrm>
        </p:spPr>
        <p:txBody>
          <a:bodyPr/>
          <a:lstStyle/>
          <a:p>
            <a:r>
              <a:rPr lang="en-US" dirty="0" smtClean="0"/>
              <a:t>Simple parameterization for robust, near-optimal altitude performance intended for parachute architectures </a:t>
            </a:r>
          </a:p>
          <a:p>
            <a:r>
              <a:rPr lang="en-US" dirty="0" smtClean="0"/>
              <a:t>Can show that this parameterization also allows for near-optimal minimum velocity performance, suitable for SRP applications</a:t>
            </a:r>
          </a:p>
          <a:p>
            <a:r>
              <a:rPr lang="en-US" dirty="0" smtClean="0"/>
              <a:t>If-then logic used is discontinuous; </a:t>
            </a:r>
            <a:r>
              <a:rPr lang="en-US" dirty="0" err="1" smtClean="0"/>
              <a:t>Nelder</a:t>
            </a:r>
            <a:r>
              <a:rPr lang="en-US" dirty="0" smtClean="0"/>
              <a:t>-Mead simplex method has been used for optimization</a:t>
            </a:r>
          </a:p>
          <a:p>
            <a:r>
              <a:rPr lang="en-US" dirty="0" smtClean="0"/>
              <a:t>Results from hybrid OC literature suggest a gradient based solution is possible and preferable </a:t>
            </a:r>
            <a:endParaRPr lang="en-US" dirty="0"/>
          </a:p>
        </p:txBody>
      </p:sp>
      <p:sp>
        <p:nvSpPr>
          <p:cNvPr id="4" name="Date Placeholder 3"/>
          <p:cNvSpPr>
            <a:spLocks noGrp="1"/>
          </p:cNvSpPr>
          <p:nvPr>
            <p:ph type="dt" sz="half" idx="10"/>
          </p:nvPr>
        </p:nvSpPr>
        <p:spPr/>
        <p:txBody>
          <a:bodyPr/>
          <a:lstStyle/>
          <a:p>
            <a:fld id="{C5C4825F-DB45-4B89-B3FE-04D1625C0B44}" type="datetime1">
              <a:rPr lang="en-US" smtClean="0"/>
              <a:t>12/1/2018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Time Opt</a:t>
            </a:r>
            <a:endParaRPr lang="en-US" dirty="0"/>
          </a:p>
        </p:txBody>
      </p:sp>
      <p:sp>
        <p:nvSpPr>
          <p:cNvPr id="3" name="Content Placeholder 2"/>
          <p:cNvSpPr>
            <a:spLocks noGrp="1"/>
          </p:cNvSpPr>
          <p:nvPr>
            <p:ph idx="1"/>
          </p:nvPr>
        </p:nvSpPr>
        <p:spPr/>
        <p:txBody>
          <a:bodyPr/>
          <a:lstStyle/>
          <a:p>
            <a:r>
              <a:rPr lang="en-US" dirty="0" smtClean="0"/>
              <a:t>Gradients with respect to switch times cannot be easily evaluated via finite difference, and automatic differentiation fails due to the discontinuous logic</a:t>
            </a:r>
          </a:p>
          <a:p>
            <a:r>
              <a:rPr lang="en-US" dirty="0" smtClean="0"/>
              <a:t>Solved very efficient via SQP method (</a:t>
            </a:r>
            <a:r>
              <a:rPr lang="en-US" dirty="0" err="1" smtClean="0"/>
              <a:t>quasiNewton</a:t>
            </a:r>
            <a:r>
              <a:rPr lang="en-US" dirty="0" smtClean="0"/>
              <a:t> method, BFGS update to inverse Hessian)</a:t>
            </a:r>
          </a:p>
          <a:p>
            <a:r>
              <a:rPr lang="en-US" dirty="0" smtClean="0"/>
              <a:t>We left margins heuristically, assumed a fixed % was sufficient for closed </a:t>
            </a:r>
            <a:r>
              <a:rPr lang="en-US" smtClean="0"/>
              <a:t>loop trajectories </a:t>
            </a:r>
            <a:endParaRPr lang="en-US" dirty="0"/>
          </a:p>
        </p:txBody>
      </p:sp>
      <p:sp>
        <p:nvSpPr>
          <p:cNvPr id="4" name="Date Placeholder 3"/>
          <p:cNvSpPr>
            <a:spLocks noGrp="1"/>
          </p:cNvSpPr>
          <p:nvPr>
            <p:ph type="dt" sz="half" idx="10"/>
          </p:nvPr>
        </p:nvSpPr>
        <p:spPr/>
        <p:txBody>
          <a:bodyPr/>
          <a:lstStyle/>
          <a:p>
            <a:fld id="{581CF2A1-F6C1-4B7E-AC26-04453B5C8EE3}" type="datetime1">
              <a:rPr lang="en-US" smtClean="0"/>
              <a:t>12/1/2018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smtClean="0"/>
              <a:t>Chance Constrained Nonlinear Optimal Control</a:t>
            </a:r>
            <a:endParaRPr lang="en-US" dirty="0"/>
          </a:p>
        </p:txBody>
      </p:sp>
      <p:sp>
        <p:nvSpPr>
          <p:cNvPr id="3" name="Content Placeholder 2"/>
          <p:cNvSpPr>
            <a:spLocks noGrp="1"/>
          </p:cNvSpPr>
          <p:nvPr>
            <p:ph idx="1"/>
          </p:nvPr>
        </p:nvSpPr>
        <p:spPr>
          <a:xfrm>
            <a:off x="628650" y="2510443"/>
            <a:ext cx="7886700" cy="3666519"/>
          </a:xfrm>
        </p:spPr>
        <p:txBody>
          <a:bodyPr/>
          <a:lstStyle/>
          <a:p>
            <a:r>
              <a:rPr lang="en-US" dirty="0" smtClean="0"/>
              <a:t>(Covariance minimization is just one particular objective)</a:t>
            </a:r>
          </a:p>
          <a:p>
            <a:r>
              <a:rPr lang="en-US" dirty="0" smtClean="0"/>
              <a:t>For Gaussian uncertainty, we cannot guarantee that constraints will be met due to unboundedness, instead they must be met with a specified probability</a:t>
            </a:r>
            <a:endParaRPr lang="en-US" dirty="0"/>
          </a:p>
        </p:txBody>
      </p:sp>
      <p:sp>
        <p:nvSpPr>
          <p:cNvPr id="4" name="Date Placeholder 3"/>
          <p:cNvSpPr>
            <a:spLocks noGrp="1"/>
          </p:cNvSpPr>
          <p:nvPr>
            <p:ph type="dt" sz="half" idx="10"/>
          </p:nvPr>
        </p:nvSpPr>
        <p:spPr/>
        <p:txBody>
          <a:bodyPr/>
          <a:lstStyle/>
          <a:p>
            <a:fld id="{9DF99ACD-61C7-4DA6-A8C9-329CC9B75ECD}" type="datetime1">
              <a:rPr lang="en-US" smtClean="0"/>
              <a:t>12/1/2018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50825" y="1493229"/>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16041" y="1493228"/>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Y</a:t>
              </a:r>
              <a:r>
                <a:rPr lang="en-US" sz="1350" baseline="-25000" dirty="0" smtClean="0"/>
                <a:t>P</a:t>
              </a:r>
              <a:endParaRPr lang="en-US" sz="1350" baseline="-25000" dirty="0"/>
            </a:p>
          </p:txBody>
        </p:sp>
      </p:grpSp>
      <p:cxnSp>
        <p:nvCxnSpPr>
          <p:cNvPr id="11" name="Straight Arrow Connector 10"/>
          <p:cNvCxnSpPr/>
          <p:nvPr/>
        </p:nvCxnSpPr>
        <p:spPr>
          <a:xfrm>
            <a:off x="2458845" y="2467427"/>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56573" y="1328843"/>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5131" y="3399985"/>
            <a:ext cx="1341265" cy="300082"/>
          </a:xfrm>
          <a:prstGeom prst="rect">
            <a:avLst/>
          </a:prstGeom>
          <a:noFill/>
        </p:spPr>
        <p:txBody>
          <a:bodyPr wrap="none" rtlCol="0">
            <a:spAutoFit/>
          </a:bodyPr>
          <a:lstStyle/>
          <a:p>
            <a:r>
              <a:rPr lang="en-US" sz="1350" dirty="0"/>
              <a:t>Reachable </a:t>
            </a:r>
            <a:r>
              <a:rPr lang="en-US" sz="1350" dirty="0" smtClean="0"/>
              <a:t>Set, Y</a:t>
            </a:r>
            <a:endParaRPr lang="en-US" sz="1350" dirty="0"/>
          </a:p>
        </p:txBody>
      </p:sp>
      <p:sp>
        <p:nvSpPr>
          <p:cNvPr id="21" name="TextBox 20"/>
          <p:cNvSpPr txBox="1"/>
          <p:nvPr/>
        </p:nvSpPr>
        <p:spPr>
          <a:xfrm>
            <a:off x="6145822" y="2185307"/>
            <a:ext cx="2206758" cy="300082"/>
          </a:xfrm>
          <a:prstGeom prst="rect">
            <a:avLst/>
          </a:prstGeom>
          <a:noFill/>
        </p:spPr>
        <p:txBody>
          <a:bodyPr wrap="none" rtlCol="0">
            <a:spAutoFit/>
          </a:bodyPr>
          <a:lstStyle/>
          <a:p>
            <a:r>
              <a:rPr lang="en-US" sz="1350" dirty="0" smtClean="0">
                <a:solidFill>
                  <a:srgbClr val="FF0000"/>
                </a:solidFill>
              </a:rPr>
              <a:t>Constraint boundary, c(y) </a:t>
            </a:r>
            <a:r>
              <a:rPr lang="en-US" sz="1350" dirty="0">
                <a:solidFill>
                  <a:srgbClr val="FF0000"/>
                </a:solidFill>
              </a:rPr>
              <a:t>= 0</a:t>
            </a:r>
          </a:p>
        </p:txBody>
      </p:sp>
      <p:sp>
        <p:nvSpPr>
          <p:cNvPr id="22" name="TextBox 21"/>
          <p:cNvSpPr txBox="1"/>
          <p:nvPr/>
        </p:nvSpPr>
        <p:spPr>
          <a:xfrm>
            <a:off x="355855" y="3436912"/>
            <a:ext cx="1014060" cy="300082"/>
          </a:xfrm>
          <a:prstGeom prst="rect">
            <a:avLst/>
          </a:prstGeom>
          <a:noFill/>
        </p:spPr>
        <p:txBody>
          <a:bodyPr wrap="none" rtlCol="0">
            <a:spAutoFit/>
          </a:bodyPr>
          <a:lstStyle/>
          <a:p>
            <a:r>
              <a:rPr lang="en-US" sz="1350" dirty="0"/>
              <a:t>Initial </a:t>
            </a:r>
            <a:r>
              <a:rPr lang="en-US" sz="1350" dirty="0" smtClean="0"/>
              <a:t>Set, X</a:t>
            </a:r>
            <a:endParaRPr lang="en-US" sz="1350" dirty="0"/>
          </a:p>
        </p:txBody>
      </p:sp>
      <p:sp>
        <p:nvSpPr>
          <p:cNvPr id="24" name="TextBox 23"/>
          <p:cNvSpPr txBox="1"/>
          <p:nvPr/>
        </p:nvSpPr>
        <p:spPr>
          <a:xfrm>
            <a:off x="2947594" y="2185307"/>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09616" y="2173406"/>
            <a:ext cx="1093815" cy="715581"/>
          </a:xfrm>
          <a:prstGeom prst="rect">
            <a:avLst/>
          </a:prstGeom>
          <a:noFill/>
        </p:spPr>
        <p:txBody>
          <a:bodyPr wrap="square" rtlCol="0">
            <a:spAutoFit/>
          </a:bodyPr>
          <a:lstStyle/>
          <a:p>
            <a:r>
              <a:rPr lang="en-US" sz="1350" dirty="0" smtClean="0">
                <a:solidFill>
                  <a:schemeClr val="bg1"/>
                </a:solidFill>
              </a:rPr>
              <a:t>Subset X</a:t>
            </a:r>
            <a:r>
              <a:rPr lang="en-US" sz="1350" baseline="-25000" dirty="0" smtClean="0">
                <a:solidFill>
                  <a:schemeClr val="bg1"/>
                </a:solidFill>
              </a:rPr>
              <a:t>P</a:t>
            </a:r>
            <a:r>
              <a:rPr lang="en-US" sz="1350" dirty="0" smtClean="0">
                <a:solidFill>
                  <a:schemeClr val="bg1"/>
                </a:solidFill>
              </a:rPr>
              <a:t> </a:t>
            </a:r>
            <a:r>
              <a:rPr lang="en-US" sz="1350" dirty="0">
                <a:solidFill>
                  <a:schemeClr val="bg1"/>
                </a:solidFill>
              </a:rPr>
              <a:t>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a:t>
            </a:r>
            <a:r>
              <a:rPr lang="en-US" sz="1350" u="sng" dirty="0" smtClean="0"/>
              <a:t>deterministic constraints</a:t>
            </a:r>
            <a:endParaRPr lang="en-US" sz="1350" u="sng" dirty="0"/>
          </a:p>
          <a:p>
            <a:pPr marL="257175" indent="-257175">
              <a:buFont typeface="+mj-lt"/>
              <a:buAutoNum type="arabicPeriod"/>
            </a:pPr>
            <a:r>
              <a:rPr lang="en-US" sz="1350" dirty="0"/>
              <a:t>Given: an </a:t>
            </a:r>
            <a:r>
              <a:rPr lang="en-US" sz="1350" dirty="0" smtClean="0"/>
              <a:t>initial uncertainty set (possibly unbounded) </a:t>
            </a:r>
            <a:r>
              <a:rPr lang="en-US" sz="1350" dirty="0"/>
              <a:t>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a:t>
            </a:r>
            <a:r>
              <a:rPr lang="en-US" sz="1350" dirty="0" smtClean="0"/>
              <a:t>mapped subset </a:t>
            </a:r>
            <a:r>
              <a:rPr lang="en-US" sz="1350" dirty="0"/>
              <a:t>does not violate the constraints, then the probabilistic constraint is </a:t>
            </a:r>
            <a:r>
              <a:rPr lang="en-US" sz="1350" dirty="0" smtClean="0"/>
              <a:t>satisfied, i.e.</a:t>
            </a:r>
            <a:endParaRPr lang="en-US" sz="1350" dirty="0"/>
          </a:p>
        </p:txBody>
      </p:sp>
      <p:sp>
        <p:nvSpPr>
          <p:cNvPr id="27" name="TextBox 26"/>
          <p:cNvSpPr txBox="1"/>
          <p:nvPr/>
        </p:nvSpPr>
        <p:spPr>
          <a:xfrm>
            <a:off x="5505339" y="1207727"/>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00726" y="1507809"/>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45170" y="2688771"/>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a:t>
            </a:r>
            <a:r>
              <a:rPr lang="en-US" sz="1350" dirty="0" smtClean="0">
                <a:solidFill>
                  <a:schemeClr val="accent1">
                    <a:lumMod val="75000"/>
                  </a:schemeClr>
                </a:solidFill>
              </a:rPr>
              <a:t>c(y) </a:t>
            </a:r>
            <a:r>
              <a:rPr lang="en-US" sz="1350" dirty="0">
                <a:solidFill>
                  <a:schemeClr val="accent1">
                    <a:lumMod val="75000"/>
                  </a:schemeClr>
                </a:solidFill>
              </a:rPr>
              <a:t>&lt; 0 with probability </a:t>
            </a:r>
            <a:r>
              <a:rPr lang="en-US" sz="1350" u="sng" dirty="0">
                <a:solidFill>
                  <a:schemeClr val="accent1">
                    <a:lumMod val="75000"/>
                  </a:schemeClr>
                </a:solidFill>
              </a:rPr>
              <a:t>at least</a:t>
            </a:r>
            <a:r>
              <a:rPr lang="en-US" sz="1350" dirty="0">
                <a:solidFill>
                  <a:schemeClr val="accent1">
                    <a:lumMod val="75000"/>
                  </a:schemeClr>
                </a:solidFill>
              </a:rPr>
              <a:t> </a:t>
            </a:r>
            <a:r>
              <a:rPr lang="en-US" sz="1350" dirty="0" smtClean="0">
                <a:solidFill>
                  <a:schemeClr val="accent1">
                    <a:lumMod val="75000"/>
                  </a:schemeClr>
                </a:solidFill>
              </a:rPr>
              <a:t>P</a:t>
            </a:r>
            <a:endParaRPr lang="en-US" sz="1350" dirty="0">
              <a:solidFill>
                <a:schemeClr val="accent1">
                  <a:lumMod val="75000"/>
                </a:schemeClr>
              </a:solidFill>
            </a:endParaRP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Chance Constraints</a:t>
            </a:r>
            <a:endParaRPr lang="en-US" dirty="0">
              <a:solidFill>
                <a:schemeClr val="bg1"/>
              </a:solidFill>
            </a:endParaRPr>
          </a:p>
        </p:txBody>
      </p:sp>
      <p:cxnSp>
        <p:nvCxnSpPr>
          <p:cNvPr id="10" name="Straight Arrow Connector 9"/>
          <p:cNvCxnSpPr/>
          <p:nvPr/>
        </p:nvCxnSpPr>
        <p:spPr>
          <a:xfrm flipH="1" flipV="1">
            <a:off x="5488415" y="2724399"/>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82941" y="3125558"/>
            <a:ext cx="2010413" cy="938719"/>
          </a:xfrm>
          <a:prstGeom prst="rect">
            <a:avLst/>
          </a:prstGeom>
          <a:noFill/>
        </p:spPr>
        <p:txBody>
          <a:bodyPr wrap="square" rtlCol="0">
            <a:spAutoFit/>
          </a:bodyPr>
          <a:lstStyle/>
          <a:p>
            <a:r>
              <a:rPr lang="en-US" sz="1100" dirty="0" smtClean="0"/>
              <a:t>If F(x) </a:t>
            </a:r>
            <a:r>
              <a:rPr lang="en-US" sz="1100" dirty="0"/>
              <a:t>is injective, the constraint is satisfied with probability P, i.e., no conservatism is </a:t>
            </a:r>
            <a:r>
              <a:rPr lang="en-US" sz="1100" dirty="0" smtClean="0"/>
              <a:t>introduced</a:t>
            </a:r>
            <a:endParaRPr lang="en-US" sz="1100" dirty="0"/>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smtClean="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smtClean="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smtClean="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450825" y="5768376"/>
            <a:ext cx="4515403" cy="923330"/>
          </a:xfrm>
          <a:prstGeom prst="rect">
            <a:avLst/>
          </a:prstGeom>
          <a:noFill/>
        </p:spPr>
        <p:txBody>
          <a:bodyPr wrap="none" rtlCol="0">
            <a:spAutoFit/>
          </a:bodyPr>
          <a:lstStyle/>
          <a:p>
            <a:r>
              <a:rPr lang="en-US" dirty="0" smtClean="0"/>
              <a:t>Two problems: </a:t>
            </a:r>
          </a:p>
          <a:p>
            <a:r>
              <a:rPr lang="en-US" dirty="0" smtClean="0"/>
              <a:t>How to compute the reachable set efficiently?</a:t>
            </a:r>
          </a:p>
          <a:p>
            <a:r>
              <a:rPr lang="en-US" dirty="0" smtClean="0"/>
              <a:t>How to impose constraints on the entire set?</a:t>
            </a:r>
            <a:endParaRPr lang="en-US" dirty="0"/>
          </a:p>
        </p:txBody>
      </p:sp>
      <p:sp>
        <p:nvSpPr>
          <p:cNvPr id="13" name="Date Placeholder 12"/>
          <p:cNvSpPr>
            <a:spLocks noGrp="1"/>
          </p:cNvSpPr>
          <p:nvPr>
            <p:ph type="dt" sz="half" idx="10"/>
          </p:nvPr>
        </p:nvSpPr>
        <p:spPr/>
        <p:txBody>
          <a:bodyPr/>
          <a:lstStyle/>
          <a:p>
            <a:fld id="{8FD96B2B-987B-4DCA-84AB-91974E8B873F}" type="datetime1">
              <a:rPr lang="en-US" smtClean="0"/>
              <a:t>12/1/2018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EDL Overview</a:t>
            </a:r>
          </a:p>
          <a:p>
            <a:r>
              <a:rPr lang="en-US" dirty="0" smtClean="0"/>
              <a:t>EG Review</a:t>
            </a:r>
          </a:p>
          <a:p>
            <a:r>
              <a:rPr lang="en-US" dirty="0" smtClean="0"/>
              <a:t>Stochastic Review</a:t>
            </a:r>
          </a:p>
          <a:p>
            <a:endParaRPr lang="en-US" dirty="0" smtClean="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184737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a:t>
            </a:r>
            <a:endParaRPr lang="en-US" dirty="0"/>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smtClean="0"/>
              <a:t>Original Problem</a:t>
            </a:r>
            <a:endParaRPr lang="en-US" dirty="0"/>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smtClean="0"/>
              <a:t>Constraint Reformulation</a:t>
            </a:r>
            <a:endParaRPr lang="en-US" dirty="0"/>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smtClean="0"/>
              <a:t>Finite Constraint Relaxation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12/1/2018</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Reachable set is approximated by an ellipse around nominal trajectory based on the state covariance</a:t>
            </a:r>
          </a:p>
          <a:p>
            <a:pPr marL="285750" indent="-285750">
              <a:buFont typeface="Arial" panose="020B0604020202020204" pitchFamily="34" charset="0"/>
              <a:buChar char="•"/>
            </a:pPr>
            <a:r>
              <a:rPr lang="en-US" dirty="0" smtClean="0"/>
              <a:t>Constraints are imposed on a finite number of points on the boundary of the ellipse, computed from the columns of the square root of the covariance matrix</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smtClean="0"/>
              <a:t>The boundary of the ellipse under consideration is decided by the level of constraint satisfaction</a:t>
            </a:r>
            <a:endParaRPr lang="en-US" sz="1200" dirty="0"/>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Drawbacks/Limitations</a:t>
            </a:r>
            <a:endParaRPr lang="en-US" dirty="0"/>
          </a:p>
        </p:txBody>
      </p:sp>
      <p:sp>
        <p:nvSpPr>
          <p:cNvPr id="3" name="Content Placeholder 2"/>
          <p:cNvSpPr>
            <a:spLocks noGrp="1"/>
          </p:cNvSpPr>
          <p:nvPr>
            <p:ph idx="1"/>
          </p:nvPr>
        </p:nvSpPr>
        <p:spPr/>
        <p:txBody>
          <a:bodyPr/>
          <a:lstStyle/>
          <a:p>
            <a:r>
              <a:rPr lang="en-US" sz="2400" dirty="0" smtClean="0"/>
              <a:t>Use of linearized covariance propagation limits the size of ellipse under consideration</a:t>
            </a:r>
          </a:p>
          <a:p>
            <a:pPr lvl="1"/>
            <a:r>
              <a:rPr lang="en-US" sz="2000" dirty="0" smtClean="0"/>
              <a:t>Due to large uncertainty or stringent constraint satisfaction</a:t>
            </a:r>
          </a:p>
          <a:p>
            <a:pPr lvl="1"/>
            <a:r>
              <a:rPr lang="en-US" sz="2000" dirty="0" smtClean="0"/>
              <a:t>Strong nonlinearity or large ellipse will not accurately capture the state distribution, and the probabilistic bounds are not guaranteed to be satisfied</a:t>
            </a:r>
          </a:p>
          <a:p>
            <a:r>
              <a:rPr lang="en-US" sz="2400" dirty="0" smtClean="0"/>
              <a:t>Assumption of linear feedback control</a:t>
            </a:r>
          </a:p>
          <a:p>
            <a:pPr lvl="1"/>
            <a:r>
              <a:rPr lang="en-US" sz="2000" dirty="0" smtClean="0"/>
              <a:t>Naturally there may exist nonlinear controllers that outperform linear feedback </a:t>
            </a:r>
          </a:p>
          <a:p>
            <a:r>
              <a:rPr lang="en-US" sz="2400" dirty="0" smtClean="0"/>
              <a:t>Solution: Unscented transform scales as linear covariance propagation (when symmetry is not exploited)</a:t>
            </a:r>
          </a:p>
          <a:p>
            <a:pPr lvl="1"/>
            <a:r>
              <a:rPr lang="en-US" sz="2000" dirty="0" smtClean="0"/>
              <a:t>Relies on sampled trajectories which allows arbitrary dynamics and controller structure</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197080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Application to SRP with LQR controller</a:t>
            </a:r>
          </a:p>
          <a:p>
            <a:pPr lvl="1"/>
            <a:r>
              <a:rPr lang="en-US" dirty="0" smtClean="0"/>
              <a:t>Potential for improving NLP solution methodology via sequential convex programming; UT grows problem size but for specified gains, the problem remains convex</a:t>
            </a:r>
          </a:p>
          <a:p>
            <a:r>
              <a:rPr lang="en-US" dirty="0" smtClean="0"/>
              <a:t>Extension to output feedback scenario with application to entry phase coupled with Apollo guidance, where the feedback states are measured or estimated quantities </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92507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857397"/>
          </a:xfrm>
        </p:spPr>
        <p:txBody>
          <a:bodyPr/>
          <a:lstStyle/>
          <a:p>
            <a:r>
              <a:rPr lang="en-US" dirty="0" smtClean="0"/>
              <a:t>Consider first the LTV case, with unconstrained control</a:t>
            </a:r>
          </a:p>
          <a:p>
            <a:r>
              <a:rPr lang="en-US" dirty="0" smtClean="0"/>
              <a:t>For suitable choice of norm on the final covariance matrix, the problem reduces to standard LQR with a particular boundary condition</a:t>
            </a:r>
          </a:p>
          <a:p>
            <a:pPr lvl="1"/>
            <a:r>
              <a:rPr lang="en-US" dirty="0" smtClean="0"/>
              <a:t>The required norm is the trace operator</a:t>
            </a:r>
          </a:p>
          <a:p>
            <a:pPr lvl="1"/>
            <a:r>
              <a:rPr lang="en-US" dirty="0" smtClean="0"/>
              <a:t>The LQ state weight matrix Q = I</a:t>
            </a:r>
          </a:p>
          <a:p>
            <a:r>
              <a:rPr lang="en-US" dirty="0" smtClean="0"/>
              <a:t>The trace is a suitable choice in many cases</a:t>
            </a:r>
          </a:p>
          <a:p>
            <a:pPr lvl="1"/>
            <a:r>
              <a:rPr lang="en-US" dirty="0" smtClean="0"/>
              <a:t>Geometrically, it is related to the size of the covariance ellipse, while ignoring directional information</a:t>
            </a:r>
          </a:p>
          <a:p>
            <a:endParaRPr lang="en-US" dirty="0" smtClean="0"/>
          </a:p>
        </p:txBody>
      </p:sp>
      <p:sp>
        <p:nvSpPr>
          <p:cNvPr id="4" name="Date Placeholder 3"/>
          <p:cNvSpPr>
            <a:spLocks noGrp="1"/>
          </p:cNvSpPr>
          <p:nvPr>
            <p:ph type="dt" sz="half" idx="10"/>
          </p:nvPr>
        </p:nvSpPr>
        <p:spPr/>
        <p:txBody>
          <a:bodyPr/>
          <a:lstStyle/>
          <a:p>
            <a:fld id="{00B1D89B-5FC1-44E0-BDF5-5035AB8FD380}" type="datetime1">
              <a:rPr lang="en-US" smtClean="0"/>
              <a:t>12/1/2018</a:t>
            </a:fld>
            <a:endParaRPr lang="en-US"/>
          </a:p>
        </p:txBody>
      </p:sp>
    </p:spTree>
    <p:extLst>
      <p:ext uri="{BB962C8B-B14F-4D97-AF65-F5344CB8AC3E}">
        <p14:creationId xmlns:p14="http://schemas.microsoft.com/office/powerpoint/2010/main" val="309636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Minimization</a:t>
            </a:r>
            <a:endParaRPr lang="en-US" dirty="0"/>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endParaRPr lang="en-US" dirty="0" smtClean="0"/>
          </a:p>
          <a:p>
            <a:r>
              <a:rPr lang="en-US" dirty="0" smtClean="0"/>
              <a:t>In zero mean case, optimal control in linear feedback is achieved as K -&gt; </a:t>
            </a:r>
            <a:r>
              <a:rPr lang="en-US" dirty="0" err="1" smtClean="0"/>
              <a:t>inf</a:t>
            </a:r>
            <a:r>
              <a:rPr lang="en-US" dirty="0" smtClean="0"/>
              <a:t>, resulting in bang-bang control = -</a:t>
            </a:r>
            <a:r>
              <a:rPr lang="en-US" dirty="0" err="1" smtClean="0"/>
              <a:t>Umax</a:t>
            </a:r>
            <a:r>
              <a:rPr lang="en-US" dirty="0" smtClean="0"/>
              <a:t>*sign(x)</a:t>
            </a:r>
            <a:endParaRPr lang="en-US" dirty="0"/>
          </a:p>
          <a:p>
            <a:r>
              <a:rPr lang="en-US" dirty="0" smtClean="0"/>
              <a:t>Even for linear problems, we turn to an optimization approach: find the optimal mean trajectory such that covariance is minimized under discontinuous feedback</a:t>
            </a:r>
            <a:endParaRPr lang="en-US" dirty="0"/>
          </a:p>
        </p:txBody>
      </p:sp>
      <p:sp>
        <p:nvSpPr>
          <p:cNvPr id="4" name="Date Placeholder 3"/>
          <p:cNvSpPr>
            <a:spLocks noGrp="1"/>
          </p:cNvSpPr>
          <p:nvPr>
            <p:ph type="dt" sz="half" idx="10"/>
          </p:nvPr>
        </p:nvSpPr>
        <p:spPr/>
        <p:txBody>
          <a:bodyPr/>
          <a:lstStyle/>
          <a:p>
            <a:fld id="{654B51E4-67EB-4079-B5AA-F6AC5D100AB5}" type="datetime1">
              <a:rPr lang="en-US" smtClean="0"/>
              <a:t>12/1/2018</a:t>
            </a:fld>
            <a:endParaRPr lang="en-US"/>
          </a:p>
        </p:txBody>
      </p:sp>
    </p:spTree>
    <p:extLst>
      <p:ext uri="{BB962C8B-B14F-4D97-AF65-F5344CB8AC3E}">
        <p14:creationId xmlns:p14="http://schemas.microsoft.com/office/powerpoint/2010/main" val="1023245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091" t="-31000" b="-62000"/>
                </a:stretch>
              </a:blipFill>
            </p:spPr>
            <p:txBody>
              <a:bodyPr/>
              <a:lstStyle/>
              <a:p>
                <a:r>
                  <a:rPr lang="en-US">
                    <a:noFill/>
                  </a:rPr>
                  <a:t> </a:t>
                </a:r>
              </a:p>
            </p:txBody>
          </p:sp>
        </mc:Fallback>
      </mc:AlternateContent>
      <p:pic>
        <p:nvPicPr>
          <p:cNvPr id="5" name="Content Placeholder 4"/>
          <p:cNvPicPr>
            <a:picLocks noGrp="1" noChangeAspect="1"/>
          </p:cNvPicPr>
          <p:nvPr>
            <p:ph idx="1"/>
          </p:nvPr>
        </p:nvPicPr>
        <p:blipFill rotWithShape="1">
          <a:blip r:embed="rId4">
            <a:extLst>
              <a:ext uri="{28A0092B-C50C-407E-A947-70E740481C1C}">
                <a14:useLocalDpi xmlns:a14="http://schemas.microsoft.com/office/drawing/2010/main" val="0"/>
              </a:ext>
            </a:extLst>
          </a:blip>
          <a:srcRect l="9630" r="7113"/>
          <a:stretch/>
        </p:blipFill>
        <p:spPr>
          <a:xfrm>
            <a:off x="628650" y="1690689"/>
            <a:ext cx="7954633" cy="4992779"/>
          </a:xfrm>
        </p:spPr>
      </p:pic>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2390427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smtClean="0"/>
              <a:t>Application: </a:t>
            </a:r>
            <a:br>
              <a:rPr lang="en-US" dirty="0" smtClean="0"/>
            </a:br>
            <a:r>
              <a:rPr lang="en-US" dirty="0" smtClean="0"/>
              <a:t>Supersonic </a:t>
            </a:r>
            <a:r>
              <a:rPr lang="en-US" dirty="0" err="1" smtClean="0"/>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dirty="0"/>
              <a:t>During vehicle design, </a:t>
            </a:r>
            <a:r>
              <a:rPr lang="en-US" dirty="0" smtClean="0"/>
              <a:t>we seek to minimize propellant use under uncertainty during the powered descent phase  </a:t>
            </a:r>
          </a:p>
          <a:p>
            <a:pPr lvl="1"/>
            <a:r>
              <a:rPr lang="en-US" dirty="0" smtClean="0"/>
              <a:t>J = -m(</a:t>
            </a:r>
            <a:r>
              <a:rPr lang="en-US" dirty="0" err="1" smtClean="0"/>
              <a:t>tf</a:t>
            </a:r>
            <a:r>
              <a:rPr lang="en-US" dirty="0" smtClean="0"/>
              <a:t>)</a:t>
            </a:r>
          </a:p>
          <a:p>
            <a:pPr lvl="1"/>
            <a:r>
              <a:rPr lang="en-US" dirty="0" smtClean="0"/>
              <a:t>This allows us to deliver the heaviest payload to the surface</a:t>
            </a:r>
          </a:p>
          <a:p>
            <a:r>
              <a:rPr lang="en-US" dirty="0" smtClean="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12/1/2018</a:t>
            </a:fld>
            <a:endParaRPr lang="en-US"/>
          </a:p>
        </p:txBody>
      </p:sp>
    </p:spTree>
    <p:extLst>
      <p:ext uri="{BB962C8B-B14F-4D97-AF65-F5344CB8AC3E}">
        <p14:creationId xmlns:p14="http://schemas.microsoft.com/office/powerpoint/2010/main" val="3220044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a:t>
            </a:r>
            <a:r>
              <a:rPr lang="en-US" sz="1350" dirty="0" smtClean="0"/>
              <a:t>near </a:t>
            </a:r>
            <a:r>
              <a:rPr lang="en-US" sz="1350" dirty="0"/>
              <a:t>zero </a:t>
            </a:r>
            <a:r>
              <a:rPr lang="en-US" sz="1350" dirty="0" err="1"/>
              <a:t>crossrange</a:t>
            </a:r>
            <a:r>
              <a:rPr lang="en-US" sz="1350" dirty="0"/>
              <a:t>, there is no such restriction on </a:t>
            </a:r>
            <a:r>
              <a:rPr lang="en-US" sz="1350" dirty="0" smtClean="0"/>
              <a:t>SRP-based landings</a:t>
            </a:r>
            <a:endParaRPr lang="en-US" sz="1350" dirty="0"/>
          </a:p>
        </p:txBody>
      </p:sp>
    </p:spTree>
    <p:extLst>
      <p:ext uri="{BB962C8B-B14F-4D97-AF65-F5344CB8AC3E}">
        <p14:creationId xmlns:p14="http://schemas.microsoft.com/office/powerpoint/2010/main" val="73879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Future Mars missions will have challenging requirements that necessitate closed-loop entry guidance</a:t>
            </a:r>
          </a:p>
          <a:p>
            <a:r>
              <a:rPr lang="en-US" dirty="0" smtClean="0"/>
              <a:t>The ability to design a trajectory onboard increases autonomy and can be used in entry guidance</a:t>
            </a:r>
          </a:p>
          <a:p>
            <a:pPr lvl="1"/>
            <a:r>
              <a:rPr lang="en-US" dirty="0" smtClean="0"/>
              <a:t>Trajectory generation can be used in reference tracking methods, or as the basis for a numerical predictor-corrector method via frequent design</a:t>
            </a:r>
          </a:p>
          <a:p>
            <a:r>
              <a:rPr lang="en-US" dirty="0" smtClean="0"/>
              <a:t>Generating an optimal trajectory onboard is difficult due to limited computing resources</a:t>
            </a:r>
          </a:p>
          <a:p>
            <a:endParaRPr lang="en-US" dirty="0" smtClean="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12/1/2018</a:t>
            </a:fld>
            <a:endParaRPr lang="en-US"/>
          </a:p>
        </p:txBody>
      </p:sp>
    </p:spTree>
    <p:extLst>
      <p:ext uri="{BB962C8B-B14F-4D97-AF65-F5344CB8AC3E}">
        <p14:creationId xmlns:p14="http://schemas.microsoft.com/office/powerpoint/2010/main" val="236896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Trajectory Updating</a:t>
            </a:r>
            <a:endParaRPr lang="en-US" dirty="0"/>
          </a:p>
        </p:txBody>
      </p:sp>
      <p:sp>
        <p:nvSpPr>
          <p:cNvPr id="3" name="Content Placeholder 2"/>
          <p:cNvSpPr>
            <a:spLocks noGrp="1"/>
          </p:cNvSpPr>
          <p:nvPr>
            <p:ph idx="1"/>
          </p:nvPr>
        </p:nvSpPr>
        <p:spPr>
          <a:xfrm>
            <a:off x="628650" y="1792119"/>
            <a:ext cx="8361346" cy="5561582"/>
          </a:xfrm>
        </p:spPr>
        <p:txBody>
          <a:bodyPr/>
          <a:lstStyle/>
          <a:p>
            <a:r>
              <a:rPr lang="en-US" dirty="0" smtClean="0"/>
              <a:t>The vehicle enters the atmosphere with a trajectory designed that will deliver it to the target under nominal conditions </a:t>
            </a:r>
          </a:p>
          <a:p>
            <a:r>
              <a:rPr lang="en-US" dirty="0"/>
              <a:t>Under off-nominal conditions, the vehicle will deviate from the trajectory that was planned, </a:t>
            </a:r>
            <a:r>
              <a:rPr lang="en-US" dirty="0" smtClean="0"/>
              <a:t>sometimes even </a:t>
            </a:r>
            <a:r>
              <a:rPr lang="en-US" dirty="0"/>
              <a:t>with the aid of </a:t>
            </a:r>
            <a:r>
              <a:rPr lang="en-US" dirty="0" smtClean="0"/>
              <a:t>closed-loop guidance </a:t>
            </a:r>
          </a:p>
          <a:p>
            <a:pPr lvl="1"/>
            <a:r>
              <a:rPr lang="en-US" dirty="0" smtClean="0"/>
              <a:t>Vehicle may arrive at the target under poor conditions (e.g. outside of parachute deployment conditions) or may violate important path constraints </a:t>
            </a:r>
          </a:p>
          <a:p>
            <a:r>
              <a:rPr lang="en-US" dirty="0" smtClean="0"/>
              <a:t>Goal: use current estimated vehicle state and redesign a path to the target while satisfying constraints (e.g. parachute deploy conditions, path constraints)</a:t>
            </a:r>
          </a:p>
          <a:p>
            <a:endParaRPr lang="en-US" dirty="0" smtClean="0"/>
          </a:p>
        </p:txBody>
      </p:sp>
      <p:sp>
        <p:nvSpPr>
          <p:cNvPr id="4" name="Date Placeholder 3"/>
          <p:cNvSpPr>
            <a:spLocks noGrp="1"/>
          </p:cNvSpPr>
          <p:nvPr>
            <p:ph type="dt" sz="half" idx="10"/>
          </p:nvPr>
        </p:nvSpPr>
        <p:spPr/>
        <p:txBody>
          <a:bodyPr/>
          <a:lstStyle/>
          <a:p>
            <a:fld id="{63A7C39B-4337-4284-8FCA-2CFCA1AD45E4}" type="datetime1">
              <a:rPr lang="en-US" smtClean="0"/>
              <a:t>12/1/2018</a:t>
            </a:fld>
            <a:endParaRPr lang="en-US"/>
          </a:p>
        </p:txBody>
      </p:sp>
    </p:spTree>
    <p:extLst>
      <p:ext uri="{BB962C8B-B14F-4D97-AF65-F5344CB8AC3E}">
        <p14:creationId xmlns:p14="http://schemas.microsoft.com/office/powerpoint/2010/main" val="141146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678269"/>
          </a:xfrm>
        </p:spPr>
        <p:txBody>
          <a:bodyPr/>
          <a:lstStyle/>
          <a:p>
            <a:r>
              <a:rPr lang="en-US" dirty="0" smtClean="0"/>
              <a:t>Entry phase (hybrid opt, convex updating)</a:t>
            </a:r>
          </a:p>
          <a:p>
            <a:r>
              <a:rPr lang="en-US" dirty="0" smtClean="0"/>
              <a:t>SRP phase (robust solutions via optimal control)</a:t>
            </a:r>
          </a:p>
          <a:p>
            <a:r>
              <a:rPr lang="en-US" dirty="0" smtClean="0"/>
              <a:t>Multi-phase optimal control (create reference for initialization entry, and to track in SRP phase potentially)</a:t>
            </a:r>
          </a:p>
          <a:p>
            <a:r>
              <a:rPr lang="en-US" dirty="0" smtClean="0"/>
              <a:t>Adaptive SRP initiation via free initial condition OCP?</a:t>
            </a:r>
          </a:p>
          <a:p>
            <a:r>
              <a:rPr lang="en-US" dirty="0" smtClean="0"/>
              <a:t>Free final time via free initial condition?</a:t>
            </a:r>
          </a:p>
          <a:p>
            <a:r>
              <a:rPr lang="en-US" dirty="0" smtClean="0"/>
              <a:t>Non-standard control objectives: risk sensitive, minimally covariant trajectories </a:t>
            </a:r>
            <a:endParaRPr lang="en-US" dirty="0"/>
          </a:p>
        </p:txBody>
      </p:sp>
      <p:sp>
        <p:nvSpPr>
          <p:cNvPr id="4" name="Date Placeholder 3"/>
          <p:cNvSpPr>
            <a:spLocks noGrp="1"/>
          </p:cNvSpPr>
          <p:nvPr>
            <p:ph type="dt" sz="half" idx="10"/>
          </p:nvPr>
        </p:nvSpPr>
        <p:spPr/>
        <p:txBody>
          <a:bodyPr/>
          <a:lstStyle/>
          <a:p>
            <a:fld id="{AAF8337C-28E0-45D7-BFAB-A5636CB463D0}" type="datetime1">
              <a:rPr lang="en-US" smtClean="0"/>
              <a:t>12/1/2018</a:t>
            </a:fld>
            <a:endParaRPr lang="en-US"/>
          </a:p>
        </p:txBody>
      </p:sp>
    </p:spTree>
    <p:extLst>
      <p:ext uri="{BB962C8B-B14F-4D97-AF65-F5344CB8AC3E}">
        <p14:creationId xmlns:p14="http://schemas.microsoft.com/office/powerpoint/2010/main" val="1132782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smtClean="0"/>
              <a:t>Proposed Approach</a:t>
            </a:r>
            <a:endParaRPr lang="en-US" dirty="0"/>
          </a:p>
        </p:txBody>
      </p:sp>
      <p:sp>
        <p:nvSpPr>
          <p:cNvPr id="3" name="Content Placeholder 2"/>
          <p:cNvSpPr>
            <a:spLocks noGrp="1"/>
          </p:cNvSpPr>
          <p:nvPr>
            <p:ph idx="1"/>
          </p:nvPr>
        </p:nvSpPr>
        <p:spPr>
          <a:xfrm>
            <a:off x="628650" y="1916153"/>
            <a:ext cx="7886700" cy="4792655"/>
          </a:xfrm>
        </p:spPr>
        <p:txBody>
          <a:bodyPr/>
          <a:lstStyle/>
          <a:p>
            <a:r>
              <a:rPr lang="en-US" sz="2400" dirty="0" smtClean="0"/>
              <a:t>Trajectory update is posed an optimal control problem</a:t>
            </a:r>
          </a:p>
          <a:p>
            <a:pPr lvl="1"/>
            <a:r>
              <a:rPr lang="en-US" sz="2000" dirty="0" smtClean="0"/>
              <a:t>Objective is to minimize distance to original trajectory while satisfying constraints </a:t>
            </a:r>
          </a:p>
          <a:p>
            <a:r>
              <a:rPr lang="en-US" sz="2400" dirty="0" smtClean="0"/>
              <a:t>Use energy as independent variable </a:t>
            </a:r>
          </a:p>
          <a:p>
            <a:r>
              <a:rPr lang="en-US" sz="2400" dirty="0" err="1" smtClean="0"/>
              <a:t>Convexify</a:t>
            </a:r>
            <a:r>
              <a:rPr lang="en-US" sz="2400" dirty="0" smtClean="0"/>
              <a:t> </a:t>
            </a:r>
          </a:p>
          <a:p>
            <a:pPr lvl="1"/>
            <a:r>
              <a:rPr lang="en-US" sz="2000" dirty="0" smtClean="0"/>
              <a:t>Treat bank angle as additional state, use bank rate as the control variable</a:t>
            </a:r>
          </a:p>
          <a:p>
            <a:pPr lvl="1"/>
            <a:r>
              <a:rPr lang="en-US" sz="2000" dirty="0" smtClean="0"/>
              <a:t>Linearize the equations of motion </a:t>
            </a:r>
          </a:p>
          <a:p>
            <a:pPr lvl="1"/>
            <a:r>
              <a:rPr lang="en-US" sz="2000" dirty="0" smtClean="0"/>
              <a:t>Unlike powered descent case, </a:t>
            </a:r>
            <a:r>
              <a:rPr lang="en-US" sz="2000" dirty="0" err="1" smtClean="0"/>
              <a:t>convexification</a:t>
            </a:r>
            <a:r>
              <a:rPr lang="en-US" sz="2000" dirty="0" smtClean="0"/>
              <a:t> is not lossless </a:t>
            </a:r>
          </a:p>
          <a:p>
            <a:r>
              <a:rPr lang="en-US" sz="2400" dirty="0" smtClean="0"/>
              <a:t>Discretize (or transcribe) into second-order cone program</a:t>
            </a:r>
          </a:p>
          <a:p>
            <a:pPr lvl="1"/>
            <a:r>
              <a:rPr lang="en-US" sz="2000" dirty="0" err="1" smtClean="0"/>
              <a:t>Chebyshev</a:t>
            </a:r>
            <a:r>
              <a:rPr lang="en-US" sz="2000" dirty="0" smtClean="0"/>
              <a:t> </a:t>
            </a:r>
            <a:r>
              <a:rPr lang="en-US" sz="2000" dirty="0" err="1"/>
              <a:t>p</a:t>
            </a:r>
            <a:r>
              <a:rPr lang="en-US" sz="2000" dirty="0" err="1" smtClean="0"/>
              <a:t>seudospectral</a:t>
            </a:r>
            <a:r>
              <a:rPr lang="en-US" sz="2000" dirty="0" smtClean="0"/>
              <a:t> method </a:t>
            </a:r>
          </a:p>
          <a:p>
            <a:r>
              <a:rPr lang="en-US" sz="2400" dirty="0" smtClean="0"/>
              <a:t>Solve the resulting SOCP using efficient interior-point solver</a:t>
            </a:r>
            <a:endParaRPr lang="en-US" sz="2400" dirty="0"/>
          </a:p>
        </p:txBody>
      </p:sp>
      <p:sp>
        <p:nvSpPr>
          <p:cNvPr id="4" name="Date Placeholder 3"/>
          <p:cNvSpPr>
            <a:spLocks noGrp="1"/>
          </p:cNvSpPr>
          <p:nvPr>
            <p:ph type="dt" sz="half" idx="10"/>
          </p:nvPr>
        </p:nvSpPr>
        <p:spPr/>
        <p:txBody>
          <a:bodyPr/>
          <a:lstStyle/>
          <a:p>
            <a:fld id="{CB9C015D-D165-4AE2-B291-D92CBC321699}" type="datetime1">
              <a:rPr lang="en-US" smtClean="0"/>
              <a:t>12/1/2018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Optimization </a:t>
            </a:r>
            <a:endParaRPr lang="en-US" dirty="0"/>
          </a:p>
        </p:txBody>
      </p:sp>
      <p:sp>
        <p:nvSpPr>
          <p:cNvPr id="3" name="Content Placeholder 2"/>
          <p:cNvSpPr>
            <a:spLocks noGrp="1"/>
          </p:cNvSpPr>
          <p:nvPr>
            <p:ph idx="1"/>
          </p:nvPr>
        </p:nvSpPr>
        <p:spPr/>
        <p:txBody>
          <a:bodyPr/>
          <a:lstStyle/>
          <a:p>
            <a:r>
              <a:rPr lang="en-US" sz="2400" dirty="0" smtClean="0"/>
              <a:t>(Iterative) Convex optimization approaches to non-convex optimal control problems have exploded in interest due to efficient, polynomial time solvers and guaranteed global solution when the problem is feasible</a:t>
            </a:r>
          </a:p>
          <a:p>
            <a:r>
              <a:rPr lang="en-US" sz="2400" dirty="0" smtClean="0"/>
              <a:t>A variety of aerospace problems have been solved including ascent trajectory design, powered descent trajectory design, interplanetary transfers, and entry</a:t>
            </a:r>
          </a:p>
          <a:p>
            <a:r>
              <a:rPr lang="en-US" sz="2400" dirty="0" smtClean="0"/>
              <a:t>While these convex optimization guarantees solution of feasible sub-problems, not all methods have guaranteed convergence, and those that do typically require an </a:t>
            </a:r>
            <a:r>
              <a:rPr lang="en-US" sz="2400" dirty="0"/>
              <a:t>unknown number of </a:t>
            </a:r>
            <a:r>
              <a:rPr lang="en-US" sz="2400" dirty="0" smtClean="0"/>
              <a:t>iterations</a:t>
            </a:r>
          </a:p>
          <a:p>
            <a:pPr lvl="1"/>
            <a:r>
              <a:rPr lang="en-US" sz="2000" dirty="0" smtClean="0"/>
              <a:t>The proposed approach does not involve multiple iterations</a:t>
            </a:r>
            <a:endParaRPr lang="en-US" sz="2000" dirty="0"/>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12/1/2018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smtClean="0"/>
              <a:t>Single Trajectory Demonstration</a:t>
            </a:r>
            <a:endParaRPr lang="en-US" dirty="0"/>
          </a:p>
        </p:txBody>
      </p:sp>
      <p:sp>
        <p:nvSpPr>
          <p:cNvPr id="3" name="Content Placeholder 2"/>
          <p:cNvSpPr>
            <a:spLocks noGrp="1"/>
          </p:cNvSpPr>
          <p:nvPr>
            <p:ph idx="1"/>
          </p:nvPr>
        </p:nvSpPr>
        <p:spPr>
          <a:xfrm>
            <a:off x="628650" y="1825625"/>
            <a:ext cx="7886700" cy="1514341"/>
          </a:xfrm>
        </p:spPr>
        <p:txBody>
          <a:bodyPr/>
          <a:lstStyle/>
          <a:p>
            <a:r>
              <a:rPr lang="en-US" sz="2400" dirty="0" smtClean="0"/>
              <a:t>Updates occur at 30s interval, and ceases below 1000 m/s </a:t>
            </a:r>
          </a:p>
          <a:p>
            <a:r>
              <a:rPr lang="en-US" sz="2400" dirty="0" smtClean="0"/>
              <a:t>4% less drag, 4% more lift, and perturbations to atmospheric density are applied</a:t>
            </a:r>
            <a:endParaRPr lang="en-US" sz="2400" dirty="0"/>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smtClean="0"/>
              <a:t>Mismatch between state predicted by update 2 (green) and actual state due to parametric uncertainty and off-nominal atmospheric conditions is corrected by the following updates</a:t>
            </a:r>
            <a:endParaRPr lang="en-US" dirty="0"/>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12/1/2018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smtClean="0"/>
              <a:t>Single Trajectory (Cont.)</a:t>
            </a:r>
            <a:endParaRPr lang="en-US" dirty="0"/>
          </a:p>
        </p:txBody>
      </p:sp>
      <p:sp>
        <p:nvSpPr>
          <p:cNvPr id="3" name="Content Placeholder 2"/>
          <p:cNvSpPr>
            <a:spLocks noGrp="1"/>
          </p:cNvSpPr>
          <p:nvPr>
            <p:ph idx="1"/>
          </p:nvPr>
        </p:nvSpPr>
        <p:spPr>
          <a:xfrm>
            <a:off x="314325" y="1957386"/>
            <a:ext cx="8515350" cy="1418089"/>
          </a:xfrm>
        </p:spPr>
        <p:txBody>
          <a:bodyPr/>
          <a:lstStyle/>
          <a:p>
            <a:r>
              <a:rPr lang="en-US" sz="2400" dirty="0" smtClean="0"/>
              <a:t>The initial trajectory was optimized for high altitude</a:t>
            </a:r>
          </a:p>
          <a:p>
            <a:r>
              <a:rPr lang="en-US" sz="2400" dirty="0" smtClean="0"/>
              <a:t>The updates retain aspects of the original trajectory, e.g., altitude performance remains excellent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smtClean="0"/>
              <a:t>Parachute deployment box</a:t>
            </a:r>
            <a:endParaRPr lang="en-US" sz="1400" dirty="0"/>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trajectories end at the same energy level due to use of energy as independent variable </a:t>
            </a:r>
            <a:endParaRPr lang="en-US" sz="2400" dirty="0"/>
          </a:p>
        </p:txBody>
      </p:sp>
      <p:sp>
        <p:nvSpPr>
          <p:cNvPr id="7" name="Date Placeholder 6"/>
          <p:cNvSpPr>
            <a:spLocks noGrp="1"/>
          </p:cNvSpPr>
          <p:nvPr>
            <p:ph type="dt" sz="half" idx="10"/>
          </p:nvPr>
        </p:nvSpPr>
        <p:spPr/>
        <p:txBody>
          <a:bodyPr/>
          <a:lstStyle/>
          <a:p>
            <a:fld id="{A1DF8AFB-F03D-4DDC-BB5A-C9EED9FBE463}" type="datetime1">
              <a:rPr lang="en-US" smtClean="0"/>
              <a:t>12/1/2018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sz="2400" dirty="0" smtClean="0"/>
              <a:t>Vehicle is nominally L/D = 0.24 with initial state subject to MSL-like dispersions</a:t>
            </a:r>
            <a:endParaRPr lang="en-US" sz="2400" dirty="0"/>
          </a:p>
          <a:p>
            <a:r>
              <a:rPr lang="en-US" sz="2400" dirty="0" err="1" smtClean="0"/>
              <a:t>MarsGRAM</a:t>
            </a:r>
            <a:r>
              <a:rPr lang="en-US" sz="2400" dirty="0" smtClean="0"/>
              <a:t> is used for environment modeling</a:t>
            </a:r>
          </a:p>
          <a:p>
            <a:r>
              <a:rPr lang="en-US" sz="2400" dirty="0" smtClean="0"/>
              <a:t>Uncertainty is added to lift and drag coefficients</a:t>
            </a:r>
          </a:p>
          <a:p>
            <a:pPr lvl="1"/>
            <a:r>
              <a:rPr lang="en-US" sz="2000" dirty="0" smtClean="0"/>
              <a:t>Gaussian with 3</a:t>
            </a:r>
            <a:r>
              <a:rPr lang="el-GR" sz="2000" dirty="0" smtClean="0"/>
              <a:t>σ</a:t>
            </a:r>
            <a:r>
              <a:rPr lang="en-US" sz="2000" dirty="0" smtClean="0"/>
              <a:t> = 10%</a:t>
            </a:r>
          </a:p>
          <a:p>
            <a:r>
              <a:rPr lang="en-US" sz="2400" dirty="0" smtClean="0"/>
              <a:t>Updates occurs at 10 second intervals and stops at 600 m/s </a:t>
            </a:r>
          </a:p>
          <a:p>
            <a:r>
              <a:rPr lang="en-US" sz="2400" dirty="0" smtClean="0"/>
              <a:t>Bank angle limited to ±90°, and bank rate limited to 20°/s</a:t>
            </a:r>
          </a:p>
          <a:p>
            <a:r>
              <a:rPr lang="en-US" sz="2400" dirty="0" smtClean="0"/>
              <a:t>200 samples chosen by </a:t>
            </a:r>
            <a:r>
              <a:rPr lang="en-US" sz="2400" dirty="0" err="1" smtClean="0"/>
              <a:t>Sobol</a:t>
            </a:r>
            <a:r>
              <a:rPr lang="en-US" sz="2400" dirty="0" smtClean="0"/>
              <a:t>’ sequence</a:t>
            </a:r>
          </a:p>
          <a:p>
            <a:r>
              <a:rPr lang="en-US" sz="2400" dirty="0" smtClean="0"/>
              <a:t>Trajectories terminate when they reach the correct downrange distance</a:t>
            </a:r>
          </a:p>
          <a:p>
            <a:pPr lvl="1"/>
            <a:r>
              <a:rPr lang="en-US" sz="2000" dirty="0" smtClean="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12/1/2018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a:t>
            </a:r>
            <a:r>
              <a:rPr lang="en-US" dirty="0" err="1" smtClean="0"/>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smtClean="0"/>
              <a:t>Excellent </a:t>
            </a:r>
            <a:r>
              <a:rPr lang="en-US" sz="2400" dirty="0" err="1" smtClean="0"/>
              <a:t>crossrange</a:t>
            </a:r>
            <a:r>
              <a:rPr lang="en-US" sz="2400" dirty="0" smtClean="0"/>
              <a:t> performance due to coupled update to longitudinal and lateral channels </a:t>
            </a:r>
          </a:p>
          <a:p>
            <a:r>
              <a:rPr lang="en-US" sz="2400" dirty="0" smtClean="0"/>
              <a:t>Interestingly, a small number of samples even have an additional reversal</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12/1/2018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smtClean="0"/>
              <a:t>MCS Results – Altitude/Velocity</a:t>
            </a:r>
            <a:endParaRPr lang="en-US" dirty="0"/>
          </a:p>
        </p:txBody>
      </p:sp>
      <p:sp>
        <p:nvSpPr>
          <p:cNvPr id="3" name="Content Placeholder 2"/>
          <p:cNvSpPr>
            <a:spLocks noGrp="1"/>
          </p:cNvSpPr>
          <p:nvPr>
            <p:ph idx="1"/>
          </p:nvPr>
        </p:nvSpPr>
        <p:spPr>
          <a:xfrm>
            <a:off x="628649" y="1690690"/>
            <a:ext cx="7886700" cy="1437522"/>
          </a:xfrm>
        </p:spPr>
        <p:txBody>
          <a:bodyPr/>
          <a:lstStyle/>
          <a:p>
            <a:r>
              <a:rPr lang="en-US" sz="2400" dirty="0" smtClean="0"/>
              <a:t>Although some trajectories exit the parachute deployment conditions, all but three pass through the box</a:t>
            </a:r>
          </a:p>
          <a:p>
            <a:pPr lvl="1"/>
            <a:r>
              <a:rPr lang="en-US" sz="2000" dirty="0" smtClean="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12/1/2018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Bank Profiles </a:t>
            </a:r>
            <a:endParaRPr lang="en-US" dirty="0"/>
          </a:p>
        </p:txBody>
      </p:sp>
      <p:sp>
        <p:nvSpPr>
          <p:cNvPr id="5" name="Content Placeholder 4"/>
          <p:cNvSpPr>
            <a:spLocks noGrp="1"/>
          </p:cNvSpPr>
          <p:nvPr>
            <p:ph idx="1"/>
          </p:nvPr>
        </p:nvSpPr>
        <p:spPr>
          <a:xfrm>
            <a:off x="628650" y="1825625"/>
            <a:ext cx="8245843" cy="1244834"/>
          </a:xfrm>
        </p:spPr>
        <p:txBody>
          <a:bodyPr/>
          <a:lstStyle/>
          <a:p>
            <a:r>
              <a:rPr lang="en-US" dirty="0" smtClean="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smtClean="0">
                <a:solidFill>
                  <a:prstClr val="black"/>
                </a:solidFill>
              </a:rPr>
              <a:t>This </a:t>
            </a:r>
            <a:r>
              <a:rPr lang="en-US" sz="2400" dirty="0">
                <a:solidFill>
                  <a:prstClr val="black"/>
                </a:solidFill>
              </a:rPr>
              <a:t>is expected because </a:t>
            </a:r>
            <a:r>
              <a:rPr lang="en-US" sz="2400" dirty="0" smtClean="0">
                <a:solidFill>
                  <a:prstClr val="black"/>
                </a:solidFill>
              </a:rPr>
              <a:t>the later portion of trajectory is updated the greatest number </a:t>
            </a:r>
            <a:r>
              <a:rPr lang="en-US" sz="2400" dirty="0">
                <a:solidFill>
                  <a:prstClr val="black"/>
                </a:solidFill>
              </a:rPr>
              <a:t>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12/1/2018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Despite the use of linearization requiring small, local updates, a convex approach to onboard trajectory redesign shows promise </a:t>
            </a:r>
          </a:p>
          <a:p>
            <a:r>
              <a:rPr lang="en-US" dirty="0" smtClean="0"/>
              <a:t>Use of updating has a number of potential applications</a:t>
            </a:r>
          </a:p>
          <a:p>
            <a:r>
              <a:rPr lang="en-US" dirty="0" smtClean="0"/>
              <a:t>If the target point is not reachable, the solution returned by the optimizer may be outside the region of validity of the linearized trajectory, or the optimization may return infeasible </a:t>
            </a:r>
          </a:p>
          <a:p>
            <a:pPr lvl="1"/>
            <a:r>
              <a:rPr lang="en-US" dirty="0" smtClean="0"/>
              <a:t>Safeguarding is required</a:t>
            </a:r>
          </a:p>
          <a:p>
            <a:pPr lvl="1"/>
            <a:r>
              <a:rPr lang="en-US" dirty="0" smtClean="0"/>
              <a:t>Consider the endpoint constraint as a penalty term in the objective </a:t>
            </a: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16114025-B9CF-47AC-9FCF-5709863A9187}" type="datetime1">
              <a:rPr lang="en-US" smtClean="0"/>
              <a:t>12/1/2018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Norm</a:t>
            </a:r>
            <a:endParaRPr lang="en-US" dirty="0"/>
          </a:p>
        </p:txBody>
      </p:sp>
      <p:sp>
        <p:nvSpPr>
          <p:cNvPr id="3" name="Content Placeholder 2"/>
          <p:cNvSpPr>
            <a:spLocks noGrp="1"/>
          </p:cNvSpPr>
          <p:nvPr>
            <p:ph idx="1"/>
          </p:nvPr>
        </p:nvSpPr>
        <p:spPr/>
        <p:txBody>
          <a:bodyPr/>
          <a:lstStyle/>
          <a:p>
            <a:r>
              <a:rPr lang="en-US" dirty="0" smtClean="0"/>
              <a:t>From the broader class of </a:t>
            </a:r>
            <a:r>
              <a:rPr lang="en-US" dirty="0" err="1" smtClean="0"/>
              <a:t>Schatten</a:t>
            </a:r>
            <a:r>
              <a:rPr lang="en-US" dirty="0" smtClean="0"/>
              <a:t> p-norms with p=1</a:t>
            </a:r>
          </a:p>
          <a:p>
            <a:r>
              <a:rPr lang="en-US" dirty="0" smtClean="0"/>
              <a:t>Also called the nuclear norm, equal to the sum of the singular values (= eigenvalues because covariance is positive semi-definite)</a:t>
            </a:r>
            <a:endParaRPr lang="en-US" dirty="0"/>
          </a:p>
        </p:txBody>
      </p:sp>
      <p:sp>
        <p:nvSpPr>
          <p:cNvPr id="4" name="Date Placeholder 3"/>
          <p:cNvSpPr>
            <a:spLocks noGrp="1"/>
          </p:cNvSpPr>
          <p:nvPr>
            <p:ph type="dt" sz="half" idx="10"/>
          </p:nvPr>
        </p:nvSpPr>
        <p:spPr/>
        <p:txBody>
          <a:bodyPr/>
          <a:lstStyle/>
          <a:p>
            <a:fld id="{8F89CBAE-3EB9-4813-AFB5-1F0A5A73B72E}" type="datetime1">
              <a:rPr lang="en-US" smtClean="0"/>
              <a:t>12/1/2018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Descent, </a:t>
            </a:r>
            <a:r>
              <a:rPr lang="en-US" dirty="0" smtClean="0"/>
              <a:t>and Landing </a:t>
            </a:r>
            <a:br>
              <a:rPr lang="en-US" dirty="0" smtClean="0"/>
            </a:br>
            <a:r>
              <a:rPr lang="en-US" dirty="0" smtClean="0"/>
              <a:t>State of the Art</a:t>
            </a:r>
            <a:endParaRPr lang="en-US" dirty="0"/>
          </a:p>
        </p:txBody>
      </p:sp>
      <p:sp>
        <p:nvSpPr>
          <p:cNvPr id="3" name="Content Placeholder 2"/>
          <p:cNvSpPr>
            <a:spLocks noGrp="1"/>
          </p:cNvSpPr>
          <p:nvPr>
            <p:ph idx="1"/>
          </p:nvPr>
        </p:nvSpPr>
        <p:spPr>
          <a:xfrm>
            <a:off x="628650" y="2397211"/>
            <a:ext cx="7886700" cy="3779752"/>
          </a:xfrm>
        </p:spPr>
        <p:txBody>
          <a:bodyPr/>
          <a:lstStyle/>
          <a:p>
            <a:r>
              <a:rPr lang="en-US" dirty="0" smtClean="0"/>
              <a:t>Mars Science Laboratory -  Apollo entry guidance, DGB Chute, Sky-Crane Descent stage</a:t>
            </a:r>
          </a:p>
          <a:p>
            <a:r>
              <a:rPr lang="en-US" dirty="0" smtClean="0"/>
              <a:t>Reference trajectory designed for slow maneuvers and wide margins </a:t>
            </a:r>
          </a:p>
          <a:p>
            <a:r>
              <a:rPr lang="en-US" dirty="0" smtClean="0"/>
              <a:t>Closed-loop performance evaluated via Monte Carlo</a:t>
            </a:r>
          </a:p>
          <a:p>
            <a:pPr lvl="1"/>
            <a:r>
              <a:rPr lang="en-US" dirty="0" smtClean="0"/>
              <a:t>Iteration with human in the loop </a:t>
            </a:r>
          </a:p>
          <a:p>
            <a:r>
              <a:rPr lang="en-US" dirty="0" smtClean="0"/>
              <a:t>Parachute architectures simply do not scale to high ballistic coefficients</a:t>
            </a:r>
            <a:endParaRPr lang="en-US" dirty="0"/>
          </a:p>
        </p:txBody>
      </p:sp>
      <p:sp>
        <p:nvSpPr>
          <p:cNvPr id="4" name="Date Placeholder 3"/>
          <p:cNvSpPr>
            <a:spLocks noGrp="1"/>
          </p:cNvSpPr>
          <p:nvPr>
            <p:ph type="dt" sz="half" idx="10"/>
          </p:nvPr>
        </p:nvSpPr>
        <p:spPr/>
        <p:txBody>
          <a:bodyPr/>
          <a:lstStyle/>
          <a:p>
            <a:fld id="{E0514563-7F99-4AB4-938D-7B22B938DBF8}" type="datetime1">
              <a:rPr lang="en-US" smtClean="0"/>
              <a:t>12/1/2018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System Flow</a:t>
            </a:r>
            <a:endParaRPr lang="en-US" dirty="0">
              <a:solidFill>
                <a:schemeClr val="bg1"/>
              </a:solidFill>
            </a:endParaRP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Truth model,</a:t>
            </a:r>
          </a:p>
          <a:p>
            <a:pPr algn="ctr"/>
            <a:r>
              <a:rPr lang="en-US" sz="1600" dirty="0" smtClean="0"/>
              <a:t>a particular realization of the uncertainty space</a:t>
            </a:r>
            <a:endParaRPr lang="en-US" sz="1600" dirty="0"/>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a:t>
            </a:r>
            <a:r>
              <a:rPr lang="en-US" sz="1600" dirty="0" smtClean="0"/>
              <a:t>errors, measurement noise</a:t>
            </a:r>
            <a:endParaRPr lang="en-US" sz="1600" dirty="0"/>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a:p>
            <a:pPr algn="ctr"/>
            <a:r>
              <a:rPr lang="en-US" sz="1600" dirty="0" smtClean="0"/>
              <a:t> (aero filters, EKF, observers)</a:t>
            </a:r>
            <a:endParaRPr lang="en-US" sz="1600" dirty="0"/>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Nominal model,</a:t>
            </a:r>
          </a:p>
          <a:p>
            <a:pPr algn="ctr"/>
            <a:r>
              <a:rPr lang="en-US" sz="1600" dirty="0" smtClean="0"/>
              <a:t>typically mean of each uncertainty is used</a:t>
            </a:r>
            <a:endParaRPr lang="en-US" sz="1600" dirty="0"/>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Prediction model </a:t>
            </a:r>
          </a:p>
          <a:p>
            <a:pPr algn="ctr"/>
            <a:r>
              <a:rPr lang="en-US" sz="1600" dirty="0" smtClean="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12/1/2018</a:t>
            </a:fld>
            <a:endParaRPr lang="en-US"/>
          </a:p>
        </p:txBody>
      </p:sp>
    </p:spTree>
    <p:extLst>
      <p:ext uri="{BB962C8B-B14F-4D97-AF65-F5344CB8AC3E}">
        <p14:creationId xmlns:p14="http://schemas.microsoft.com/office/powerpoint/2010/main" val="40882948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Modeling</a:t>
            </a:r>
            <a:endParaRPr lang="en-US" dirty="0">
              <a:solidFill>
                <a:schemeClr val="bg1"/>
              </a:solidFill>
            </a:endParaRP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True State</a:t>
            </a:r>
            <a:endParaRPr lang="en-US" sz="1600" dirty="0"/>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Estimated State</a:t>
            </a:r>
            <a:endParaRPr lang="en-US" sz="1600" dirty="0"/>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Measurement Noise</a:t>
            </a:r>
            <a:endParaRPr lang="en-US" sz="1600" dirty="0"/>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Process Noise</a:t>
            </a:r>
            <a:endParaRPr lang="en-US" sz="1600" dirty="0"/>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12/1/2018</a:t>
            </a:fld>
            <a:endParaRPr lang="en-US"/>
          </a:p>
        </p:txBody>
      </p:sp>
    </p:spTree>
    <p:extLst>
      <p:ext uri="{BB962C8B-B14F-4D97-AF65-F5344CB8AC3E}">
        <p14:creationId xmlns:p14="http://schemas.microsoft.com/office/powerpoint/2010/main" val="2461492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Concept of Operations</a:t>
            </a:r>
            <a:endParaRPr lang="en-US" dirty="0"/>
          </a:p>
        </p:txBody>
      </p:sp>
      <p:sp>
        <p:nvSpPr>
          <p:cNvPr id="3" name="Content Placeholder 2"/>
          <p:cNvSpPr>
            <a:spLocks noGrp="1"/>
          </p:cNvSpPr>
          <p:nvPr>
            <p:ph idx="1"/>
          </p:nvPr>
        </p:nvSpPr>
        <p:spPr/>
        <p:txBody>
          <a:bodyPr/>
          <a:lstStyle/>
          <a:p>
            <a:r>
              <a:rPr lang="en-US" dirty="0" smtClean="0"/>
              <a:t>Entry phase – vehicle is guided by orienting the lift vector, controlled by reaction control thrusters</a:t>
            </a:r>
          </a:p>
          <a:p>
            <a:r>
              <a:rPr lang="en-US" dirty="0" smtClean="0"/>
              <a:t>Powered descent phase – supersonic </a:t>
            </a:r>
            <a:r>
              <a:rPr lang="en-US" dirty="0" err="1" smtClean="0"/>
              <a:t>retropropulsion</a:t>
            </a:r>
            <a:r>
              <a:rPr lang="en-US" dirty="0" smtClean="0"/>
              <a:t> is used to null nearly all of the vehicle’s remaining velocity </a:t>
            </a:r>
          </a:p>
          <a:p>
            <a:r>
              <a:rPr lang="en-US" dirty="0" smtClean="0"/>
              <a:t>Landing phase – vertical powered descent phase to soft touchdown</a:t>
            </a:r>
            <a:endParaRPr lang="en-US" dirty="0"/>
          </a:p>
        </p:txBody>
      </p:sp>
      <p:sp>
        <p:nvSpPr>
          <p:cNvPr id="4" name="Date Placeholder 3"/>
          <p:cNvSpPr>
            <a:spLocks noGrp="1"/>
          </p:cNvSpPr>
          <p:nvPr>
            <p:ph type="dt" sz="half" idx="10"/>
          </p:nvPr>
        </p:nvSpPr>
        <p:spPr/>
        <p:txBody>
          <a:bodyPr/>
          <a:lstStyle/>
          <a:p>
            <a:fld id="{3E46D0C7-BBF8-4570-BEBF-CB2C66043DE9}" type="datetime1">
              <a:rPr lang="en-US" smtClean="0"/>
              <a:t>12/1/2018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Entry Phase</a:t>
            </a:r>
            <a:endParaRPr lang="en-US" dirty="0"/>
          </a:p>
        </p:txBody>
      </p:sp>
      <p:sp>
        <p:nvSpPr>
          <p:cNvPr id="3" name="Content Placeholder 2"/>
          <p:cNvSpPr>
            <a:spLocks noGrp="1"/>
          </p:cNvSpPr>
          <p:nvPr>
            <p:ph idx="1"/>
          </p:nvPr>
        </p:nvSpPr>
        <p:spPr/>
        <p:txBody>
          <a:bodyPr/>
          <a:lstStyle/>
          <a:p>
            <a:r>
              <a:rPr lang="en-US" dirty="0" smtClean="0"/>
              <a:t>Expressed in spherical coordinates</a:t>
            </a:r>
          </a:p>
          <a:p>
            <a:pPr lvl="1"/>
            <a:r>
              <a:rPr lang="en-US" dirty="0" smtClean="0"/>
              <a:t>State dimension = 6 </a:t>
            </a:r>
          </a:p>
          <a:p>
            <a:pPr lvl="1"/>
            <a:r>
              <a:rPr lang="en-US" dirty="0" err="1" smtClean="0"/>
              <a:t>Underactuated</a:t>
            </a:r>
            <a:r>
              <a:rPr lang="en-US" dirty="0" smtClean="0"/>
              <a:t> with only </a:t>
            </a:r>
            <a:r>
              <a:rPr lang="en-US" smtClean="0"/>
              <a:t>one control</a:t>
            </a:r>
            <a:endParaRPr lang="en-US" dirty="0" smtClean="0"/>
          </a:p>
          <a:p>
            <a:r>
              <a:rPr lang="en-US" dirty="0" smtClean="0"/>
              <a:t>Exponential model of atmospheric density coupled with nonlinear aerodynamic forces result in a wide operating range</a:t>
            </a:r>
          </a:p>
          <a:p>
            <a:pPr lvl="1"/>
            <a:r>
              <a:rPr lang="en-US" dirty="0" smtClean="0"/>
              <a:t>Linear static feedback is insufficient; gain scheduling or nonlinear control is required for high performance </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37079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Descent Phase</a:t>
            </a:r>
            <a:endParaRPr lang="en-US" dirty="0"/>
          </a:p>
        </p:txBody>
      </p:sp>
      <p:sp>
        <p:nvSpPr>
          <p:cNvPr id="3" name="Content Placeholder 2"/>
          <p:cNvSpPr>
            <a:spLocks noGrp="1"/>
          </p:cNvSpPr>
          <p:nvPr>
            <p:ph idx="1"/>
          </p:nvPr>
        </p:nvSpPr>
        <p:spPr/>
        <p:txBody>
          <a:bodyPr/>
          <a:lstStyle/>
          <a:p>
            <a:r>
              <a:rPr lang="en-US" dirty="0" smtClean="0"/>
              <a:t>Dynamics comprise three double integrators (+ affine gravity term in vertical direction), and nonlinear mass dynamics</a:t>
            </a:r>
          </a:p>
          <a:p>
            <a:pPr lvl="1"/>
            <a:r>
              <a:rPr lang="en-US" dirty="0"/>
              <a:t>State dimension = 7</a:t>
            </a:r>
            <a:endParaRPr lang="en-US" dirty="0" smtClean="0"/>
          </a:p>
          <a:p>
            <a:r>
              <a:rPr lang="en-US" dirty="0" smtClean="0"/>
              <a:t>The vehicle’s thrust is subject to nonlinear, non-convex constraints that couple the coordinate directions</a:t>
            </a:r>
          </a:p>
          <a:p>
            <a:endParaRPr lang="en-US" dirty="0" smtClean="0"/>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139234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how our approach is different</a:t>
            </a:r>
            <a:endParaRPr lang="en-US" dirty="0"/>
          </a:p>
        </p:txBody>
      </p:sp>
      <p:sp>
        <p:nvSpPr>
          <p:cNvPr id="3" name="Content Placeholder 2"/>
          <p:cNvSpPr>
            <a:spLocks noGrp="1"/>
          </p:cNvSpPr>
          <p:nvPr>
            <p:ph idx="1"/>
          </p:nvPr>
        </p:nvSpPr>
        <p:spPr>
          <a:xfrm>
            <a:off x="628650" y="2505075"/>
            <a:ext cx="7886700" cy="3671888"/>
          </a:xfrm>
        </p:spPr>
        <p:txBody>
          <a:bodyPr/>
          <a:lstStyle/>
          <a:p>
            <a:r>
              <a:rPr lang="en-US" dirty="0" smtClean="0"/>
              <a:t>Stochastic view of the problem; looking an entire tube of trajectories from the start</a:t>
            </a:r>
          </a:p>
          <a:p>
            <a:r>
              <a:rPr lang="en-US" dirty="0" smtClean="0"/>
              <a:t>Reversal of order; reference trajectory is designed in view of closed-loop performance </a:t>
            </a:r>
          </a:p>
          <a:p>
            <a:pPr lvl="1"/>
            <a:r>
              <a:rPr lang="en-US" dirty="0" smtClean="0"/>
              <a:t>The process may still require iteration if the chosen controller parameters are insufficient</a:t>
            </a:r>
          </a:p>
          <a:p>
            <a:pPr lvl="1"/>
            <a:r>
              <a:rPr lang="en-US" dirty="0" smtClean="0"/>
              <a:t>In NLP formulations gains and other controller parameters can be included in the optimization</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12/1/2018</a:t>
            </a:fld>
            <a:endParaRPr lang="en-US"/>
          </a:p>
        </p:txBody>
      </p:sp>
    </p:spTree>
    <p:extLst>
      <p:ext uri="{BB962C8B-B14F-4D97-AF65-F5344CB8AC3E}">
        <p14:creationId xmlns:p14="http://schemas.microsoft.com/office/powerpoint/2010/main" val="209676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Broadly…</a:t>
            </a:r>
            <a:endParaRPr lang="en-US" dirty="0"/>
          </a:p>
        </p:txBody>
      </p:sp>
      <p:sp>
        <p:nvSpPr>
          <p:cNvPr id="3" name="Content Placeholder 2"/>
          <p:cNvSpPr>
            <a:spLocks noGrp="1"/>
          </p:cNvSpPr>
          <p:nvPr>
            <p:ph idx="1"/>
          </p:nvPr>
        </p:nvSpPr>
        <p:spPr/>
        <p:txBody>
          <a:bodyPr/>
          <a:lstStyle/>
          <a:p>
            <a:r>
              <a:rPr lang="en-US" dirty="0" smtClean="0"/>
              <a:t>I am interested in closed loop performance of constrained, nonlinear systems subject to parametric uncertainty and/or </a:t>
            </a:r>
            <a:r>
              <a:rPr lang="en-US" dirty="0" err="1" smtClean="0"/>
              <a:t>stochasticity</a:t>
            </a:r>
            <a:r>
              <a:rPr lang="en-US" dirty="0" smtClean="0"/>
              <a:t> </a:t>
            </a:r>
          </a:p>
          <a:p>
            <a:r>
              <a:rPr lang="en-US" dirty="0" smtClean="0"/>
              <a:t>I want to exploit knowledge of the probabilistic nature of the uncertainty to improve performance</a:t>
            </a:r>
          </a:p>
          <a:p>
            <a:endParaRPr lang="en-US" dirty="0"/>
          </a:p>
        </p:txBody>
      </p:sp>
      <p:sp>
        <p:nvSpPr>
          <p:cNvPr id="4" name="Date Placeholder 3"/>
          <p:cNvSpPr>
            <a:spLocks noGrp="1"/>
          </p:cNvSpPr>
          <p:nvPr>
            <p:ph type="dt" sz="half" idx="10"/>
          </p:nvPr>
        </p:nvSpPr>
        <p:spPr/>
        <p:txBody>
          <a:bodyPr/>
          <a:lstStyle/>
          <a:p>
            <a:fld id="{2E9BCE13-D08C-4922-8CC7-C0D374DE3A5E}" type="datetime1">
              <a:rPr lang="en-US" smtClean="0"/>
              <a:t>12/1/2018</a:t>
            </a:fld>
            <a:endParaRPr lang="en-US"/>
          </a:p>
        </p:txBody>
      </p:sp>
    </p:spTree>
    <p:extLst>
      <p:ext uri="{BB962C8B-B14F-4D97-AF65-F5344CB8AC3E}">
        <p14:creationId xmlns:p14="http://schemas.microsoft.com/office/powerpoint/2010/main" val="3867321581"/>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18640</TotalTime>
  <Words>2800</Words>
  <Application>Microsoft Office PowerPoint</Application>
  <PresentationFormat>On-screen Show (4:3)</PresentationFormat>
  <Paragraphs>314</Paragraphs>
  <Slides>41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UCI Samueli </vt:lpstr>
      <vt:lpstr>A Stochastic Optimal Control Approach to Mars EDL</vt:lpstr>
      <vt:lpstr>Outline</vt:lpstr>
      <vt:lpstr>Outline</vt:lpstr>
      <vt:lpstr>Entry, Descent, and Landing  State of the Art</vt:lpstr>
      <vt:lpstr>EDL Concept of Operations</vt:lpstr>
      <vt:lpstr>Features of the Entry Phase</vt:lpstr>
      <vt:lpstr>Features of the Descent Phase</vt:lpstr>
      <vt:lpstr>Overview of how our approach is different</vt:lpstr>
      <vt:lpstr>Broadly…</vt:lpstr>
      <vt:lpstr>Entry Guidance Literature</vt:lpstr>
      <vt:lpstr>Literature Review </vt:lpstr>
      <vt:lpstr>Literature Review </vt:lpstr>
      <vt:lpstr>Also Related</vt:lpstr>
      <vt:lpstr>Existing Applications to EDL</vt:lpstr>
      <vt:lpstr>Drawbacks/Limitations of Existing Approaches</vt:lpstr>
      <vt:lpstr>Switch Time Optimization for Rapid Entry Trajectory Design</vt:lpstr>
      <vt:lpstr>Switch Time Opt</vt:lpstr>
      <vt:lpstr>Chance Constrained Nonlinear Optimal Control</vt:lpstr>
      <vt:lpstr>PowerPoint Presentation</vt:lpstr>
      <vt:lpstr>Current Approach</vt:lpstr>
      <vt:lpstr>Drawbacks/Limitations</vt:lpstr>
      <vt:lpstr>Roadmap</vt:lpstr>
      <vt:lpstr>Covariance Minimization</vt:lpstr>
      <vt:lpstr>Variance Minimization</vt:lpstr>
      <vt:lpstr>1D Example: x ̇=-c|x|x+u</vt:lpstr>
      <vt:lpstr>Application:  Supersonic Retropropulsion</vt:lpstr>
      <vt:lpstr>PowerPoint Presentation</vt:lpstr>
      <vt:lpstr>Introduction</vt:lpstr>
      <vt:lpstr>Entry Trajectory Updating</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Conclusion</vt:lpstr>
      <vt:lpstr>Trace Norm</vt:lpstr>
      <vt:lpstr>System Flow</vt:lpstr>
      <vt:lpstr>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Noyes, Connor D (3436)</cp:lastModifiedBy>
  <cp:revision>192</cp:revision>
  <dcterms:created xsi:type="dcterms:W3CDTF">2016-02-17T21:45:19Z</dcterms:created>
  <dcterms:modified xsi:type="dcterms:W3CDTF">2018-12-02T17:28:17Z</dcterms:modified>
</cp:coreProperties>
</file>