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291" r:id="rId2"/>
    <p:sldId id="301" r:id="rId3"/>
    <p:sldId id="305" r:id="rId4"/>
    <p:sldId id="283" r:id="rId5"/>
    <p:sldId id="284" r:id="rId6"/>
    <p:sldId id="298" r:id="rId7"/>
    <p:sldId id="299" r:id="rId8"/>
    <p:sldId id="304" r:id="rId9"/>
    <p:sldId id="300" r:id="rId10"/>
    <p:sldId id="312" r:id="rId11"/>
    <p:sldId id="306" r:id="rId12"/>
    <p:sldId id="286" r:id="rId13"/>
    <p:sldId id="297" r:id="rId14"/>
    <p:sldId id="281" r:id="rId15"/>
    <p:sldId id="261" r:id="rId16"/>
    <p:sldId id="293" r:id="rId17"/>
    <p:sldId id="302" r:id="rId18"/>
    <p:sldId id="303" r:id="rId19"/>
    <p:sldId id="295" r:id="rId20"/>
    <p:sldId id="279" r:id="rId21"/>
    <p:sldId id="316" r:id="rId22"/>
    <p:sldId id="280" r:id="rId23"/>
    <p:sldId id="313" r:id="rId24"/>
    <p:sldId id="289" r:id="rId25"/>
    <p:sldId id="264" r:id="rId26"/>
    <p:sldId id="265" r:id="rId27"/>
    <p:sldId id="266" r:id="rId28"/>
    <p:sldId id="267" r:id="rId29"/>
    <p:sldId id="268" r:id="rId30"/>
    <p:sldId id="269" r:id="rId31"/>
    <p:sldId id="270" r:id="rId32"/>
    <p:sldId id="271" r:id="rId33"/>
    <p:sldId id="272" r:id="rId34"/>
    <p:sldId id="273" r:id="rId35"/>
    <p:sldId id="274" r:id="rId36"/>
    <p:sldId id="296" r:id="rId37"/>
    <p:sldId id="310" r:id="rId38"/>
    <p:sldId id="263" r:id="rId39"/>
    <p:sldId id="307" r:id="rId40"/>
    <p:sldId id="308" r:id="rId41"/>
    <p:sldId id="309" r:id="rId42"/>
    <p:sldId id="277" r:id="rId43"/>
    <p:sldId id="278" r:id="rId44"/>
    <p:sldId id="311" r:id="rId45"/>
    <p:sldId id="314" r:id="rId46"/>
    <p:sldId id="31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L Background" id="{C65E65E8-8D10-45BF-9402-B68D0796393C}">
          <p14:sldIdLst>
            <p14:sldId id="291"/>
            <p14:sldId id="301"/>
            <p14:sldId id="305"/>
            <p14:sldId id="283"/>
            <p14:sldId id="284"/>
            <p14:sldId id="298"/>
            <p14:sldId id="299"/>
            <p14:sldId id="304"/>
          </p14:sldIdLst>
        </p14:section>
        <p14:section name="Literature Review" id="{81EFE7E6-E373-43A1-BF4F-5ECAEC3BCAB3}">
          <p14:sldIdLst>
            <p14:sldId id="300"/>
            <p14:sldId id="312"/>
            <p14:sldId id="306"/>
            <p14:sldId id="286"/>
            <p14:sldId id="297"/>
          </p14:sldIdLst>
        </p14:section>
        <p14:section name="CL Optimal Traj Design" id="{656D6418-8445-42B6-BA0F-2A89012FB630}">
          <p14:sldIdLst>
            <p14:sldId id="281"/>
            <p14:sldId id="261"/>
            <p14:sldId id="293"/>
            <p14:sldId id="302"/>
            <p14:sldId id="303"/>
            <p14:sldId id="295"/>
            <p14:sldId id="279"/>
          </p14:sldIdLst>
        </p14:section>
        <p14:section name="Entry Trajectory Design" id="{240A505C-ADCD-469E-9A98-A168ACAB57E7}">
          <p14:sldIdLst>
            <p14:sldId id="316"/>
            <p14:sldId id="280"/>
            <p14:sldId id="313"/>
            <p14:sldId id="289"/>
          </p14:sldIdLst>
        </p14:section>
        <p14:section name="Convex Update" id="{84CEB627-9745-4B28-B0BB-7AB7D074EB20}">
          <p14:sldIdLst>
            <p14:sldId id="264"/>
            <p14:sldId id="265"/>
            <p14:sldId id="266"/>
            <p14:sldId id="267"/>
            <p14:sldId id="268"/>
            <p14:sldId id="269"/>
            <p14:sldId id="270"/>
            <p14:sldId id="271"/>
            <p14:sldId id="272"/>
            <p14:sldId id="273"/>
            <p14:sldId id="274"/>
          </p14:sldIdLst>
        </p14:section>
        <p14:section name="Backup" id="{50A3E535-C32B-4C74-986A-6758D517A34D}">
          <p14:sldIdLst>
            <p14:sldId id="296"/>
            <p14:sldId id="310"/>
            <p14:sldId id="263"/>
            <p14:sldId id="307"/>
            <p14:sldId id="308"/>
            <p14:sldId id="309"/>
            <p14:sldId id="277"/>
            <p14:sldId id="278"/>
            <p14:sldId id="311"/>
            <p14:sldId id="314"/>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176" autoAdjust="0"/>
  </p:normalViewPr>
  <p:slideViewPr>
    <p:cSldViewPr snapToGrid="0" snapToObjects="1">
      <p:cViewPr varScale="1">
        <p:scale>
          <a:sx n="92" d="100"/>
          <a:sy n="92" d="100"/>
        </p:scale>
        <p:origin x="20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30</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tracking, flown open-loop</a:t>
            </a:r>
            <a:r>
              <a:rPr lang="en-US" baseline="0" dirty="0" smtClean="0"/>
              <a:t> between plans, NO ADD’L LATERAL CONTROL</a:t>
            </a:r>
          </a:p>
          <a:p>
            <a:r>
              <a:rPr lang="en-US" baseline="0" dirty="0" smtClean="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31</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a:t>
            </a:r>
            <a:r>
              <a:rPr lang="en-US" baseline="0" dirty="0" smtClean="0"/>
              <a:t> in scale between the axes </a:t>
            </a:r>
          </a:p>
          <a:p>
            <a:r>
              <a:rPr lang="en-US" baseline="0" dirty="0" smtClean="0"/>
              <a:t>Also, not all trajectories are plotted, too unclear otherwise (that’s why there are samples at +- 1km </a:t>
            </a:r>
            <a:r>
              <a:rPr lang="en-US" baseline="0" dirty="0" err="1" smtClean="0"/>
              <a:t>crossrange</a:t>
            </a:r>
            <a:r>
              <a:rPr lang="en-US" baseline="0" dirty="0" smtClean="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32</a:t>
            </a:fld>
            <a:endParaRPr lang="en-US"/>
          </a:p>
        </p:txBody>
      </p:sp>
    </p:spTree>
    <p:extLst>
      <p:ext uri="{BB962C8B-B14F-4D97-AF65-F5344CB8AC3E}">
        <p14:creationId xmlns:p14="http://schemas.microsoft.com/office/powerpoint/2010/main" val="270861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state vector</a:t>
            </a:r>
            <a:r>
              <a:rPr lang="en-US" baseline="0" dirty="0" smtClean="0"/>
              <a:t> is propagated </a:t>
            </a:r>
            <a:r>
              <a:rPr lang="en-US" baseline="0" dirty="0" err="1" smtClean="0"/>
              <a:t>inertially</a:t>
            </a:r>
            <a:r>
              <a:rPr lang="en-US" baseline="0" dirty="0" smtClean="0"/>
              <a:t> using IMU data</a:t>
            </a:r>
          </a:p>
          <a:p>
            <a:r>
              <a:rPr lang="en-US" baseline="0" dirty="0" smtClean="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43</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44</a:t>
            </a:fld>
            <a:endParaRPr lang="en-US"/>
          </a:p>
        </p:txBody>
      </p:sp>
    </p:spTree>
    <p:extLst>
      <p:ext uri="{BB962C8B-B14F-4D97-AF65-F5344CB8AC3E}">
        <p14:creationId xmlns:p14="http://schemas.microsoft.com/office/powerpoint/2010/main" val="394544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45</a:t>
            </a:fld>
            <a:endParaRPr lang="en-US"/>
          </a:p>
        </p:txBody>
      </p:sp>
    </p:spTree>
    <p:extLst>
      <p:ext uri="{BB962C8B-B14F-4D97-AF65-F5344CB8AC3E}">
        <p14:creationId xmlns:p14="http://schemas.microsoft.com/office/powerpoint/2010/main" val="51778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a:t>
            </a:fld>
            <a:endParaRPr lang="en-US"/>
          </a:p>
        </p:txBody>
      </p:sp>
    </p:spTree>
    <p:extLst>
      <p:ext uri="{BB962C8B-B14F-4D97-AF65-F5344CB8AC3E}">
        <p14:creationId xmlns:p14="http://schemas.microsoft.com/office/powerpoint/2010/main" val="403297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states involved in the constraint, the more checks we have to perform. For a 1-D constraint, we only have to check a line’s worth of points. However, we don’t need to check constraints for every possible</a:t>
            </a:r>
            <a:r>
              <a:rPr lang="en-US" baseline="0" dirty="0" smtClean="0"/>
              <a:t> x and every possible y, we only need to check for points (</a:t>
            </a:r>
            <a:r>
              <a:rPr lang="en-US" baseline="0" dirty="0" err="1" smtClean="0"/>
              <a:t>x,y</a:t>
            </a:r>
            <a:r>
              <a:rPr lang="en-US" baseline="0" dirty="0" smtClean="0"/>
              <a:t>) that are in the reachable set. </a:t>
            </a:r>
          </a:p>
          <a:p>
            <a:endParaRPr lang="en-US" baseline="0" dirty="0" smtClean="0"/>
          </a:p>
          <a:p>
            <a:r>
              <a:rPr lang="en-US" baseline="0" dirty="0" smtClean="0"/>
              <a:t>A little more work, and we can also simply check points that are extremal, but this requires determining which points are extremals.</a:t>
            </a:r>
          </a:p>
          <a:p>
            <a:endParaRPr lang="en-US" baseline="0" dirty="0" smtClean="0"/>
          </a:p>
          <a:p>
            <a:r>
              <a:rPr lang="en-US" baseline="0" dirty="0" smtClean="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15</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finite size of the ellipse provides a very natural scaling for the sigma points, i.e. we choose the initial</a:t>
            </a:r>
            <a:r>
              <a:rPr lang="en-US" baseline="0" dirty="0" smtClean="0"/>
              <a:t> set of sigma points to be on the boundary of the initial ellipse</a:t>
            </a:r>
          </a:p>
          <a:p>
            <a:r>
              <a:rPr lang="en-US" baseline="0" dirty="0" smtClean="0"/>
              <a:t>Can deal with parametric uncertainty in the same framework. Linear </a:t>
            </a:r>
            <a:r>
              <a:rPr lang="en-US" baseline="0" dirty="0" err="1" smtClean="0"/>
              <a:t>cov</a:t>
            </a:r>
            <a:r>
              <a:rPr lang="en-US" baseline="0" dirty="0" smtClean="0"/>
              <a:t> prop can deal with stochastic dynamics, how can we do that with sigma points? </a:t>
            </a:r>
          </a:p>
          <a:p>
            <a:r>
              <a:rPr lang="en-US" baseline="0" dirty="0" smtClean="0"/>
              <a:t>Answer: the total covariance is the state covariance P and the stochastic covariance Q along the diagonal [P 0; 0 Q]. Thus, any channel in which the noise acts increased the number of sigma points by 2</a:t>
            </a:r>
          </a:p>
        </p:txBody>
      </p:sp>
      <p:sp>
        <p:nvSpPr>
          <p:cNvPr id="4" name="Slide Number Placeholder 3"/>
          <p:cNvSpPr>
            <a:spLocks noGrp="1"/>
          </p:cNvSpPr>
          <p:nvPr>
            <p:ph type="sldNum" sz="quarter" idx="10"/>
          </p:nvPr>
        </p:nvSpPr>
        <p:spPr/>
        <p:txBody>
          <a:bodyPr/>
          <a:lstStyle/>
          <a:p>
            <a:fld id="{97591DF4-FFBB-4E8C-8E87-255A2EADF72A}" type="slidenum">
              <a:rPr lang="en-US" smtClean="0"/>
              <a:t>17</a:t>
            </a:fld>
            <a:endParaRPr lang="en-US"/>
          </a:p>
        </p:txBody>
      </p:sp>
    </p:spTree>
    <p:extLst>
      <p:ext uri="{BB962C8B-B14F-4D97-AF65-F5344CB8AC3E}">
        <p14:creationId xmlns:p14="http://schemas.microsoft.com/office/powerpoint/2010/main" val="4170942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can be thought of as 1-D velocity regulation with disregard for position state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19</a:t>
            </a:fld>
            <a:endParaRPr lang="en-US"/>
          </a:p>
        </p:txBody>
      </p:sp>
    </p:spTree>
    <p:extLst>
      <p:ext uri="{BB962C8B-B14F-4D97-AF65-F5344CB8AC3E}">
        <p14:creationId xmlns:p14="http://schemas.microsoft.com/office/powerpoint/2010/main" val="381636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augment an existing approach, or form the basis for a</a:t>
            </a:r>
            <a:r>
              <a:rPr lang="en-US" baseline="0" dirty="0" smtClean="0"/>
              <a:t> new one </a:t>
            </a:r>
          </a:p>
          <a:p>
            <a:r>
              <a:rPr lang="en-US" baseline="0" dirty="0" smtClean="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25</a:t>
            </a:fld>
            <a:endParaRPr lang="en-US"/>
          </a:p>
        </p:txBody>
      </p:sp>
    </p:spTree>
    <p:extLst>
      <p:ext uri="{BB962C8B-B14F-4D97-AF65-F5344CB8AC3E}">
        <p14:creationId xmlns:p14="http://schemas.microsoft.com/office/powerpoint/2010/main" val="316933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Entry vehicle flies with an angle of attack to generate lift</a:t>
            </a:r>
          </a:p>
          <a:p>
            <a:r>
              <a:rPr lang="en-US" dirty="0" smtClean="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potential applications, including updates to a reference trajectory in a tracking approach, and predictor-corrector-like method based on regular repeated updates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26</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Minimizing distance to original trajectory keeps</a:t>
            </a:r>
            <a:r>
              <a:rPr lang="en-US" baseline="0" dirty="0" smtClean="0"/>
              <a:t> the linearization as accurate as possible </a:t>
            </a:r>
            <a:endParaRPr lang="en-US" dirty="0" smtClean="0"/>
          </a:p>
          <a:p>
            <a:r>
              <a:rPr lang="en-US" dirty="0" smtClean="0"/>
              <a:t>Treating the bank rate</a:t>
            </a:r>
            <a:r>
              <a:rPr lang="en-US" baseline="0" dirty="0" smtClean="0"/>
              <a:t> as control allows us to limit it, as an added benefit </a:t>
            </a:r>
          </a:p>
          <a:p>
            <a:r>
              <a:rPr lang="en-US" baseline="0" dirty="0" smtClean="0"/>
              <a:t>Normal approaches are iterative, ours solves only a single problem </a:t>
            </a:r>
          </a:p>
          <a:p>
            <a:r>
              <a:rPr lang="en-US" baseline="0" dirty="0" smtClean="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27</a:t>
            </a:fld>
            <a:endParaRPr lang="en-US"/>
          </a:p>
        </p:txBody>
      </p:sp>
    </p:spTree>
    <p:extLst>
      <p:ext uri="{BB962C8B-B14F-4D97-AF65-F5344CB8AC3E}">
        <p14:creationId xmlns:p14="http://schemas.microsoft.com/office/powerpoint/2010/main" val="112720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Corrections</a:t>
            </a:r>
            <a:r>
              <a:rPr lang="en-US" baseline="0" dirty="0" smtClean="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29</a:t>
            </a:fld>
            <a:endParaRPr lang="en-US"/>
          </a:p>
        </p:txBody>
      </p:sp>
    </p:spTree>
    <p:extLst>
      <p:ext uri="{BB962C8B-B14F-4D97-AF65-F5344CB8AC3E}">
        <p14:creationId xmlns:p14="http://schemas.microsoft.com/office/powerpoint/2010/main" val="80136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12/2/2018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12/2/2018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12/2/2018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Stochastic Optimal Control </a:t>
            </a:r>
            <a:r>
              <a:rPr lang="en-US" dirty="0" smtClean="0"/>
              <a:t>Approach to Mars </a:t>
            </a:r>
            <a:r>
              <a:rPr lang="en-US" dirty="0" smtClean="0"/>
              <a:t>Entry, Descent, and Landing</a:t>
            </a:r>
            <a:endParaRPr lang="en-US" dirty="0"/>
          </a:p>
        </p:txBody>
      </p:sp>
      <p:sp>
        <p:nvSpPr>
          <p:cNvPr id="5" name="Content Placeholder 4"/>
          <p:cNvSpPr>
            <a:spLocks noGrp="1"/>
          </p:cNvSpPr>
          <p:nvPr>
            <p:ph idx="1"/>
          </p:nvPr>
        </p:nvSpPr>
        <p:spPr>
          <a:xfrm>
            <a:off x="628650" y="2909455"/>
            <a:ext cx="7886700" cy="3267507"/>
          </a:xfrm>
        </p:spPr>
        <p:txBody>
          <a:bodyPr/>
          <a:lstStyle/>
          <a:p>
            <a:pPr marL="0" indent="0">
              <a:buNone/>
            </a:pPr>
            <a:r>
              <a:rPr lang="en-US" dirty="0" smtClean="0"/>
              <a:t>Connor Noyes</a:t>
            </a:r>
          </a:p>
          <a:p>
            <a:pPr marL="0" indent="0">
              <a:buNone/>
            </a:pPr>
            <a:r>
              <a:rPr lang="en-US" dirty="0" smtClean="0"/>
              <a:t>December 5</a:t>
            </a:r>
            <a:r>
              <a:rPr lang="en-US" baseline="30000" dirty="0" smtClean="0"/>
              <a:t>th</a:t>
            </a:r>
            <a:r>
              <a:rPr lang="en-US" dirty="0" smtClean="0"/>
              <a:t>, 2018</a:t>
            </a:r>
            <a:endParaRPr lang="en-US" dirty="0"/>
          </a:p>
        </p:txBody>
      </p:sp>
      <p:sp>
        <p:nvSpPr>
          <p:cNvPr id="6" name="Date Placeholder 5"/>
          <p:cNvSpPr>
            <a:spLocks noGrp="1"/>
          </p:cNvSpPr>
          <p:nvPr>
            <p:ph type="dt" sz="half" idx="10"/>
          </p:nvPr>
        </p:nvSpPr>
        <p:spPr/>
        <p:txBody>
          <a:bodyPr/>
          <a:lstStyle/>
          <a:p>
            <a:fld id="{D65BF523-FE77-4845-B5F2-255A016D8311}" type="datetime1">
              <a:rPr lang="en-US" smtClean="0"/>
              <a:t>12/2/2018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Powered Descent Literature</a:t>
            </a:r>
            <a:endParaRPr lang="en-US" dirty="0"/>
          </a:p>
        </p:txBody>
      </p:sp>
      <p:sp>
        <p:nvSpPr>
          <p:cNvPr id="3" name="Content Placeholder 2"/>
          <p:cNvSpPr>
            <a:spLocks noGrp="1"/>
          </p:cNvSpPr>
          <p:nvPr>
            <p:ph idx="1"/>
          </p:nvPr>
        </p:nvSpPr>
        <p:spPr/>
        <p:txBody>
          <a:bodyPr/>
          <a:lstStyle/>
          <a:p>
            <a:r>
              <a:rPr lang="en-US" sz="2400" dirty="0" smtClean="0"/>
              <a:t>Polynomial guidance – analytical approach </a:t>
            </a:r>
          </a:p>
          <a:p>
            <a:pPr lvl="1"/>
            <a:r>
              <a:rPr lang="en-US" sz="2000" dirty="0" smtClean="0"/>
              <a:t>Flown on Apollo moon landing</a:t>
            </a:r>
          </a:p>
          <a:p>
            <a:pPr lvl="1"/>
            <a:r>
              <a:rPr lang="en-US" sz="2000" dirty="0" smtClean="0"/>
              <a:t>No optimality, satisfaction of constraints via time of flight search </a:t>
            </a:r>
          </a:p>
          <a:p>
            <a:r>
              <a:rPr lang="en-US" sz="2400" dirty="0" smtClean="0"/>
              <a:t>GFOLD – Convex optimization algorithm for fuel optimal powered descent</a:t>
            </a:r>
          </a:p>
          <a:p>
            <a:pPr lvl="1"/>
            <a:r>
              <a:rPr lang="en-US" sz="2000" dirty="0" smtClean="0"/>
              <a:t>Guaranteed convergence for feasible problems with polynomial time complexity </a:t>
            </a:r>
          </a:p>
          <a:p>
            <a:pPr lvl="1"/>
            <a:r>
              <a:rPr lang="en-US" sz="2000" dirty="0" smtClean="0"/>
              <a:t>Must solve problem repeatedly to search for optimal time of flight </a:t>
            </a:r>
          </a:p>
          <a:p>
            <a:r>
              <a:rPr lang="en-US" sz="2400" dirty="0" smtClean="0"/>
              <a:t>Reduction to nonlinear root-solving problem based on necessary conditions from </a:t>
            </a:r>
            <a:r>
              <a:rPr lang="en-US" sz="2400" dirty="0" err="1" smtClean="0"/>
              <a:t>Pontryagin’s</a:t>
            </a:r>
            <a:r>
              <a:rPr lang="en-US" sz="2400" dirty="0" smtClean="0"/>
              <a:t> maximum principle </a:t>
            </a:r>
          </a:p>
          <a:p>
            <a:pPr lvl="1"/>
            <a:r>
              <a:rPr lang="en-US" sz="2000" dirty="0" smtClean="0"/>
              <a:t>No convergence guarantees</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0695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sz="2400" dirty="0"/>
              <a:t>Desensitized optimal control penalizes the partial derivatives of the objective function </a:t>
            </a:r>
            <a:r>
              <a:rPr lang="en-US" sz="2400" dirty="0" err="1"/>
              <a:t>wrt</a:t>
            </a:r>
            <a:r>
              <a:rPr lang="en-US" sz="2400" dirty="0"/>
              <a:t> </a:t>
            </a:r>
            <a:r>
              <a:rPr lang="en-US" sz="2400" dirty="0" smtClean="0"/>
              <a:t>parameters</a:t>
            </a:r>
          </a:p>
          <a:p>
            <a:pPr lvl="1"/>
            <a:r>
              <a:rPr lang="en-US" sz="2000" dirty="0" smtClean="0"/>
              <a:t>Applied to entry phase and fuel-optimal powered descent </a:t>
            </a:r>
          </a:p>
          <a:p>
            <a:pPr lvl="1"/>
            <a:r>
              <a:rPr lang="en-US" sz="2000" dirty="0" smtClean="0"/>
              <a:t>Closed relation between sensitivity and covariance reveals this is simply weighted covariance penalty </a:t>
            </a:r>
            <a:endParaRPr lang="en-US" sz="2000" dirty="0"/>
          </a:p>
          <a:p>
            <a:r>
              <a:rPr lang="en-US" sz="2400" dirty="0"/>
              <a:t>Mean-Variance trades off mean performance and </a:t>
            </a:r>
            <a:r>
              <a:rPr lang="en-US" sz="2400" dirty="0" smtClean="0"/>
              <a:t>robustness: J = E[x] + </a:t>
            </a:r>
            <a:r>
              <a:rPr lang="el-GR" sz="2400" dirty="0" smtClean="0"/>
              <a:t>ε</a:t>
            </a:r>
            <a:r>
              <a:rPr lang="en-US" sz="2400" dirty="0" smtClean="0"/>
              <a:t>V[x]</a:t>
            </a:r>
            <a:endParaRPr lang="en-US" sz="2400" dirty="0"/>
          </a:p>
          <a:p>
            <a:pPr lvl="1"/>
            <a:r>
              <a:rPr lang="en-US" sz="2000" dirty="0"/>
              <a:t>Decreasing the sensitivity of open-loop optimal solutions in decision making under uncertainty</a:t>
            </a:r>
          </a:p>
          <a:p>
            <a:r>
              <a:rPr lang="en-US" sz="2400" dirty="0" smtClean="0"/>
              <a:t>A large number of papers deal with similar topics under a variety of different names</a:t>
            </a:r>
            <a:endParaRPr lang="en-US" sz="24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74341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6"/>
            <a:ext cx="8058151" cy="1051569"/>
          </a:xfrm>
        </p:spPr>
        <p:txBody>
          <a:bodyPr/>
          <a:lstStyle/>
          <a:p>
            <a:r>
              <a:rPr lang="en-US" sz="3600" dirty="0" smtClean="0"/>
              <a:t>Drawbacks/Limitations of Existing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000" dirty="0" smtClean="0"/>
              <a:t>Desensitized control does not make use of statistical information</a:t>
            </a:r>
          </a:p>
          <a:p>
            <a:pPr lvl="1"/>
            <a:r>
              <a:rPr lang="en-US" sz="1800" dirty="0" smtClean="0"/>
              <a:t>Indeed, performance evaluations are conducted using parameters governed by distributions and we can use this information explicitly </a:t>
            </a:r>
          </a:p>
          <a:p>
            <a:r>
              <a:rPr lang="en-US" sz="2000" dirty="0" smtClean="0"/>
              <a:t>Few papers discuss closed-loop approaches </a:t>
            </a:r>
          </a:p>
          <a:p>
            <a:pPr lvl="1"/>
            <a:r>
              <a:rPr lang="en-US" sz="1800" dirty="0" smtClean="0"/>
              <a:t>Those that do avoid the issue of control constraints and instead impose arbitrary limits on the feedback gains or exclude feedback gains from the optimization process entirely</a:t>
            </a:r>
          </a:p>
          <a:p>
            <a:r>
              <a:rPr lang="en-US" sz="2000" dirty="0" smtClean="0"/>
              <a:t>Generally only demonstrated on 2d examples, many proposed solutions do not scale well with increasing dimension</a:t>
            </a:r>
          </a:p>
          <a:p>
            <a:r>
              <a:rPr lang="en-US" sz="2000" dirty="0" smtClean="0"/>
              <a:t>PCE only display spectral convergence for smooth systems</a:t>
            </a:r>
          </a:p>
          <a:p>
            <a:pPr lvl="1"/>
            <a:r>
              <a:rPr lang="en-US" sz="1800" dirty="0" smtClean="0"/>
              <a:t>Saturation nonlinearity slows convergence as a result </a:t>
            </a:r>
          </a:p>
        </p:txBody>
      </p:sp>
      <p:sp>
        <p:nvSpPr>
          <p:cNvPr id="4" name="Date Placeholder 3"/>
          <p:cNvSpPr>
            <a:spLocks noGrp="1"/>
          </p:cNvSpPr>
          <p:nvPr>
            <p:ph type="dt" sz="half" idx="10"/>
          </p:nvPr>
        </p:nvSpPr>
        <p:spPr/>
        <p:txBody>
          <a:bodyPr/>
          <a:lstStyle/>
          <a:p>
            <a:fld id="{7E2110A7-166C-49B2-9D48-0EC3D7BA312D}" type="datetime1">
              <a:rPr lang="en-US" smtClean="0"/>
              <a:t>12/2/2018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Applications to EDL</a:t>
            </a:r>
            <a:endParaRPr lang="en-US" dirty="0"/>
          </a:p>
        </p:txBody>
      </p:sp>
      <p:sp>
        <p:nvSpPr>
          <p:cNvPr id="3" name="Content Placeholder 2"/>
          <p:cNvSpPr>
            <a:spLocks noGrp="1"/>
          </p:cNvSpPr>
          <p:nvPr>
            <p:ph idx="1"/>
          </p:nvPr>
        </p:nvSpPr>
        <p:spPr/>
        <p:txBody>
          <a:bodyPr/>
          <a:lstStyle/>
          <a:p>
            <a:r>
              <a:rPr lang="en-US" sz="2400" dirty="0" smtClean="0"/>
              <a:t>Desensitized entry and powered descent </a:t>
            </a:r>
            <a:r>
              <a:rPr lang="en-US" sz="2400" dirty="0" smtClean="0"/>
              <a:t>without </a:t>
            </a:r>
            <a:r>
              <a:rPr lang="en-US" sz="2400" dirty="0" smtClean="0"/>
              <a:t>enforcement of </a:t>
            </a:r>
            <a:r>
              <a:rPr lang="en-US" sz="2400" dirty="0" smtClean="0"/>
              <a:t>constraints</a:t>
            </a:r>
          </a:p>
          <a:p>
            <a:pPr lvl="1"/>
            <a:r>
              <a:rPr lang="en-US" sz="2000" dirty="0" smtClean="0"/>
              <a:t>Applied a heuristic that drives feedback gains to zero near the boundary of control constraints </a:t>
            </a:r>
            <a:endParaRPr lang="en-US" sz="2000" dirty="0" smtClean="0"/>
          </a:p>
          <a:p>
            <a:r>
              <a:rPr lang="en-US" sz="2400" dirty="0" smtClean="0"/>
              <a:t>Variance penalization without confirmation of </a:t>
            </a:r>
            <a:r>
              <a:rPr lang="en-US" sz="2400" dirty="0" smtClean="0"/>
              <a:t>benefits</a:t>
            </a:r>
          </a:p>
          <a:p>
            <a:pPr lvl="1"/>
            <a:r>
              <a:rPr lang="en-US" sz="2000" dirty="0" smtClean="0"/>
              <a:t>Linear covariance propagation was used but the control was never executed on the full nonlinear model in order to demonstrate that the linearized prediction was sufficient</a:t>
            </a:r>
          </a:p>
          <a:p>
            <a:pPr lvl="1"/>
            <a:r>
              <a:rPr lang="en-US" sz="2000" dirty="0" smtClean="0"/>
              <a:t>Control saturation was not accounted for, which overestimates the effect the controller has on the true state covariance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smtClean="0"/>
              <a:t>Chance Constrained Nonlinear Optimal Control</a:t>
            </a:r>
            <a:endParaRPr lang="en-US" dirty="0"/>
          </a:p>
        </p:txBody>
      </p:sp>
      <p:sp>
        <p:nvSpPr>
          <p:cNvPr id="3" name="Content Placeholder 2"/>
          <p:cNvSpPr>
            <a:spLocks noGrp="1"/>
          </p:cNvSpPr>
          <p:nvPr>
            <p:ph idx="1"/>
          </p:nvPr>
        </p:nvSpPr>
        <p:spPr>
          <a:xfrm>
            <a:off x="628650" y="2510443"/>
            <a:ext cx="7886700" cy="3666519"/>
          </a:xfrm>
        </p:spPr>
        <p:txBody>
          <a:bodyPr/>
          <a:lstStyle/>
          <a:p>
            <a:r>
              <a:rPr lang="en-US" dirty="0" smtClean="0"/>
              <a:t>(Covariance minimization is just one particular objective)</a:t>
            </a:r>
          </a:p>
          <a:p>
            <a:r>
              <a:rPr lang="en-US" dirty="0" smtClean="0"/>
              <a:t>For Gaussian uncertainty, we cannot guarantee that constraints will be met due to unboundedness, instead they must be met with a specified </a:t>
            </a:r>
            <a:r>
              <a:rPr lang="en-US" dirty="0" smtClean="0"/>
              <a:t>probability, this is referred to as a chance constraint</a:t>
            </a:r>
            <a:endParaRPr lang="en-US" dirty="0"/>
          </a:p>
        </p:txBody>
      </p:sp>
      <p:sp>
        <p:nvSpPr>
          <p:cNvPr id="4" name="Date Placeholder 3"/>
          <p:cNvSpPr>
            <a:spLocks noGrp="1"/>
          </p:cNvSpPr>
          <p:nvPr>
            <p:ph type="dt" sz="half" idx="10"/>
          </p:nvPr>
        </p:nvSpPr>
        <p:spPr/>
        <p:txBody>
          <a:bodyPr/>
          <a:lstStyle/>
          <a:p>
            <a:fld id="{9DF99ACD-61C7-4DA6-A8C9-329CC9B75ECD}" type="datetime1">
              <a:rPr lang="en-US" smtClean="0"/>
              <a:t>12/2/2018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1607" y="1264627"/>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36823" y="1264626"/>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Y</a:t>
              </a:r>
              <a:r>
                <a:rPr lang="en-US" sz="1350" baseline="-25000" dirty="0" smtClean="0"/>
                <a:t>P</a:t>
              </a:r>
              <a:endParaRPr lang="en-US" sz="1350" baseline="-25000" dirty="0"/>
            </a:p>
          </p:txBody>
        </p:sp>
      </p:grpSp>
      <p:cxnSp>
        <p:nvCxnSpPr>
          <p:cNvPr id="11" name="Straight Arrow Connector 10"/>
          <p:cNvCxnSpPr/>
          <p:nvPr/>
        </p:nvCxnSpPr>
        <p:spPr>
          <a:xfrm>
            <a:off x="2479627" y="2238825"/>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77355" y="1100241"/>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55913" y="3171383"/>
            <a:ext cx="1341265" cy="300082"/>
          </a:xfrm>
          <a:prstGeom prst="rect">
            <a:avLst/>
          </a:prstGeom>
          <a:noFill/>
        </p:spPr>
        <p:txBody>
          <a:bodyPr wrap="none" rtlCol="0">
            <a:spAutoFit/>
          </a:bodyPr>
          <a:lstStyle/>
          <a:p>
            <a:r>
              <a:rPr lang="en-US" sz="1350" dirty="0"/>
              <a:t>Reachable </a:t>
            </a:r>
            <a:r>
              <a:rPr lang="en-US" sz="1350" dirty="0" smtClean="0"/>
              <a:t>Set, Y</a:t>
            </a:r>
            <a:endParaRPr lang="en-US" sz="1350" dirty="0"/>
          </a:p>
        </p:txBody>
      </p:sp>
      <p:sp>
        <p:nvSpPr>
          <p:cNvPr id="21" name="TextBox 20"/>
          <p:cNvSpPr txBox="1"/>
          <p:nvPr/>
        </p:nvSpPr>
        <p:spPr>
          <a:xfrm>
            <a:off x="6166604" y="1956705"/>
            <a:ext cx="2206758" cy="300082"/>
          </a:xfrm>
          <a:prstGeom prst="rect">
            <a:avLst/>
          </a:prstGeom>
          <a:noFill/>
        </p:spPr>
        <p:txBody>
          <a:bodyPr wrap="none" rtlCol="0">
            <a:spAutoFit/>
          </a:bodyPr>
          <a:lstStyle/>
          <a:p>
            <a:r>
              <a:rPr lang="en-US" sz="1350" dirty="0" smtClean="0">
                <a:solidFill>
                  <a:srgbClr val="FF0000"/>
                </a:solidFill>
              </a:rPr>
              <a:t>Constraint boundary, c(y) </a:t>
            </a:r>
            <a:r>
              <a:rPr lang="en-US" sz="1350" dirty="0">
                <a:solidFill>
                  <a:srgbClr val="FF0000"/>
                </a:solidFill>
              </a:rPr>
              <a:t>= 0</a:t>
            </a:r>
          </a:p>
        </p:txBody>
      </p:sp>
      <p:sp>
        <p:nvSpPr>
          <p:cNvPr id="22" name="TextBox 21"/>
          <p:cNvSpPr txBox="1"/>
          <p:nvPr/>
        </p:nvSpPr>
        <p:spPr>
          <a:xfrm>
            <a:off x="376637" y="3208310"/>
            <a:ext cx="1014060" cy="300082"/>
          </a:xfrm>
          <a:prstGeom prst="rect">
            <a:avLst/>
          </a:prstGeom>
          <a:noFill/>
        </p:spPr>
        <p:txBody>
          <a:bodyPr wrap="none" rtlCol="0">
            <a:spAutoFit/>
          </a:bodyPr>
          <a:lstStyle/>
          <a:p>
            <a:r>
              <a:rPr lang="en-US" sz="1350" dirty="0"/>
              <a:t>Initial </a:t>
            </a:r>
            <a:r>
              <a:rPr lang="en-US" sz="1350" dirty="0" smtClean="0"/>
              <a:t>Set, X</a:t>
            </a:r>
            <a:endParaRPr lang="en-US" sz="1350" dirty="0"/>
          </a:p>
        </p:txBody>
      </p:sp>
      <p:sp>
        <p:nvSpPr>
          <p:cNvPr id="24" name="TextBox 23"/>
          <p:cNvSpPr txBox="1"/>
          <p:nvPr/>
        </p:nvSpPr>
        <p:spPr>
          <a:xfrm>
            <a:off x="2968376" y="1956705"/>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30398" y="1944804"/>
            <a:ext cx="1093815" cy="715581"/>
          </a:xfrm>
          <a:prstGeom prst="rect">
            <a:avLst/>
          </a:prstGeom>
          <a:noFill/>
        </p:spPr>
        <p:txBody>
          <a:bodyPr wrap="square" rtlCol="0">
            <a:spAutoFit/>
          </a:bodyPr>
          <a:lstStyle/>
          <a:p>
            <a:r>
              <a:rPr lang="en-US" sz="1350" dirty="0" smtClean="0">
                <a:solidFill>
                  <a:schemeClr val="bg1"/>
                </a:solidFill>
              </a:rPr>
              <a:t>Subset X</a:t>
            </a:r>
            <a:r>
              <a:rPr lang="en-US" sz="1350" baseline="-25000" dirty="0" smtClean="0">
                <a:solidFill>
                  <a:schemeClr val="bg1"/>
                </a:solidFill>
              </a:rPr>
              <a:t>P</a:t>
            </a:r>
            <a:r>
              <a:rPr lang="en-US" sz="1350" dirty="0" smtClean="0">
                <a:solidFill>
                  <a:schemeClr val="bg1"/>
                </a:solidFill>
              </a:rPr>
              <a:t> </a:t>
            </a:r>
            <a:r>
              <a:rPr lang="en-US" sz="1350" dirty="0">
                <a:solidFill>
                  <a:schemeClr val="bg1"/>
                </a:solidFill>
              </a:rPr>
              <a:t>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a:t>
            </a:r>
            <a:r>
              <a:rPr lang="en-US" sz="1350" u="sng" dirty="0" smtClean="0"/>
              <a:t>deterministic constraints</a:t>
            </a:r>
            <a:endParaRPr lang="en-US" sz="1350" u="sng" dirty="0"/>
          </a:p>
          <a:p>
            <a:pPr marL="257175" indent="-257175">
              <a:buFont typeface="+mj-lt"/>
              <a:buAutoNum type="arabicPeriod"/>
            </a:pPr>
            <a:r>
              <a:rPr lang="en-US" sz="1350" dirty="0"/>
              <a:t>Given: an </a:t>
            </a:r>
            <a:r>
              <a:rPr lang="en-US" sz="1350" dirty="0" smtClean="0"/>
              <a:t>initial uncertainty set (possibly unbounded) </a:t>
            </a:r>
            <a:r>
              <a:rPr lang="en-US" sz="1350" dirty="0"/>
              <a:t>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a:t>
            </a:r>
            <a:r>
              <a:rPr lang="en-US" sz="1350" dirty="0" smtClean="0"/>
              <a:t>mapped subset </a:t>
            </a:r>
            <a:r>
              <a:rPr lang="en-US" sz="1350" dirty="0"/>
              <a:t>does not violate the constraints, then the probabilistic constraint is </a:t>
            </a:r>
            <a:r>
              <a:rPr lang="en-US" sz="1350" dirty="0" smtClean="0"/>
              <a:t>satisfied, i.e.</a:t>
            </a:r>
            <a:endParaRPr lang="en-US" sz="1350" dirty="0"/>
          </a:p>
        </p:txBody>
      </p:sp>
      <p:sp>
        <p:nvSpPr>
          <p:cNvPr id="27" name="TextBox 26"/>
          <p:cNvSpPr txBox="1"/>
          <p:nvPr/>
        </p:nvSpPr>
        <p:spPr>
          <a:xfrm>
            <a:off x="5526121" y="979125"/>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21508" y="1279207"/>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65952" y="2460169"/>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a:t>
            </a:r>
            <a:r>
              <a:rPr lang="en-US" sz="1350" dirty="0" smtClean="0">
                <a:solidFill>
                  <a:schemeClr val="accent1">
                    <a:lumMod val="75000"/>
                  </a:schemeClr>
                </a:solidFill>
              </a:rPr>
              <a:t>c(y) </a:t>
            </a:r>
            <a:r>
              <a:rPr lang="en-US" sz="1350" dirty="0">
                <a:solidFill>
                  <a:schemeClr val="accent1">
                    <a:lumMod val="75000"/>
                  </a:schemeClr>
                </a:solidFill>
              </a:rPr>
              <a:t>&lt; 0 with probability </a:t>
            </a:r>
            <a:r>
              <a:rPr lang="en-US" sz="1350" u="sng" dirty="0">
                <a:solidFill>
                  <a:schemeClr val="accent1">
                    <a:lumMod val="75000"/>
                  </a:schemeClr>
                </a:solidFill>
              </a:rPr>
              <a:t>at least</a:t>
            </a:r>
            <a:r>
              <a:rPr lang="en-US" sz="1350" dirty="0">
                <a:solidFill>
                  <a:schemeClr val="accent1">
                    <a:lumMod val="75000"/>
                  </a:schemeClr>
                </a:solidFill>
              </a:rPr>
              <a:t> </a:t>
            </a:r>
            <a:r>
              <a:rPr lang="en-US" sz="1350" dirty="0" smtClean="0">
                <a:solidFill>
                  <a:schemeClr val="accent1">
                    <a:lumMod val="75000"/>
                  </a:schemeClr>
                </a:solidFill>
              </a:rPr>
              <a:t>P</a:t>
            </a:r>
            <a:endParaRPr lang="en-US" sz="1350" dirty="0">
              <a:solidFill>
                <a:schemeClr val="accent1">
                  <a:lumMod val="75000"/>
                </a:schemeClr>
              </a:solidFill>
            </a:endParaRP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Chance Constraints</a:t>
            </a:r>
            <a:endParaRPr lang="en-US" dirty="0">
              <a:solidFill>
                <a:schemeClr val="bg1"/>
              </a:solidFill>
            </a:endParaRPr>
          </a:p>
        </p:txBody>
      </p:sp>
      <p:cxnSp>
        <p:nvCxnSpPr>
          <p:cNvPr id="10" name="Straight Arrow Connector 9"/>
          <p:cNvCxnSpPr/>
          <p:nvPr/>
        </p:nvCxnSpPr>
        <p:spPr>
          <a:xfrm flipH="1" flipV="1">
            <a:off x="5509197" y="2495797"/>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35856" y="2937460"/>
            <a:ext cx="1760194" cy="938719"/>
          </a:xfrm>
          <a:prstGeom prst="rect">
            <a:avLst/>
          </a:prstGeom>
          <a:noFill/>
        </p:spPr>
        <p:txBody>
          <a:bodyPr wrap="square" rtlCol="0">
            <a:spAutoFit/>
          </a:bodyPr>
          <a:lstStyle/>
          <a:p>
            <a:r>
              <a:rPr lang="en-US" sz="1100" dirty="0" smtClean="0"/>
              <a:t>If F(x) </a:t>
            </a:r>
            <a:r>
              <a:rPr lang="en-US" sz="1100" dirty="0"/>
              <a:t>is injective, the constraint is satisfied with probability P, i.e., no conservatism is </a:t>
            </a:r>
            <a:r>
              <a:rPr lang="en-US" sz="1100" dirty="0" smtClean="0"/>
              <a:t>introduced</a:t>
            </a:r>
            <a:endParaRPr lang="en-US" sz="1100" dirty="0"/>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smtClean="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smtClean="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smtClean="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2399224" y="5894686"/>
            <a:ext cx="4515403" cy="923330"/>
          </a:xfrm>
          <a:prstGeom prst="rect">
            <a:avLst/>
          </a:prstGeom>
          <a:noFill/>
        </p:spPr>
        <p:txBody>
          <a:bodyPr wrap="none" rtlCol="0">
            <a:spAutoFit/>
          </a:bodyPr>
          <a:lstStyle/>
          <a:p>
            <a:r>
              <a:rPr lang="en-US" dirty="0" smtClean="0"/>
              <a:t>Two problems: </a:t>
            </a:r>
          </a:p>
          <a:p>
            <a:r>
              <a:rPr lang="en-US" dirty="0" smtClean="0"/>
              <a:t>How to compute the reachable set efficiently?</a:t>
            </a:r>
          </a:p>
          <a:p>
            <a:r>
              <a:rPr lang="en-US" dirty="0" smtClean="0"/>
              <a:t>How to impose constraints on the entire set?</a:t>
            </a:r>
            <a:endParaRPr lang="en-US" dirty="0"/>
          </a:p>
        </p:txBody>
      </p:sp>
      <p:sp>
        <p:nvSpPr>
          <p:cNvPr id="13" name="Date Placeholder 12"/>
          <p:cNvSpPr>
            <a:spLocks noGrp="1"/>
          </p:cNvSpPr>
          <p:nvPr>
            <p:ph type="dt" sz="half" idx="10"/>
          </p:nvPr>
        </p:nvSpPr>
        <p:spPr/>
        <p:txBody>
          <a:bodyPr/>
          <a:lstStyle/>
          <a:p>
            <a:fld id="{8FD96B2B-987B-4DCA-84AB-91974E8B873F}" type="datetime1">
              <a:rPr lang="en-US" smtClean="0"/>
              <a:t>12/2/2018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a:t>
            </a:r>
            <a:endParaRPr lang="en-US" dirty="0"/>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smtClean="0"/>
              <a:t>Original Problem</a:t>
            </a:r>
            <a:endParaRPr lang="en-US" dirty="0"/>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smtClean="0"/>
              <a:t>Constraint Reformulation</a:t>
            </a:r>
            <a:endParaRPr lang="en-US" dirty="0"/>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smtClean="0"/>
              <a:t>Finite Constraint Relaxation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12/2/2018</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Reachable set is approximated by an ellipse around nominal trajectory based on the state covariance</a:t>
            </a:r>
          </a:p>
          <a:p>
            <a:pPr marL="285750" indent="-285750">
              <a:buFont typeface="Arial" panose="020B0604020202020204" pitchFamily="34" charset="0"/>
              <a:buChar char="•"/>
            </a:pPr>
            <a:r>
              <a:rPr lang="en-US" dirty="0" smtClean="0"/>
              <a:t>Constraints are imposed on a finite number of points on the boundary of the ellipse, computed from the columns of the square root of the covariance matrix</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smtClean="0"/>
              <a:t>The boundary of the ellipse under consideration is decided by the level of constraint satisfaction</a:t>
            </a:r>
            <a:endParaRPr lang="en-US" sz="1200" dirty="0"/>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Drawbacks/Limitations</a:t>
            </a:r>
            <a:endParaRPr lang="en-US" dirty="0"/>
          </a:p>
        </p:txBody>
      </p:sp>
      <p:sp>
        <p:nvSpPr>
          <p:cNvPr id="3" name="Content Placeholder 2"/>
          <p:cNvSpPr>
            <a:spLocks noGrp="1"/>
          </p:cNvSpPr>
          <p:nvPr>
            <p:ph idx="1"/>
          </p:nvPr>
        </p:nvSpPr>
        <p:spPr/>
        <p:txBody>
          <a:bodyPr/>
          <a:lstStyle/>
          <a:p>
            <a:r>
              <a:rPr lang="en-US" sz="2400" dirty="0" smtClean="0"/>
              <a:t>Use of linearized covariance propagation limits the size of ellipse under consideration</a:t>
            </a:r>
          </a:p>
          <a:p>
            <a:pPr lvl="1"/>
            <a:r>
              <a:rPr lang="en-US" sz="2000" dirty="0" smtClean="0"/>
              <a:t>Due to large uncertainty or stringent constraint satisfaction</a:t>
            </a:r>
          </a:p>
          <a:p>
            <a:pPr lvl="1"/>
            <a:r>
              <a:rPr lang="en-US" sz="2000" dirty="0" smtClean="0"/>
              <a:t>Strong nonlinearity or large ellipse will not accurately capture the state distribution, and the probabilistic bounds are not guaranteed to be satisfied</a:t>
            </a:r>
          </a:p>
          <a:p>
            <a:r>
              <a:rPr lang="en-US" sz="2400" dirty="0" smtClean="0"/>
              <a:t>Assumption of linear feedback control</a:t>
            </a:r>
          </a:p>
          <a:p>
            <a:pPr lvl="1"/>
            <a:r>
              <a:rPr lang="en-US" sz="2000" dirty="0" smtClean="0"/>
              <a:t>Naturally there may exist nonlinear controllers that outperform linear feedback </a:t>
            </a:r>
          </a:p>
          <a:p>
            <a:r>
              <a:rPr lang="en-US" sz="2400" dirty="0" smtClean="0"/>
              <a:t>Solution: Unscented transform </a:t>
            </a:r>
            <a:endParaRPr lang="en-US" sz="2400" dirty="0" smtClean="0"/>
          </a:p>
          <a:p>
            <a:pPr lvl="1"/>
            <a:r>
              <a:rPr lang="en-US" sz="1600" dirty="0" smtClean="0"/>
              <a:t>Relies </a:t>
            </a:r>
            <a:r>
              <a:rPr lang="en-US" sz="1600" dirty="0" smtClean="0"/>
              <a:t>on sampled trajectories which allows arbitrary dynamics and controller </a:t>
            </a:r>
            <a:r>
              <a:rPr lang="en-US" sz="1600" dirty="0" smtClean="0"/>
              <a:t>structure</a:t>
            </a:r>
          </a:p>
          <a:p>
            <a:pPr lvl="1"/>
            <a:r>
              <a:rPr lang="en-US" sz="1600" dirty="0" smtClean="0"/>
              <a:t>Scales favorably with system dimension </a:t>
            </a:r>
            <a:endParaRPr lang="en-US" sz="16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97080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sz="2400" dirty="0" smtClean="0"/>
              <a:t>Application to SRP with LQR controller</a:t>
            </a:r>
          </a:p>
          <a:p>
            <a:pPr lvl="1"/>
            <a:r>
              <a:rPr lang="en-US" sz="2000" dirty="0" smtClean="0"/>
              <a:t>Potential for improving NLP solution methodology via sequential convex programming; UT grows problem size but for specified gains, the problem remains convex</a:t>
            </a:r>
          </a:p>
          <a:p>
            <a:r>
              <a:rPr lang="en-US" sz="2400" dirty="0" smtClean="0"/>
              <a:t>Extension to output feedback scenario with application to entry phase coupled with Apollo guidance, where the feedback states are measured or estimated quantities </a:t>
            </a:r>
            <a:endParaRPr lang="en-US" sz="2400" dirty="0" smtClean="0"/>
          </a:p>
          <a:p>
            <a:r>
              <a:rPr lang="en-US" sz="2400" dirty="0" smtClean="0"/>
              <a:t>Multi-phase formulation that allows optimal ignition coupled with robust entry phase to achieve even lower fuel consumption </a:t>
            </a:r>
            <a:endParaRPr lang="en-US" sz="2400" dirty="0" smtClean="0"/>
          </a:p>
          <a:p>
            <a:r>
              <a:rPr lang="en-US" sz="2400" dirty="0" smtClean="0"/>
              <a:t>Reformulate the constraints to achieve tighter satisfaction, guarantees </a:t>
            </a:r>
            <a:endParaRPr lang="en-US" sz="24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925077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091" t="-31000" b="-6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l="9156" t="4093" r="6786" b="7410"/>
          <a:stretch/>
        </p:blipFill>
        <p:spPr>
          <a:xfrm>
            <a:off x="2942659" y="1922317"/>
            <a:ext cx="6081846" cy="3345969"/>
          </a:xfrm>
        </p:spPr>
      </p:pic>
      <p:sp>
        <p:nvSpPr>
          <p:cNvPr id="7" name="TextBox 6"/>
          <p:cNvSpPr txBox="1"/>
          <p:nvPr/>
        </p:nvSpPr>
        <p:spPr>
          <a:xfrm>
            <a:off x="297060" y="5361806"/>
            <a:ext cx="737143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nonlinearity has a contracting effect, allowing even the open loop scenario to reduce the state variance</a:t>
            </a:r>
          </a:p>
          <a:p>
            <a:pPr marL="285750" indent="-285750">
              <a:buFont typeface="Arial" panose="020B0604020202020204" pitchFamily="34" charset="0"/>
              <a:buChar char="•"/>
            </a:pPr>
            <a:r>
              <a:rPr lang="en-US" dirty="0" smtClean="0"/>
              <a:t>Provides the optimal bias of the reference from the constraint(s)</a:t>
            </a:r>
            <a:endParaRPr lang="en-US" dirty="0"/>
          </a:p>
        </p:txBody>
      </p:sp>
      <p:sp>
        <p:nvSpPr>
          <p:cNvPr id="9" name="TextBox 8"/>
          <p:cNvSpPr txBox="1"/>
          <p:nvPr/>
        </p:nvSpPr>
        <p:spPr>
          <a:xfrm>
            <a:off x="297058" y="2790598"/>
            <a:ext cx="25292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Uncertainty only in initial state</a:t>
            </a:r>
          </a:p>
          <a:p>
            <a:pPr marL="285750" indent="-285750">
              <a:buFont typeface="Arial" panose="020B0604020202020204" pitchFamily="34" charset="0"/>
              <a:buChar char="•"/>
            </a:pPr>
            <a:r>
              <a:rPr lang="en-US" dirty="0"/>
              <a:t>Fixed final condition at the </a:t>
            </a:r>
            <a:r>
              <a:rPr lang="en-US" dirty="0" smtClean="0"/>
              <a:t>origin</a:t>
            </a:r>
          </a:p>
          <a:p>
            <a:pPr marL="285750" indent="-285750">
              <a:buFont typeface="Arial" panose="020B0604020202020204" pitchFamily="34" charset="0"/>
              <a:buChar char="•"/>
            </a:pPr>
            <a:r>
              <a:rPr lang="en-US" dirty="0" smtClean="0"/>
              <a:t>Objective is to minimize the final variance, special case of mean-variance objective</a:t>
            </a:r>
            <a:endParaRPr lang="en-US" dirty="0"/>
          </a:p>
          <a:p>
            <a:endParaRPr lang="en-US" dirty="0"/>
          </a:p>
        </p:txBody>
      </p:sp>
    </p:spTree>
    <p:extLst>
      <p:ext uri="{BB962C8B-B14F-4D97-AF65-F5344CB8AC3E}">
        <p14:creationId xmlns:p14="http://schemas.microsoft.com/office/powerpoint/2010/main" val="239042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EDL Overview</a:t>
            </a:r>
          </a:p>
          <a:p>
            <a:r>
              <a:rPr lang="en-US" dirty="0" smtClean="0"/>
              <a:t>EG Review</a:t>
            </a:r>
          </a:p>
          <a:p>
            <a:r>
              <a:rPr lang="en-US" dirty="0" smtClean="0"/>
              <a:t>Stochastic Literature </a:t>
            </a:r>
            <a:r>
              <a:rPr lang="en-US" dirty="0" smtClean="0"/>
              <a:t>Review</a:t>
            </a:r>
          </a:p>
          <a:p>
            <a:r>
              <a:rPr lang="en-US" dirty="0" smtClean="0"/>
              <a:t>My contributions, path forward to completion</a:t>
            </a:r>
            <a:endParaRPr lang="en-US" dirty="0" smtClean="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84737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smtClean="0"/>
              <a:t>Application: </a:t>
            </a:r>
            <a:br>
              <a:rPr lang="en-US" dirty="0" smtClean="0"/>
            </a:br>
            <a:r>
              <a:rPr lang="en-US" dirty="0" smtClean="0"/>
              <a:t>Supersonic </a:t>
            </a:r>
            <a:r>
              <a:rPr lang="en-US" dirty="0" err="1" smtClean="0"/>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dirty="0"/>
              <a:t>During vehicle design, </a:t>
            </a:r>
            <a:r>
              <a:rPr lang="en-US" dirty="0" smtClean="0"/>
              <a:t>we seek to minimize propellant use under uncertainty during the powered descent phase  </a:t>
            </a:r>
          </a:p>
          <a:p>
            <a:pPr lvl="1"/>
            <a:r>
              <a:rPr lang="en-US" dirty="0" smtClean="0"/>
              <a:t>J = -m(</a:t>
            </a:r>
            <a:r>
              <a:rPr lang="en-US" dirty="0" err="1" smtClean="0"/>
              <a:t>tf</a:t>
            </a:r>
            <a:r>
              <a:rPr lang="en-US" dirty="0" smtClean="0"/>
              <a:t>)</a:t>
            </a:r>
          </a:p>
          <a:p>
            <a:pPr lvl="1"/>
            <a:r>
              <a:rPr lang="en-US" dirty="0" smtClean="0"/>
              <a:t>This allows us to deliver the heaviest payload to the surface</a:t>
            </a:r>
          </a:p>
          <a:p>
            <a:r>
              <a:rPr lang="en-US" dirty="0" smtClean="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12/2/2018</a:t>
            </a:fld>
            <a:endParaRPr lang="en-US"/>
          </a:p>
        </p:txBody>
      </p:sp>
    </p:spTree>
    <p:extLst>
      <p:ext uri="{BB962C8B-B14F-4D97-AF65-F5344CB8AC3E}">
        <p14:creationId xmlns:p14="http://schemas.microsoft.com/office/powerpoint/2010/main" val="3220044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Entry Guidance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77257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smtClean="0"/>
              <a:t>Switch Time Optimization for Rapid Entry Trajectory Design</a:t>
            </a:r>
            <a:endParaRPr lang="en-US" dirty="0"/>
          </a:p>
        </p:txBody>
      </p:sp>
      <p:sp>
        <p:nvSpPr>
          <p:cNvPr id="3" name="Content Placeholder 2"/>
          <p:cNvSpPr>
            <a:spLocks noGrp="1"/>
          </p:cNvSpPr>
          <p:nvPr>
            <p:ph idx="1"/>
          </p:nvPr>
        </p:nvSpPr>
        <p:spPr>
          <a:xfrm>
            <a:off x="628650" y="2576944"/>
            <a:ext cx="7886700" cy="4281055"/>
          </a:xfrm>
        </p:spPr>
        <p:txBody>
          <a:bodyPr/>
          <a:lstStyle/>
          <a:p>
            <a:r>
              <a:rPr lang="en-US" sz="2400" dirty="0" smtClean="0"/>
              <a:t>Simple parameterization for robust, near-optimal altitude performance intended for parachute architectures </a:t>
            </a:r>
          </a:p>
          <a:p>
            <a:r>
              <a:rPr lang="en-US" sz="2400" dirty="0" smtClean="0"/>
              <a:t>Can show that this parameterization also allows for near-optimal minimum velocity performance, suitable for SRP applications</a:t>
            </a:r>
          </a:p>
          <a:p>
            <a:r>
              <a:rPr lang="en-US" sz="2400" dirty="0" smtClean="0"/>
              <a:t>If-then logic used is discontinuous; </a:t>
            </a:r>
            <a:r>
              <a:rPr lang="en-US" sz="2400" dirty="0" err="1" smtClean="0"/>
              <a:t>Nelder</a:t>
            </a:r>
            <a:r>
              <a:rPr lang="en-US" sz="2400" dirty="0" smtClean="0"/>
              <a:t>-Mead simplex method has been used for optimization</a:t>
            </a:r>
          </a:p>
          <a:p>
            <a:r>
              <a:rPr lang="en-US" sz="2400" dirty="0" smtClean="0"/>
              <a:t>Results from hybrid OC literature suggest a gradient based solution is possible and preferable </a:t>
            </a:r>
            <a:endParaRPr lang="en-US" sz="2400" dirty="0"/>
          </a:p>
        </p:txBody>
      </p:sp>
      <p:sp>
        <p:nvSpPr>
          <p:cNvPr id="4" name="Date Placeholder 3"/>
          <p:cNvSpPr>
            <a:spLocks noGrp="1"/>
          </p:cNvSpPr>
          <p:nvPr>
            <p:ph type="dt" sz="half" idx="10"/>
          </p:nvPr>
        </p:nvSpPr>
        <p:spPr/>
        <p:txBody>
          <a:bodyPr/>
          <a:lstStyle/>
          <a:p>
            <a:fld id="{C5C4825F-DB45-4B89-B3FE-04D1625C0B44}" type="datetime1">
              <a:rPr lang="en-US" smtClean="0"/>
              <a:t>12/2/2018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Low-order Parameterization </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992" t="9114" r="8356" b="5157"/>
          <a:stretch/>
        </p:blipFill>
        <p:spPr>
          <a:xfrm>
            <a:off x="4125191" y="2244436"/>
            <a:ext cx="4894118" cy="3730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18" y="3617114"/>
            <a:ext cx="2684663" cy="846701"/>
          </a:xfrm>
          <a:prstGeom prst="rect">
            <a:avLst/>
          </a:prstGeom>
        </p:spPr>
      </p:pic>
      <p:sp>
        <p:nvSpPr>
          <p:cNvPr id="7" name="Right Arrow 6"/>
          <p:cNvSpPr/>
          <p:nvPr/>
        </p:nvSpPr>
        <p:spPr>
          <a:xfrm>
            <a:off x="3190009" y="3936555"/>
            <a:ext cx="831273" cy="20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557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Time Opt</a:t>
            </a:r>
            <a:endParaRPr lang="en-US" dirty="0"/>
          </a:p>
        </p:txBody>
      </p:sp>
      <p:sp>
        <p:nvSpPr>
          <p:cNvPr id="3" name="Content Placeholder 2"/>
          <p:cNvSpPr>
            <a:spLocks noGrp="1"/>
          </p:cNvSpPr>
          <p:nvPr>
            <p:ph idx="1"/>
          </p:nvPr>
        </p:nvSpPr>
        <p:spPr/>
        <p:txBody>
          <a:bodyPr/>
          <a:lstStyle/>
          <a:p>
            <a:r>
              <a:rPr lang="en-US" sz="2400" dirty="0" smtClean="0"/>
              <a:t>Gradients with respect to switch times cannot be easily evaluated via finite difference, and automatic differentiation fails due to the discontinuous logic</a:t>
            </a:r>
          </a:p>
          <a:p>
            <a:r>
              <a:rPr lang="en-US" sz="2400" dirty="0" smtClean="0"/>
              <a:t>Solved very </a:t>
            </a:r>
            <a:r>
              <a:rPr lang="en-US" sz="2400" dirty="0" smtClean="0"/>
              <a:t>efficiently </a:t>
            </a:r>
            <a:r>
              <a:rPr lang="en-US" sz="2400" dirty="0" smtClean="0"/>
              <a:t>via SQP method (</a:t>
            </a:r>
            <a:r>
              <a:rPr lang="en-US" sz="2400" dirty="0" err="1" smtClean="0"/>
              <a:t>quasiNewton</a:t>
            </a:r>
            <a:r>
              <a:rPr lang="en-US" sz="2400" dirty="0" smtClean="0"/>
              <a:t> method, BFGS update to inverse Hessian</a:t>
            </a:r>
            <a:r>
              <a:rPr lang="en-US" sz="2400" dirty="0" smtClean="0"/>
              <a:t>)</a:t>
            </a:r>
          </a:p>
          <a:p>
            <a:pPr lvl="1"/>
            <a:r>
              <a:rPr lang="en-US" sz="2000" dirty="0" smtClean="0"/>
              <a:t>For the 3-parameter problems here, typical convergence is &lt; 5 iterations </a:t>
            </a:r>
            <a:endParaRPr lang="en-US" sz="2000" dirty="0" smtClean="0"/>
          </a:p>
          <a:p>
            <a:r>
              <a:rPr lang="en-US" sz="2400" dirty="0" smtClean="0"/>
              <a:t>We left margins heuristically, assumed a fixed % was sufficient for closed loop trajectories </a:t>
            </a:r>
            <a:endParaRPr lang="en-US" sz="2400" dirty="0" smtClean="0"/>
          </a:p>
          <a:p>
            <a:pPr lvl="1"/>
            <a:r>
              <a:rPr lang="en-US" sz="2000" dirty="0" smtClean="0"/>
              <a:t>Under the new approach, the bank angle magnitudes become decision variables and the appropriate margin is determined automatically</a:t>
            </a:r>
            <a:endParaRPr lang="en-US" sz="2000" dirty="0"/>
          </a:p>
        </p:txBody>
      </p:sp>
      <p:sp>
        <p:nvSpPr>
          <p:cNvPr id="4" name="Date Placeholder 3"/>
          <p:cNvSpPr>
            <a:spLocks noGrp="1"/>
          </p:cNvSpPr>
          <p:nvPr>
            <p:ph type="dt" sz="half" idx="10"/>
          </p:nvPr>
        </p:nvSpPr>
        <p:spPr/>
        <p:txBody>
          <a:bodyPr/>
          <a:lstStyle/>
          <a:p>
            <a:fld id="{581CF2A1-F6C1-4B7E-AC26-04453B5C8EE3}" type="datetime1">
              <a:rPr lang="en-US" smtClean="0"/>
              <a:t>12/2/2018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Future Mars missions will have challenging requirements that necessitate closed-loop entry guidance</a:t>
            </a:r>
          </a:p>
          <a:p>
            <a:r>
              <a:rPr lang="en-US" dirty="0" smtClean="0"/>
              <a:t>The ability to design a trajectory onboard increases autonomy and can be used in entry guidance</a:t>
            </a:r>
          </a:p>
          <a:p>
            <a:pPr lvl="1"/>
            <a:r>
              <a:rPr lang="en-US" dirty="0" smtClean="0"/>
              <a:t>Trajectory generation can be used in reference tracking methods, or as the basis for a numerical predictor-corrector method via frequent design</a:t>
            </a:r>
          </a:p>
          <a:p>
            <a:r>
              <a:rPr lang="en-US" dirty="0" smtClean="0"/>
              <a:t>Generating an optimal trajectory onboard is difficult due to limited computing resources</a:t>
            </a:r>
          </a:p>
          <a:p>
            <a:endParaRPr lang="en-US" dirty="0" smtClean="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12/2/2018</a:t>
            </a:fld>
            <a:endParaRPr lang="en-US"/>
          </a:p>
        </p:txBody>
      </p:sp>
    </p:spTree>
    <p:extLst>
      <p:ext uri="{BB962C8B-B14F-4D97-AF65-F5344CB8AC3E}">
        <p14:creationId xmlns:p14="http://schemas.microsoft.com/office/powerpoint/2010/main" val="236896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Trajectory Updating</a:t>
            </a:r>
            <a:endParaRPr lang="en-US" dirty="0"/>
          </a:p>
        </p:txBody>
      </p:sp>
      <p:sp>
        <p:nvSpPr>
          <p:cNvPr id="3" name="Content Placeholder 2"/>
          <p:cNvSpPr>
            <a:spLocks noGrp="1"/>
          </p:cNvSpPr>
          <p:nvPr>
            <p:ph idx="1"/>
          </p:nvPr>
        </p:nvSpPr>
        <p:spPr>
          <a:xfrm>
            <a:off x="628650" y="1792119"/>
            <a:ext cx="8361346" cy="5561582"/>
          </a:xfrm>
        </p:spPr>
        <p:txBody>
          <a:bodyPr/>
          <a:lstStyle/>
          <a:p>
            <a:r>
              <a:rPr lang="en-US" dirty="0" smtClean="0"/>
              <a:t>The vehicle enters the atmosphere with a trajectory designed that will deliver it to the target under nominal conditions </a:t>
            </a:r>
          </a:p>
          <a:p>
            <a:r>
              <a:rPr lang="en-US" dirty="0"/>
              <a:t>Under off-nominal conditions, the vehicle will deviate from the trajectory that was planned, </a:t>
            </a:r>
            <a:r>
              <a:rPr lang="en-US" dirty="0" smtClean="0"/>
              <a:t>sometimes even </a:t>
            </a:r>
            <a:r>
              <a:rPr lang="en-US" dirty="0"/>
              <a:t>with the aid of </a:t>
            </a:r>
            <a:r>
              <a:rPr lang="en-US" dirty="0" smtClean="0"/>
              <a:t>closed-loop guidance </a:t>
            </a:r>
          </a:p>
          <a:p>
            <a:pPr lvl="1"/>
            <a:r>
              <a:rPr lang="en-US" dirty="0" smtClean="0"/>
              <a:t>Vehicle may arrive at the target under poor conditions (e.g. outside of parachute deployment conditions) or may violate important path constraints </a:t>
            </a:r>
          </a:p>
          <a:p>
            <a:r>
              <a:rPr lang="en-US" dirty="0" smtClean="0"/>
              <a:t>Goal: use current estimated vehicle state and redesign a path to the target while satisfying constraints (e.g. parachute deploy conditions, path constraints)</a:t>
            </a:r>
          </a:p>
          <a:p>
            <a:endParaRPr lang="en-US" dirty="0" smtClean="0"/>
          </a:p>
        </p:txBody>
      </p:sp>
      <p:sp>
        <p:nvSpPr>
          <p:cNvPr id="4" name="Date Placeholder 3"/>
          <p:cNvSpPr>
            <a:spLocks noGrp="1"/>
          </p:cNvSpPr>
          <p:nvPr>
            <p:ph type="dt" sz="half" idx="10"/>
          </p:nvPr>
        </p:nvSpPr>
        <p:spPr/>
        <p:txBody>
          <a:bodyPr/>
          <a:lstStyle/>
          <a:p>
            <a:fld id="{63A7C39B-4337-4284-8FCA-2CFCA1AD45E4}" type="datetime1">
              <a:rPr lang="en-US" smtClean="0"/>
              <a:t>12/2/2018</a:t>
            </a:fld>
            <a:endParaRPr lang="en-US"/>
          </a:p>
        </p:txBody>
      </p:sp>
    </p:spTree>
    <p:extLst>
      <p:ext uri="{BB962C8B-B14F-4D97-AF65-F5344CB8AC3E}">
        <p14:creationId xmlns:p14="http://schemas.microsoft.com/office/powerpoint/2010/main" val="141146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smtClean="0"/>
              <a:t>Proposed Approach</a:t>
            </a:r>
            <a:endParaRPr lang="en-US" dirty="0"/>
          </a:p>
        </p:txBody>
      </p:sp>
      <p:sp>
        <p:nvSpPr>
          <p:cNvPr id="3" name="Content Placeholder 2"/>
          <p:cNvSpPr>
            <a:spLocks noGrp="1"/>
          </p:cNvSpPr>
          <p:nvPr>
            <p:ph idx="1"/>
          </p:nvPr>
        </p:nvSpPr>
        <p:spPr>
          <a:xfrm>
            <a:off x="628650" y="1916153"/>
            <a:ext cx="7886700" cy="4792655"/>
          </a:xfrm>
        </p:spPr>
        <p:txBody>
          <a:bodyPr/>
          <a:lstStyle/>
          <a:p>
            <a:r>
              <a:rPr lang="en-US" sz="2400" dirty="0" smtClean="0"/>
              <a:t>Trajectory update is posed an optimal control problem</a:t>
            </a:r>
          </a:p>
          <a:p>
            <a:pPr lvl="1"/>
            <a:r>
              <a:rPr lang="en-US" sz="2000" dirty="0" smtClean="0"/>
              <a:t>Objective is to minimize distance to original trajectory while satisfying constraints </a:t>
            </a:r>
          </a:p>
          <a:p>
            <a:r>
              <a:rPr lang="en-US" sz="2400" dirty="0" smtClean="0"/>
              <a:t>Use energy as independent variable </a:t>
            </a:r>
          </a:p>
          <a:p>
            <a:r>
              <a:rPr lang="en-US" sz="2400" dirty="0" err="1" smtClean="0"/>
              <a:t>Convexify</a:t>
            </a:r>
            <a:r>
              <a:rPr lang="en-US" sz="2400" dirty="0" smtClean="0"/>
              <a:t> </a:t>
            </a:r>
          </a:p>
          <a:p>
            <a:pPr lvl="1"/>
            <a:r>
              <a:rPr lang="en-US" sz="2000" dirty="0" smtClean="0"/>
              <a:t>Treat bank angle as additional state, use bank rate as the control variable</a:t>
            </a:r>
          </a:p>
          <a:p>
            <a:pPr lvl="1"/>
            <a:r>
              <a:rPr lang="en-US" sz="2000" dirty="0" smtClean="0"/>
              <a:t>Linearize the equations of motion </a:t>
            </a:r>
          </a:p>
          <a:p>
            <a:pPr lvl="1"/>
            <a:r>
              <a:rPr lang="en-US" sz="2000" dirty="0" smtClean="0"/>
              <a:t>Unlike powered descent case, </a:t>
            </a:r>
            <a:r>
              <a:rPr lang="en-US" sz="2000" dirty="0" err="1" smtClean="0"/>
              <a:t>convexification</a:t>
            </a:r>
            <a:r>
              <a:rPr lang="en-US" sz="2000" dirty="0" smtClean="0"/>
              <a:t> is not lossless </a:t>
            </a:r>
          </a:p>
          <a:p>
            <a:r>
              <a:rPr lang="en-US" sz="2400" dirty="0" smtClean="0"/>
              <a:t>Discretize (or transcribe) into second-order cone program</a:t>
            </a:r>
          </a:p>
          <a:p>
            <a:pPr lvl="1"/>
            <a:r>
              <a:rPr lang="en-US" sz="2000" dirty="0" err="1" smtClean="0"/>
              <a:t>Chebyshev</a:t>
            </a:r>
            <a:r>
              <a:rPr lang="en-US" sz="2000" dirty="0" smtClean="0"/>
              <a:t> </a:t>
            </a:r>
            <a:r>
              <a:rPr lang="en-US" sz="2000" dirty="0" err="1"/>
              <a:t>p</a:t>
            </a:r>
            <a:r>
              <a:rPr lang="en-US" sz="2000" dirty="0" err="1" smtClean="0"/>
              <a:t>seudospectral</a:t>
            </a:r>
            <a:r>
              <a:rPr lang="en-US" sz="2000" dirty="0" smtClean="0"/>
              <a:t> method </a:t>
            </a:r>
          </a:p>
          <a:p>
            <a:r>
              <a:rPr lang="en-US" sz="2400" dirty="0" smtClean="0"/>
              <a:t>Solve the resulting SOCP using efficient interior-point solver</a:t>
            </a:r>
            <a:endParaRPr lang="en-US" sz="2400" dirty="0"/>
          </a:p>
        </p:txBody>
      </p:sp>
      <p:sp>
        <p:nvSpPr>
          <p:cNvPr id="4" name="Date Placeholder 3"/>
          <p:cNvSpPr>
            <a:spLocks noGrp="1"/>
          </p:cNvSpPr>
          <p:nvPr>
            <p:ph type="dt" sz="half" idx="10"/>
          </p:nvPr>
        </p:nvSpPr>
        <p:spPr/>
        <p:txBody>
          <a:bodyPr/>
          <a:lstStyle/>
          <a:p>
            <a:fld id="{CB9C015D-D165-4AE2-B291-D92CBC321699}" type="datetime1">
              <a:rPr lang="en-US" smtClean="0"/>
              <a:t>12/2/2018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Optimization </a:t>
            </a:r>
            <a:endParaRPr lang="en-US" dirty="0"/>
          </a:p>
        </p:txBody>
      </p:sp>
      <p:sp>
        <p:nvSpPr>
          <p:cNvPr id="3" name="Content Placeholder 2"/>
          <p:cNvSpPr>
            <a:spLocks noGrp="1"/>
          </p:cNvSpPr>
          <p:nvPr>
            <p:ph idx="1"/>
          </p:nvPr>
        </p:nvSpPr>
        <p:spPr/>
        <p:txBody>
          <a:bodyPr/>
          <a:lstStyle/>
          <a:p>
            <a:r>
              <a:rPr lang="en-US" sz="2400" dirty="0" smtClean="0"/>
              <a:t>(Iterative) Convex optimization approaches to non-convex optimal control problems have exploded in interest due to efficient, polynomial time solvers and guaranteed global solution when the problem is feasible</a:t>
            </a:r>
          </a:p>
          <a:p>
            <a:r>
              <a:rPr lang="en-US" sz="2400" dirty="0" smtClean="0"/>
              <a:t>A variety of aerospace problems have been solved including ascent trajectory design, powered descent trajectory design, interplanetary transfers, and entry</a:t>
            </a:r>
          </a:p>
          <a:p>
            <a:r>
              <a:rPr lang="en-US" sz="2400" dirty="0" smtClean="0"/>
              <a:t>While these convex optimization guarantees solution of feasible sub-problems, not all methods have guaranteed convergence, and those that do typically require an </a:t>
            </a:r>
            <a:r>
              <a:rPr lang="en-US" sz="2400" dirty="0"/>
              <a:t>unknown number of </a:t>
            </a:r>
            <a:r>
              <a:rPr lang="en-US" sz="2400" dirty="0" smtClean="0"/>
              <a:t>iterations</a:t>
            </a:r>
          </a:p>
          <a:p>
            <a:pPr lvl="1"/>
            <a:r>
              <a:rPr lang="en-US" sz="2000" dirty="0" smtClean="0"/>
              <a:t>The proposed approach does not involve multiple iterations</a:t>
            </a:r>
            <a:endParaRPr lang="en-US" sz="2000" dirty="0"/>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12/2/2018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smtClean="0"/>
              <a:t>Single Trajectory Demonstration</a:t>
            </a:r>
            <a:endParaRPr lang="en-US" dirty="0"/>
          </a:p>
        </p:txBody>
      </p:sp>
      <p:sp>
        <p:nvSpPr>
          <p:cNvPr id="3" name="Content Placeholder 2"/>
          <p:cNvSpPr>
            <a:spLocks noGrp="1"/>
          </p:cNvSpPr>
          <p:nvPr>
            <p:ph idx="1"/>
          </p:nvPr>
        </p:nvSpPr>
        <p:spPr>
          <a:xfrm>
            <a:off x="628650" y="1825625"/>
            <a:ext cx="7886700" cy="1514341"/>
          </a:xfrm>
        </p:spPr>
        <p:txBody>
          <a:bodyPr/>
          <a:lstStyle/>
          <a:p>
            <a:r>
              <a:rPr lang="en-US" sz="2400" dirty="0" smtClean="0"/>
              <a:t>Updates occur at 30s interval, and ceases below 1000 m/s </a:t>
            </a:r>
          </a:p>
          <a:p>
            <a:r>
              <a:rPr lang="en-US" sz="2400" dirty="0" smtClean="0"/>
              <a:t>4% less drag, 4% more lift, and perturbations to atmospheric density are applied</a:t>
            </a:r>
            <a:endParaRPr lang="en-US" sz="2400" dirty="0"/>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smtClean="0"/>
              <a:t>Mismatch between state predicted by update 2 (green) and actual state due to parametric uncertainty and off-nominal atmospheric conditions is corrected by the following updates</a:t>
            </a:r>
            <a:endParaRPr lang="en-US" dirty="0"/>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12/2/2018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MSL EDL Sequence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875" y="1825625"/>
            <a:ext cx="7366250" cy="4351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482566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smtClean="0"/>
              <a:t>Single Trajectory (Cont.)</a:t>
            </a:r>
            <a:endParaRPr lang="en-US" dirty="0"/>
          </a:p>
        </p:txBody>
      </p:sp>
      <p:sp>
        <p:nvSpPr>
          <p:cNvPr id="3" name="Content Placeholder 2"/>
          <p:cNvSpPr>
            <a:spLocks noGrp="1"/>
          </p:cNvSpPr>
          <p:nvPr>
            <p:ph idx="1"/>
          </p:nvPr>
        </p:nvSpPr>
        <p:spPr>
          <a:xfrm>
            <a:off x="314325" y="1957386"/>
            <a:ext cx="8515350" cy="1418089"/>
          </a:xfrm>
        </p:spPr>
        <p:txBody>
          <a:bodyPr/>
          <a:lstStyle/>
          <a:p>
            <a:r>
              <a:rPr lang="en-US" sz="2400" dirty="0" smtClean="0"/>
              <a:t>The initial trajectory was optimized for high altitude</a:t>
            </a:r>
          </a:p>
          <a:p>
            <a:r>
              <a:rPr lang="en-US" sz="2400" dirty="0" smtClean="0"/>
              <a:t>The updates retain aspects of the original trajectory, e.g., altitude performance remains excellent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smtClean="0"/>
              <a:t>Parachute deployment box</a:t>
            </a:r>
            <a:endParaRPr lang="en-US" sz="1400" dirty="0"/>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trajectories end at the same energy level due to use of energy as independent variable </a:t>
            </a:r>
            <a:endParaRPr lang="en-US" sz="2400" dirty="0"/>
          </a:p>
        </p:txBody>
      </p:sp>
      <p:sp>
        <p:nvSpPr>
          <p:cNvPr id="7" name="Date Placeholder 6"/>
          <p:cNvSpPr>
            <a:spLocks noGrp="1"/>
          </p:cNvSpPr>
          <p:nvPr>
            <p:ph type="dt" sz="half" idx="10"/>
          </p:nvPr>
        </p:nvSpPr>
        <p:spPr/>
        <p:txBody>
          <a:bodyPr/>
          <a:lstStyle/>
          <a:p>
            <a:fld id="{A1DF8AFB-F03D-4DDC-BB5A-C9EED9FBE463}" type="datetime1">
              <a:rPr lang="en-US" smtClean="0"/>
              <a:t>12/2/2018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sz="2400" dirty="0" smtClean="0"/>
              <a:t>Vehicle is nominally L/D = 0.24 with initial state subject to MSL-like dispersions</a:t>
            </a:r>
            <a:endParaRPr lang="en-US" sz="2400" dirty="0"/>
          </a:p>
          <a:p>
            <a:r>
              <a:rPr lang="en-US" sz="2400" dirty="0" err="1" smtClean="0"/>
              <a:t>MarsGRAM</a:t>
            </a:r>
            <a:r>
              <a:rPr lang="en-US" sz="2400" dirty="0" smtClean="0"/>
              <a:t> is used for environment modeling</a:t>
            </a:r>
          </a:p>
          <a:p>
            <a:r>
              <a:rPr lang="en-US" sz="2400" dirty="0" smtClean="0"/>
              <a:t>Uncertainty is added to lift and drag coefficients</a:t>
            </a:r>
          </a:p>
          <a:p>
            <a:pPr lvl="1"/>
            <a:r>
              <a:rPr lang="en-US" sz="2000" dirty="0" smtClean="0"/>
              <a:t>Gaussian with 3</a:t>
            </a:r>
            <a:r>
              <a:rPr lang="el-GR" sz="2000" dirty="0" smtClean="0"/>
              <a:t>σ</a:t>
            </a:r>
            <a:r>
              <a:rPr lang="en-US" sz="2000" dirty="0" smtClean="0"/>
              <a:t> = 10%</a:t>
            </a:r>
          </a:p>
          <a:p>
            <a:r>
              <a:rPr lang="en-US" sz="2400" dirty="0" smtClean="0"/>
              <a:t>Updates occurs at 10 second intervals and stops at 600 m/s </a:t>
            </a:r>
          </a:p>
          <a:p>
            <a:r>
              <a:rPr lang="en-US" sz="2400" dirty="0" smtClean="0"/>
              <a:t>Bank angle limited to ±90°, and bank rate limited to 20°/s</a:t>
            </a:r>
          </a:p>
          <a:p>
            <a:r>
              <a:rPr lang="en-US" sz="2400" dirty="0" smtClean="0"/>
              <a:t>200 samples chosen by </a:t>
            </a:r>
            <a:r>
              <a:rPr lang="en-US" sz="2400" dirty="0" err="1" smtClean="0"/>
              <a:t>Sobol</a:t>
            </a:r>
            <a:r>
              <a:rPr lang="en-US" sz="2400" dirty="0" smtClean="0"/>
              <a:t>’ sequence</a:t>
            </a:r>
          </a:p>
          <a:p>
            <a:r>
              <a:rPr lang="en-US" sz="2400" dirty="0" smtClean="0"/>
              <a:t>Trajectories terminate when they reach the correct downrange distance</a:t>
            </a:r>
          </a:p>
          <a:p>
            <a:pPr lvl="1"/>
            <a:r>
              <a:rPr lang="en-US" sz="2000" dirty="0" smtClean="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12/2/2018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a:t>
            </a:r>
            <a:r>
              <a:rPr lang="en-US" dirty="0" err="1" smtClean="0"/>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smtClean="0"/>
              <a:t>Excellent </a:t>
            </a:r>
            <a:r>
              <a:rPr lang="en-US" sz="2400" dirty="0" err="1" smtClean="0"/>
              <a:t>crossrange</a:t>
            </a:r>
            <a:r>
              <a:rPr lang="en-US" sz="2400" dirty="0" smtClean="0"/>
              <a:t> performance due to coupled update to longitudinal and lateral channels </a:t>
            </a:r>
          </a:p>
          <a:p>
            <a:r>
              <a:rPr lang="en-US" sz="2400" dirty="0" smtClean="0"/>
              <a:t>Interestingly, a small number of samples even have an additional reversal</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12/2/2018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smtClean="0"/>
              <a:t>MCS Results – Altitude/Velocity</a:t>
            </a:r>
            <a:endParaRPr lang="en-US" dirty="0"/>
          </a:p>
        </p:txBody>
      </p:sp>
      <p:sp>
        <p:nvSpPr>
          <p:cNvPr id="3" name="Content Placeholder 2"/>
          <p:cNvSpPr>
            <a:spLocks noGrp="1"/>
          </p:cNvSpPr>
          <p:nvPr>
            <p:ph idx="1"/>
          </p:nvPr>
        </p:nvSpPr>
        <p:spPr>
          <a:xfrm>
            <a:off x="628649" y="1690690"/>
            <a:ext cx="7886700" cy="1437522"/>
          </a:xfrm>
        </p:spPr>
        <p:txBody>
          <a:bodyPr/>
          <a:lstStyle/>
          <a:p>
            <a:r>
              <a:rPr lang="en-US" sz="2400" dirty="0" smtClean="0"/>
              <a:t>Although some trajectories exit the parachute deployment conditions, all but three pass through the box</a:t>
            </a:r>
          </a:p>
          <a:p>
            <a:pPr lvl="1"/>
            <a:r>
              <a:rPr lang="en-US" sz="2000" dirty="0" smtClean="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12/2/2018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Bank Profiles </a:t>
            </a:r>
            <a:endParaRPr lang="en-US" dirty="0"/>
          </a:p>
        </p:txBody>
      </p:sp>
      <p:sp>
        <p:nvSpPr>
          <p:cNvPr id="5" name="Content Placeholder 4"/>
          <p:cNvSpPr>
            <a:spLocks noGrp="1"/>
          </p:cNvSpPr>
          <p:nvPr>
            <p:ph idx="1"/>
          </p:nvPr>
        </p:nvSpPr>
        <p:spPr>
          <a:xfrm>
            <a:off x="628650" y="1825625"/>
            <a:ext cx="8245843" cy="1244834"/>
          </a:xfrm>
        </p:spPr>
        <p:txBody>
          <a:bodyPr/>
          <a:lstStyle/>
          <a:p>
            <a:r>
              <a:rPr lang="en-US" dirty="0" smtClean="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smtClean="0">
                <a:solidFill>
                  <a:prstClr val="black"/>
                </a:solidFill>
              </a:rPr>
              <a:t>This </a:t>
            </a:r>
            <a:r>
              <a:rPr lang="en-US" sz="2400" dirty="0">
                <a:solidFill>
                  <a:prstClr val="black"/>
                </a:solidFill>
              </a:rPr>
              <a:t>is expected because </a:t>
            </a:r>
            <a:r>
              <a:rPr lang="en-US" sz="2400" dirty="0" smtClean="0">
                <a:solidFill>
                  <a:prstClr val="black"/>
                </a:solidFill>
              </a:rPr>
              <a:t>the later portion of trajectory is updated the greatest number </a:t>
            </a:r>
            <a:r>
              <a:rPr lang="en-US" sz="2400" dirty="0">
                <a:solidFill>
                  <a:prstClr val="black"/>
                </a:solidFill>
              </a:rPr>
              <a:t>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12/2/2018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Despite the use of linearization requiring small, local updates, a convex approach to onboard trajectory redesign shows promise </a:t>
            </a:r>
          </a:p>
          <a:p>
            <a:r>
              <a:rPr lang="en-US" dirty="0" smtClean="0"/>
              <a:t>Use of updating has a number of potential applications</a:t>
            </a:r>
          </a:p>
          <a:p>
            <a:r>
              <a:rPr lang="en-US" dirty="0" smtClean="0"/>
              <a:t>If the target point is not reachable, the solution returned by the optimizer may be outside the region of validity of the linearized trajectory, or the optimization may return infeasible </a:t>
            </a:r>
          </a:p>
          <a:p>
            <a:pPr lvl="1"/>
            <a:r>
              <a:rPr lang="en-US" dirty="0" smtClean="0"/>
              <a:t>Safeguarding is required</a:t>
            </a:r>
          </a:p>
          <a:p>
            <a:pPr lvl="1"/>
            <a:r>
              <a:rPr lang="en-US" dirty="0" smtClean="0"/>
              <a:t>Consider the endpoint constraint as a penalty term in the objective </a:t>
            </a: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16114025-B9CF-47AC-9FCF-5709863A9187}" type="datetime1">
              <a:rPr lang="en-US" smtClean="0"/>
              <a:t>12/2/2018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a:t>
            </a:r>
            <a:r>
              <a:rPr lang="en-US" sz="1350" dirty="0" smtClean="0"/>
              <a:t>near </a:t>
            </a:r>
            <a:r>
              <a:rPr lang="en-US" sz="1350" dirty="0"/>
              <a:t>zero </a:t>
            </a:r>
            <a:r>
              <a:rPr lang="en-US" sz="1350" dirty="0" err="1"/>
              <a:t>crossrange</a:t>
            </a:r>
            <a:r>
              <a:rPr lang="en-US" sz="1350" dirty="0"/>
              <a:t>, there is no such restriction on </a:t>
            </a:r>
            <a:r>
              <a:rPr lang="en-US" sz="1350" dirty="0" smtClean="0"/>
              <a:t>SRP-based landings</a:t>
            </a:r>
            <a:endParaRPr lang="en-US" sz="1350" dirty="0"/>
          </a:p>
        </p:txBody>
      </p:sp>
    </p:spTree>
    <p:extLst>
      <p:ext uri="{BB962C8B-B14F-4D97-AF65-F5344CB8AC3E}">
        <p14:creationId xmlns:p14="http://schemas.microsoft.com/office/powerpoint/2010/main" val="738796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678269"/>
          </a:xfrm>
        </p:spPr>
        <p:txBody>
          <a:bodyPr/>
          <a:lstStyle/>
          <a:p>
            <a:r>
              <a:rPr lang="en-US" dirty="0" smtClean="0"/>
              <a:t>Entry phase (hybrid opt, convex updating)</a:t>
            </a:r>
          </a:p>
          <a:p>
            <a:r>
              <a:rPr lang="en-US" dirty="0" smtClean="0"/>
              <a:t>SRP phase (robust solutions via optimal control)</a:t>
            </a:r>
          </a:p>
          <a:p>
            <a:r>
              <a:rPr lang="en-US" dirty="0" smtClean="0"/>
              <a:t>Multi-phase optimal control (create reference for initialization entry, and to track in SRP phase potentially)</a:t>
            </a:r>
          </a:p>
          <a:p>
            <a:r>
              <a:rPr lang="en-US" dirty="0" smtClean="0"/>
              <a:t>Adaptive SRP initiation via free initial condition OCP?</a:t>
            </a:r>
          </a:p>
          <a:p>
            <a:r>
              <a:rPr lang="en-US" dirty="0" smtClean="0"/>
              <a:t>Free final time via free initial condition?</a:t>
            </a:r>
          </a:p>
          <a:p>
            <a:r>
              <a:rPr lang="en-US" dirty="0" smtClean="0"/>
              <a:t>Non-standard control objectives: risk sensitive, minimally covariant trajectories </a:t>
            </a:r>
            <a:endParaRPr lang="en-US" dirty="0"/>
          </a:p>
        </p:txBody>
      </p:sp>
      <p:sp>
        <p:nvSpPr>
          <p:cNvPr id="4" name="Date Placeholder 3"/>
          <p:cNvSpPr>
            <a:spLocks noGrp="1"/>
          </p:cNvSpPr>
          <p:nvPr>
            <p:ph type="dt" sz="half" idx="10"/>
          </p:nvPr>
        </p:nvSpPr>
        <p:spPr/>
        <p:txBody>
          <a:bodyPr/>
          <a:lstStyle/>
          <a:p>
            <a:fld id="{AAF8337C-28E0-45D7-BFAB-A5636CB463D0}" type="datetime1">
              <a:rPr lang="en-US" smtClean="0"/>
              <a:t>12/2/2018</a:t>
            </a:fld>
            <a:endParaRPr lang="en-US"/>
          </a:p>
        </p:txBody>
      </p:sp>
    </p:spTree>
    <p:extLst>
      <p:ext uri="{BB962C8B-B14F-4D97-AF65-F5344CB8AC3E}">
        <p14:creationId xmlns:p14="http://schemas.microsoft.com/office/powerpoint/2010/main" val="2471386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Norm</a:t>
            </a:r>
            <a:endParaRPr lang="en-US" dirty="0"/>
          </a:p>
        </p:txBody>
      </p:sp>
      <p:sp>
        <p:nvSpPr>
          <p:cNvPr id="3" name="Content Placeholder 2"/>
          <p:cNvSpPr>
            <a:spLocks noGrp="1"/>
          </p:cNvSpPr>
          <p:nvPr>
            <p:ph idx="1"/>
          </p:nvPr>
        </p:nvSpPr>
        <p:spPr/>
        <p:txBody>
          <a:bodyPr/>
          <a:lstStyle/>
          <a:p>
            <a:r>
              <a:rPr lang="en-US" dirty="0" smtClean="0"/>
              <a:t>From the broader class of </a:t>
            </a:r>
            <a:r>
              <a:rPr lang="en-US" dirty="0" err="1" smtClean="0"/>
              <a:t>Schatten</a:t>
            </a:r>
            <a:r>
              <a:rPr lang="en-US" dirty="0" smtClean="0"/>
              <a:t> p-norms with p=1</a:t>
            </a:r>
          </a:p>
          <a:p>
            <a:r>
              <a:rPr lang="en-US" dirty="0" smtClean="0"/>
              <a:t>Also called the nuclear norm, equal to the sum of the singular values (= eigenvalues because covariance is positive semi-definite)</a:t>
            </a:r>
            <a:endParaRPr lang="en-US" dirty="0"/>
          </a:p>
        </p:txBody>
      </p:sp>
      <p:sp>
        <p:nvSpPr>
          <p:cNvPr id="4" name="Date Placeholder 3"/>
          <p:cNvSpPr>
            <a:spLocks noGrp="1"/>
          </p:cNvSpPr>
          <p:nvPr>
            <p:ph type="dt" sz="half" idx="10"/>
          </p:nvPr>
        </p:nvSpPr>
        <p:spPr/>
        <p:txBody>
          <a:bodyPr/>
          <a:lstStyle/>
          <a:p>
            <a:fld id="{8F89CBAE-3EB9-4813-AFB5-1F0A5A73B72E}" type="datetime1">
              <a:rPr lang="en-US" smtClean="0"/>
              <a:t>12/2/2018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lstStyle/>
          <a:p>
            <a:r>
              <a:rPr lang="en-US" dirty="0" smtClean="0"/>
              <a:t>Linear Exponential Gaussian (weights higher moments)</a:t>
            </a:r>
          </a:p>
          <a:p>
            <a:r>
              <a:rPr lang="en-US" dirty="0" smtClean="0"/>
              <a:t>Control of </a:t>
            </a:r>
            <a:r>
              <a:rPr lang="en-US" dirty="0" err="1" smtClean="0"/>
              <a:t>Liouville</a:t>
            </a:r>
            <a:r>
              <a:rPr lang="en-US" dirty="0" smtClean="0"/>
              <a:t> equation</a:t>
            </a:r>
          </a:p>
          <a:p>
            <a:r>
              <a:rPr lang="en-US" dirty="0" smtClean="0"/>
              <a:t>Desensitized optimal control penalizes the partial derivatives of the objective function </a:t>
            </a:r>
            <a:r>
              <a:rPr lang="en-US" dirty="0" err="1" smtClean="0"/>
              <a:t>wrt</a:t>
            </a:r>
            <a:r>
              <a:rPr lang="en-US" dirty="0" smtClean="0"/>
              <a:t> parameters, or places constraints on sensitivities </a:t>
            </a:r>
          </a:p>
          <a:p>
            <a:r>
              <a:rPr lang="en-US" dirty="0" smtClean="0"/>
              <a:t>Mean-Variance trades off mean performance and robustness</a:t>
            </a:r>
          </a:p>
          <a:p>
            <a:pPr lvl="1"/>
            <a:r>
              <a:rPr lang="en-US" dirty="0" smtClean="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12/2/2018</a:t>
            </a:fld>
            <a:endParaRPr lang="en-US"/>
          </a:p>
        </p:txBody>
      </p:sp>
    </p:spTree>
    <p:extLst>
      <p:ext uri="{BB962C8B-B14F-4D97-AF65-F5344CB8AC3E}">
        <p14:creationId xmlns:p14="http://schemas.microsoft.com/office/powerpoint/2010/main" val="118220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Descent, and Landing </a:t>
            </a:r>
            <a:br>
              <a:rPr lang="en-US" dirty="0" smtClean="0"/>
            </a:br>
            <a:r>
              <a:rPr lang="en-US" dirty="0" smtClean="0"/>
              <a:t>State of the Art</a:t>
            </a:r>
            <a:endParaRPr lang="en-US" dirty="0"/>
          </a:p>
        </p:txBody>
      </p:sp>
      <p:sp>
        <p:nvSpPr>
          <p:cNvPr id="3" name="Content Placeholder 2"/>
          <p:cNvSpPr>
            <a:spLocks noGrp="1"/>
          </p:cNvSpPr>
          <p:nvPr>
            <p:ph idx="1"/>
          </p:nvPr>
        </p:nvSpPr>
        <p:spPr>
          <a:xfrm>
            <a:off x="628650" y="2397211"/>
            <a:ext cx="7886700" cy="3779752"/>
          </a:xfrm>
        </p:spPr>
        <p:txBody>
          <a:bodyPr/>
          <a:lstStyle/>
          <a:p>
            <a:r>
              <a:rPr lang="en-US" sz="2400" dirty="0" smtClean="0"/>
              <a:t>Mars Science Laboratory -  Apollo entry guidance, DGB Chute, Sky-Crane Descent </a:t>
            </a:r>
            <a:r>
              <a:rPr lang="en-US" sz="2400" dirty="0" smtClean="0"/>
              <a:t>stage</a:t>
            </a:r>
          </a:p>
          <a:p>
            <a:pPr lvl="1"/>
            <a:r>
              <a:rPr lang="en-US" sz="2000" dirty="0" smtClean="0"/>
              <a:t>Low-lifting vehicle, L/D ~ 0.24, yields limited control authority </a:t>
            </a:r>
          </a:p>
          <a:p>
            <a:pPr lvl="1"/>
            <a:r>
              <a:rPr lang="en-US" sz="2000" dirty="0" smtClean="0"/>
              <a:t>BC = m/(D*A) ~ 120 kg/m</a:t>
            </a:r>
            <a:r>
              <a:rPr lang="en-US" sz="2000" baseline="30000" dirty="0" smtClean="0"/>
              <a:t>2</a:t>
            </a:r>
            <a:endParaRPr lang="en-US" sz="2000" baseline="30000" dirty="0" smtClean="0"/>
          </a:p>
          <a:p>
            <a:r>
              <a:rPr lang="en-US" sz="2400" dirty="0" smtClean="0"/>
              <a:t>Reference trajectory designed for slow maneuvers and wide margins </a:t>
            </a:r>
          </a:p>
          <a:p>
            <a:r>
              <a:rPr lang="en-US" sz="2400" dirty="0" smtClean="0"/>
              <a:t>Closed-loop performance evaluated via Monte Carlo</a:t>
            </a:r>
          </a:p>
          <a:p>
            <a:pPr lvl="1"/>
            <a:r>
              <a:rPr lang="en-US" sz="2000" dirty="0" smtClean="0"/>
              <a:t>Iteration with human in the loop </a:t>
            </a:r>
          </a:p>
          <a:p>
            <a:r>
              <a:rPr lang="en-US" sz="2400" dirty="0" smtClean="0"/>
              <a:t>Parachute architectures simply do not scale to high ballistic </a:t>
            </a:r>
            <a:r>
              <a:rPr lang="en-US" sz="2400" dirty="0" smtClean="0"/>
              <a:t>coefficients</a:t>
            </a:r>
            <a:r>
              <a:rPr lang="en-US" sz="2400" baseline="30000" dirty="0" smtClean="0"/>
              <a:t>1</a:t>
            </a:r>
            <a:endParaRPr lang="en-US" sz="2400" baseline="30000" dirty="0"/>
          </a:p>
        </p:txBody>
      </p:sp>
      <p:sp>
        <p:nvSpPr>
          <p:cNvPr id="4" name="Date Placeholder 3"/>
          <p:cNvSpPr>
            <a:spLocks noGrp="1"/>
          </p:cNvSpPr>
          <p:nvPr>
            <p:ph type="dt" sz="half" idx="10"/>
          </p:nvPr>
        </p:nvSpPr>
        <p:spPr/>
        <p:txBody>
          <a:bodyPr/>
          <a:lstStyle/>
          <a:p>
            <a:fld id="{0CE37C48-1170-4701-8E7C-79F64CD70510}" type="datetime1">
              <a:rPr lang="en-US" smtClean="0"/>
              <a:t>12/2/2018</a:t>
            </a:fld>
            <a:endParaRPr lang="en-US"/>
          </a:p>
        </p:txBody>
      </p:sp>
      <p:sp>
        <p:nvSpPr>
          <p:cNvPr id="5" name="Footer Placeholder 4"/>
          <p:cNvSpPr>
            <a:spLocks noGrp="1"/>
          </p:cNvSpPr>
          <p:nvPr>
            <p:ph type="ftr" sz="quarter" idx="11"/>
          </p:nvPr>
        </p:nvSpPr>
        <p:spPr>
          <a:xfrm>
            <a:off x="2254827" y="6438756"/>
            <a:ext cx="6774873" cy="200314"/>
          </a:xfrm>
        </p:spPr>
        <p:txBody>
          <a:bodyPr/>
          <a:lstStyle/>
          <a:p>
            <a:r>
              <a:rPr lang="en-US" sz="900" dirty="0" smtClean="0"/>
              <a:t>1. Braun, R.D. and Manning, R.M.; "Mars Entry, Descent and Landing Challenges," Journal of Spacecraft and Rockets, Vol. 44, No. 2, 2007.</a:t>
            </a:r>
            <a:endParaRPr lang="en-US" sz="900" dirty="0"/>
          </a:p>
        </p:txBody>
      </p:sp>
    </p:spTree>
    <p:extLst>
      <p:ext uri="{BB962C8B-B14F-4D97-AF65-F5344CB8AC3E}">
        <p14:creationId xmlns:p14="http://schemas.microsoft.com/office/powerpoint/2010/main" val="273338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628650" y="1825625"/>
            <a:ext cx="8185836" cy="4351338"/>
          </a:xfrm>
        </p:spPr>
        <p:txBody>
          <a:bodyPr/>
          <a:lstStyle/>
          <a:p>
            <a:r>
              <a:rPr lang="en-US" dirty="0" smtClean="0"/>
              <a:t>Optimal Trajectory Generation with Probabilistic System Uncertainty Using Polynomial Chaos (Fisher, Bhattacharya)</a:t>
            </a:r>
          </a:p>
          <a:p>
            <a:pPr lvl="1"/>
            <a:r>
              <a:rPr lang="en-US" dirty="0" smtClean="0"/>
              <a:t>Derived expressions for minimum expectation and minimum variance objectives in terms of PCE coefficients</a:t>
            </a:r>
          </a:p>
          <a:p>
            <a:pPr lvl="1"/>
            <a:r>
              <a:rPr lang="en-US" dirty="0" smtClean="0"/>
              <a:t>Considered open loop</a:t>
            </a:r>
          </a:p>
          <a:p>
            <a:r>
              <a:rPr lang="en-US" dirty="0" smtClean="0"/>
              <a:t>Stochastic Trajectory Optimization for Mechanical Systems with Parametric Uncertainties</a:t>
            </a:r>
          </a:p>
          <a:p>
            <a:pPr lvl="1"/>
            <a:r>
              <a:rPr lang="en-US" dirty="0" smtClean="0"/>
              <a:t>Extended Differential Dynamic Programming to stochastic systems using polynomial chaos </a:t>
            </a:r>
            <a:endParaRPr lang="en-US" dirty="0"/>
          </a:p>
        </p:txBody>
      </p:sp>
      <p:sp>
        <p:nvSpPr>
          <p:cNvPr id="4" name="Date Placeholder 3"/>
          <p:cNvSpPr>
            <a:spLocks noGrp="1"/>
          </p:cNvSpPr>
          <p:nvPr>
            <p:ph type="dt" sz="half" idx="10"/>
          </p:nvPr>
        </p:nvSpPr>
        <p:spPr/>
        <p:txBody>
          <a:bodyPr/>
          <a:lstStyle/>
          <a:p>
            <a:fld id="{36135E0D-215F-4675-BD12-2A0CC5452F32}" type="datetime1">
              <a:rPr lang="en-US" smtClean="0"/>
              <a:t>12/2/2018</a:t>
            </a:fld>
            <a:endParaRPr lang="en-US"/>
          </a:p>
        </p:txBody>
      </p:sp>
    </p:spTree>
    <p:extLst>
      <p:ext uri="{BB962C8B-B14F-4D97-AF65-F5344CB8AC3E}">
        <p14:creationId xmlns:p14="http://schemas.microsoft.com/office/powerpoint/2010/main" val="1081641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Related</a:t>
            </a:r>
            <a:endParaRPr lang="en-US" dirty="0"/>
          </a:p>
        </p:txBody>
      </p:sp>
      <p:sp>
        <p:nvSpPr>
          <p:cNvPr id="3" name="Content Placeholder 2"/>
          <p:cNvSpPr>
            <a:spLocks noGrp="1"/>
          </p:cNvSpPr>
          <p:nvPr>
            <p:ph idx="1"/>
          </p:nvPr>
        </p:nvSpPr>
        <p:spPr/>
        <p:txBody>
          <a:bodyPr/>
          <a:lstStyle/>
          <a:p>
            <a:r>
              <a:rPr lang="en-US" dirty="0" smtClean="0"/>
              <a:t>Tube-based formulations (MPC), invariant sets</a:t>
            </a:r>
          </a:p>
          <a:p>
            <a:r>
              <a:rPr lang="en-US" dirty="0" smtClean="0"/>
              <a:t>PDF shaping</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28176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System Flow</a:t>
            </a:r>
            <a:endParaRPr lang="en-US" dirty="0">
              <a:solidFill>
                <a:schemeClr val="bg1"/>
              </a:solidFill>
            </a:endParaRP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Truth model,</a:t>
            </a:r>
          </a:p>
          <a:p>
            <a:pPr algn="ctr"/>
            <a:r>
              <a:rPr lang="en-US" sz="1600" dirty="0" smtClean="0"/>
              <a:t>a particular realization of the uncertainty space</a:t>
            </a:r>
            <a:endParaRPr lang="en-US" sz="1600" dirty="0"/>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a:t>
            </a:r>
            <a:r>
              <a:rPr lang="en-US" sz="1600" dirty="0" smtClean="0"/>
              <a:t>errors, measurement noise</a:t>
            </a:r>
            <a:endParaRPr lang="en-US" sz="1600" dirty="0"/>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a:p>
            <a:pPr algn="ctr"/>
            <a:r>
              <a:rPr lang="en-US" sz="1600" dirty="0" smtClean="0"/>
              <a:t> (aero filters, EKF, observers)</a:t>
            </a:r>
            <a:endParaRPr lang="en-US" sz="1600" dirty="0"/>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Nominal model,</a:t>
            </a:r>
          </a:p>
          <a:p>
            <a:pPr algn="ctr"/>
            <a:r>
              <a:rPr lang="en-US" sz="1600" dirty="0" smtClean="0"/>
              <a:t>typically mean of each uncertainty is used</a:t>
            </a:r>
            <a:endParaRPr lang="en-US" sz="1600" dirty="0"/>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Prediction model </a:t>
            </a:r>
          </a:p>
          <a:p>
            <a:pPr algn="ctr"/>
            <a:r>
              <a:rPr lang="en-US" sz="1600" dirty="0" smtClean="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12/2/2018</a:t>
            </a:fld>
            <a:endParaRPr lang="en-US"/>
          </a:p>
        </p:txBody>
      </p:sp>
    </p:spTree>
    <p:extLst>
      <p:ext uri="{BB962C8B-B14F-4D97-AF65-F5344CB8AC3E}">
        <p14:creationId xmlns:p14="http://schemas.microsoft.com/office/powerpoint/2010/main" val="4088294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Modeling</a:t>
            </a:r>
            <a:endParaRPr lang="en-US" dirty="0">
              <a:solidFill>
                <a:schemeClr val="bg1"/>
              </a:solidFill>
            </a:endParaRP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True State</a:t>
            </a:r>
            <a:endParaRPr lang="en-US" sz="1600" dirty="0"/>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Estimated State</a:t>
            </a:r>
            <a:endParaRPr lang="en-US" sz="1600" dirty="0"/>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Measurement Noise</a:t>
            </a:r>
            <a:endParaRPr lang="en-US" sz="1600" dirty="0"/>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Process Noise</a:t>
            </a:r>
            <a:endParaRPr lang="en-US" sz="1600" dirty="0"/>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12/2/2018</a:t>
            </a:fld>
            <a:endParaRPr lang="en-US"/>
          </a:p>
        </p:txBody>
      </p:sp>
    </p:spTree>
    <p:extLst>
      <p:ext uri="{BB962C8B-B14F-4D97-AF65-F5344CB8AC3E}">
        <p14:creationId xmlns:p14="http://schemas.microsoft.com/office/powerpoint/2010/main" val="2461492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7839" y="1825625"/>
            <a:ext cx="7228321" cy="4351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418993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857397"/>
          </a:xfrm>
        </p:spPr>
        <p:txBody>
          <a:bodyPr/>
          <a:lstStyle/>
          <a:p>
            <a:r>
              <a:rPr lang="en-US" dirty="0" smtClean="0"/>
              <a:t>Consider first the LTV case, with unconstrained control</a:t>
            </a:r>
          </a:p>
          <a:p>
            <a:r>
              <a:rPr lang="en-US" dirty="0" smtClean="0"/>
              <a:t>For suitable choice of norm on the final covariance matrix, the problem reduces to standard LQR with a particular boundary condition</a:t>
            </a:r>
          </a:p>
          <a:p>
            <a:pPr lvl="1"/>
            <a:r>
              <a:rPr lang="en-US" dirty="0" smtClean="0"/>
              <a:t>The required norm is the trace operator</a:t>
            </a:r>
          </a:p>
          <a:p>
            <a:pPr lvl="1"/>
            <a:r>
              <a:rPr lang="en-US" dirty="0" smtClean="0"/>
              <a:t>The LQ state weight matrix Q = I</a:t>
            </a:r>
          </a:p>
          <a:p>
            <a:r>
              <a:rPr lang="en-US" dirty="0" smtClean="0"/>
              <a:t>The trace is a suitable choice in many cases</a:t>
            </a:r>
          </a:p>
          <a:p>
            <a:pPr lvl="1"/>
            <a:r>
              <a:rPr lang="en-US" dirty="0" smtClean="0"/>
              <a:t>Geometrically, it is related to the size of the covariance ellipse, while ignoring directional information</a:t>
            </a:r>
          </a:p>
          <a:p>
            <a:endParaRPr lang="en-US" dirty="0" smtClean="0"/>
          </a:p>
        </p:txBody>
      </p:sp>
      <p:sp>
        <p:nvSpPr>
          <p:cNvPr id="4" name="Date Placeholder 3"/>
          <p:cNvSpPr>
            <a:spLocks noGrp="1"/>
          </p:cNvSpPr>
          <p:nvPr>
            <p:ph type="dt" sz="half" idx="10"/>
          </p:nvPr>
        </p:nvSpPr>
        <p:spPr/>
        <p:txBody>
          <a:bodyPr/>
          <a:lstStyle/>
          <a:p>
            <a:fld id="{00B1D89B-5FC1-44E0-BDF5-5035AB8FD380}" type="datetime1">
              <a:rPr lang="en-US" smtClean="0"/>
              <a:t>12/2/2018</a:t>
            </a:fld>
            <a:endParaRPr lang="en-US"/>
          </a:p>
        </p:txBody>
      </p:sp>
    </p:spTree>
    <p:extLst>
      <p:ext uri="{BB962C8B-B14F-4D97-AF65-F5344CB8AC3E}">
        <p14:creationId xmlns:p14="http://schemas.microsoft.com/office/powerpoint/2010/main" val="2886322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a:t>
            </a:r>
            <a:r>
              <a:rPr lang="en-US" dirty="0" smtClean="0"/>
              <a:t>Minimization</a:t>
            </a:r>
            <a:endParaRPr lang="en-US" dirty="0"/>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endParaRPr lang="en-US" dirty="0" smtClean="0"/>
          </a:p>
          <a:p>
            <a:r>
              <a:rPr lang="en-US" dirty="0" smtClean="0"/>
              <a:t>In zero mean case, optimal control in linear feedback is achieved as K -&gt; </a:t>
            </a:r>
            <a:r>
              <a:rPr lang="en-US" dirty="0" err="1" smtClean="0"/>
              <a:t>inf</a:t>
            </a:r>
            <a:r>
              <a:rPr lang="en-US" dirty="0" smtClean="0"/>
              <a:t>, resulting in bang-bang control = -</a:t>
            </a:r>
            <a:r>
              <a:rPr lang="en-US" dirty="0" err="1" smtClean="0"/>
              <a:t>Umax</a:t>
            </a:r>
            <a:r>
              <a:rPr lang="en-US" dirty="0" smtClean="0"/>
              <a:t>*sign(x)</a:t>
            </a:r>
            <a:endParaRPr lang="en-US" dirty="0"/>
          </a:p>
          <a:p>
            <a:r>
              <a:rPr lang="en-US" dirty="0" smtClean="0"/>
              <a:t>Even for linear problems, we turn to an optimization approach: find the optimal mean trajectory such that covariance is minimized under discontinuous feedback</a:t>
            </a:r>
            <a:endParaRPr lang="en-US" dirty="0"/>
          </a:p>
        </p:txBody>
      </p:sp>
      <p:sp>
        <p:nvSpPr>
          <p:cNvPr id="4" name="Date Placeholder 3"/>
          <p:cNvSpPr>
            <a:spLocks noGrp="1"/>
          </p:cNvSpPr>
          <p:nvPr>
            <p:ph type="dt" sz="half" idx="10"/>
          </p:nvPr>
        </p:nvSpPr>
        <p:spPr/>
        <p:txBody>
          <a:bodyPr/>
          <a:lstStyle/>
          <a:p>
            <a:fld id="{654B51E4-67EB-4079-B5AA-F6AC5D100AB5}" type="datetime1">
              <a:rPr lang="en-US" smtClean="0"/>
              <a:t>12/2/2018</a:t>
            </a:fld>
            <a:endParaRPr lang="en-US"/>
          </a:p>
        </p:txBody>
      </p:sp>
    </p:spTree>
    <p:extLst>
      <p:ext uri="{BB962C8B-B14F-4D97-AF65-F5344CB8AC3E}">
        <p14:creationId xmlns:p14="http://schemas.microsoft.com/office/powerpoint/2010/main" val="325653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Concept of Operations</a:t>
            </a:r>
            <a:endParaRPr lang="en-US" dirty="0"/>
          </a:p>
        </p:txBody>
      </p:sp>
      <p:sp>
        <p:nvSpPr>
          <p:cNvPr id="3" name="Content Placeholder 2"/>
          <p:cNvSpPr>
            <a:spLocks noGrp="1"/>
          </p:cNvSpPr>
          <p:nvPr>
            <p:ph idx="1"/>
          </p:nvPr>
        </p:nvSpPr>
        <p:spPr/>
        <p:txBody>
          <a:bodyPr/>
          <a:lstStyle/>
          <a:p>
            <a:r>
              <a:rPr lang="en-US" dirty="0" smtClean="0"/>
              <a:t>Entry phase – vehicle is guided by orienting the lift vector, controlled by reaction control </a:t>
            </a:r>
            <a:r>
              <a:rPr lang="en-US" dirty="0" smtClean="0"/>
              <a:t>thrusters</a:t>
            </a:r>
          </a:p>
          <a:p>
            <a:pPr lvl="1"/>
            <a:r>
              <a:rPr lang="en-US" dirty="0" smtClean="0"/>
              <a:t>Bank angle is treated as the only control variable </a:t>
            </a:r>
            <a:endParaRPr lang="en-US" dirty="0" smtClean="0"/>
          </a:p>
          <a:p>
            <a:r>
              <a:rPr lang="en-US" dirty="0" smtClean="0"/>
              <a:t>Powered descent phase – supersonic </a:t>
            </a:r>
            <a:r>
              <a:rPr lang="en-US" dirty="0" err="1" smtClean="0"/>
              <a:t>retropropulsion</a:t>
            </a:r>
            <a:r>
              <a:rPr lang="en-US" dirty="0" smtClean="0"/>
              <a:t> is used to null nearly all of the vehicle’s remaining velocity </a:t>
            </a:r>
            <a:endParaRPr lang="en-US" dirty="0" smtClean="0"/>
          </a:p>
          <a:p>
            <a:pPr lvl="1"/>
            <a:r>
              <a:rPr lang="en-US" dirty="0" smtClean="0"/>
              <a:t>3D thrust magnitude and direction is the control </a:t>
            </a:r>
            <a:endParaRPr lang="en-US" dirty="0" smtClean="0"/>
          </a:p>
          <a:p>
            <a:r>
              <a:rPr lang="en-US" dirty="0" smtClean="0"/>
              <a:t>Landing phase – </a:t>
            </a:r>
            <a:r>
              <a:rPr lang="en-US" dirty="0" smtClean="0"/>
              <a:t>final vertical descent </a:t>
            </a:r>
            <a:r>
              <a:rPr lang="en-US" dirty="0" smtClean="0"/>
              <a:t>phase to soft touchdown</a:t>
            </a:r>
            <a:endParaRPr lang="en-US" dirty="0"/>
          </a:p>
        </p:txBody>
      </p:sp>
      <p:sp>
        <p:nvSpPr>
          <p:cNvPr id="4" name="Date Placeholder 3"/>
          <p:cNvSpPr>
            <a:spLocks noGrp="1"/>
          </p:cNvSpPr>
          <p:nvPr>
            <p:ph type="dt" sz="half" idx="10"/>
          </p:nvPr>
        </p:nvSpPr>
        <p:spPr/>
        <p:txBody>
          <a:bodyPr/>
          <a:lstStyle/>
          <a:p>
            <a:fld id="{3E46D0C7-BBF8-4570-BEBF-CB2C66043DE9}" type="datetime1">
              <a:rPr lang="en-US" smtClean="0"/>
              <a:t>12/2/2018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4074"/>
            <a:ext cx="7886700" cy="611532"/>
          </a:xfrm>
        </p:spPr>
        <p:txBody>
          <a:bodyPr/>
          <a:lstStyle/>
          <a:p>
            <a:r>
              <a:rPr lang="en-US" dirty="0" smtClean="0"/>
              <a:t>Features of the Entry Phase</a:t>
            </a:r>
            <a:endParaRPr lang="en-US" dirty="0"/>
          </a:p>
        </p:txBody>
      </p:sp>
      <p:sp>
        <p:nvSpPr>
          <p:cNvPr id="3" name="Content Placeholder 2"/>
          <p:cNvSpPr>
            <a:spLocks noGrp="1"/>
          </p:cNvSpPr>
          <p:nvPr>
            <p:ph idx="1"/>
          </p:nvPr>
        </p:nvSpPr>
        <p:spPr>
          <a:xfrm>
            <a:off x="628650" y="1690542"/>
            <a:ext cx="7886700" cy="4351338"/>
          </a:xfrm>
        </p:spPr>
        <p:txBody>
          <a:bodyPr/>
          <a:lstStyle/>
          <a:p>
            <a:r>
              <a:rPr lang="en-US" sz="2400" dirty="0" smtClean="0"/>
              <a:t>Expressed in spherical coordinates</a:t>
            </a:r>
          </a:p>
          <a:p>
            <a:pPr lvl="1"/>
            <a:r>
              <a:rPr lang="en-US" sz="2000" dirty="0" smtClean="0"/>
              <a:t>State dimension = 6 </a:t>
            </a:r>
          </a:p>
          <a:p>
            <a:pPr lvl="1"/>
            <a:r>
              <a:rPr lang="en-US" sz="2000" dirty="0" err="1" smtClean="0"/>
              <a:t>Underactuated</a:t>
            </a:r>
            <a:r>
              <a:rPr lang="en-US" sz="2000" dirty="0" smtClean="0"/>
              <a:t> with only one </a:t>
            </a:r>
            <a:r>
              <a:rPr lang="en-US" sz="2000" dirty="0" smtClean="0"/>
              <a:t>control variable </a:t>
            </a:r>
            <a:endParaRPr lang="en-US" sz="2000" dirty="0" smtClean="0"/>
          </a:p>
          <a:p>
            <a:r>
              <a:rPr lang="en-US" sz="2400" dirty="0" smtClean="0"/>
              <a:t>Exponential model of atmospheric density coupled with nonlinear aerodynamic forces result in a wide operating range</a:t>
            </a:r>
          </a:p>
          <a:p>
            <a:r>
              <a:rPr lang="en-US" sz="2400" dirty="0" smtClean="0"/>
              <a:t>Significant uncertainty exists due to atmospheric conditions, vehicle performance, navigation errors</a:t>
            </a:r>
          </a:p>
          <a:p>
            <a:pPr lvl="1"/>
            <a:r>
              <a:rPr lang="en-US" sz="2000" dirty="0" smtClean="0"/>
              <a:t>Modeled through both parametric uncertainty and stochastic dynamics</a:t>
            </a:r>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7079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Descent Phase</a:t>
            </a:r>
            <a:endParaRPr lang="en-US" dirty="0"/>
          </a:p>
        </p:txBody>
      </p:sp>
      <p:sp>
        <p:nvSpPr>
          <p:cNvPr id="3" name="Content Placeholder 2"/>
          <p:cNvSpPr>
            <a:spLocks noGrp="1"/>
          </p:cNvSpPr>
          <p:nvPr>
            <p:ph idx="1"/>
          </p:nvPr>
        </p:nvSpPr>
        <p:spPr/>
        <p:txBody>
          <a:bodyPr/>
          <a:lstStyle/>
          <a:p>
            <a:r>
              <a:rPr lang="en-US" sz="2400" dirty="0" smtClean="0"/>
              <a:t>Dynamics comprise three double integrators (+ affine gravity term in vertical direction), and nonlinear mass dynamics</a:t>
            </a:r>
          </a:p>
          <a:p>
            <a:pPr lvl="1"/>
            <a:r>
              <a:rPr lang="en-US" sz="2000" dirty="0"/>
              <a:t>State dimension = 7</a:t>
            </a:r>
            <a:endParaRPr lang="en-US" sz="2000" dirty="0" smtClean="0"/>
          </a:p>
          <a:p>
            <a:r>
              <a:rPr lang="en-US" sz="2400" dirty="0" smtClean="0"/>
              <a:t>The vehicle’s thrust is subject to nonlinear, non-convex constraints that couple the coordinate </a:t>
            </a:r>
            <a:r>
              <a:rPr lang="en-US" sz="2400" dirty="0" smtClean="0"/>
              <a:t>directions</a:t>
            </a:r>
          </a:p>
          <a:p>
            <a:r>
              <a:rPr lang="en-US" sz="2400" dirty="0" smtClean="0"/>
              <a:t>Uncertainty exists in ignition conditions, aerodynamic effects, engine performance (</a:t>
            </a:r>
            <a:r>
              <a:rPr lang="en-US" sz="2400" dirty="0" err="1" smtClean="0"/>
              <a:t>Isp</a:t>
            </a:r>
            <a:r>
              <a:rPr lang="en-US" sz="2400" dirty="0" smtClean="0"/>
              <a:t>, thrust) as well as transient effects</a:t>
            </a:r>
            <a:endParaRPr lang="en-US" sz="2400" dirty="0" smtClean="0"/>
          </a:p>
          <a:p>
            <a:r>
              <a:rPr lang="en-US" sz="2400" dirty="0" smtClean="0"/>
              <a:t>Constraints on pointing direction, shallow flight, and limited fuel availability </a:t>
            </a:r>
            <a:endParaRPr lang="en-US" sz="2400" dirty="0" smtClean="0"/>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39234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smtClean="0"/>
              <a:t>our approach is different</a:t>
            </a:r>
            <a:endParaRPr lang="en-US" dirty="0"/>
          </a:p>
        </p:txBody>
      </p:sp>
      <p:sp>
        <p:nvSpPr>
          <p:cNvPr id="3" name="Content Placeholder 2"/>
          <p:cNvSpPr>
            <a:spLocks noGrp="1"/>
          </p:cNvSpPr>
          <p:nvPr>
            <p:ph idx="1"/>
          </p:nvPr>
        </p:nvSpPr>
        <p:spPr>
          <a:xfrm>
            <a:off x="628650" y="1933575"/>
            <a:ext cx="7886700" cy="3671888"/>
          </a:xfrm>
        </p:spPr>
        <p:txBody>
          <a:bodyPr/>
          <a:lstStyle/>
          <a:p>
            <a:r>
              <a:rPr lang="en-US" sz="2400" dirty="0" smtClean="0"/>
              <a:t>Stochastic view of the </a:t>
            </a:r>
            <a:r>
              <a:rPr lang="en-US" sz="2400" dirty="0" smtClean="0"/>
              <a:t>problem: </a:t>
            </a:r>
            <a:r>
              <a:rPr lang="en-US" sz="2400" dirty="0" smtClean="0"/>
              <a:t>looking </a:t>
            </a:r>
            <a:r>
              <a:rPr lang="en-US" sz="2400" dirty="0" smtClean="0"/>
              <a:t>at an </a:t>
            </a:r>
            <a:r>
              <a:rPr lang="en-US" sz="2400" dirty="0" smtClean="0"/>
              <a:t>entire tube of trajectories from the </a:t>
            </a:r>
            <a:r>
              <a:rPr lang="en-US" sz="2400" dirty="0" smtClean="0"/>
              <a:t>beginning of the design process </a:t>
            </a:r>
          </a:p>
          <a:p>
            <a:pPr lvl="1"/>
            <a:r>
              <a:rPr lang="en-US" sz="2000" dirty="0"/>
              <a:t>Exploit knowledge of the probabilistic nature of the uncertainty to improve </a:t>
            </a:r>
            <a:r>
              <a:rPr lang="en-US" sz="2000" dirty="0" smtClean="0"/>
              <a:t>performance</a:t>
            </a:r>
            <a:endParaRPr lang="en-US" sz="2000" dirty="0" smtClean="0"/>
          </a:p>
          <a:p>
            <a:r>
              <a:rPr lang="en-US" sz="2400" dirty="0" smtClean="0"/>
              <a:t>Reversal of </a:t>
            </a:r>
            <a:r>
              <a:rPr lang="en-US" sz="2400" dirty="0" smtClean="0"/>
              <a:t>common design order</a:t>
            </a:r>
            <a:r>
              <a:rPr lang="en-US" sz="2400" dirty="0" smtClean="0"/>
              <a:t>; reference trajectory is designed in view of closed-loop performance </a:t>
            </a:r>
          </a:p>
          <a:p>
            <a:pPr lvl="1"/>
            <a:r>
              <a:rPr lang="en-US" sz="2000" dirty="0" smtClean="0"/>
              <a:t>The </a:t>
            </a:r>
            <a:r>
              <a:rPr lang="en-US" sz="2000" dirty="0" smtClean="0"/>
              <a:t>process may still require iteration if the chosen controller parameters are insufficient</a:t>
            </a:r>
          </a:p>
          <a:p>
            <a:pPr lvl="1"/>
            <a:r>
              <a:rPr lang="en-US" sz="2000" dirty="0" smtClean="0"/>
              <a:t>In NLP </a:t>
            </a:r>
            <a:r>
              <a:rPr lang="en-US" sz="2000" dirty="0" smtClean="0"/>
              <a:t>formulations, </a:t>
            </a:r>
            <a:r>
              <a:rPr lang="en-US" sz="2000" dirty="0" smtClean="0"/>
              <a:t>gains and other controller parameters can be included in the </a:t>
            </a:r>
            <a:r>
              <a:rPr lang="en-US" sz="2000" dirty="0" smtClean="0"/>
              <a:t>optimization process</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209676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Guidance Literature</a:t>
            </a:r>
            <a:endParaRPr lang="en-US" dirty="0"/>
          </a:p>
        </p:txBody>
      </p:sp>
      <p:sp>
        <p:nvSpPr>
          <p:cNvPr id="3" name="Content Placeholder 2"/>
          <p:cNvSpPr>
            <a:spLocks noGrp="1"/>
          </p:cNvSpPr>
          <p:nvPr>
            <p:ph idx="1"/>
          </p:nvPr>
        </p:nvSpPr>
        <p:spPr/>
        <p:txBody>
          <a:bodyPr/>
          <a:lstStyle/>
          <a:p>
            <a:r>
              <a:rPr lang="en-US" sz="2400" dirty="0" smtClean="0"/>
              <a:t>Drag </a:t>
            </a:r>
            <a:r>
              <a:rPr lang="en-US" sz="2400" dirty="0" smtClean="0"/>
              <a:t>tracking</a:t>
            </a:r>
          </a:p>
          <a:p>
            <a:pPr lvl="1"/>
            <a:r>
              <a:rPr lang="en-US" sz="2000" dirty="0" smtClean="0"/>
              <a:t>Provides inherent robustness to uncertainty in atmospheric density and aerodynamic forces </a:t>
            </a:r>
            <a:endParaRPr lang="en-US" sz="2000" dirty="0" smtClean="0"/>
          </a:p>
          <a:p>
            <a:r>
              <a:rPr lang="en-US" sz="2400" dirty="0" smtClean="0"/>
              <a:t>Neighboring optimal </a:t>
            </a:r>
            <a:r>
              <a:rPr lang="en-US" sz="2400" dirty="0" smtClean="0"/>
              <a:t>control</a:t>
            </a:r>
          </a:p>
          <a:p>
            <a:pPr lvl="1"/>
            <a:r>
              <a:rPr lang="en-US" sz="2000" dirty="0" smtClean="0"/>
              <a:t>The Apollo guidance algorithm, as well as the modified version flown by MSL</a:t>
            </a:r>
            <a:endParaRPr lang="en-US" sz="2000" dirty="0" smtClean="0"/>
          </a:p>
          <a:p>
            <a:r>
              <a:rPr lang="en-US" sz="2400" dirty="0" smtClean="0"/>
              <a:t>Numerical Predictor-corrector</a:t>
            </a:r>
          </a:p>
          <a:p>
            <a:pPr lvl="1"/>
            <a:r>
              <a:rPr lang="en-US" sz="2000" dirty="0" smtClean="0"/>
              <a:t>Repeatedly integrate the equations of motion to predict the trajectory, make improvements based on secant method </a:t>
            </a:r>
          </a:p>
          <a:p>
            <a:pPr lvl="1"/>
            <a:r>
              <a:rPr lang="en-US" sz="2000" dirty="0" smtClean="0"/>
              <a:t>Requires restrictive, low-order </a:t>
            </a:r>
            <a:r>
              <a:rPr lang="en-US" sz="2000" dirty="0" err="1" smtClean="0"/>
              <a:t>parametrization</a:t>
            </a:r>
            <a:r>
              <a:rPr lang="en-US" sz="2000" dirty="0" smtClean="0"/>
              <a:t> for onboard feasibility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2417919666"/>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18783</TotalTime>
  <Words>3279</Words>
  <Application>Microsoft Office PowerPoint</Application>
  <PresentationFormat>On-screen Show (4:3)</PresentationFormat>
  <Paragraphs>363</Paragraphs>
  <Slides>46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UCI Samueli </vt:lpstr>
      <vt:lpstr>A Stochastic Optimal Control Approach to Mars Entry, Descent, and Landing</vt:lpstr>
      <vt:lpstr>Outline</vt:lpstr>
      <vt:lpstr>MSL EDL Sequence</vt:lpstr>
      <vt:lpstr>Entry, Descent, and Landing  State of the Art</vt:lpstr>
      <vt:lpstr>EDL Concept of Operations</vt:lpstr>
      <vt:lpstr>Features of the Entry Phase</vt:lpstr>
      <vt:lpstr>Features of the Descent Phase</vt:lpstr>
      <vt:lpstr>How our approach is different</vt:lpstr>
      <vt:lpstr>Entry Guidance Literature</vt:lpstr>
      <vt:lpstr>Powered Descent Literature</vt:lpstr>
      <vt:lpstr>Related work</vt:lpstr>
      <vt:lpstr>Drawbacks/Limitations of Existing Approaches</vt:lpstr>
      <vt:lpstr>Existing Applications to EDL</vt:lpstr>
      <vt:lpstr>Chance Constrained Nonlinear Optimal Control</vt:lpstr>
      <vt:lpstr>PowerPoint Presentation</vt:lpstr>
      <vt:lpstr>Current Approach</vt:lpstr>
      <vt:lpstr>Drawbacks/Limitations</vt:lpstr>
      <vt:lpstr>Roadmap</vt:lpstr>
      <vt:lpstr>1D Example: x ̇=-c|x|x+u</vt:lpstr>
      <vt:lpstr>Application:  Supersonic Retropropulsion</vt:lpstr>
      <vt:lpstr>Application: Entry Guidance </vt:lpstr>
      <vt:lpstr>Switch Time Optimization for Rapid Entry Trajectory Design</vt:lpstr>
      <vt:lpstr>Low-order Parameterization </vt:lpstr>
      <vt:lpstr>Switch Time Opt</vt:lpstr>
      <vt:lpstr>Introduction</vt:lpstr>
      <vt:lpstr>Entry Trajectory Updating</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Conclusion</vt:lpstr>
      <vt:lpstr>PowerPoint Presentation</vt:lpstr>
      <vt:lpstr>Outline</vt:lpstr>
      <vt:lpstr>Trace Norm</vt:lpstr>
      <vt:lpstr>Literature Review </vt:lpstr>
      <vt:lpstr>Literature Review </vt:lpstr>
      <vt:lpstr>Also Related</vt:lpstr>
      <vt:lpstr>System Flow</vt:lpstr>
      <vt:lpstr>Modeling</vt:lpstr>
      <vt:lpstr>PowerPoint Presentation</vt:lpstr>
      <vt:lpstr>Covariance Minimization</vt:lpstr>
      <vt:lpstr>Covariance Minimization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Connor Noyes</cp:lastModifiedBy>
  <cp:revision>276</cp:revision>
  <dcterms:created xsi:type="dcterms:W3CDTF">2016-02-17T21:45:19Z</dcterms:created>
  <dcterms:modified xsi:type="dcterms:W3CDTF">2018-12-03T02:40:12Z</dcterms:modified>
</cp:coreProperties>
</file>