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91" r:id="rId2"/>
    <p:sldId id="301" r:id="rId3"/>
    <p:sldId id="305" r:id="rId4"/>
    <p:sldId id="283" r:id="rId5"/>
    <p:sldId id="317" r:id="rId6"/>
    <p:sldId id="284" r:id="rId7"/>
    <p:sldId id="298" r:id="rId8"/>
    <p:sldId id="299" r:id="rId9"/>
    <p:sldId id="300" r:id="rId10"/>
    <p:sldId id="312" r:id="rId11"/>
    <p:sldId id="306" r:id="rId12"/>
    <p:sldId id="286" r:id="rId13"/>
    <p:sldId id="297" r:id="rId14"/>
    <p:sldId id="323" r:id="rId15"/>
    <p:sldId id="331" r:id="rId16"/>
    <p:sldId id="280" r:id="rId17"/>
    <p:sldId id="313" r:id="rId18"/>
    <p:sldId id="289" r:id="rId19"/>
    <p:sldId id="265" r:id="rId20"/>
    <p:sldId id="266" r:id="rId21"/>
    <p:sldId id="267" r:id="rId22"/>
    <p:sldId id="268" r:id="rId23"/>
    <p:sldId id="269" r:id="rId24"/>
    <p:sldId id="270" r:id="rId25"/>
    <p:sldId id="271" r:id="rId26"/>
    <p:sldId id="273" r:id="rId27"/>
    <p:sldId id="274" r:id="rId28"/>
    <p:sldId id="281" r:id="rId29"/>
    <p:sldId id="261" r:id="rId30"/>
    <p:sldId id="293" r:id="rId31"/>
    <p:sldId id="295" r:id="rId32"/>
    <p:sldId id="279" r:id="rId33"/>
    <p:sldId id="319" r:id="rId34"/>
    <p:sldId id="327" r:id="rId35"/>
    <p:sldId id="322" r:id="rId36"/>
    <p:sldId id="329" r:id="rId37"/>
    <p:sldId id="321" r:id="rId38"/>
    <p:sldId id="326" r:id="rId39"/>
    <p:sldId id="320" r:id="rId40"/>
    <p:sldId id="296" r:id="rId41"/>
    <p:sldId id="310" r:id="rId42"/>
    <p:sldId id="263" r:id="rId43"/>
    <p:sldId id="307" r:id="rId44"/>
    <p:sldId id="308" r:id="rId45"/>
    <p:sldId id="309" r:id="rId46"/>
    <p:sldId id="277" r:id="rId47"/>
    <p:sldId id="278" r:id="rId48"/>
    <p:sldId id="314" r:id="rId49"/>
    <p:sldId id="315" r:id="rId50"/>
    <p:sldId id="324" r:id="rId51"/>
    <p:sldId id="325" r:id="rId52"/>
    <p:sldId id="328" r:id="rId53"/>
    <p:sldId id="330" r:id="rId54"/>
    <p:sldId id="31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65E65E8-8D10-45BF-9402-B68D0796393C}">
          <p14:sldIdLst>
            <p14:sldId id="291"/>
            <p14:sldId id="301"/>
          </p14:sldIdLst>
        </p14:section>
        <p14:section name="EDL Background" id="{A7BC2CDE-1911-4697-B5BB-79C663CD5B56}">
          <p14:sldIdLst>
            <p14:sldId id="305"/>
            <p14:sldId id="283"/>
            <p14:sldId id="317"/>
            <p14:sldId id="284"/>
            <p14:sldId id="298"/>
            <p14:sldId id="299"/>
          </p14:sldIdLst>
        </p14:section>
        <p14:section name="Literature Review" id="{81EFE7E6-E373-43A1-BF4F-5ECAEC3BCAB3}">
          <p14:sldIdLst>
            <p14:sldId id="300"/>
            <p14:sldId id="312"/>
            <p14:sldId id="306"/>
            <p14:sldId id="286"/>
            <p14:sldId id="297"/>
            <p14:sldId id="323"/>
          </p14:sldIdLst>
        </p14:section>
        <p14:section name="Entry Trajectory Design" id="{9850D8F8-5E1C-475F-9ED8-75DE77A0AFC2}">
          <p14:sldIdLst>
            <p14:sldId id="331"/>
            <p14:sldId id="280"/>
            <p14:sldId id="313"/>
            <p14:sldId id="289"/>
          </p14:sldIdLst>
        </p14:section>
        <p14:section name="Convex Update" id="{F8720BFB-9295-4BEC-9475-EAF424553CF8}">
          <p14:sldIdLst>
            <p14:sldId id="265"/>
            <p14:sldId id="266"/>
            <p14:sldId id="267"/>
            <p14:sldId id="268"/>
            <p14:sldId id="269"/>
            <p14:sldId id="270"/>
            <p14:sldId id="271"/>
            <p14:sldId id="273"/>
            <p14:sldId id="274"/>
          </p14:sldIdLst>
        </p14:section>
        <p14:section name="SRP" id="{656D6418-8445-42B6-BA0F-2A89012FB630}">
          <p14:sldIdLst>
            <p14:sldId id="281"/>
            <p14:sldId id="261"/>
            <p14:sldId id="293"/>
            <p14:sldId id="295"/>
            <p14:sldId id="279"/>
            <p14:sldId id="319"/>
            <p14:sldId id="327"/>
            <p14:sldId id="322"/>
            <p14:sldId id="329"/>
            <p14:sldId id="321"/>
            <p14:sldId id="326"/>
            <p14:sldId id="320"/>
          </p14:sldIdLst>
        </p14:section>
        <p14:section name="Backup" id="{50A3E535-C32B-4C74-986A-6758D517A34D}">
          <p14:sldIdLst>
            <p14:sldId id="296"/>
            <p14:sldId id="310"/>
            <p14:sldId id="263"/>
            <p14:sldId id="307"/>
            <p14:sldId id="308"/>
            <p14:sldId id="309"/>
            <p14:sldId id="277"/>
            <p14:sldId id="278"/>
            <p14:sldId id="314"/>
            <p14:sldId id="315"/>
            <p14:sldId id="324"/>
            <p14:sldId id="325"/>
            <p14:sldId id="328"/>
            <p14:sldId id="330"/>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 Mease" initials="KM" lastIdx="26" clrIdx="0">
    <p:extLst>
      <p:ext uri="{19B8F6BF-5375-455C-9EA6-DF929625EA0E}">
        <p15:presenceInfo xmlns:p15="http://schemas.microsoft.com/office/powerpoint/2012/main" userId="b4a804dc280396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9048" autoAdjust="0"/>
  </p:normalViewPr>
  <p:slideViewPr>
    <p:cSldViewPr snapToGrid="0" snapToObjects="1">
      <p:cViewPr varScale="1">
        <p:scale>
          <a:sx n="104" d="100"/>
          <a:sy n="104" d="100"/>
        </p:scale>
        <p:origin x="61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5T06:14:55.566" idx="16">
    <p:pos x="3678" y="1178"/>
    <p:text>your discussion of EDL should identify your foci: entry and descent. This sets up why the next 2 slides review entry and descent. The schematic is a good visual overview; however it distorts the timeline, so you should point out that entry is 4 mins and is the period of highest energy and greatest sensitivity for maneuvers on delivery point control</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03T16:18:38.989" idx="15">
    <p:pos x="4455" y="707"/>
    <p:text>is this planned work? some of the wording on the next couple slides sounds like some work has been done but no results are shown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03T12:27:09.743" idx="4">
    <p:pos x="10" y="10"/>
    <p:text>when you discuss this, only mention things that are needed for rest of talk, be very brief on all else</p:text>
    <p:extLst>
      <p:ext uri="{C676402C-5697-4E1C-873F-D02D1690AC5C}">
        <p15:threadingInfo xmlns:p15="http://schemas.microsoft.com/office/powerpoint/2012/main" timeZoneBias="480"/>
      </p:ext>
    </p:extLst>
  </p:cm>
  <p:cm authorId="1" dt="2018-12-05T06:23:51.904" idx="17">
    <p:pos x="106" y="106"/>
    <p:text>your discussion of EDL should identify your foci: entry and descent. This sets up why the next 2 slides review entry and descent. The schematic is a good visual overview; however it distorts the timeline, so you should point out that entry is 4 mins and is the period of highest energy and greatest sensitivity for maneuvers on delivery point control. Mention 6 secs of terror.</p:text>
    <p:extLst>
      <p:ext uri="{C676402C-5697-4E1C-873F-D02D1690AC5C}">
        <p15:threadingInfo xmlns:p15="http://schemas.microsoft.com/office/powerpoint/2012/main" timeZoneBias="480"/>
      </p:ext>
    </p:extLst>
  </p:cm>
  <p:cm authorId="1" dt="2018-12-05T06:26:17.551" idx="18">
    <p:pos x="202" y="202"/>
    <p:text>I know I'm adding content, but it would also be a good opportunity to state the basic objectives of each phase (briefly). Entry: steering vehicle to set up delivery to desired landing site. Supersonic parachute: reduce velocity to subsonic (b/c L/D too low for capsule drag alone to slow fast enough. Descent: final steering and soft landing.</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05T06:33:49.030" idx="20">
    <p:pos x="10" y="10"/>
    <p:text>You can't spend much time on this slide, but you should mention it is based on neighboring optimal control, since you are going to be talking about control methods.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03T12:24:05.156" idx="3">
    <p:pos x="2395" y="3287"/>
    <p:text>motivate SRP here but by very brief on parachute tech</p:text>
    <p:extLst mod="1">
      <p:ext uri="{C676402C-5697-4E1C-873F-D02D1690AC5C}">
        <p15:threadingInfo xmlns:p15="http://schemas.microsoft.com/office/powerpoint/2012/main" timeZoneBias="480"/>
      </p:ext>
    </p:extLst>
  </p:cm>
  <p:cm authorId="1" dt="2018-12-05T06:36:05.814" idx="21">
    <p:pos x="106" y="106"/>
    <p:text>take away point is that MSL guidance was big step forward but significant additional guidance capability is required for future, and MSL guidance won't do it</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05T06:38:29.881" idx="22">
    <p:pos x="10" y="10"/>
    <p:text>for each you should have guidance objective and control to be used. For entry, you only have the control. For landing, you only have the objective.</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03T12:44:21.850" idx="10">
    <p:pos x="10" y="10"/>
    <p:text>I'm getting confused between previous entry guidance work and limitations and previous stochastic control work and limitations.  Novel for entry guidance could, for example, involve using a stochastic control approaach that is not novel in the stochastic control community. Which is okay.</p:text>
    <p:extLst>
      <p:ext uri="{C676402C-5697-4E1C-873F-D02D1690AC5C}">
        <p15:threadingInfo xmlns:p15="http://schemas.microsoft.com/office/powerpoint/2012/main" timeZoneBias="480"/>
      </p:ext>
    </p:extLst>
  </p:cm>
  <p:cm authorId="1" dt="2018-12-05T06:57:57.274" idx="23">
    <p:pos x="1818" y="1020"/>
    <p:text>I think you are only talking about stochastic control on this slide (not entry guidance approaches in general). If so, the title should be "... Existing Stochastic Approaches" and I don't think you are restricting your focus on this slide to entry guidance</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03T12:48:21.402" idx="11">
    <p:pos x="3807" y="1179"/>
    <p:text>On an earlier slide you said viewing entry stochastiically is novel, in this slide it sounds like it isn't, but there are limitations in what has been done</p:text>
    <p:extLst>
      <p:ext uri="{C676402C-5697-4E1C-873F-D02D1690AC5C}">
        <p15:threadingInfo xmlns:p15="http://schemas.microsoft.com/office/powerpoint/2012/main" timeZoneBias="480"/>
      </p:ext>
    </p:extLst>
  </p:cm>
  <p:cm authorId="1" dt="2018-12-05T07:00:58.601" idx="24">
    <p:pos x="10" y="10"/>
    <p:text>ok, here is where you address stochastic approaches for EDL</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05T07:03:02.524" idx="25">
    <p:pos x="10" y="10"/>
    <p:text>need a lead in, at least in your spoken words, because now you are talking about a particular aspect. It looks like an abrupt switch from previous slide</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05T07:06:52.828" idx="26">
    <p:pos x="10" y="10"/>
    <p:text>The convex updating feels too detailed. Figure out a way to streamline it a bit. You should mention that the work was documented in a conference paper and presented at the __ conference. Show the ref.</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presentation goal should be to convey what you have done and plan to do and why it is important and novel.</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Corrections</a:t>
            </a:r>
            <a:r>
              <a:rPr lang="en-US" baseline="0" dirty="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22</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23</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tracking, flown open-loop</a:t>
            </a:r>
            <a:r>
              <a:rPr lang="en-US" baseline="0" dirty="0"/>
              <a:t> between plans, NO ADD’L LATERAL CONTROL</a:t>
            </a:r>
          </a:p>
          <a:p>
            <a:r>
              <a:rPr lang="en-US" baseline="0" dirty="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24</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difference</a:t>
            </a:r>
            <a:r>
              <a:rPr lang="en-US" baseline="0" dirty="0"/>
              <a:t> in scale between the axes </a:t>
            </a:r>
          </a:p>
          <a:p>
            <a:r>
              <a:rPr lang="en-US" baseline="0" dirty="0"/>
              <a:t>Also, not all trajectories are plotted, too unclear otherwise (that’s why there are samples at +- 1km </a:t>
            </a:r>
            <a:r>
              <a:rPr lang="en-US" baseline="0" dirty="0" err="1"/>
              <a:t>crossrange</a:t>
            </a:r>
            <a:r>
              <a:rPr lang="en-US" baseline="0" dirty="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25</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(Covariance minimization is just one particular objective)</a:t>
            </a:r>
          </a:p>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28</a:t>
            </a:fld>
            <a:endParaRPr lang="en-US"/>
          </a:p>
        </p:txBody>
      </p:sp>
    </p:spTree>
    <p:extLst>
      <p:ext uri="{BB962C8B-B14F-4D97-AF65-F5344CB8AC3E}">
        <p14:creationId xmlns:p14="http://schemas.microsoft.com/office/powerpoint/2010/main" val="150770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states involved in the constraint, the more checks we have to perform. For a 1-D constraint, we only have to check a line’s worth of points. However, we don’t need to check constraints for every possible</a:t>
            </a:r>
            <a:r>
              <a:rPr lang="en-US" baseline="0" dirty="0"/>
              <a:t> x and every possible y, we only need to check for points (</a:t>
            </a:r>
            <a:r>
              <a:rPr lang="en-US" baseline="0" dirty="0" err="1"/>
              <a:t>x,y</a:t>
            </a:r>
            <a:r>
              <a:rPr lang="en-US" baseline="0" dirty="0"/>
              <a:t>) that are in the reachable set. </a:t>
            </a:r>
          </a:p>
          <a:p>
            <a:endParaRPr lang="en-US" baseline="0" dirty="0"/>
          </a:p>
          <a:p>
            <a:r>
              <a:rPr lang="en-US" baseline="0" dirty="0"/>
              <a:t>A little more work, and we can also simply check points that are extremal, but this requires determining which points are extremals.</a:t>
            </a:r>
          </a:p>
          <a:p>
            <a:endParaRPr lang="en-US" baseline="0" dirty="0"/>
          </a:p>
          <a:p>
            <a:r>
              <a:rPr lang="en-US" baseline="0" dirty="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29</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constraints</a:t>
            </a:r>
            <a:r>
              <a:rPr lang="en-US" baseline="0" dirty="0"/>
              <a:t> are not shown but are typically imposed on some partial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30</a:t>
            </a:fld>
            <a:endParaRPr lang="en-US"/>
          </a:p>
        </p:txBody>
      </p:sp>
    </p:spTree>
    <p:extLst>
      <p:ext uri="{BB962C8B-B14F-4D97-AF65-F5344CB8AC3E}">
        <p14:creationId xmlns:p14="http://schemas.microsoft.com/office/powerpoint/2010/main" val="361022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can be thought of as 1-D velocity regulation with disregard for position state </a:t>
            </a:r>
          </a:p>
        </p:txBody>
      </p:sp>
      <p:sp>
        <p:nvSpPr>
          <p:cNvPr id="4" name="Slide Number Placeholder 3"/>
          <p:cNvSpPr>
            <a:spLocks noGrp="1"/>
          </p:cNvSpPr>
          <p:nvPr>
            <p:ph type="sldNum" sz="quarter" idx="10"/>
          </p:nvPr>
        </p:nvSpPr>
        <p:spPr/>
        <p:txBody>
          <a:bodyPr/>
          <a:lstStyle/>
          <a:p>
            <a:fld id="{97591DF4-FFBB-4E8C-8E87-255A2EADF72A}" type="slidenum">
              <a:rPr lang="en-US" smtClean="0"/>
              <a:t>31</a:t>
            </a:fld>
            <a:endParaRPr lang="en-US"/>
          </a:p>
        </p:txBody>
      </p:sp>
    </p:spTree>
    <p:extLst>
      <p:ext uri="{BB962C8B-B14F-4D97-AF65-F5344CB8AC3E}">
        <p14:creationId xmlns:p14="http://schemas.microsoft.com/office/powerpoint/2010/main" val="3816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tuning is required; higher gain solutions should be pursued</a:t>
            </a:r>
            <a:r>
              <a:rPr lang="en-US" baseline="0" dirty="0"/>
              <a:t> for better regulation</a:t>
            </a:r>
          </a:p>
          <a:p>
            <a:r>
              <a:rPr lang="en-US" baseline="0" dirty="0"/>
              <a:t>As we will see, the control is only slightly biased for this example, indicating relatively low feedback gains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35</a:t>
            </a:fld>
            <a:endParaRPr lang="en-US"/>
          </a:p>
        </p:txBody>
      </p:sp>
    </p:spTree>
    <p:extLst>
      <p:ext uri="{BB962C8B-B14F-4D97-AF65-F5344CB8AC3E}">
        <p14:creationId xmlns:p14="http://schemas.microsoft.com/office/powerpoint/2010/main" val="965468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Integral control can be used</a:t>
            </a:r>
            <a:r>
              <a:rPr lang="en-US" baseline="0" dirty="0"/>
              <a:t> at the expense of more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37</a:t>
            </a:fld>
            <a:endParaRPr lang="en-US"/>
          </a:p>
        </p:txBody>
      </p:sp>
    </p:spTree>
    <p:extLst>
      <p:ext uri="{BB962C8B-B14F-4D97-AF65-F5344CB8AC3E}">
        <p14:creationId xmlns:p14="http://schemas.microsoft.com/office/powerpoint/2010/main" val="127492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Entry: steering vehicle to set up delivery to desired landing site. </a:t>
            </a:r>
            <a:r>
              <a:rPr lang="en-US" dirty="0" smtClean="0"/>
              <a:t>entry is the period of highest energy and greatest sensitivity for maneuvers on delivery point control</a:t>
            </a:r>
          </a:p>
          <a:p>
            <a:endParaRPr lang="en-US" dirty="0" smtClean="0"/>
          </a:p>
          <a:p>
            <a:r>
              <a:rPr lang="en-US" dirty="0" smtClean="0"/>
              <a:t>Supersonic parachute: reduce velocity to subsonic, L/D too low for capsule drag alone to slow fast enough. </a:t>
            </a:r>
          </a:p>
          <a:p>
            <a:r>
              <a:rPr lang="en-US" dirty="0" smtClean="0"/>
              <a:t>Descent: final steering and soft landing</a:t>
            </a:r>
            <a:r>
              <a:rPr lang="en-US" dirty="0" smtClean="0"/>
              <a:t>.</a:t>
            </a:r>
          </a:p>
        </p:txBody>
      </p:sp>
      <p:sp>
        <p:nvSpPr>
          <p:cNvPr id="4" name="Slide Number Placeholder 3"/>
          <p:cNvSpPr>
            <a:spLocks noGrp="1"/>
          </p:cNvSpPr>
          <p:nvPr>
            <p:ph type="sldNum" sz="quarter" idx="10"/>
          </p:nvPr>
        </p:nvSpPr>
        <p:spPr/>
        <p:txBody>
          <a:bodyPr/>
          <a:lstStyle/>
          <a:p>
            <a:fld id="{97591DF4-FFBB-4E8C-8E87-255A2EADF72A}" type="slidenum">
              <a:rPr lang="en-US" smtClean="0"/>
              <a:t>3</a:t>
            </a:fld>
            <a:endParaRPr lang="en-US"/>
          </a:p>
        </p:txBody>
      </p:sp>
    </p:spTree>
    <p:extLst>
      <p:ext uri="{BB962C8B-B14F-4D97-AF65-F5344CB8AC3E}">
        <p14:creationId xmlns:p14="http://schemas.microsoft.com/office/powerpoint/2010/main" val="2117942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38</a:t>
            </a:fld>
            <a:endParaRPr lang="en-US"/>
          </a:p>
        </p:txBody>
      </p:sp>
    </p:spTree>
    <p:extLst>
      <p:ext uri="{BB962C8B-B14F-4D97-AF65-F5344CB8AC3E}">
        <p14:creationId xmlns:p14="http://schemas.microsoft.com/office/powerpoint/2010/main" val="268326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state vector</a:t>
            </a:r>
            <a:r>
              <a:rPr lang="en-US" baseline="0" dirty="0"/>
              <a:t> is propagated </a:t>
            </a:r>
            <a:r>
              <a:rPr lang="en-US" baseline="0" dirty="0" err="1"/>
              <a:t>inertially</a:t>
            </a:r>
            <a:r>
              <a:rPr lang="en-US" baseline="0" dirty="0"/>
              <a:t> using IMU data</a:t>
            </a:r>
          </a:p>
          <a:p>
            <a:r>
              <a:rPr lang="en-US" baseline="0" dirty="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47</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48</a:t>
            </a:fld>
            <a:endParaRPr lang="en-US"/>
          </a:p>
        </p:txBody>
      </p:sp>
    </p:spTree>
    <p:extLst>
      <p:ext uri="{BB962C8B-B14F-4D97-AF65-F5344CB8AC3E}">
        <p14:creationId xmlns:p14="http://schemas.microsoft.com/office/powerpoint/2010/main" val="517784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finite size of the ellipse provides a very natural scaling for the sigma points, i.e. we choose the initial</a:t>
            </a:r>
            <a:r>
              <a:rPr lang="en-US" baseline="0" dirty="0"/>
              <a:t> set of sigma points to be on the boundary of the initial ellipse</a:t>
            </a:r>
          </a:p>
          <a:p>
            <a:r>
              <a:rPr lang="en-US" baseline="0" dirty="0"/>
              <a:t>Can deal with parametric uncertainty in the same framework. Linear </a:t>
            </a:r>
            <a:r>
              <a:rPr lang="en-US" baseline="0" dirty="0" err="1"/>
              <a:t>cov</a:t>
            </a:r>
            <a:r>
              <a:rPr lang="en-US" baseline="0" dirty="0"/>
              <a:t> prop can deal with stochastic dynamics, how can we do that with sigma points? </a:t>
            </a:r>
          </a:p>
          <a:p>
            <a:r>
              <a:rPr lang="en-US" baseline="0" dirty="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50</a:t>
            </a:fld>
            <a:endParaRPr lang="en-US"/>
          </a:p>
        </p:txBody>
      </p:sp>
    </p:spTree>
    <p:extLst>
      <p:ext uri="{BB962C8B-B14F-4D97-AF65-F5344CB8AC3E}">
        <p14:creationId xmlns:p14="http://schemas.microsoft.com/office/powerpoint/2010/main" val="3231695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either augment an existing approach, or form the basis for a</a:t>
            </a:r>
            <a:r>
              <a:rPr lang="en-US" baseline="0" dirty="0"/>
              <a:t> new one </a:t>
            </a:r>
          </a:p>
          <a:p>
            <a:r>
              <a:rPr lang="en-US" baseline="0" dirty="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52</a:t>
            </a:fld>
            <a:endParaRPr lang="en-US"/>
          </a:p>
        </p:txBody>
      </p:sp>
    </p:spTree>
    <p:extLst>
      <p:ext uri="{BB962C8B-B14F-4D97-AF65-F5344CB8AC3E}">
        <p14:creationId xmlns:p14="http://schemas.microsoft.com/office/powerpoint/2010/main" val="28630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guided entry at Mars</a:t>
            </a:r>
            <a:r>
              <a:rPr lang="en-US" baseline="0" dirty="0" smtClean="0"/>
              <a:t> </a:t>
            </a:r>
            <a:endParaRPr lang="en-US" baseline="0" dirty="0" smtClean="0"/>
          </a:p>
          <a:p>
            <a:r>
              <a:rPr lang="en-US" baseline="0" dirty="0" smtClean="0"/>
              <a:t>Apollo is based on neighboring optimal control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a:t>
            </a:fld>
            <a:endParaRPr lang="en-US"/>
          </a:p>
        </p:txBody>
      </p:sp>
    </p:spTree>
    <p:extLst>
      <p:ext uri="{BB962C8B-B14F-4D97-AF65-F5344CB8AC3E}">
        <p14:creationId xmlns:p14="http://schemas.microsoft.com/office/powerpoint/2010/main" val="403297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MSL guidance represents big step forward but significant additional guidance capability is required for future, and MSL guidance isn’t sufficient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5</a:t>
            </a:fld>
            <a:endParaRPr lang="en-US"/>
          </a:p>
        </p:txBody>
      </p:sp>
    </p:spTree>
    <p:extLst>
      <p:ext uri="{BB962C8B-B14F-4D97-AF65-F5344CB8AC3E}">
        <p14:creationId xmlns:p14="http://schemas.microsoft.com/office/powerpoint/2010/main" val="412617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GFOLD requires repeated solution for generate feedback;</a:t>
            </a:r>
            <a:r>
              <a:rPr lang="en-US" baseline="0" dirty="0"/>
              <a:t> otherwise the bang-bang nature does not leave room for feedback</a:t>
            </a:r>
          </a:p>
          <a:p>
            <a:r>
              <a:rPr lang="en-US" baseline="0" dirty="0"/>
              <a:t>Our approach could be seen as a robust extension to GFOLD, especially if it can be solved via convex optimization </a:t>
            </a:r>
          </a:p>
          <a:p>
            <a:r>
              <a:rPr lang="en-US" baseline="0" dirty="0"/>
              <a:t>Probably not yet amenable to onboard implementation with current Mars tech </a:t>
            </a:r>
          </a:p>
        </p:txBody>
      </p:sp>
      <p:sp>
        <p:nvSpPr>
          <p:cNvPr id="4" name="Slide Number Placeholder 3"/>
          <p:cNvSpPr>
            <a:spLocks noGrp="1"/>
          </p:cNvSpPr>
          <p:nvPr>
            <p:ph type="sldNum" sz="quarter" idx="10"/>
          </p:nvPr>
        </p:nvSpPr>
        <p:spPr/>
        <p:txBody>
          <a:bodyPr/>
          <a:lstStyle/>
          <a:p>
            <a:fld id="{97591DF4-FFBB-4E8C-8E87-255A2EADF72A}" type="slidenum">
              <a:rPr lang="en-US" smtClean="0"/>
              <a:t>10</a:t>
            </a:fld>
            <a:endParaRPr lang="en-US"/>
          </a:p>
        </p:txBody>
      </p:sp>
    </p:spTree>
    <p:extLst>
      <p:ext uri="{BB962C8B-B14F-4D97-AF65-F5344CB8AC3E}">
        <p14:creationId xmlns:p14="http://schemas.microsoft.com/office/powerpoint/2010/main" val="186045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large number of papers deal with similar topics under a variety of different names</a:t>
            </a:r>
          </a:p>
          <a:p>
            <a:r>
              <a:rPr lang="en-US" dirty="0"/>
              <a:t>Linear exponential, risk sensitive, probabilistic control</a:t>
            </a:r>
            <a:r>
              <a:rPr lang="en-US" baseline="0" dirty="0"/>
              <a:t>, covariance steering </a:t>
            </a:r>
            <a:endParaRPr lang="en-US" dirty="0"/>
          </a:p>
          <a:p>
            <a:r>
              <a:rPr lang="en-US" dirty="0"/>
              <a:t>Stochastic versus parametric</a:t>
            </a:r>
            <a:r>
              <a:rPr lang="en-US" baseline="0" dirty="0"/>
              <a:t> uncertainty</a:t>
            </a:r>
          </a:p>
          <a:p>
            <a:r>
              <a:rPr lang="en-US" baseline="0" dirty="0"/>
              <a:t>Open loop vs closed loop</a:t>
            </a:r>
          </a:p>
          <a:p>
            <a:r>
              <a:rPr lang="en-US" baseline="0" dirty="0"/>
              <a:t>Constrained</a:t>
            </a:r>
          </a:p>
          <a:p>
            <a:r>
              <a:rPr lang="en-US" baseline="0" dirty="0"/>
              <a:t>Linear vs nonlinear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11</a:t>
            </a:fld>
            <a:endParaRPr lang="en-US"/>
          </a:p>
        </p:txBody>
      </p:sp>
    </p:spTree>
    <p:extLst>
      <p:ext uri="{BB962C8B-B14F-4D97-AF65-F5344CB8AC3E}">
        <p14:creationId xmlns:p14="http://schemas.microsoft.com/office/powerpoint/2010/main" val="59059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16</a:t>
            </a:fld>
            <a:endParaRPr lang="en-US"/>
          </a:p>
        </p:txBody>
      </p:sp>
    </p:spTree>
    <p:extLst>
      <p:ext uri="{BB962C8B-B14F-4D97-AF65-F5344CB8AC3E}">
        <p14:creationId xmlns:p14="http://schemas.microsoft.com/office/powerpoint/2010/main" val="383311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Entry vehicle flies with an angle of attack to generate lift</a:t>
            </a:r>
          </a:p>
          <a:p>
            <a:r>
              <a:rPr lang="en-US" dirty="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Many potential applications, including updates to a reference trajectory in a tracking approach, and predictor-corrector-like method based on regular repeated updates </a:t>
            </a:r>
          </a:p>
          <a:p>
            <a:endParaRPr lang="en-US" dirty="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19</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Minimizing distance to original trajectory keeps</a:t>
            </a:r>
            <a:r>
              <a:rPr lang="en-US" baseline="0" dirty="0"/>
              <a:t> the linearization as accurate as possible </a:t>
            </a:r>
            <a:endParaRPr lang="en-US" dirty="0"/>
          </a:p>
          <a:p>
            <a:r>
              <a:rPr lang="en-US" dirty="0"/>
              <a:t>Treating the bank rate</a:t>
            </a:r>
            <a:r>
              <a:rPr lang="en-US" baseline="0" dirty="0"/>
              <a:t> as control allows us to limit it, as an added benefit </a:t>
            </a:r>
          </a:p>
          <a:p>
            <a:r>
              <a:rPr lang="en-US" baseline="0" dirty="0"/>
              <a:t>Normal approaches are iterative, ours solves only a single problem </a:t>
            </a:r>
          </a:p>
          <a:p>
            <a:r>
              <a:rPr lang="en-US" baseline="0" dirty="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20</a:t>
            </a:fld>
            <a:endParaRPr lang="en-US"/>
          </a:p>
        </p:txBody>
      </p:sp>
    </p:spTree>
    <p:extLst>
      <p:ext uri="{BB962C8B-B14F-4D97-AF65-F5344CB8AC3E}">
        <p14:creationId xmlns:p14="http://schemas.microsoft.com/office/powerpoint/2010/main" val="1127205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12/5/2018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12/5/2018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12/5/2018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79156"/>
            <a:ext cx="7886700" cy="2102955"/>
          </a:xfrm>
        </p:spPr>
        <p:txBody>
          <a:bodyPr/>
          <a:lstStyle/>
          <a:p>
            <a:r>
              <a:rPr lang="en-US" dirty="0"/>
              <a:t>Advances in Guidance for Mars Entry, Descent, and Landing</a:t>
            </a:r>
          </a:p>
        </p:txBody>
      </p:sp>
      <p:sp>
        <p:nvSpPr>
          <p:cNvPr id="5" name="Content Placeholder 4"/>
          <p:cNvSpPr>
            <a:spLocks noGrp="1"/>
          </p:cNvSpPr>
          <p:nvPr>
            <p:ph idx="1"/>
          </p:nvPr>
        </p:nvSpPr>
        <p:spPr>
          <a:xfrm>
            <a:off x="628650" y="3742660"/>
            <a:ext cx="7886700" cy="2434302"/>
          </a:xfrm>
        </p:spPr>
        <p:txBody>
          <a:bodyPr/>
          <a:lstStyle/>
          <a:p>
            <a:pPr marL="0" indent="0">
              <a:buNone/>
            </a:pPr>
            <a:r>
              <a:rPr lang="en-US" dirty="0"/>
              <a:t>Connor Noyes</a:t>
            </a:r>
          </a:p>
          <a:p>
            <a:pPr marL="0" indent="0">
              <a:buNone/>
            </a:pPr>
            <a:r>
              <a:rPr lang="en-US" dirty="0"/>
              <a:t>Qualifying Exam</a:t>
            </a:r>
          </a:p>
          <a:p>
            <a:pPr marL="0" indent="0">
              <a:buNone/>
            </a:pPr>
            <a:r>
              <a:rPr lang="en-US" dirty="0"/>
              <a:t>December 5</a:t>
            </a:r>
            <a:r>
              <a:rPr lang="en-US" baseline="30000" dirty="0"/>
              <a:t>th</a:t>
            </a:r>
            <a:r>
              <a:rPr lang="en-US" dirty="0"/>
              <a:t>, 2018</a:t>
            </a:r>
          </a:p>
        </p:txBody>
      </p:sp>
      <p:sp>
        <p:nvSpPr>
          <p:cNvPr id="6" name="Date Placeholder 5"/>
          <p:cNvSpPr>
            <a:spLocks noGrp="1"/>
          </p:cNvSpPr>
          <p:nvPr>
            <p:ph type="dt" sz="half" idx="10"/>
          </p:nvPr>
        </p:nvSpPr>
        <p:spPr/>
        <p:txBody>
          <a:bodyPr/>
          <a:lstStyle/>
          <a:p>
            <a:fld id="{D65BF523-FE77-4845-B5F2-255A016D8311}" type="datetime1">
              <a:rPr lang="en-US" smtClean="0"/>
              <a:t>12/5/2018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Powered Descent Literature</a:t>
            </a:r>
          </a:p>
        </p:txBody>
      </p:sp>
      <p:sp>
        <p:nvSpPr>
          <p:cNvPr id="3" name="Content Placeholder 2"/>
          <p:cNvSpPr>
            <a:spLocks noGrp="1"/>
          </p:cNvSpPr>
          <p:nvPr>
            <p:ph idx="1"/>
          </p:nvPr>
        </p:nvSpPr>
        <p:spPr/>
        <p:txBody>
          <a:bodyPr/>
          <a:lstStyle/>
          <a:p>
            <a:r>
              <a:rPr lang="en-US" sz="2400" dirty="0"/>
              <a:t>Polynomial guidance – analytical approach </a:t>
            </a:r>
          </a:p>
          <a:p>
            <a:pPr lvl="1"/>
            <a:r>
              <a:rPr lang="en-US" sz="2000" dirty="0"/>
              <a:t>Flown on Apollo moon landing</a:t>
            </a:r>
          </a:p>
          <a:p>
            <a:pPr lvl="1"/>
            <a:r>
              <a:rPr lang="en-US" sz="2000" dirty="0"/>
              <a:t>No optimality, satisfaction of constraints via time of flight search </a:t>
            </a:r>
          </a:p>
          <a:p>
            <a:r>
              <a:rPr lang="en-US" sz="2400" dirty="0"/>
              <a:t>GFOLD – Convex optimization algorithm for fuel optimal powered descent</a:t>
            </a:r>
          </a:p>
          <a:p>
            <a:pPr lvl="1"/>
            <a:r>
              <a:rPr lang="en-US" sz="2000" dirty="0"/>
              <a:t>Guaranteed convergence for feasible problems with polynomial time complexity </a:t>
            </a:r>
          </a:p>
          <a:p>
            <a:pPr lvl="1"/>
            <a:r>
              <a:rPr lang="en-US" sz="2000" dirty="0"/>
              <a:t>Must solve problem repeatedly to search for optimal time of flight </a:t>
            </a:r>
          </a:p>
          <a:p>
            <a:r>
              <a:rPr lang="en-US" sz="2400" dirty="0"/>
              <a:t>Reduction to nonlinear root-solving problem based on necessary conditions from </a:t>
            </a:r>
            <a:r>
              <a:rPr lang="en-US" sz="2400" dirty="0" err="1"/>
              <a:t>Pontryagin’s</a:t>
            </a:r>
            <a:r>
              <a:rPr lang="en-US" sz="2400" dirty="0"/>
              <a:t> maximum principle </a:t>
            </a:r>
          </a:p>
          <a:p>
            <a:pPr lvl="1"/>
            <a:r>
              <a:rPr lang="en-US" sz="2000" dirty="0"/>
              <a:t>No convergence guarantees</a:t>
            </a:r>
          </a:p>
          <a:p>
            <a:pPr lvl="1"/>
            <a:r>
              <a:rPr lang="en-US" sz="2000" dirty="0"/>
              <a:t>Does not easily admit constraints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0695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Control - Related Work</a:t>
            </a:r>
          </a:p>
        </p:txBody>
      </p:sp>
      <p:sp>
        <p:nvSpPr>
          <p:cNvPr id="3" name="Content Placeholder 2"/>
          <p:cNvSpPr>
            <a:spLocks noGrp="1"/>
          </p:cNvSpPr>
          <p:nvPr>
            <p:ph idx="1"/>
          </p:nvPr>
        </p:nvSpPr>
        <p:spPr/>
        <p:txBody>
          <a:bodyPr/>
          <a:lstStyle/>
          <a:p>
            <a:r>
              <a:rPr lang="en-US" sz="2400" dirty="0"/>
              <a:t>Desensitized optimal control penalizes the partial derivatives of the objective function </a:t>
            </a:r>
            <a:r>
              <a:rPr lang="en-US" sz="2400" dirty="0" err="1"/>
              <a:t>wrt</a:t>
            </a:r>
            <a:r>
              <a:rPr lang="en-US" sz="2400" dirty="0"/>
              <a:t> parameters</a:t>
            </a:r>
          </a:p>
          <a:p>
            <a:pPr lvl="1"/>
            <a:r>
              <a:rPr lang="en-US" sz="2000" dirty="0"/>
              <a:t>Applied to entry phase and fuel-optimal powered descent </a:t>
            </a:r>
          </a:p>
          <a:p>
            <a:pPr lvl="1"/>
            <a:r>
              <a:rPr lang="en-US" sz="2000" dirty="0"/>
              <a:t>Closed relation between sensitivity and covariance reveals this is simply weighted covariance penalty </a:t>
            </a:r>
          </a:p>
          <a:p>
            <a:r>
              <a:rPr lang="en-US" sz="2400" dirty="0"/>
              <a:t>Mean-Variance framework trades off mean performance and robustness: J = E[x] + </a:t>
            </a:r>
            <a:r>
              <a:rPr lang="el-GR" sz="2400" dirty="0"/>
              <a:t>ε</a:t>
            </a:r>
            <a:r>
              <a:rPr lang="en-US" sz="2400" dirty="0"/>
              <a:t>V[x]</a:t>
            </a:r>
          </a:p>
          <a:p>
            <a:pPr lvl="1"/>
            <a:r>
              <a:rPr lang="en-US" sz="2000" dirty="0"/>
              <a:t>Decreasing the sensitivity of open-loop optimal solutions in decision making under uncertainty</a:t>
            </a:r>
          </a:p>
          <a:p>
            <a:pPr lvl="1"/>
            <a:r>
              <a:rPr lang="en-US" sz="2000" dirty="0"/>
              <a:t>We can construct Pareto optimal frontier by varying </a:t>
            </a:r>
            <a:r>
              <a:rPr lang="el-GR" sz="2000" dirty="0"/>
              <a:t>ε</a:t>
            </a:r>
            <a:r>
              <a:rPr lang="en-US" sz="2000" dirty="0"/>
              <a:t>; choose how much performance to sacrifice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74341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6"/>
            <a:ext cx="8058151" cy="1051569"/>
          </a:xfrm>
        </p:spPr>
        <p:txBody>
          <a:bodyPr/>
          <a:lstStyle/>
          <a:p>
            <a:r>
              <a:rPr lang="en-US" sz="3600" dirty="0"/>
              <a:t>Drawbacks/Limitations of Existing </a:t>
            </a:r>
            <a:r>
              <a:rPr lang="en-US" sz="3600" dirty="0" smtClean="0"/>
              <a:t>Stochastic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000" dirty="0"/>
              <a:t>Desensitized control does not make use of statistical information</a:t>
            </a:r>
          </a:p>
          <a:p>
            <a:pPr lvl="1"/>
            <a:r>
              <a:rPr lang="en-US" sz="1800" dirty="0"/>
              <a:t>Indeed, performance evaluations are conducted using parameters governed by distributions and we can use this information explicitly </a:t>
            </a:r>
          </a:p>
          <a:p>
            <a:r>
              <a:rPr lang="en-US" sz="2000" dirty="0"/>
              <a:t>Few papers discuss closed-loop approaches </a:t>
            </a:r>
          </a:p>
          <a:p>
            <a:pPr lvl="1"/>
            <a:r>
              <a:rPr lang="en-US" sz="1800" dirty="0"/>
              <a:t>Those that do avoid the issue of control constraints and instead impose arbitrary limits on the feedback gains or exclude feedback gains from the optimization process entirely</a:t>
            </a:r>
          </a:p>
          <a:p>
            <a:r>
              <a:rPr lang="en-US" sz="2000" dirty="0"/>
              <a:t>Generally only demonstrated on 2d examples, many proposed solutions do not scale well with increasing dimension</a:t>
            </a:r>
          </a:p>
        </p:txBody>
      </p:sp>
      <p:sp>
        <p:nvSpPr>
          <p:cNvPr id="4" name="Date Placeholder 3"/>
          <p:cNvSpPr>
            <a:spLocks noGrp="1"/>
          </p:cNvSpPr>
          <p:nvPr>
            <p:ph type="dt" sz="half" idx="10"/>
          </p:nvPr>
        </p:nvSpPr>
        <p:spPr/>
        <p:txBody>
          <a:bodyPr/>
          <a:lstStyle/>
          <a:p>
            <a:fld id="{7E2110A7-166C-49B2-9D48-0EC3D7BA312D}" type="datetime1">
              <a:rPr lang="en-US" smtClean="0"/>
              <a:t>12/5/2018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Applications </a:t>
            </a:r>
            <a:r>
              <a:rPr lang="en-US" dirty="0" smtClean="0"/>
              <a:t>of Stochastic Control to </a:t>
            </a:r>
            <a:r>
              <a:rPr lang="en-US" dirty="0"/>
              <a:t>EDL</a:t>
            </a:r>
          </a:p>
        </p:txBody>
      </p:sp>
      <p:sp>
        <p:nvSpPr>
          <p:cNvPr id="3" name="Content Placeholder 2"/>
          <p:cNvSpPr>
            <a:spLocks noGrp="1"/>
          </p:cNvSpPr>
          <p:nvPr>
            <p:ph idx="1"/>
          </p:nvPr>
        </p:nvSpPr>
        <p:spPr>
          <a:xfrm>
            <a:off x="628650" y="2377439"/>
            <a:ext cx="7886700" cy="3799523"/>
          </a:xfrm>
        </p:spPr>
        <p:txBody>
          <a:bodyPr/>
          <a:lstStyle/>
          <a:p>
            <a:r>
              <a:rPr lang="en-US" sz="2400" dirty="0"/>
              <a:t>Desensitized entry and powered descent</a:t>
            </a:r>
          </a:p>
          <a:p>
            <a:pPr lvl="1"/>
            <a:r>
              <a:rPr lang="en-US" sz="2000" dirty="0"/>
              <a:t>Without enforcement of constraints except on mean trajectory</a:t>
            </a:r>
          </a:p>
          <a:p>
            <a:pPr lvl="1"/>
            <a:r>
              <a:rPr lang="en-US" sz="2000" dirty="0"/>
              <a:t>SRP application used a heuristic that drives feedback gains to zero near the boundary of control constraints </a:t>
            </a:r>
          </a:p>
          <a:p>
            <a:r>
              <a:rPr lang="en-US" sz="2400" dirty="0"/>
              <a:t>Variance penalization without confirmation of benefits</a:t>
            </a:r>
          </a:p>
          <a:p>
            <a:pPr lvl="1"/>
            <a:r>
              <a:rPr lang="en-US" sz="2000" dirty="0"/>
              <a:t>Linear covariance propagation was used but the control was never executed on the full nonlinear model in order to demonstrate that the linearized prediction was sufficient</a:t>
            </a:r>
          </a:p>
          <a:p>
            <a:pPr lvl="1"/>
            <a:r>
              <a:rPr lang="en-US" sz="2000" dirty="0"/>
              <a:t>Control saturation was not accounted for, which overestimates the effect the controller has on reducing the </a:t>
            </a:r>
            <a:r>
              <a:rPr lang="en-US" sz="2000" dirty="0" smtClean="0"/>
              <a:t>state </a:t>
            </a:r>
            <a:r>
              <a:rPr lang="en-US" sz="2000" dirty="0"/>
              <a:t>covariance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approach is novel</a:t>
            </a:r>
          </a:p>
        </p:txBody>
      </p:sp>
      <p:sp>
        <p:nvSpPr>
          <p:cNvPr id="3" name="Content Placeholder 2"/>
          <p:cNvSpPr>
            <a:spLocks noGrp="1"/>
          </p:cNvSpPr>
          <p:nvPr>
            <p:ph idx="1"/>
          </p:nvPr>
        </p:nvSpPr>
        <p:spPr>
          <a:xfrm>
            <a:off x="628650" y="1933574"/>
            <a:ext cx="8165154" cy="4156329"/>
          </a:xfrm>
        </p:spPr>
        <p:txBody>
          <a:bodyPr/>
          <a:lstStyle/>
          <a:p>
            <a:r>
              <a:rPr lang="en-US" sz="2000" dirty="0"/>
              <a:t>Convex optimization methodology for onboard entry trajectory </a:t>
            </a:r>
            <a:r>
              <a:rPr lang="en-US" sz="2000" dirty="0" err="1"/>
              <a:t>replanning</a:t>
            </a:r>
            <a:endParaRPr lang="en-US" sz="2000" dirty="0"/>
          </a:p>
          <a:p>
            <a:pPr lvl="1"/>
            <a:r>
              <a:rPr lang="en-US" sz="1800" dirty="0"/>
              <a:t>Based on the idea of warm-starting</a:t>
            </a:r>
          </a:p>
          <a:p>
            <a:pPr lvl="1"/>
            <a:r>
              <a:rPr lang="en-US" sz="1800" dirty="0"/>
              <a:t>Initial trajectory designed using results from hybrid optimal control </a:t>
            </a:r>
          </a:p>
          <a:p>
            <a:r>
              <a:rPr lang="en-US" sz="2000" dirty="0"/>
              <a:t>Stochastic view of the </a:t>
            </a:r>
            <a:r>
              <a:rPr lang="en-US" sz="2000" dirty="0" smtClean="0"/>
              <a:t>constrained SRP </a:t>
            </a:r>
            <a:r>
              <a:rPr lang="en-US" sz="2000" dirty="0"/>
              <a:t>problem: looking at an entire tube of trajectories from the beginning of the design process </a:t>
            </a:r>
          </a:p>
          <a:p>
            <a:pPr lvl="1"/>
            <a:r>
              <a:rPr lang="en-US" sz="1800" dirty="0"/>
              <a:t>Exploit knowledge of the probabilistic nature of the uncertainty to improve performance</a:t>
            </a:r>
          </a:p>
          <a:p>
            <a:pPr lvl="1"/>
            <a:r>
              <a:rPr lang="en-US" sz="1800" dirty="0"/>
              <a:t>Reversal of common design order; reference trajectory is designed in view of closed-loop performance </a:t>
            </a:r>
          </a:p>
          <a:p>
            <a:pPr lvl="1"/>
            <a:r>
              <a:rPr lang="en-US" sz="1800" dirty="0"/>
              <a:t>The process may still require iteration if the chosen controller parameters are insufficient</a:t>
            </a:r>
          </a:p>
          <a:p>
            <a:pPr lvl="1"/>
            <a:r>
              <a:rPr lang="en-US" sz="1800" dirty="0"/>
              <a:t>In NLP formulations, gains and other controller parameters can be included in the optimization process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03064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0" y="2725242"/>
            <a:ext cx="3998214" cy="2239950"/>
          </a:xfrm>
        </p:spPr>
        <p:txBody>
          <a:bodyPr/>
          <a:lstStyle/>
          <a:p>
            <a:r>
              <a:rPr lang="en-US" dirty="0"/>
              <a:t>Guidance </a:t>
            </a:r>
            <a:r>
              <a:rPr lang="en-US" dirty="0" smtClean="0"/>
              <a:t>Approach for the Entry Phase</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426006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a:t>Switch Time Optimization for Rapid Entry Trajectory Design</a:t>
            </a:r>
          </a:p>
        </p:txBody>
      </p:sp>
      <p:sp>
        <p:nvSpPr>
          <p:cNvPr id="3" name="Content Placeholder 2"/>
          <p:cNvSpPr>
            <a:spLocks noGrp="1"/>
          </p:cNvSpPr>
          <p:nvPr>
            <p:ph idx="1"/>
          </p:nvPr>
        </p:nvSpPr>
        <p:spPr>
          <a:xfrm>
            <a:off x="628650" y="2576944"/>
            <a:ext cx="7886700" cy="4281055"/>
          </a:xfrm>
        </p:spPr>
        <p:txBody>
          <a:bodyPr/>
          <a:lstStyle/>
          <a:p>
            <a:r>
              <a:rPr lang="en-US" sz="2400" dirty="0"/>
              <a:t>Simple parameterization of bank angle profile for robust, near-optimal altitude performance intended for parachute architectures </a:t>
            </a:r>
          </a:p>
          <a:p>
            <a:r>
              <a:rPr lang="en-US" sz="2400" dirty="0"/>
              <a:t>Can demonstrate that this parameterization also allows for near-optimal minimum velocity performance, suitable for SRP applications</a:t>
            </a:r>
          </a:p>
        </p:txBody>
      </p:sp>
      <p:sp>
        <p:nvSpPr>
          <p:cNvPr id="4" name="Date Placeholder 3"/>
          <p:cNvSpPr>
            <a:spLocks noGrp="1"/>
          </p:cNvSpPr>
          <p:nvPr>
            <p:ph type="dt" sz="half" idx="10"/>
          </p:nvPr>
        </p:nvSpPr>
        <p:spPr/>
        <p:txBody>
          <a:bodyPr/>
          <a:lstStyle/>
          <a:p>
            <a:fld id="{C5C4825F-DB45-4B89-B3FE-04D1625C0B44}" type="datetime1">
              <a:rPr lang="en-US" smtClean="0"/>
              <a:t>12/5/2018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Low-order Parameterization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992" t="9114" r="8356" b="5157"/>
          <a:stretch/>
        </p:blipFill>
        <p:spPr>
          <a:xfrm>
            <a:off x="4125191" y="2244436"/>
            <a:ext cx="4894118" cy="3730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18" y="2175610"/>
            <a:ext cx="2684663" cy="846701"/>
          </a:xfrm>
          <a:prstGeom prst="rect">
            <a:avLst/>
          </a:prstGeom>
        </p:spPr>
      </p:pic>
      <p:sp>
        <p:nvSpPr>
          <p:cNvPr id="7" name="Right Arrow 6"/>
          <p:cNvSpPr/>
          <p:nvPr/>
        </p:nvSpPr>
        <p:spPr>
          <a:xfrm>
            <a:off x="3190009" y="2516315"/>
            <a:ext cx="831273"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8523" y="3274836"/>
            <a:ext cx="390275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If-then logic used is discontinuous; </a:t>
            </a:r>
            <a:r>
              <a:rPr lang="en-US" dirty="0" err="1"/>
              <a:t>Nelder</a:t>
            </a:r>
            <a:r>
              <a:rPr lang="en-US" dirty="0"/>
              <a:t>-Mead simplex method has been used for optimization</a:t>
            </a:r>
          </a:p>
          <a:p>
            <a:pPr marL="285750" indent="-285750">
              <a:buFont typeface="Arial" panose="020B0604020202020204" pitchFamily="34" charset="0"/>
              <a:buChar char="•"/>
            </a:pPr>
            <a:r>
              <a:rPr lang="en-US" dirty="0"/>
              <a:t>Results from hybrid OC literature suggest a gradient based solution is possible and preferable</a:t>
            </a:r>
          </a:p>
          <a:p>
            <a:pPr marL="742950" lvl="1" indent="-285750">
              <a:buFont typeface="Arial" panose="020B0604020202020204" pitchFamily="34" charset="0"/>
              <a:buChar char="•"/>
            </a:pPr>
            <a:r>
              <a:rPr lang="en-US" dirty="0"/>
              <a:t>Can be computed via forward or </a:t>
            </a:r>
            <a:r>
              <a:rPr lang="en-US" dirty="0" err="1"/>
              <a:t>adjoint</a:t>
            </a:r>
            <a:r>
              <a:rPr lang="en-US" dirty="0"/>
              <a:t> sensitivities  </a:t>
            </a:r>
          </a:p>
          <a:p>
            <a:endParaRPr lang="en-US" dirty="0"/>
          </a:p>
        </p:txBody>
      </p:sp>
    </p:spTree>
    <p:extLst>
      <p:ext uri="{BB962C8B-B14F-4D97-AF65-F5344CB8AC3E}">
        <p14:creationId xmlns:p14="http://schemas.microsoft.com/office/powerpoint/2010/main" val="169255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Time Optimization</a:t>
            </a:r>
          </a:p>
        </p:txBody>
      </p:sp>
      <p:sp>
        <p:nvSpPr>
          <p:cNvPr id="3" name="Content Placeholder 2"/>
          <p:cNvSpPr>
            <a:spLocks noGrp="1"/>
          </p:cNvSpPr>
          <p:nvPr>
            <p:ph idx="1"/>
          </p:nvPr>
        </p:nvSpPr>
        <p:spPr/>
        <p:txBody>
          <a:bodyPr/>
          <a:lstStyle/>
          <a:p>
            <a:r>
              <a:rPr lang="en-US" sz="2400" dirty="0"/>
              <a:t>Gradients with respect to switch times cannot be easily evaluated via finite difference, and automatic differentiation fails due to the discontinuous logic</a:t>
            </a:r>
          </a:p>
          <a:p>
            <a:r>
              <a:rPr lang="en-US" sz="2400" dirty="0"/>
              <a:t>Solved very efficiently via SQP method (quasi-Newton method, BFGS update to inverse Hessian)</a:t>
            </a:r>
          </a:p>
          <a:p>
            <a:pPr lvl="1"/>
            <a:r>
              <a:rPr lang="en-US" sz="2000" dirty="0"/>
              <a:t>For the 3-parameter problems here, typical convergence is &lt; 5 iterations </a:t>
            </a:r>
          </a:p>
          <a:p>
            <a:r>
              <a:rPr lang="en-US" sz="2400" dirty="0"/>
              <a:t>We left margins heuristically, assumed a fixed % was sufficient for closed loop trajectories </a:t>
            </a:r>
          </a:p>
          <a:p>
            <a:pPr lvl="1"/>
            <a:r>
              <a:rPr lang="en-US" sz="2000" dirty="0"/>
              <a:t>In a future approach, the bank angle magnitudes become decision variables and the appropriate margin during each segment is determined automatically</a:t>
            </a:r>
          </a:p>
        </p:txBody>
      </p:sp>
      <p:sp>
        <p:nvSpPr>
          <p:cNvPr id="4" name="Date Placeholder 3"/>
          <p:cNvSpPr>
            <a:spLocks noGrp="1"/>
          </p:cNvSpPr>
          <p:nvPr>
            <p:ph type="dt" sz="half" idx="10"/>
          </p:nvPr>
        </p:nvSpPr>
        <p:spPr/>
        <p:txBody>
          <a:bodyPr/>
          <a:lstStyle/>
          <a:p>
            <a:fld id="{581CF2A1-F6C1-4B7E-AC26-04453B5C8EE3}" type="datetime1">
              <a:rPr lang="en-US" smtClean="0"/>
              <a:t>12/5/2018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Trajectory </a:t>
            </a:r>
            <a:r>
              <a:rPr lang="en-US" dirty="0" smtClean="0"/>
              <a:t>Updating</a:t>
            </a:r>
            <a:r>
              <a:rPr lang="en-US" sz="2400" baseline="90000" dirty="0" smtClean="0"/>
              <a:t>1</a:t>
            </a:r>
            <a:endParaRPr lang="en-US" baseline="90000" dirty="0"/>
          </a:p>
        </p:txBody>
      </p:sp>
      <p:sp>
        <p:nvSpPr>
          <p:cNvPr id="3" name="Content Placeholder 2"/>
          <p:cNvSpPr>
            <a:spLocks noGrp="1"/>
          </p:cNvSpPr>
          <p:nvPr>
            <p:ph idx="1"/>
          </p:nvPr>
        </p:nvSpPr>
        <p:spPr>
          <a:xfrm>
            <a:off x="628650" y="1792119"/>
            <a:ext cx="8361346" cy="5561582"/>
          </a:xfrm>
        </p:spPr>
        <p:txBody>
          <a:bodyPr/>
          <a:lstStyle/>
          <a:p>
            <a:r>
              <a:rPr lang="en-US" sz="2400" dirty="0"/>
              <a:t>The entry vehicle enters the atmosphere with a trajectory designed that will deliver it to the target under nominal conditions </a:t>
            </a:r>
          </a:p>
          <a:p>
            <a:r>
              <a:rPr lang="en-US" sz="2400" dirty="0"/>
              <a:t>Under off-nominal conditions, the vehicle will deviate from the trajectory that was planned, sometimes even with the aid of closed-loop guidance </a:t>
            </a:r>
          </a:p>
          <a:p>
            <a:pPr lvl="1"/>
            <a:r>
              <a:rPr lang="en-US" sz="2000" dirty="0"/>
              <a:t>Vehicle may arrive at the target under poor conditions (e.g. outside of parachute deployment conditions, poor SRP ignition point, etc.) or may violate important path constraints </a:t>
            </a:r>
          </a:p>
          <a:p>
            <a:r>
              <a:rPr lang="en-US" sz="2400" dirty="0"/>
              <a:t>Goal: use current estimated vehicle state and redesign a path to the target while satisfying constraints (e.g. parachute deploy conditions, path constraints)</a:t>
            </a:r>
          </a:p>
          <a:p>
            <a:endParaRPr lang="en-US" dirty="0"/>
          </a:p>
        </p:txBody>
      </p:sp>
      <p:sp>
        <p:nvSpPr>
          <p:cNvPr id="4" name="Date Placeholder 3"/>
          <p:cNvSpPr>
            <a:spLocks noGrp="1"/>
          </p:cNvSpPr>
          <p:nvPr>
            <p:ph type="dt" sz="half" idx="10"/>
          </p:nvPr>
        </p:nvSpPr>
        <p:spPr/>
        <p:txBody>
          <a:bodyPr/>
          <a:lstStyle/>
          <a:p>
            <a:fld id="{63A7C39B-4337-4284-8FCA-2CFCA1AD45E4}" type="datetime1">
              <a:rPr lang="en-US" smtClean="0"/>
              <a:t>12/5/2018</a:t>
            </a:fld>
            <a:endParaRPr lang="en-US"/>
          </a:p>
        </p:txBody>
      </p:sp>
      <p:sp>
        <p:nvSpPr>
          <p:cNvPr id="5" name="TextBox 4"/>
          <p:cNvSpPr txBox="1"/>
          <p:nvPr/>
        </p:nvSpPr>
        <p:spPr>
          <a:xfrm>
            <a:off x="2149784" y="6385054"/>
            <a:ext cx="5622616" cy="461665"/>
          </a:xfrm>
          <a:prstGeom prst="rect">
            <a:avLst/>
          </a:prstGeom>
          <a:noFill/>
        </p:spPr>
        <p:txBody>
          <a:bodyPr wrap="square" rtlCol="0">
            <a:spAutoFit/>
          </a:bodyPr>
          <a:lstStyle/>
          <a:p>
            <a:r>
              <a:rPr lang="en-US" sz="1200" baseline="30000" dirty="0" smtClean="0"/>
              <a:t>1</a:t>
            </a:r>
            <a:r>
              <a:rPr lang="en-US" sz="1200" dirty="0" smtClean="0"/>
              <a:t> </a:t>
            </a:r>
            <a:r>
              <a:rPr lang="en-US" sz="1100" dirty="0" smtClean="0"/>
              <a:t>Noyes, C.D., </a:t>
            </a:r>
            <a:r>
              <a:rPr lang="en-US" sz="1100" dirty="0" err="1" smtClean="0"/>
              <a:t>Mease</a:t>
            </a:r>
            <a:r>
              <a:rPr lang="en-US" sz="1100" dirty="0" smtClean="0"/>
              <a:t>, K.D., </a:t>
            </a:r>
            <a:r>
              <a:rPr lang="en-US" sz="1100" i="1" dirty="0" smtClean="0"/>
              <a:t>A Convex Optimization Approach to Mars Entry Trajectory Updating</a:t>
            </a:r>
            <a:r>
              <a:rPr lang="en-US" sz="1100" dirty="0" smtClean="0"/>
              <a:t>, AAS </a:t>
            </a:r>
            <a:r>
              <a:rPr lang="en-US" sz="1100" dirty="0" err="1" smtClean="0"/>
              <a:t>Astrodynamics</a:t>
            </a:r>
            <a:r>
              <a:rPr lang="en-US" sz="1100" dirty="0" smtClean="0"/>
              <a:t> </a:t>
            </a:r>
            <a:r>
              <a:rPr lang="en-US" sz="1100" dirty="0" smtClean="0"/>
              <a:t>Specialist Conference</a:t>
            </a:r>
            <a:r>
              <a:rPr lang="en-US" sz="1100" dirty="0" smtClean="0"/>
              <a:t>, 2018. </a:t>
            </a:r>
            <a:endParaRPr lang="en-US" sz="1100" dirty="0"/>
          </a:p>
        </p:txBody>
      </p:sp>
    </p:spTree>
    <p:extLst>
      <p:ext uri="{BB962C8B-B14F-4D97-AF65-F5344CB8AC3E}">
        <p14:creationId xmlns:p14="http://schemas.microsoft.com/office/powerpoint/2010/main" val="14114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Entry, Descent, Landing Overview</a:t>
            </a:r>
          </a:p>
          <a:p>
            <a:r>
              <a:rPr lang="en-US" dirty="0"/>
              <a:t>Entry Guidance Review</a:t>
            </a:r>
          </a:p>
          <a:p>
            <a:r>
              <a:rPr lang="en-US" dirty="0"/>
              <a:t>Powered Descent Guidance Review </a:t>
            </a:r>
          </a:p>
          <a:p>
            <a:r>
              <a:rPr lang="en-US" dirty="0"/>
              <a:t>Related Stochastic Literature Review</a:t>
            </a:r>
          </a:p>
          <a:p>
            <a:r>
              <a:rPr lang="en-US" dirty="0"/>
              <a:t>Description of proposed approach</a:t>
            </a:r>
          </a:p>
          <a:p>
            <a:r>
              <a:rPr lang="en-US" dirty="0"/>
              <a:t>Applications to EDL</a:t>
            </a:r>
          </a:p>
          <a:p>
            <a:r>
              <a:rPr lang="en-US" dirty="0"/>
              <a:t>Conclusion, Questions, Discussion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a:t>Proposed Approach</a:t>
            </a:r>
          </a:p>
        </p:txBody>
      </p:sp>
      <p:sp>
        <p:nvSpPr>
          <p:cNvPr id="3" name="Content Placeholder 2"/>
          <p:cNvSpPr>
            <a:spLocks noGrp="1"/>
          </p:cNvSpPr>
          <p:nvPr>
            <p:ph idx="1"/>
          </p:nvPr>
        </p:nvSpPr>
        <p:spPr>
          <a:xfrm>
            <a:off x="628650" y="1916153"/>
            <a:ext cx="7886700" cy="4792655"/>
          </a:xfrm>
        </p:spPr>
        <p:txBody>
          <a:bodyPr/>
          <a:lstStyle/>
          <a:p>
            <a:r>
              <a:rPr lang="en-US" sz="2400" dirty="0"/>
              <a:t>Trajectory update is posed an optimal control problem</a:t>
            </a:r>
          </a:p>
          <a:p>
            <a:pPr lvl="1"/>
            <a:r>
              <a:rPr lang="en-US" sz="2000" dirty="0"/>
              <a:t>Objective is to minimize distance to original trajectory while satisfying terminal constraints </a:t>
            </a:r>
          </a:p>
          <a:p>
            <a:r>
              <a:rPr lang="en-US" sz="2400" dirty="0"/>
              <a:t>Use energy as independent variable </a:t>
            </a:r>
          </a:p>
          <a:p>
            <a:r>
              <a:rPr lang="en-US" sz="2400" dirty="0" err="1"/>
              <a:t>Convexify</a:t>
            </a:r>
            <a:r>
              <a:rPr lang="en-US" sz="2400" dirty="0"/>
              <a:t> </a:t>
            </a:r>
          </a:p>
          <a:p>
            <a:pPr lvl="1"/>
            <a:r>
              <a:rPr lang="en-US" sz="2000" dirty="0"/>
              <a:t>Treat bank angle as additional state, use bank rate as the control variable</a:t>
            </a:r>
          </a:p>
          <a:p>
            <a:pPr lvl="1"/>
            <a:r>
              <a:rPr lang="en-US" sz="2000" dirty="0"/>
              <a:t>Linearize the equations of motion </a:t>
            </a:r>
          </a:p>
          <a:p>
            <a:pPr lvl="1"/>
            <a:r>
              <a:rPr lang="en-US" sz="2000" dirty="0"/>
              <a:t>Unlike powered descent case, </a:t>
            </a:r>
            <a:r>
              <a:rPr lang="en-US" sz="2000" dirty="0" err="1"/>
              <a:t>convexification</a:t>
            </a:r>
            <a:r>
              <a:rPr lang="en-US" sz="2000" dirty="0"/>
              <a:t> is not lossless </a:t>
            </a:r>
          </a:p>
          <a:p>
            <a:r>
              <a:rPr lang="en-US" sz="2400" dirty="0"/>
              <a:t>Discretize (or transcribe) into second-order cone program</a:t>
            </a:r>
          </a:p>
          <a:p>
            <a:pPr lvl="1"/>
            <a:r>
              <a:rPr lang="en-US" sz="2000" dirty="0" err="1"/>
              <a:t>Chebyshev</a:t>
            </a:r>
            <a:r>
              <a:rPr lang="en-US" sz="2000" dirty="0"/>
              <a:t> </a:t>
            </a:r>
            <a:r>
              <a:rPr lang="en-US" sz="2000" dirty="0" err="1"/>
              <a:t>pseudospectral</a:t>
            </a:r>
            <a:r>
              <a:rPr lang="en-US" sz="2000" dirty="0"/>
              <a:t> method </a:t>
            </a:r>
          </a:p>
          <a:p>
            <a:r>
              <a:rPr lang="en-US" sz="2400" dirty="0"/>
              <a:t>Solve the resulting SOCP using efficient interior-point solver</a:t>
            </a:r>
          </a:p>
        </p:txBody>
      </p:sp>
      <p:sp>
        <p:nvSpPr>
          <p:cNvPr id="4" name="Date Placeholder 3"/>
          <p:cNvSpPr>
            <a:spLocks noGrp="1"/>
          </p:cNvSpPr>
          <p:nvPr>
            <p:ph type="dt" sz="half" idx="10"/>
          </p:nvPr>
        </p:nvSpPr>
        <p:spPr/>
        <p:txBody>
          <a:bodyPr/>
          <a:lstStyle/>
          <a:p>
            <a:fld id="{CB9C015D-D165-4AE2-B291-D92CBC321699}" type="datetime1">
              <a:rPr lang="en-US" smtClean="0"/>
              <a:t>12/5/2018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Optimization </a:t>
            </a:r>
          </a:p>
        </p:txBody>
      </p:sp>
      <p:sp>
        <p:nvSpPr>
          <p:cNvPr id="3" name="Content Placeholder 2"/>
          <p:cNvSpPr>
            <a:spLocks noGrp="1"/>
          </p:cNvSpPr>
          <p:nvPr>
            <p:ph idx="1"/>
          </p:nvPr>
        </p:nvSpPr>
        <p:spPr/>
        <p:txBody>
          <a:bodyPr/>
          <a:lstStyle/>
          <a:p>
            <a:r>
              <a:rPr lang="en-US" sz="2400" dirty="0"/>
              <a:t>(Iterative) Convex optimization approaches to non-convex optimal control problems have exploded in interest due to efficient, polynomial time solvers and guaranteed global solution when the problem is feasible</a:t>
            </a:r>
          </a:p>
          <a:p>
            <a:r>
              <a:rPr lang="en-US" sz="2400" dirty="0"/>
              <a:t>A variety of aerospace problems have been solved including ascent trajectory design, powered descent trajectory design, interplanetary transfers, and entry</a:t>
            </a:r>
          </a:p>
          <a:p>
            <a:r>
              <a:rPr lang="en-US" sz="2400" dirty="0"/>
              <a:t>While these convex optimization guarantees solution of feasible sub-problems, not all methods have guaranteed convergence, and those that do typically require an unknown number of iterations</a:t>
            </a:r>
          </a:p>
          <a:p>
            <a:pPr lvl="1"/>
            <a:r>
              <a:rPr lang="en-US" sz="2000" dirty="0"/>
              <a:t>The proposed approach does not involve multiple iterations</a:t>
            </a:r>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12/5/2018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a:t>Single Trajectory Demonstration</a:t>
            </a:r>
          </a:p>
        </p:txBody>
      </p:sp>
      <p:sp>
        <p:nvSpPr>
          <p:cNvPr id="3" name="Content Placeholder 2"/>
          <p:cNvSpPr>
            <a:spLocks noGrp="1"/>
          </p:cNvSpPr>
          <p:nvPr>
            <p:ph idx="1"/>
          </p:nvPr>
        </p:nvSpPr>
        <p:spPr>
          <a:xfrm>
            <a:off x="628650" y="1825625"/>
            <a:ext cx="7886700" cy="1514341"/>
          </a:xfrm>
        </p:spPr>
        <p:txBody>
          <a:bodyPr/>
          <a:lstStyle/>
          <a:p>
            <a:r>
              <a:rPr lang="en-US" sz="2400" dirty="0"/>
              <a:t>Updates occur at 30s interval, and ceases below 1000 m/s </a:t>
            </a:r>
          </a:p>
          <a:p>
            <a:r>
              <a:rPr lang="en-US" sz="2400" dirty="0"/>
              <a:t>4% less drag, 4% more lift, and perturbations to atmospheric density are applied</a:t>
            </a:r>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a:t>Mismatch between state predicted by update 2 (green) and actual state due to parametric uncertainty and off-nominal atmospheric conditions is corrected by the following updates</a:t>
            </a:r>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12/5/2018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a:t>Single Trajectory (Cont.)</a:t>
            </a:r>
          </a:p>
        </p:txBody>
      </p:sp>
      <p:sp>
        <p:nvSpPr>
          <p:cNvPr id="3" name="Content Placeholder 2"/>
          <p:cNvSpPr>
            <a:spLocks noGrp="1"/>
          </p:cNvSpPr>
          <p:nvPr>
            <p:ph idx="1"/>
          </p:nvPr>
        </p:nvSpPr>
        <p:spPr>
          <a:xfrm>
            <a:off x="314325" y="1957386"/>
            <a:ext cx="8515350" cy="1418089"/>
          </a:xfrm>
        </p:spPr>
        <p:txBody>
          <a:bodyPr/>
          <a:lstStyle/>
          <a:p>
            <a:r>
              <a:rPr lang="en-US" sz="2400" dirty="0"/>
              <a:t>The initial trajectory was optimized for high altitude</a:t>
            </a:r>
          </a:p>
          <a:p>
            <a:r>
              <a:rPr lang="en-US" sz="2400" dirty="0"/>
              <a:t>The updates retain aspects of the original trajectory, e.g., altitude performance remains excellent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a:t>Parachute deployment box</a:t>
            </a:r>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trajectories end at the same energy level due to use of energy as independent variable </a:t>
            </a:r>
          </a:p>
        </p:txBody>
      </p:sp>
      <p:sp>
        <p:nvSpPr>
          <p:cNvPr id="7" name="Date Placeholder 6"/>
          <p:cNvSpPr>
            <a:spLocks noGrp="1"/>
          </p:cNvSpPr>
          <p:nvPr>
            <p:ph type="dt" sz="half" idx="10"/>
          </p:nvPr>
        </p:nvSpPr>
        <p:spPr/>
        <p:txBody>
          <a:bodyPr/>
          <a:lstStyle/>
          <a:p>
            <a:fld id="{A1DF8AFB-F03D-4DDC-BB5A-C9EED9FBE463}" type="datetime1">
              <a:rPr lang="en-US" smtClean="0"/>
              <a:t>12/5/2018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a:t>
            </a:r>
          </a:p>
        </p:txBody>
      </p:sp>
      <p:sp>
        <p:nvSpPr>
          <p:cNvPr id="3" name="Content Placeholder 2"/>
          <p:cNvSpPr>
            <a:spLocks noGrp="1"/>
          </p:cNvSpPr>
          <p:nvPr>
            <p:ph idx="1"/>
          </p:nvPr>
        </p:nvSpPr>
        <p:spPr/>
        <p:txBody>
          <a:bodyPr/>
          <a:lstStyle/>
          <a:p>
            <a:r>
              <a:rPr lang="en-US" sz="2000" dirty="0"/>
              <a:t>Vehicle is nominally L/D = 0.24 with initial state subject to MSL-like dispersions</a:t>
            </a:r>
          </a:p>
          <a:p>
            <a:r>
              <a:rPr lang="en-US" sz="2000" dirty="0" err="1"/>
              <a:t>MarsGRAM</a:t>
            </a:r>
            <a:r>
              <a:rPr lang="en-US" sz="2000" dirty="0"/>
              <a:t> is used for environment modeling</a:t>
            </a:r>
          </a:p>
          <a:p>
            <a:r>
              <a:rPr lang="en-US" sz="2000" dirty="0"/>
              <a:t>Uncertainty is added to lift and drag coefficients</a:t>
            </a:r>
          </a:p>
          <a:p>
            <a:pPr lvl="1"/>
            <a:r>
              <a:rPr lang="en-US" sz="1800" dirty="0"/>
              <a:t>Gaussian with 3</a:t>
            </a:r>
            <a:r>
              <a:rPr lang="el-GR" sz="1800" dirty="0"/>
              <a:t>σ</a:t>
            </a:r>
            <a:r>
              <a:rPr lang="en-US" sz="1800" dirty="0"/>
              <a:t> = 10%</a:t>
            </a:r>
          </a:p>
          <a:p>
            <a:r>
              <a:rPr lang="en-US" sz="2000" dirty="0"/>
              <a:t>Updates occurs at 10 second intervals and stops at 600 m/s </a:t>
            </a:r>
          </a:p>
          <a:p>
            <a:r>
              <a:rPr lang="en-US" sz="2000" dirty="0"/>
              <a:t>Bank angle limited to ±90°, and bank rate limited to 20°/s</a:t>
            </a:r>
          </a:p>
          <a:p>
            <a:r>
              <a:rPr lang="en-US" sz="2000" dirty="0"/>
              <a:t>200 samples chosen by </a:t>
            </a:r>
            <a:r>
              <a:rPr lang="en-US" sz="2000" dirty="0" err="1"/>
              <a:t>Sobol</a:t>
            </a:r>
            <a:r>
              <a:rPr lang="en-US" sz="2000" dirty="0"/>
              <a:t>’ sequence</a:t>
            </a:r>
          </a:p>
          <a:p>
            <a:r>
              <a:rPr lang="en-US" sz="2000" dirty="0"/>
              <a:t>Trajectories terminate when they reach the correct downrange distance</a:t>
            </a:r>
          </a:p>
          <a:p>
            <a:pPr lvl="1"/>
            <a:r>
              <a:rPr lang="en-US" sz="1800" dirty="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12/5/2018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Results - </a:t>
            </a:r>
            <a:r>
              <a:rPr lang="en-US" dirty="0" err="1"/>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a:t>Excellent </a:t>
            </a:r>
            <a:r>
              <a:rPr lang="en-US" sz="2400" dirty="0" err="1"/>
              <a:t>crossrange</a:t>
            </a:r>
            <a:r>
              <a:rPr lang="en-US" sz="2400" dirty="0"/>
              <a:t> performance due to coupled update to longitudinal and lateral channels </a:t>
            </a:r>
          </a:p>
          <a:p>
            <a:r>
              <a:rPr lang="en-US" sz="2400" dirty="0"/>
              <a:t>Interestingly, a small number of samples even have an additional reversal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12/5/2018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Results – Bank Profiles </a:t>
            </a:r>
          </a:p>
        </p:txBody>
      </p:sp>
      <p:sp>
        <p:nvSpPr>
          <p:cNvPr id="5" name="Content Placeholder 4"/>
          <p:cNvSpPr>
            <a:spLocks noGrp="1"/>
          </p:cNvSpPr>
          <p:nvPr>
            <p:ph idx="1"/>
          </p:nvPr>
        </p:nvSpPr>
        <p:spPr>
          <a:xfrm>
            <a:off x="628650" y="1825625"/>
            <a:ext cx="8245843" cy="1244834"/>
          </a:xfrm>
        </p:spPr>
        <p:txBody>
          <a:bodyPr/>
          <a:lstStyle/>
          <a:p>
            <a:r>
              <a:rPr lang="en-US" dirty="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a:solidFill>
                  <a:prstClr val="black"/>
                </a:solidFill>
              </a:rPr>
              <a:t>This is expected because the later portion of trajectory is updated the greatest number 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12/5/2018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Despite the use of linearization requiring small, local updates, a convex approach to onboard trajectory redesign shows promise </a:t>
            </a:r>
          </a:p>
          <a:p>
            <a:r>
              <a:rPr lang="en-US" sz="2400" dirty="0"/>
              <a:t>Use of updating has a number of potential applications</a:t>
            </a:r>
          </a:p>
          <a:p>
            <a:r>
              <a:rPr lang="en-US" sz="2400" dirty="0"/>
              <a:t>If the target point is not reachable, the solution returned by the optimizer may be outside the region of validity of the linearized trajectory, or the optimization may return infeasible </a:t>
            </a:r>
          </a:p>
          <a:p>
            <a:pPr lvl="1"/>
            <a:r>
              <a:rPr lang="en-US" sz="2000" dirty="0"/>
              <a:t>Safeguarding is required</a:t>
            </a:r>
          </a:p>
          <a:p>
            <a:pPr lvl="1"/>
            <a:r>
              <a:rPr lang="en-US" sz="2000" dirty="0"/>
              <a:t>Consider the endpoint constraint as a penalty term in the objective </a:t>
            </a:r>
          </a:p>
          <a:p>
            <a:pPr marL="457200" lvl="1" indent="0">
              <a:buNone/>
            </a:pPr>
            <a:endParaRPr lang="en-US" dirty="0"/>
          </a:p>
        </p:txBody>
      </p:sp>
      <p:sp>
        <p:nvSpPr>
          <p:cNvPr id="4" name="Date Placeholder 3"/>
          <p:cNvSpPr>
            <a:spLocks noGrp="1"/>
          </p:cNvSpPr>
          <p:nvPr>
            <p:ph type="dt" sz="half" idx="10"/>
          </p:nvPr>
        </p:nvSpPr>
        <p:spPr/>
        <p:txBody>
          <a:bodyPr/>
          <a:lstStyle/>
          <a:p>
            <a:fld id="{16114025-B9CF-47AC-9FCF-5709863A9187}" type="datetime1">
              <a:rPr lang="en-US" smtClean="0"/>
              <a:t>12/5/2018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a:t>SRP via Chance Constrained Optimal Control</a:t>
            </a:r>
          </a:p>
        </p:txBody>
      </p:sp>
      <p:sp>
        <p:nvSpPr>
          <p:cNvPr id="3" name="Content Placeholder 2"/>
          <p:cNvSpPr>
            <a:spLocks noGrp="1"/>
          </p:cNvSpPr>
          <p:nvPr>
            <p:ph idx="1"/>
          </p:nvPr>
        </p:nvSpPr>
        <p:spPr>
          <a:xfrm>
            <a:off x="628650" y="2510443"/>
            <a:ext cx="7886700" cy="3666519"/>
          </a:xfrm>
        </p:spPr>
        <p:txBody>
          <a:bodyPr/>
          <a:lstStyle/>
          <a:p>
            <a:r>
              <a:rPr lang="en-US" dirty="0"/>
              <a:t>For Gaussian uncertainty, we cannot guarantee that constraints will be met due to unboundedness, instead they must be satisfied with at least a specified probability, this is referred to as a chance constraint</a:t>
            </a:r>
          </a:p>
          <a:p>
            <a:r>
              <a:rPr lang="en-US" dirty="0"/>
              <a:t>Extends existing results in Mean-Variance framework to closed-loop, chance constrained scenarios </a:t>
            </a:r>
          </a:p>
        </p:txBody>
      </p:sp>
      <p:sp>
        <p:nvSpPr>
          <p:cNvPr id="4" name="Date Placeholder 3"/>
          <p:cNvSpPr>
            <a:spLocks noGrp="1"/>
          </p:cNvSpPr>
          <p:nvPr>
            <p:ph type="dt" sz="half" idx="10"/>
          </p:nvPr>
        </p:nvSpPr>
        <p:spPr/>
        <p:txBody>
          <a:bodyPr/>
          <a:lstStyle/>
          <a:p>
            <a:fld id="{9DF99ACD-61C7-4DA6-A8C9-329CC9B75ECD}" type="datetime1">
              <a:rPr lang="en-US" smtClean="0"/>
              <a:t>12/5/2018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1607" y="1264627"/>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36823" y="1264626"/>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Y</a:t>
              </a:r>
              <a:r>
                <a:rPr lang="en-US" sz="1350" baseline="-25000" dirty="0"/>
                <a:t>P</a:t>
              </a:r>
            </a:p>
          </p:txBody>
        </p:sp>
      </p:grpSp>
      <p:cxnSp>
        <p:nvCxnSpPr>
          <p:cNvPr id="11" name="Straight Arrow Connector 10"/>
          <p:cNvCxnSpPr/>
          <p:nvPr/>
        </p:nvCxnSpPr>
        <p:spPr>
          <a:xfrm>
            <a:off x="2479627" y="2238825"/>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77355" y="1100241"/>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5913" y="3171383"/>
            <a:ext cx="1341265" cy="300082"/>
          </a:xfrm>
          <a:prstGeom prst="rect">
            <a:avLst/>
          </a:prstGeom>
          <a:noFill/>
        </p:spPr>
        <p:txBody>
          <a:bodyPr wrap="none" rtlCol="0">
            <a:spAutoFit/>
          </a:bodyPr>
          <a:lstStyle/>
          <a:p>
            <a:r>
              <a:rPr lang="en-US" sz="1350" dirty="0"/>
              <a:t>Reachable Set, Y</a:t>
            </a:r>
          </a:p>
        </p:txBody>
      </p:sp>
      <p:sp>
        <p:nvSpPr>
          <p:cNvPr id="21" name="TextBox 20"/>
          <p:cNvSpPr txBox="1"/>
          <p:nvPr/>
        </p:nvSpPr>
        <p:spPr>
          <a:xfrm>
            <a:off x="6166604" y="1956705"/>
            <a:ext cx="2206758" cy="300082"/>
          </a:xfrm>
          <a:prstGeom prst="rect">
            <a:avLst/>
          </a:prstGeom>
          <a:noFill/>
        </p:spPr>
        <p:txBody>
          <a:bodyPr wrap="none" rtlCol="0">
            <a:spAutoFit/>
          </a:bodyPr>
          <a:lstStyle/>
          <a:p>
            <a:r>
              <a:rPr lang="en-US" sz="1350" dirty="0">
                <a:solidFill>
                  <a:srgbClr val="FF0000"/>
                </a:solidFill>
              </a:rPr>
              <a:t>Constraint boundary, c(y) = 0</a:t>
            </a:r>
          </a:p>
        </p:txBody>
      </p:sp>
      <p:sp>
        <p:nvSpPr>
          <p:cNvPr id="22" name="TextBox 21"/>
          <p:cNvSpPr txBox="1"/>
          <p:nvPr/>
        </p:nvSpPr>
        <p:spPr>
          <a:xfrm>
            <a:off x="376637" y="3208310"/>
            <a:ext cx="1014060" cy="300082"/>
          </a:xfrm>
          <a:prstGeom prst="rect">
            <a:avLst/>
          </a:prstGeom>
          <a:noFill/>
        </p:spPr>
        <p:txBody>
          <a:bodyPr wrap="none" rtlCol="0">
            <a:spAutoFit/>
          </a:bodyPr>
          <a:lstStyle/>
          <a:p>
            <a:r>
              <a:rPr lang="en-US" sz="1350" dirty="0"/>
              <a:t>Initial Set, X</a:t>
            </a:r>
          </a:p>
        </p:txBody>
      </p:sp>
      <p:sp>
        <p:nvSpPr>
          <p:cNvPr id="24" name="TextBox 23"/>
          <p:cNvSpPr txBox="1"/>
          <p:nvPr/>
        </p:nvSpPr>
        <p:spPr>
          <a:xfrm>
            <a:off x="2968376" y="1956705"/>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30398" y="1944804"/>
            <a:ext cx="1093815" cy="715581"/>
          </a:xfrm>
          <a:prstGeom prst="rect">
            <a:avLst/>
          </a:prstGeom>
          <a:noFill/>
        </p:spPr>
        <p:txBody>
          <a:bodyPr wrap="square" rtlCol="0">
            <a:spAutoFit/>
          </a:bodyPr>
          <a:lstStyle/>
          <a:p>
            <a:r>
              <a:rPr lang="en-US" sz="1350" dirty="0">
                <a:solidFill>
                  <a:schemeClr val="bg1"/>
                </a:solidFill>
              </a:rPr>
              <a:t>Subset X</a:t>
            </a:r>
            <a:r>
              <a:rPr lang="en-US" sz="1350" baseline="-25000" dirty="0">
                <a:solidFill>
                  <a:schemeClr val="bg1"/>
                </a:solidFill>
              </a:rPr>
              <a:t>P</a:t>
            </a:r>
            <a:r>
              <a:rPr lang="en-US" sz="1350" dirty="0">
                <a:solidFill>
                  <a:schemeClr val="bg1"/>
                </a:solidFill>
              </a:rPr>
              <a:t> 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deterministic constraints</a:t>
            </a:r>
          </a:p>
          <a:p>
            <a:pPr marL="257175" indent="-257175">
              <a:buFont typeface="+mj-lt"/>
              <a:buAutoNum type="arabicPeriod"/>
            </a:pPr>
            <a:r>
              <a:rPr lang="en-US" sz="1350" dirty="0"/>
              <a:t>Given: an initial uncertainty set (possibly unbounded) 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mapped subset does not violate the constraints, then the probabilistic constraint is satisfied, i.e.</a:t>
            </a:r>
          </a:p>
        </p:txBody>
      </p:sp>
      <p:sp>
        <p:nvSpPr>
          <p:cNvPr id="27" name="TextBox 26"/>
          <p:cNvSpPr txBox="1"/>
          <p:nvPr/>
        </p:nvSpPr>
        <p:spPr>
          <a:xfrm>
            <a:off x="5526121" y="979125"/>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21508" y="1279207"/>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5952" y="2460169"/>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c(y) &lt; 0 with probability </a:t>
            </a:r>
            <a:r>
              <a:rPr lang="en-US" sz="1350" u="sng" dirty="0">
                <a:solidFill>
                  <a:schemeClr val="accent1">
                    <a:lumMod val="75000"/>
                  </a:schemeClr>
                </a:solidFill>
              </a:rPr>
              <a:t>at least</a:t>
            </a:r>
            <a:r>
              <a:rPr lang="en-US" sz="1350" dirty="0">
                <a:solidFill>
                  <a:schemeClr val="accent1">
                    <a:lumMod val="75000"/>
                  </a:schemeClr>
                </a:solidFill>
              </a:rPr>
              <a:t> P</a:t>
            </a: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Chance Constraints</a:t>
            </a:r>
          </a:p>
        </p:txBody>
      </p:sp>
      <p:cxnSp>
        <p:nvCxnSpPr>
          <p:cNvPr id="10" name="Straight Arrow Connector 9"/>
          <p:cNvCxnSpPr/>
          <p:nvPr/>
        </p:nvCxnSpPr>
        <p:spPr>
          <a:xfrm flipH="1" flipV="1">
            <a:off x="5509197" y="2495797"/>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35856" y="2937460"/>
            <a:ext cx="1760194" cy="938719"/>
          </a:xfrm>
          <a:prstGeom prst="rect">
            <a:avLst/>
          </a:prstGeom>
          <a:noFill/>
        </p:spPr>
        <p:txBody>
          <a:bodyPr wrap="square" rtlCol="0">
            <a:spAutoFit/>
          </a:bodyPr>
          <a:lstStyle/>
          <a:p>
            <a:r>
              <a:rPr lang="en-US" sz="1100" dirty="0"/>
              <a:t>If F(x) is injective, the constraint is satisfied with probability P, i.e., no conservatism is introduced</a:t>
            </a:r>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2856424" y="5791205"/>
            <a:ext cx="4515403" cy="923330"/>
          </a:xfrm>
          <a:prstGeom prst="rect">
            <a:avLst/>
          </a:prstGeom>
          <a:noFill/>
        </p:spPr>
        <p:txBody>
          <a:bodyPr wrap="none" rtlCol="0">
            <a:spAutoFit/>
          </a:bodyPr>
          <a:lstStyle/>
          <a:p>
            <a:r>
              <a:rPr lang="en-US" dirty="0"/>
              <a:t>Two problems: </a:t>
            </a:r>
          </a:p>
          <a:p>
            <a:r>
              <a:rPr lang="en-US" dirty="0"/>
              <a:t>How to compute the reachable set efficiently?</a:t>
            </a:r>
          </a:p>
          <a:p>
            <a:r>
              <a:rPr lang="en-US" dirty="0"/>
              <a:t>How to impose constraints on the entire set?</a:t>
            </a:r>
          </a:p>
        </p:txBody>
      </p:sp>
      <p:sp>
        <p:nvSpPr>
          <p:cNvPr id="13" name="Date Placeholder 12"/>
          <p:cNvSpPr>
            <a:spLocks noGrp="1"/>
          </p:cNvSpPr>
          <p:nvPr>
            <p:ph type="dt" sz="half" idx="10"/>
          </p:nvPr>
        </p:nvSpPr>
        <p:spPr/>
        <p:txBody>
          <a:bodyPr/>
          <a:lstStyle/>
          <a:p>
            <a:fld id="{8FD96B2B-987B-4DCA-84AB-91974E8B873F}" type="datetime1">
              <a:rPr lang="en-US" smtClean="0"/>
              <a:t>12/5/2018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Mars Science Laboratory </a:t>
            </a:r>
            <a:r>
              <a:rPr lang="en-US" sz="3600" dirty="0"/>
              <a:t>EDL Sequence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8875" y="1825625"/>
            <a:ext cx="7366250" cy="4351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3" name="Rectangle 2"/>
          <p:cNvSpPr/>
          <p:nvPr/>
        </p:nvSpPr>
        <p:spPr>
          <a:xfrm>
            <a:off x="628650" y="1825625"/>
            <a:ext cx="2818638" cy="231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51682" y="2834640"/>
            <a:ext cx="2818638" cy="1551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43472" y="3950050"/>
            <a:ext cx="2430401" cy="231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8650" y="3425690"/>
            <a:ext cx="2047612" cy="646331"/>
          </a:xfrm>
          <a:prstGeom prst="rect">
            <a:avLst/>
          </a:prstGeom>
          <a:noFill/>
        </p:spPr>
        <p:txBody>
          <a:bodyPr wrap="none" rtlCol="0">
            <a:spAutoFit/>
          </a:bodyPr>
          <a:lstStyle/>
          <a:p>
            <a:r>
              <a:rPr lang="en-US" dirty="0" smtClean="0"/>
              <a:t>Entry </a:t>
            </a:r>
            <a:r>
              <a:rPr lang="en-US" dirty="0" smtClean="0"/>
              <a:t>Phase:</a:t>
            </a:r>
          </a:p>
          <a:p>
            <a:r>
              <a:rPr lang="en-US" dirty="0" smtClean="0"/>
              <a:t>~ 4 minute duration</a:t>
            </a:r>
            <a:endParaRPr lang="en-US" dirty="0"/>
          </a:p>
        </p:txBody>
      </p:sp>
      <p:sp>
        <p:nvSpPr>
          <p:cNvPr id="9" name="TextBox 8"/>
          <p:cNvSpPr txBox="1"/>
          <p:nvPr/>
        </p:nvSpPr>
        <p:spPr>
          <a:xfrm>
            <a:off x="4471416" y="2515038"/>
            <a:ext cx="1551515" cy="369332"/>
          </a:xfrm>
          <a:prstGeom prst="rect">
            <a:avLst/>
          </a:prstGeom>
          <a:noFill/>
        </p:spPr>
        <p:txBody>
          <a:bodyPr wrap="none" rtlCol="0">
            <a:spAutoFit/>
          </a:bodyPr>
          <a:lstStyle/>
          <a:p>
            <a:r>
              <a:rPr lang="en-US" dirty="0" smtClean="0"/>
              <a:t>Descent Phase</a:t>
            </a:r>
            <a:endParaRPr lang="en-US" dirty="0"/>
          </a:p>
        </p:txBody>
      </p:sp>
      <p:sp>
        <p:nvSpPr>
          <p:cNvPr id="10" name="TextBox 9"/>
          <p:cNvSpPr txBox="1"/>
          <p:nvPr/>
        </p:nvSpPr>
        <p:spPr>
          <a:xfrm>
            <a:off x="7417439" y="3610356"/>
            <a:ext cx="1529586" cy="369332"/>
          </a:xfrm>
          <a:prstGeom prst="rect">
            <a:avLst/>
          </a:prstGeom>
          <a:noFill/>
        </p:spPr>
        <p:txBody>
          <a:bodyPr wrap="none" rtlCol="0">
            <a:spAutoFit/>
          </a:bodyPr>
          <a:lstStyle/>
          <a:p>
            <a:r>
              <a:rPr lang="en-US" dirty="0" smtClean="0"/>
              <a:t>Landing Phase</a:t>
            </a:r>
            <a:endParaRPr lang="en-US" dirty="0"/>
          </a:p>
        </p:txBody>
      </p:sp>
    </p:spTree>
    <p:extLst>
      <p:ext uri="{BB962C8B-B14F-4D97-AF65-F5344CB8AC3E}">
        <p14:creationId xmlns:p14="http://schemas.microsoft.com/office/powerpoint/2010/main" val="48256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Current Approach</a:t>
            </a:r>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a:t>Original Problem</a:t>
            </a:r>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a:t>Constraint Reformulation</a:t>
            </a:r>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a:t>Finite Constraint Relaxation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12/5/2018</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Reachable set is approximated by an ellipse around nominal trajectory based on the state covariance</a:t>
            </a:r>
          </a:p>
          <a:p>
            <a:pPr marL="285750" indent="-285750">
              <a:buFont typeface="Arial" panose="020B0604020202020204" pitchFamily="34" charset="0"/>
              <a:buChar char="•"/>
            </a:pPr>
            <a:r>
              <a:rPr lang="en-US" dirty="0"/>
              <a:t>Constraints are imposed on a finite number of points on the boundary of the ellipse, computed from the columns of the square root of the covariance matrix</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a:t>The boundary of the ellipse under consideration is decided by the level of constraint satisfaction</a:t>
            </a:r>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9156" t="4093" r="6786" b="7410"/>
          <a:stretch/>
        </p:blipFill>
        <p:spPr>
          <a:xfrm>
            <a:off x="2942659" y="1922317"/>
            <a:ext cx="6081846" cy="3345969"/>
          </a:xfrm>
        </p:spPr>
      </p:pic>
      <p:sp>
        <p:nvSpPr>
          <p:cNvPr id="7" name="TextBox 6"/>
          <p:cNvSpPr txBox="1"/>
          <p:nvPr/>
        </p:nvSpPr>
        <p:spPr>
          <a:xfrm>
            <a:off x="297060" y="5361806"/>
            <a:ext cx="737143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nonlinearity has a contracting effect, allowing even the open loop scenario to reduce the state variance</a:t>
            </a:r>
          </a:p>
          <a:p>
            <a:pPr marL="285750" indent="-285750">
              <a:buFont typeface="Arial" panose="020B0604020202020204" pitchFamily="34" charset="0"/>
              <a:buChar char="•"/>
            </a:pPr>
            <a:r>
              <a:rPr lang="en-US" dirty="0"/>
              <a:t>Provides the optimal bias of the reference from the constraint(s)</a:t>
            </a:r>
          </a:p>
        </p:txBody>
      </p:sp>
      <p:sp>
        <p:nvSpPr>
          <p:cNvPr id="9" name="TextBox 8"/>
          <p:cNvSpPr txBox="1"/>
          <p:nvPr/>
        </p:nvSpPr>
        <p:spPr>
          <a:xfrm>
            <a:off x="297058" y="2790598"/>
            <a:ext cx="25292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only in initial state</a:t>
            </a:r>
          </a:p>
          <a:p>
            <a:pPr marL="285750" indent="-285750">
              <a:buFont typeface="Arial" panose="020B0604020202020204" pitchFamily="34" charset="0"/>
              <a:buChar char="•"/>
            </a:pPr>
            <a:r>
              <a:rPr lang="en-US" dirty="0"/>
              <a:t>Fixed final condition at the origin</a:t>
            </a:r>
          </a:p>
          <a:p>
            <a:pPr marL="285750" indent="-285750">
              <a:buFont typeface="Arial" panose="020B0604020202020204" pitchFamily="34" charset="0"/>
              <a:buChar char="•"/>
            </a:pPr>
            <a:r>
              <a:rPr lang="en-US" dirty="0"/>
              <a:t>Objective is to minimize the final variance, special case of mean-variance objective</a:t>
            </a:r>
          </a:p>
          <a:p>
            <a:endParaRPr lang="en-US" dirty="0"/>
          </a:p>
        </p:txBody>
      </p:sp>
    </p:spTree>
    <p:extLst>
      <p:ext uri="{BB962C8B-B14F-4D97-AF65-F5344CB8AC3E}">
        <p14:creationId xmlns:p14="http://schemas.microsoft.com/office/powerpoint/2010/main" val="239042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a:t>Application: </a:t>
            </a:r>
            <a:br>
              <a:rPr lang="en-US" dirty="0"/>
            </a:br>
            <a:r>
              <a:rPr lang="en-US" dirty="0"/>
              <a:t>Supersonic </a:t>
            </a:r>
            <a:r>
              <a:rPr lang="en-US" dirty="0" err="1"/>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sz="2400" dirty="0"/>
              <a:t>During vehicle design, we seek to minimize propellant use under uncertainty during the powered descent phase  </a:t>
            </a:r>
          </a:p>
          <a:p>
            <a:pPr lvl="1"/>
            <a:r>
              <a:rPr lang="en-US" sz="2000" dirty="0"/>
              <a:t>J = -E[m(</a:t>
            </a:r>
            <a:r>
              <a:rPr lang="en-US" sz="2000" dirty="0" err="1"/>
              <a:t>tf</a:t>
            </a:r>
            <a:r>
              <a:rPr lang="en-US" sz="2000" dirty="0"/>
              <a:t>)]</a:t>
            </a:r>
          </a:p>
          <a:p>
            <a:pPr lvl="1"/>
            <a:r>
              <a:rPr lang="en-US" sz="2000" dirty="0"/>
              <a:t>This allows us to deliver the heaviest payload to the surface for a fixed total vehicle mass </a:t>
            </a:r>
          </a:p>
          <a:p>
            <a:r>
              <a:rPr lang="en-US" sz="2400" dirty="0"/>
              <a:t>When neglecting aerodynamic drag, the system is approximately linear</a:t>
            </a:r>
          </a:p>
          <a:p>
            <a:pPr lvl="1"/>
            <a:r>
              <a:rPr lang="en-US" sz="2000" dirty="0"/>
              <a:t>Drag coefficient can be modeled as one source of uncertainty </a:t>
            </a:r>
          </a:p>
          <a:p>
            <a:r>
              <a:rPr lang="en-US" sz="2400" dirty="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12/5/2018</a:t>
            </a:fld>
            <a:endParaRPr lang="en-US"/>
          </a:p>
        </p:txBody>
      </p:sp>
    </p:spTree>
    <p:extLst>
      <p:ext uri="{BB962C8B-B14F-4D97-AF65-F5344CB8AC3E}">
        <p14:creationId xmlns:p14="http://schemas.microsoft.com/office/powerpoint/2010/main" val="322004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Details</a:t>
            </a:r>
          </a:p>
        </p:txBody>
      </p:sp>
      <p:sp>
        <p:nvSpPr>
          <p:cNvPr id="3" name="Content Placeholder 2"/>
          <p:cNvSpPr>
            <a:spLocks noGrp="1"/>
          </p:cNvSpPr>
          <p:nvPr>
            <p:ph idx="1"/>
          </p:nvPr>
        </p:nvSpPr>
        <p:spPr/>
        <p:txBody>
          <a:bodyPr/>
          <a:lstStyle/>
          <a:p>
            <a:r>
              <a:rPr lang="en-US" dirty="0"/>
              <a:t>Loop is closed using LQR gains scheduled on vehicle mass </a:t>
            </a:r>
          </a:p>
          <a:p>
            <a:r>
              <a:rPr lang="en-US" dirty="0"/>
              <a:t>Even for the 2D system, the total number of differential equations is 45 </a:t>
            </a:r>
          </a:p>
          <a:p>
            <a:pPr lvl="1"/>
            <a:r>
              <a:rPr lang="en-US" dirty="0"/>
              <a:t>Only initial condition uncertainty considered </a:t>
            </a:r>
          </a:p>
          <a:p>
            <a:r>
              <a:rPr lang="en-US" dirty="0"/>
              <a:t>Initial covariance matrix is not diagonal</a:t>
            </a:r>
          </a:p>
          <a:p>
            <a:pPr lvl="1"/>
            <a:r>
              <a:rPr lang="en-US" dirty="0"/>
              <a:t>The controller guiding the entry phase results in correlated states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59660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 Control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39" y="1690689"/>
            <a:ext cx="4351338" cy="4351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cxnSp>
        <p:nvCxnSpPr>
          <p:cNvPr id="7" name="Straight Connector 6"/>
          <p:cNvCxnSpPr/>
          <p:nvPr/>
        </p:nvCxnSpPr>
        <p:spPr>
          <a:xfrm>
            <a:off x="1060704" y="3977640"/>
            <a:ext cx="317296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09530" y="2064020"/>
            <a:ext cx="44179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the initial covariance grows, or as the feedback gains are increased, the chance constrained solution approaches a flat control halfway between the 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offers maximal margin but degrades mean performance in favor of covariance reduction</a:t>
            </a:r>
          </a:p>
        </p:txBody>
      </p:sp>
      <p:cxnSp>
        <p:nvCxnSpPr>
          <p:cNvPr id="10" name="Straight Arrow Connector 9"/>
          <p:cNvCxnSpPr/>
          <p:nvPr/>
        </p:nvCxnSpPr>
        <p:spPr>
          <a:xfrm>
            <a:off x="1293779" y="2422187"/>
            <a:ext cx="0" cy="102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482502" y="4095345"/>
            <a:ext cx="0" cy="1167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21454" y="4362616"/>
            <a:ext cx="1914307" cy="369332"/>
          </a:xfrm>
          <a:prstGeom prst="rect">
            <a:avLst/>
          </a:prstGeom>
          <a:noFill/>
        </p:spPr>
        <p:txBody>
          <a:bodyPr wrap="none" rtlCol="0">
            <a:spAutoFit/>
          </a:bodyPr>
          <a:lstStyle/>
          <a:p>
            <a:r>
              <a:rPr lang="en-US" dirty="0">
                <a:solidFill>
                  <a:srgbClr val="FF0000"/>
                </a:solidFill>
              </a:rPr>
              <a:t>   P</a:t>
            </a:r>
            <a:r>
              <a:rPr lang="en-US" baseline="-25000" dirty="0">
                <a:solidFill>
                  <a:srgbClr val="FF0000"/>
                </a:solidFill>
              </a:rPr>
              <a:t>0</a:t>
            </a:r>
            <a:r>
              <a:rPr lang="en-US" dirty="0">
                <a:solidFill>
                  <a:srgbClr val="FF0000"/>
                </a:solidFill>
              </a:rPr>
              <a:t> ↑ or ||K|| ↑</a:t>
            </a:r>
          </a:p>
        </p:txBody>
      </p:sp>
    </p:spTree>
    <p:extLst>
      <p:ext uri="{BB962C8B-B14F-4D97-AF65-F5344CB8AC3E}">
        <p14:creationId xmlns:p14="http://schemas.microsoft.com/office/powerpoint/2010/main" val="356232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45" y="2025808"/>
            <a:ext cx="4513105" cy="4513105"/>
          </a:xfrm>
          <a:prstGeom prst="rect">
            <a:avLst/>
          </a:prstGeom>
        </p:spPr>
      </p:pic>
      <p:pic>
        <p:nvPicPr>
          <p:cNvPr id="12" name="Content Placeholder 1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1407" y="2187575"/>
            <a:ext cx="4351338" cy="4351338"/>
          </a:xfrm>
        </p:spPr>
      </p:pic>
      <p:sp>
        <p:nvSpPr>
          <p:cNvPr id="2" name="Title 1"/>
          <p:cNvSpPr>
            <a:spLocks noGrp="1"/>
          </p:cNvSpPr>
          <p:nvPr>
            <p:ph type="title"/>
          </p:nvPr>
        </p:nvSpPr>
        <p:spPr/>
        <p:txBody>
          <a:bodyPr/>
          <a:lstStyle/>
          <a:p>
            <a:r>
              <a:rPr lang="en-US" dirty="0"/>
              <a:t>Numerical Results: Trajectory</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9" name="Rectangle 8"/>
          <p:cNvSpPr/>
          <p:nvPr/>
        </p:nvSpPr>
        <p:spPr>
          <a:xfrm>
            <a:off x="3465576" y="4818888"/>
            <a:ext cx="713232" cy="758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V="1">
            <a:off x="4187952" y="2560320"/>
            <a:ext cx="1024128" cy="22585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434544" y="4893013"/>
            <a:ext cx="1080806" cy="12151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4187952" y="5577840"/>
            <a:ext cx="1024128" cy="4206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52023" y="5019297"/>
            <a:ext cx="1895214" cy="830997"/>
          </a:xfrm>
          <a:prstGeom prst="rect">
            <a:avLst/>
          </a:prstGeom>
          <a:noFill/>
        </p:spPr>
        <p:txBody>
          <a:bodyPr wrap="square" rtlCol="0">
            <a:spAutoFit/>
          </a:bodyPr>
          <a:lstStyle/>
          <a:p>
            <a:r>
              <a:rPr lang="en-US" sz="1600" dirty="0"/>
              <a:t>SRP phase terminates before final vertical descent </a:t>
            </a:r>
          </a:p>
        </p:txBody>
      </p:sp>
      <p:sp>
        <p:nvSpPr>
          <p:cNvPr id="22" name="TextBox 21"/>
          <p:cNvSpPr txBox="1"/>
          <p:nvPr/>
        </p:nvSpPr>
        <p:spPr>
          <a:xfrm>
            <a:off x="7497796" y="3648236"/>
            <a:ext cx="1546287" cy="1077218"/>
          </a:xfrm>
          <a:prstGeom prst="rect">
            <a:avLst/>
          </a:prstGeom>
          <a:noFill/>
        </p:spPr>
        <p:txBody>
          <a:bodyPr wrap="square" rtlCol="0">
            <a:spAutoFit/>
          </a:bodyPr>
          <a:lstStyle/>
          <a:p>
            <a:r>
              <a:rPr lang="en-US" sz="1600" dirty="0"/>
              <a:t>All cases within 3</a:t>
            </a:r>
            <a:r>
              <a:rPr lang="el-GR" sz="1600" dirty="0"/>
              <a:t>σ</a:t>
            </a:r>
            <a:r>
              <a:rPr lang="en-US" sz="1600" dirty="0"/>
              <a:t> ellipse have at least 100m altitude margin</a:t>
            </a:r>
          </a:p>
        </p:txBody>
      </p:sp>
    </p:spTree>
    <p:extLst>
      <p:ext uri="{BB962C8B-B14F-4D97-AF65-F5344CB8AC3E}">
        <p14:creationId xmlns:p14="http://schemas.microsoft.com/office/powerpoint/2010/main" val="108329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 Velocity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908" t="9832" r="3673" b="7063"/>
          <a:stretch/>
        </p:blipFill>
        <p:spPr>
          <a:xfrm>
            <a:off x="475488" y="2057400"/>
            <a:ext cx="3447288" cy="3099816"/>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817" t="11385" r="6936" b="6001"/>
          <a:stretch/>
        </p:blipFill>
        <p:spPr>
          <a:xfrm>
            <a:off x="4343400" y="2057400"/>
            <a:ext cx="3410712" cy="3193007"/>
          </a:xfrm>
          <a:prstGeom prst="rect">
            <a:avLst/>
          </a:prstGeom>
        </p:spPr>
      </p:pic>
      <p:sp>
        <p:nvSpPr>
          <p:cNvPr id="7" name="TextBox 6"/>
          <p:cNvSpPr txBox="1"/>
          <p:nvPr/>
        </p:nvSpPr>
        <p:spPr>
          <a:xfrm>
            <a:off x="928143" y="2346923"/>
            <a:ext cx="1458413" cy="646331"/>
          </a:xfrm>
          <a:prstGeom prst="rect">
            <a:avLst/>
          </a:prstGeom>
          <a:noFill/>
        </p:spPr>
        <p:txBody>
          <a:bodyPr wrap="none" rtlCol="0">
            <a:spAutoFit/>
          </a:bodyPr>
          <a:lstStyle/>
          <a:p>
            <a:r>
              <a:rPr lang="en-US" dirty="0"/>
              <a:t>Final velocity </a:t>
            </a:r>
          </a:p>
          <a:p>
            <a:r>
              <a:rPr lang="en-US" dirty="0"/>
              <a:t>3</a:t>
            </a:r>
            <a:r>
              <a:rPr lang="el-GR" dirty="0"/>
              <a:t>σ</a:t>
            </a:r>
            <a:r>
              <a:rPr lang="en-US" dirty="0"/>
              <a:t> = 10 m/s</a:t>
            </a:r>
          </a:p>
        </p:txBody>
      </p:sp>
      <p:sp>
        <p:nvSpPr>
          <p:cNvPr id="8" name="TextBox 7"/>
          <p:cNvSpPr txBox="1"/>
          <p:nvPr/>
        </p:nvSpPr>
        <p:spPr>
          <a:xfrm>
            <a:off x="4572000" y="5149823"/>
            <a:ext cx="3410712" cy="830997"/>
          </a:xfrm>
          <a:prstGeom prst="rect">
            <a:avLst/>
          </a:prstGeom>
          <a:noFill/>
        </p:spPr>
        <p:txBody>
          <a:bodyPr wrap="square" rtlCol="0">
            <a:spAutoFit/>
          </a:bodyPr>
          <a:lstStyle/>
          <a:p>
            <a:r>
              <a:rPr lang="en-US" sz="1600" dirty="0"/>
              <a:t>Sigma points capture up to third order effects of uncertainty on the mean for Gaussian inputs</a:t>
            </a:r>
          </a:p>
        </p:txBody>
      </p:sp>
      <p:sp>
        <p:nvSpPr>
          <p:cNvPr id="9" name="TextBox 8"/>
          <p:cNvSpPr txBox="1"/>
          <p:nvPr/>
        </p:nvSpPr>
        <p:spPr>
          <a:xfrm>
            <a:off x="635508" y="5172008"/>
            <a:ext cx="3003804" cy="584775"/>
          </a:xfrm>
          <a:prstGeom prst="rect">
            <a:avLst/>
          </a:prstGeom>
          <a:noFill/>
        </p:spPr>
        <p:txBody>
          <a:bodyPr wrap="square" rtlCol="0">
            <a:spAutoFit/>
          </a:bodyPr>
          <a:lstStyle/>
          <a:p>
            <a:r>
              <a:rPr lang="en-US" sz="1600" dirty="0"/>
              <a:t>Higher gains can be used for tighter regulation</a:t>
            </a:r>
          </a:p>
        </p:txBody>
      </p:sp>
    </p:spTree>
    <p:extLst>
      <p:ext uri="{BB962C8B-B14F-4D97-AF65-F5344CB8AC3E}">
        <p14:creationId xmlns:p14="http://schemas.microsoft.com/office/powerpoint/2010/main" val="718645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628650" y="1825625"/>
            <a:ext cx="7886700" cy="4530726"/>
          </a:xfrm>
        </p:spPr>
        <p:txBody>
          <a:bodyPr/>
          <a:lstStyle/>
          <a:p>
            <a:r>
              <a:rPr lang="en-US" sz="2000" dirty="0"/>
              <a:t>Still requires tuning of LQR matrices</a:t>
            </a:r>
          </a:p>
          <a:p>
            <a:pPr lvl="1"/>
            <a:r>
              <a:rPr lang="en-US" sz="1800" dirty="0"/>
              <a:t>Larger gains result in tighter covariance but require that the mean is biased further from control bounds </a:t>
            </a:r>
          </a:p>
          <a:p>
            <a:pPr lvl="1"/>
            <a:r>
              <a:rPr lang="en-US" sz="1800" dirty="0"/>
              <a:t>Gain magnitude must be balanced with initial covariance, otherwise constraints become infeasible </a:t>
            </a:r>
          </a:p>
          <a:p>
            <a:r>
              <a:rPr lang="en-US" sz="2000" dirty="0"/>
              <a:t>Even for the pseudo-linear dynamics, LQR may not be optimal</a:t>
            </a:r>
          </a:p>
          <a:p>
            <a:pPr lvl="1"/>
            <a:r>
              <a:rPr lang="en-US" sz="1800" dirty="0"/>
              <a:t>It is not obvious in general whether it is preferable to reduce covariance early (allows closer mean performance to state constraints) or late (allows closer mean performance to control constraints)</a:t>
            </a:r>
          </a:p>
          <a:p>
            <a:pPr lvl="1"/>
            <a:r>
              <a:rPr lang="en-US" sz="1800" dirty="0"/>
              <a:t>Future work will include gains as optimization variables </a:t>
            </a:r>
          </a:p>
          <a:p>
            <a:pPr lvl="1"/>
            <a:r>
              <a:rPr lang="en-US" sz="1800" dirty="0"/>
              <a:t>Use of sigma points allows for nonlinear controllers to be used </a:t>
            </a:r>
          </a:p>
          <a:p>
            <a:r>
              <a:rPr lang="en-US" sz="2000" dirty="0"/>
              <a:t>Even with tractable approximations, the problem size grows quickly with uncertainties and state dimension</a:t>
            </a:r>
          </a:p>
          <a:p>
            <a:pPr lvl="1"/>
            <a:r>
              <a:rPr lang="en-US" sz="1800" dirty="0"/>
              <a:t>Custom solution method? For specified gains and fixed time, successive convex method is applicable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863100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Work to Go </a:t>
            </a:r>
            <a:endParaRPr lang="en-US" dirty="0"/>
          </a:p>
        </p:txBody>
      </p:sp>
      <p:sp>
        <p:nvSpPr>
          <p:cNvPr id="3" name="Content Placeholder 2"/>
          <p:cNvSpPr>
            <a:spLocks noGrp="1"/>
          </p:cNvSpPr>
          <p:nvPr>
            <p:ph idx="1"/>
          </p:nvPr>
        </p:nvSpPr>
        <p:spPr>
          <a:xfrm>
            <a:off x="628650" y="1825625"/>
            <a:ext cx="7886700" cy="4530726"/>
          </a:xfrm>
        </p:spPr>
        <p:txBody>
          <a:bodyPr/>
          <a:lstStyle/>
          <a:p>
            <a:r>
              <a:rPr lang="en-US" sz="2000" dirty="0" smtClean="0"/>
              <a:t>Stochastic SRP</a:t>
            </a:r>
          </a:p>
          <a:p>
            <a:pPr lvl="1"/>
            <a:r>
              <a:rPr lang="en-US" sz="1800" dirty="0" smtClean="0"/>
              <a:t>Incorporate additional uncertainty </a:t>
            </a:r>
            <a:endParaRPr lang="en-US" sz="1800" dirty="0"/>
          </a:p>
          <a:p>
            <a:pPr lvl="1"/>
            <a:r>
              <a:rPr lang="en-US" sz="1800" dirty="0"/>
              <a:t>Potential for improving NLP solution methodology via sequential convex programming; UT grows problem size but for specified gains, the problem remains </a:t>
            </a:r>
            <a:r>
              <a:rPr lang="en-US" sz="1800" dirty="0" smtClean="0"/>
              <a:t>convex</a:t>
            </a:r>
          </a:p>
          <a:p>
            <a:pPr lvl="1"/>
            <a:r>
              <a:rPr lang="en-US" sz="1800" dirty="0"/>
              <a:t>Reformulate the constraints to achieve tighter satisfaction, guarantees </a:t>
            </a:r>
          </a:p>
          <a:p>
            <a:r>
              <a:rPr lang="en-US" sz="2000" dirty="0"/>
              <a:t>Extension to output feedback scenario with application to entry phase coupled with Apollo guidance, where the feedback states are </a:t>
            </a:r>
            <a:r>
              <a:rPr lang="en-US" sz="2000" dirty="0" smtClean="0"/>
              <a:t>nonlinear functions of the state variables</a:t>
            </a:r>
            <a:endParaRPr lang="en-US" sz="2000" dirty="0"/>
          </a:p>
          <a:p>
            <a:r>
              <a:rPr lang="en-US" sz="2000" dirty="0"/>
              <a:t>Multi-phase formulation that allows optimal ignition coupled with robust entry phase to achieve even lower fuel </a:t>
            </a:r>
            <a:r>
              <a:rPr lang="en-US" sz="2000" dirty="0" smtClean="0"/>
              <a:t>consumption</a:t>
            </a:r>
          </a:p>
          <a:p>
            <a:pPr lvl="1"/>
            <a:r>
              <a:rPr lang="en-US" sz="1600" dirty="0" smtClean="0"/>
              <a:t>Multi-phase formulation without uncertainty considerations: </a:t>
            </a:r>
          </a:p>
          <a:p>
            <a:pPr lvl="1"/>
            <a:r>
              <a:rPr lang="en-US" sz="1200" dirty="0" smtClean="0"/>
              <a:t>Noyes, C., Wolf, A., Benito, J., </a:t>
            </a:r>
            <a:r>
              <a:rPr lang="en-US" sz="1200" i="1" dirty="0" smtClean="0"/>
              <a:t>High Ballistic Coefficient Mars EDL with Supersonic </a:t>
            </a:r>
            <a:r>
              <a:rPr lang="en-US" sz="1200" i="1" dirty="0" err="1" smtClean="0"/>
              <a:t>Retropropulsion</a:t>
            </a:r>
            <a:r>
              <a:rPr lang="en-US" sz="1200" dirty="0" smtClean="0"/>
              <a:t>, AAS Guidance and Control Conference, 2017</a:t>
            </a:r>
            <a:endParaRPr lang="en-US" sz="1200"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219289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sz="2400" dirty="0" smtClean="0"/>
              <a:t>Future missions will require advances in EDL guidance</a:t>
            </a:r>
          </a:p>
          <a:p>
            <a:r>
              <a:rPr lang="en-US" sz="2400" dirty="0" smtClean="0"/>
              <a:t>Improved </a:t>
            </a:r>
            <a:r>
              <a:rPr lang="en-US" sz="2400" dirty="0"/>
              <a:t>solution methodology for offline entry trajectory planning</a:t>
            </a:r>
          </a:p>
          <a:p>
            <a:r>
              <a:rPr lang="en-US" sz="2400" dirty="0"/>
              <a:t>Convex trajectory updating for online entry guidance</a:t>
            </a:r>
          </a:p>
          <a:p>
            <a:r>
              <a:rPr lang="en-US" sz="2400" dirty="0"/>
              <a:t>SRP using tube-based optimal control of constrained systems subject to uncertainty</a:t>
            </a:r>
          </a:p>
          <a:p>
            <a:pPr lvl="1"/>
            <a:r>
              <a:rPr lang="en-US" sz="2000" dirty="0"/>
              <a:t>Current approach provides a tractable approximation of chance constraints but does not guarantee their satisfaction</a:t>
            </a:r>
          </a:p>
          <a:p>
            <a:pPr lvl="1"/>
            <a:r>
              <a:rPr lang="en-US" sz="2000" dirty="0"/>
              <a:t>Reference trajectory is optimally biased away from active constraints </a:t>
            </a:r>
          </a:p>
          <a:p>
            <a:pPr lvl="1"/>
            <a:r>
              <a:rPr lang="en-US" sz="2000" dirty="0"/>
              <a:t>Resulting solution is optimal in a distributional sense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84501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Descent, and Landing </a:t>
            </a:r>
            <a:br>
              <a:rPr lang="en-US" dirty="0"/>
            </a:br>
            <a:r>
              <a:rPr lang="en-US" dirty="0"/>
              <a:t>State of the Art</a:t>
            </a:r>
          </a:p>
        </p:txBody>
      </p:sp>
      <p:sp>
        <p:nvSpPr>
          <p:cNvPr id="3" name="Content Placeholder 2"/>
          <p:cNvSpPr>
            <a:spLocks noGrp="1"/>
          </p:cNvSpPr>
          <p:nvPr>
            <p:ph idx="1"/>
          </p:nvPr>
        </p:nvSpPr>
        <p:spPr>
          <a:xfrm>
            <a:off x="628650" y="2397211"/>
            <a:ext cx="7886700" cy="3779752"/>
          </a:xfrm>
        </p:spPr>
        <p:txBody>
          <a:bodyPr/>
          <a:lstStyle/>
          <a:p>
            <a:r>
              <a:rPr lang="en-US" sz="2400" dirty="0"/>
              <a:t>Mars Science Laboratory -  modified Apollo entry guidance, DGB Chute, Sky-Crane Descent stage</a:t>
            </a:r>
          </a:p>
          <a:p>
            <a:pPr lvl="1"/>
            <a:r>
              <a:rPr lang="en-US" sz="2000" dirty="0"/>
              <a:t>Low-lifting vehicle, L/D ~ 0.24, yields limited control authority </a:t>
            </a:r>
          </a:p>
          <a:p>
            <a:pPr lvl="1"/>
            <a:r>
              <a:rPr lang="en-US" sz="2000" dirty="0"/>
              <a:t>BC = m</a:t>
            </a:r>
            <a:r>
              <a:rPr lang="en-US" sz="2000" dirty="0" smtClean="0"/>
              <a:t>/(C</a:t>
            </a:r>
            <a:r>
              <a:rPr lang="en-US" sz="2000" baseline="-25000" dirty="0" smtClean="0"/>
              <a:t>D</a:t>
            </a:r>
            <a:r>
              <a:rPr lang="en-US" sz="2000" dirty="0" smtClean="0"/>
              <a:t>*A</a:t>
            </a:r>
            <a:r>
              <a:rPr lang="en-US" sz="2000" dirty="0"/>
              <a:t>) ~ 120 kg/m</a:t>
            </a:r>
            <a:r>
              <a:rPr lang="en-US" sz="2000" baseline="30000" dirty="0"/>
              <a:t>2</a:t>
            </a:r>
          </a:p>
          <a:p>
            <a:pPr lvl="1"/>
            <a:r>
              <a:rPr lang="en-US" sz="2000" dirty="0"/>
              <a:t>Predicted landing ellipse was 20 km long x 7 km wide </a:t>
            </a:r>
          </a:p>
          <a:p>
            <a:pPr lvl="2"/>
            <a:r>
              <a:rPr lang="en-US" sz="1600" dirty="0"/>
              <a:t>Phoenix: 100 x 20, Insight: 130 x 27 km</a:t>
            </a:r>
          </a:p>
          <a:p>
            <a:r>
              <a:rPr lang="en-US" sz="2400" dirty="0"/>
              <a:t>Reference trajectory designed for slow maneuvers and wide margins </a:t>
            </a:r>
          </a:p>
          <a:p>
            <a:r>
              <a:rPr lang="en-US" sz="2400" dirty="0"/>
              <a:t>Closed-loop performance evaluated via Monte Carlo</a:t>
            </a:r>
          </a:p>
          <a:p>
            <a:pPr lvl="1"/>
            <a:r>
              <a:rPr lang="en-US" sz="2000" dirty="0"/>
              <a:t>Iteration with human in the loop until margins are satisfied </a:t>
            </a:r>
          </a:p>
        </p:txBody>
      </p:sp>
      <p:sp>
        <p:nvSpPr>
          <p:cNvPr id="4" name="Date Placeholder 3"/>
          <p:cNvSpPr>
            <a:spLocks noGrp="1"/>
          </p:cNvSpPr>
          <p:nvPr>
            <p:ph type="dt" sz="half" idx="10"/>
          </p:nvPr>
        </p:nvSpPr>
        <p:spPr/>
        <p:txBody>
          <a:bodyPr/>
          <a:lstStyle/>
          <a:p>
            <a:fld id="{0CE37C48-1170-4701-8E7C-79F64CD70510}" type="datetime1">
              <a:rPr lang="en-US" smtClean="0"/>
              <a:t>12/5/2018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near zero </a:t>
            </a:r>
            <a:r>
              <a:rPr lang="en-US" sz="1350" dirty="0" err="1"/>
              <a:t>crossrange</a:t>
            </a:r>
            <a:r>
              <a:rPr lang="en-US" sz="1350" dirty="0"/>
              <a:t>, there is no such restriction on SRP-based landings</a:t>
            </a:r>
          </a:p>
        </p:txBody>
      </p:sp>
    </p:spTree>
    <p:extLst>
      <p:ext uri="{BB962C8B-B14F-4D97-AF65-F5344CB8AC3E}">
        <p14:creationId xmlns:p14="http://schemas.microsoft.com/office/powerpoint/2010/main" val="738796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28650" y="1825624"/>
            <a:ext cx="7886700" cy="4678269"/>
          </a:xfrm>
        </p:spPr>
        <p:txBody>
          <a:bodyPr/>
          <a:lstStyle/>
          <a:p>
            <a:r>
              <a:rPr lang="en-US" dirty="0"/>
              <a:t>Entry phase (hybrid opt, convex updating)</a:t>
            </a:r>
          </a:p>
          <a:p>
            <a:r>
              <a:rPr lang="en-US" dirty="0"/>
              <a:t>SRP phase (robust solutions via optimal control)</a:t>
            </a:r>
          </a:p>
          <a:p>
            <a:r>
              <a:rPr lang="en-US" dirty="0"/>
              <a:t>Multi-phase optimal control (create reference for initialization entry, and to track in SRP phase potentially)</a:t>
            </a:r>
          </a:p>
          <a:p>
            <a:r>
              <a:rPr lang="en-US" dirty="0"/>
              <a:t>Adaptive SRP initiation via free initial condition OCP?</a:t>
            </a:r>
          </a:p>
          <a:p>
            <a:r>
              <a:rPr lang="en-US" dirty="0"/>
              <a:t>Free final time via free initial condition?</a:t>
            </a:r>
          </a:p>
          <a:p>
            <a:r>
              <a:rPr lang="en-US" dirty="0"/>
              <a:t>Non-standard control objectives: risk sensitive, minimally covariant trajectories </a:t>
            </a:r>
          </a:p>
        </p:txBody>
      </p:sp>
      <p:sp>
        <p:nvSpPr>
          <p:cNvPr id="4" name="Date Placeholder 3"/>
          <p:cNvSpPr>
            <a:spLocks noGrp="1"/>
          </p:cNvSpPr>
          <p:nvPr>
            <p:ph type="dt" sz="half" idx="10"/>
          </p:nvPr>
        </p:nvSpPr>
        <p:spPr/>
        <p:txBody>
          <a:bodyPr/>
          <a:lstStyle/>
          <a:p>
            <a:fld id="{AAF8337C-28E0-45D7-BFAB-A5636CB463D0}" type="datetime1">
              <a:rPr lang="en-US" smtClean="0"/>
              <a:t>12/5/2018</a:t>
            </a:fld>
            <a:endParaRPr lang="en-US"/>
          </a:p>
        </p:txBody>
      </p:sp>
    </p:spTree>
    <p:extLst>
      <p:ext uri="{BB962C8B-B14F-4D97-AF65-F5344CB8AC3E}">
        <p14:creationId xmlns:p14="http://schemas.microsoft.com/office/powerpoint/2010/main" val="2471386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Norm</a:t>
            </a:r>
          </a:p>
        </p:txBody>
      </p:sp>
      <p:sp>
        <p:nvSpPr>
          <p:cNvPr id="3" name="Content Placeholder 2"/>
          <p:cNvSpPr>
            <a:spLocks noGrp="1"/>
          </p:cNvSpPr>
          <p:nvPr>
            <p:ph idx="1"/>
          </p:nvPr>
        </p:nvSpPr>
        <p:spPr/>
        <p:txBody>
          <a:bodyPr/>
          <a:lstStyle/>
          <a:p>
            <a:r>
              <a:rPr lang="en-US" dirty="0"/>
              <a:t>From the broader class of </a:t>
            </a:r>
            <a:r>
              <a:rPr lang="en-US" dirty="0" err="1"/>
              <a:t>Schatten</a:t>
            </a:r>
            <a:r>
              <a:rPr lang="en-US" dirty="0"/>
              <a:t> p-norms with p=1</a:t>
            </a:r>
          </a:p>
          <a:p>
            <a:r>
              <a:rPr lang="en-US" dirty="0"/>
              <a:t>Also called the nuclear norm, equal to the sum of the singular values (= eigenvalues because covariance is positive semi-definite)</a:t>
            </a:r>
          </a:p>
        </p:txBody>
      </p:sp>
      <p:sp>
        <p:nvSpPr>
          <p:cNvPr id="4" name="Date Placeholder 3"/>
          <p:cNvSpPr>
            <a:spLocks noGrp="1"/>
          </p:cNvSpPr>
          <p:nvPr>
            <p:ph type="dt" sz="half" idx="10"/>
          </p:nvPr>
        </p:nvSpPr>
        <p:spPr/>
        <p:txBody>
          <a:bodyPr/>
          <a:lstStyle/>
          <a:p>
            <a:fld id="{8F89CBAE-3EB9-4813-AFB5-1F0A5A73B72E}" type="datetime1">
              <a:rPr lang="en-US" smtClean="0"/>
              <a:t>12/5/2018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p:txBody>
          <a:bodyPr/>
          <a:lstStyle/>
          <a:p>
            <a:r>
              <a:rPr lang="en-US" dirty="0"/>
              <a:t>Linear Exponential Gaussian (weights higher moments)</a:t>
            </a:r>
          </a:p>
          <a:p>
            <a:r>
              <a:rPr lang="en-US" dirty="0"/>
              <a:t>Control of </a:t>
            </a:r>
            <a:r>
              <a:rPr lang="en-US" dirty="0" err="1"/>
              <a:t>Liouville</a:t>
            </a:r>
            <a:r>
              <a:rPr lang="en-US" dirty="0"/>
              <a:t> equation</a:t>
            </a:r>
          </a:p>
          <a:p>
            <a:r>
              <a:rPr lang="en-US" dirty="0"/>
              <a:t>Desensitized optimal control penalizes the partial derivatives of the objective function </a:t>
            </a:r>
            <a:r>
              <a:rPr lang="en-US" dirty="0" err="1"/>
              <a:t>wrt</a:t>
            </a:r>
            <a:r>
              <a:rPr lang="en-US" dirty="0"/>
              <a:t> parameters, or places constraints on sensitivities </a:t>
            </a:r>
          </a:p>
          <a:p>
            <a:r>
              <a:rPr lang="en-US" dirty="0"/>
              <a:t>Mean-Variance trades off mean performance and robustness</a:t>
            </a:r>
          </a:p>
          <a:p>
            <a:pPr lvl="1"/>
            <a:r>
              <a:rPr lang="en-US" dirty="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12/5/2018</a:t>
            </a:fld>
            <a:endParaRPr lang="en-US"/>
          </a:p>
        </p:txBody>
      </p:sp>
    </p:spTree>
    <p:extLst>
      <p:ext uri="{BB962C8B-B14F-4D97-AF65-F5344CB8AC3E}">
        <p14:creationId xmlns:p14="http://schemas.microsoft.com/office/powerpoint/2010/main" val="1182201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a:xfrm>
            <a:off x="628650" y="1825625"/>
            <a:ext cx="8185836" cy="4351338"/>
          </a:xfrm>
        </p:spPr>
        <p:txBody>
          <a:bodyPr/>
          <a:lstStyle/>
          <a:p>
            <a:r>
              <a:rPr lang="en-US" dirty="0"/>
              <a:t>Optimal Trajectory Generation with Probabilistic System Uncertainty Using Polynomial Chaos (Fisher, Bhattacharya)</a:t>
            </a:r>
          </a:p>
          <a:p>
            <a:pPr lvl="1"/>
            <a:r>
              <a:rPr lang="en-US" dirty="0"/>
              <a:t>Derived expressions for minimum expectation and minimum variance objectives in terms of PCE coefficients</a:t>
            </a:r>
          </a:p>
          <a:p>
            <a:pPr lvl="1"/>
            <a:r>
              <a:rPr lang="en-US" dirty="0"/>
              <a:t>Considered open loop</a:t>
            </a:r>
          </a:p>
          <a:p>
            <a:r>
              <a:rPr lang="en-US" dirty="0"/>
              <a:t>Stochastic Trajectory Optimization for Mechanical Systems with Parametric Uncertainties</a:t>
            </a:r>
          </a:p>
          <a:p>
            <a:pPr lvl="1"/>
            <a:r>
              <a:rPr lang="en-US" dirty="0"/>
              <a:t>Extended Differential Dynamic Programming to stochastic systems using polynomial chaos </a:t>
            </a:r>
          </a:p>
        </p:txBody>
      </p:sp>
      <p:sp>
        <p:nvSpPr>
          <p:cNvPr id="4" name="Date Placeholder 3"/>
          <p:cNvSpPr>
            <a:spLocks noGrp="1"/>
          </p:cNvSpPr>
          <p:nvPr>
            <p:ph type="dt" sz="half" idx="10"/>
          </p:nvPr>
        </p:nvSpPr>
        <p:spPr/>
        <p:txBody>
          <a:bodyPr/>
          <a:lstStyle/>
          <a:p>
            <a:fld id="{36135E0D-215F-4675-BD12-2A0CC5452F32}" type="datetime1">
              <a:rPr lang="en-US" smtClean="0"/>
              <a:t>12/5/2018</a:t>
            </a:fld>
            <a:endParaRPr lang="en-US"/>
          </a:p>
        </p:txBody>
      </p:sp>
    </p:spTree>
    <p:extLst>
      <p:ext uri="{BB962C8B-B14F-4D97-AF65-F5344CB8AC3E}">
        <p14:creationId xmlns:p14="http://schemas.microsoft.com/office/powerpoint/2010/main" val="1081641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Also Related</a:t>
            </a:r>
          </a:p>
        </p:txBody>
      </p:sp>
      <p:sp>
        <p:nvSpPr>
          <p:cNvPr id="3" name="Content Placeholder 2"/>
          <p:cNvSpPr>
            <a:spLocks noGrp="1"/>
          </p:cNvSpPr>
          <p:nvPr>
            <p:ph idx="1"/>
          </p:nvPr>
        </p:nvSpPr>
        <p:spPr/>
        <p:txBody>
          <a:bodyPr/>
          <a:lstStyle/>
          <a:p>
            <a:r>
              <a:rPr lang="en-US" dirty="0"/>
              <a:t>Tube-based formulations (MPC), invariant sets</a:t>
            </a:r>
          </a:p>
          <a:p>
            <a:r>
              <a:rPr lang="en-US" dirty="0"/>
              <a:t>PDF shaping</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2817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a:solidFill>
                  <a:schemeClr val="bg1"/>
                </a:solidFill>
              </a:rPr>
              <a:t>System Flow</a:t>
            </a: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Truth model,</a:t>
            </a:r>
          </a:p>
          <a:p>
            <a:pPr algn="ctr"/>
            <a:r>
              <a:rPr lang="en-US" sz="1600" dirty="0"/>
              <a:t>a particular realization of the uncertainty space</a:t>
            </a:r>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errors, measurement noise</a:t>
            </a:r>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Estimation</a:t>
            </a:r>
          </a:p>
          <a:p>
            <a:pPr algn="ctr"/>
            <a:r>
              <a:rPr lang="en-US" sz="1600" dirty="0"/>
              <a:t> (aero filters, EKF, observers)</a:t>
            </a:r>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Nominal model,</a:t>
            </a:r>
          </a:p>
          <a:p>
            <a:pPr algn="ctr"/>
            <a:r>
              <a:rPr lang="en-US" sz="1600" dirty="0"/>
              <a:t>typically mean of each uncertainty is used</a:t>
            </a:r>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Prediction model </a:t>
            </a:r>
          </a:p>
          <a:p>
            <a:pPr algn="ctr"/>
            <a:r>
              <a:rPr lang="en-US" sz="1600" dirty="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Guidance algorithm</a:t>
            </a:r>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12/5/2018</a:t>
            </a:fld>
            <a:endParaRPr lang="en-US"/>
          </a:p>
        </p:txBody>
      </p:sp>
    </p:spTree>
    <p:extLst>
      <p:ext uri="{BB962C8B-B14F-4D97-AF65-F5344CB8AC3E}">
        <p14:creationId xmlns:p14="http://schemas.microsoft.com/office/powerpoint/2010/main" val="4088294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a:solidFill>
                  <a:schemeClr val="bg1"/>
                </a:solidFill>
              </a:rPr>
              <a:t>Modeling</a:t>
            </a: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True State</a:t>
            </a:r>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Estimated State</a:t>
            </a:r>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Guidance algorithm</a:t>
            </a:r>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Measurement Noise</a:t>
            </a:r>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Process Noise</a:t>
            </a:r>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12/5/2018</a:t>
            </a:fld>
            <a:endParaRPr lang="en-US"/>
          </a:p>
        </p:txBody>
      </p:sp>
    </p:spTree>
    <p:extLst>
      <p:ext uri="{BB962C8B-B14F-4D97-AF65-F5344CB8AC3E}">
        <p14:creationId xmlns:p14="http://schemas.microsoft.com/office/powerpoint/2010/main" val="2461492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Minimization</a:t>
            </a:r>
          </a:p>
        </p:txBody>
      </p:sp>
      <p:sp>
        <p:nvSpPr>
          <p:cNvPr id="3" name="Content Placeholder 2"/>
          <p:cNvSpPr>
            <a:spLocks noGrp="1"/>
          </p:cNvSpPr>
          <p:nvPr>
            <p:ph idx="1"/>
          </p:nvPr>
        </p:nvSpPr>
        <p:spPr>
          <a:xfrm>
            <a:off x="628650" y="1825624"/>
            <a:ext cx="7886700" cy="4857397"/>
          </a:xfrm>
        </p:spPr>
        <p:txBody>
          <a:bodyPr/>
          <a:lstStyle/>
          <a:p>
            <a:r>
              <a:rPr lang="en-US" dirty="0"/>
              <a:t>Consider first the LTV case, with unconstrained control</a:t>
            </a:r>
          </a:p>
          <a:p>
            <a:r>
              <a:rPr lang="en-US" dirty="0"/>
              <a:t>For suitable choice of norm on the final covariance matrix, the problem reduces to standard LQR with a particular boundary condition</a:t>
            </a:r>
          </a:p>
          <a:p>
            <a:pPr lvl="1"/>
            <a:r>
              <a:rPr lang="en-US" dirty="0"/>
              <a:t>The required norm is the trace operator</a:t>
            </a:r>
          </a:p>
          <a:p>
            <a:pPr lvl="1"/>
            <a:r>
              <a:rPr lang="en-US" dirty="0"/>
              <a:t>The LQ state weight matrix Q = I</a:t>
            </a:r>
          </a:p>
          <a:p>
            <a:r>
              <a:rPr lang="en-US" dirty="0"/>
              <a:t>The trace is a suitable choice in many cases</a:t>
            </a:r>
          </a:p>
          <a:p>
            <a:pPr lvl="1"/>
            <a:r>
              <a:rPr lang="en-US" dirty="0"/>
              <a:t>Geometrically, it is related to the size of the covariance ellipse, while ignoring directional information</a:t>
            </a:r>
          </a:p>
          <a:p>
            <a:endParaRPr lang="en-US" dirty="0"/>
          </a:p>
        </p:txBody>
      </p:sp>
      <p:sp>
        <p:nvSpPr>
          <p:cNvPr id="4" name="Date Placeholder 3"/>
          <p:cNvSpPr>
            <a:spLocks noGrp="1"/>
          </p:cNvSpPr>
          <p:nvPr>
            <p:ph type="dt" sz="half" idx="10"/>
          </p:nvPr>
        </p:nvSpPr>
        <p:spPr/>
        <p:txBody>
          <a:bodyPr/>
          <a:lstStyle/>
          <a:p>
            <a:fld id="{00B1D89B-5FC1-44E0-BDF5-5035AB8FD380}" type="datetime1">
              <a:rPr lang="en-US" smtClean="0"/>
              <a:t>12/5/2018</a:t>
            </a:fld>
            <a:endParaRPr lang="en-US"/>
          </a:p>
        </p:txBody>
      </p:sp>
    </p:spTree>
    <p:extLst>
      <p:ext uri="{BB962C8B-B14F-4D97-AF65-F5344CB8AC3E}">
        <p14:creationId xmlns:p14="http://schemas.microsoft.com/office/powerpoint/2010/main" val="2886322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Minimization</a:t>
            </a:r>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p>
          <a:p>
            <a:r>
              <a:rPr lang="en-US" dirty="0"/>
              <a:t>In zero mean case, optimal control in linear feedback is achieved as K -&gt; </a:t>
            </a:r>
            <a:r>
              <a:rPr lang="en-US" dirty="0" err="1"/>
              <a:t>inf</a:t>
            </a:r>
            <a:r>
              <a:rPr lang="en-US" dirty="0"/>
              <a:t>, resulting in bang-bang control = -</a:t>
            </a:r>
            <a:r>
              <a:rPr lang="en-US" dirty="0" err="1"/>
              <a:t>Umax</a:t>
            </a:r>
            <a:r>
              <a:rPr lang="en-US" dirty="0"/>
              <a:t>*sign(x)</a:t>
            </a:r>
          </a:p>
          <a:p>
            <a:r>
              <a:rPr lang="en-US" dirty="0"/>
              <a:t>Even for linear problems, we turn to optimization: find the optimal mean trajectory such that covariance is minimized under discontinuous feedback</a:t>
            </a:r>
          </a:p>
        </p:txBody>
      </p:sp>
      <p:sp>
        <p:nvSpPr>
          <p:cNvPr id="4" name="Date Placeholder 3"/>
          <p:cNvSpPr>
            <a:spLocks noGrp="1"/>
          </p:cNvSpPr>
          <p:nvPr>
            <p:ph type="dt" sz="half" idx="10"/>
          </p:nvPr>
        </p:nvSpPr>
        <p:spPr/>
        <p:txBody>
          <a:bodyPr/>
          <a:lstStyle/>
          <a:p>
            <a:fld id="{654B51E4-67EB-4079-B5AA-F6AC5D100AB5}" type="datetime1">
              <a:rPr lang="en-US" smtClean="0"/>
              <a:t>12/5/2018</a:t>
            </a:fld>
            <a:endParaRPr lang="en-US"/>
          </a:p>
        </p:txBody>
      </p:sp>
    </p:spTree>
    <p:extLst>
      <p:ext uri="{BB962C8B-B14F-4D97-AF65-F5344CB8AC3E}">
        <p14:creationId xmlns:p14="http://schemas.microsoft.com/office/powerpoint/2010/main" val="325653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194" y="1079157"/>
            <a:ext cx="7886700" cy="611532"/>
          </a:xfrm>
        </p:spPr>
        <p:txBody>
          <a:bodyPr/>
          <a:lstStyle/>
          <a:p>
            <a:r>
              <a:rPr lang="en-US" dirty="0"/>
              <a:t>Future EDL Missions</a:t>
            </a:r>
          </a:p>
        </p:txBody>
      </p:sp>
      <p:sp>
        <p:nvSpPr>
          <p:cNvPr id="3" name="Content Placeholder 2"/>
          <p:cNvSpPr>
            <a:spLocks noGrp="1"/>
          </p:cNvSpPr>
          <p:nvPr>
            <p:ph idx="1"/>
          </p:nvPr>
        </p:nvSpPr>
        <p:spPr>
          <a:xfrm>
            <a:off x="409194" y="1825624"/>
            <a:ext cx="4382262" cy="4383151"/>
          </a:xfrm>
        </p:spPr>
        <p:txBody>
          <a:bodyPr/>
          <a:lstStyle/>
          <a:p>
            <a:r>
              <a:rPr lang="en-US" sz="2400" dirty="0"/>
              <a:t>Future missions will require delivery of heavier payloads while achieving greater accuracy</a:t>
            </a:r>
          </a:p>
          <a:p>
            <a:pPr lvl="1"/>
            <a:r>
              <a:rPr lang="en-US" sz="2000" dirty="0"/>
              <a:t>Human class missions will require more than 10x landed mass with NASA’s goal of 50 m precision</a:t>
            </a:r>
          </a:p>
          <a:p>
            <a:r>
              <a:rPr lang="en-US" sz="2400" dirty="0"/>
              <a:t>Parachute architectures simply do not scale to high ballistic coefficients</a:t>
            </a:r>
            <a:r>
              <a:rPr lang="en-US" sz="2400" baseline="30000" dirty="0"/>
              <a:t>1</a:t>
            </a:r>
          </a:p>
          <a:p>
            <a:pPr lvl="1"/>
            <a:r>
              <a:rPr lang="en-US" sz="2000" dirty="0"/>
              <a:t>Supersonic </a:t>
            </a:r>
            <a:r>
              <a:rPr lang="en-US" sz="2000" dirty="0" err="1"/>
              <a:t>retropropulsion</a:t>
            </a:r>
            <a:r>
              <a:rPr lang="en-US" sz="2000" dirty="0"/>
              <a:t> (SRP) is one enabling </a:t>
            </a:r>
            <a:r>
              <a:rPr lang="en-US" sz="2000" dirty="0" smtClean="0"/>
              <a:t>technology</a:t>
            </a:r>
            <a:r>
              <a:rPr lang="en-US" sz="2000" baseline="30000" dirty="0" smtClean="0"/>
              <a:t>2</a:t>
            </a:r>
            <a:endParaRPr lang="en-US" sz="2000" baseline="30000"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5" name="Footer Placeholder 4"/>
          <p:cNvSpPr>
            <a:spLocks noGrp="1"/>
          </p:cNvSpPr>
          <p:nvPr>
            <p:ph type="ftr" sz="quarter" idx="11"/>
          </p:nvPr>
        </p:nvSpPr>
        <p:spPr>
          <a:xfrm>
            <a:off x="2071947" y="6336094"/>
            <a:ext cx="6774873" cy="464451"/>
          </a:xfrm>
        </p:spPr>
        <p:txBody>
          <a:bodyPr/>
          <a:lstStyle/>
          <a:p>
            <a:pPr marL="228600" indent="-228600">
              <a:buAutoNum type="arabicPeriod"/>
            </a:pPr>
            <a:r>
              <a:rPr lang="en-US" sz="900" dirty="0" smtClean="0"/>
              <a:t>Braun</a:t>
            </a:r>
            <a:r>
              <a:rPr lang="en-US" sz="900" dirty="0"/>
              <a:t>, R.D. and Manning, R.M.; "Mars Entry, Descent and Landing Challenges," Journal of Spacecraft and Rockets, Vol. 44, No. 2, 2007</a:t>
            </a:r>
            <a:r>
              <a:rPr lang="en-US" sz="900" dirty="0" smtClean="0"/>
              <a:t>.</a:t>
            </a:r>
          </a:p>
          <a:p>
            <a:pPr marL="228600" indent="-228600">
              <a:buAutoNum type="arabicPeriod"/>
            </a:pPr>
            <a:r>
              <a:rPr lang="en-US" sz="900" dirty="0" smtClean="0"/>
              <a:t>Wolf, A., Noyes, C., et al, “Supersonic </a:t>
            </a:r>
            <a:r>
              <a:rPr lang="en-US" sz="900" dirty="0" err="1" smtClean="0"/>
              <a:t>Retropropulsion</a:t>
            </a:r>
            <a:r>
              <a:rPr lang="en-US" sz="900" dirty="0" smtClean="0"/>
              <a:t> on Robotic Mars Landers: Selected Design Trades,” AAS </a:t>
            </a:r>
            <a:r>
              <a:rPr lang="en-US" sz="900" dirty="0" err="1" smtClean="0"/>
              <a:t>Astrodynamics</a:t>
            </a:r>
            <a:r>
              <a:rPr lang="en-US" sz="900" dirty="0" smtClean="0"/>
              <a:t> Conference, 2018</a:t>
            </a:r>
          </a:p>
          <a:p>
            <a:pPr marL="228600" indent="-228600">
              <a:buAutoNum type="arabicPeriod"/>
            </a:pPr>
            <a:endParaRPr lang="en-US" sz="900" dirty="0"/>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449" y="2520056"/>
            <a:ext cx="4427551" cy="2665318"/>
          </a:xfrm>
          <a:prstGeom prst="rect">
            <a:avLst/>
          </a:prstGeom>
        </p:spPr>
      </p:pic>
    </p:spTree>
    <p:extLst>
      <p:ext uri="{BB962C8B-B14F-4D97-AF65-F5344CB8AC3E}">
        <p14:creationId xmlns:p14="http://schemas.microsoft.com/office/powerpoint/2010/main" val="3632437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Drawbacks/Limitations</a:t>
            </a:r>
          </a:p>
        </p:txBody>
      </p:sp>
      <p:sp>
        <p:nvSpPr>
          <p:cNvPr id="3" name="Content Placeholder 2"/>
          <p:cNvSpPr>
            <a:spLocks noGrp="1"/>
          </p:cNvSpPr>
          <p:nvPr>
            <p:ph idx="1"/>
          </p:nvPr>
        </p:nvSpPr>
        <p:spPr/>
        <p:txBody>
          <a:bodyPr/>
          <a:lstStyle/>
          <a:p>
            <a:r>
              <a:rPr lang="en-US" sz="2400" dirty="0"/>
              <a:t>Use of linearized covariance propagation limits the size of ellipse under consideration</a:t>
            </a:r>
          </a:p>
          <a:p>
            <a:pPr lvl="1"/>
            <a:r>
              <a:rPr lang="en-US" sz="2000" dirty="0"/>
              <a:t>Due to large uncertainty or stringent constraint satisfaction</a:t>
            </a:r>
          </a:p>
          <a:p>
            <a:pPr lvl="1"/>
            <a:r>
              <a:rPr lang="en-US" sz="2000" dirty="0"/>
              <a:t>Strong nonlinearity or large ellipse will not accurately capture the state distribution, and the probabilistic bounds are not guaranteed to be satisfied</a:t>
            </a:r>
          </a:p>
          <a:p>
            <a:r>
              <a:rPr lang="en-US" sz="2400" dirty="0"/>
              <a:t>Assumption of linear feedback control</a:t>
            </a:r>
          </a:p>
          <a:p>
            <a:pPr lvl="1"/>
            <a:r>
              <a:rPr lang="en-US" sz="2000" dirty="0"/>
              <a:t>Naturally there may exist nonlinear controllers that outperform linear feedback </a:t>
            </a:r>
          </a:p>
          <a:p>
            <a:r>
              <a:rPr lang="en-US" sz="2400" dirty="0"/>
              <a:t>Solution: Unscented transform </a:t>
            </a:r>
          </a:p>
          <a:p>
            <a:pPr lvl="1"/>
            <a:r>
              <a:rPr lang="en-US" sz="1600" dirty="0"/>
              <a:t>Relies on sampled trajectories which allows arbitrary dynamics and controller structure</a:t>
            </a:r>
          </a:p>
          <a:p>
            <a:pPr lvl="1"/>
            <a:r>
              <a:rPr lang="en-US" sz="1600" dirty="0"/>
              <a:t>Scales favorably with system dimension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988639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Planned Application: Entry Guidance </a:t>
            </a:r>
          </a:p>
        </p:txBody>
      </p:sp>
      <p:sp>
        <p:nvSpPr>
          <p:cNvPr id="3" name="Content Placeholder 2"/>
          <p:cNvSpPr>
            <a:spLocks noGrp="1"/>
          </p:cNvSpPr>
          <p:nvPr>
            <p:ph idx="1"/>
          </p:nvPr>
        </p:nvSpPr>
        <p:spPr/>
        <p:txBody>
          <a:bodyPr/>
          <a:lstStyle/>
          <a:p>
            <a:r>
              <a:rPr lang="en-US" dirty="0"/>
              <a:t>The large nonlinearities and limited control authority present in the entry phase make it a more challenging application</a:t>
            </a:r>
          </a:p>
          <a:p>
            <a:r>
              <a:rPr lang="en-US" dirty="0"/>
              <a:t>Additionally, full state feedback is not realistic</a:t>
            </a:r>
          </a:p>
          <a:p>
            <a:pPr lvl="1"/>
            <a:r>
              <a:rPr lang="en-US" dirty="0"/>
              <a:t>LQR is not sufficient here </a:t>
            </a:r>
          </a:p>
          <a:p>
            <a:r>
              <a:rPr lang="en-US" dirty="0"/>
              <a:t>Low order parametrization reduces the infinite dimensional OCP to a tractable optimization problem</a:t>
            </a:r>
          </a:p>
          <a:p>
            <a:r>
              <a:rPr lang="en-US" dirty="0"/>
              <a:t>Modified Apollo guidance is used to generate the feedback gains scheduled on navigated velocity</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975875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Future Mars missions will have challenging requirements that necessitate closed-loop entry guidance</a:t>
            </a:r>
          </a:p>
          <a:p>
            <a:r>
              <a:rPr lang="en-US" dirty="0"/>
              <a:t>The ability to design a trajectory onboard increases autonomy and can be used in entry guidance</a:t>
            </a:r>
          </a:p>
          <a:p>
            <a:pPr lvl="1"/>
            <a:r>
              <a:rPr lang="en-US" dirty="0"/>
              <a:t>Trajectory generation can be used in reference tracking methods, or as the basis for a numerical predictor-corrector method via frequent design</a:t>
            </a:r>
          </a:p>
          <a:p>
            <a:r>
              <a:rPr lang="en-US" dirty="0"/>
              <a:t>Generating an optimal trajectory onboard is difficult due to limited computing resources</a:t>
            </a:r>
          </a:p>
          <a:p>
            <a:endParaRPr lang="en-US" dirty="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12/5/2018</a:t>
            </a:fld>
            <a:endParaRPr lang="en-US"/>
          </a:p>
        </p:txBody>
      </p:sp>
    </p:spTree>
    <p:extLst>
      <p:ext uri="{BB962C8B-B14F-4D97-AF65-F5344CB8AC3E}">
        <p14:creationId xmlns:p14="http://schemas.microsoft.com/office/powerpoint/2010/main" val="3416703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a:t>MCS Results – Altitude/Velocity</a:t>
            </a:r>
          </a:p>
        </p:txBody>
      </p:sp>
      <p:sp>
        <p:nvSpPr>
          <p:cNvPr id="3" name="Content Placeholder 2"/>
          <p:cNvSpPr>
            <a:spLocks noGrp="1"/>
          </p:cNvSpPr>
          <p:nvPr>
            <p:ph idx="1"/>
          </p:nvPr>
        </p:nvSpPr>
        <p:spPr>
          <a:xfrm>
            <a:off x="628649" y="1690690"/>
            <a:ext cx="7886700" cy="1437522"/>
          </a:xfrm>
        </p:spPr>
        <p:txBody>
          <a:bodyPr/>
          <a:lstStyle/>
          <a:p>
            <a:r>
              <a:rPr lang="en-US" sz="2400" dirty="0"/>
              <a:t>Although some trajectories exit the parachute deployment conditions, all but three pass through the box</a:t>
            </a:r>
          </a:p>
          <a:p>
            <a:pPr lvl="1"/>
            <a:r>
              <a:rPr lang="en-US" sz="2000" dirty="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12/5/2018</a:t>
            </a:fld>
            <a:endParaRPr lang="en-US"/>
          </a:p>
        </p:txBody>
      </p:sp>
    </p:spTree>
    <p:extLst>
      <p:ext uri="{BB962C8B-B14F-4D97-AF65-F5344CB8AC3E}">
        <p14:creationId xmlns:p14="http://schemas.microsoft.com/office/powerpoint/2010/main" val="561878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grpSp>
        <p:nvGrpSpPr>
          <p:cNvPr id="7" name="Group 6"/>
          <p:cNvGrpSpPr/>
          <p:nvPr/>
        </p:nvGrpSpPr>
        <p:grpSpPr>
          <a:xfrm>
            <a:off x="2200940" y="1392865"/>
            <a:ext cx="4587949" cy="4587949"/>
            <a:chOff x="2200940" y="1392865"/>
            <a:chExt cx="4587949" cy="4587949"/>
          </a:xfrm>
        </p:grpSpPr>
        <p:sp>
          <p:nvSpPr>
            <p:cNvPr id="5" name="Oval 4"/>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9819965">
              <a:off x="2380014" y="2828261"/>
              <a:ext cx="4288353" cy="1569660"/>
            </a:xfrm>
            <a:prstGeom prst="rect">
              <a:avLst/>
            </a:prstGeom>
            <a:noFill/>
          </p:spPr>
          <p:txBody>
            <a:bodyPr wrap="none" rtlCol="0">
              <a:spAutoFit/>
            </a:bodyPr>
            <a:lstStyle/>
            <a:p>
              <a:r>
                <a:rPr lang="en-US" sz="9600" dirty="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58481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EDL Concept of Operations</a:t>
            </a:r>
          </a:p>
        </p:txBody>
      </p:sp>
      <p:sp>
        <p:nvSpPr>
          <p:cNvPr id="3" name="Content Placeholder 2"/>
          <p:cNvSpPr>
            <a:spLocks noGrp="1"/>
          </p:cNvSpPr>
          <p:nvPr>
            <p:ph idx="1"/>
          </p:nvPr>
        </p:nvSpPr>
        <p:spPr/>
        <p:txBody>
          <a:bodyPr/>
          <a:lstStyle/>
          <a:p>
            <a:r>
              <a:rPr lang="en-US" sz="2400" dirty="0"/>
              <a:t>Entry phase – vehicle is guided by orienting the lift vector, controlled by reaction control thrusters</a:t>
            </a:r>
          </a:p>
          <a:p>
            <a:pPr lvl="1"/>
            <a:r>
              <a:rPr lang="en-US" sz="2000" dirty="0"/>
              <a:t>Bank angle is treated as the only control variable </a:t>
            </a:r>
            <a:endParaRPr lang="en-US" sz="2000" dirty="0" smtClean="0"/>
          </a:p>
          <a:p>
            <a:pPr lvl="1"/>
            <a:r>
              <a:rPr lang="en-US" sz="2000" dirty="0" smtClean="0"/>
              <a:t>Objective is to decelerate using atmospheric drag, and to deliver the vehicle to favorable ignition conditions </a:t>
            </a:r>
            <a:endParaRPr lang="en-US" sz="2000" dirty="0"/>
          </a:p>
          <a:p>
            <a:r>
              <a:rPr lang="en-US" sz="2400" dirty="0"/>
              <a:t>Powered descent phase – supersonic </a:t>
            </a:r>
            <a:r>
              <a:rPr lang="en-US" sz="2400" dirty="0" err="1"/>
              <a:t>retropropulsion</a:t>
            </a:r>
            <a:r>
              <a:rPr lang="en-US" sz="2400" dirty="0"/>
              <a:t> is used to null nearly all of the vehicle’s remaining velocity </a:t>
            </a:r>
          </a:p>
          <a:p>
            <a:pPr lvl="1"/>
            <a:r>
              <a:rPr lang="en-US" sz="2000" dirty="0"/>
              <a:t>3D thrust magnitude and direction is the control </a:t>
            </a:r>
          </a:p>
          <a:p>
            <a:r>
              <a:rPr lang="en-US" sz="2400" dirty="0"/>
              <a:t>Landing phase – final vertical descent phase to soft </a:t>
            </a:r>
            <a:r>
              <a:rPr lang="en-US" sz="2400" dirty="0" smtClean="0"/>
              <a:t>touchdown</a:t>
            </a:r>
          </a:p>
          <a:p>
            <a:pPr lvl="1"/>
            <a:r>
              <a:rPr lang="en-US" sz="2000" dirty="0" smtClean="0"/>
              <a:t>Reduced set of thrusters is used to gently deliver the vehicle to the surface </a:t>
            </a:r>
            <a:endParaRPr lang="en-US" sz="2000" dirty="0"/>
          </a:p>
        </p:txBody>
      </p:sp>
      <p:sp>
        <p:nvSpPr>
          <p:cNvPr id="4" name="Date Placeholder 3"/>
          <p:cNvSpPr>
            <a:spLocks noGrp="1"/>
          </p:cNvSpPr>
          <p:nvPr>
            <p:ph type="dt" sz="half" idx="10"/>
          </p:nvPr>
        </p:nvSpPr>
        <p:spPr/>
        <p:txBody>
          <a:bodyPr/>
          <a:lstStyle/>
          <a:p>
            <a:fld id="{3E46D0C7-BBF8-4570-BEBF-CB2C66043DE9}" type="datetime1">
              <a:rPr lang="en-US" smtClean="0"/>
              <a:t>12/5/2018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4074"/>
            <a:ext cx="7886700" cy="611532"/>
          </a:xfrm>
        </p:spPr>
        <p:txBody>
          <a:bodyPr/>
          <a:lstStyle/>
          <a:p>
            <a:r>
              <a:rPr lang="en-US" dirty="0"/>
              <a:t>Features of the Entry Phase</a:t>
            </a:r>
          </a:p>
        </p:txBody>
      </p:sp>
      <p:sp>
        <p:nvSpPr>
          <p:cNvPr id="3" name="Content Placeholder 2"/>
          <p:cNvSpPr>
            <a:spLocks noGrp="1"/>
          </p:cNvSpPr>
          <p:nvPr>
            <p:ph idx="1"/>
          </p:nvPr>
        </p:nvSpPr>
        <p:spPr>
          <a:xfrm>
            <a:off x="628650" y="1690542"/>
            <a:ext cx="7886700" cy="4351338"/>
          </a:xfrm>
        </p:spPr>
        <p:txBody>
          <a:bodyPr/>
          <a:lstStyle/>
          <a:p>
            <a:r>
              <a:rPr lang="en-US" sz="2400" dirty="0"/>
              <a:t>Flight dynamics are expressed in spherical coordinates</a:t>
            </a:r>
          </a:p>
          <a:p>
            <a:pPr lvl="1"/>
            <a:r>
              <a:rPr lang="en-US" sz="2000" dirty="0"/>
              <a:t>This simplifies expression of aerodynamic forces </a:t>
            </a:r>
          </a:p>
          <a:p>
            <a:pPr lvl="1"/>
            <a:r>
              <a:rPr lang="en-US" sz="2000" dirty="0"/>
              <a:t>State dimension = 6 </a:t>
            </a:r>
          </a:p>
          <a:p>
            <a:pPr lvl="1"/>
            <a:r>
              <a:rPr lang="en-US" sz="2000" dirty="0" err="1"/>
              <a:t>Underactuated</a:t>
            </a:r>
            <a:r>
              <a:rPr lang="en-US" sz="2000" dirty="0"/>
              <a:t> system with only one control variable</a:t>
            </a:r>
          </a:p>
          <a:p>
            <a:pPr lvl="1"/>
            <a:r>
              <a:rPr lang="en-US" sz="2000" dirty="0"/>
              <a:t>Limits on rate and acceleration of control variable </a:t>
            </a:r>
          </a:p>
          <a:p>
            <a:r>
              <a:rPr lang="en-US" sz="2400" dirty="0"/>
              <a:t>The exponential variation of atmospheric density with altitude coupled with nonlinear aerodynamic forces result in a wide dynamic operating range</a:t>
            </a:r>
          </a:p>
          <a:p>
            <a:r>
              <a:rPr lang="en-US" sz="2400" dirty="0"/>
              <a:t>Significant uncertainty exists due to insertion errors, environmental conditions, vehicle performance, navigation errors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Descent Phase</a:t>
            </a:r>
          </a:p>
        </p:txBody>
      </p:sp>
      <p:sp>
        <p:nvSpPr>
          <p:cNvPr id="3" name="Content Placeholder 2"/>
          <p:cNvSpPr>
            <a:spLocks noGrp="1"/>
          </p:cNvSpPr>
          <p:nvPr>
            <p:ph idx="1"/>
          </p:nvPr>
        </p:nvSpPr>
        <p:spPr/>
        <p:txBody>
          <a:bodyPr/>
          <a:lstStyle/>
          <a:p>
            <a:r>
              <a:rPr lang="en-US" sz="2400" dirty="0"/>
              <a:t>Dynamics comprise three double integrators (+ affine gravity term in vertical direction), and nonlinear mass dynamics</a:t>
            </a:r>
          </a:p>
          <a:p>
            <a:pPr lvl="1"/>
            <a:r>
              <a:rPr lang="en-US" sz="2000" dirty="0"/>
              <a:t>State dimension = 7</a:t>
            </a:r>
          </a:p>
          <a:p>
            <a:r>
              <a:rPr lang="en-US" sz="2400" dirty="0"/>
              <a:t>The vehicle’s thrust is subject to nonlinear, non-convex constraints that couple the coordinate directions</a:t>
            </a:r>
          </a:p>
          <a:p>
            <a:r>
              <a:rPr lang="en-US" sz="2400" dirty="0"/>
              <a:t>Uncertainty exists in ignition conditions, aerodynamic effects, engine performance (</a:t>
            </a:r>
            <a:r>
              <a:rPr lang="en-US" sz="2400" dirty="0" err="1"/>
              <a:t>Isp</a:t>
            </a:r>
            <a:r>
              <a:rPr lang="en-US" sz="2400" dirty="0"/>
              <a:t>, thrust) as well as transient effects</a:t>
            </a:r>
          </a:p>
          <a:p>
            <a:r>
              <a:rPr lang="en-US" sz="2400" dirty="0"/>
              <a:t>Additional constraints on pointing direction, shallow flight, and limited fuel availability </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Guidance Literature</a:t>
            </a:r>
          </a:p>
        </p:txBody>
      </p:sp>
      <p:sp>
        <p:nvSpPr>
          <p:cNvPr id="3" name="Content Placeholder 2"/>
          <p:cNvSpPr>
            <a:spLocks noGrp="1"/>
          </p:cNvSpPr>
          <p:nvPr>
            <p:ph idx="1"/>
          </p:nvPr>
        </p:nvSpPr>
        <p:spPr/>
        <p:txBody>
          <a:bodyPr/>
          <a:lstStyle/>
          <a:p>
            <a:r>
              <a:rPr lang="en-US" sz="2400" dirty="0"/>
              <a:t>Drag tracking</a:t>
            </a:r>
          </a:p>
          <a:p>
            <a:pPr lvl="1"/>
            <a:r>
              <a:rPr lang="en-US" sz="2000" dirty="0"/>
              <a:t>Provides inherent robustness to uncertainty in atmospheric density and aerodynamic forces due to the relationship between trajectory length</a:t>
            </a:r>
          </a:p>
          <a:p>
            <a:r>
              <a:rPr lang="en-US" sz="2400" dirty="0"/>
              <a:t>Neighboring optimal control</a:t>
            </a:r>
          </a:p>
          <a:p>
            <a:pPr lvl="1"/>
            <a:r>
              <a:rPr lang="en-US" sz="2000" dirty="0"/>
              <a:t>The Apollo guidance algorithm, as well as the modified version flown by MSL</a:t>
            </a:r>
          </a:p>
          <a:p>
            <a:r>
              <a:rPr lang="en-US" sz="2400" dirty="0"/>
              <a:t>Numerical Predictor-corrector</a:t>
            </a:r>
          </a:p>
          <a:p>
            <a:pPr lvl="1"/>
            <a:r>
              <a:rPr lang="en-US" sz="2000" dirty="0"/>
              <a:t>Repeatedly integrate the equations of motion to predict the trajectory, make improvements based on secant method </a:t>
            </a:r>
          </a:p>
          <a:p>
            <a:pPr lvl="1"/>
            <a:r>
              <a:rPr lang="en-US" sz="2000" dirty="0"/>
              <a:t>Requires restrictive, low-order parameterization for onboard feasibility </a:t>
            </a:r>
          </a:p>
          <a:p>
            <a:r>
              <a:rPr lang="en-US" sz="2400" dirty="0"/>
              <a:t>Successive Convex Optimization</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41791966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21046</TotalTime>
  <Words>4318</Words>
  <Application>Microsoft Office PowerPoint</Application>
  <PresentationFormat>On-screen Show (4:3)</PresentationFormat>
  <Paragraphs>475</Paragraphs>
  <Slides>54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UCI Samueli </vt:lpstr>
      <vt:lpstr>Advances in Guidance for Mars Entry, Descent, and Landing</vt:lpstr>
      <vt:lpstr>Outline</vt:lpstr>
      <vt:lpstr>Mars Science Laboratory EDL Sequence</vt:lpstr>
      <vt:lpstr>Entry, Descent, and Landing  State of the Art</vt:lpstr>
      <vt:lpstr>Future EDL Missions</vt:lpstr>
      <vt:lpstr>EDL Concept of Operations</vt:lpstr>
      <vt:lpstr>Features of the Entry Phase</vt:lpstr>
      <vt:lpstr>Features of the Descent Phase</vt:lpstr>
      <vt:lpstr>Entry Guidance Literature</vt:lpstr>
      <vt:lpstr>Powered Descent Literature</vt:lpstr>
      <vt:lpstr>Stochastic Control - Related Work</vt:lpstr>
      <vt:lpstr>Drawbacks/Limitations of Existing Stochastic Approaches</vt:lpstr>
      <vt:lpstr>Existing Applications of Stochastic Control to EDL</vt:lpstr>
      <vt:lpstr>How our approach is novel</vt:lpstr>
      <vt:lpstr>Guidance Approach for the Entry Phase</vt:lpstr>
      <vt:lpstr>Switch Time Optimization for Rapid Entry Trajectory Design</vt:lpstr>
      <vt:lpstr>Low-order Parameterization </vt:lpstr>
      <vt:lpstr>Switch Time Optimization</vt:lpstr>
      <vt:lpstr>Entry Trajectory Updating1</vt:lpstr>
      <vt:lpstr>Proposed Approach</vt:lpstr>
      <vt:lpstr>Convex Optimization </vt:lpstr>
      <vt:lpstr>Single Trajectory Demonstration</vt:lpstr>
      <vt:lpstr>Single Trajectory (Cont.)</vt:lpstr>
      <vt:lpstr>Monte Carlo Simulation</vt:lpstr>
      <vt:lpstr>MCS Results - Groundtrack</vt:lpstr>
      <vt:lpstr>MCS Results – Bank Profiles </vt:lpstr>
      <vt:lpstr>Discussion</vt:lpstr>
      <vt:lpstr>SRP via Chance Constrained Optimal Control</vt:lpstr>
      <vt:lpstr>PowerPoint Presentation</vt:lpstr>
      <vt:lpstr>Our Current Approach</vt:lpstr>
      <vt:lpstr>1D Example: x ̇=-c|x|x+u</vt:lpstr>
      <vt:lpstr>Application:  Supersonic Retropropulsion</vt:lpstr>
      <vt:lpstr>Application Details</vt:lpstr>
      <vt:lpstr>Numerical Results: Control </vt:lpstr>
      <vt:lpstr>Numerical Results: Trajectory</vt:lpstr>
      <vt:lpstr>Numerical Results: Velocity </vt:lpstr>
      <vt:lpstr>Discussion</vt:lpstr>
      <vt:lpstr>Roadmap: Work to Go </vt:lpstr>
      <vt:lpstr>Conclusion</vt:lpstr>
      <vt:lpstr>PowerPoint Presentation</vt:lpstr>
      <vt:lpstr>Outline</vt:lpstr>
      <vt:lpstr>Trace Norm</vt:lpstr>
      <vt:lpstr>Literature Review </vt:lpstr>
      <vt:lpstr>Literature Review </vt:lpstr>
      <vt:lpstr>Also Related</vt:lpstr>
      <vt:lpstr>System Flow</vt:lpstr>
      <vt:lpstr>Modeling</vt:lpstr>
      <vt:lpstr>Covariance Minimization</vt:lpstr>
      <vt:lpstr>Covariance Minimization</vt:lpstr>
      <vt:lpstr>Drawbacks/Limitations</vt:lpstr>
      <vt:lpstr>Planned Application: Entry Guidance </vt:lpstr>
      <vt:lpstr>Introduction</vt:lpstr>
      <vt:lpstr>MCS Results – Altitude/Velocity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Noyes</cp:lastModifiedBy>
  <cp:revision>497</cp:revision>
  <dcterms:created xsi:type="dcterms:W3CDTF">2016-02-17T21:45:19Z</dcterms:created>
  <dcterms:modified xsi:type="dcterms:W3CDTF">2018-12-05T18:34:47Z</dcterms:modified>
</cp:coreProperties>
</file>