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6.xml" ContentType="application/vnd.openxmlformats-officedocument.presentationml.comments+xml"/>
  <Override PartName="/ppt/comments/comment7.xml" ContentType="application/vnd.openxmlformats-officedocument.presentationml.comments+xml"/>
  <Override PartName="/ppt/notesSlides/notesSlide7.xml" ContentType="application/vnd.openxmlformats-officedocument.presentationml.notesSlide+xml"/>
  <Override PartName="/ppt/comments/comment8.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9.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0.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11.xml" ContentType="application/vnd.openxmlformats-officedocument.presentationml.comment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5"/>
  </p:notesMasterIdLst>
  <p:sldIdLst>
    <p:sldId id="291" r:id="rId2"/>
    <p:sldId id="301" r:id="rId3"/>
    <p:sldId id="305" r:id="rId4"/>
    <p:sldId id="283" r:id="rId5"/>
    <p:sldId id="317" r:id="rId6"/>
    <p:sldId id="284" r:id="rId7"/>
    <p:sldId id="298" r:id="rId8"/>
    <p:sldId id="299" r:id="rId9"/>
    <p:sldId id="300" r:id="rId10"/>
    <p:sldId id="312" r:id="rId11"/>
    <p:sldId id="306" r:id="rId12"/>
    <p:sldId id="286" r:id="rId13"/>
    <p:sldId id="297" r:id="rId14"/>
    <p:sldId id="323" r:id="rId15"/>
    <p:sldId id="280" r:id="rId16"/>
    <p:sldId id="313" r:id="rId17"/>
    <p:sldId id="289" r:id="rId18"/>
    <p:sldId id="265" r:id="rId19"/>
    <p:sldId id="266" r:id="rId20"/>
    <p:sldId id="267" r:id="rId21"/>
    <p:sldId id="268" r:id="rId22"/>
    <p:sldId id="269" r:id="rId23"/>
    <p:sldId id="270" r:id="rId24"/>
    <p:sldId id="271" r:id="rId25"/>
    <p:sldId id="272" r:id="rId26"/>
    <p:sldId id="273" r:id="rId27"/>
    <p:sldId id="274" r:id="rId28"/>
    <p:sldId id="281" r:id="rId29"/>
    <p:sldId id="261" r:id="rId30"/>
    <p:sldId id="293" r:id="rId31"/>
    <p:sldId id="295" r:id="rId32"/>
    <p:sldId id="279" r:id="rId33"/>
    <p:sldId id="319" r:id="rId34"/>
    <p:sldId id="327" r:id="rId35"/>
    <p:sldId id="322" r:id="rId36"/>
    <p:sldId id="329" r:id="rId37"/>
    <p:sldId id="321" r:id="rId38"/>
    <p:sldId id="326" r:id="rId39"/>
    <p:sldId id="320" r:id="rId40"/>
    <p:sldId id="296" r:id="rId41"/>
    <p:sldId id="310" r:id="rId42"/>
    <p:sldId id="263" r:id="rId43"/>
    <p:sldId id="307" r:id="rId44"/>
    <p:sldId id="308" r:id="rId45"/>
    <p:sldId id="309" r:id="rId46"/>
    <p:sldId id="277" r:id="rId47"/>
    <p:sldId id="278" r:id="rId48"/>
    <p:sldId id="314" r:id="rId49"/>
    <p:sldId id="315" r:id="rId50"/>
    <p:sldId id="324" r:id="rId51"/>
    <p:sldId id="325" r:id="rId52"/>
    <p:sldId id="328" r:id="rId53"/>
    <p:sldId id="31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65E65E8-8D10-45BF-9402-B68D0796393C}">
          <p14:sldIdLst>
            <p14:sldId id="291"/>
            <p14:sldId id="301"/>
          </p14:sldIdLst>
        </p14:section>
        <p14:section name="EDL Background" id="{A7BC2CDE-1911-4697-B5BB-79C663CD5B56}">
          <p14:sldIdLst>
            <p14:sldId id="305"/>
            <p14:sldId id="283"/>
            <p14:sldId id="317"/>
            <p14:sldId id="284"/>
            <p14:sldId id="298"/>
            <p14:sldId id="299"/>
          </p14:sldIdLst>
        </p14:section>
        <p14:section name="Literature Review" id="{81EFE7E6-E373-43A1-BF4F-5ECAEC3BCAB3}">
          <p14:sldIdLst>
            <p14:sldId id="300"/>
            <p14:sldId id="312"/>
            <p14:sldId id="306"/>
            <p14:sldId id="286"/>
            <p14:sldId id="297"/>
            <p14:sldId id="323"/>
          </p14:sldIdLst>
        </p14:section>
        <p14:section name="Entry Trajectory Design" id="{9850D8F8-5E1C-475F-9ED8-75DE77A0AFC2}">
          <p14:sldIdLst>
            <p14:sldId id="280"/>
            <p14:sldId id="313"/>
            <p14:sldId id="289"/>
          </p14:sldIdLst>
        </p14:section>
        <p14:section name="Convex Update" id="{F8720BFB-9295-4BEC-9475-EAF424553CF8}">
          <p14:sldIdLst>
            <p14:sldId id="265"/>
            <p14:sldId id="266"/>
            <p14:sldId id="267"/>
            <p14:sldId id="268"/>
            <p14:sldId id="269"/>
            <p14:sldId id="270"/>
            <p14:sldId id="271"/>
            <p14:sldId id="272"/>
            <p14:sldId id="273"/>
            <p14:sldId id="274"/>
          </p14:sldIdLst>
        </p14:section>
        <p14:section name="SRP" id="{656D6418-8445-42B6-BA0F-2A89012FB630}">
          <p14:sldIdLst>
            <p14:sldId id="281"/>
            <p14:sldId id="261"/>
            <p14:sldId id="293"/>
            <p14:sldId id="295"/>
            <p14:sldId id="279"/>
            <p14:sldId id="319"/>
            <p14:sldId id="327"/>
            <p14:sldId id="322"/>
            <p14:sldId id="329"/>
            <p14:sldId id="321"/>
            <p14:sldId id="326"/>
            <p14:sldId id="320"/>
          </p14:sldIdLst>
        </p14:section>
        <p14:section name="Backup" id="{50A3E535-C32B-4C74-986A-6758D517A34D}">
          <p14:sldIdLst>
            <p14:sldId id="296"/>
            <p14:sldId id="310"/>
            <p14:sldId id="263"/>
            <p14:sldId id="307"/>
            <p14:sldId id="308"/>
            <p14:sldId id="309"/>
            <p14:sldId id="277"/>
            <p14:sldId id="278"/>
            <p14:sldId id="314"/>
            <p14:sldId id="315"/>
            <p14:sldId id="324"/>
            <p14:sldId id="325"/>
            <p14:sldId id="328"/>
            <p14:sldId id="31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 Mease" initials="KM" lastIdx="26" clrIdx="0">
    <p:extLst>
      <p:ext uri="{19B8F6BF-5375-455C-9EA6-DF929625EA0E}">
        <p15:presenceInfo xmlns:p15="http://schemas.microsoft.com/office/powerpoint/2012/main" userId="b4a804dc280396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89048" autoAdjust="0"/>
  </p:normalViewPr>
  <p:slideViewPr>
    <p:cSldViewPr snapToGrid="0" snapToObjects="1">
      <p:cViewPr varScale="1">
        <p:scale>
          <a:sx n="104" d="100"/>
          <a:sy n="104" d="100"/>
        </p:scale>
        <p:origin x="61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13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05T06:14:55.566" idx="16">
    <p:pos x="3678" y="1178"/>
    <p:text>your discussion of EDL should identify your foci: entry and descent. This sets up why the next 2 slides review entry and descent. The schematic is a good visual overview; however it distorts the timeline, so you should point out that entry is 4 mins and is the period of highest energy and greatest sensitivity for maneuvers on delivery point control</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12-03T16:17:26.492" idx="14">
    <p:pos x="10" y="10"/>
    <p:text>if you have results that would be good</p:text>
    <p:extLst>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12-03T16:18:38.989" idx="15">
    <p:pos x="4455" y="707"/>
    <p:text>is this planned work? some of the wording on the next couple slides sounds like some work has been done but no results are shown</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2-03T12:27:09.743" idx="4">
    <p:pos x="10" y="10"/>
    <p:text>when you discuss this, only mention things that are needed for rest of talk, be very brief on all else</p:text>
    <p:extLst>
      <p:ext uri="{C676402C-5697-4E1C-873F-D02D1690AC5C}">
        <p15:threadingInfo xmlns:p15="http://schemas.microsoft.com/office/powerpoint/2012/main" timeZoneBias="480"/>
      </p:ext>
    </p:extLst>
  </p:cm>
  <p:cm authorId="1" dt="2018-12-05T06:23:51.904" idx="17">
    <p:pos x="106" y="106"/>
    <p:text>your discussion of EDL should identify your foci: entry and descent. This sets up why the next 2 slides review entry and descent. The schematic is a good visual overview; however it distorts the timeline, so you should point out that entry is 4 mins and is the period of highest energy and greatest sensitivity for maneuvers on delivery point control. Mention 6 secs of terror.</p:text>
    <p:extLst>
      <p:ext uri="{C676402C-5697-4E1C-873F-D02D1690AC5C}">
        <p15:threadingInfo xmlns:p15="http://schemas.microsoft.com/office/powerpoint/2012/main" timeZoneBias="480"/>
      </p:ext>
    </p:extLst>
  </p:cm>
  <p:cm authorId="1" dt="2018-12-05T06:26:17.551" idx="18">
    <p:pos x="202" y="202"/>
    <p:text>I know I'm adding content, but it would also be a good opportunity to state the basic objectives of each phase (briefly). Entry: steering vehicle to set up delivery to desired landing site. Supersonic parachute: reduce velocity to subsonic (b/c L/D too low for capsule drag alone to slow fast enough. Descent: final steering and soft landing.</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2-05T06:33:49.030" idx="20">
    <p:pos x="10" y="10"/>
    <p:text>You can't spend much time on this slide, but you should mention it is based on neighboring optimal control, since you are going to be talking about control methods.</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12-03T12:24:05.156" idx="3">
    <p:pos x="2395" y="3287"/>
    <p:text>motivate SRP here but by very brief on parachute tech</p:text>
    <p:extLst mod="1">
      <p:ext uri="{C676402C-5697-4E1C-873F-D02D1690AC5C}">
        <p15:threadingInfo xmlns:p15="http://schemas.microsoft.com/office/powerpoint/2012/main" timeZoneBias="480"/>
      </p:ext>
    </p:extLst>
  </p:cm>
  <p:cm authorId="1" dt="2018-12-05T06:36:05.814" idx="21">
    <p:pos x="106" y="106"/>
    <p:text>take away point is that MSL guidance was big step forward but significant additional guidance capability is required for future, and MSL guidance won't do it</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12-05T06:38:29.881" idx="22">
    <p:pos x="10" y="10"/>
    <p:text>for each you should have guidance objective and control to be used. For entry, you only have the control. For landing, you only have the objective.</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12-03T12:44:21.850" idx="10">
    <p:pos x="10" y="10"/>
    <p:text>I'm getting confused between previous entry guidance work and limitations and previous stochastic control work and limitations.  Novel for entry guidance could, for example, involve using a stochastic control approaach that is not novel in the stochastic control community. Which is okay.</p:text>
    <p:extLst>
      <p:ext uri="{C676402C-5697-4E1C-873F-D02D1690AC5C}">
        <p15:threadingInfo xmlns:p15="http://schemas.microsoft.com/office/powerpoint/2012/main" timeZoneBias="480"/>
      </p:ext>
    </p:extLst>
  </p:cm>
  <p:cm authorId="1" dt="2018-12-05T06:57:57.274" idx="23">
    <p:pos x="1818" y="1020"/>
    <p:text>I think you are only talking about stochastic control on this slide (not entry guidance approaches in general). If so, the title should be "... Existing Stochastic Approaches" and I don't think you are restricting your focus on this slide to entry guidance</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12-03T12:48:21.402" idx="11">
    <p:pos x="3807" y="1179"/>
    <p:text>On an earlier slide you said viewing entry stochastiically is novel, in this slide it sounds like it isn't, but there are limitations in what has been done</p:text>
    <p:extLst>
      <p:ext uri="{C676402C-5697-4E1C-873F-D02D1690AC5C}">
        <p15:threadingInfo xmlns:p15="http://schemas.microsoft.com/office/powerpoint/2012/main" timeZoneBias="480"/>
      </p:ext>
    </p:extLst>
  </p:cm>
  <p:cm authorId="1" dt="2018-12-05T07:00:58.601" idx="24">
    <p:pos x="10" y="10"/>
    <p:text>ok, here is where you address stochastic approaches for EDL</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12-05T07:03:02.524" idx="25">
    <p:pos x="10" y="10"/>
    <p:text>need a lead in, at least in your spoken words, because now you are talking about a particular aspect. It looks like an abrupt switch from previous slide</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12-05T07:06:52.828" idx="26">
    <p:pos x="10" y="10"/>
    <p:text>The convex updating feels too detailed. Figure out a way to streamline it a bit. You should mention that the work was documented in a conference paper and presented at the __ conference. Show the ref.</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E7A69-640E-417A-A462-9E49D1368F72}" type="datetimeFigureOut">
              <a:rPr lang="en-US" smtClean="0"/>
              <a:t>12/5/2018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91DF4-FFBB-4E8C-8E87-255A2EADF72A}" type="slidenum">
              <a:rPr lang="en-US" smtClean="0"/>
              <a:t>‹#›</a:t>
            </a:fld>
            <a:endParaRPr lang="en-US"/>
          </a:p>
        </p:txBody>
      </p:sp>
    </p:spTree>
    <p:extLst>
      <p:ext uri="{BB962C8B-B14F-4D97-AF65-F5344CB8AC3E}">
        <p14:creationId xmlns:p14="http://schemas.microsoft.com/office/powerpoint/2010/main" val="65801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591DF4-FFBB-4E8C-8E87-255A2EADF72A}" type="slidenum">
              <a:rPr lang="en-US" smtClean="0"/>
              <a:t>1</a:t>
            </a:fld>
            <a:endParaRPr lang="en-US"/>
          </a:p>
        </p:txBody>
      </p:sp>
    </p:spTree>
    <p:extLst>
      <p:ext uri="{BB962C8B-B14F-4D97-AF65-F5344CB8AC3E}">
        <p14:creationId xmlns:p14="http://schemas.microsoft.com/office/powerpoint/2010/main" val="1363722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Corrections</a:t>
            </a:r>
            <a:r>
              <a:rPr lang="en-US" baseline="0" dirty="0"/>
              <a:t> are fairly substantial even for relatively small perturbations </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21</a:t>
            </a:fld>
            <a:endParaRPr lang="en-US"/>
          </a:p>
        </p:txBody>
      </p:sp>
    </p:spTree>
    <p:extLst>
      <p:ext uri="{BB962C8B-B14F-4D97-AF65-F5344CB8AC3E}">
        <p14:creationId xmlns:p14="http://schemas.microsoft.com/office/powerpoint/2010/main" val="80136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22</a:t>
            </a:fld>
            <a:endParaRPr lang="en-US"/>
          </a:p>
        </p:txBody>
      </p:sp>
    </p:spTree>
    <p:extLst>
      <p:ext uri="{BB962C8B-B14F-4D97-AF65-F5344CB8AC3E}">
        <p14:creationId xmlns:p14="http://schemas.microsoft.com/office/powerpoint/2010/main" val="2057775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tracking, flown open-loop</a:t>
            </a:r>
            <a:r>
              <a:rPr lang="en-US" baseline="0" dirty="0"/>
              <a:t> between plans, NO ADD’L LATERAL CONTROL</a:t>
            </a:r>
          </a:p>
          <a:p>
            <a:r>
              <a:rPr lang="en-US" baseline="0" dirty="0"/>
              <a:t>Low discrepancy sampling</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23</a:t>
            </a:fld>
            <a:endParaRPr lang="en-US"/>
          </a:p>
        </p:txBody>
      </p:sp>
    </p:spTree>
    <p:extLst>
      <p:ext uri="{BB962C8B-B14F-4D97-AF65-F5344CB8AC3E}">
        <p14:creationId xmlns:p14="http://schemas.microsoft.com/office/powerpoint/2010/main" val="456280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difference</a:t>
            </a:r>
            <a:r>
              <a:rPr lang="en-US" baseline="0" dirty="0"/>
              <a:t> in scale between the axes </a:t>
            </a:r>
          </a:p>
          <a:p>
            <a:r>
              <a:rPr lang="en-US" baseline="0" dirty="0"/>
              <a:t>Also, not all trajectories are plotted, too unclear otherwise (that’s why there are samples at +- 1km </a:t>
            </a:r>
            <a:r>
              <a:rPr lang="en-US" baseline="0" dirty="0" err="1"/>
              <a:t>crossrange</a:t>
            </a:r>
            <a:r>
              <a:rPr lang="en-US" baseline="0" dirty="0"/>
              <a:t> not seen in the plots </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24</a:t>
            </a:fld>
            <a:endParaRPr lang="en-US"/>
          </a:p>
        </p:txBody>
      </p:sp>
    </p:spTree>
    <p:extLst>
      <p:ext uri="{BB962C8B-B14F-4D97-AF65-F5344CB8AC3E}">
        <p14:creationId xmlns:p14="http://schemas.microsoft.com/office/powerpoint/2010/main" val="2708615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(Covariance minimization is just one particular objective)</a:t>
            </a:r>
          </a:p>
          <a:p>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28</a:t>
            </a:fld>
            <a:endParaRPr lang="en-US"/>
          </a:p>
        </p:txBody>
      </p:sp>
    </p:spTree>
    <p:extLst>
      <p:ext uri="{BB962C8B-B14F-4D97-AF65-F5344CB8AC3E}">
        <p14:creationId xmlns:p14="http://schemas.microsoft.com/office/powerpoint/2010/main" val="1507700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states involved in the constraint, the more checks we have to perform. For a 1-D constraint, we only have to check a line’s worth of points. However, we don’t need to check constraints for every possible</a:t>
            </a:r>
            <a:r>
              <a:rPr lang="en-US" baseline="0" dirty="0"/>
              <a:t> x and every possible y, we only need to check for points (</a:t>
            </a:r>
            <a:r>
              <a:rPr lang="en-US" baseline="0" dirty="0" err="1"/>
              <a:t>x,y</a:t>
            </a:r>
            <a:r>
              <a:rPr lang="en-US" baseline="0" dirty="0"/>
              <a:t>) that are in the reachable set. </a:t>
            </a:r>
          </a:p>
          <a:p>
            <a:endParaRPr lang="en-US" baseline="0" dirty="0"/>
          </a:p>
          <a:p>
            <a:r>
              <a:rPr lang="en-US" baseline="0" dirty="0"/>
              <a:t>A little more work, and we can also simply check points that are extremal, but this requires determining which points are extremals.</a:t>
            </a:r>
          </a:p>
          <a:p>
            <a:endParaRPr lang="en-US" baseline="0" dirty="0"/>
          </a:p>
          <a:p>
            <a:r>
              <a:rPr lang="en-US" baseline="0" dirty="0"/>
              <a:t>Many common approaches introduce conservatism, for example by using probabilistic inequalities based on moments (which are not tight in general). This approach has zero conservatism when F is invertible. If F is not, then some conservatism is introduced but likely still much smaller than </a:t>
            </a:r>
            <a:endParaRPr lang="en-US" dirty="0"/>
          </a:p>
        </p:txBody>
      </p:sp>
      <p:sp>
        <p:nvSpPr>
          <p:cNvPr id="4" name="Slide Number Placeholder 3"/>
          <p:cNvSpPr>
            <a:spLocks noGrp="1"/>
          </p:cNvSpPr>
          <p:nvPr>
            <p:ph type="sldNum" sz="quarter" idx="10"/>
          </p:nvPr>
        </p:nvSpPr>
        <p:spPr/>
        <p:txBody>
          <a:bodyPr/>
          <a:lstStyle/>
          <a:p>
            <a:fld id="{3F6F7F58-9784-4543-B74A-850450AD4D21}" type="slidenum">
              <a:rPr lang="en-US" smtClean="0"/>
              <a:t>29</a:t>
            </a:fld>
            <a:endParaRPr lang="en-US"/>
          </a:p>
        </p:txBody>
      </p:sp>
    </p:spTree>
    <p:extLst>
      <p:ext uri="{BB962C8B-B14F-4D97-AF65-F5344CB8AC3E}">
        <p14:creationId xmlns:p14="http://schemas.microsoft.com/office/powerpoint/2010/main" val="3187440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 constraints</a:t>
            </a:r>
            <a:r>
              <a:rPr lang="en-US" baseline="0" dirty="0"/>
              <a:t> are not shown but are typically imposed on some partial states </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30</a:t>
            </a:fld>
            <a:endParaRPr lang="en-US"/>
          </a:p>
        </p:txBody>
      </p:sp>
    </p:spTree>
    <p:extLst>
      <p:ext uri="{BB962C8B-B14F-4D97-AF65-F5344CB8AC3E}">
        <p14:creationId xmlns:p14="http://schemas.microsoft.com/office/powerpoint/2010/main" val="3610222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can be thought of as 1-D velocity regulation with disregard for position state </a:t>
            </a:r>
          </a:p>
        </p:txBody>
      </p:sp>
      <p:sp>
        <p:nvSpPr>
          <p:cNvPr id="4" name="Slide Number Placeholder 3"/>
          <p:cNvSpPr>
            <a:spLocks noGrp="1"/>
          </p:cNvSpPr>
          <p:nvPr>
            <p:ph type="sldNum" sz="quarter" idx="10"/>
          </p:nvPr>
        </p:nvSpPr>
        <p:spPr/>
        <p:txBody>
          <a:bodyPr/>
          <a:lstStyle/>
          <a:p>
            <a:fld id="{97591DF4-FFBB-4E8C-8E87-255A2EADF72A}" type="slidenum">
              <a:rPr lang="en-US" smtClean="0"/>
              <a:t>31</a:t>
            </a:fld>
            <a:endParaRPr lang="en-US"/>
          </a:p>
        </p:txBody>
      </p:sp>
    </p:spTree>
    <p:extLst>
      <p:ext uri="{BB962C8B-B14F-4D97-AF65-F5344CB8AC3E}">
        <p14:creationId xmlns:p14="http://schemas.microsoft.com/office/powerpoint/2010/main" val="3816364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tuning is required; higher gain solutions should be pursued</a:t>
            </a:r>
            <a:r>
              <a:rPr lang="en-US" baseline="0" dirty="0"/>
              <a:t> for better regulation</a:t>
            </a:r>
          </a:p>
          <a:p>
            <a:r>
              <a:rPr lang="en-US" baseline="0" dirty="0"/>
              <a:t>As we will see, the control is only slightly biased for this example, indicating relatively low feedback gains </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35</a:t>
            </a:fld>
            <a:endParaRPr lang="en-US"/>
          </a:p>
        </p:txBody>
      </p:sp>
    </p:spTree>
    <p:extLst>
      <p:ext uri="{BB962C8B-B14F-4D97-AF65-F5344CB8AC3E}">
        <p14:creationId xmlns:p14="http://schemas.microsoft.com/office/powerpoint/2010/main" val="965468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Integral control can be used</a:t>
            </a:r>
            <a:r>
              <a:rPr lang="en-US" baseline="0" dirty="0"/>
              <a:t> at the expense of more states </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37</a:t>
            </a:fld>
            <a:endParaRPr lang="en-US"/>
          </a:p>
        </p:txBody>
      </p:sp>
    </p:spTree>
    <p:extLst>
      <p:ext uri="{BB962C8B-B14F-4D97-AF65-F5344CB8AC3E}">
        <p14:creationId xmlns:p14="http://schemas.microsoft.com/office/powerpoint/2010/main" val="1274920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Entry: steering vehicle to set up delivery to desired landing site. </a:t>
            </a:r>
            <a:r>
              <a:rPr lang="en-US" dirty="0" smtClean="0"/>
              <a:t>entry is the period of highest energy and greatest sensitivity for maneuvers on delivery point control</a:t>
            </a:r>
          </a:p>
          <a:p>
            <a:endParaRPr lang="en-US" dirty="0" smtClean="0"/>
          </a:p>
          <a:p>
            <a:r>
              <a:rPr lang="en-US" dirty="0" smtClean="0"/>
              <a:t>Supersonic parachute: reduce velocity to subsonic, L/D too low for capsule drag alone to slow fast enough. </a:t>
            </a:r>
          </a:p>
          <a:p>
            <a:r>
              <a:rPr lang="en-US" dirty="0" smtClean="0"/>
              <a:t>Descent: final steering and soft landing</a:t>
            </a:r>
            <a:r>
              <a:rPr lang="en-US" dirty="0" smtClean="0"/>
              <a:t>.</a:t>
            </a:r>
          </a:p>
        </p:txBody>
      </p:sp>
      <p:sp>
        <p:nvSpPr>
          <p:cNvPr id="4" name="Slide Number Placeholder 3"/>
          <p:cNvSpPr>
            <a:spLocks noGrp="1"/>
          </p:cNvSpPr>
          <p:nvPr>
            <p:ph type="sldNum" sz="quarter" idx="10"/>
          </p:nvPr>
        </p:nvSpPr>
        <p:spPr/>
        <p:txBody>
          <a:bodyPr/>
          <a:lstStyle/>
          <a:p>
            <a:fld id="{97591DF4-FFBB-4E8C-8E87-255A2EADF72A}" type="slidenum">
              <a:rPr lang="en-US" smtClean="0"/>
              <a:t>3</a:t>
            </a:fld>
            <a:endParaRPr lang="en-US"/>
          </a:p>
        </p:txBody>
      </p:sp>
    </p:spTree>
    <p:extLst>
      <p:ext uri="{BB962C8B-B14F-4D97-AF65-F5344CB8AC3E}">
        <p14:creationId xmlns:p14="http://schemas.microsoft.com/office/powerpoint/2010/main" val="2117942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38</a:t>
            </a:fld>
            <a:endParaRPr lang="en-US"/>
          </a:p>
        </p:txBody>
      </p:sp>
    </p:spTree>
    <p:extLst>
      <p:ext uri="{BB962C8B-B14F-4D97-AF65-F5344CB8AC3E}">
        <p14:creationId xmlns:p14="http://schemas.microsoft.com/office/powerpoint/2010/main" val="268326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full state vector</a:t>
            </a:r>
            <a:r>
              <a:rPr lang="en-US" baseline="0" dirty="0"/>
              <a:t> is propagated </a:t>
            </a:r>
            <a:r>
              <a:rPr lang="en-US" baseline="0" dirty="0" err="1"/>
              <a:t>inertially</a:t>
            </a:r>
            <a:r>
              <a:rPr lang="en-US" baseline="0" dirty="0"/>
              <a:t> using IMU data</a:t>
            </a:r>
          </a:p>
          <a:p>
            <a:r>
              <a:rPr lang="en-US" baseline="0" dirty="0"/>
              <a:t>Accelerations are measured (with measurement errors) in body axes then converted (with orientation errors) into wind axes as lift and drag</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47</a:t>
            </a:fld>
            <a:endParaRPr lang="en-US"/>
          </a:p>
        </p:txBody>
      </p:sp>
    </p:spTree>
    <p:extLst>
      <p:ext uri="{BB962C8B-B14F-4D97-AF65-F5344CB8AC3E}">
        <p14:creationId xmlns:p14="http://schemas.microsoft.com/office/powerpoint/2010/main" val="1212559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48</a:t>
            </a:fld>
            <a:endParaRPr lang="en-US"/>
          </a:p>
        </p:txBody>
      </p:sp>
    </p:spTree>
    <p:extLst>
      <p:ext uri="{BB962C8B-B14F-4D97-AF65-F5344CB8AC3E}">
        <p14:creationId xmlns:p14="http://schemas.microsoft.com/office/powerpoint/2010/main" val="517784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finite size of the ellipse provides a very natural scaling for the sigma points, i.e. we choose the initial</a:t>
            </a:r>
            <a:r>
              <a:rPr lang="en-US" baseline="0" dirty="0"/>
              <a:t> set of sigma points to be on the boundary of the initial ellipse</a:t>
            </a:r>
          </a:p>
          <a:p>
            <a:r>
              <a:rPr lang="en-US" baseline="0" dirty="0"/>
              <a:t>Can deal with parametric uncertainty in the same framework. Linear </a:t>
            </a:r>
            <a:r>
              <a:rPr lang="en-US" baseline="0" dirty="0" err="1"/>
              <a:t>cov</a:t>
            </a:r>
            <a:r>
              <a:rPr lang="en-US" baseline="0" dirty="0"/>
              <a:t> prop can deal with stochastic dynamics, how can we do that with sigma points? </a:t>
            </a:r>
          </a:p>
          <a:p>
            <a:r>
              <a:rPr lang="en-US" baseline="0" dirty="0"/>
              <a:t>Answer: the total covariance is the state covariance P and the stochastic covariance Q along the diagonal [P 0; 0 Q]. Thus, any channel in which the noise acts increased the number of sigma points by 2</a:t>
            </a:r>
          </a:p>
        </p:txBody>
      </p:sp>
      <p:sp>
        <p:nvSpPr>
          <p:cNvPr id="4" name="Slide Number Placeholder 3"/>
          <p:cNvSpPr>
            <a:spLocks noGrp="1"/>
          </p:cNvSpPr>
          <p:nvPr>
            <p:ph type="sldNum" sz="quarter" idx="10"/>
          </p:nvPr>
        </p:nvSpPr>
        <p:spPr/>
        <p:txBody>
          <a:bodyPr/>
          <a:lstStyle/>
          <a:p>
            <a:fld id="{97591DF4-FFBB-4E8C-8E87-255A2EADF72A}" type="slidenum">
              <a:rPr lang="en-US" smtClean="0"/>
              <a:t>50</a:t>
            </a:fld>
            <a:endParaRPr lang="en-US"/>
          </a:p>
        </p:txBody>
      </p:sp>
    </p:spTree>
    <p:extLst>
      <p:ext uri="{BB962C8B-B14F-4D97-AF65-F5344CB8AC3E}">
        <p14:creationId xmlns:p14="http://schemas.microsoft.com/office/powerpoint/2010/main" val="32316955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either augment an existing approach, or form the basis for a</a:t>
            </a:r>
            <a:r>
              <a:rPr lang="en-US" baseline="0" dirty="0"/>
              <a:t> new one </a:t>
            </a:r>
          </a:p>
          <a:p>
            <a:r>
              <a:rPr lang="en-US" baseline="0" dirty="0"/>
              <a:t>Need to balance computation requirements</a:t>
            </a:r>
          </a:p>
          <a:p>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52</a:t>
            </a:fld>
            <a:endParaRPr lang="en-US"/>
          </a:p>
        </p:txBody>
      </p:sp>
    </p:spTree>
    <p:extLst>
      <p:ext uri="{BB962C8B-B14F-4D97-AF65-F5344CB8AC3E}">
        <p14:creationId xmlns:p14="http://schemas.microsoft.com/office/powerpoint/2010/main" val="2863045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guided entry at Mars</a:t>
            </a:r>
            <a:r>
              <a:rPr lang="en-US" baseline="0" dirty="0" smtClean="0"/>
              <a:t> </a:t>
            </a:r>
            <a:endParaRPr lang="en-US" baseline="0" dirty="0" smtClean="0"/>
          </a:p>
          <a:p>
            <a:r>
              <a:rPr lang="en-US" baseline="0" dirty="0" smtClean="0"/>
              <a:t>Apollo is based on neighboring </a:t>
            </a:r>
            <a:r>
              <a:rPr lang="en-US" baseline="0" smtClean="0"/>
              <a:t>optimal control </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4</a:t>
            </a:fld>
            <a:endParaRPr lang="en-US"/>
          </a:p>
        </p:txBody>
      </p:sp>
    </p:spTree>
    <p:extLst>
      <p:ext uri="{BB962C8B-B14F-4D97-AF65-F5344CB8AC3E}">
        <p14:creationId xmlns:p14="http://schemas.microsoft.com/office/powerpoint/2010/main" val="4032977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MSL guidance represents big step forward but significant additional guidance capability is required for future, and MSL guidance isn’t sufficient </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5</a:t>
            </a:fld>
            <a:endParaRPr lang="en-US"/>
          </a:p>
        </p:txBody>
      </p:sp>
    </p:spTree>
    <p:extLst>
      <p:ext uri="{BB962C8B-B14F-4D97-AF65-F5344CB8AC3E}">
        <p14:creationId xmlns:p14="http://schemas.microsoft.com/office/powerpoint/2010/main" val="4126176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GFOLD requires repeated solution for generate feedback;</a:t>
            </a:r>
            <a:r>
              <a:rPr lang="en-US" baseline="0" dirty="0"/>
              <a:t> otherwise the bang-bang nature does not leave room for feedback</a:t>
            </a:r>
          </a:p>
          <a:p>
            <a:r>
              <a:rPr lang="en-US" baseline="0" dirty="0"/>
              <a:t>Our approach could be seen as a robust extension to GFOLD, especially if it can be solved via convex optimization </a:t>
            </a:r>
          </a:p>
          <a:p>
            <a:r>
              <a:rPr lang="en-US" baseline="0" dirty="0"/>
              <a:t>Probably not yet amenable to onboard implementation with current Mars tech </a:t>
            </a:r>
          </a:p>
        </p:txBody>
      </p:sp>
      <p:sp>
        <p:nvSpPr>
          <p:cNvPr id="4" name="Slide Number Placeholder 3"/>
          <p:cNvSpPr>
            <a:spLocks noGrp="1"/>
          </p:cNvSpPr>
          <p:nvPr>
            <p:ph type="sldNum" sz="quarter" idx="10"/>
          </p:nvPr>
        </p:nvSpPr>
        <p:spPr/>
        <p:txBody>
          <a:bodyPr/>
          <a:lstStyle/>
          <a:p>
            <a:fld id="{97591DF4-FFBB-4E8C-8E87-255A2EADF72A}" type="slidenum">
              <a:rPr lang="en-US" smtClean="0"/>
              <a:t>10</a:t>
            </a:fld>
            <a:endParaRPr lang="en-US"/>
          </a:p>
        </p:txBody>
      </p:sp>
    </p:spTree>
    <p:extLst>
      <p:ext uri="{BB962C8B-B14F-4D97-AF65-F5344CB8AC3E}">
        <p14:creationId xmlns:p14="http://schemas.microsoft.com/office/powerpoint/2010/main" val="1860453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large number of papers deal with similar topics under a variety of different names</a:t>
            </a:r>
          </a:p>
          <a:p>
            <a:r>
              <a:rPr lang="en-US" dirty="0"/>
              <a:t>Linear exponential, risk sensitive, probabilistic control</a:t>
            </a:r>
            <a:r>
              <a:rPr lang="en-US" baseline="0" dirty="0"/>
              <a:t>, covariance steering </a:t>
            </a:r>
            <a:endParaRPr lang="en-US" dirty="0"/>
          </a:p>
          <a:p>
            <a:r>
              <a:rPr lang="en-US" dirty="0"/>
              <a:t>Stochastic versus parametric</a:t>
            </a:r>
            <a:r>
              <a:rPr lang="en-US" baseline="0" dirty="0"/>
              <a:t> uncertainty</a:t>
            </a:r>
          </a:p>
          <a:p>
            <a:r>
              <a:rPr lang="en-US" baseline="0" dirty="0"/>
              <a:t>Open loop vs closed loop</a:t>
            </a:r>
          </a:p>
          <a:p>
            <a:r>
              <a:rPr lang="en-US" baseline="0" dirty="0"/>
              <a:t>Constrained</a:t>
            </a:r>
          </a:p>
          <a:p>
            <a:r>
              <a:rPr lang="en-US" baseline="0" dirty="0"/>
              <a:t>Linear vs nonlinear </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11</a:t>
            </a:fld>
            <a:endParaRPr lang="en-US"/>
          </a:p>
        </p:txBody>
      </p:sp>
    </p:spTree>
    <p:extLst>
      <p:ext uri="{BB962C8B-B14F-4D97-AF65-F5344CB8AC3E}">
        <p14:creationId xmlns:p14="http://schemas.microsoft.com/office/powerpoint/2010/main" val="590590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15</a:t>
            </a:fld>
            <a:endParaRPr lang="en-US"/>
          </a:p>
        </p:txBody>
      </p:sp>
    </p:spTree>
    <p:extLst>
      <p:ext uri="{BB962C8B-B14F-4D97-AF65-F5344CB8AC3E}">
        <p14:creationId xmlns:p14="http://schemas.microsoft.com/office/powerpoint/2010/main" val="3833111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Entry vehicle flies with an angle of attack to generate lift</a:t>
            </a:r>
          </a:p>
          <a:p>
            <a:r>
              <a:rPr lang="en-US" dirty="0"/>
              <a:t>Vehicle is steered toward the target via rotation of the vehicle about the velocity vector to orient the lift vector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Many potential applications, including updates to a reference trajectory in a tracking approach, and predictor-corrector-like method based on regular repeated updates </a:t>
            </a:r>
          </a:p>
          <a:p>
            <a:endParaRPr lang="en-US" dirty="0"/>
          </a:p>
          <a:p>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18</a:t>
            </a:fld>
            <a:endParaRPr lang="en-US"/>
          </a:p>
        </p:txBody>
      </p:sp>
    </p:spTree>
    <p:extLst>
      <p:ext uri="{BB962C8B-B14F-4D97-AF65-F5344CB8AC3E}">
        <p14:creationId xmlns:p14="http://schemas.microsoft.com/office/powerpoint/2010/main" val="2590776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Minimizing distance to original trajectory keeps</a:t>
            </a:r>
            <a:r>
              <a:rPr lang="en-US" baseline="0" dirty="0"/>
              <a:t> the linearization as accurate as possible </a:t>
            </a:r>
            <a:endParaRPr lang="en-US" dirty="0"/>
          </a:p>
          <a:p>
            <a:r>
              <a:rPr lang="en-US" dirty="0"/>
              <a:t>Treating the bank rate</a:t>
            </a:r>
            <a:r>
              <a:rPr lang="en-US" baseline="0" dirty="0"/>
              <a:t> as control allows us to limit it, as an added benefit </a:t>
            </a:r>
          </a:p>
          <a:p>
            <a:r>
              <a:rPr lang="en-US" baseline="0" dirty="0"/>
              <a:t>Normal approaches are iterative, ours solves only a single problem </a:t>
            </a:r>
          </a:p>
          <a:p>
            <a:r>
              <a:rPr lang="en-US" baseline="0" dirty="0"/>
              <a:t>Bank limit becomes a path constraint, rather than control constraint </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19</a:t>
            </a:fld>
            <a:endParaRPr lang="en-US"/>
          </a:p>
        </p:txBody>
      </p:sp>
    </p:spTree>
    <p:extLst>
      <p:ext uri="{BB962C8B-B14F-4D97-AF65-F5344CB8AC3E}">
        <p14:creationId xmlns:p14="http://schemas.microsoft.com/office/powerpoint/2010/main" val="11272053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02"/>
            <a:ext cx="9144000" cy="10160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3231" y="209376"/>
            <a:ext cx="1121106" cy="474366"/>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26875" y="45712"/>
            <a:ext cx="1894704" cy="801694"/>
          </a:xfrm>
          <a:prstGeom prst="rect">
            <a:avLst/>
          </a:prstGeom>
        </p:spPr>
      </p:pic>
    </p:spTree>
    <p:extLst>
      <p:ext uri="{BB962C8B-B14F-4D97-AF65-F5344CB8AC3E}">
        <p14:creationId xmlns:p14="http://schemas.microsoft.com/office/powerpoint/2010/main" val="155557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1054443"/>
            <a:ext cx="7886700" cy="636246"/>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7E3E3E1-DA1C-4C78-804D-A460EDC7CDF7}" type="datetime1">
              <a:rPr lang="en-US" smtClean="0"/>
              <a:t>12/5/2018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214220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062681"/>
            <a:ext cx="1971675" cy="5114282"/>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1062681"/>
            <a:ext cx="5800725" cy="511428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C2A3942-AC9F-4900-AF3E-729F0CBF5F5D}" type="datetime1">
              <a:rPr lang="en-US" smtClean="0"/>
              <a:t>12/5/2018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47921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7"/>
            <a:ext cx="7886700" cy="611532"/>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ACEE8DD-B545-4020-BC5A-D34F01A5A26F}" type="datetime1">
              <a:rPr lang="en-US" smtClean="0"/>
              <a:t>12/5/2018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01411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BF51373-0B92-4095-A9F0-284D7FA8B7E7}" type="datetime1">
              <a:rPr lang="en-US" smtClean="0"/>
              <a:t>12/5/2018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778514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87395"/>
            <a:ext cx="7886700" cy="603294"/>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C305B270-32AD-407D-ACAC-1BAAEC86FBA1}" type="datetime1">
              <a:rPr lang="en-US" smtClean="0"/>
              <a:t>12/5/2018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673646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037968"/>
            <a:ext cx="7886700" cy="652721"/>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0CF93851-941C-4C07-9120-0ED7F14644ED}" type="datetime1">
              <a:rPr lang="en-US" smtClean="0"/>
              <a:t>12/5/2018</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446736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062681"/>
            <a:ext cx="7886700" cy="62800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1FB6BAEA-AA53-4BB6-9F04-4C9702B1758A}" type="datetime1">
              <a:rPr lang="en-US" smtClean="0"/>
              <a:t>12/5/2018</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704214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09592BD6-EE29-41DA-BA01-5F7FA8E99330}" type="datetime1">
              <a:rPr lang="en-US" smtClean="0"/>
              <a:t>12/5/2018</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95532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26"/>
            <a:ext cx="2949178" cy="1069974"/>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6D95DC4E-C18F-4F5B-9620-0E1784FD1310}" type="datetime1">
              <a:rPr lang="en-US" smtClean="0"/>
              <a:t>12/5/2018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609967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26"/>
            <a:ext cx="2949178" cy="1069974"/>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EEAFA30E-B105-4824-A3D3-A5B7E7C3137B}" type="datetime1">
              <a:rPr lang="en-US" smtClean="0"/>
              <a:t>12/5/2018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435450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3669"/>
            <a:ext cx="9144000" cy="1016000"/>
          </a:xfrm>
          <a:prstGeom prst="rect">
            <a:avLst/>
          </a:prstGeom>
        </p:spPr>
      </p:pic>
      <p:pic>
        <p:nvPicPr>
          <p:cNvPr id="10" name="Picture 9"/>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63231" y="209376"/>
            <a:ext cx="1121106" cy="474366"/>
          </a:xfrm>
          <a:prstGeom prst="rect">
            <a:avLst/>
          </a:prstGeom>
        </p:spPr>
      </p:pic>
      <p:pic>
        <p:nvPicPr>
          <p:cNvPr id="11" name="Picture 10"/>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026875" y="45712"/>
            <a:ext cx="1894704" cy="801694"/>
          </a:xfrm>
          <a:prstGeom prst="rect">
            <a:avLst/>
          </a:prstGeom>
        </p:spPr>
      </p:pic>
    </p:spTree>
    <p:extLst>
      <p:ext uri="{BB962C8B-B14F-4D97-AF65-F5344CB8AC3E}">
        <p14:creationId xmlns:p14="http://schemas.microsoft.com/office/powerpoint/2010/main" val="116749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1079156"/>
            <a:ext cx="7886700" cy="2102955"/>
          </a:xfrm>
        </p:spPr>
        <p:txBody>
          <a:bodyPr/>
          <a:lstStyle/>
          <a:p>
            <a:r>
              <a:rPr lang="en-US" dirty="0"/>
              <a:t>Advances in Guidance for Mars Entry, Descent, and Landing</a:t>
            </a:r>
          </a:p>
        </p:txBody>
      </p:sp>
      <p:sp>
        <p:nvSpPr>
          <p:cNvPr id="5" name="Content Placeholder 4"/>
          <p:cNvSpPr>
            <a:spLocks noGrp="1"/>
          </p:cNvSpPr>
          <p:nvPr>
            <p:ph idx="1"/>
          </p:nvPr>
        </p:nvSpPr>
        <p:spPr>
          <a:xfrm>
            <a:off x="628650" y="3742660"/>
            <a:ext cx="7886700" cy="2434302"/>
          </a:xfrm>
        </p:spPr>
        <p:txBody>
          <a:bodyPr/>
          <a:lstStyle/>
          <a:p>
            <a:pPr marL="0" indent="0">
              <a:buNone/>
            </a:pPr>
            <a:r>
              <a:rPr lang="en-US" dirty="0"/>
              <a:t>Connor Noyes</a:t>
            </a:r>
          </a:p>
          <a:p>
            <a:pPr marL="0" indent="0">
              <a:buNone/>
            </a:pPr>
            <a:r>
              <a:rPr lang="en-US" dirty="0"/>
              <a:t>Qualifying Exam</a:t>
            </a:r>
          </a:p>
          <a:p>
            <a:pPr marL="0" indent="0">
              <a:buNone/>
            </a:pPr>
            <a:r>
              <a:rPr lang="en-US" dirty="0"/>
              <a:t>December 5</a:t>
            </a:r>
            <a:r>
              <a:rPr lang="en-US" baseline="30000" dirty="0"/>
              <a:t>th</a:t>
            </a:r>
            <a:r>
              <a:rPr lang="en-US" dirty="0"/>
              <a:t>, 2018</a:t>
            </a:r>
          </a:p>
        </p:txBody>
      </p:sp>
      <p:sp>
        <p:nvSpPr>
          <p:cNvPr id="6" name="Date Placeholder 5"/>
          <p:cNvSpPr>
            <a:spLocks noGrp="1"/>
          </p:cNvSpPr>
          <p:nvPr>
            <p:ph type="dt" sz="half" idx="10"/>
          </p:nvPr>
        </p:nvSpPr>
        <p:spPr/>
        <p:txBody>
          <a:bodyPr/>
          <a:lstStyle/>
          <a:p>
            <a:fld id="{D65BF523-FE77-4845-B5F2-255A016D8311}" type="datetime1">
              <a:rPr lang="en-US" smtClean="0"/>
              <a:t>12/5/2018</a:t>
            </a:fld>
            <a:endParaRPr lang="en-US"/>
          </a:p>
        </p:txBody>
      </p:sp>
    </p:spTree>
    <p:extLst>
      <p:ext uri="{BB962C8B-B14F-4D97-AF65-F5344CB8AC3E}">
        <p14:creationId xmlns:p14="http://schemas.microsoft.com/office/powerpoint/2010/main" val="1898850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Powered Descent Literature</a:t>
            </a:r>
          </a:p>
        </p:txBody>
      </p:sp>
      <p:sp>
        <p:nvSpPr>
          <p:cNvPr id="3" name="Content Placeholder 2"/>
          <p:cNvSpPr>
            <a:spLocks noGrp="1"/>
          </p:cNvSpPr>
          <p:nvPr>
            <p:ph idx="1"/>
          </p:nvPr>
        </p:nvSpPr>
        <p:spPr/>
        <p:txBody>
          <a:bodyPr/>
          <a:lstStyle/>
          <a:p>
            <a:r>
              <a:rPr lang="en-US" sz="2400" dirty="0"/>
              <a:t>Polynomial guidance – analytical approach </a:t>
            </a:r>
          </a:p>
          <a:p>
            <a:pPr lvl="1"/>
            <a:r>
              <a:rPr lang="en-US" sz="2000" dirty="0"/>
              <a:t>Flown on Apollo moon landing</a:t>
            </a:r>
          </a:p>
          <a:p>
            <a:pPr lvl="1"/>
            <a:r>
              <a:rPr lang="en-US" sz="2000" dirty="0"/>
              <a:t>No optimality, satisfaction of constraints via time of flight search </a:t>
            </a:r>
          </a:p>
          <a:p>
            <a:r>
              <a:rPr lang="en-US" sz="2400" dirty="0"/>
              <a:t>GFOLD – Convex optimization algorithm for fuel optimal powered descent</a:t>
            </a:r>
          </a:p>
          <a:p>
            <a:pPr lvl="1"/>
            <a:r>
              <a:rPr lang="en-US" sz="2000" dirty="0"/>
              <a:t>Guaranteed convergence for feasible problems with polynomial time complexity </a:t>
            </a:r>
          </a:p>
          <a:p>
            <a:pPr lvl="1"/>
            <a:r>
              <a:rPr lang="en-US" sz="2000" dirty="0"/>
              <a:t>Must solve problem repeatedly to search for optimal time of flight </a:t>
            </a:r>
          </a:p>
          <a:p>
            <a:r>
              <a:rPr lang="en-US" sz="2400" dirty="0"/>
              <a:t>Reduction to nonlinear root-solving problem based on necessary conditions from </a:t>
            </a:r>
            <a:r>
              <a:rPr lang="en-US" sz="2400" dirty="0" err="1"/>
              <a:t>Pontryagin’s</a:t>
            </a:r>
            <a:r>
              <a:rPr lang="en-US" sz="2400" dirty="0"/>
              <a:t> maximum principle </a:t>
            </a:r>
          </a:p>
          <a:p>
            <a:pPr lvl="1"/>
            <a:r>
              <a:rPr lang="en-US" sz="2000" dirty="0"/>
              <a:t>No convergence guarantees</a:t>
            </a:r>
          </a:p>
          <a:p>
            <a:pPr lvl="1"/>
            <a:r>
              <a:rPr lang="en-US" sz="2000" dirty="0"/>
              <a:t>Does not easily admit constraints</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3069512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Stochastic Control - Related Work</a:t>
            </a:r>
          </a:p>
        </p:txBody>
      </p:sp>
      <p:sp>
        <p:nvSpPr>
          <p:cNvPr id="3" name="Content Placeholder 2"/>
          <p:cNvSpPr>
            <a:spLocks noGrp="1"/>
          </p:cNvSpPr>
          <p:nvPr>
            <p:ph idx="1"/>
          </p:nvPr>
        </p:nvSpPr>
        <p:spPr/>
        <p:txBody>
          <a:bodyPr/>
          <a:lstStyle/>
          <a:p>
            <a:r>
              <a:rPr lang="en-US" sz="2400" dirty="0"/>
              <a:t>Desensitized optimal control penalizes the partial derivatives of the objective function </a:t>
            </a:r>
            <a:r>
              <a:rPr lang="en-US" sz="2400" dirty="0" err="1"/>
              <a:t>wrt</a:t>
            </a:r>
            <a:r>
              <a:rPr lang="en-US" sz="2400" dirty="0"/>
              <a:t> parameters</a:t>
            </a:r>
          </a:p>
          <a:p>
            <a:pPr lvl="1"/>
            <a:r>
              <a:rPr lang="en-US" sz="2000" dirty="0"/>
              <a:t>Applied to entry phase and fuel-optimal powered descent </a:t>
            </a:r>
          </a:p>
          <a:p>
            <a:pPr lvl="1"/>
            <a:r>
              <a:rPr lang="en-US" sz="2000" dirty="0"/>
              <a:t>Closed relation between sensitivity and covariance reveals this is simply weighted covariance penalty </a:t>
            </a:r>
          </a:p>
          <a:p>
            <a:r>
              <a:rPr lang="en-US" sz="2400" dirty="0"/>
              <a:t>Mean-Variance framework trades off mean performance and robustness: J = E[x] + </a:t>
            </a:r>
            <a:r>
              <a:rPr lang="el-GR" sz="2400" dirty="0"/>
              <a:t>ε</a:t>
            </a:r>
            <a:r>
              <a:rPr lang="en-US" sz="2400" dirty="0"/>
              <a:t>V[x]</a:t>
            </a:r>
          </a:p>
          <a:p>
            <a:pPr lvl="1"/>
            <a:r>
              <a:rPr lang="en-US" sz="2000" dirty="0"/>
              <a:t>Decreasing the sensitivity of open-loop optimal solutions in decision making under uncertainty</a:t>
            </a:r>
          </a:p>
          <a:p>
            <a:pPr lvl="1"/>
            <a:r>
              <a:rPr lang="en-US" sz="2000" dirty="0"/>
              <a:t>We can construct Pareto optimal frontier by varying </a:t>
            </a:r>
            <a:r>
              <a:rPr lang="el-GR" sz="2000" dirty="0"/>
              <a:t>ε</a:t>
            </a:r>
            <a:r>
              <a:rPr lang="en-US" sz="2000" dirty="0"/>
              <a:t>; choose how much performance to sacrifice </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743411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079156"/>
            <a:ext cx="8058151" cy="1051569"/>
          </a:xfrm>
        </p:spPr>
        <p:txBody>
          <a:bodyPr/>
          <a:lstStyle/>
          <a:p>
            <a:r>
              <a:rPr lang="en-US" sz="3600" dirty="0"/>
              <a:t>Drawbacks/Limitations of Existing </a:t>
            </a:r>
            <a:r>
              <a:rPr lang="en-US" sz="3600" dirty="0" smtClean="0"/>
              <a:t>Stochastic Approaches</a:t>
            </a:r>
            <a:endParaRPr lang="en-US" sz="3600" dirty="0"/>
          </a:p>
        </p:txBody>
      </p:sp>
      <p:sp>
        <p:nvSpPr>
          <p:cNvPr id="3" name="Content Placeholder 2"/>
          <p:cNvSpPr>
            <a:spLocks noGrp="1"/>
          </p:cNvSpPr>
          <p:nvPr>
            <p:ph idx="1"/>
          </p:nvPr>
        </p:nvSpPr>
        <p:spPr>
          <a:xfrm>
            <a:off x="628650" y="2130725"/>
            <a:ext cx="7886700" cy="4304583"/>
          </a:xfrm>
        </p:spPr>
        <p:txBody>
          <a:bodyPr/>
          <a:lstStyle/>
          <a:p>
            <a:r>
              <a:rPr lang="en-US" sz="2000" dirty="0"/>
              <a:t>Desensitized control does not make use of statistical information</a:t>
            </a:r>
          </a:p>
          <a:p>
            <a:pPr lvl="1"/>
            <a:r>
              <a:rPr lang="en-US" sz="1800" dirty="0"/>
              <a:t>Indeed, performance evaluations are conducted using parameters governed by distributions and we can use this information explicitly </a:t>
            </a:r>
          </a:p>
          <a:p>
            <a:r>
              <a:rPr lang="en-US" sz="2000" dirty="0"/>
              <a:t>Few papers discuss closed-loop approaches </a:t>
            </a:r>
          </a:p>
          <a:p>
            <a:pPr lvl="1"/>
            <a:r>
              <a:rPr lang="en-US" sz="1800" dirty="0"/>
              <a:t>Those that do avoid the issue of control constraints and instead impose arbitrary limits on the feedback gains or exclude feedback gains from the optimization process entirely</a:t>
            </a:r>
          </a:p>
          <a:p>
            <a:r>
              <a:rPr lang="en-US" sz="2000" dirty="0"/>
              <a:t>Generally only demonstrated on 2d examples, many proposed solutions do not scale well with increasing dimension</a:t>
            </a:r>
          </a:p>
        </p:txBody>
      </p:sp>
      <p:sp>
        <p:nvSpPr>
          <p:cNvPr id="4" name="Date Placeholder 3"/>
          <p:cNvSpPr>
            <a:spLocks noGrp="1"/>
          </p:cNvSpPr>
          <p:nvPr>
            <p:ph type="dt" sz="half" idx="10"/>
          </p:nvPr>
        </p:nvSpPr>
        <p:spPr/>
        <p:txBody>
          <a:bodyPr/>
          <a:lstStyle/>
          <a:p>
            <a:fld id="{7E2110A7-166C-49B2-9D48-0EC3D7BA312D}" type="datetime1">
              <a:rPr lang="en-US" smtClean="0"/>
              <a:t>12/5/2018</a:t>
            </a:fld>
            <a:endParaRPr lang="en-US"/>
          </a:p>
        </p:txBody>
      </p:sp>
    </p:spTree>
    <p:extLst>
      <p:ext uri="{BB962C8B-B14F-4D97-AF65-F5344CB8AC3E}">
        <p14:creationId xmlns:p14="http://schemas.microsoft.com/office/powerpoint/2010/main" val="4273695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Applications to EDL</a:t>
            </a:r>
          </a:p>
        </p:txBody>
      </p:sp>
      <p:sp>
        <p:nvSpPr>
          <p:cNvPr id="3" name="Content Placeholder 2"/>
          <p:cNvSpPr>
            <a:spLocks noGrp="1"/>
          </p:cNvSpPr>
          <p:nvPr>
            <p:ph idx="1"/>
          </p:nvPr>
        </p:nvSpPr>
        <p:spPr/>
        <p:txBody>
          <a:bodyPr/>
          <a:lstStyle/>
          <a:p>
            <a:r>
              <a:rPr lang="en-US" sz="2400" dirty="0"/>
              <a:t>Desensitized entry and powered descent</a:t>
            </a:r>
          </a:p>
          <a:p>
            <a:pPr lvl="1"/>
            <a:r>
              <a:rPr lang="en-US" sz="2000" dirty="0"/>
              <a:t>Without enforcement of constraints except on mean trajectory</a:t>
            </a:r>
          </a:p>
          <a:p>
            <a:pPr lvl="1"/>
            <a:r>
              <a:rPr lang="en-US" sz="2000" dirty="0"/>
              <a:t>SRP application used a heuristic that drives feedback gains to zero near the boundary of control constraints </a:t>
            </a:r>
          </a:p>
          <a:p>
            <a:r>
              <a:rPr lang="en-US" sz="2400" dirty="0"/>
              <a:t>Variance penalization without confirmation of benefits</a:t>
            </a:r>
          </a:p>
          <a:p>
            <a:pPr lvl="1"/>
            <a:r>
              <a:rPr lang="en-US" sz="2000" dirty="0"/>
              <a:t>Linear covariance propagation was used but the control was never executed on the full nonlinear model in order to demonstrate that the linearized prediction was sufficient</a:t>
            </a:r>
          </a:p>
          <a:p>
            <a:pPr lvl="1"/>
            <a:r>
              <a:rPr lang="en-US" sz="2000" dirty="0"/>
              <a:t>Control saturation was not accounted for, which overestimates the effect the controller has on reducing the true state covariance </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761289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our approach is novel</a:t>
            </a:r>
          </a:p>
        </p:txBody>
      </p:sp>
      <p:sp>
        <p:nvSpPr>
          <p:cNvPr id="3" name="Content Placeholder 2"/>
          <p:cNvSpPr>
            <a:spLocks noGrp="1"/>
          </p:cNvSpPr>
          <p:nvPr>
            <p:ph idx="1"/>
          </p:nvPr>
        </p:nvSpPr>
        <p:spPr>
          <a:xfrm>
            <a:off x="628650" y="1933574"/>
            <a:ext cx="8165154" cy="4156329"/>
          </a:xfrm>
        </p:spPr>
        <p:txBody>
          <a:bodyPr/>
          <a:lstStyle/>
          <a:p>
            <a:r>
              <a:rPr lang="en-US" sz="2000" dirty="0"/>
              <a:t>Convex optimization methodology for onboard entry trajectory </a:t>
            </a:r>
            <a:r>
              <a:rPr lang="en-US" sz="2000" dirty="0" err="1"/>
              <a:t>replanning</a:t>
            </a:r>
            <a:endParaRPr lang="en-US" sz="2000" dirty="0"/>
          </a:p>
          <a:p>
            <a:pPr lvl="1"/>
            <a:r>
              <a:rPr lang="en-US" sz="1800" dirty="0"/>
              <a:t>Based on the idea of warm-starting</a:t>
            </a:r>
          </a:p>
          <a:p>
            <a:pPr lvl="1"/>
            <a:r>
              <a:rPr lang="en-US" sz="1800" dirty="0"/>
              <a:t>Initial trajectory designed using results from hybrid optimal control </a:t>
            </a:r>
          </a:p>
          <a:p>
            <a:r>
              <a:rPr lang="en-US" sz="2000" dirty="0"/>
              <a:t>Stochastic view of the </a:t>
            </a:r>
            <a:r>
              <a:rPr lang="en-US" sz="2000" dirty="0" smtClean="0"/>
              <a:t>constrained SRP </a:t>
            </a:r>
            <a:r>
              <a:rPr lang="en-US" sz="2000" dirty="0"/>
              <a:t>problem: looking at an entire tube of trajectories from the beginning of the design process </a:t>
            </a:r>
          </a:p>
          <a:p>
            <a:pPr lvl="1"/>
            <a:r>
              <a:rPr lang="en-US" sz="1800" dirty="0"/>
              <a:t>Exploit knowledge of the probabilistic nature of the uncertainty to improve performance</a:t>
            </a:r>
          </a:p>
          <a:p>
            <a:pPr lvl="1"/>
            <a:r>
              <a:rPr lang="en-US" sz="1800" dirty="0"/>
              <a:t>Reversal of common design order; reference trajectory is designed in view of closed-loop performance </a:t>
            </a:r>
          </a:p>
          <a:p>
            <a:pPr lvl="1"/>
            <a:r>
              <a:rPr lang="en-US" sz="1800" dirty="0"/>
              <a:t>The process may still require iteration if the chosen controller parameters are insufficient</a:t>
            </a:r>
          </a:p>
          <a:p>
            <a:pPr lvl="1"/>
            <a:r>
              <a:rPr lang="en-US" sz="1800" dirty="0"/>
              <a:t>In NLP formulations, gains and other controller parameters can be included in the optimization process</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2030648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6"/>
            <a:ext cx="7886700" cy="1248407"/>
          </a:xfrm>
        </p:spPr>
        <p:txBody>
          <a:bodyPr/>
          <a:lstStyle/>
          <a:p>
            <a:r>
              <a:rPr lang="en-US" dirty="0"/>
              <a:t>Switch Time Optimization for Rapid Entry Trajectory Design</a:t>
            </a:r>
          </a:p>
        </p:txBody>
      </p:sp>
      <p:sp>
        <p:nvSpPr>
          <p:cNvPr id="3" name="Content Placeholder 2"/>
          <p:cNvSpPr>
            <a:spLocks noGrp="1"/>
          </p:cNvSpPr>
          <p:nvPr>
            <p:ph idx="1"/>
          </p:nvPr>
        </p:nvSpPr>
        <p:spPr>
          <a:xfrm>
            <a:off x="628650" y="2576944"/>
            <a:ext cx="7886700" cy="4281055"/>
          </a:xfrm>
        </p:spPr>
        <p:txBody>
          <a:bodyPr/>
          <a:lstStyle/>
          <a:p>
            <a:r>
              <a:rPr lang="en-US" sz="2400" dirty="0"/>
              <a:t>Simple parameterization of bank angle profile for robust, near-optimal altitude performance intended for parachute architectures </a:t>
            </a:r>
          </a:p>
          <a:p>
            <a:r>
              <a:rPr lang="en-US" sz="2400" dirty="0"/>
              <a:t>Can demonstrate that this parameterization also allows for near-optimal minimum velocity performance, suitable for SRP applications</a:t>
            </a:r>
          </a:p>
        </p:txBody>
      </p:sp>
      <p:sp>
        <p:nvSpPr>
          <p:cNvPr id="4" name="Date Placeholder 3"/>
          <p:cNvSpPr>
            <a:spLocks noGrp="1"/>
          </p:cNvSpPr>
          <p:nvPr>
            <p:ph type="dt" sz="half" idx="10"/>
          </p:nvPr>
        </p:nvSpPr>
        <p:spPr/>
        <p:txBody>
          <a:bodyPr/>
          <a:lstStyle/>
          <a:p>
            <a:fld id="{C5C4825F-DB45-4B89-B3FE-04D1625C0B44}" type="datetime1">
              <a:rPr lang="en-US" smtClean="0"/>
              <a:t>12/5/2018</a:t>
            </a:fld>
            <a:endParaRPr lang="en-US"/>
          </a:p>
        </p:txBody>
      </p:sp>
    </p:spTree>
    <p:extLst>
      <p:ext uri="{BB962C8B-B14F-4D97-AF65-F5344CB8AC3E}">
        <p14:creationId xmlns:p14="http://schemas.microsoft.com/office/powerpoint/2010/main" val="949813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Low-order Parameterization </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7992" t="9114" r="8356" b="5157"/>
          <a:stretch/>
        </p:blipFill>
        <p:spPr>
          <a:xfrm>
            <a:off x="4125191" y="2244436"/>
            <a:ext cx="4894118" cy="3730338"/>
          </a:xfrm>
        </p:spPr>
      </p:pic>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118" y="2175610"/>
            <a:ext cx="2684663" cy="846701"/>
          </a:xfrm>
          <a:prstGeom prst="rect">
            <a:avLst/>
          </a:prstGeom>
        </p:spPr>
      </p:pic>
      <p:sp>
        <p:nvSpPr>
          <p:cNvPr id="7" name="Right Arrow 6"/>
          <p:cNvSpPr/>
          <p:nvPr/>
        </p:nvSpPr>
        <p:spPr>
          <a:xfrm>
            <a:off x="3190009" y="2516315"/>
            <a:ext cx="831273" cy="207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8523" y="3274836"/>
            <a:ext cx="390275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If-then logic used is discontinuous; </a:t>
            </a:r>
            <a:r>
              <a:rPr lang="en-US" dirty="0" err="1"/>
              <a:t>Nelder</a:t>
            </a:r>
            <a:r>
              <a:rPr lang="en-US" dirty="0"/>
              <a:t>-Mead simplex method has been used for optimization</a:t>
            </a:r>
          </a:p>
          <a:p>
            <a:pPr marL="285750" indent="-285750">
              <a:buFont typeface="Arial" panose="020B0604020202020204" pitchFamily="34" charset="0"/>
              <a:buChar char="•"/>
            </a:pPr>
            <a:r>
              <a:rPr lang="en-US" dirty="0"/>
              <a:t>Results from hybrid OC literature suggest a gradient based solution is possible and preferable</a:t>
            </a:r>
          </a:p>
          <a:p>
            <a:pPr marL="742950" lvl="1" indent="-285750">
              <a:buFont typeface="Arial" panose="020B0604020202020204" pitchFamily="34" charset="0"/>
              <a:buChar char="•"/>
            </a:pPr>
            <a:r>
              <a:rPr lang="en-US" dirty="0"/>
              <a:t>Can be computed via forward or </a:t>
            </a:r>
            <a:r>
              <a:rPr lang="en-US" dirty="0" err="1"/>
              <a:t>adjoint</a:t>
            </a:r>
            <a:r>
              <a:rPr lang="en-US" dirty="0"/>
              <a:t> sensitivities  </a:t>
            </a:r>
          </a:p>
          <a:p>
            <a:endParaRPr lang="en-US" dirty="0"/>
          </a:p>
        </p:txBody>
      </p:sp>
    </p:spTree>
    <p:extLst>
      <p:ext uri="{BB962C8B-B14F-4D97-AF65-F5344CB8AC3E}">
        <p14:creationId xmlns:p14="http://schemas.microsoft.com/office/powerpoint/2010/main" val="1692557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Time Optimization</a:t>
            </a:r>
          </a:p>
        </p:txBody>
      </p:sp>
      <p:sp>
        <p:nvSpPr>
          <p:cNvPr id="3" name="Content Placeholder 2"/>
          <p:cNvSpPr>
            <a:spLocks noGrp="1"/>
          </p:cNvSpPr>
          <p:nvPr>
            <p:ph idx="1"/>
          </p:nvPr>
        </p:nvSpPr>
        <p:spPr/>
        <p:txBody>
          <a:bodyPr/>
          <a:lstStyle/>
          <a:p>
            <a:r>
              <a:rPr lang="en-US" sz="2400" dirty="0"/>
              <a:t>Gradients with respect to switch times cannot be easily evaluated via finite difference, and automatic differentiation fails due to the discontinuous logic</a:t>
            </a:r>
          </a:p>
          <a:p>
            <a:r>
              <a:rPr lang="en-US" sz="2400" dirty="0"/>
              <a:t>Solved very efficiently via SQP method (quasi-Newton method, BFGS update to inverse Hessian)</a:t>
            </a:r>
          </a:p>
          <a:p>
            <a:pPr lvl="1"/>
            <a:r>
              <a:rPr lang="en-US" sz="2000" dirty="0"/>
              <a:t>For the 3-parameter problems here, typical convergence is &lt; 5 iterations </a:t>
            </a:r>
          </a:p>
          <a:p>
            <a:r>
              <a:rPr lang="en-US" sz="2400" dirty="0"/>
              <a:t>We left margins heuristically, assumed a fixed % was sufficient for closed loop trajectories </a:t>
            </a:r>
          </a:p>
          <a:p>
            <a:pPr lvl="1"/>
            <a:r>
              <a:rPr lang="en-US" sz="2000" dirty="0"/>
              <a:t>In a future approach, the bank angle magnitudes become decision variables and the appropriate margin during each segment is determined automatically</a:t>
            </a:r>
          </a:p>
        </p:txBody>
      </p:sp>
      <p:sp>
        <p:nvSpPr>
          <p:cNvPr id="4" name="Date Placeholder 3"/>
          <p:cNvSpPr>
            <a:spLocks noGrp="1"/>
          </p:cNvSpPr>
          <p:nvPr>
            <p:ph type="dt" sz="half" idx="10"/>
          </p:nvPr>
        </p:nvSpPr>
        <p:spPr/>
        <p:txBody>
          <a:bodyPr/>
          <a:lstStyle/>
          <a:p>
            <a:fld id="{581CF2A1-F6C1-4B7E-AC26-04453B5C8EE3}" type="datetime1">
              <a:rPr lang="en-US" smtClean="0"/>
              <a:t>12/5/2018</a:t>
            </a:fld>
            <a:endParaRPr lang="en-US"/>
          </a:p>
        </p:txBody>
      </p:sp>
    </p:spTree>
    <p:extLst>
      <p:ext uri="{BB962C8B-B14F-4D97-AF65-F5344CB8AC3E}">
        <p14:creationId xmlns:p14="http://schemas.microsoft.com/office/powerpoint/2010/main" val="4101162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Entry Trajectory </a:t>
            </a:r>
            <a:r>
              <a:rPr lang="en-US" dirty="0" smtClean="0"/>
              <a:t>Updating</a:t>
            </a:r>
            <a:r>
              <a:rPr lang="en-US" sz="2400" baseline="90000" dirty="0" smtClean="0"/>
              <a:t>1</a:t>
            </a:r>
            <a:endParaRPr lang="en-US" baseline="90000" dirty="0"/>
          </a:p>
        </p:txBody>
      </p:sp>
      <p:sp>
        <p:nvSpPr>
          <p:cNvPr id="3" name="Content Placeholder 2"/>
          <p:cNvSpPr>
            <a:spLocks noGrp="1"/>
          </p:cNvSpPr>
          <p:nvPr>
            <p:ph idx="1"/>
          </p:nvPr>
        </p:nvSpPr>
        <p:spPr>
          <a:xfrm>
            <a:off x="628650" y="1792119"/>
            <a:ext cx="8361346" cy="5561582"/>
          </a:xfrm>
        </p:spPr>
        <p:txBody>
          <a:bodyPr/>
          <a:lstStyle/>
          <a:p>
            <a:r>
              <a:rPr lang="en-US" sz="2400" dirty="0"/>
              <a:t>The entry vehicle enters the atmosphere with a trajectory designed that will deliver it to the target under nominal conditions </a:t>
            </a:r>
          </a:p>
          <a:p>
            <a:r>
              <a:rPr lang="en-US" sz="2400" dirty="0"/>
              <a:t>Under off-nominal conditions, the vehicle will deviate from the trajectory that was planned, sometimes even with the aid of closed-loop guidance </a:t>
            </a:r>
          </a:p>
          <a:p>
            <a:pPr lvl="1"/>
            <a:r>
              <a:rPr lang="en-US" sz="2000" dirty="0"/>
              <a:t>Vehicle may arrive at the target under poor conditions (e.g. outside of parachute deployment conditions, poor SRP ignition point, etc.) or may violate important path constraints </a:t>
            </a:r>
          </a:p>
          <a:p>
            <a:r>
              <a:rPr lang="en-US" sz="2400" dirty="0"/>
              <a:t>Goal: use current estimated vehicle state and redesign a path to the target while satisfying constraints (e.g. parachute deploy conditions, path constraints)</a:t>
            </a:r>
          </a:p>
          <a:p>
            <a:endParaRPr lang="en-US" dirty="0"/>
          </a:p>
        </p:txBody>
      </p:sp>
      <p:sp>
        <p:nvSpPr>
          <p:cNvPr id="4" name="Date Placeholder 3"/>
          <p:cNvSpPr>
            <a:spLocks noGrp="1"/>
          </p:cNvSpPr>
          <p:nvPr>
            <p:ph type="dt" sz="half" idx="10"/>
          </p:nvPr>
        </p:nvSpPr>
        <p:spPr/>
        <p:txBody>
          <a:bodyPr/>
          <a:lstStyle/>
          <a:p>
            <a:fld id="{63A7C39B-4337-4284-8FCA-2CFCA1AD45E4}" type="datetime1">
              <a:rPr lang="en-US" smtClean="0"/>
              <a:t>12/5/2018</a:t>
            </a:fld>
            <a:endParaRPr lang="en-US"/>
          </a:p>
        </p:txBody>
      </p:sp>
      <p:sp>
        <p:nvSpPr>
          <p:cNvPr id="5" name="TextBox 4"/>
          <p:cNvSpPr txBox="1"/>
          <p:nvPr/>
        </p:nvSpPr>
        <p:spPr>
          <a:xfrm>
            <a:off x="2469824" y="6402071"/>
            <a:ext cx="6117996" cy="461665"/>
          </a:xfrm>
          <a:prstGeom prst="rect">
            <a:avLst/>
          </a:prstGeom>
          <a:noFill/>
        </p:spPr>
        <p:txBody>
          <a:bodyPr wrap="square" rtlCol="0">
            <a:spAutoFit/>
          </a:bodyPr>
          <a:lstStyle/>
          <a:p>
            <a:r>
              <a:rPr lang="en-US" sz="1200" baseline="30000" dirty="0" smtClean="0"/>
              <a:t>1</a:t>
            </a:r>
            <a:r>
              <a:rPr lang="en-US" sz="1200" dirty="0" smtClean="0"/>
              <a:t> Noyes, C.D., </a:t>
            </a:r>
            <a:r>
              <a:rPr lang="en-US" sz="1200" dirty="0" err="1" smtClean="0"/>
              <a:t>Mease</a:t>
            </a:r>
            <a:r>
              <a:rPr lang="en-US" sz="1200" dirty="0" smtClean="0"/>
              <a:t>, K.D., </a:t>
            </a:r>
            <a:r>
              <a:rPr lang="en-US" sz="1200" i="1" dirty="0" smtClean="0"/>
              <a:t>A Convex Optimization Approach to Mars Entry Trajectory Updating</a:t>
            </a:r>
            <a:r>
              <a:rPr lang="en-US" sz="1200" dirty="0" smtClean="0"/>
              <a:t>, AAS </a:t>
            </a:r>
            <a:r>
              <a:rPr lang="en-US" sz="1200" dirty="0" err="1" smtClean="0"/>
              <a:t>Astrodynamics</a:t>
            </a:r>
            <a:r>
              <a:rPr lang="en-US" sz="1200" dirty="0" smtClean="0"/>
              <a:t> Conference, 2018. </a:t>
            </a:r>
            <a:endParaRPr lang="en-US" sz="1200" dirty="0"/>
          </a:p>
        </p:txBody>
      </p:sp>
    </p:spTree>
    <p:extLst>
      <p:ext uri="{BB962C8B-B14F-4D97-AF65-F5344CB8AC3E}">
        <p14:creationId xmlns:p14="http://schemas.microsoft.com/office/powerpoint/2010/main" val="1411460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7"/>
            <a:ext cx="7886700" cy="853160"/>
          </a:xfrm>
        </p:spPr>
        <p:txBody>
          <a:bodyPr/>
          <a:lstStyle/>
          <a:p>
            <a:r>
              <a:rPr lang="en-US" dirty="0"/>
              <a:t>Proposed Approach</a:t>
            </a:r>
          </a:p>
        </p:txBody>
      </p:sp>
      <p:sp>
        <p:nvSpPr>
          <p:cNvPr id="3" name="Content Placeholder 2"/>
          <p:cNvSpPr>
            <a:spLocks noGrp="1"/>
          </p:cNvSpPr>
          <p:nvPr>
            <p:ph idx="1"/>
          </p:nvPr>
        </p:nvSpPr>
        <p:spPr>
          <a:xfrm>
            <a:off x="628650" y="1916153"/>
            <a:ext cx="7886700" cy="4792655"/>
          </a:xfrm>
        </p:spPr>
        <p:txBody>
          <a:bodyPr/>
          <a:lstStyle/>
          <a:p>
            <a:r>
              <a:rPr lang="en-US" sz="2400" dirty="0"/>
              <a:t>Trajectory update is posed an optimal control problem</a:t>
            </a:r>
          </a:p>
          <a:p>
            <a:pPr lvl="1"/>
            <a:r>
              <a:rPr lang="en-US" sz="2000" dirty="0"/>
              <a:t>Objective is to minimize distance to original trajectory while satisfying terminal constraints </a:t>
            </a:r>
          </a:p>
          <a:p>
            <a:r>
              <a:rPr lang="en-US" sz="2400" dirty="0"/>
              <a:t>Use energy as independent variable </a:t>
            </a:r>
          </a:p>
          <a:p>
            <a:r>
              <a:rPr lang="en-US" sz="2400" dirty="0" err="1"/>
              <a:t>Convexify</a:t>
            </a:r>
            <a:r>
              <a:rPr lang="en-US" sz="2400" dirty="0"/>
              <a:t> </a:t>
            </a:r>
          </a:p>
          <a:p>
            <a:pPr lvl="1"/>
            <a:r>
              <a:rPr lang="en-US" sz="2000" dirty="0"/>
              <a:t>Treat bank angle as additional state, use bank rate as the control variable</a:t>
            </a:r>
          </a:p>
          <a:p>
            <a:pPr lvl="1"/>
            <a:r>
              <a:rPr lang="en-US" sz="2000" dirty="0"/>
              <a:t>Linearize the equations of motion </a:t>
            </a:r>
          </a:p>
          <a:p>
            <a:pPr lvl="1"/>
            <a:r>
              <a:rPr lang="en-US" sz="2000" dirty="0"/>
              <a:t>Unlike powered descent case, </a:t>
            </a:r>
            <a:r>
              <a:rPr lang="en-US" sz="2000" dirty="0" err="1"/>
              <a:t>convexification</a:t>
            </a:r>
            <a:r>
              <a:rPr lang="en-US" sz="2000" dirty="0"/>
              <a:t> is not lossless </a:t>
            </a:r>
          </a:p>
          <a:p>
            <a:r>
              <a:rPr lang="en-US" sz="2400" dirty="0"/>
              <a:t>Discretize (or transcribe) into second-order cone program</a:t>
            </a:r>
          </a:p>
          <a:p>
            <a:pPr lvl="1"/>
            <a:r>
              <a:rPr lang="en-US" sz="2000" dirty="0" err="1"/>
              <a:t>Chebyshev</a:t>
            </a:r>
            <a:r>
              <a:rPr lang="en-US" sz="2000" dirty="0"/>
              <a:t> </a:t>
            </a:r>
            <a:r>
              <a:rPr lang="en-US" sz="2000" dirty="0" err="1"/>
              <a:t>pseudospectral</a:t>
            </a:r>
            <a:r>
              <a:rPr lang="en-US" sz="2000" dirty="0"/>
              <a:t> method </a:t>
            </a:r>
          </a:p>
          <a:p>
            <a:r>
              <a:rPr lang="en-US" sz="2400" dirty="0"/>
              <a:t>Solve the resulting SOCP using efficient interior-point solver</a:t>
            </a:r>
          </a:p>
        </p:txBody>
      </p:sp>
      <p:sp>
        <p:nvSpPr>
          <p:cNvPr id="4" name="Date Placeholder 3"/>
          <p:cNvSpPr>
            <a:spLocks noGrp="1"/>
          </p:cNvSpPr>
          <p:nvPr>
            <p:ph type="dt" sz="half" idx="10"/>
          </p:nvPr>
        </p:nvSpPr>
        <p:spPr/>
        <p:txBody>
          <a:bodyPr/>
          <a:lstStyle/>
          <a:p>
            <a:fld id="{CB9C015D-D165-4AE2-B291-D92CBC321699}" type="datetime1">
              <a:rPr lang="en-US" smtClean="0"/>
              <a:t>12/5/2018</a:t>
            </a:fld>
            <a:endParaRPr lang="en-US"/>
          </a:p>
        </p:txBody>
      </p:sp>
    </p:spTree>
    <p:extLst>
      <p:ext uri="{BB962C8B-B14F-4D97-AF65-F5344CB8AC3E}">
        <p14:creationId xmlns:p14="http://schemas.microsoft.com/office/powerpoint/2010/main" val="304795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Entry, Descent, Landing Overview</a:t>
            </a:r>
          </a:p>
          <a:p>
            <a:r>
              <a:rPr lang="en-US" dirty="0"/>
              <a:t>Entry Guidance Review</a:t>
            </a:r>
          </a:p>
          <a:p>
            <a:r>
              <a:rPr lang="en-US" dirty="0"/>
              <a:t>Powered Descent Guidance Review </a:t>
            </a:r>
          </a:p>
          <a:p>
            <a:r>
              <a:rPr lang="en-US" dirty="0"/>
              <a:t>Related Stochastic Literature Review</a:t>
            </a:r>
          </a:p>
          <a:p>
            <a:r>
              <a:rPr lang="en-US" dirty="0"/>
              <a:t>Description of proposed approach</a:t>
            </a:r>
          </a:p>
          <a:p>
            <a:r>
              <a:rPr lang="en-US" dirty="0"/>
              <a:t>Applications to EDL</a:t>
            </a:r>
          </a:p>
          <a:p>
            <a:r>
              <a:rPr lang="en-US" dirty="0"/>
              <a:t>Conclusion, Questions, Discussion </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1847376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Convex Optimization </a:t>
            </a:r>
          </a:p>
        </p:txBody>
      </p:sp>
      <p:sp>
        <p:nvSpPr>
          <p:cNvPr id="3" name="Content Placeholder 2"/>
          <p:cNvSpPr>
            <a:spLocks noGrp="1"/>
          </p:cNvSpPr>
          <p:nvPr>
            <p:ph idx="1"/>
          </p:nvPr>
        </p:nvSpPr>
        <p:spPr/>
        <p:txBody>
          <a:bodyPr/>
          <a:lstStyle/>
          <a:p>
            <a:r>
              <a:rPr lang="en-US" sz="2400" dirty="0"/>
              <a:t>(Iterative) Convex optimization approaches to non-convex optimal control problems have exploded in interest due to efficient, polynomial time solvers and guaranteed global solution when the problem is feasible</a:t>
            </a:r>
          </a:p>
          <a:p>
            <a:r>
              <a:rPr lang="en-US" sz="2400" dirty="0"/>
              <a:t>A variety of aerospace problems have been solved including ascent trajectory design, powered descent trajectory design, interplanetary transfers, and entry</a:t>
            </a:r>
          </a:p>
          <a:p>
            <a:r>
              <a:rPr lang="en-US" sz="2400" dirty="0"/>
              <a:t>While these convex optimization guarantees solution of feasible sub-problems, not all methods have guaranteed convergence, and those that do typically require an unknown number of iterations</a:t>
            </a:r>
          </a:p>
          <a:p>
            <a:pPr lvl="1"/>
            <a:r>
              <a:rPr lang="en-US" sz="2000" dirty="0"/>
              <a:t>The proposed approach does not involve multiple iterations</a:t>
            </a:r>
          </a:p>
          <a:p>
            <a:endParaRPr lang="en-US" dirty="0"/>
          </a:p>
        </p:txBody>
      </p:sp>
      <p:sp>
        <p:nvSpPr>
          <p:cNvPr id="4" name="Date Placeholder 3"/>
          <p:cNvSpPr>
            <a:spLocks noGrp="1"/>
          </p:cNvSpPr>
          <p:nvPr>
            <p:ph type="dt" sz="half" idx="10"/>
          </p:nvPr>
        </p:nvSpPr>
        <p:spPr/>
        <p:txBody>
          <a:bodyPr/>
          <a:lstStyle/>
          <a:p>
            <a:fld id="{1B70D959-720B-40AD-A907-A3DAF7E49ADF}" type="datetime1">
              <a:rPr lang="en-US" smtClean="0"/>
              <a:t>12/5/2018</a:t>
            </a:fld>
            <a:endParaRPr lang="en-US"/>
          </a:p>
        </p:txBody>
      </p:sp>
    </p:spTree>
    <p:extLst>
      <p:ext uri="{BB962C8B-B14F-4D97-AF65-F5344CB8AC3E}">
        <p14:creationId xmlns:p14="http://schemas.microsoft.com/office/powerpoint/2010/main" val="3747838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23" y="3081561"/>
            <a:ext cx="5897785" cy="3593228"/>
          </a:xfrm>
          <a:prstGeom prst="rect">
            <a:avLst/>
          </a:prstGeom>
        </p:spPr>
      </p:pic>
      <p:sp>
        <p:nvSpPr>
          <p:cNvPr id="2" name="Title 1"/>
          <p:cNvSpPr>
            <a:spLocks noGrp="1"/>
          </p:cNvSpPr>
          <p:nvPr>
            <p:ph type="title"/>
          </p:nvPr>
        </p:nvSpPr>
        <p:spPr>
          <a:xfrm>
            <a:off x="628650" y="1003841"/>
            <a:ext cx="7886700" cy="611532"/>
          </a:xfrm>
        </p:spPr>
        <p:txBody>
          <a:bodyPr/>
          <a:lstStyle/>
          <a:p>
            <a:r>
              <a:rPr lang="en-US" dirty="0"/>
              <a:t>Single Trajectory Demonstration</a:t>
            </a:r>
          </a:p>
        </p:txBody>
      </p:sp>
      <p:sp>
        <p:nvSpPr>
          <p:cNvPr id="3" name="Content Placeholder 2"/>
          <p:cNvSpPr>
            <a:spLocks noGrp="1"/>
          </p:cNvSpPr>
          <p:nvPr>
            <p:ph idx="1"/>
          </p:nvPr>
        </p:nvSpPr>
        <p:spPr>
          <a:xfrm>
            <a:off x="628650" y="1825625"/>
            <a:ext cx="7886700" cy="1514341"/>
          </a:xfrm>
        </p:spPr>
        <p:txBody>
          <a:bodyPr/>
          <a:lstStyle/>
          <a:p>
            <a:r>
              <a:rPr lang="en-US" sz="2400" dirty="0"/>
              <a:t>Updates occur at 30s interval, and ceases below 1000 m/s </a:t>
            </a:r>
          </a:p>
          <a:p>
            <a:r>
              <a:rPr lang="en-US" sz="2400" dirty="0"/>
              <a:t>4% less drag, 4% more lift, and perturbations to atmospheric density are applied</a:t>
            </a:r>
          </a:p>
        </p:txBody>
      </p:sp>
      <p:sp>
        <p:nvSpPr>
          <p:cNvPr id="6" name="Oval 5"/>
          <p:cNvSpPr/>
          <p:nvPr/>
        </p:nvSpPr>
        <p:spPr>
          <a:xfrm>
            <a:off x="5541651" y="3591729"/>
            <a:ext cx="336884" cy="3338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29306" y="2966817"/>
            <a:ext cx="2418442" cy="2585323"/>
          </a:xfrm>
          <a:prstGeom prst="rect">
            <a:avLst/>
          </a:prstGeom>
          <a:noFill/>
        </p:spPr>
        <p:txBody>
          <a:bodyPr wrap="square" rtlCol="0">
            <a:spAutoFit/>
          </a:bodyPr>
          <a:lstStyle/>
          <a:p>
            <a:r>
              <a:rPr lang="en-US" dirty="0"/>
              <a:t>Mismatch between state predicted by update 2 (green) and actual state due to parametric uncertainty and off-nominal atmospheric conditions is corrected by the following updates</a:t>
            </a:r>
          </a:p>
        </p:txBody>
      </p:sp>
      <p:cxnSp>
        <p:nvCxnSpPr>
          <p:cNvPr id="11" name="Straight Arrow Connector 10"/>
          <p:cNvCxnSpPr/>
          <p:nvPr/>
        </p:nvCxnSpPr>
        <p:spPr>
          <a:xfrm flipH="1">
            <a:off x="5958038" y="3760470"/>
            <a:ext cx="596766"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63760E42-F9C3-4B21-BAE1-FC94C983BF94}" type="datetime1">
              <a:rPr lang="en-US" smtClean="0"/>
              <a:t>12/5/2018</a:t>
            </a:fld>
            <a:endParaRPr lang="en-US"/>
          </a:p>
        </p:txBody>
      </p:sp>
    </p:spTree>
    <p:extLst>
      <p:ext uri="{BB962C8B-B14F-4D97-AF65-F5344CB8AC3E}">
        <p14:creationId xmlns:p14="http://schemas.microsoft.com/office/powerpoint/2010/main" val="2507780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61034"/>
            <a:ext cx="7886700" cy="611532"/>
          </a:xfrm>
        </p:spPr>
        <p:txBody>
          <a:bodyPr/>
          <a:lstStyle/>
          <a:p>
            <a:r>
              <a:rPr lang="en-US" dirty="0"/>
              <a:t>Single Trajectory (Cont.)</a:t>
            </a:r>
          </a:p>
        </p:txBody>
      </p:sp>
      <p:sp>
        <p:nvSpPr>
          <p:cNvPr id="3" name="Content Placeholder 2"/>
          <p:cNvSpPr>
            <a:spLocks noGrp="1"/>
          </p:cNvSpPr>
          <p:nvPr>
            <p:ph idx="1"/>
          </p:nvPr>
        </p:nvSpPr>
        <p:spPr>
          <a:xfrm>
            <a:off x="314325" y="1957386"/>
            <a:ext cx="8515350" cy="1418089"/>
          </a:xfrm>
        </p:spPr>
        <p:txBody>
          <a:bodyPr/>
          <a:lstStyle/>
          <a:p>
            <a:r>
              <a:rPr lang="en-US" sz="2400" dirty="0"/>
              <a:t>The initial trajectory was optimized for high altitude</a:t>
            </a:r>
          </a:p>
          <a:p>
            <a:r>
              <a:rPr lang="en-US" sz="2400" dirty="0"/>
              <a:t>The updates retain aspects of the original trajectory, e.g., altitude performance remains excellent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980" y="3484527"/>
            <a:ext cx="5216892" cy="3202776"/>
          </a:xfrm>
          <a:prstGeom prst="rect">
            <a:avLst/>
          </a:prstGeom>
        </p:spPr>
      </p:pic>
      <p:sp>
        <p:nvSpPr>
          <p:cNvPr id="5" name="TextBox 4"/>
          <p:cNvSpPr txBox="1"/>
          <p:nvPr/>
        </p:nvSpPr>
        <p:spPr>
          <a:xfrm>
            <a:off x="4456500" y="5303519"/>
            <a:ext cx="1212782" cy="738664"/>
          </a:xfrm>
          <a:prstGeom prst="rect">
            <a:avLst/>
          </a:prstGeom>
          <a:noFill/>
        </p:spPr>
        <p:txBody>
          <a:bodyPr wrap="square" rtlCol="0">
            <a:spAutoFit/>
          </a:bodyPr>
          <a:lstStyle/>
          <a:p>
            <a:r>
              <a:rPr lang="en-US" sz="1400" dirty="0"/>
              <a:t>Parachute deployment box</a:t>
            </a:r>
          </a:p>
        </p:txBody>
      </p:sp>
      <p:sp>
        <p:nvSpPr>
          <p:cNvPr id="6" name="TextBox 5"/>
          <p:cNvSpPr txBox="1"/>
          <p:nvPr/>
        </p:nvSpPr>
        <p:spPr>
          <a:xfrm>
            <a:off x="314325" y="3190877"/>
            <a:ext cx="3583907"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All trajectories end at the same energy level due to use of energy as independent variable </a:t>
            </a:r>
          </a:p>
        </p:txBody>
      </p:sp>
      <p:sp>
        <p:nvSpPr>
          <p:cNvPr id="7" name="Date Placeholder 6"/>
          <p:cNvSpPr>
            <a:spLocks noGrp="1"/>
          </p:cNvSpPr>
          <p:nvPr>
            <p:ph type="dt" sz="half" idx="10"/>
          </p:nvPr>
        </p:nvSpPr>
        <p:spPr/>
        <p:txBody>
          <a:bodyPr/>
          <a:lstStyle/>
          <a:p>
            <a:fld id="{A1DF8AFB-F03D-4DDC-BB5A-C9EED9FBE463}" type="datetime1">
              <a:rPr lang="en-US" smtClean="0"/>
              <a:t>12/5/2018</a:t>
            </a:fld>
            <a:endParaRPr lang="en-US"/>
          </a:p>
        </p:txBody>
      </p:sp>
    </p:spTree>
    <p:extLst>
      <p:ext uri="{BB962C8B-B14F-4D97-AF65-F5344CB8AC3E}">
        <p14:creationId xmlns:p14="http://schemas.microsoft.com/office/powerpoint/2010/main" val="860064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Monte Carlo Simulation</a:t>
            </a:r>
          </a:p>
        </p:txBody>
      </p:sp>
      <p:sp>
        <p:nvSpPr>
          <p:cNvPr id="3" name="Content Placeholder 2"/>
          <p:cNvSpPr>
            <a:spLocks noGrp="1"/>
          </p:cNvSpPr>
          <p:nvPr>
            <p:ph idx="1"/>
          </p:nvPr>
        </p:nvSpPr>
        <p:spPr/>
        <p:txBody>
          <a:bodyPr/>
          <a:lstStyle/>
          <a:p>
            <a:r>
              <a:rPr lang="en-US" sz="2000" dirty="0"/>
              <a:t>Vehicle is nominally L/D = 0.24 with initial state subject to MSL-like dispersions</a:t>
            </a:r>
          </a:p>
          <a:p>
            <a:r>
              <a:rPr lang="en-US" sz="2000" dirty="0" err="1"/>
              <a:t>MarsGRAM</a:t>
            </a:r>
            <a:r>
              <a:rPr lang="en-US" sz="2000" dirty="0"/>
              <a:t> is used for environment modeling</a:t>
            </a:r>
          </a:p>
          <a:p>
            <a:r>
              <a:rPr lang="en-US" sz="2000" dirty="0"/>
              <a:t>Uncertainty is added to lift and drag coefficients</a:t>
            </a:r>
          </a:p>
          <a:p>
            <a:pPr lvl="1"/>
            <a:r>
              <a:rPr lang="en-US" sz="1800" dirty="0"/>
              <a:t>Gaussian with 3</a:t>
            </a:r>
            <a:r>
              <a:rPr lang="el-GR" sz="1800" dirty="0"/>
              <a:t>σ</a:t>
            </a:r>
            <a:r>
              <a:rPr lang="en-US" sz="1800" dirty="0"/>
              <a:t> = 10%</a:t>
            </a:r>
          </a:p>
          <a:p>
            <a:r>
              <a:rPr lang="en-US" sz="2000" dirty="0"/>
              <a:t>Updates occurs at 10 second intervals and stops at 600 m/s </a:t>
            </a:r>
          </a:p>
          <a:p>
            <a:r>
              <a:rPr lang="en-US" sz="2000" dirty="0"/>
              <a:t>Bank angle limited to ±90°, and bank rate limited to 20°/s</a:t>
            </a:r>
          </a:p>
          <a:p>
            <a:r>
              <a:rPr lang="en-US" sz="2000" dirty="0"/>
              <a:t>200 samples chosen by </a:t>
            </a:r>
            <a:r>
              <a:rPr lang="en-US" sz="2000" dirty="0" err="1"/>
              <a:t>Sobol</a:t>
            </a:r>
            <a:r>
              <a:rPr lang="en-US" sz="2000" dirty="0"/>
              <a:t>’ sequence</a:t>
            </a:r>
          </a:p>
          <a:p>
            <a:r>
              <a:rPr lang="en-US" sz="2000" dirty="0"/>
              <a:t>Trajectories terminate when they reach the correct downrange distance</a:t>
            </a:r>
          </a:p>
          <a:p>
            <a:pPr lvl="1"/>
            <a:r>
              <a:rPr lang="en-US" sz="1800" dirty="0"/>
              <a:t>Simple logic, but should expect variations in final altitude and velocity despite energy as independent variable  </a:t>
            </a:r>
          </a:p>
        </p:txBody>
      </p:sp>
      <p:sp>
        <p:nvSpPr>
          <p:cNvPr id="4" name="Date Placeholder 3"/>
          <p:cNvSpPr>
            <a:spLocks noGrp="1"/>
          </p:cNvSpPr>
          <p:nvPr>
            <p:ph type="dt" sz="half" idx="10"/>
          </p:nvPr>
        </p:nvSpPr>
        <p:spPr/>
        <p:txBody>
          <a:bodyPr/>
          <a:lstStyle/>
          <a:p>
            <a:fld id="{679CBB44-024B-49D9-BFBE-22296ADF2450}" type="datetime1">
              <a:rPr lang="en-US" smtClean="0"/>
              <a:t>12/5/2018</a:t>
            </a:fld>
            <a:endParaRPr lang="en-US"/>
          </a:p>
        </p:txBody>
      </p:sp>
    </p:spTree>
    <p:extLst>
      <p:ext uri="{BB962C8B-B14F-4D97-AF65-F5344CB8AC3E}">
        <p14:creationId xmlns:p14="http://schemas.microsoft.com/office/powerpoint/2010/main" val="3505934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MCS Results - </a:t>
            </a:r>
            <a:r>
              <a:rPr lang="en-US" dirty="0" err="1"/>
              <a:t>Groundtrack</a:t>
            </a:r>
            <a:endParaRPr lang="en-US" dirty="0"/>
          </a:p>
        </p:txBody>
      </p:sp>
      <p:sp>
        <p:nvSpPr>
          <p:cNvPr id="3" name="Content Placeholder 2"/>
          <p:cNvSpPr>
            <a:spLocks noGrp="1"/>
          </p:cNvSpPr>
          <p:nvPr>
            <p:ph idx="1"/>
          </p:nvPr>
        </p:nvSpPr>
        <p:spPr>
          <a:xfrm>
            <a:off x="628650" y="1777500"/>
            <a:ext cx="7886700" cy="1398838"/>
          </a:xfrm>
        </p:spPr>
        <p:txBody>
          <a:bodyPr/>
          <a:lstStyle/>
          <a:p>
            <a:r>
              <a:rPr lang="en-US" sz="2400" dirty="0"/>
              <a:t>Excellent </a:t>
            </a:r>
            <a:r>
              <a:rPr lang="en-US" sz="2400" dirty="0" err="1"/>
              <a:t>crossrange</a:t>
            </a:r>
            <a:r>
              <a:rPr lang="en-US" sz="2400" dirty="0"/>
              <a:t> performance due to coupled update to longitudinal and lateral channels </a:t>
            </a:r>
          </a:p>
          <a:p>
            <a:r>
              <a:rPr lang="en-US" sz="2400" dirty="0"/>
              <a:t>Interestingly, a small number of samples even have an additional reversal</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47" y="3272588"/>
            <a:ext cx="5750999" cy="3498601"/>
          </a:xfrm>
          <a:prstGeom prst="rect">
            <a:avLst/>
          </a:prstGeom>
        </p:spPr>
      </p:pic>
      <p:sp>
        <p:nvSpPr>
          <p:cNvPr id="4" name="Date Placeholder 3"/>
          <p:cNvSpPr>
            <a:spLocks noGrp="1"/>
          </p:cNvSpPr>
          <p:nvPr>
            <p:ph type="dt" sz="half" idx="10"/>
          </p:nvPr>
        </p:nvSpPr>
        <p:spPr/>
        <p:txBody>
          <a:bodyPr/>
          <a:lstStyle/>
          <a:p>
            <a:fld id="{8BD01A7A-C5C0-478A-8BE6-564915217820}" type="datetime1">
              <a:rPr lang="en-US" smtClean="0"/>
              <a:t>12/5/2018</a:t>
            </a:fld>
            <a:endParaRPr lang="en-US"/>
          </a:p>
        </p:txBody>
      </p:sp>
    </p:spTree>
    <p:extLst>
      <p:ext uri="{BB962C8B-B14F-4D97-AF65-F5344CB8AC3E}">
        <p14:creationId xmlns:p14="http://schemas.microsoft.com/office/powerpoint/2010/main" val="1826672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964938"/>
            <a:ext cx="8370972" cy="611532"/>
          </a:xfrm>
        </p:spPr>
        <p:txBody>
          <a:bodyPr/>
          <a:lstStyle/>
          <a:p>
            <a:r>
              <a:rPr lang="en-US" dirty="0"/>
              <a:t>MCS Results – Altitude/Velocity</a:t>
            </a:r>
          </a:p>
        </p:txBody>
      </p:sp>
      <p:sp>
        <p:nvSpPr>
          <p:cNvPr id="3" name="Content Placeholder 2"/>
          <p:cNvSpPr>
            <a:spLocks noGrp="1"/>
          </p:cNvSpPr>
          <p:nvPr>
            <p:ph idx="1"/>
          </p:nvPr>
        </p:nvSpPr>
        <p:spPr>
          <a:xfrm>
            <a:off x="628649" y="1690690"/>
            <a:ext cx="7886700" cy="1437522"/>
          </a:xfrm>
        </p:spPr>
        <p:txBody>
          <a:bodyPr/>
          <a:lstStyle/>
          <a:p>
            <a:r>
              <a:rPr lang="en-US" sz="2400" dirty="0"/>
              <a:t>Although some trajectories exit the parachute deployment conditions, all but three pass through the box</a:t>
            </a:r>
          </a:p>
          <a:p>
            <a:pPr lvl="1"/>
            <a:r>
              <a:rPr lang="en-US" sz="2000" dirty="0"/>
              <a:t>Solved by considering triggering logic that explicitly accounts for parachute conditions </a:t>
            </a:r>
          </a:p>
          <a:p>
            <a:pPr marL="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308" y="3001647"/>
            <a:ext cx="2984313" cy="185690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5308" y="4858553"/>
            <a:ext cx="2984313" cy="185690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640" y="3128212"/>
            <a:ext cx="5332396" cy="3273687"/>
          </a:xfrm>
          <a:prstGeom prst="rect">
            <a:avLst/>
          </a:prstGeom>
        </p:spPr>
      </p:pic>
      <p:sp>
        <p:nvSpPr>
          <p:cNvPr id="4" name="Date Placeholder 3"/>
          <p:cNvSpPr>
            <a:spLocks noGrp="1"/>
          </p:cNvSpPr>
          <p:nvPr>
            <p:ph type="dt" sz="half" idx="10"/>
          </p:nvPr>
        </p:nvSpPr>
        <p:spPr/>
        <p:txBody>
          <a:bodyPr/>
          <a:lstStyle/>
          <a:p>
            <a:fld id="{B92B01C8-369C-4ED9-9DA7-8545D43DBD83}" type="datetime1">
              <a:rPr lang="en-US" smtClean="0"/>
              <a:t>12/5/2018</a:t>
            </a:fld>
            <a:endParaRPr lang="en-US"/>
          </a:p>
        </p:txBody>
      </p:sp>
    </p:spTree>
    <p:extLst>
      <p:ext uri="{BB962C8B-B14F-4D97-AF65-F5344CB8AC3E}">
        <p14:creationId xmlns:p14="http://schemas.microsoft.com/office/powerpoint/2010/main" val="303004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MCS Results – Bank Profiles </a:t>
            </a:r>
          </a:p>
        </p:txBody>
      </p:sp>
      <p:sp>
        <p:nvSpPr>
          <p:cNvPr id="5" name="Content Placeholder 4"/>
          <p:cNvSpPr>
            <a:spLocks noGrp="1"/>
          </p:cNvSpPr>
          <p:nvPr>
            <p:ph idx="1"/>
          </p:nvPr>
        </p:nvSpPr>
        <p:spPr>
          <a:xfrm>
            <a:off x="628650" y="1825625"/>
            <a:ext cx="8245843" cy="1244834"/>
          </a:xfrm>
        </p:spPr>
        <p:txBody>
          <a:bodyPr/>
          <a:lstStyle/>
          <a:p>
            <a:r>
              <a:rPr lang="en-US" dirty="0"/>
              <a:t>Largest difference is in the timing of bank reversals</a:t>
            </a:r>
          </a:p>
          <a:p>
            <a:pPr lvl="0"/>
            <a:r>
              <a:rPr lang="en-US" dirty="0">
                <a:solidFill>
                  <a:prstClr val="black"/>
                </a:solidFill>
              </a:rPr>
              <a:t>Bank angle (and trajectory in general) deviates from the original trajectory most at the end</a:t>
            </a:r>
          </a:p>
          <a:p>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80" y="3197993"/>
            <a:ext cx="5813843" cy="3488306"/>
          </a:xfrm>
          <a:prstGeom prst="rect">
            <a:avLst/>
          </a:prstGeom>
        </p:spPr>
      </p:pic>
      <p:sp>
        <p:nvSpPr>
          <p:cNvPr id="7" name="TextBox 6"/>
          <p:cNvSpPr txBox="1"/>
          <p:nvPr/>
        </p:nvSpPr>
        <p:spPr>
          <a:xfrm>
            <a:off x="5861784" y="3395901"/>
            <a:ext cx="3205214" cy="2363724"/>
          </a:xfrm>
          <a:prstGeom prst="rect">
            <a:avLst/>
          </a:prstGeom>
          <a:noFill/>
        </p:spPr>
        <p:txBody>
          <a:bodyPr wrap="square" rtlCol="0">
            <a:spAutoFit/>
          </a:bodyPr>
          <a:lstStyle/>
          <a:p>
            <a:pPr lvl="1">
              <a:lnSpc>
                <a:spcPct val="90000"/>
              </a:lnSpc>
              <a:spcBef>
                <a:spcPts val="500"/>
              </a:spcBef>
            </a:pPr>
            <a:r>
              <a:rPr lang="en-US" sz="2400" dirty="0">
                <a:solidFill>
                  <a:prstClr val="black"/>
                </a:solidFill>
              </a:rPr>
              <a:t>This is expected because the later portion of trajectory is updated the greatest number of times </a:t>
            </a:r>
          </a:p>
          <a:p>
            <a:endParaRPr lang="en-US" dirty="0"/>
          </a:p>
        </p:txBody>
      </p:sp>
      <p:sp>
        <p:nvSpPr>
          <p:cNvPr id="3" name="Date Placeholder 2"/>
          <p:cNvSpPr>
            <a:spLocks noGrp="1"/>
          </p:cNvSpPr>
          <p:nvPr>
            <p:ph type="dt" sz="half" idx="10"/>
          </p:nvPr>
        </p:nvSpPr>
        <p:spPr/>
        <p:txBody>
          <a:bodyPr/>
          <a:lstStyle/>
          <a:p>
            <a:fld id="{EBD2AF92-CB4E-4AF0-A3E1-DF2CCF33E74C}" type="datetime1">
              <a:rPr lang="en-US" smtClean="0"/>
              <a:t>12/5/2018</a:t>
            </a:fld>
            <a:endParaRPr lang="en-US"/>
          </a:p>
        </p:txBody>
      </p:sp>
    </p:spTree>
    <p:extLst>
      <p:ext uri="{BB962C8B-B14F-4D97-AF65-F5344CB8AC3E}">
        <p14:creationId xmlns:p14="http://schemas.microsoft.com/office/powerpoint/2010/main" val="1145173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sz="2400" dirty="0"/>
              <a:t>Despite the use of linearization requiring small, local updates, a convex approach to onboard trajectory redesign shows promise </a:t>
            </a:r>
          </a:p>
          <a:p>
            <a:r>
              <a:rPr lang="en-US" sz="2400" dirty="0"/>
              <a:t>Use of updating has a number of potential applications</a:t>
            </a:r>
          </a:p>
          <a:p>
            <a:r>
              <a:rPr lang="en-US" sz="2400" dirty="0"/>
              <a:t>If the target point is not reachable, the solution returned by the optimizer may be outside the region of validity of the linearized trajectory, or the optimization may return infeasible </a:t>
            </a:r>
          </a:p>
          <a:p>
            <a:pPr lvl="1"/>
            <a:r>
              <a:rPr lang="en-US" sz="2000" dirty="0"/>
              <a:t>Safeguarding is required</a:t>
            </a:r>
          </a:p>
          <a:p>
            <a:pPr lvl="1"/>
            <a:r>
              <a:rPr lang="en-US" sz="2000" dirty="0"/>
              <a:t>Consider the endpoint constraint as a penalty term in the objective </a:t>
            </a:r>
          </a:p>
          <a:p>
            <a:pPr marL="457200" lvl="1" indent="0">
              <a:buNone/>
            </a:pPr>
            <a:endParaRPr lang="en-US" dirty="0"/>
          </a:p>
        </p:txBody>
      </p:sp>
      <p:sp>
        <p:nvSpPr>
          <p:cNvPr id="4" name="Date Placeholder 3"/>
          <p:cNvSpPr>
            <a:spLocks noGrp="1"/>
          </p:cNvSpPr>
          <p:nvPr>
            <p:ph type="dt" sz="half" idx="10"/>
          </p:nvPr>
        </p:nvSpPr>
        <p:spPr/>
        <p:txBody>
          <a:bodyPr/>
          <a:lstStyle/>
          <a:p>
            <a:fld id="{16114025-B9CF-47AC-9FCF-5709863A9187}" type="datetime1">
              <a:rPr lang="en-US" smtClean="0"/>
              <a:t>12/5/2018</a:t>
            </a:fld>
            <a:endParaRPr lang="en-US"/>
          </a:p>
        </p:txBody>
      </p:sp>
    </p:spTree>
    <p:extLst>
      <p:ext uri="{BB962C8B-B14F-4D97-AF65-F5344CB8AC3E}">
        <p14:creationId xmlns:p14="http://schemas.microsoft.com/office/powerpoint/2010/main" val="2442241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6"/>
            <a:ext cx="7886700" cy="1231781"/>
          </a:xfrm>
        </p:spPr>
        <p:txBody>
          <a:bodyPr/>
          <a:lstStyle/>
          <a:p>
            <a:r>
              <a:rPr lang="en-US" dirty="0"/>
              <a:t>SRP via Chance Constrained Optimal Control</a:t>
            </a:r>
          </a:p>
        </p:txBody>
      </p:sp>
      <p:sp>
        <p:nvSpPr>
          <p:cNvPr id="3" name="Content Placeholder 2"/>
          <p:cNvSpPr>
            <a:spLocks noGrp="1"/>
          </p:cNvSpPr>
          <p:nvPr>
            <p:ph idx="1"/>
          </p:nvPr>
        </p:nvSpPr>
        <p:spPr>
          <a:xfrm>
            <a:off x="628650" y="2510443"/>
            <a:ext cx="7886700" cy="3666519"/>
          </a:xfrm>
        </p:spPr>
        <p:txBody>
          <a:bodyPr/>
          <a:lstStyle/>
          <a:p>
            <a:r>
              <a:rPr lang="en-US" dirty="0"/>
              <a:t>For Gaussian uncertainty, we cannot guarantee that constraints will be met due to unboundedness, instead they must be satisfied with at least a specified probability, this is referred to as a chance constraint</a:t>
            </a:r>
          </a:p>
          <a:p>
            <a:r>
              <a:rPr lang="en-US" dirty="0"/>
              <a:t>Extends existing results in Mean-Variance framework to closed-loop, chance constrained scenarios </a:t>
            </a:r>
          </a:p>
        </p:txBody>
      </p:sp>
      <p:sp>
        <p:nvSpPr>
          <p:cNvPr id="4" name="Date Placeholder 3"/>
          <p:cNvSpPr>
            <a:spLocks noGrp="1"/>
          </p:cNvSpPr>
          <p:nvPr>
            <p:ph type="dt" sz="half" idx="10"/>
          </p:nvPr>
        </p:nvSpPr>
        <p:spPr/>
        <p:txBody>
          <a:bodyPr/>
          <a:lstStyle/>
          <a:p>
            <a:fld id="{9DF99ACD-61C7-4DA6-A8C9-329CC9B75ECD}" type="datetime1">
              <a:rPr lang="en-US" smtClean="0"/>
              <a:t>12/5/2018</a:t>
            </a:fld>
            <a:endParaRPr lang="en-US"/>
          </a:p>
        </p:txBody>
      </p:sp>
    </p:spTree>
    <p:extLst>
      <p:ext uri="{BB962C8B-B14F-4D97-AF65-F5344CB8AC3E}">
        <p14:creationId xmlns:p14="http://schemas.microsoft.com/office/powerpoint/2010/main" val="3996060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71607" y="1264627"/>
            <a:ext cx="1948399" cy="1948399"/>
            <a:chOff x="601099" y="847972"/>
            <a:chExt cx="2597865" cy="2597865"/>
          </a:xfrm>
        </p:grpSpPr>
        <p:sp>
          <p:nvSpPr>
            <p:cNvPr id="5" name="Rectangle 4"/>
            <p:cNvSpPr/>
            <p:nvPr/>
          </p:nvSpPr>
          <p:spPr>
            <a:xfrm>
              <a:off x="601099" y="847972"/>
              <a:ext cx="2597865" cy="25978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p:cNvSpPr/>
            <p:nvPr/>
          </p:nvSpPr>
          <p:spPr>
            <a:xfrm>
              <a:off x="1061326" y="1308199"/>
              <a:ext cx="1677409" cy="167740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9" name="Group 8"/>
          <p:cNvGrpSpPr/>
          <p:nvPr/>
        </p:nvGrpSpPr>
        <p:grpSpPr>
          <a:xfrm>
            <a:off x="3636823" y="1264626"/>
            <a:ext cx="2434813" cy="1948399"/>
            <a:chOff x="4019533" y="847972"/>
            <a:chExt cx="3246417" cy="2597865"/>
          </a:xfrm>
        </p:grpSpPr>
        <p:sp>
          <p:nvSpPr>
            <p:cNvPr id="6" name="Parallelogram 5"/>
            <p:cNvSpPr/>
            <p:nvPr/>
          </p:nvSpPr>
          <p:spPr>
            <a:xfrm>
              <a:off x="4019533" y="847972"/>
              <a:ext cx="3246417" cy="2597865"/>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Parallelogram 6"/>
            <p:cNvSpPr/>
            <p:nvPr/>
          </p:nvSpPr>
          <p:spPr>
            <a:xfrm>
              <a:off x="4578241" y="1308199"/>
              <a:ext cx="2137638" cy="1677409"/>
            </a:xfrm>
            <a:prstGeom prst="parallelogram">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Y</a:t>
              </a:r>
              <a:r>
                <a:rPr lang="en-US" sz="1350" baseline="-25000" dirty="0"/>
                <a:t>P</a:t>
              </a:r>
            </a:p>
          </p:txBody>
        </p:sp>
      </p:grpSp>
      <p:cxnSp>
        <p:nvCxnSpPr>
          <p:cNvPr id="11" name="Straight Arrow Connector 10"/>
          <p:cNvCxnSpPr/>
          <p:nvPr/>
        </p:nvCxnSpPr>
        <p:spPr>
          <a:xfrm>
            <a:off x="2479627" y="2238825"/>
            <a:ext cx="136821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177355" y="1100241"/>
            <a:ext cx="906473" cy="92110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55913" y="3171383"/>
            <a:ext cx="1341265" cy="300082"/>
          </a:xfrm>
          <a:prstGeom prst="rect">
            <a:avLst/>
          </a:prstGeom>
          <a:noFill/>
        </p:spPr>
        <p:txBody>
          <a:bodyPr wrap="none" rtlCol="0">
            <a:spAutoFit/>
          </a:bodyPr>
          <a:lstStyle/>
          <a:p>
            <a:r>
              <a:rPr lang="en-US" sz="1350" dirty="0"/>
              <a:t>Reachable Set, Y</a:t>
            </a:r>
          </a:p>
        </p:txBody>
      </p:sp>
      <p:sp>
        <p:nvSpPr>
          <p:cNvPr id="21" name="TextBox 20"/>
          <p:cNvSpPr txBox="1"/>
          <p:nvPr/>
        </p:nvSpPr>
        <p:spPr>
          <a:xfrm>
            <a:off x="6166604" y="1956705"/>
            <a:ext cx="2206758" cy="300082"/>
          </a:xfrm>
          <a:prstGeom prst="rect">
            <a:avLst/>
          </a:prstGeom>
          <a:noFill/>
        </p:spPr>
        <p:txBody>
          <a:bodyPr wrap="none" rtlCol="0">
            <a:spAutoFit/>
          </a:bodyPr>
          <a:lstStyle/>
          <a:p>
            <a:r>
              <a:rPr lang="en-US" sz="1350" dirty="0">
                <a:solidFill>
                  <a:srgbClr val="FF0000"/>
                </a:solidFill>
              </a:rPr>
              <a:t>Constraint boundary, c(y) = 0</a:t>
            </a:r>
          </a:p>
        </p:txBody>
      </p:sp>
      <p:sp>
        <p:nvSpPr>
          <p:cNvPr id="22" name="TextBox 21"/>
          <p:cNvSpPr txBox="1"/>
          <p:nvPr/>
        </p:nvSpPr>
        <p:spPr>
          <a:xfrm>
            <a:off x="376637" y="3208310"/>
            <a:ext cx="1014060" cy="300082"/>
          </a:xfrm>
          <a:prstGeom prst="rect">
            <a:avLst/>
          </a:prstGeom>
          <a:noFill/>
        </p:spPr>
        <p:txBody>
          <a:bodyPr wrap="none" rtlCol="0">
            <a:spAutoFit/>
          </a:bodyPr>
          <a:lstStyle/>
          <a:p>
            <a:r>
              <a:rPr lang="en-US" sz="1350" dirty="0"/>
              <a:t>Initial Set, X</a:t>
            </a:r>
          </a:p>
        </p:txBody>
      </p:sp>
      <p:sp>
        <p:nvSpPr>
          <p:cNvPr id="24" name="TextBox 23"/>
          <p:cNvSpPr txBox="1"/>
          <p:nvPr/>
        </p:nvSpPr>
        <p:spPr>
          <a:xfrm>
            <a:off x="2968376" y="1956705"/>
            <a:ext cx="445956" cy="300082"/>
          </a:xfrm>
          <a:prstGeom prst="rect">
            <a:avLst/>
          </a:prstGeom>
          <a:noFill/>
        </p:spPr>
        <p:txBody>
          <a:bodyPr wrap="none" rtlCol="0">
            <a:spAutoFit/>
          </a:bodyPr>
          <a:lstStyle/>
          <a:p>
            <a:r>
              <a:rPr lang="en-US" sz="1350" dirty="0"/>
              <a:t>F(x)</a:t>
            </a:r>
          </a:p>
        </p:txBody>
      </p:sp>
      <p:sp>
        <p:nvSpPr>
          <p:cNvPr id="25" name="TextBox 24"/>
          <p:cNvSpPr txBox="1"/>
          <p:nvPr/>
        </p:nvSpPr>
        <p:spPr>
          <a:xfrm>
            <a:off x="930398" y="1944804"/>
            <a:ext cx="1093815" cy="715581"/>
          </a:xfrm>
          <a:prstGeom prst="rect">
            <a:avLst/>
          </a:prstGeom>
          <a:noFill/>
        </p:spPr>
        <p:txBody>
          <a:bodyPr wrap="square" rtlCol="0">
            <a:spAutoFit/>
          </a:bodyPr>
          <a:lstStyle/>
          <a:p>
            <a:r>
              <a:rPr lang="en-US" sz="1350" dirty="0">
                <a:solidFill>
                  <a:schemeClr val="bg1"/>
                </a:solidFill>
              </a:rPr>
              <a:t>Subset X</a:t>
            </a:r>
            <a:r>
              <a:rPr lang="en-US" sz="1350" baseline="-25000" dirty="0">
                <a:solidFill>
                  <a:schemeClr val="bg1"/>
                </a:solidFill>
              </a:rPr>
              <a:t>P</a:t>
            </a:r>
            <a:r>
              <a:rPr lang="en-US" sz="1350" dirty="0">
                <a:solidFill>
                  <a:schemeClr val="bg1"/>
                </a:solidFill>
              </a:rPr>
              <a:t> with probability P</a:t>
            </a:r>
          </a:p>
        </p:txBody>
      </p:sp>
      <p:sp>
        <p:nvSpPr>
          <p:cNvPr id="26" name="TextBox 25"/>
          <p:cNvSpPr txBox="1"/>
          <p:nvPr/>
        </p:nvSpPr>
        <p:spPr>
          <a:xfrm>
            <a:off x="346194" y="4009206"/>
            <a:ext cx="7669759" cy="1131079"/>
          </a:xfrm>
          <a:prstGeom prst="rect">
            <a:avLst/>
          </a:prstGeom>
          <a:noFill/>
        </p:spPr>
        <p:txBody>
          <a:bodyPr wrap="square" rtlCol="0">
            <a:spAutoFit/>
          </a:bodyPr>
          <a:lstStyle/>
          <a:p>
            <a:r>
              <a:rPr lang="en-US" sz="1350" u="sng" dirty="0"/>
              <a:t>Idea: Use reachable set to turn probabilistic constraint into deterministic constraints</a:t>
            </a:r>
          </a:p>
          <a:p>
            <a:pPr marL="257175" indent="-257175">
              <a:buFont typeface="+mj-lt"/>
              <a:buAutoNum type="arabicPeriod"/>
            </a:pPr>
            <a:r>
              <a:rPr lang="en-US" sz="1350" dirty="0"/>
              <a:t>Given: an initial uncertainty set (possibly unbounded) and a constraint to be satisfied with probability P</a:t>
            </a:r>
          </a:p>
          <a:p>
            <a:pPr marL="257175" indent="-257175">
              <a:buFont typeface="+mj-lt"/>
              <a:buAutoNum type="arabicPeriod"/>
            </a:pPr>
            <a:r>
              <a:rPr lang="en-US" sz="1350" dirty="0"/>
              <a:t>Take a subset of the initial set that has probability P (this is not unique unless P=1)</a:t>
            </a:r>
          </a:p>
          <a:p>
            <a:pPr marL="257175" indent="-257175">
              <a:buFont typeface="+mj-lt"/>
              <a:buAutoNum type="arabicPeriod"/>
            </a:pPr>
            <a:r>
              <a:rPr lang="en-US" sz="1350" dirty="0"/>
              <a:t>Map the subset through the function F</a:t>
            </a:r>
          </a:p>
          <a:p>
            <a:pPr marL="257175" indent="-257175">
              <a:buFont typeface="+mj-lt"/>
              <a:buAutoNum type="arabicPeriod"/>
            </a:pPr>
            <a:r>
              <a:rPr lang="en-US" sz="1350" dirty="0"/>
              <a:t>If the mapped subset does not violate the constraints, then the probabilistic constraint is satisfied, i.e.</a:t>
            </a:r>
          </a:p>
        </p:txBody>
      </p:sp>
      <p:sp>
        <p:nvSpPr>
          <p:cNvPr id="27" name="TextBox 26"/>
          <p:cNvSpPr txBox="1"/>
          <p:nvPr/>
        </p:nvSpPr>
        <p:spPr>
          <a:xfrm>
            <a:off x="5526121" y="979125"/>
            <a:ext cx="2361416" cy="300082"/>
          </a:xfrm>
          <a:prstGeom prst="rect">
            <a:avLst/>
          </a:prstGeom>
          <a:noFill/>
        </p:spPr>
        <p:txBody>
          <a:bodyPr wrap="none" rtlCol="0">
            <a:spAutoFit/>
          </a:bodyPr>
          <a:lstStyle/>
          <a:p>
            <a:r>
              <a:rPr lang="en-US" sz="1350" dirty="0">
                <a:solidFill>
                  <a:srgbClr val="FF0000"/>
                </a:solidFill>
              </a:rPr>
              <a:t>Acceptable constraint violation</a:t>
            </a:r>
          </a:p>
        </p:txBody>
      </p:sp>
      <p:cxnSp>
        <p:nvCxnSpPr>
          <p:cNvPr id="37" name="Straight Arrow Connector 36"/>
          <p:cNvCxnSpPr>
            <a:stCxn id="27" idx="2"/>
          </p:cNvCxnSpPr>
          <p:nvPr/>
        </p:nvCxnSpPr>
        <p:spPr>
          <a:xfrm flipH="1">
            <a:off x="5821508" y="1279207"/>
            <a:ext cx="885321" cy="172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965952" y="2460169"/>
            <a:ext cx="2160399" cy="507831"/>
          </a:xfrm>
          <a:prstGeom prst="rect">
            <a:avLst/>
          </a:prstGeom>
          <a:noFill/>
        </p:spPr>
        <p:txBody>
          <a:bodyPr wrap="square" rtlCol="0">
            <a:spAutoFit/>
          </a:bodyPr>
          <a:lstStyle/>
          <a:p>
            <a:r>
              <a:rPr lang="en-US" sz="1350" dirty="0">
                <a:solidFill>
                  <a:schemeClr val="accent1">
                    <a:lumMod val="75000"/>
                  </a:schemeClr>
                </a:solidFill>
              </a:rPr>
              <a:t>This subset satisfies c(y) &lt; 0 with probability </a:t>
            </a:r>
            <a:r>
              <a:rPr lang="en-US" sz="1350" u="sng" dirty="0">
                <a:solidFill>
                  <a:schemeClr val="accent1">
                    <a:lumMod val="75000"/>
                  </a:schemeClr>
                </a:solidFill>
              </a:rPr>
              <a:t>at least</a:t>
            </a:r>
            <a:r>
              <a:rPr lang="en-US" sz="1350" dirty="0">
                <a:solidFill>
                  <a:schemeClr val="accent1">
                    <a:lumMod val="75000"/>
                  </a:schemeClr>
                </a:solidFill>
              </a:rPr>
              <a:t> P</a:t>
            </a:r>
          </a:p>
        </p:txBody>
      </p:sp>
      <p:sp>
        <p:nvSpPr>
          <p:cNvPr id="19" name="Title 1"/>
          <p:cNvSpPr txBox="1">
            <a:spLocks/>
          </p:cNvSpPr>
          <p:nvPr/>
        </p:nvSpPr>
        <p:spPr>
          <a:xfrm>
            <a:off x="1904905" y="112804"/>
            <a:ext cx="4552339" cy="6115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Chance Constraints</a:t>
            </a:r>
          </a:p>
        </p:txBody>
      </p:sp>
      <p:cxnSp>
        <p:nvCxnSpPr>
          <p:cNvPr id="10" name="Straight Arrow Connector 9"/>
          <p:cNvCxnSpPr/>
          <p:nvPr/>
        </p:nvCxnSpPr>
        <p:spPr>
          <a:xfrm flipH="1" flipV="1">
            <a:off x="5509197" y="2495797"/>
            <a:ext cx="456755" cy="91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135856" y="2937460"/>
            <a:ext cx="1760194" cy="938719"/>
          </a:xfrm>
          <a:prstGeom prst="rect">
            <a:avLst/>
          </a:prstGeom>
          <a:noFill/>
        </p:spPr>
        <p:txBody>
          <a:bodyPr wrap="square" rtlCol="0">
            <a:spAutoFit/>
          </a:bodyPr>
          <a:lstStyle/>
          <a:p>
            <a:r>
              <a:rPr lang="en-US" sz="1100" dirty="0"/>
              <a:t>If F(x) is injective, the constraint is satisfied with probability P, i.e., no conservatism is introduced</a:t>
            </a:r>
          </a:p>
          <a:p>
            <a:endParaRPr lang="en-US" sz="1100" dirty="0"/>
          </a:p>
        </p:txBody>
      </p:sp>
      <mc:AlternateContent xmlns:mc="http://schemas.openxmlformats.org/markup-compatibility/2006" xmlns:a14="http://schemas.microsoft.com/office/drawing/2010/main">
        <mc:Choice Requires="a14">
          <p:sp>
            <p:nvSpPr>
              <p:cNvPr id="2" name="TextBox 1"/>
              <p:cNvSpPr txBox="1"/>
              <p:nvPr/>
            </p:nvSpPr>
            <p:spPr>
              <a:xfrm>
                <a:off x="2937608" y="5140272"/>
                <a:ext cx="2247282" cy="276999"/>
              </a:xfrm>
              <a:prstGeom prst="rect">
                <a:avLst/>
              </a:prstGeom>
              <a:noFill/>
            </p:spPr>
            <p:txBody>
              <a:bodyPr wrap="none" lIns="0" tIns="0" rIns="0" bIns="0" rtlCol="0">
                <a:spAutoFit/>
              </a:bodyPr>
              <a:lstStyle/>
              <a:p>
                <a:r>
                  <a:rPr lang="en-US" b="0" dirty="0"/>
                  <a:t>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≤0}</m:t>
                    </m:r>
                  </m:oMath>
                </a14:m>
                <a:endParaRPr lang="en-US" b="0" i="1" dirty="0">
                  <a:latin typeface="Cambria Math" panose="020405030504060302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937608" y="5140272"/>
                <a:ext cx="2247282" cy="276999"/>
              </a:xfrm>
              <a:prstGeom prst="rect">
                <a:avLst/>
              </a:prstGeom>
              <a:blipFill rotWithShape="0">
                <a:blip r:embed="rId3"/>
                <a:stretch>
                  <a:fillRect l="-6504" t="-28261" r="-1897"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937608" y="5453333"/>
                <a:ext cx="3309560" cy="276999"/>
              </a:xfrm>
              <a:prstGeom prst="rect">
                <a:avLst/>
              </a:prstGeom>
              <a:noFill/>
            </p:spPr>
            <p:txBody>
              <a:bodyPr wrap="none" lIns="0" tIns="0" rIns="0" bIns="0" rtlCol="0">
                <a:spAutoFit/>
              </a:bodyPr>
              <a:lstStyle/>
              <a:p>
                <a:r>
                  <a:rPr lang="en-US" dirty="0"/>
                  <a:t>Then, </a:t>
                </a: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 ⇒ </m:t>
                    </m:r>
                    <m:r>
                      <a:rPr lang="en-US" i="1">
                        <a:latin typeface="Cambria Math" panose="02040503050406030204" pitchFamily="18" charset="0"/>
                      </a:rPr>
                      <m:t>𝑃</m:t>
                    </m:r>
                    <m:d>
                      <m:dPr>
                        <m:begChr m:val="["/>
                        <m:endChr m:val="]"/>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𝐶</m:t>
                        </m:r>
                      </m:e>
                    </m:d>
                    <m:r>
                      <a:rPr lang="en-US" i="1">
                        <a:latin typeface="Cambria Math" panose="02040503050406030204" pitchFamily="18" charset="0"/>
                      </a:rPr>
                      <m:t>≥1−</m:t>
                    </m:r>
                    <m:r>
                      <a:rPr lang="en-US" i="1">
                        <a:latin typeface="Cambria Math" panose="02040503050406030204" pitchFamily="18" charset="0"/>
                      </a:rPr>
                      <m:t>𝛿</m:t>
                    </m:r>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937608" y="5453333"/>
                <a:ext cx="3309560" cy="276999"/>
              </a:xfrm>
              <a:prstGeom prst="rect">
                <a:avLst/>
              </a:prstGeom>
              <a:blipFill rotWithShape="0">
                <a:blip r:embed="rId4"/>
                <a:stretch>
                  <a:fillRect l="-4420" t="-28889" r="-1289" b="-51111"/>
                </a:stretch>
              </a:blipFill>
            </p:spPr>
            <p:txBody>
              <a:bodyPr/>
              <a:lstStyle/>
              <a:p>
                <a:r>
                  <a:rPr lang="en-US">
                    <a:noFill/>
                  </a:rPr>
                  <a:t> </a:t>
                </a:r>
              </a:p>
            </p:txBody>
          </p:sp>
        </mc:Fallback>
      </mc:AlternateContent>
      <p:sp>
        <p:nvSpPr>
          <p:cNvPr id="12" name="TextBox 11"/>
          <p:cNvSpPr txBox="1"/>
          <p:nvPr/>
        </p:nvSpPr>
        <p:spPr>
          <a:xfrm>
            <a:off x="2856424" y="5791205"/>
            <a:ext cx="4515403" cy="923330"/>
          </a:xfrm>
          <a:prstGeom prst="rect">
            <a:avLst/>
          </a:prstGeom>
          <a:noFill/>
        </p:spPr>
        <p:txBody>
          <a:bodyPr wrap="none" rtlCol="0">
            <a:spAutoFit/>
          </a:bodyPr>
          <a:lstStyle/>
          <a:p>
            <a:r>
              <a:rPr lang="en-US" dirty="0"/>
              <a:t>Two problems: </a:t>
            </a:r>
          </a:p>
          <a:p>
            <a:r>
              <a:rPr lang="en-US" dirty="0"/>
              <a:t>How to compute the reachable set efficiently?</a:t>
            </a:r>
          </a:p>
          <a:p>
            <a:r>
              <a:rPr lang="en-US" dirty="0"/>
              <a:t>How to impose constraints on the entire set?</a:t>
            </a:r>
          </a:p>
        </p:txBody>
      </p:sp>
      <p:sp>
        <p:nvSpPr>
          <p:cNvPr id="13" name="Date Placeholder 12"/>
          <p:cNvSpPr>
            <a:spLocks noGrp="1"/>
          </p:cNvSpPr>
          <p:nvPr>
            <p:ph type="dt" sz="half" idx="10"/>
          </p:nvPr>
        </p:nvSpPr>
        <p:spPr/>
        <p:txBody>
          <a:bodyPr/>
          <a:lstStyle/>
          <a:p>
            <a:fld id="{8FD96B2B-987B-4DCA-84AB-91974E8B873F}" type="datetime1">
              <a:rPr lang="en-US" smtClean="0"/>
              <a:t>12/5/2018</a:t>
            </a:fld>
            <a:endParaRPr lang="en-US"/>
          </a:p>
        </p:txBody>
      </p:sp>
    </p:spTree>
    <p:extLst>
      <p:ext uri="{BB962C8B-B14F-4D97-AF65-F5344CB8AC3E}">
        <p14:creationId xmlns:p14="http://schemas.microsoft.com/office/powerpoint/2010/main" val="2776971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Mars Science Laboratory </a:t>
            </a:r>
            <a:r>
              <a:rPr lang="en-US" sz="3600" dirty="0"/>
              <a:t>EDL Sequence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8875" y="1825625"/>
            <a:ext cx="7366250" cy="4351338"/>
          </a:xfrm>
        </p:spPr>
      </p:pic>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
        <p:nvSpPr>
          <p:cNvPr id="3" name="Rectangle 2"/>
          <p:cNvSpPr/>
          <p:nvPr/>
        </p:nvSpPr>
        <p:spPr>
          <a:xfrm>
            <a:off x="628650" y="1825625"/>
            <a:ext cx="2818638" cy="231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51682" y="2834640"/>
            <a:ext cx="2818638" cy="15514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443472" y="3950050"/>
            <a:ext cx="2430401" cy="231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28650" y="3425690"/>
            <a:ext cx="2047612" cy="646331"/>
          </a:xfrm>
          <a:prstGeom prst="rect">
            <a:avLst/>
          </a:prstGeom>
          <a:noFill/>
        </p:spPr>
        <p:txBody>
          <a:bodyPr wrap="none" rtlCol="0">
            <a:spAutoFit/>
          </a:bodyPr>
          <a:lstStyle/>
          <a:p>
            <a:r>
              <a:rPr lang="en-US" dirty="0" smtClean="0"/>
              <a:t>Entry </a:t>
            </a:r>
            <a:r>
              <a:rPr lang="en-US" dirty="0" smtClean="0"/>
              <a:t>Phase:</a:t>
            </a:r>
          </a:p>
          <a:p>
            <a:r>
              <a:rPr lang="en-US" dirty="0" smtClean="0"/>
              <a:t>~ 4 minute duration</a:t>
            </a:r>
            <a:endParaRPr lang="en-US" dirty="0"/>
          </a:p>
        </p:txBody>
      </p:sp>
      <p:sp>
        <p:nvSpPr>
          <p:cNvPr id="9" name="TextBox 8"/>
          <p:cNvSpPr txBox="1"/>
          <p:nvPr/>
        </p:nvSpPr>
        <p:spPr>
          <a:xfrm>
            <a:off x="4471416" y="2515038"/>
            <a:ext cx="1551515" cy="369332"/>
          </a:xfrm>
          <a:prstGeom prst="rect">
            <a:avLst/>
          </a:prstGeom>
          <a:noFill/>
        </p:spPr>
        <p:txBody>
          <a:bodyPr wrap="none" rtlCol="0">
            <a:spAutoFit/>
          </a:bodyPr>
          <a:lstStyle/>
          <a:p>
            <a:r>
              <a:rPr lang="en-US" dirty="0" smtClean="0"/>
              <a:t>Descent Phase</a:t>
            </a:r>
            <a:endParaRPr lang="en-US" dirty="0"/>
          </a:p>
        </p:txBody>
      </p:sp>
      <p:sp>
        <p:nvSpPr>
          <p:cNvPr id="10" name="TextBox 9"/>
          <p:cNvSpPr txBox="1"/>
          <p:nvPr/>
        </p:nvSpPr>
        <p:spPr>
          <a:xfrm>
            <a:off x="7417439" y="3610356"/>
            <a:ext cx="1529586" cy="369332"/>
          </a:xfrm>
          <a:prstGeom prst="rect">
            <a:avLst/>
          </a:prstGeom>
          <a:noFill/>
        </p:spPr>
        <p:txBody>
          <a:bodyPr wrap="none" rtlCol="0">
            <a:spAutoFit/>
          </a:bodyPr>
          <a:lstStyle/>
          <a:p>
            <a:r>
              <a:rPr lang="en-US" dirty="0" smtClean="0"/>
              <a:t>Landing Phase</a:t>
            </a:r>
            <a:endParaRPr lang="en-US" dirty="0"/>
          </a:p>
        </p:txBody>
      </p:sp>
    </p:spTree>
    <p:extLst>
      <p:ext uri="{BB962C8B-B14F-4D97-AF65-F5344CB8AC3E}">
        <p14:creationId xmlns:p14="http://schemas.microsoft.com/office/powerpoint/2010/main" val="482566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Current Approach</a:t>
            </a:r>
          </a:p>
        </p:txBody>
      </p:sp>
      <p:sp>
        <p:nvSpPr>
          <p:cNvPr id="4" name="TextBox 3"/>
          <p:cNvSpPr txBox="1"/>
          <p:nvPr/>
        </p:nvSpPr>
        <p:spPr>
          <a:xfrm>
            <a:off x="628650" y="3140014"/>
            <a:ext cx="1761508" cy="369332"/>
          </a:xfrm>
          <a:prstGeom prst="rect">
            <a:avLst/>
          </a:prstGeom>
          <a:noFill/>
        </p:spPr>
        <p:txBody>
          <a:bodyPr wrap="none" rtlCol="0">
            <a:spAutoFit/>
          </a:bodyPr>
          <a:lstStyle/>
          <a:p>
            <a:r>
              <a:rPr lang="en-US" dirty="0"/>
              <a:t>Original Problem</a:t>
            </a:r>
          </a:p>
        </p:txBody>
      </p:sp>
      <p:sp>
        <p:nvSpPr>
          <p:cNvPr id="5" name="TextBox 4"/>
          <p:cNvSpPr txBox="1"/>
          <p:nvPr/>
        </p:nvSpPr>
        <p:spPr>
          <a:xfrm>
            <a:off x="3217648" y="3140014"/>
            <a:ext cx="2547429" cy="369332"/>
          </a:xfrm>
          <a:prstGeom prst="rect">
            <a:avLst/>
          </a:prstGeom>
          <a:noFill/>
        </p:spPr>
        <p:txBody>
          <a:bodyPr wrap="none" rtlCol="0">
            <a:spAutoFit/>
          </a:bodyPr>
          <a:lstStyle/>
          <a:p>
            <a:r>
              <a:rPr lang="en-US" dirty="0"/>
              <a:t>Constraint Reformulation</a:t>
            </a:r>
          </a:p>
        </p:txBody>
      </p:sp>
      <p:sp>
        <p:nvSpPr>
          <p:cNvPr id="7" name="TextBox 6"/>
          <p:cNvSpPr txBox="1"/>
          <p:nvPr/>
        </p:nvSpPr>
        <p:spPr>
          <a:xfrm>
            <a:off x="6161257" y="3140014"/>
            <a:ext cx="2808461" cy="369332"/>
          </a:xfrm>
          <a:prstGeom prst="rect">
            <a:avLst/>
          </a:prstGeom>
          <a:noFill/>
        </p:spPr>
        <p:txBody>
          <a:bodyPr wrap="none" rtlCol="0">
            <a:spAutoFit/>
          </a:bodyPr>
          <a:lstStyle/>
          <a:p>
            <a:r>
              <a:rPr lang="en-US" dirty="0"/>
              <a:t>Finite Constraint Relaxation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585" y="3604238"/>
            <a:ext cx="2233524" cy="2287604"/>
          </a:xfrm>
          <a:prstGeom prst="rect">
            <a:avLst/>
          </a:prstGeom>
        </p:spPr>
      </p:pic>
      <p:sp>
        <p:nvSpPr>
          <p:cNvPr id="9" name="Date Placeholder 8"/>
          <p:cNvSpPr>
            <a:spLocks noGrp="1"/>
          </p:cNvSpPr>
          <p:nvPr>
            <p:ph type="dt" sz="half" idx="10"/>
          </p:nvPr>
        </p:nvSpPr>
        <p:spPr/>
        <p:txBody>
          <a:bodyPr/>
          <a:lstStyle/>
          <a:p>
            <a:fld id="{15C82A65-9BD9-46BE-A84A-20244D58A9DA}" type="datetime1">
              <a:rPr lang="en-US" smtClean="0"/>
              <a:t>12/5/2018</a:t>
            </a:fld>
            <a:endParaRPr lang="en-US"/>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0263" y="3638742"/>
            <a:ext cx="2800584" cy="2518436"/>
          </a:xfrm>
          <a:prstGeom prst="rect">
            <a:avLst/>
          </a:prstGeom>
        </p:spPr>
      </p:pic>
      <p:sp>
        <p:nvSpPr>
          <p:cNvPr id="12" name="TextBox 11"/>
          <p:cNvSpPr txBox="1"/>
          <p:nvPr/>
        </p:nvSpPr>
        <p:spPr>
          <a:xfrm>
            <a:off x="628650" y="1722531"/>
            <a:ext cx="820479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Reachable set is approximated by an ellipse around nominal trajectory based on the state covariance</a:t>
            </a:r>
          </a:p>
          <a:p>
            <a:pPr marL="285750" indent="-285750">
              <a:buFont typeface="Arial" panose="020B0604020202020204" pitchFamily="34" charset="0"/>
              <a:buChar char="•"/>
            </a:pPr>
            <a:r>
              <a:rPr lang="en-US" dirty="0"/>
              <a:t>Constraints are imposed on a finite number of points on the boundary of the ellipse, computed from the columns of the square root of the covariance matrix</a:t>
            </a: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6002" y="3669674"/>
            <a:ext cx="3147998" cy="2487504"/>
          </a:xfrm>
          <a:prstGeom prst="rect">
            <a:avLst/>
          </a:prstGeom>
        </p:spPr>
      </p:pic>
      <p:sp>
        <p:nvSpPr>
          <p:cNvPr id="14" name="Rectangle 13"/>
          <p:cNvSpPr/>
          <p:nvPr/>
        </p:nvSpPr>
        <p:spPr>
          <a:xfrm>
            <a:off x="517585" y="3604238"/>
            <a:ext cx="2346385" cy="2416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217574" y="3608386"/>
            <a:ext cx="2648383" cy="2548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161257" y="3582028"/>
            <a:ext cx="2870600" cy="2548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96885" y="6244824"/>
            <a:ext cx="3398806" cy="461665"/>
          </a:xfrm>
          <a:prstGeom prst="rect">
            <a:avLst/>
          </a:prstGeom>
          <a:noFill/>
        </p:spPr>
        <p:txBody>
          <a:bodyPr wrap="square" rtlCol="0">
            <a:spAutoFit/>
          </a:bodyPr>
          <a:lstStyle/>
          <a:p>
            <a:r>
              <a:rPr lang="en-US" sz="1200" dirty="0"/>
              <a:t>The boundary of the ellipse under consideration is decided by the level of constraint satisfaction</a:t>
            </a:r>
          </a:p>
        </p:txBody>
      </p:sp>
      <p:cxnSp>
        <p:nvCxnSpPr>
          <p:cNvPr id="19" name="Straight Arrow Connector 18"/>
          <p:cNvCxnSpPr/>
          <p:nvPr/>
        </p:nvCxnSpPr>
        <p:spPr>
          <a:xfrm flipV="1">
            <a:off x="5339751" y="6061249"/>
            <a:ext cx="235386" cy="210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686051" y="5753819"/>
            <a:ext cx="410834" cy="518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734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1D Example: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𝑐</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3091" t="-31000" b="-6200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pic>
        <p:nvPicPr>
          <p:cNvPr id="6" name="Content Placeholder 5"/>
          <p:cNvPicPr>
            <a:picLocks noGrp="1" noChangeAspect="1"/>
          </p:cNvPicPr>
          <p:nvPr>
            <p:ph idx="1"/>
          </p:nvPr>
        </p:nvPicPr>
        <p:blipFill rotWithShape="1">
          <a:blip r:embed="rId4">
            <a:extLst>
              <a:ext uri="{28A0092B-C50C-407E-A947-70E740481C1C}">
                <a14:useLocalDpi xmlns:a14="http://schemas.microsoft.com/office/drawing/2010/main" val="0"/>
              </a:ext>
            </a:extLst>
          </a:blip>
          <a:srcRect l="9156" t="4093" r="6786" b="7410"/>
          <a:stretch/>
        </p:blipFill>
        <p:spPr>
          <a:xfrm>
            <a:off x="2942659" y="1922317"/>
            <a:ext cx="6081846" cy="3345969"/>
          </a:xfrm>
        </p:spPr>
      </p:pic>
      <p:sp>
        <p:nvSpPr>
          <p:cNvPr id="7" name="TextBox 6"/>
          <p:cNvSpPr txBox="1"/>
          <p:nvPr/>
        </p:nvSpPr>
        <p:spPr>
          <a:xfrm>
            <a:off x="297060" y="5361806"/>
            <a:ext cx="7371430"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nonlinearity has a contracting effect, allowing even the open loop scenario to reduce the state variance</a:t>
            </a:r>
          </a:p>
          <a:p>
            <a:pPr marL="285750" indent="-285750">
              <a:buFont typeface="Arial" panose="020B0604020202020204" pitchFamily="34" charset="0"/>
              <a:buChar char="•"/>
            </a:pPr>
            <a:r>
              <a:rPr lang="en-US" dirty="0"/>
              <a:t>Provides the optimal bias of the reference from the constraint(s)</a:t>
            </a:r>
          </a:p>
        </p:txBody>
      </p:sp>
      <p:sp>
        <p:nvSpPr>
          <p:cNvPr id="9" name="TextBox 8"/>
          <p:cNvSpPr txBox="1"/>
          <p:nvPr/>
        </p:nvSpPr>
        <p:spPr>
          <a:xfrm>
            <a:off x="297058" y="2790598"/>
            <a:ext cx="252926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Uncertainty only in initial state</a:t>
            </a:r>
          </a:p>
          <a:p>
            <a:pPr marL="285750" indent="-285750">
              <a:buFont typeface="Arial" panose="020B0604020202020204" pitchFamily="34" charset="0"/>
              <a:buChar char="•"/>
            </a:pPr>
            <a:r>
              <a:rPr lang="en-US" dirty="0"/>
              <a:t>Fixed final condition at the origin</a:t>
            </a:r>
          </a:p>
          <a:p>
            <a:pPr marL="285750" indent="-285750">
              <a:buFont typeface="Arial" panose="020B0604020202020204" pitchFamily="34" charset="0"/>
              <a:buChar char="•"/>
            </a:pPr>
            <a:r>
              <a:rPr lang="en-US" dirty="0"/>
              <a:t>Objective is to minimize the final variance, special case of mean-variance objective</a:t>
            </a:r>
          </a:p>
          <a:p>
            <a:endParaRPr lang="en-US" dirty="0"/>
          </a:p>
        </p:txBody>
      </p:sp>
    </p:spTree>
    <p:extLst>
      <p:ext uri="{BB962C8B-B14F-4D97-AF65-F5344CB8AC3E}">
        <p14:creationId xmlns:p14="http://schemas.microsoft.com/office/powerpoint/2010/main" val="2390427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079157"/>
            <a:ext cx="8869034" cy="1258600"/>
          </a:xfrm>
        </p:spPr>
        <p:txBody>
          <a:bodyPr/>
          <a:lstStyle/>
          <a:p>
            <a:r>
              <a:rPr lang="en-US" dirty="0"/>
              <a:t>Application: </a:t>
            </a:r>
            <a:br>
              <a:rPr lang="en-US" dirty="0"/>
            </a:br>
            <a:r>
              <a:rPr lang="en-US" dirty="0"/>
              <a:t>Supersonic </a:t>
            </a:r>
            <a:r>
              <a:rPr lang="en-US" dirty="0" err="1"/>
              <a:t>Retropropulsion</a:t>
            </a:r>
            <a:endParaRPr lang="en-US" dirty="0"/>
          </a:p>
        </p:txBody>
      </p:sp>
      <p:sp>
        <p:nvSpPr>
          <p:cNvPr id="3" name="Content Placeholder 2"/>
          <p:cNvSpPr>
            <a:spLocks noGrp="1"/>
          </p:cNvSpPr>
          <p:nvPr>
            <p:ph idx="1"/>
          </p:nvPr>
        </p:nvSpPr>
        <p:spPr>
          <a:xfrm>
            <a:off x="628650" y="2337757"/>
            <a:ext cx="7886700" cy="3839205"/>
          </a:xfrm>
        </p:spPr>
        <p:txBody>
          <a:bodyPr/>
          <a:lstStyle/>
          <a:p>
            <a:r>
              <a:rPr lang="en-US" sz="2400" dirty="0"/>
              <a:t>During vehicle design, we seek to minimize propellant use under uncertainty during the powered descent phase  </a:t>
            </a:r>
          </a:p>
          <a:p>
            <a:pPr lvl="1"/>
            <a:r>
              <a:rPr lang="en-US" sz="2000" dirty="0"/>
              <a:t>J = -E[m(</a:t>
            </a:r>
            <a:r>
              <a:rPr lang="en-US" sz="2000" dirty="0" err="1"/>
              <a:t>tf</a:t>
            </a:r>
            <a:r>
              <a:rPr lang="en-US" sz="2000" dirty="0"/>
              <a:t>)]</a:t>
            </a:r>
          </a:p>
          <a:p>
            <a:pPr lvl="1"/>
            <a:r>
              <a:rPr lang="en-US" sz="2000" dirty="0"/>
              <a:t>This allows us to deliver the heaviest payload to the surface for a fixed total vehicle mass </a:t>
            </a:r>
          </a:p>
          <a:p>
            <a:r>
              <a:rPr lang="en-US" sz="2400" dirty="0"/>
              <a:t>When neglecting aerodynamic drag, the system is approximately linear</a:t>
            </a:r>
          </a:p>
          <a:p>
            <a:pPr lvl="1"/>
            <a:r>
              <a:rPr lang="en-US" sz="2000" dirty="0"/>
              <a:t>Drag coefficient can be modeled as one source of uncertainty </a:t>
            </a:r>
          </a:p>
          <a:p>
            <a:r>
              <a:rPr lang="en-US" sz="2400" dirty="0"/>
              <a:t>The system is subject to bounded thrust magnitude, glide-slope constraint that prevents shallow flight</a:t>
            </a:r>
          </a:p>
        </p:txBody>
      </p:sp>
      <p:sp>
        <p:nvSpPr>
          <p:cNvPr id="4" name="Date Placeholder 3"/>
          <p:cNvSpPr>
            <a:spLocks noGrp="1"/>
          </p:cNvSpPr>
          <p:nvPr>
            <p:ph type="dt" sz="half" idx="10"/>
          </p:nvPr>
        </p:nvSpPr>
        <p:spPr/>
        <p:txBody>
          <a:bodyPr/>
          <a:lstStyle/>
          <a:p>
            <a:fld id="{FA3B38A7-CC6F-4E29-89B7-25D234EC0321}" type="datetime1">
              <a:rPr lang="en-US" smtClean="0"/>
              <a:t>12/5/2018</a:t>
            </a:fld>
            <a:endParaRPr lang="en-US"/>
          </a:p>
        </p:txBody>
      </p:sp>
    </p:spTree>
    <p:extLst>
      <p:ext uri="{BB962C8B-B14F-4D97-AF65-F5344CB8AC3E}">
        <p14:creationId xmlns:p14="http://schemas.microsoft.com/office/powerpoint/2010/main" val="3220044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Details</a:t>
            </a:r>
          </a:p>
        </p:txBody>
      </p:sp>
      <p:sp>
        <p:nvSpPr>
          <p:cNvPr id="3" name="Content Placeholder 2"/>
          <p:cNvSpPr>
            <a:spLocks noGrp="1"/>
          </p:cNvSpPr>
          <p:nvPr>
            <p:ph idx="1"/>
          </p:nvPr>
        </p:nvSpPr>
        <p:spPr/>
        <p:txBody>
          <a:bodyPr/>
          <a:lstStyle/>
          <a:p>
            <a:r>
              <a:rPr lang="en-US" dirty="0"/>
              <a:t>Loop is closed using LQR gains scheduled on vehicle mass </a:t>
            </a:r>
          </a:p>
          <a:p>
            <a:r>
              <a:rPr lang="en-US" dirty="0"/>
              <a:t>Even for the 2D system, the total number of differential equations is 45 </a:t>
            </a:r>
          </a:p>
          <a:p>
            <a:pPr lvl="1"/>
            <a:r>
              <a:rPr lang="en-US" dirty="0"/>
              <a:t>Only initial condition uncertainty considered </a:t>
            </a:r>
          </a:p>
          <a:p>
            <a:r>
              <a:rPr lang="en-US" dirty="0"/>
              <a:t>Initial covariance matrix is not diagonal</a:t>
            </a:r>
          </a:p>
          <a:p>
            <a:pPr lvl="1"/>
            <a:r>
              <a:rPr lang="en-US" dirty="0"/>
              <a:t>The controller guiding the entry phase results in correlated states  </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2596605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Results: Control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939" y="1690689"/>
            <a:ext cx="4351338" cy="4351338"/>
          </a:xfrm>
        </p:spPr>
      </p:pic>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cxnSp>
        <p:nvCxnSpPr>
          <p:cNvPr id="7" name="Straight Connector 6"/>
          <p:cNvCxnSpPr/>
          <p:nvPr/>
        </p:nvCxnSpPr>
        <p:spPr>
          <a:xfrm>
            <a:off x="1060704" y="3977640"/>
            <a:ext cx="3172968"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09530" y="2064020"/>
            <a:ext cx="4417933"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As the initial covariance grows, or as the feedback gains are increased, the chance constrained solution approaches a flat control halfway between the bounds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offers maximal margin but degrades mean performance in favor of covariance reduction</a:t>
            </a:r>
          </a:p>
        </p:txBody>
      </p:sp>
      <p:cxnSp>
        <p:nvCxnSpPr>
          <p:cNvPr id="10" name="Straight Arrow Connector 9"/>
          <p:cNvCxnSpPr/>
          <p:nvPr/>
        </p:nvCxnSpPr>
        <p:spPr>
          <a:xfrm>
            <a:off x="1293779" y="2422187"/>
            <a:ext cx="0" cy="10214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482502" y="4095345"/>
            <a:ext cx="0" cy="11673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21454" y="4362616"/>
            <a:ext cx="1914307" cy="369332"/>
          </a:xfrm>
          <a:prstGeom prst="rect">
            <a:avLst/>
          </a:prstGeom>
          <a:noFill/>
        </p:spPr>
        <p:txBody>
          <a:bodyPr wrap="none" rtlCol="0">
            <a:spAutoFit/>
          </a:bodyPr>
          <a:lstStyle/>
          <a:p>
            <a:r>
              <a:rPr lang="en-US" dirty="0">
                <a:solidFill>
                  <a:srgbClr val="FF0000"/>
                </a:solidFill>
              </a:rPr>
              <a:t>   P</a:t>
            </a:r>
            <a:r>
              <a:rPr lang="en-US" baseline="-25000" dirty="0">
                <a:solidFill>
                  <a:srgbClr val="FF0000"/>
                </a:solidFill>
              </a:rPr>
              <a:t>0</a:t>
            </a:r>
            <a:r>
              <a:rPr lang="en-US" dirty="0">
                <a:solidFill>
                  <a:srgbClr val="FF0000"/>
                </a:solidFill>
              </a:rPr>
              <a:t> ↑ or ||K|| ↑</a:t>
            </a:r>
          </a:p>
        </p:txBody>
      </p:sp>
    </p:spTree>
    <p:extLst>
      <p:ext uri="{BB962C8B-B14F-4D97-AF65-F5344CB8AC3E}">
        <p14:creationId xmlns:p14="http://schemas.microsoft.com/office/powerpoint/2010/main" val="356232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2745" y="2025808"/>
            <a:ext cx="4513105" cy="4513105"/>
          </a:xfrm>
          <a:prstGeom prst="rect">
            <a:avLst/>
          </a:prstGeom>
        </p:spPr>
      </p:pic>
      <p:pic>
        <p:nvPicPr>
          <p:cNvPr id="12" name="Content Placeholder 11"/>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41407" y="2187575"/>
            <a:ext cx="4351338" cy="4351338"/>
          </a:xfrm>
        </p:spPr>
      </p:pic>
      <p:sp>
        <p:nvSpPr>
          <p:cNvPr id="2" name="Title 1"/>
          <p:cNvSpPr>
            <a:spLocks noGrp="1"/>
          </p:cNvSpPr>
          <p:nvPr>
            <p:ph type="title"/>
          </p:nvPr>
        </p:nvSpPr>
        <p:spPr/>
        <p:txBody>
          <a:bodyPr/>
          <a:lstStyle/>
          <a:p>
            <a:r>
              <a:rPr lang="en-US" dirty="0"/>
              <a:t>Numerical Results: Trajectory</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
        <p:nvSpPr>
          <p:cNvPr id="9" name="Rectangle 8"/>
          <p:cNvSpPr/>
          <p:nvPr/>
        </p:nvSpPr>
        <p:spPr>
          <a:xfrm>
            <a:off x="3465576" y="4818888"/>
            <a:ext cx="713232" cy="7589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11" name="Straight Arrow Connector 10"/>
          <p:cNvCxnSpPr/>
          <p:nvPr/>
        </p:nvCxnSpPr>
        <p:spPr>
          <a:xfrm flipV="1">
            <a:off x="4187952" y="2560320"/>
            <a:ext cx="1024128" cy="225856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7434544" y="4893013"/>
            <a:ext cx="1080806" cy="12151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4187952" y="5577840"/>
            <a:ext cx="1024128" cy="4206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52023" y="5019297"/>
            <a:ext cx="1895214" cy="830997"/>
          </a:xfrm>
          <a:prstGeom prst="rect">
            <a:avLst/>
          </a:prstGeom>
          <a:noFill/>
        </p:spPr>
        <p:txBody>
          <a:bodyPr wrap="square" rtlCol="0">
            <a:spAutoFit/>
          </a:bodyPr>
          <a:lstStyle/>
          <a:p>
            <a:r>
              <a:rPr lang="en-US" sz="1600" dirty="0"/>
              <a:t>SRP phase terminates before final vertical descent </a:t>
            </a:r>
          </a:p>
        </p:txBody>
      </p:sp>
      <p:sp>
        <p:nvSpPr>
          <p:cNvPr id="22" name="TextBox 21"/>
          <p:cNvSpPr txBox="1"/>
          <p:nvPr/>
        </p:nvSpPr>
        <p:spPr>
          <a:xfrm>
            <a:off x="7497796" y="3648236"/>
            <a:ext cx="1546287" cy="1077218"/>
          </a:xfrm>
          <a:prstGeom prst="rect">
            <a:avLst/>
          </a:prstGeom>
          <a:noFill/>
        </p:spPr>
        <p:txBody>
          <a:bodyPr wrap="square" rtlCol="0">
            <a:spAutoFit/>
          </a:bodyPr>
          <a:lstStyle/>
          <a:p>
            <a:r>
              <a:rPr lang="en-US" sz="1600" dirty="0"/>
              <a:t>All cases within 3</a:t>
            </a:r>
            <a:r>
              <a:rPr lang="el-GR" sz="1600" dirty="0"/>
              <a:t>σ</a:t>
            </a:r>
            <a:r>
              <a:rPr lang="en-US" sz="1600" dirty="0"/>
              <a:t> ellipse have at least 100m altitude margin</a:t>
            </a:r>
          </a:p>
        </p:txBody>
      </p:sp>
    </p:spTree>
    <p:extLst>
      <p:ext uri="{BB962C8B-B14F-4D97-AF65-F5344CB8AC3E}">
        <p14:creationId xmlns:p14="http://schemas.microsoft.com/office/powerpoint/2010/main" val="1083293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Results: Velocity </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908" t="9832" r="3673" b="7063"/>
          <a:stretch/>
        </p:blipFill>
        <p:spPr>
          <a:xfrm>
            <a:off x="475488" y="2057400"/>
            <a:ext cx="3447288" cy="3099816"/>
          </a:xfrm>
        </p:spPr>
      </p:pic>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817" t="11385" r="6936" b="6001"/>
          <a:stretch/>
        </p:blipFill>
        <p:spPr>
          <a:xfrm>
            <a:off x="4343400" y="2057400"/>
            <a:ext cx="3410712" cy="3193007"/>
          </a:xfrm>
          <a:prstGeom prst="rect">
            <a:avLst/>
          </a:prstGeom>
        </p:spPr>
      </p:pic>
      <p:sp>
        <p:nvSpPr>
          <p:cNvPr id="7" name="TextBox 6"/>
          <p:cNvSpPr txBox="1"/>
          <p:nvPr/>
        </p:nvSpPr>
        <p:spPr>
          <a:xfrm>
            <a:off x="928143" y="2346923"/>
            <a:ext cx="1458413" cy="646331"/>
          </a:xfrm>
          <a:prstGeom prst="rect">
            <a:avLst/>
          </a:prstGeom>
          <a:noFill/>
        </p:spPr>
        <p:txBody>
          <a:bodyPr wrap="none" rtlCol="0">
            <a:spAutoFit/>
          </a:bodyPr>
          <a:lstStyle/>
          <a:p>
            <a:r>
              <a:rPr lang="en-US" dirty="0"/>
              <a:t>Final velocity </a:t>
            </a:r>
          </a:p>
          <a:p>
            <a:r>
              <a:rPr lang="en-US" dirty="0"/>
              <a:t>3</a:t>
            </a:r>
            <a:r>
              <a:rPr lang="el-GR" dirty="0"/>
              <a:t>σ</a:t>
            </a:r>
            <a:r>
              <a:rPr lang="en-US" dirty="0"/>
              <a:t> = 10 m/s</a:t>
            </a:r>
          </a:p>
        </p:txBody>
      </p:sp>
      <p:sp>
        <p:nvSpPr>
          <p:cNvPr id="8" name="TextBox 7"/>
          <p:cNvSpPr txBox="1"/>
          <p:nvPr/>
        </p:nvSpPr>
        <p:spPr>
          <a:xfrm>
            <a:off x="4572000" y="5149823"/>
            <a:ext cx="3410712" cy="830997"/>
          </a:xfrm>
          <a:prstGeom prst="rect">
            <a:avLst/>
          </a:prstGeom>
          <a:noFill/>
        </p:spPr>
        <p:txBody>
          <a:bodyPr wrap="square" rtlCol="0">
            <a:spAutoFit/>
          </a:bodyPr>
          <a:lstStyle/>
          <a:p>
            <a:r>
              <a:rPr lang="en-US" sz="1600" dirty="0"/>
              <a:t>Sigma points capture up to third order effects of uncertainty on the mean for Gaussian inputs</a:t>
            </a:r>
          </a:p>
        </p:txBody>
      </p:sp>
      <p:sp>
        <p:nvSpPr>
          <p:cNvPr id="9" name="TextBox 8"/>
          <p:cNvSpPr txBox="1"/>
          <p:nvPr/>
        </p:nvSpPr>
        <p:spPr>
          <a:xfrm>
            <a:off x="635508" y="5172008"/>
            <a:ext cx="3003804" cy="584775"/>
          </a:xfrm>
          <a:prstGeom prst="rect">
            <a:avLst/>
          </a:prstGeom>
          <a:noFill/>
        </p:spPr>
        <p:txBody>
          <a:bodyPr wrap="square" rtlCol="0">
            <a:spAutoFit/>
          </a:bodyPr>
          <a:lstStyle/>
          <a:p>
            <a:r>
              <a:rPr lang="en-US" sz="1600" dirty="0"/>
              <a:t>Higher gains can be used for tighter regulation</a:t>
            </a:r>
          </a:p>
        </p:txBody>
      </p:sp>
    </p:spTree>
    <p:extLst>
      <p:ext uri="{BB962C8B-B14F-4D97-AF65-F5344CB8AC3E}">
        <p14:creationId xmlns:p14="http://schemas.microsoft.com/office/powerpoint/2010/main" val="718645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628650" y="1825625"/>
            <a:ext cx="7886700" cy="4530726"/>
          </a:xfrm>
        </p:spPr>
        <p:txBody>
          <a:bodyPr/>
          <a:lstStyle/>
          <a:p>
            <a:r>
              <a:rPr lang="en-US" sz="2000" dirty="0"/>
              <a:t>Still requires tuning of LQR matrices</a:t>
            </a:r>
          </a:p>
          <a:p>
            <a:pPr lvl="1"/>
            <a:r>
              <a:rPr lang="en-US" sz="1800" dirty="0"/>
              <a:t>Larger gains result in tighter covariance but require that the mean is biased further from control bounds </a:t>
            </a:r>
          </a:p>
          <a:p>
            <a:pPr lvl="1"/>
            <a:r>
              <a:rPr lang="en-US" sz="1800" dirty="0"/>
              <a:t>Gain magnitude must be balanced with initial covariance, otherwise constraints become infeasible </a:t>
            </a:r>
          </a:p>
          <a:p>
            <a:r>
              <a:rPr lang="en-US" sz="2000" dirty="0"/>
              <a:t>Even for the pseudo-linear dynamics, LQR may not be optimal</a:t>
            </a:r>
          </a:p>
          <a:p>
            <a:pPr lvl="1"/>
            <a:r>
              <a:rPr lang="en-US" sz="1800" dirty="0"/>
              <a:t>It is not obvious in general whether it is preferable to reduce covariance early (allows closer mean performance to state constraints) or late (allows closer mean performance to control constraints)</a:t>
            </a:r>
          </a:p>
          <a:p>
            <a:pPr lvl="1"/>
            <a:r>
              <a:rPr lang="en-US" sz="1800" dirty="0"/>
              <a:t>Future work will include gains as optimization variables </a:t>
            </a:r>
          </a:p>
          <a:p>
            <a:pPr lvl="1"/>
            <a:r>
              <a:rPr lang="en-US" sz="1800" dirty="0"/>
              <a:t>Use of sigma points allows for nonlinear controllers to be used </a:t>
            </a:r>
          </a:p>
          <a:p>
            <a:r>
              <a:rPr lang="en-US" sz="2000" dirty="0"/>
              <a:t>Even with tractable approximations, the problem size grows quickly with uncertainties and state dimension</a:t>
            </a:r>
          </a:p>
          <a:p>
            <a:pPr lvl="1"/>
            <a:r>
              <a:rPr lang="en-US" sz="1800" dirty="0"/>
              <a:t>Custom solution method? For specified gains and fixed time, successive convex method is applicable </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18631004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a:xfrm>
            <a:off x="628650" y="1825625"/>
            <a:ext cx="7886700" cy="4530726"/>
          </a:xfrm>
        </p:spPr>
        <p:txBody>
          <a:bodyPr/>
          <a:lstStyle/>
          <a:p>
            <a:r>
              <a:rPr lang="en-US" sz="2000" dirty="0" smtClean="0"/>
              <a:t>Stochastic SRP</a:t>
            </a:r>
          </a:p>
          <a:p>
            <a:pPr lvl="1"/>
            <a:r>
              <a:rPr lang="en-US" sz="1800" dirty="0" smtClean="0"/>
              <a:t>Incorporate additional uncertainty </a:t>
            </a:r>
            <a:endParaRPr lang="en-US" sz="1800" dirty="0"/>
          </a:p>
          <a:p>
            <a:pPr lvl="1"/>
            <a:r>
              <a:rPr lang="en-US" sz="1800" dirty="0"/>
              <a:t>Potential for improving NLP solution methodology via sequential convex programming; UT grows problem size but for specified gains, the problem remains </a:t>
            </a:r>
            <a:r>
              <a:rPr lang="en-US" sz="1800" dirty="0" smtClean="0"/>
              <a:t>convex</a:t>
            </a:r>
          </a:p>
          <a:p>
            <a:pPr lvl="1"/>
            <a:r>
              <a:rPr lang="en-US" sz="1800" dirty="0"/>
              <a:t>Reformulate the constraints to achieve tighter satisfaction, guarantees </a:t>
            </a:r>
          </a:p>
          <a:p>
            <a:r>
              <a:rPr lang="en-US" sz="2000" dirty="0"/>
              <a:t>Extension to output feedback scenario with application to entry phase coupled with Apollo guidance, where the feedback states are </a:t>
            </a:r>
            <a:r>
              <a:rPr lang="en-US" sz="2000" dirty="0" smtClean="0"/>
              <a:t>nonlinear functions of the state variables</a:t>
            </a:r>
            <a:endParaRPr lang="en-US" sz="2000" dirty="0"/>
          </a:p>
          <a:p>
            <a:r>
              <a:rPr lang="en-US" sz="2000" dirty="0"/>
              <a:t>Multi-phase formulation that allows optimal ignition coupled with robust entry phase to achieve even lower fuel </a:t>
            </a:r>
            <a:r>
              <a:rPr lang="en-US" sz="2000" dirty="0" smtClean="0"/>
              <a:t>consumption</a:t>
            </a:r>
          </a:p>
          <a:p>
            <a:pPr lvl="1"/>
            <a:r>
              <a:rPr lang="en-US" sz="1600" dirty="0" smtClean="0"/>
              <a:t>Multi-phase formulation without uncertainty considerations: </a:t>
            </a:r>
          </a:p>
          <a:p>
            <a:pPr lvl="1"/>
            <a:r>
              <a:rPr lang="en-US" sz="1200" dirty="0" smtClean="0"/>
              <a:t>Noyes, C., Wolf, A., Benito, J., </a:t>
            </a:r>
            <a:r>
              <a:rPr lang="en-US" sz="1200" i="1" dirty="0" smtClean="0"/>
              <a:t>High Ballistic Coefficient Mars EDL with Supersonic </a:t>
            </a:r>
            <a:r>
              <a:rPr lang="en-US" sz="1200" i="1" dirty="0" err="1" smtClean="0"/>
              <a:t>Retropropulsion</a:t>
            </a:r>
            <a:r>
              <a:rPr lang="en-US" sz="1200" dirty="0" smtClean="0"/>
              <a:t>, AAS Guidance and Control Conference, 2017</a:t>
            </a:r>
            <a:endParaRPr lang="en-US" sz="1200" dirty="0"/>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2219289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sz="2400" dirty="0"/>
              <a:t>Improved solution methodology for offline entry trajectory planning</a:t>
            </a:r>
          </a:p>
          <a:p>
            <a:r>
              <a:rPr lang="en-US" sz="2400" dirty="0"/>
              <a:t>Convex trajectory updating for online entry guidance</a:t>
            </a:r>
          </a:p>
          <a:p>
            <a:r>
              <a:rPr lang="en-US" sz="2400" dirty="0"/>
              <a:t>SRP using tube-based optimal control of constrained systems subject to uncertainty</a:t>
            </a:r>
          </a:p>
          <a:p>
            <a:pPr lvl="1"/>
            <a:r>
              <a:rPr lang="en-US" sz="2000" dirty="0"/>
              <a:t>Current approach provides a tractable approximation of chance constraints but does not guarantee their satisfaction</a:t>
            </a:r>
          </a:p>
          <a:p>
            <a:pPr lvl="1"/>
            <a:r>
              <a:rPr lang="en-US" sz="2000" dirty="0"/>
              <a:t>Reference trajectory is optimally biased away from active constraints </a:t>
            </a:r>
          </a:p>
          <a:p>
            <a:pPr lvl="1"/>
            <a:r>
              <a:rPr lang="en-US" sz="2000" dirty="0"/>
              <a:t>Resulting solution is optimal in a distributional sense </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84501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Entry, Descent, and Landing </a:t>
            </a:r>
            <a:br>
              <a:rPr lang="en-US" dirty="0"/>
            </a:br>
            <a:r>
              <a:rPr lang="en-US" dirty="0"/>
              <a:t>State of the Art</a:t>
            </a:r>
          </a:p>
        </p:txBody>
      </p:sp>
      <p:sp>
        <p:nvSpPr>
          <p:cNvPr id="3" name="Content Placeholder 2"/>
          <p:cNvSpPr>
            <a:spLocks noGrp="1"/>
          </p:cNvSpPr>
          <p:nvPr>
            <p:ph idx="1"/>
          </p:nvPr>
        </p:nvSpPr>
        <p:spPr>
          <a:xfrm>
            <a:off x="628650" y="2397211"/>
            <a:ext cx="7886700" cy="3779752"/>
          </a:xfrm>
        </p:spPr>
        <p:txBody>
          <a:bodyPr/>
          <a:lstStyle/>
          <a:p>
            <a:r>
              <a:rPr lang="en-US" sz="2400" dirty="0"/>
              <a:t>Mars Science Laboratory -  modified Apollo entry guidance, DGB Chute, Sky-Crane Descent stage</a:t>
            </a:r>
          </a:p>
          <a:p>
            <a:pPr lvl="1"/>
            <a:r>
              <a:rPr lang="en-US" sz="2000" dirty="0"/>
              <a:t>Low-lifting vehicle, L/D ~ 0.24, yields limited control authority </a:t>
            </a:r>
          </a:p>
          <a:p>
            <a:pPr lvl="1"/>
            <a:r>
              <a:rPr lang="en-US" sz="2000" dirty="0"/>
              <a:t>BC = m</a:t>
            </a:r>
            <a:r>
              <a:rPr lang="en-US" sz="2000" dirty="0" smtClean="0"/>
              <a:t>/(C</a:t>
            </a:r>
            <a:r>
              <a:rPr lang="en-US" sz="2000" baseline="-25000" dirty="0" smtClean="0"/>
              <a:t>D</a:t>
            </a:r>
            <a:r>
              <a:rPr lang="en-US" sz="2000" dirty="0" smtClean="0"/>
              <a:t>*A</a:t>
            </a:r>
            <a:r>
              <a:rPr lang="en-US" sz="2000" dirty="0"/>
              <a:t>) ~ 120 kg/m</a:t>
            </a:r>
            <a:r>
              <a:rPr lang="en-US" sz="2000" baseline="30000" dirty="0"/>
              <a:t>2</a:t>
            </a:r>
          </a:p>
          <a:p>
            <a:pPr lvl="1"/>
            <a:r>
              <a:rPr lang="en-US" sz="2000" dirty="0"/>
              <a:t>Predicted landing ellipse was 20 km long x 7 km wide </a:t>
            </a:r>
          </a:p>
          <a:p>
            <a:pPr lvl="2"/>
            <a:r>
              <a:rPr lang="en-US" sz="1600" dirty="0"/>
              <a:t>Phoenix: 100 x 20, Insight: 130 x 27 km</a:t>
            </a:r>
          </a:p>
          <a:p>
            <a:r>
              <a:rPr lang="en-US" sz="2400" dirty="0"/>
              <a:t>Reference trajectory designed for slow maneuvers and wide margins </a:t>
            </a:r>
          </a:p>
          <a:p>
            <a:r>
              <a:rPr lang="en-US" sz="2400" dirty="0"/>
              <a:t>Closed-loop performance evaluated via Monte Carlo</a:t>
            </a:r>
          </a:p>
          <a:p>
            <a:pPr lvl="1"/>
            <a:r>
              <a:rPr lang="en-US" sz="2000" dirty="0"/>
              <a:t>Iteration with human in the loop until margins are satisfied </a:t>
            </a:r>
          </a:p>
        </p:txBody>
      </p:sp>
      <p:sp>
        <p:nvSpPr>
          <p:cNvPr id="4" name="Date Placeholder 3"/>
          <p:cNvSpPr>
            <a:spLocks noGrp="1"/>
          </p:cNvSpPr>
          <p:nvPr>
            <p:ph type="dt" sz="half" idx="10"/>
          </p:nvPr>
        </p:nvSpPr>
        <p:spPr/>
        <p:txBody>
          <a:bodyPr/>
          <a:lstStyle/>
          <a:p>
            <a:fld id="{0CE37C48-1170-4701-8E7C-79F64CD70510}" type="datetime1">
              <a:rPr lang="en-US" smtClean="0"/>
              <a:t>12/5/2018</a:t>
            </a:fld>
            <a:endParaRPr lang="en-US"/>
          </a:p>
        </p:txBody>
      </p:sp>
    </p:spTree>
    <p:extLst>
      <p:ext uri="{BB962C8B-B14F-4D97-AF65-F5344CB8AC3E}">
        <p14:creationId xmlns:p14="http://schemas.microsoft.com/office/powerpoint/2010/main" val="2733381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Point Star 3"/>
          <p:cNvSpPr/>
          <p:nvPr/>
        </p:nvSpPr>
        <p:spPr>
          <a:xfrm>
            <a:off x="4290825" y="1365145"/>
            <a:ext cx="246888" cy="24688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p:cNvSpPr/>
          <p:nvPr/>
        </p:nvSpPr>
        <p:spPr>
          <a:xfrm>
            <a:off x="3823540" y="941429"/>
            <a:ext cx="1161288" cy="11612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eform 14"/>
          <p:cNvSpPr/>
          <p:nvPr/>
        </p:nvSpPr>
        <p:spPr>
          <a:xfrm>
            <a:off x="4295106" y="1674159"/>
            <a:ext cx="1045652" cy="3752270"/>
          </a:xfrm>
          <a:custGeom>
            <a:avLst/>
            <a:gdLst>
              <a:gd name="connsiteX0" fmla="*/ 189902 w 1394202"/>
              <a:gd name="connsiteY0" fmla="*/ 5432612 h 5432612"/>
              <a:gd name="connsiteX1" fmla="*/ 95773 w 1394202"/>
              <a:gd name="connsiteY1" fmla="*/ 2918012 h 5432612"/>
              <a:gd name="connsiteX2" fmla="*/ 1373243 w 1394202"/>
              <a:gd name="connsiteY2" fmla="*/ 793376 h 5432612"/>
              <a:gd name="connsiteX3" fmla="*/ 889149 w 1394202"/>
              <a:gd name="connsiteY3" fmla="*/ 0 h 5432612"/>
            </a:gdLst>
            <a:ahLst/>
            <a:cxnLst>
              <a:cxn ang="0">
                <a:pos x="connsiteX0" y="connsiteY0"/>
              </a:cxn>
              <a:cxn ang="0">
                <a:pos x="connsiteX1" y="connsiteY1"/>
              </a:cxn>
              <a:cxn ang="0">
                <a:pos x="connsiteX2" y="connsiteY2"/>
              </a:cxn>
              <a:cxn ang="0">
                <a:pos x="connsiteX3" y="connsiteY3"/>
              </a:cxn>
            </a:cxnLst>
            <a:rect l="l" t="t" r="r" b="b"/>
            <a:pathLst>
              <a:path w="1394202" h="5432612">
                <a:moveTo>
                  <a:pt x="189902" y="5432612"/>
                </a:moveTo>
                <a:cubicBezTo>
                  <a:pt x="44225" y="4561915"/>
                  <a:pt x="-101451" y="3691218"/>
                  <a:pt x="95773" y="2918012"/>
                </a:cubicBezTo>
                <a:cubicBezTo>
                  <a:pt x="292997" y="2144806"/>
                  <a:pt x="1241014" y="1279711"/>
                  <a:pt x="1373243" y="793376"/>
                </a:cubicBezTo>
                <a:cubicBezTo>
                  <a:pt x="1505472" y="307041"/>
                  <a:pt x="972073" y="127747"/>
                  <a:pt x="889149"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p:cNvSpPr txBox="1"/>
          <p:nvPr/>
        </p:nvSpPr>
        <p:spPr>
          <a:xfrm>
            <a:off x="5182612" y="941428"/>
            <a:ext cx="1688732" cy="300082"/>
          </a:xfrm>
          <a:prstGeom prst="rect">
            <a:avLst/>
          </a:prstGeom>
          <a:noFill/>
        </p:spPr>
        <p:txBody>
          <a:bodyPr wrap="none" rtlCol="0">
            <a:spAutoFit/>
          </a:bodyPr>
          <a:lstStyle/>
          <a:p>
            <a:r>
              <a:rPr lang="en-US" sz="1350" dirty="0"/>
              <a:t>Targeted Landing Site</a:t>
            </a:r>
          </a:p>
        </p:txBody>
      </p:sp>
      <p:cxnSp>
        <p:nvCxnSpPr>
          <p:cNvPr id="18" name="Straight Arrow Connector 17"/>
          <p:cNvCxnSpPr>
            <a:stCxn id="16" idx="1"/>
            <a:endCxn id="4" idx="4"/>
          </p:cNvCxnSpPr>
          <p:nvPr/>
        </p:nvCxnSpPr>
        <p:spPr>
          <a:xfrm flipH="1">
            <a:off x="4537713" y="1091469"/>
            <a:ext cx="644899" cy="367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78324" y="1535659"/>
            <a:ext cx="3014800" cy="300082"/>
          </a:xfrm>
          <a:prstGeom prst="rect">
            <a:avLst/>
          </a:prstGeom>
          <a:noFill/>
        </p:spPr>
        <p:txBody>
          <a:bodyPr wrap="none" rtlCol="0">
            <a:spAutoFit/>
          </a:bodyPr>
          <a:lstStyle/>
          <a:p>
            <a:r>
              <a:rPr lang="en-US" sz="1350" dirty="0"/>
              <a:t>Optimal SRP Ignition (Nominal Scenario)</a:t>
            </a:r>
          </a:p>
        </p:txBody>
      </p:sp>
      <p:cxnSp>
        <p:nvCxnSpPr>
          <p:cNvPr id="21" name="Straight Arrow Connector 20"/>
          <p:cNvCxnSpPr/>
          <p:nvPr/>
        </p:nvCxnSpPr>
        <p:spPr>
          <a:xfrm flipH="1">
            <a:off x="4992223" y="1664074"/>
            <a:ext cx="7163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527628" y="3472576"/>
            <a:ext cx="2996002" cy="715581"/>
          </a:xfrm>
          <a:prstGeom prst="rect">
            <a:avLst/>
          </a:prstGeom>
          <a:noFill/>
        </p:spPr>
        <p:txBody>
          <a:bodyPr wrap="square" rtlCol="0">
            <a:spAutoFit/>
          </a:bodyPr>
          <a:lstStyle/>
          <a:p>
            <a:r>
              <a:rPr lang="en-US" sz="1350" dirty="0"/>
              <a:t>Entry trajectory, steered by bank angle commands, executed by small</a:t>
            </a:r>
          </a:p>
          <a:p>
            <a:r>
              <a:rPr lang="en-US" sz="1350" dirty="0"/>
              <a:t>RCS thrusters</a:t>
            </a:r>
          </a:p>
        </p:txBody>
      </p:sp>
      <p:sp>
        <p:nvSpPr>
          <p:cNvPr id="23" name="TextBox 22"/>
          <p:cNvSpPr txBox="1"/>
          <p:nvPr/>
        </p:nvSpPr>
        <p:spPr>
          <a:xfrm>
            <a:off x="4624381" y="5211556"/>
            <a:ext cx="2155526" cy="300082"/>
          </a:xfrm>
          <a:prstGeom prst="rect">
            <a:avLst/>
          </a:prstGeom>
          <a:noFill/>
        </p:spPr>
        <p:txBody>
          <a:bodyPr wrap="none" rtlCol="0">
            <a:spAutoFit/>
          </a:bodyPr>
          <a:lstStyle/>
          <a:p>
            <a:r>
              <a:rPr lang="en-US" sz="1350" dirty="0"/>
              <a:t>Atmospheric entry interface</a:t>
            </a:r>
          </a:p>
        </p:txBody>
      </p:sp>
      <p:sp>
        <p:nvSpPr>
          <p:cNvPr id="26" name="TextBox 25"/>
          <p:cNvSpPr txBox="1"/>
          <p:nvPr/>
        </p:nvSpPr>
        <p:spPr>
          <a:xfrm>
            <a:off x="2531410" y="5149429"/>
            <a:ext cx="994952" cy="300082"/>
          </a:xfrm>
          <a:prstGeom prst="rect">
            <a:avLst/>
          </a:prstGeom>
          <a:noFill/>
        </p:spPr>
        <p:txBody>
          <a:bodyPr wrap="none" rtlCol="0">
            <a:spAutoFit/>
          </a:bodyPr>
          <a:lstStyle/>
          <a:p>
            <a:r>
              <a:rPr lang="en-US" sz="1350" dirty="0"/>
              <a:t>Downrange</a:t>
            </a:r>
          </a:p>
        </p:txBody>
      </p:sp>
      <p:cxnSp>
        <p:nvCxnSpPr>
          <p:cNvPr id="28" name="Straight Arrow Connector 27"/>
          <p:cNvCxnSpPr>
            <a:stCxn id="26" idx="0"/>
          </p:cNvCxnSpPr>
          <p:nvPr/>
        </p:nvCxnSpPr>
        <p:spPr>
          <a:xfrm flipH="1" flipV="1">
            <a:off x="3001809" y="4377018"/>
            <a:ext cx="27077" cy="772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007132" y="5670630"/>
            <a:ext cx="960776" cy="300082"/>
          </a:xfrm>
          <a:prstGeom prst="rect">
            <a:avLst/>
          </a:prstGeom>
          <a:noFill/>
        </p:spPr>
        <p:txBody>
          <a:bodyPr wrap="none" rtlCol="0">
            <a:spAutoFit/>
          </a:bodyPr>
          <a:lstStyle/>
          <a:p>
            <a:r>
              <a:rPr lang="en-US" sz="1350" dirty="0" err="1"/>
              <a:t>Crossrange</a:t>
            </a:r>
            <a:endParaRPr lang="en-US" sz="1350" dirty="0"/>
          </a:p>
        </p:txBody>
      </p:sp>
      <p:cxnSp>
        <p:nvCxnSpPr>
          <p:cNvPr id="31" name="Straight Arrow Connector 30"/>
          <p:cNvCxnSpPr>
            <a:stCxn id="29" idx="3"/>
          </p:cNvCxnSpPr>
          <p:nvPr/>
        </p:nvCxnSpPr>
        <p:spPr>
          <a:xfrm flipV="1">
            <a:off x="4967908" y="5809130"/>
            <a:ext cx="538663" cy="11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1"/>
          </p:cNvCxnSpPr>
          <p:nvPr/>
        </p:nvCxnSpPr>
        <p:spPr>
          <a:xfrm flipH="1" flipV="1">
            <a:off x="3449172" y="5809130"/>
            <a:ext cx="557960" cy="11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27831" y="1202409"/>
            <a:ext cx="3451303" cy="923330"/>
          </a:xfrm>
          <a:prstGeom prst="rect">
            <a:avLst/>
          </a:prstGeom>
          <a:noFill/>
        </p:spPr>
        <p:txBody>
          <a:bodyPr wrap="square" rtlCol="0">
            <a:spAutoFit/>
          </a:bodyPr>
          <a:lstStyle/>
          <a:p>
            <a:r>
              <a:rPr lang="en-US" sz="1350" dirty="0"/>
              <a:t>For the same optimal altitude, velocity, and flight path angle, any point on the red circle will produce an equivalent SRP trajectory so long as the heading points to the target </a:t>
            </a:r>
          </a:p>
        </p:txBody>
      </p:sp>
      <p:sp>
        <p:nvSpPr>
          <p:cNvPr id="39" name="Oval 38"/>
          <p:cNvSpPr/>
          <p:nvPr/>
        </p:nvSpPr>
        <p:spPr>
          <a:xfrm>
            <a:off x="4267380" y="5214947"/>
            <a:ext cx="273608" cy="273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p:cNvSpPr txBox="1"/>
          <p:nvPr/>
        </p:nvSpPr>
        <p:spPr>
          <a:xfrm>
            <a:off x="329206" y="2228736"/>
            <a:ext cx="3197156" cy="1131079"/>
          </a:xfrm>
          <a:prstGeom prst="rect">
            <a:avLst/>
          </a:prstGeom>
          <a:noFill/>
        </p:spPr>
        <p:txBody>
          <a:bodyPr wrap="square" rtlCol="0">
            <a:spAutoFit/>
          </a:bodyPr>
          <a:lstStyle/>
          <a:p>
            <a:r>
              <a:rPr lang="en-US" sz="1350" dirty="0"/>
              <a:t>This is interesting because it means that unlike with parachute architectures which try hard to arrive near zero </a:t>
            </a:r>
            <a:r>
              <a:rPr lang="en-US" sz="1350" dirty="0" err="1"/>
              <a:t>crossrange</a:t>
            </a:r>
            <a:r>
              <a:rPr lang="en-US" sz="1350" dirty="0"/>
              <a:t>, there is no such restriction on SRP-based landings</a:t>
            </a:r>
          </a:p>
        </p:txBody>
      </p:sp>
    </p:spTree>
    <p:extLst>
      <p:ext uri="{BB962C8B-B14F-4D97-AF65-F5344CB8AC3E}">
        <p14:creationId xmlns:p14="http://schemas.microsoft.com/office/powerpoint/2010/main" val="738796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628650" y="1825624"/>
            <a:ext cx="7886700" cy="4678269"/>
          </a:xfrm>
        </p:spPr>
        <p:txBody>
          <a:bodyPr/>
          <a:lstStyle/>
          <a:p>
            <a:r>
              <a:rPr lang="en-US" dirty="0"/>
              <a:t>Entry phase (hybrid opt, convex updating)</a:t>
            </a:r>
          </a:p>
          <a:p>
            <a:r>
              <a:rPr lang="en-US" dirty="0"/>
              <a:t>SRP phase (robust solutions via optimal control)</a:t>
            </a:r>
          </a:p>
          <a:p>
            <a:r>
              <a:rPr lang="en-US" dirty="0"/>
              <a:t>Multi-phase optimal control (create reference for initialization entry, and to track in SRP phase potentially)</a:t>
            </a:r>
          </a:p>
          <a:p>
            <a:r>
              <a:rPr lang="en-US" dirty="0"/>
              <a:t>Adaptive SRP initiation via free initial condition OCP?</a:t>
            </a:r>
          </a:p>
          <a:p>
            <a:r>
              <a:rPr lang="en-US" dirty="0"/>
              <a:t>Free final time via free initial condition?</a:t>
            </a:r>
          </a:p>
          <a:p>
            <a:r>
              <a:rPr lang="en-US" dirty="0"/>
              <a:t>Non-standard control objectives: risk sensitive, minimally covariant trajectories </a:t>
            </a:r>
          </a:p>
        </p:txBody>
      </p:sp>
      <p:sp>
        <p:nvSpPr>
          <p:cNvPr id="4" name="Date Placeholder 3"/>
          <p:cNvSpPr>
            <a:spLocks noGrp="1"/>
          </p:cNvSpPr>
          <p:nvPr>
            <p:ph type="dt" sz="half" idx="10"/>
          </p:nvPr>
        </p:nvSpPr>
        <p:spPr/>
        <p:txBody>
          <a:bodyPr/>
          <a:lstStyle/>
          <a:p>
            <a:fld id="{AAF8337C-28E0-45D7-BFAB-A5636CB463D0}" type="datetime1">
              <a:rPr lang="en-US" smtClean="0"/>
              <a:t>12/5/2018</a:t>
            </a:fld>
            <a:endParaRPr lang="en-US"/>
          </a:p>
        </p:txBody>
      </p:sp>
    </p:spTree>
    <p:extLst>
      <p:ext uri="{BB962C8B-B14F-4D97-AF65-F5344CB8AC3E}">
        <p14:creationId xmlns:p14="http://schemas.microsoft.com/office/powerpoint/2010/main" val="2471386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Norm</a:t>
            </a:r>
          </a:p>
        </p:txBody>
      </p:sp>
      <p:sp>
        <p:nvSpPr>
          <p:cNvPr id="3" name="Content Placeholder 2"/>
          <p:cNvSpPr>
            <a:spLocks noGrp="1"/>
          </p:cNvSpPr>
          <p:nvPr>
            <p:ph idx="1"/>
          </p:nvPr>
        </p:nvSpPr>
        <p:spPr/>
        <p:txBody>
          <a:bodyPr/>
          <a:lstStyle/>
          <a:p>
            <a:r>
              <a:rPr lang="en-US" dirty="0"/>
              <a:t>From the broader class of </a:t>
            </a:r>
            <a:r>
              <a:rPr lang="en-US" dirty="0" err="1"/>
              <a:t>Schatten</a:t>
            </a:r>
            <a:r>
              <a:rPr lang="en-US" dirty="0"/>
              <a:t> p-norms with p=1</a:t>
            </a:r>
          </a:p>
          <a:p>
            <a:r>
              <a:rPr lang="en-US" dirty="0"/>
              <a:t>Also called the nuclear norm, equal to the sum of the singular values (= eigenvalues because covariance is positive semi-definite)</a:t>
            </a:r>
          </a:p>
        </p:txBody>
      </p:sp>
      <p:sp>
        <p:nvSpPr>
          <p:cNvPr id="4" name="Date Placeholder 3"/>
          <p:cNvSpPr>
            <a:spLocks noGrp="1"/>
          </p:cNvSpPr>
          <p:nvPr>
            <p:ph type="dt" sz="half" idx="10"/>
          </p:nvPr>
        </p:nvSpPr>
        <p:spPr/>
        <p:txBody>
          <a:bodyPr/>
          <a:lstStyle/>
          <a:p>
            <a:fld id="{8F89CBAE-3EB9-4813-AFB5-1F0A5A73B72E}" type="datetime1">
              <a:rPr lang="en-US" smtClean="0"/>
              <a:t>12/5/2018</a:t>
            </a:fld>
            <a:endParaRPr lang="en-US"/>
          </a:p>
        </p:txBody>
      </p:sp>
    </p:spTree>
    <p:extLst>
      <p:ext uri="{BB962C8B-B14F-4D97-AF65-F5344CB8AC3E}">
        <p14:creationId xmlns:p14="http://schemas.microsoft.com/office/powerpoint/2010/main" val="3713997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a:t>
            </a:r>
          </a:p>
        </p:txBody>
      </p:sp>
      <p:sp>
        <p:nvSpPr>
          <p:cNvPr id="3" name="Content Placeholder 2"/>
          <p:cNvSpPr>
            <a:spLocks noGrp="1"/>
          </p:cNvSpPr>
          <p:nvPr>
            <p:ph idx="1"/>
          </p:nvPr>
        </p:nvSpPr>
        <p:spPr/>
        <p:txBody>
          <a:bodyPr/>
          <a:lstStyle/>
          <a:p>
            <a:r>
              <a:rPr lang="en-US" dirty="0"/>
              <a:t>Linear Exponential Gaussian (weights higher moments)</a:t>
            </a:r>
          </a:p>
          <a:p>
            <a:r>
              <a:rPr lang="en-US" dirty="0"/>
              <a:t>Control of </a:t>
            </a:r>
            <a:r>
              <a:rPr lang="en-US" dirty="0" err="1"/>
              <a:t>Liouville</a:t>
            </a:r>
            <a:r>
              <a:rPr lang="en-US" dirty="0"/>
              <a:t> equation</a:t>
            </a:r>
          </a:p>
          <a:p>
            <a:r>
              <a:rPr lang="en-US" dirty="0"/>
              <a:t>Desensitized optimal control penalizes the partial derivatives of the objective function </a:t>
            </a:r>
            <a:r>
              <a:rPr lang="en-US" dirty="0" err="1"/>
              <a:t>wrt</a:t>
            </a:r>
            <a:r>
              <a:rPr lang="en-US" dirty="0"/>
              <a:t> parameters, or places constraints on sensitivities </a:t>
            </a:r>
          </a:p>
          <a:p>
            <a:r>
              <a:rPr lang="en-US" dirty="0"/>
              <a:t>Mean-Variance trades off mean performance and robustness</a:t>
            </a:r>
          </a:p>
          <a:p>
            <a:pPr lvl="1"/>
            <a:r>
              <a:rPr lang="en-US" dirty="0"/>
              <a:t>Decreasing the sensitivity of open-loop optimal solutions in decision making under uncertainty</a:t>
            </a:r>
          </a:p>
          <a:p>
            <a:pPr lvl="1"/>
            <a:endParaRPr lang="en-US" dirty="0"/>
          </a:p>
        </p:txBody>
      </p:sp>
      <p:sp>
        <p:nvSpPr>
          <p:cNvPr id="4" name="Date Placeholder 3"/>
          <p:cNvSpPr>
            <a:spLocks noGrp="1"/>
          </p:cNvSpPr>
          <p:nvPr>
            <p:ph type="dt" sz="half" idx="10"/>
          </p:nvPr>
        </p:nvSpPr>
        <p:spPr/>
        <p:txBody>
          <a:bodyPr/>
          <a:lstStyle/>
          <a:p>
            <a:fld id="{254BC335-DBB6-4EC5-981C-ED25FB0DA65F}" type="datetime1">
              <a:rPr lang="en-US" smtClean="0"/>
              <a:t>12/5/2018</a:t>
            </a:fld>
            <a:endParaRPr lang="en-US"/>
          </a:p>
        </p:txBody>
      </p:sp>
    </p:spTree>
    <p:extLst>
      <p:ext uri="{BB962C8B-B14F-4D97-AF65-F5344CB8AC3E}">
        <p14:creationId xmlns:p14="http://schemas.microsoft.com/office/powerpoint/2010/main" val="1182201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a:t>
            </a:r>
          </a:p>
        </p:txBody>
      </p:sp>
      <p:sp>
        <p:nvSpPr>
          <p:cNvPr id="3" name="Content Placeholder 2"/>
          <p:cNvSpPr>
            <a:spLocks noGrp="1"/>
          </p:cNvSpPr>
          <p:nvPr>
            <p:ph idx="1"/>
          </p:nvPr>
        </p:nvSpPr>
        <p:spPr>
          <a:xfrm>
            <a:off x="628650" y="1825625"/>
            <a:ext cx="8185836" cy="4351338"/>
          </a:xfrm>
        </p:spPr>
        <p:txBody>
          <a:bodyPr/>
          <a:lstStyle/>
          <a:p>
            <a:r>
              <a:rPr lang="en-US" dirty="0"/>
              <a:t>Optimal Trajectory Generation with Probabilistic System Uncertainty Using Polynomial Chaos (Fisher, Bhattacharya)</a:t>
            </a:r>
          </a:p>
          <a:p>
            <a:pPr lvl="1"/>
            <a:r>
              <a:rPr lang="en-US" dirty="0"/>
              <a:t>Derived expressions for minimum expectation and minimum variance objectives in terms of PCE coefficients</a:t>
            </a:r>
          </a:p>
          <a:p>
            <a:pPr lvl="1"/>
            <a:r>
              <a:rPr lang="en-US" dirty="0"/>
              <a:t>Considered open loop</a:t>
            </a:r>
          </a:p>
          <a:p>
            <a:r>
              <a:rPr lang="en-US" dirty="0"/>
              <a:t>Stochastic Trajectory Optimization for Mechanical Systems with Parametric Uncertainties</a:t>
            </a:r>
          </a:p>
          <a:p>
            <a:pPr lvl="1"/>
            <a:r>
              <a:rPr lang="en-US" dirty="0"/>
              <a:t>Extended Differential Dynamic Programming to stochastic systems using polynomial chaos </a:t>
            </a:r>
          </a:p>
        </p:txBody>
      </p:sp>
      <p:sp>
        <p:nvSpPr>
          <p:cNvPr id="4" name="Date Placeholder 3"/>
          <p:cNvSpPr>
            <a:spLocks noGrp="1"/>
          </p:cNvSpPr>
          <p:nvPr>
            <p:ph type="dt" sz="half" idx="10"/>
          </p:nvPr>
        </p:nvSpPr>
        <p:spPr/>
        <p:txBody>
          <a:bodyPr/>
          <a:lstStyle/>
          <a:p>
            <a:fld id="{36135E0D-215F-4675-BD12-2A0CC5452F32}" type="datetime1">
              <a:rPr lang="en-US" smtClean="0"/>
              <a:t>12/5/2018</a:t>
            </a:fld>
            <a:endParaRPr lang="en-US"/>
          </a:p>
        </p:txBody>
      </p:sp>
    </p:spTree>
    <p:extLst>
      <p:ext uri="{BB962C8B-B14F-4D97-AF65-F5344CB8AC3E}">
        <p14:creationId xmlns:p14="http://schemas.microsoft.com/office/powerpoint/2010/main" val="10816412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Also Related</a:t>
            </a:r>
          </a:p>
        </p:txBody>
      </p:sp>
      <p:sp>
        <p:nvSpPr>
          <p:cNvPr id="3" name="Content Placeholder 2"/>
          <p:cNvSpPr>
            <a:spLocks noGrp="1"/>
          </p:cNvSpPr>
          <p:nvPr>
            <p:ph idx="1"/>
          </p:nvPr>
        </p:nvSpPr>
        <p:spPr/>
        <p:txBody>
          <a:bodyPr/>
          <a:lstStyle/>
          <a:p>
            <a:r>
              <a:rPr lang="en-US" dirty="0"/>
              <a:t>Tube-based formulations (MPC), invariant sets</a:t>
            </a:r>
          </a:p>
          <a:p>
            <a:r>
              <a:rPr lang="en-US" dirty="0"/>
              <a:t>PDF shaping</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1281765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883" y="89649"/>
            <a:ext cx="2995999" cy="611532"/>
          </a:xfrm>
        </p:spPr>
        <p:txBody>
          <a:bodyPr/>
          <a:lstStyle/>
          <a:p>
            <a:r>
              <a:rPr lang="en-US" dirty="0">
                <a:solidFill>
                  <a:schemeClr val="bg1"/>
                </a:solidFill>
              </a:rPr>
              <a:t>System Flow</a:t>
            </a:r>
          </a:p>
        </p:txBody>
      </p:sp>
      <p:sp>
        <p:nvSpPr>
          <p:cNvPr id="4" name="Rounded Rectangle 3"/>
          <p:cNvSpPr/>
          <p:nvPr/>
        </p:nvSpPr>
        <p:spPr>
          <a:xfrm>
            <a:off x="163213" y="1046204"/>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Truth model,</a:t>
            </a:r>
          </a:p>
          <a:p>
            <a:pPr algn="ctr"/>
            <a:r>
              <a:rPr lang="en-US" sz="1600" dirty="0"/>
              <a:t>a particular realization of the uncertainty space</a:t>
            </a:r>
          </a:p>
        </p:txBody>
      </p:sp>
      <p:cxnSp>
        <p:nvCxnSpPr>
          <p:cNvPr id="8" name="Straight Arrow Connector 7"/>
          <p:cNvCxnSpPr>
            <a:stCxn id="4" idx="2"/>
            <a:endCxn id="30" idx="0"/>
          </p:cNvCxnSpPr>
          <p:nvPr/>
        </p:nvCxnSpPr>
        <p:spPr>
          <a:xfrm flipH="1">
            <a:off x="1152525" y="2215978"/>
            <a:ext cx="1" cy="255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254600" y="2471351"/>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Knowledge errors, measurement noise</a:t>
            </a:r>
          </a:p>
        </p:txBody>
      </p:sp>
      <p:sp>
        <p:nvSpPr>
          <p:cNvPr id="43" name="Rounded Rectangle 42"/>
          <p:cNvSpPr/>
          <p:nvPr/>
        </p:nvSpPr>
        <p:spPr>
          <a:xfrm>
            <a:off x="2577671" y="2304535"/>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Navigation system model</a:t>
            </a:r>
          </a:p>
        </p:txBody>
      </p:sp>
      <p:sp>
        <p:nvSpPr>
          <p:cNvPr id="44" name="Rounded Rectangle 43"/>
          <p:cNvSpPr/>
          <p:nvPr/>
        </p:nvSpPr>
        <p:spPr>
          <a:xfrm>
            <a:off x="2669058" y="3807942"/>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Estimation</a:t>
            </a:r>
          </a:p>
          <a:p>
            <a:pPr algn="ctr"/>
            <a:r>
              <a:rPr lang="en-US" sz="1600" dirty="0"/>
              <a:t> (aero filters, EKF, observers)</a:t>
            </a:r>
          </a:p>
        </p:txBody>
      </p:sp>
      <p:sp>
        <p:nvSpPr>
          <p:cNvPr id="45" name="Rounded Rectangle 44"/>
          <p:cNvSpPr/>
          <p:nvPr/>
        </p:nvSpPr>
        <p:spPr>
          <a:xfrm>
            <a:off x="163211" y="3641125"/>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Nominal model,</a:t>
            </a:r>
          </a:p>
          <a:p>
            <a:pPr algn="ctr"/>
            <a:r>
              <a:rPr lang="en-US" sz="1600" dirty="0"/>
              <a:t>typically mean of each uncertainty is used</a:t>
            </a:r>
          </a:p>
        </p:txBody>
      </p:sp>
      <p:sp>
        <p:nvSpPr>
          <p:cNvPr id="51" name="Rounded Rectangle 50"/>
          <p:cNvSpPr/>
          <p:nvPr/>
        </p:nvSpPr>
        <p:spPr>
          <a:xfrm>
            <a:off x="5180056" y="3641125"/>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Prediction model </a:t>
            </a:r>
          </a:p>
          <a:p>
            <a:pPr algn="ctr"/>
            <a:r>
              <a:rPr lang="en-US" sz="1600" dirty="0"/>
              <a:t>(if needed, not all guidance predicts future states)</a:t>
            </a:r>
          </a:p>
        </p:txBody>
      </p:sp>
      <p:cxnSp>
        <p:nvCxnSpPr>
          <p:cNvPr id="55" name="Straight Arrow Connector 54"/>
          <p:cNvCxnSpPr>
            <a:stCxn id="30" idx="3"/>
            <a:endCxn id="43" idx="1"/>
          </p:cNvCxnSpPr>
          <p:nvPr/>
        </p:nvCxnSpPr>
        <p:spPr>
          <a:xfrm>
            <a:off x="2050449" y="2889422"/>
            <a:ext cx="5272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3" idx="2"/>
            <a:endCxn id="44" idx="0"/>
          </p:cNvCxnSpPr>
          <p:nvPr/>
        </p:nvCxnSpPr>
        <p:spPr>
          <a:xfrm flipH="1">
            <a:off x="3566983" y="3474309"/>
            <a:ext cx="1" cy="333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4" idx="3"/>
            <a:endCxn id="51" idx="1"/>
          </p:cNvCxnSpPr>
          <p:nvPr/>
        </p:nvCxnSpPr>
        <p:spPr>
          <a:xfrm flipV="1">
            <a:off x="4464907" y="4226012"/>
            <a:ext cx="71514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5" idx="3"/>
            <a:endCxn id="44" idx="1"/>
          </p:cNvCxnSpPr>
          <p:nvPr/>
        </p:nvCxnSpPr>
        <p:spPr>
          <a:xfrm>
            <a:off x="2141836" y="4226012"/>
            <a:ext cx="5272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5271443" y="2455841"/>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Guidance algorithm</a:t>
            </a:r>
          </a:p>
        </p:txBody>
      </p:sp>
      <p:cxnSp>
        <p:nvCxnSpPr>
          <p:cNvPr id="66" name="Straight Arrow Connector 65"/>
          <p:cNvCxnSpPr>
            <a:stCxn id="51" idx="0"/>
            <a:endCxn id="62" idx="2"/>
          </p:cNvCxnSpPr>
          <p:nvPr/>
        </p:nvCxnSpPr>
        <p:spPr>
          <a:xfrm flipH="1" flipV="1">
            <a:off x="6169368" y="3291982"/>
            <a:ext cx="1" cy="349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4" idx="3"/>
            <a:endCxn id="43" idx="3"/>
          </p:cNvCxnSpPr>
          <p:nvPr/>
        </p:nvCxnSpPr>
        <p:spPr>
          <a:xfrm flipV="1">
            <a:off x="4464907" y="2889422"/>
            <a:ext cx="91389" cy="1336591"/>
          </a:xfrm>
          <a:prstGeom prst="bentConnector3">
            <a:avLst>
              <a:gd name="adj1" fmla="val 3140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43" idx="0"/>
            <a:endCxn id="62" idx="0"/>
          </p:cNvCxnSpPr>
          <p:nvPr/>
        </p:nvCxnSpPr>
        <p:spPr>
          <a:xfrm rot="16200000" flipH="1">
            <a:off x="4792523" y="1078996"/>
            <a:ext cx="151306" cy="2602384"/>
          </a:xfrm>
          <a:prstGeom prst="bentConnector3">
            <a:avLst>
              <a:gd name="adj1" fmla="val -151085"/>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5788DFC6-753D-4508-95EF-CA4952364244}" type="datetime1">
              <a:rPr lang="en-US" smtClean="0"/>
              <a:t>12/5/2018</a:t>
            </a:fld>
            <a:endParaRPr lang="en-US"/>
          </a:p>
        </p:txBody>
      </p:sp>
    </p:spTree>
    <p:extLst>
      <p:ext uri="{BB962C8B-B14F-4D97-AF65-F5344CB8AC3E}">
        <p14:creationId xmlns:p14="http://schemas.microsoft.com/office/powerpoint/2010/main" val="40882948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883" y="89649"/>
            <a:ext cx="2995999" cy="611532"/>
          </a:xfrm>
        </p:spPr>
        <p:txBody>
          <a:bodyPr/>
          <a:lstStyle/>
          <a:p>
            <a:r>
              <a:rPr lang="en-US" dirty="0">
                <a:solidFill>
                  <a:schemeClr val="bg1"/>
                </a:solidFill>
              </a:rPr>
              <a:t>Modeling</a:t>
            </a:r>
          </a:p>
        </p:txBody>
      </p:sp>
      <p:sp>
        <p:nvSpPr>
          <p:cNvPr id="4" name="Rounded Rectangle 3"/>
          <p:cNvSpPr/>
          <p:nvPr/>
        </p:nvSpPr>
        <p:spPr>
          <a:xfrm>
            <a:off x="1714499" y="1766685"/>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True State</a:t>
            </a:r>
          </a:p>
        </p:txBody>
      </p:sp>
      <p:sp>
        <p:nvSpPr>
          <p:cNvPr id="44" name="Rounded Rectangle 43"/>
          <p:cNvSpPr/>
          <p:nvPr/>
        </p:nvSpPr>
        <p:spPr>
          <a:xfrm>
            <a:off x="3831880" y="1797907"/>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Estimation</a:t>
            </a:r>
          </a:p>
        </p:txBody>
      </p:sp>
      <p:sp>
        <p:nvSpPr>
          <p:cNvPr id="45" name="Rounded Rectangle 44"/>
          <p:cNvSpPr/>
          <p:nvPr/>
        </p:nvSpPr>
        <p:spPr>
          <a:xfrm>
            <a:off x="3850746" y="3020896"/>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Estimated State</a:t>
            </a:r>
          </a:p>
        </p:txBody>
      </p:sp>
      <p:sp>
        <p:nvSpPr>
          <p:cNvPr id="62" name="Rounded Rectangle 61"/>
          <p:cNvSpPr/>
          <p:nvPr/>
        </p:nvSpPr>
        <p:spPr>
          <a:xfrm>
            <a:off x="3831881" y="4313807"/>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Guidance algorithm</a:t>
            </a:r>
          </a:p>
        </p:txBody>
      </p:sp>
      <p:sp>
        <p:nvSpPr>
          <p:cNvPr id="29" name="Rounded Rectangle 28"/>
          <p:cNvSpPr/>
          <p:nvPr/>
        </p:nvSpPr>
        <p:spPr>
          <a:xfrm>
            <a:off x="6207499" y="1766684"/>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Measurement Noise</a:t>
            </a:r>
          </a:p>
        </p:txBody>
      </p:sp>
      <p:cxnSp>
        <p:nvCxnSpPr>
          <p:cNvPr id="18" name="Straight Arrow Connector 17"/>
          <p:cNvCxnSpPr>
            <a:stCxn id="4" idx="3"/>
            <a:endCxn id="44" idx="1"/>
          </p:cNvCxnSpPr>
          <p:nvPr/>
        </p:nvCxnSpPr>
        <p:spPr>
          <a:xfrm>
            <a:off x="3472616" y="2215978"/>
            <a:ext cx="359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9" idx="1"/>
            <a:endCxn id="44" idx="3"/>
          </p:cNvCxnSpPr>
          <p:nvPr/>
        </p:nvCxnSpPr>
        <p:spPr>
          <a:xfrm flipH="1">
            <a:off x="5627729" y="2215977"/>
            <a:ext cx="5797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4" idx="2"/>
            <a:endCxn id="45" idx="0"/>
          </p:cNvCxnSpPr>
          <p:nvPr/>
        </p:nvCxnSpPr>
        <p:spPr>
          <a:xfrm>
            <a:off x="4729805" y="2634048"/>
            <a:ext cx="0" cy="386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5" idx="2"/>
            <a:endCxn id="62" idx="0"/>
          </p:cNvCxnSpPr>
          <p:nvPr/>
        </p:nvCxnSpPr>
        <p:spPr>
          <a:xfrm>
            <a:off x="4729805" y="3919482"/>
            <a:ext cx="1" cy="39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3831881" y="5470771"/>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Propagation</a:t>
            </a:r>
          </a:p>
        </p:txBody>
      </p:sp>
      <p:cxnSp>
        <p:nvCxnSpPr>
          <p:cNvPr id="26" name="Elbow Connector 25"/>
          <p:cNvCxnSpPr>
            <a:stCxn id="38" idx="1"/>
            <a:endCxn id="4" idx="1"/>
          </p:cNvCxnSpPr>
          <p:nvPr/>
        </p:nvCxnSpPr>
        <p:spPr>
          <a:xfrm rot="10800000">
            <a:off x="1714499" y="2215978"/>
            <a:ext cx="2117382" cy="3672864"/>
          </a:xfrm>
          <a:prstGeom prst="bentConnector3">
            <a:avLst>
              <a:gd name="adj1" fmla="val 11079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2" idx="2"/>
            <a:endCxn id="38" idx="0"/>
          </p:cNvCxnSpPr>
          <p:nvPr/>
        </p:nvCxnSpPr>
        <p:spPr>
          <a:xfrm>
            <a:off x="4729806" y="5149948"/>
            <a:ext cx="0" cy="320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169767" y="5439548"/>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Process Noise</a:t>
            </a:r>
          </a:p>
        </p:txBody>
      </p:sp>
      <p:cxnSp>
        <p:nvCxnSpPr>
          <p:cNvPr id="32" name="Straight Arrow Connector 31"/>
          <p:cNvCxnSpPr>
            <a:stCxn id="46" idx="1"/>
            <a:endCxn id="38" idx="3"/>
          </p:cNvCxnSpPr>
          <p:nvPr/>
        </p:nvCxnSpPr>
        <p:spPr>
          <a:xfrm flipH="1">
            <a:off x="5627730" y="5888841"/>
            <a:ext cx="5420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B0501EA2-D0F5-487D-B1CC-0561614CE5FC}" type="datetime1">
              <a:rPr lang="en-US" smtClean="0"/>
              <a:t>12/5/2018</a:t>
            </a:fld>
            <a:endParaRPr lang="en-US"/>
          </a:p>
        </p:txBody>
      </p:sp>
    </p:spTree>
    <p:extLst>
      <p:ext uri="{BB962C8B-B14F-4D97-AF65-F5344CB8AC3E}">
        <p14:creationId xmlns:p14="http://schemas.microsoft.com/office/powerpoint/2010/main" val="24614920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Covariance Minimization</a:t>
            </a:r>
          </a:p>
        </p:txBody>
      </p:sp>
      <p:sp>
        <p:nvSpPr>
          <p:cNvPr id="3" name="Content Placeholder 2"/>
          <p:cNvSpPr>
            <a:spLocks noGrp="1"/>
          </p:cNvSpPr>
          <p:nvPr>
            <p:ph idx="1"/>
          </p:nvPr>
        </p:nvSpPr>
        <p:spPr>
          <a:xfrm>
            <a:off x="628650" y="1825624"/>
            <a:ext cx="7886700" cy="4857397"/>
          </a:xfrm>
        </p:spPr>
        <p:txBody>
          <a:bodyPr/>
          <a:lstStyle/>
          <a:p>
            <a:r>
              <a:rPr lang="en-US" dirty="0"/>
              <a:t>Consider first the LTV case, with unconstrained control</a:t>
            </a:r>
          </a:p>
          <a:p>
            <a:r>
              <a:rPr lang="en-US" dirty="0"/>
              <a:t>For suitable choice of norm on the final covariance matrix, the problem reduces to standard LQR with a particular boundary condition</a:t>
            </a:r>
          </a:p>
          <a:p>
            <a:pPr lvl="1"/>
            <a:r>
              <a:rPr lang="en-US" dirty="0"/>
              <a:t>The required norm is the trace operator</a:t>
            </a:r>
          </a:p>
          <a:p>
            <a:pPr lvl="1"/>
            <a:r>
              <a:rPr lang="en-US" dirty="0"/>
              <a:t>The LQ state weight matrix Q = I</a:t>
            </a:r>
          </a:p>
          <a:p>
            <a:r>
              <a:rPr lang="en-US" dirty="0"/>
              <a:t>The trace is a suitable choice in many cases</a:t>
            </a:r>
          </a:p>
          <a:p>
            <a:pPr lvl="1"/>
            <a:r>
              <a:rPr lang="en-US" dirty="0"/>
              <a:t>Geometrically, it is related to the size of the covariance ellipse, while ignoring directional information</a:t>
            </a:r>
          </a:p>
          <a:p>
            <a:endParaRPr lang="en-US" dirty="0"/>
          </a:p>
        </p:txBody>
      </p:sp>
      <p:sp>
        <p:nvSpPr>
          <p:cNvPr id="4" name="Date Placeholder 3"/>
          <p:cNvSpPr>
            <a:spLocks noGrp="1"/>
          </p:cNvSpPr>
          <p:nvPr>
            <p:ph type="dt" sz="half" idx="10"/>
          </p:nvPr>
        </p:nvSpPr>
        <p:spPr/>
        <p:txBody>
          <a:bodyPr/>
          <a:lstStyle/>
          <a:p>
            <a:fld id="{00B1D89B-5FC1-44E0-BDF5-5035AB8FD380}" type="datetime1">
              <a:rPr lang="en-US" smtClean="0"/>
              <a:t>12/5/2018</a:t>
            </a:fld>
            <a:endParaRPr lang="en-US"/>
          </a:p>
        </p:txBody>
      </p:sp>
    </p:spTree>
    <p:extLst>
      <p:ext uri="{BB962C8B-B14F-4D97-AF65-F5344CB8AC3E}">
        <p14:creationId xmlns:p14="http://schemas.microsoft.com/office/powerpoint/2010/main" val="28863225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Covariance Minimization</a:t>
            </a:r>
          </a:p>
        </p:txBody>
      </p:sp>
      <p:sp>
        <p:nvSpPr>
          <p:cNvPr id="3" name="Content Placeholder 2"/>
          <p:cNvSpPr>
            <a:spLocks noGrp="1"/>
          </p:cNvSpPr>
          <p:nvPr>
            <p:ph idx="1"/>
          </p:nvPr>
        </p:nvSpPr>
        <p:spPr>
          <a:xfrm>
            <a:off x="628650" y="1825624"/>
            <a:ext cx="7886700" cy="4909283"/>
          </a:xfrm>
        </p:spPr>
        <p:txBody>
          <a:bodyPr/>
          <a:lstStyle/>
          <a:p>
            <a:r>
              <a:rPr lang="en-US" dirty="0"/>
              <a:t>Next consider the same scenario with bounded control inputs</a:t>
            </a:r>
          </a:p>
          <a:p>
            <a:pPr lvl="1"/>
            <a:r>
              <a:rPr lang="en-US" dirty="0"/>
              <a:t>The optimal control law is bang-bang in nature</a:t>
            </a:r>
          </a:p>
          <a:p>
            <a:pPr lvl="1"/>
            <a:r>
              <a:rPr lang="en-US" dirty="0"/>
              <a:t>Can no longer decouple mean and covariance problems </a:t>
            </a:r>
          </a:p>
          <a:p>
            <a:r>
              <a:rPr lang="en-US" dirty="0"/>
              <a:t>In zero mean case, optimal control in linear feedback is achieved as K -&gt; </a:t>
            </a:r>
            <a:r>
              <a:rPr lang="en-US" dirty="0" err="1"/>
              <a:t>inf</a:t>
            </a:r>
            <a:r>
              <a:rPr lang="en-US" dirty="0"/>
              <a:t>, resulting in bang-bang control = -</a:t>
            </a:r>
            <a:r>
              <a:rPr lang="en-US" dirty="0" err="1"/>
              <a:t>Umax</a:t>
            </a:r>
            <a:r>
              <a:rPr lang="en-US" dirty="0"/>
              <a:t>*sign(x)</a:t>
            </a:r>
          </a:p>
          <a:p>
            <a:r>
              <a:rPr lang="en-US" dirty="0"/>
              <a:t>Even for linear problems, we turn to optimization: find the optimal mean trajectory such that covariance is minimized under discontinuous feedback</a:t>
            </a:r>
          </a:p>
        </p:txBody>
      </p:sp>
      <p:sp>
        <p:nvSpPr>
          <p:cNvPr id="4" name="Date Placeholder 3"/>
          <p:cNvSpPr>
            <a:spLocks noGrp="1"/>
          </p:cNvSpPr>
          <p:nvPr>
            <p:ph type="dt" sz="half" idx="10"/>
          </p:nvPr>
        </p:nvSpPr>
        <p:spPr/>
        <p:txBody>
          <a:bodyPr/>
          <a:lstStyle/>
          <a:p>
            <a:fld id="{654B51E4-67EB-4079-B5AA-F6AC5D100AB5}" type="datetime1">
              <a:rPr lang="en-US" smtClean="0"/>
              <a:t>12/5/2018</a:t>
            </a:fld>
            <a:endParaRPr lang="en-US"/>
          </a:p>
        </p:txBody>
      </p:sp>
    </p:spTree>
    <p:extLst>
      <p:ext uri="{BB962C8B-B14F-4D97-AF65-F5344CB8AC3E}">
        <p14:creationId xmlns:p14="http://schemas.microsoft.com/office/powerpoint/2010/main" val="3256538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194" y="1079157"/>
            <a:ext cx="7886700" cy="611532"/>
          </a:xfrm>
        </p:spPr>
        <p:txBody>
          <a:bodyPr/>
          <a:lstStyle/>
          <a:p>
            <a:r>
              <a:rPr lang="en-US" dirty="0"/>
              <a:t>Future EDL Missions</a:t>
            </a:r>
          </a:p>
        </p:txBody>
      </p:sp>
      <p:sp>
        <p:nvSpPr>
          <p:cNvPr id="3" name="Content Placeholder 2"/>
          <p:cNvSpPr>
            <a:spLocks noGrp="1"/>
          </p:cNvSpPr>
          <p:nvPr>
            <p:ph idx="1"/>
          </p:nvPr>
        </p:nvSpPr>
        <p:spPr>
          <a:xfrm>
            <a:off x="409194" y="1825624"/>
            <a:ext cx="4382262" cy="4383151"/>
          </a:xfrm>
        </p:spPr>
        <p:txBody>
          <a:bodyPr/>
          <a:lstStyle/>
          <a:p>
            <a:r>
              <a:rPr lang="en-US" sz="2400" dirty="0"/>
              <a:t>Future missions will require delivery of heavier payloads while achieving greater accuracy</a:t>
            </a:r>
          </a:p>
          <a:p>
            <a:pPr lvl="1"/>
            <a:r>
              <a:rPr lang="en-US" sz="2000" dirty="0"/>
              <a:t>Human class missions will require more than 10x landed mass with NASA’s goal of 50 m precision</a:t>
            </a:r>
          </a:p>
          <a:p>
            <a:r>
              <a:rPr lang="en-US" sz="2400" dirty="0"/>
              <a:t>Parachute architectures simply do not scale to high ballistic coefficients</a:t>
            </a:r>
            <a:r>
              <a:rPr lang="en-US" sz="2400" baseline="30000" dirty="0"/>
              <a:t>1</a:t>
            </a:r>
          </a:p>
          <a:p>
            <a:pPr lvl="1"/>
            <a:r>
              <a:rPr lang="en-US" sz="2000" dirty="0"/>
              <a:t>Supersonic </a:t>
            </a:r>
            <a:r>
              <a:rPr lang="en-US" sz="2000" dirty="0" err="1"/>
              <a:t>retropropulsion</a:t>
            </a:r>
            <a:r>
              <a:rPr lang="en-US" sz="2000" dirty="0"/>
              <a:t> (SRP) is one enabling </a:t>
            </a:r>
            <a:r>
              <a:rPr lang="en-US" sz="2000" dirty="0" smtClean="0"/>
              <a:t>technology</a:t>
            </a:r>
            <a:r>
              <a:rPr lang="en-US" sz="2000" baseline="30000" dirty="0" smtClean="0"/>
              <a:t>2</a:t>
            </a:r>
            <a:endParaRPr lang="en-US" sz="2000" baseline="30000" dirty="0"/>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
        <p:nvSpPr>
          <p:cNvPr id="5" name="Footer Placeholder 4"/>
          <p:cNvSpPr>
            <a:spLocks noGrp="1"/>
          </p:cNvSpPr>
          <p:nvPr>
            <p:ph type="ftr" sz="quarter" idx="11"/>
          </p:nvPr>
        </p:nvSpPr>
        <p:spPr>
          <a:xfrm>
            <a:off x="2071947" y="6336094"/>
            <a:ext cx="6774873" cy="464451"/>
          </a:xfrm>
        </p:spPr>
        <p:txBody>
          <a:bodyPr/>
          <a:lstStyle/>
          <a:p>
            <a:pPr marL="228600" indent="-228600">
              <a:buAutoNum type="arabicPeriod"/>
            </a:pPr>
            <a:r>
              <a:rPr lang="en-US" sz="900" dirty="0" smtClean="0"/>
              <a:t>Braun</a:t>
            </a:r>
            <a:r>
              <a:rPr lang="en-US" sz="900" dirty="0"/>
              <a:t>, R.D. and Manning, R.M.; "Mars Entry, Descent and Landing Challenges," Journal of Spacecraft and Rockets, Vol. 44, No. 2, 2007</a:t>
            </a:r>
            <a:r>
              <a:rPr lang="en-US" sz="900" dirty="0" smtClean="0"/>
              <a:t>.</a:t>
            </a:r>
          </a:p>
          <a:p>
            <a:pPr marL="228600" indent="-228600">
              <a:buAutoNum type="arabicPeriod"/>
            </a:pPr>
            <a:r>
              <a:rPr lang="en-US" sz="900" dirty="0" smtClean="0"/>
              <a:t>Wolf, A., Noyes, C., et al, “Supersonic </a:t>
            </a:r>
            <a:r>
              <a:rPr lang="en-US" sz="900" dirty="0" err="1" smtClean="0"/>
              <a:t>Retropropulsion</a:t>
            </a:r>
            <a:r>
              <a:rPr lang="en-US" sz="900" dirty="0" smtClean="0"/>
              <a:t> on Robotic Mars Landers: Selected Design Trades,” AAS </a:t>
            </a:r>
            <a:r>
              <a:rPr lang="en-US" sz="900" dirty="0" err="1" smtClean="0"/>
              <a:t>Astrodynamics</a:t>
            </a:r>
            <a:r>
              <a:rPr lang="en-US" sz="900" dirty="0" smtClean="0"/>
              <a:t> Conference, 2018</a:t>
            </a:r>
          </a:p>
          <a:p>
            <a:pPr marL="228600" indent="-228600">
              <a:buAutoNum type="arabicPeriod"/>
            </a:pPr>
            <a:endParaRPr lang="en-US" sz="900" dirty="0"/>
          </a:p>
        </p:txBody>
      </p:sp>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449" y="2520056"/>
            <a:ext cx="4427551" cy="2665318"/>
          </a:xfrm>
          <a:prstGeom prst="rect">
            <a:avLst/>
          </a:prstGeom>
        </p:spPr>
      </p:pic>
    </p:spTree>
    <p:extLst>
      <p:ext uri="{BB962C8B-B14F-4D97-AF65-F5344CB8AC3E}">
        <p14:creationId xmlns:p14="http://schemas.microsoft.com/office/powerpoint/2010/main" val="36324378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Drawbacks/Limitations</a:t>
            </a:r>
          </a:p>
        </p:txBody>
      </p:sp>
      <p:sp>
        <p:nvSpPr>
          <p:cNvPr id="3" name="Content Placeholder 2"/>
          <p:cNvSpPr>
            <a:spLocks noGrp="1"/>
          </p:cNvSpPr>
          <p:nvPr>
            <p:ph idx="1"/>
          </p:nvPr>
        </p:nvSpPr>
        <p:spPr/>
        <p:txBody>
          <a:bodyPr/>
          <a:lstStyle/>
          <a:p>
            <a:r>
              <a:rPr lang="en-US" sz="2400" dirty="0"/>
              <a:t>Use of linearized covariance propagation limits the size of ellipse under consideration</a:t>
            </a:r>
          </a:p>
          <a:p>
            <a:pPr lvl="1"/>
            <a:r>
              <a:rPr lang="en-US" sz="2000" dirty="0"/>
              <a:t>Due to large uncertainty or stringent constraint satisfaction</a:t>
            </a:r>
          </a:p>
          <a:p>
            <a:pPr lvl="1"/>
            <a:r>
              <a:rPr lang="en-US" sz="2000" dirty="0"/>
              <a:t>Strong nonlinearity or large ellipse will not accurately capture the state distribution, and the probabilistic bounds are not guaranteed to be satisfied</a:t>
            </a:r>
          </a:p>
          <a:p>
            <a:r>
              <a:rPr lang="en-US" sz="2400" dirty="0"/>
              <a:t>Assumption of linear feedback control</a:t>
            </a:r>
          </a:p>
          <a:p>
            <a:pPr lvl="1"/>
            <a:r>
              <a:rPr lang="en-US" sz="2000" dirty="0"/>
              <a:t>Naturally there may exist nonlinear controllers that outperform linear feedback </a:t>
            </a:r>
          </a:p>
          <a:p>
            <a:r>
              <a:rPr lang="en-US" sz="2400" dirty="0"/>
              <a:t>Solution: Unscented transform </a:t>
            </a:r>
          </a:p>
          <a:p>
            <a:pPr lvl="1"/>
            <a:r>
              <a:rPr lang="en-US" sz="1600" dirty="0"/>
              <a:t>Relies on sampled trajectories which allows arbitrary dynamics and controller structure</a:t>
            </a:r>
          </a:p>
          <a:p>
            <a:pPr lvl="1"/>
            <a:r>
              <a:rPr lang="en-US" sz="1600" dirty="0"/>
              <a:t>Scales favorably with system dimension </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39886395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Planned Application: Entry Guidance </a:t>
            </a:r>
          </a:p>
        </p:txBody>
      </p:sp>
      <p:sp>
        <p:nvSpPr>
          <p:cNvPr id="3" name="Content Placeholder 2"/>
          <p:cNvSpPr>
            <a:spLocks noGrp="1"/>
          </p:cNvSpPr>
          <p:nvPr>
            <p:ph idx="1"/>
          </p:nvPr>
        </p:nvSpPr>
        <p:spPr/>
        <p:txBody>
          <a:bodyPr/>
          <a:lstStyle/>
          <a:p>
            <a:r>
              <a:rPr lang="en-US" dirty="0"/>
              <a:t>The large nonlinearities and limited control authority present in the entry phase make it a more challenging application</a:t>
            </a:r>
          </a:p>
          <a:p>
            <a:r>
              <a:rPr lang="en-US" dirty="0"/>
              <a:t>Additionally, full state feedback is not realistic</a:t>
            </a:r>
          </a:p>
          <a:p>
            <a:pPr lvl="1"/>
            <a:r>
              <a:rPr lang="en-US" dirty="0"/>
              <a:t>LQR is not sufficient here </a:t>
            </a:r>
          </a:p>
          <a:p>
            <a:r>
              <a:rPr lang="en-US" dirty="0"/>
              <a:t>Low order parametrization reduces the infinite dimensional OCP to a tractable optimization problem</a:t>
            </a:r>
          </a:p>
          <a:p>
            <a:r>
              <a:rPr lang="en-US" dirty="0"/>
              <a:t>Modified Apollo guidance is used to generate the feedback gains scheduled on navigated velocity</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39758754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Future Mars missions will have challenging requirements that necessitate closed-loop entry guidance</a:t>
            </a:r>
          </a:p>
          <a:p>
            <a:r>
              <a:rPr lang="en-US" dirty="0"/>
              <a:t>The ability to design a trajectory onboard increases autonomy and can be used in entry guidance</a:t>
            </a:r>
          </a:p>
          <a:p>
            <a:pPr lvl="1"/>
            <a:r>
              <a:rPr lang="en-US" dirty="0"/>
              <a:t>Trajectory generation can be used in reference tracking methods, or as the basis for a numerical predictor-corrector method via frequent design</a:t>
            </a:r>
          </a:p>
          <a:p>
            <a:r>
              <a:rPr lang="en-US" dirty="0"/>
              <a:t>Generating an optimal trajectory onboard is difficult due to limited computing resources</a:t>
            </a:r>
          </a:p>
          <a:p>
            <a:endParaRPr lang="en-US" dirty="0"/>
          </a:p>
          <a:p>
            <a:endParaRPr lang="en-US" dirty="0"/>
          </a:p>
        </p:txBody>
      </p:sp>
      <p:sp>
        <p:nvSpPr>
          <p:cNvPr id="4" name="Date Placeholder 3"/>
          <p:cNvSpPr>
            <a:spLocks noGrp="1"/>
          </p:cNvSpPr>
          <p:nvPr>
            <p:ph type="dt" sz="half" idx="10"/>
          </p:nvPr>
        </p:nvSpPr>
        <p:spPr/>
        <p:txBody>
          <a:bodyPr/>
          <a:lstStyle/>
          <a:p>
            <a:fld id="{2B95A4FC-FB7C-4AB5-B4A7-5F2CB3788E89}" type="datetime1">
              <a:rPr lang="en-US" smtClean="0"/>
              <a:t>12/5/2018</a:t>
            </a:fld>
            <a:endParaRPr lang="en-US"/>
          </a:p>
        </p:txBody>
      </p:sp>
    </p:spTree>
    <p:extLst>
      <p:ext uri="{BB962C8B-B14F-4D97-AF65-F5344CB8AC3E}">
        <p14:creationId xmlns:p14="http://schemas.microsoft.com/office/powerpoint/2010/main" val="34167034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grpSp>
        <p:nvGrpSpPr>
          <p:cNvPr id="7" name="Group 6"/>
          <p:cNvGrpSpPr/>
          <p:nvPr/>
        </p:nvGrpSpPr>
        <p:grpSpPr>
          <a:xfrm>
            <a:off x="2200940" y="1392865"/>
            <a:ext cx="4587949" cy="4587949"/>
            <a:chOff x="2200940" y="1392865"/>
            <a:chExt cx="4587949" cy="4587949"/>
          </a:xfrm>
        </p:grpSpPr>
        <p:sp>
          <p:nvSpPr>
            <p:cNvPr id="5" name="Oval 4"/>
            <p:cNvSpPr/>
            <p:nvPr/>
          </p:nvSpPr>
          <p:spPr>
            <a:xfrm>
              <a:off x="2200940" y="1392865"/>
              <a:ext cx="4587949" cy="458794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19819965">
              <a:off x="2380014" y="2828261"/>
              <a:ext cx="4288353" cy="1569660"/>
            </a:xfrm>
            <a:prstGeom prst="rect">
              <a:avLst/>
            </a:prstGeom>
            <a:noFill/>
          </p:spPr>
          <p:txBody>
            <a:bodyPr wrap="none" rtlCol="0">
              <a:spAutoFit/>
            </a:bodyPr>
            <a:lstStyle/>
            <a:p>
              <a:r>
                <a:rPr lang="en-US" sz="9600" dirty="0">
                  <a:solidFill>
                    <a:srgbClr val="FF0000"/>
                  </a:solidFill>
                </a:rPr>
                <a:t>MODIFY</a:t>
              </a:r>
              <a:endParaRPr lang="en-US" dirty="0">
                <a:solidFill>
                  <a:srgbClr val="FF0000"/>
                </a:solidFill>
              </a:endParaRPr>
            </a:p>
          </p:txBody>
        </p:sp>
      </p:grpSp>
    </p:spTree>
    <p:extLst>
      <p:ext uri="{BB962C8B-B14F-4D97-AF65-F5344CB8AC3E}">
        <p14:creationId xmlns:p14="http://schemas.microsoft.com/office/powerpoint/2010/main" val="58481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EDL Concept of Operations</a:t>
            </a:r>
          </a:p>
        </p:txBody>
      </p:sp>
      <p:sp>
        <p:nvSpPr>
          <p:cNvPr id="3" name="Content Placeholder 2"/>
          <p:cNvSpPr>
            <a:spLocks noGrp="1"/>
          </p:cNvSpPr>
          <p:nvPr>
            <p:ph idx="1"/>
          </p:nvPr>
        </p:nvSpPr>
        <p:spPr/>
        <p:txBody>
          <a:bodyPr/>
          <a:lstStyle/>
          <a:p>
            <a:r>
              <a:rPr lang="en-US" sz="2400" dirty="0"/>
              <a:t>Entry phase – vehicle is guided by orienting the lift vector, controlled by reaction control thrusters</a:t>
            </a:r>
          </a:p>
          <a:p>
            <a:pPr lvl="1"/>
            <a:r>
              <a:rPr lang="en-US" sz="2000" dirty="0"/>
              <a:t>Bank angle is treated as the only control variable </a:t>
            </a:r>
            <a:endParaRPr lang="en-US" sz="2000" dirty="0" smtClean="0"/>
          </a:p>
          <a:p>
            <a:pPr lvl="1"/>
            <a:r>
              <a:rPr lang="en-US" sz="2000" dirty="0" smtClean="0"/>
              <a:t>Objective is to decelerate using atmospheric drag, and to deliver the vehicle to favorable ignition conditions </a:t>
            </a:r>
            <a:endParaRPr lang="en-US" sz="2000" dirty="0"/>
          </a:p>
          <a:p>
            <a:r>
              <a:rPr lang="en-US" sz="2400" dirty="0"/>
              <a:t>Powered descent phase – supersonic </a:t>
            </a:r>
            <a:r>
              <a:rPr lang="en-US" sz="2400" dirty="0" err="1"/>
              <a:t>retropropulsion</a:t>
            </a:r>
            <a:r>
              <a:rPr lang="en-US" sz="2400" dirty="0"/>
              <a:t> is used to null nearly all of the vehicle’s remaining velocity </a:t>
            </a:r>
          </a:p>
          <a:p>
            <a:pPr lvl="1"/>
            <a:r>
              <a:rPr lang="en-US" sz="2000" dirty="0"/>
              <a:t>3D thrust magnitude and direction is the control </a:t>
            </a:r>
          </a:p>
          <a:p>
            <a:r>
              <a:rPr lang="en-US" sz="2400" dirty="0"/>
              <a:t>Landing phase – final vertical descent phase to soft </a:t>
            </a:r>
            <a:r>
              <a:rPr lang="en-US" sz="2400" dirty="0" smtClean="0"/>
              <a:t>touchdown</a:t>
            </a:r>
          </a:p>
          <a:p>
            <a:pPr lvl="1"/>
            <a:r>
              <a:rPr lang="en-US" sz="2000" dirty="0" smtClean="0"/>
              <a:t>Reduced set of thrusters is used to gently deliver the vehicle to the surface </a:t>
            </a:r>
            <a:endParaRPr lang="en-US" sz="2000" dirty="0"/>
          </a:p>
        </p:txBody>
      </p:sp>
      <p:sp>
        <p:nvSpPr>
          <p:cNvPr id="4" name="Date Placeholder 3"/>
          <p:cNvSpPr>
            <a:spLocks noGrp="1"/>
          </p:cNvSpPr>
          <p:nvPr>
            <p:ph type="dt" sz="half" idx="10"/>
          </p:nvPr>
        </p:nvSpPr>
        <p:spPr/>
        <p:txBody>
          <a:bodyPr/>
          <a:lstStyle/>
          <a:p>
            <a:fld id="{3E46D0C7-BBF8-4570-BEBF-CB2C66043DE9}" type="datetime1">
              <a:rPr lang="en-US" smtClean="0"/>
              <a:t>12/5/2018</a:t>
            </a:fld>
            <a:endParaRPr lang="en-US"/>
          </a:p>
        </p:txBody>
      </p:sp>
    </p:spTree>
    <p:extLst>
      <p:ext uri="{BB962C8B-B14F-4D97-AF65-F5344CB8AC3E}">
        <p14:creationId xmlns:p14="http://schemas.microsoft.com/office/powerpoint/2010/main" val="208767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44074"/>
            <a:ext cx="7886700" cy="611532"/>
          </a:xfrm>
        </p:spPr>
        <p:txBody>
          <a:bodyPr/>
          <a:lstStyle/>
          <a:p>
            <a:r>
              <a:rPr lang="en-US" dirty="0"/>
              <a:t>Features of the Entry Phase</a:t>
            </a:r>
          </a:p>
        </p:txBody>
      </p:sp>
      <p:sp>
        <p:nvSpPr>
          <p:cNvPr id="3" name="Content Placeholder 2"/>
          <p:cNvSpPr>
            <a:spLocks noGrp="1"/>
          </p:cNvSpPr>
          <p:nvPr>
            <p:ph idx="1"/>
          </p:nvPr>
        </p:nvSpPr>
        <p:spPr>
          <a:xfrm>
            <a:off x="628650" y="1690542"/>
            <a:ext cx="7886700" cy="4351338"/>
          </a:xfrm>
        </p:spPr>
        <p:txBody>
          <a:bodyPr/>
          <a:lstStyle/>
          <a:p>
            <a:r>
              <a:rPr lang="en-US" sz="2400" dirty="0"/>
              <a:t>Flight dynamics are expressed in spherical coordinates</a:t>
            </a:r>
          </a:p>
          <a:p>
            <a:pPr lvl="1"/>
            <a:r>
              <a:rPr lang="en-US" sz="2000" dirty="0"/>
              <a:t>This simplifies expression of aerodynamic forces </a:t>
            </a:r>
          </a:p>
          <a:p>
            <a:pPr lvl="1"/>
            <a:r>
              <a:rPr lang="en-US" sz="2000" dirty="0"/>
              <a:t>State dimension = 6 </a:t>
            </a:r>
          </a:p>
          <a:p>
            <a:pPr lvl="1"/>
            <a:r>
              <a:rPr lang="en-US" sz="2000" dirty="0" err="1"/>
              <a:t>Underactuated</a:t>
            </a:r>
            <a:r>
              <a:rPr lang="en-US" sz="2000" dirty="0"/>
              <a:t> system with only one control variable</a:t>
            </a:r>
          </a:p>
          <a:p>
            <a:pPr lvl="1"/>
            <a:r>
              <a:rPr lang="en-US" sz="2000" dirty="0"/>
              <a:t>Limits on rate and acceleration of control variable </a:t>
            </a:r>
          </a:p>
          <a:p>
            <a:r>
              <a:rPr lang="en-US" sz="2400" dirty="0"/>
              <a:t>The exponential variation of atmospheric density with altitude coupled with nonlinear aerodynamic forces result in a wide dynamic operating range</a:t>
            </a:r>
          </a:p>
          <a:p>
            <a:r>
              <a:rPr lang="en-US" sz="2400" dirty="0"/>
              <a:t>Significant uncertainty exists due to insertion errors, environmental conditions, vehicle performance, navigation errors</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3707964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the Descent Phase</a:t>
            </a:r>
          </a:p>
        </p:txBody>
      </p:sp>
      <p:sp>
        <p:nvSpPr>
          <p:cNvPr id="3" name="Content Placeholder 2"/>
          <p:cNvSpPr>
            <a:spLocks noGrp="1"/>
          </p:cNvSpPr>
          <p:nvPr>
            <p:ph idx="1"/>
          </p:nvPr>
        </p:nvSpPr>
        <p:spPr/>
        <p:txBody>
          <a:bodyPr/>
          <a:lstStyle/>
          <a:p>
            <a:r>
              <a:rPr lang="en-US" sz="2400" dirty="0"/>
              <a:t>Dynamics comprise three double integrators (+ affine gravity term in vertical direction), and nonlinear mass dynamics</a:t>
            </a:r>
          </a:p>
          <a:p>
            <a:pPr lvl="1"/>
            <a:r>
              <a:rPr lang="en-US" sz="2000" dirty="0"/>
              <a:t>State dimension = 7</a:t>
            </a:r>
          </a:p>
          <a:p>
            <a:r>
              <a:rPr lang="en-US" sz="2400" dirty="0"/>
              <a:t>The vehicle’s thrust is subject to nonlinear, non-convex constraints that couple the coordinate directions</a:t>
            </a:r>
          </a:p>
          <a:p>
            <a:r>
              <a:rPr lang="en-US" sz="2400" dirty="0"/>
              <a:t>Uncertainty exists in ignition conditions, aerodynamic effects, engine performance (</a:t>
            </a:r>
            <a:r>
              <a:rPr lang="en-US" sz="2400" dirty="0" err="1"/>
              <a:t>Isp</a:t>
            </a:r>
            <a:r>
              <a:rPr lang="en-US" sz="2400" dirty="0"/>
              <a:t>, thrust) as well as transient effects</a:t>
            </a:r>
          </a:p>
          <a:p>
            <a:r>
              <a:rPr lang="en-US" sz="2400" dirty="0"/>
              <a:t>Additional constraints on pointing direction, shallow flight, and limited fuel availability </a:t>
            </a:r>
          </a:p>
          <a:p>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1392347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Entry Guidance Literature</a:t>
            </a:r>
          </a:p>
        </p:txBody>
      </p:sp>
      <p:sp>
        <p:nvSpPr>
          <p:cNvPr id="3" name="Content Placeholder 2"/>
          <p:cNvSpPr>
            <a:spLocks noGrp="1"/>
          </p:cNvSpPr>
          <p:nvPr>
            <p:ph idx="1"/>
          </p:nvPr>
        </p:nvSpPr>
        <p:spPr/>
        <p:txBody>
          <a:bodyPr/>
          <a:lstStyle/>
          <a:p>
            <a:r>
              <a:rPr lang="en-US" sz="2400" dirty="0"/>
              <a:t>Drag tracking</a:t>
            </a:r>
          </a:p>
          <a:p>
            <a:pPr lvl="1"/>
            <a:r>
              <a:rPr lang="en-US" sz="2000" dirty="0"/>
              <a:t>Provides inherent robustness to uncertainty in atmospheric density and aerodynamic forces due to the relationship between trajectory length</a:t>
            </a:r>
          </a:p>
          <a:p>
            <a:r>
              <a:rPr lang="en-US" sz="2400" dirty="0"/>
              <a:t>Neighboring optimal control</a:t>
            </a:r>
          </a:p>
          <a:p>
            <a:pPr lvl="1"/>
            <a:r>
              <a:rPr lang="en-US" sz="2000" dirty="0"/>
              <a:t>The Apollo guidance algorithm, as well as the modified version flown by MSL</a:t>
            </a:r>
          </a:p>
          <a:p>
            <a:r>
              <a:rPr lang="en-US" sz="2400" dirty="0"/>
              <a:t>Numerical Predictor-corrector</a:t>
            </a:r>
          </a:p>
          <a:p>
            <a:pPr lvl="1"/>
            <a:r>
              <a:rPr lang="en-US" sz="2000" dirty="0"/>
              <a:t>Repeatedly integrate the equations of motion to predict the trajectory, make improvements based on secant method </a:t>
            </a:r>
          </a:p>
          <a:p>
            <a:pPr lvl="1"/>
            <a:r>
              <a:rPr lang="en-US" sz="2000" dirty="0"/>
              <a:t>Requires restrictive, low-order parameterization for onboard feasibility </a:t>
            </a:r>
          </a:p>
          <a:p>
            <a:r>
              <a:rPr lang="en-US" sz="2400" dirty="0"/>
              <a:t>Successive Convex Optimization</a:t>
            </a:r>
          </a:p>
        </p:txBody>
      </p:sp>
      <p:sp>
        <p:nvSpPr>
          <p:cNvPr id="4" name="Date Placeholder 3"/>
          <p:cNvSpPr>
            <a:spLocks noGrp="1"/>
          </p:cNvSpPr>
          <p:nvPr>
            <p:ph type="dt" sz="half" idx="10"/>
          </p:nvPr>
        </p:nvSpPr>
        <p:spPr/>
        <p:txBody>
          <a:bodyPr/>
          <a:lstStyle/>
          <a:p>
            <a:fld id="{DACEE8DD-B545-4020-BC5A-D34F01A5A26F}" type="datetime1">
              <a:rPr lang="en-US" smtClean="0"/>
              <a:t>12/5/2018</a:t>
            </a:fld>
            <a:endParaRPr lang="en-US"/>
          </a:p>
        </p:txBody>
      </p:sp>
    </p:spTree>
    <p:extLst>
      <p:ext uri="{BB962C8B-B14F-4D97-AF65-F5344CB8AC3E}">
        <p14:creationId xmlns:p14="http://schemas.microsoft.com/office/powerpoint/2010/main" val="2417919666"/>
      </p:ext>
    </p:extLst>
  </p:cSld>
  <p:clrMapOvr>
    <a:masterClrMapping/>
  </p:clrMapOvr>
</p:sld>
</file>

<file path=ppt/theme/theme1.xml><?xml version="1.0" encoding="utf-8"?>
<a:theme xmlns:a="http://schemas.openxmlformats.org/drawingml/2006/main" name="UCI Samueli ">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21019</TotalTime>
  <Words>4273</Words>
  <Application>Microsoft Office PowerPoint</Application>
  <PresentationFormat>On-screen Show (4:3)</PresentationFormat>
  <Paragraphs>471</Paragraphs>
  <Slides>53</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Cambria Math</vt:lpstr>
      <vt:lpstr>UCI Samueli </vt:lpstr>
      <vt:lpstr>Advances in Guidance for Mars Entry, Descent, and Landing</vt:lpstr>
      <vt:lpstr>Outline</vt:lpstr>
      <vt:lpstr>Mars Science Laboratory EDL Sequence</vt:lpstr>
      <vt:lpstr>Entry, Descent, and Landing  State of the Art</vt:lpstr>
      <vt:lpstr>Future EDL Missions</vt:lpstr>
      <vt:lpstr>EDL Concept of Operations</vt:lpstr>
      <vt:lpstr>Features of the Entry Phase</vt:lpstr>
      <vt:lpstr>Features of the Descent Phase</vt:lpstr>
      <vt:lpstr>Entry Guidance Literature</vt:lpstr>
      <vt:lpstr>Powered Descent Literature</vt:lpstr>
      <vt:lpstr>Stochastic Control - Related Work</vt:lpstr>
      <vt:lpstr>Drawbacks/Limitations of Existing Stochastic Approaches</vt:lpstr>
      <vt:lpstr>Existing Applications to EDL</vt:lpstr>
      <vt:lpstr>How our approach is novel</vt:lpstr>
      <vt:lpstr>Switch Time Optimization for Rapid Entry Trajectory Design</vt:lpstr>
      <vt:lpstr>Low-order Parameterization </vt:lpstr>
      <vt:lpstr>Switch Time Optimization</vt:lpstr>
      <vt:lpstr>Entry Trajectory Updating1</vt:lpstr>
      <vt:lpstr>Proposed Approach</vt:lpstr>
      <vt:lpstr>Convex Optimization </vt:lpstr>
      <vt:lpstr>Single Trajectory Demonstration</vt:lpstr>
      <vt:lpstr>Single Trajectory (Cont.)</vt:lpstr>
      <vt:lpstr>Monte Carlo Simulation</vt:lpstr>
      <vt:lpstr>MCS Results - Groundtrack</vt:lpstr>
      <vt:lpstr>MCS Results – Altitude/Velocity</vt:lpstr>
      <vt:lpstr>MCS Results – Bank Profiles </vt:lpstr>
      <vt:lpstr>Discussion</vt:lpstr>
      <vt:lpstr>SRP via Chance Constrained Optimal Control</vt:lpstr>
      <vt:lpstr>PowerPoint Presentation</vt:lpstr>
      <vt:lpstr>Our Current Approach</vt:lpstr>
      <vt:lpstr>1D Example: x ̇=-c|x|x+u</vt:lpstr>
      <vt:lpstr>Application:  Supersonic Retropropulsion</vt:lpstr>
      <vt:lpstr>Application Details</vt:lpstr>
      <vt:lpstr>Numerical Results: Control </vt:lpstr>
      <vt:lpstr>Numerical Results: Trajectory</vt:lpstr>
      <vt:lpstr>Numerical Results: Velocity </vt:lpstr>
      <vt:lpstr>Discussion</vt:lpstr>
      <vt:lpstr>Roadmap</vt:lpstr>
      <vt:lpstr>Conclusion</vt:lpstr>
      <vt:lpstr>PowerPoint Presentation</vt:lpstr>
      <vt:lpstr>Outline</vt:lpstr>
      <vt:lpstr>Trace Norm</vt:lpstr>
      <vt:lpstr>Literature Review </vt:lpstr>
      <vt:lpstr>Literature Review </vt:lpstr>
      <vt:lpstr>Also Related</vt:lpstr>
      <vt:lpstr>System Flow</vt:lpstr>
      <vt:lpstr>Modeling</vt:lpstr>
      <vt:lpstr>Covariance Minimization</vt:lpstr>
      <vt:lpstr>Covariance Minimization</vt:lpstr>
      <vt:lpstr>Drawbacks/Limitations</vt:lpstr>
      <vt:lpstr>Planned Application: Entry Guidance </vt:lpstr>
      <vt:lpstr>Introduction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Connor Noyes</cp:lastModifiedBy>
  <cp:revision>486</cp:revision>
  <dcterms:created xsi:type="dcterms:W3CDTF">2016-02-17T21:45:19Z</dcterms:created>
  <dcterms:modified xsi:type="dcterms:W3CDTF">2018-12-05T18:08:06Z</dcterms:modified>
</cp:coreProperties>
</file>