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91" r:id="rId2"/>
    <p:sldId id="275" r:id="rId3"/>
    <p:sldId id="283" r:id="rId4"/>
    <p:sldId id="284" r:id="rId5"/>
    <p:sldId id="287" r:id="rId6"/>
    <p:sldId id="285" r:id="rId7"/>
    <p:sldId id="288" r:id="rId8"/>
    <p:sldId id="294" r:id="rId9"/>
    <p:sldId id="297" r:id="rId10"/>
    <p:sldId id="286" r:id="rId11"/>
    <p:sldId id="280" r:id="rId12"/>
    <p:sldId id="289" r:id="rId13"/>
    <p:sldId id="281" r:id="rId14"/>
    <p:sldId id="261" r:id="rId15"/>
    <p:sldId id="293" r:id="rId16"/>
    <p:sldId id="260" r:id="rId17"/>
    <p:sldId id="262" r:id="rId18"/>
    <p:sldId id="295" r:id="rId19"/>
    <p:sldId id="279" r:id="rId20"/>
    <p:sldId id="296" r:id="rId21"/>
    <p:sldId id="264" r:id="rId22"/>
    <p:sldId id="265" r:id="rId23"/>
    <p:sldId id="266" r:id="rId24"/>
    <p:sldId id="267" r:id="rId25"/>
    <p:sldId id="268" r:id="rId26"/>
    <p:sldId id="269" r:id="rId27"/>
    <p:sldId id="270" r:id="rId28"/>
    <p:sldId id="271" r:id="rId29"/>
    <p:sldId id="272" r:id="rId30"/>
    <p:sldId id="273" r:id="rId31"/>
    <p:sldId id="274" r:id="rId32"/>
    <p:sldId id="263" r:id="rId33"/>
    <p:sldId id="277"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L Background" id="{C65E65E8-8D10-45BF-9402-B68D0796393C}">
          <p14:sldIdLst>
            <p14:sldId id="291"/>
            <p14:sldId id="275"/>
            <p14:sldId id="283"/>
            <p14:sldId id="284"/>
          </p14:sldIdLst>
        </p14:section>
        <p14:section name="Literature Review" id="{81EFE7E6-E373-43A1-BF4F-5ECAEC3BCAB3}">
          <p14:sldIdLst>
            <p14:sldId id="287"/>
            <p14:sldId id="285"/>
            <p14:sldId id="288"/>
            <p14:sldId id="294"/>
            <p14:sldId id="297"/>
            <p14:sldId id="286"/>
          </p14:sldIdLst>
        </p14:section>
        <p14:section name="Entry Trajectory Design" id="{240A505C-ADCD-469E-9A98-A168ACAB57E7}">
          <p14:sldIdLst>
            <p14:sldId id="280"/>
            <p14:sldId id="289"/>
          </p14:sldIdLst>
        </p14:section>
        <p14:section name="CL Optimal Traj Design" id="{C9424A24-2285-4B8E-96C2-F05C14A5D7F7}">
          <p14:sldIdLst>
            <p14:sldId id="281"/>
            <p14:sldId id="261"/>
            <p14:sldId id="293"/>
            <p14:sldId id="260"/>
            <p14:sldId id="262"/>
            <p14:sldId id="295"/>
            <p14:sldId id="279"/>
            <p14:sldId id="296"/>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63"/>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79176" autoAdjust="0"/>
  </p:normalViewPr>
  <p:slideViewPr>
    <p:cSldViewPr snapToGrid="0" snapToObjects="1">
      <p:cViewPr>
        <p:scale>
          <a:sx n="110" d="100"/>
          <a:sy n="110" d="100"/>
        </p:scale>
        <p:origin x="1482" y="2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11/29/2018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34</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14</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21</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22</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23</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25</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26</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27</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28</a:t>
            </a:fld>
            <a:endParaRPr lang="en-US"/>
          </a:p>
        </p:txBody>
      </p:sp>
    </p:spTree>
    <p:extLst>
      <p:ext uri="{BB962C8B-B14F-4D97-AF65-F5344CB8AC3E}">
        <p14:creationId xmlns:p14="http://schemas.microsoft.com/office/powerpoint/2010/main" val="2708615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11/30/2018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11/30/2018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11/30/2018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11/30/2018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11/30/2018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11/30/2018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11/30/2018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11/30/2018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11/30/2018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11/30/2018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EDL</a:t>
            </a:r>
            <a:endParaRPr lang="en-US" dirty="0"/>
          </a:p>
        </p:txBody>
      </p:sp>
      <p:sp>
        <p:nvSpPr>
          <p:cNvPr id="5" name="Content Placeholder 4"/>
          <p:cNvSpPr>
            <a:spLocks noGrp="1"/>
          </p:cNvSpPr>
          <p:nvPr>
            <p:ph idx="1"/>
          </p:nvPr>
        </p:nvSpPr>
        <p:spPr>
          <a:xfrm>
            <a:off x="628650" y="2493033"/>
            <a:ext cx="7886700" cy="3683929"/>
          </a:xfrm>
        </p:spPr>
        <p:txBody>
          <a:bodyPr/>
          <a:lstStyle/>
          <a:p>
            <a:pPr marL="0" indent="0">
              <a:buNone/>
            </a:pPr>
            <a:r>
              <a:rPr lang="en-US" dirty="0" smtClean="0"/>
              <a:t>Connor Noyes</a:t>
            </a:r>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11/30/2018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400" dirty="0" smtClean="0"/>
              <a:t>Desensitized control does not make </a:t>
            </a:r>
            <a:r>
              <a:rPr lang="en-US" sz="2400" dirty="0" smtClean="0"/>
              <a:t>use </a:t>
            </a:r>
            <a:r>
              <a:rPr lang="en-US" sz="2400" dirty="0" smtClean="0"/>
              <a:t>of statistical information</a:t>
            </a:r>
          </a:p>
          <a:p>
            <a:pPr lvl="1"/>
            <a:r>
              <a:rPr lang="en-US" sz="2000" dirty="0" smtClean="0"/>
              <a:t>Indeed, performance evaluations are conducted using parameters governed by distributions and we can use this information explicitly </a:t>
            </a:r>
          </a:p>
          <a:p>
            <a:r>
              <a:rPr lang="en-US" sz="2400" dirty="0" smtClean="0"/>
              <a:t>Few papers discuss closed-loop approaches </a:t>
            </a:r>
          </a:p>
          <a:p>
            <a:pPr lvl="1"/>
            <a:r>
              <a:rPr lang="en-US" sz="2000" dirty="0" smtClean="0"/>
              <a:t>Those that do avoid the issue of control constraints and instead impose arbitrary limits on the feedback gains or exclude feedback gains </a:t>
            </a:r>
            <a:r>
              <a:rPr lang="en-US" sz="2000" dirty="0" smtClean="0"/>
              <a:t>from the optimization process entirely</a:t>
            </a:r>
            <a:endParaRPr lang="en-US" sz="2000" dirty="0" smtClean="0"/>
          </a:p>
          <a:p>
            <a:r>
              <a:rPr lang="en-US" sz="2400" dirty="0" smtClean="0"/>
              <a:t>Generally only </a:t>
            </a:r>
            <a:r>
              <a:rPr lang="en-US" sz="2400" dirty="0" smtClean="0"/>
              <a:t>demonstrated </a:t>
            </a:r>
            <a:r>
              <a:rPr lang="en-US" sz="2400" dirty="0" smtClean="0"/>
              <a:t>on 2d </a:t>
            </a:r>
            <a:r>
              <a:rPr lang="en-US" sz="2400" dirty="0" smtClean="0"/>
              <a:t>examples, many proposed solutions do not scale well with increasing dimension</a:t>
            </a:r>
          </a:p>
          <a:p>
            <a:r>
              <a:rPr lang="en-US" sz="2400" dirty="0" smtClean="0"/>
              <a:t>PCE only display spectral convergence for smooth systems</a:t>
            </a:r>
          </a:p>
          <a:p>
            <a:pPr lvl="1"/>
            <a:r>
              <a:rPr lang="en-US" sz="2000" dirty="0" smtClean="0"/>
              <a:t>Saturation nonlinearity slows convergence as a result </a:t>
            </a:r>
            <a:endParaRPr lang="en-US" sz="2000" dirty="0" smtClean="0"/>
          </a:p>
        </p:txBody>
      </p:sp>
      <p:sp>
        <p:nvSpPr>
          <p:cNvPr id="4" name="Date Placeholder 3"/>
          <p:cNvSpPr>
            <a:spLocks noGrp="1"/>
          </p:cNvSpPr>
          <p:nvPr>
            <p:ph type="dt" sz="half" idx="10"/>
          </p:nvPr>
        </p:nvSpPr>
        <p:spPr/>
        <p:txBody>
          <a:bodyPr/>
          <a:lstStyle/>
          <a:p>
            <a:fld id="{7E2110A7-166C-49B2-9D48-0EC3D7BA312D}" type="datetime1">
              <a:rPr lang="en-US" smtClean="0"/>
              <a:t>11/30/2018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dirty="0" smtClean="0"/>
              <a:t>Simple parameterization for robust, near-optimal altitude performance intended for parachute architectures </a:t>
            </a:r>
          </a:p>
          <a:p>
            <a:r>
              <a:rPr lang="en-US" dirty="0" smtClean="0"/>
              <a:t>Can show that this parameterization also allows for near-optimal minimum velocity performance, suitable for SRP applications</a:t>
            </a:r>
          </a:p>
          <a:p>
            <a:r>
              <a:rPr lang="en-US" dirty="0" smtClean="0"/>
              <a:t>If-then logic used is discontinuous; </a:t>
            </a:r>
            <a:r>
              <a:rPr lang="en-US" dirty="0" err="1" smtClean="0"/>
              <a:t>Nelder</a:t>
            </a:r>
            <a:r>
              <a:rPr lang="en-US" dirty="0" smtClean="0"/>
              <a:t>-Mead simplex method has been used for optimization</a:t>
            </a:r>
          </a:p>
          <a:p>
            <a:r>
              <a:rPr lang="en-US" dirty="0" smtClean="0"/>
              <a:t>Results from hybrid OC literature suggest a gradient based solution is possible and preferable </a:t>
            </a:r>
            <a:endParaRPr lang="en-US" dirty="0"/>
          </a:p>
        </p:txBody>
      </p:sp>
      <p:sp>
        <p:nvSpPr>
          <p:cNvPr id="4" name="Date Placeholder 3"/>
          <p:cNvSpPr>
            <a:spLocks noGrp="1"/>
          </p:cNvSpPr>
          <p:nvPr>
            <p:ph type="dt" sz="half" idx="10"/>
          </p:nvPr>
        </p:nvSpPr>
        <p:spPr/>
        <p:txBody>
          <a:bodyPr/>
          <a:lstStyle/>
          <a:p>
            <a:fld id="{C5C4825F-DB45-4B89-B3FE-04D1625C0B44}" type="datetime1">
              <a:rPr lang="en-US" smtClean="0"/>
              <a:t>11/30/2018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Opt</a:t>
            </a:r>
            <a:endParaRPr lang="en-US" dirty="0"/>
          </a:p>
        </p:txBody>
      </p:sp>
      <p:sp>
        <p:nvSpPr>
          <p:cNvPr id="3" name="Content Placeholder 2"/>
          <p:cNvSpPr>
            <a:spLocks noGrp="1"/>
          </p:cNvSpPr>
          <p:nvPr>
            <p:ph idx="1"/>
          </p:nvPr>
        </p:nvSpPr>
        <p:spPr/>
        <p:txBody>
          <a:bodyPr/>
          <a:lstStyle/>
          <a:p>
            <a:r>
              <a:rPr lang="en-US" dirty="0" smtClean="0"/>
              <a:t>Gradients with respect to switch times cannot be easily evaluated via finite difference, and automatic differentiation fails due to the discontinuous logic</a:t>
            </a:r>
          </a:p>
          <a:p>
            <a:r>
              <a:rPr lang="en-US" dirty="0" smtClean="0"/>
              <a:t>Solved very efficient via SQP method (</a:t>
            </a:r>
            <a:r>
              <a:rPr lang="en-US" dirty="0" err="1" smtClean="0"/>
              <a:t>quasiNewton</a:t>
            </a:r>
            <a:r>
              <a:rPr lang="en-US" dirty="0" smtClean="0"/>
              <a:t> method, BFGS update to inverse Hessian)</a:t>
            </a:r>
          </a:p>
          <a:p>
            <a:r>
              <a:rPr lang="en-US" dirty="0" smtClean="0"/>
              <a:t>We left margins heuristically, assumed a fixed % was sufficient for closed </a:t>
            </a:r>
            <a:r>
              <a:rPr lang="en-US" smtClean="0"/>
              <a:t>loop trajectories </a:t>
            </a:r>
            <a:endParaRPr lang="en-US" dirty="0"/>
          </a:p>
        </p:txBody>
      </p:sp>
      <p:sp>
        <p:nvSpPr>
          <p:cNvPr id="4" name="Date Placeholder 3"/>
          <p:cNvSpPr>
            <a:spLocks noGrp="1"/>
          </p:cNvSpPr>
          <p:nvPr>
            <p:ph type="dt" sz="half" idx="10"/>
          </p:nvPr>
        </p:nvSpPr>
        <p:spPr/>
        <p:txBody>
          <a:bodyPr/>
          <a:lstStyle/>
          <a:p>
            <a:fld id="{581CF2A1-F6C1-4B7E-AC26-04453B5C8EE3}" type="datetime1">
              <a:rPr lang="en-US" smtClean="0"/>
              <a:t>11/30/2018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(Covariance minimization is just one particular objective)</a:t>
            </a:r>
          </a:p>
          <a:p>
            <a:r>
              <a:rPr lang="en-US" dirty="0" smtClean="0"/>
              <a:t>For Gaussian uncertainty, we cannot guarantee that constraints will be met due to unboundedness, instead they must be met with a specified probability</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11/30/2018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50825" y="1493229"/>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16041" y="1493228"/>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58845" y="2467427"/>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56573" y="1328843"/>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5131" y="3399985"/>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45822" y="2185307"/>
            <a:ext cx="2206758" cy="300082"/>
          </a:xfrm>
          <a:prstGeom prst="rect">
            <a:avLst/>
          </a:prstGeom>
          <a:noFill/>
        </p:spPr>
        <p:txBody>
          <a:bodyPr wrap="none" rtlCol="0">
            <a:spAutoFit/>
          </a:bodyPr>
          <a:lstStyle/>
          <a:p>
            <a:r>
              <a:rPr lang="en-US" sz="1350" dirty="0" smtClean="0">
                <a:solidFill>
                  <a:srgbClr val="FF0000"/>
                </a:solidFill>
              </a:rPr>
              <a:t>Constraint boundary, </a:t>
            </a:r>
            <a:r>
              <a:rPr lang="en-US" sz="1350" dirty="0" smtClean="0">
                <a:solidFill>
                  <a:srgbClr val="FF0000"/>
                </a:solidFill>
              </a:rPr>
              <a:t>c(y) </a:t>
            </a:r>
            <a:r>
              <a:rPr lang="en-US" sz="1350" dirty="0">
                <a:solidFill>
                  <a:srgbClr val="FF0000"/>
                </a:solidFill>
              </a:rPr>
              <a:t>= 0</a:t>
            </a:r>
          </a:p>
        </p:txBody>
      </p:sp>
      <p:sp>
        <p:nvSpPr>
          <p:cNvPr id="22" name="TextBox 21"/>
          <p:cNvSpPr txBox="1"/>
          <p:nvPr/>
        </p:nvSpPr>
        <p:spPr>
          <a:xfrm>
            <a:off x="355855" y="3436912"/>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47594" y="2185307"/>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09616" y="2173406"/>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05339" y="1207727"/>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00726" y="1507809"/>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45170" y="2688771"/>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488415" y="2724399"/>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82941" y="3125558"/>
            <a:ext cx="2010413"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mc:Choice xmlns:a14="http://schemas.microsoft.com/office/drawing/2010/main"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a14:m>
                <a:endParaRPr lang="en-US" b="0" i="1" dirty="0" smtClean="0">
                  <a:latin typeface="Cambria Math" panose="020405030504060302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𝛿</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450825" y="5768376"/>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11/30/2018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11/30/2018</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a:t>
            </a:r>
            <a:r>
              <a:rPr lang="en-US" dirty="0" smtClean="0"/>
              <a:t>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a:t>
            </a:r>
            <a:r>
              <a:rPr lang="en-US" dirty="0" smtClean="0"/>
              <a:t>cases</a:t>
            </a:r>
          </a:p>
          <a:p>
            <a:pPr lvl="1"/>
            <a:r>
              <a:rPr lang="en-US" dirty="0" smtClean="0"/>
              <a:t>Geometrically</a:t>
            </a:r>
            <a:r>
              <a:rPr lang="en-US" dirty="0" smtClean="0"/>
              <a:t>,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11/30/2018</a:t>
            </a:fld>
            <a:endParaRPr lang="en-US"/>
          </a:p>
        </p:txBody>
      </p:sp>
    </p:spTree>
    <p:extLst>
      <p:ext uri="{BB962C8B-B14F-4D97-AF65-F5344CB8AC3E}">
        <p14:creationId xmlns:p14="http://schemas.microsoft.com/office/powerpoint/2010/main" val="309636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an optimization approach: 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11/30/2018</a:t>
            </a:fld>
            <a:endParaRPr lang="en-US"/>
          </a:p>
        </p:txBody>
      </p:sp>
    </p:spTree>
    <p:extLst>
      <p:ext uri="{BB962C8B-B14F-4D97-AF65-F5344CB8AC3E}">
        <p14:creationId xmlns:p14="http://schemas.microsoft.com/office/powerpoint/2010/main" val="102324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3091" t="-31000" b="-62000"/>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9630" r="7113"/>
          <a:stretch/>
        </p:blipFill>
        <p:spPr>
          <a:xfrm>
            <a:off x="628650" y="1690689"/>
            <a:ext cx="7954633" cy="4992779"/>
          </a:xfrm>
        </p:spPr>
      </p:pic>
      <p:sp>
        <p:nvSpPr>
          <p:cNvPr id="4" name="Date Placeholder 3"/>
          <p:cNvSpPr>
            <a:spLocks noGrp="1"/>
          </p:cNvSpPr>
          <p:nvPr>
            <p:ph type="dt" sz="half" idx="10"/>
          </p:nvPr>
        </p:nvSpPr>
        <p:spPr/>
        <p:txBody>
          <a:bodyPr/>
          <a:lstStyle/>
          <a:p>
            <a:fld id="{DACEE8DD-B545-4020-BC5A-D34F01A5A26F}" type="datetime1">
              <a:rPr lang="en-US" smtClean="0"/>
              <a:t>11/30/2018</a:t>
            </a:fld>
            <a:endParaRPr lang="en-US"/>
          </a:p>
        </p:txBody>
      </p:sp>
    </p:spTree>
    <p:extLst>
      <p:ext uri="{BB962C8B-B14F-4D97-AF65-F5344CB8AC3E}">
        <p14:creationId xmlns:p14="http://schemas.microsoft.com/office/powerpoint/2010/main" val="2390427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dirty="0"/>
              <a:t>During vehicle design, </a:t>
            </a:r>
            <a:r>
              <a:rPr lang="en-US" dirty="0" smtClean="0"/>
              <a:t>we </a:t>
            </a:r>
            <a:r>
              <a:rPr lang="en-US" dirty="0" smtClean="0"/>
              <a:t>seek </a:t>
            </a:r>
            <a:r>
              <a:rPr lang="en-US" dirty="0" smtClean="0"/>
              <a:t>to minimize propellant use under </a:t>
            </a:r>
            <a:r>
              <a:rPr lang="en-US" dirty="0" smtClean="0"/>
              <a:t>uncertainty during the powered descent phase  </a:t>
            </a:r>
            <a:endParaRPr lang="en-US" dirty="0" smtClean="0"/>
          </a:p>
          <a:p>
            <a:pPr lvl="1"/>
            <a:r>
              <a:rPr lang="en-US" dirty="0" smtClean="0"/>
              <a:t>J = -m(</a:t>
            </a:r>
            <a:r>
              <a:rPr lang="en-US" dirty="0" err="1" smtClean="0"/>
              <a:t>tf</a:t>
            </a:r>
            <a:r>
              <a:rPr lang="en-US" dirty="0" smtClean="0"/>
              <a:t>)</a:t>
            </a:r>
          </a:p>
          <a:p>
            <a:pPr lvl="1"/>
            <a:r>
              <a:rPr lang="en-US" dirty="0" smtClean="0"/>
              <a:t>This allows us to deliver the heaviest payload to the surface</a:t>
            </a:r>
            <a:endParaRPr lang="en-US" dirty="0" smtClean="0"/>
          </a:p>
          <a:p>
            <a:r>
              <a:rPr lang="en-US" dirty="0" smtClean="0"/>
              <a:t>The system is subject to bounded thrust magnitude, glide-slope constraint that prevents shallow flight</a:t>
            </a:r>
            <a:endParaRPr lang="en-US" dirty="0" smtClean="0"/>
          </a:p>
        </p:txBody>
      </p:sp>
      <p:sp>
        <p:nvSpPr>
          <p:cNvPr id="4" name="Date Placeholder 3"/>
          <p:cNvSpPr>
            <a:spLocks noGrp="1"/>
          </p:cNvSpPr>
          <p:nvPr>
            <p:ph type="dt" sz="half" idx="10"/>
          </p:nvPr>
        </p:nvSpPr>
        <p:spPr/>
        <p:txBody>
          <a:bodyPr/>
          <a:lstStyle/>
          <a:p>
            <a:fld id="{FA3B38A7-CC6F-4E29-89B7-25D234EC0321}" type="datetime1">
              <a:rPr lang="en-US" smtClean="0"/>
              <a:t>11/30/2018</a:t>
            </a:fld>
            <a:endParaRPr lang="en-US"/>
          </a:p>
        </p:txBody>
      </p:sp>
    </p:spTree>
    <p:extLst>
      <p:ext uri="{BB962C8B-B14F-4D97-AF65-F5344CB8AC3E}">
        <p14:creationId xmlns:p14="http://schemas.microsoft.com/office/powerpoint/2010/main" val="322004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a:t>
            </a:r>
            <a:r>
              <a:rPr lang="en-US" dirty="0" smtClean="0"/>
              <a:t>(robust solutions via optimal </a:t>
            </a:r>
            <a:r>
              <a:rPr lang="en-US" dirty="0" smtClean="0"/>
              <a:t>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11/30/2018</a:t>
            </a:fld>
            <a:endParaRPr lang="en-US"/>
          </a:p>
        </p:txBody>
      </p:sp>
    </p:spTree>
    <p:extLst>
      <p:ext uri="{BB962C8B-B14F-4D97-AF65-F5344CB8AC3E}">
        <p14:creationId xmlns:p14="http://schemas.microsoft.com/office/powerpoint/2010/main" val="113278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endParaRPr lang="en-US" sz="1350" dirty="0"/>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endParaRPr lang="en-US" sz="1350" dirty="0"/>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endParaRPr lang="en-US" sz="1350" dirty="0"/>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endParaRPr lang="en-US" sz="1350" dirty="0"/>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endParaRPr lang="en-US" sz="1350" dirty="0"/>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endParaRPr lang="en-US" sz="1350" dirty="0"/>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11/30/2018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11/30/2018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11/30/2018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11/30/2018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11/30/2018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11/30/2018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11/30/2018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11/30/2018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11/30/2018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dirty="0" smtClean="0"/>
              <a:t>Mars Science Laboratory -  Apollo entry guidance, DGB Chute, Sky-Crane Descent stage</a:t>
            </a:r>
          </a:p>
          <a:p>
            <a:r>
              <a:rPr lang="en-US" dirty="0" smtClean="0"/>
              <a:t>Reference trajectory designed for slow maneuvers and wide margins </a:t>
            </a:r>
          </a:p>
          <a:p>
            <a:r>
              <a:rPr lang="en-US" dirty="0" smtClean="0"/>
              <a:t>Closed-loop performance evaluated via Monte Carlo</a:t>
            </a:r>
          </a:p>
          <a:p>
            <a:pPr lvl="1"/>
            <a:r>
              <a:rPr lang="en-US" dirty="0" smtClean="0"/>
              <a:t>Iteration with human in the loop </a:t>
            </a:r>
          </a:p>
          <a:p>
            <a:r>
              <a:rPr lang="en-US" dirty="0" smtClean="0"/>
              <a:t>Parachute architectures simply do not scale to high ballistic coefficients</a:t>
            </a:r>
            <a:endParaRPr lang="en-US" dirty="0"/>
          </a:p>
        </p:txBody>
      </p:sp>
      <p:sp>
        <p:nvSpPr>
          <p:cNvPr id="4" name="Date Placeholder 3"/>
          <p:cNvSpPr>
            <a:spLocks noGrp="1"/>
          </p:cNvSpPr>
          <p:nvPr>
            <p:ph type="dt" sz="half" idx="10"/>
          </p:nvPr>
        </p:nvSpPr>
        <p:spPr/>
        <p:txBody>
          <a:bodyPr/>
          <a:lstStyle/>
          <a:p>
            <a:fld id="{E0514563-7F99-4AB4-938D-7B22B938DBF8}" type="datetime1">
              <a:rPr lang="en-US" smtClean="0"/>
              <a:t>11/30/2018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11/30/2018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11/30/2018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11/30/2018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11/30/2018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11/30/2018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a:t>
            </a:r>
            <a:r>
              <a:rPr lang="en-US" dirty="0" smtClean="0"/>
              <a:t>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thrusters</a:t>
            </a:r>
          </a:p>
          <a:p>
            <a:r>
              <a:rPr lang="en-US" dirty="0" smtClean="0"/>
              <a:t>Powered descent phase – supersonic </a:t>
            </a:r>
            <a:r>
              <a:rPr lang="en-US" dirty="0" err="1" smtClean="0"/>
              <a:t>retropropulsion</a:t>
            </a:r>
            <a:r>
              <a:rPr lang="en-US" dirty="0" smtClean="0"/>
              <a:t> is used to null nearly all of the vehicle’s remaining velocity </a:t>
            </a:r>
          </a:p>
          <a:p>
            <a:r>
              <a:rPr lang="en-US" dirty="0" smtClean="0"/>
              <a:t>Landing phase – vertical powered descent 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11/30/2018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Broadly…</a:t>
            </a:r>
            <a:endParaRPr lang="en-US" dirty="0"/>
          </a:p>
        </p:txBody>
      </p:sp>
      <p:sp>
        <p:nvSpPr>
          <p:cNvPr id="3" name="Content Placeholder 2"/>
          <p:cNvSpPr>
            <a:spLocks noGrp="1"/>
          </p:cNvSpPr>
          <p:nvPr>
            <p:ph idx="1"/>
          </p:nvPr>
        </p:nvSpPr>
        <p:spPr/>
        <p:txBody>
          <a:bodyPr/>
          <a:lstStyle/>
          <a:p>
            <a:r>
              <a:rPr lang="en-US" dirty="0" smtClean="0"/>
              <a:t>I am interested in closed loop performance of constrained, nonlinear systems subject to parametric uncertainty and/or </a:t>
            </a:r>
            <a:r>
              <a:rPr lang="en-US" dirty="0" err="1" smtClean="0"/>
              <a:t>stochasticity</a:t>
            </a:r>
            <a:r>
              <a:rPr lang="en-US" dirty="0" smtClean="0"/>
              <a:t> </a:t>
            </a:r>
          </a:p>
          <a:p>
            <a:r>
              <a:rPr lang="en-US" dirty="0" smtClean="0"/>
              <a:t>I want to exploit knowledge of the probabilistic nature of the uncertainty to improve performance</a:t>
            </a:r>
          </a:p>
          <a:p>
            <a:endParaRPr lang="en-US" dirty="0"/>
          </a:p>
        </p:txBody>
      </p:sp>
      <p:sp>
        <p:nvSpPr>
          <p:cNvPr id="4" name="Date Placeholder 3"/>
          <p:cNvSpPr>
            <a:spLocks noGrp="1"/>
          </p:cNvSpPr>
          <p:nvPr>
            <p:ph type="dt" sz="half" idx="10"/>
          </p:nvPr>
        </p:nvSpPr>
        <p:spPr/>
        <p:txBody>
          <a:bodyPr/>
          <a:lstStyle/>
          <a:p>
            <a:fld id="{2E9BCE13-D08C-4922-8CC7-C0D374DE3A5E}" type="datetime1">
              <a:rPr lang="en-US" smtClean="0"/>
              <a:t>11/30/2018</a:t>
            </a:fld>
            <a:endParaRPr lang="en-US"/>
          </a:p>
        </p:txBody>
      </p:sp>
    </p:spTree>
    <p:extLst>
      <p:ext uri="{BB962C8B-B14F-4D97-AF65-F5344CB8AC3E}">
        <p14:creationId xmlns:p14="http://schemas.microsoft.com/office/powerpoint/2010/main" val="386732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a:t>
            </a:r>
            <a:r>
              <a:rPr lang="en-US" dirty="0" smtClean="0"/>
              <a:t>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r>
              <a:rPr lang="en-US" dirty="0" smtClean="0"/>
              <a:t>)</a:t>
            </a:r>
          </a:p>
          <a:p>
            <a:r>
              <a:rPr lang="en-US" dirty="0" smtClean="0"/>
              <a:t>Control of </a:t>
            </a:r>
            <a:r>
              <a:rPr lang="en-US" dirty="0" err="1" smtClean="0"/>
              <a:t>Liouville</a:t>
            </a:r>
            <a:r>
              <a:rPr lang="en-US" dirty="0" smtClean="0"/>
              <a:t> equation</a:t>
            </a:r>
            <a:endParaRPr lang="en-US" dirty="0" smtClean="0"/>
          </a:p>
          <a:p>
            <a:r>
              <a:rPr lang="en-US" dirty="0" smtClean="0"/>
              <a:t>Desensitized optimal control penalizes the partial derivatives of the objective function </a:t>
            </a:r>
            <a:r>
              <a:rPr lang="en-US" dirty="0" err="1" smtClean="0"/>
              <a:t>wrt</a:t>
            </a:r>
            <a:r>
              <a:rPr lang="en-US" dirty="0" smtClean="0"/>
              <a:t> </a:t>
            </a:r>
            <a:r>
              <a:rPr lang="en-US" dirty="0" smtClean="0"/>
              <a:t>parameters, or places constraints on sensitivities </a:t>
            </a:r>
            <a:endParaRPr lang="en-US" dirty="0" smtClean="0"/>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11/30/2018</a:t>
            </a:fld>
            <a:endParaRPr lang="en-US"/>
          </a:p>
        </p:txBody>
      </p:sp>
    </p:spTree>
    <p:extLst>
      <p:ext uri="{BB962C8B-B14F-4D97-AF65-F5344CB8AC3E}">
        <p14:creationId xmlns:p14="http://schemas.microsoft.com/office/powerpoint/2010/main" val="171248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11/30/2018</a:t>
            </a:fld>
            <a:endParaRPr lang="en-US"/>
          </a:p>
        </p:txBody>
      </p:sp>
    </p:spTree>
    <p:extLst>
      <p:ext uri="{BB962C8B-B14F-4D97-AF65-F5344CB8AC3E}">
        <p14:creationId xmlns:p14="http://schemas.microsoft.com/office/powerpoint/2010/main" val="340349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11/30/2018</a:t>
            </a:fld>
            <a:endParaRPr lang="en-US"/>
          </a:p>
        </p:txBody>
      </p:sp>
    </p:spTree>
    <p:extLst>
      <p:ext uri="{BB962C8B-B14F-4D97-AF65-F5344CB8AC3E}">
        <p14:creationId xmlns:p14="http://schemas.microsoft.com/office/powerpoint/2010/main" val="383785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dirty="0" smtClean="0"/>
              <a:t>Desensitized entry and powered descent without explicit enforcement of constraints</a:t>
            </a:r>
          </a:p>
          <a:p>
            <a:r>
              <a:rPr lang="en-US" dirty="0" smtClean="0"/>
              <a:t>Variance penalization without confirmation of benefits</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11/30/2018</a:t>
            </a:fld>
            <a:endParaRPr lang="en-US"/>
          </a:p>
        </p:txBody>
      </p:sp>
    </p:spTree>
    <p:extLst>
      <p:ext uri="{BB962C8B-B14F-4D97-AF65-F5344CB8AC3E}">
        <p14:creationId xmlns:p14="http://schemas.microsoft.com/office/powerpoint/2010/main" val="761289405"/>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17687</TotalTime>
  <Words>2342</Words>
  <Application>Microsoft Office PowerPoint</Application>
  <PresentationFormat>On-screen Show (4:3)</PresentationFormat>
  <Paragraphs>264</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UCI Samueli </vt:lpstr>
      <vt:lpstr>A Stochastic Optimal Control Approach to Mars EDL</vt:lpstr>
      <vt:lpstr>Outline</vt:lpstr>
      <vt:lpstr>Entry Descent and Landing  State of the Art</vt:lpstr>
      <vt:lpstr>EDL Concept of Operations</vt:lpstr>
      <vt:lpstr>Broadly…</vt:lpstr>
      <vt:lpstr>Literature Review </vt:lpstr>
      <vt:lpstr>Literature Review </vt:lpstr>
      <vt:lpstr>Also Related</vt:lpstr>
      <vt:lpstr>Existing Applications to EDL</vt:lpstr>
      <vt:lpstr>Drawbacks/Limitations of Existing Approaches</vt:lpstr>
      <vt:lpstr>Switch Time Optimization for Rapid Entry Trajectory Design</vt:lpstr>
      <vt:lpstr>Switch Time Opt</vt:lpstr>
      <vt:lpstr>Chance Constrained Nonlinear Optimal Control</vt:lpstr>
      <vt:lpstr>PowerPoint Presentation</vt:lpstr>
      <vt:lpstr>Current Approach</vt:lpstr>
      <vt:lpstr>Covariance Minimization</vt:lpstr>
      <vt:lpstr>Variance Minimization</vt:lpstr>
      <vt:lpstr>1D Example: x ̇=-c|x|x+u</vt:lpstr>
      <vt:lpstr>Application:  Supersonic Retropropulsion</vt:lpstr>
      <vt:lpstr>PowerPoint Presentation</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Trace Norm</vt:lpstr>
      <vt:lpstr>System Flow</vt:lpstr>
      <vt:lpstr>Modeling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Noyes</cp:lastModifiedBy>
  <cp:revision>156</cp:revision>
  <dcterms:created xsi:type="dcterms:W3CDTF">2016-02-17T21:45:19Z</dcterms:created>
  <dcterms:modified xsi:type="dcterms:W3CDTF">2018-11-30T21:07:07Z</dcterms:modified>
</cp:coreProperties>
</file>