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75" r:id="rId2"/>
    <p:sldId id="283" r:id="rId3"/>
    <p:sldId id="284" r:id="rId4"/>
    <p:sldId id="287" r:id="rId5"/>
    <p:sldId id="285" r:id="rId6"/>
    <p:sldId id="288" r:id="rId7"/>
    <p:sldId id="286" r:id="rId8"/>
    <p:sldId id="280" r:id="rId9"/>
    <p:sldId id="281" r:id="rId10"/>
    <p:sldId id="260" r:id="rId11"/>
    <p:sldId id="263" r:id="rId12"/>
    <p:sldId id="262" r:id="rId13"/>
    <p:sldId id="279" r:id="rId14"/>
    <p:sldId id="261" r:id="rId15"/>
    <p:sldId id="28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E65E8-8D10-45BF-9402-B68D0796393C}">
          <p14:sldIdLst>
            <p14:sldId id="275"/>
            <p14:sldId id="283"/>
            <p14:sldId id="284"/>
            <p14:sldId id="287"/>
            <p14:sldId id="285"/>
            <p14:sldId id="288"/>
            <p14:sldId id="286"/>
            <p14:sldId id="280"/>
            <p14:sldId id="281"/>
            <p14:sldId id="260"/>
            <p14:sldId id="263"/>
            <p14:sldId id="262"/>
            <p14:sldId id="279"/>
            <p14:sldId id="261"/>
            <p14:sldId id="282"/>
          </p14:sldIdLst>
        </p14:section>
        <p14:section name="Convex Update" id="{84CEB627-9745-4B28-B0BB-7AB7D074EB2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Backup" id="{50A3E535-C32B-4C74-986A-6758D517A34D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9176" autoAdjust="0"/>
  </p:normalViewPr>
  <p:slideViewPr>
    <p:cSldViewPr snapToGrid="0" snapToObjects="1">
      <p:cViewPr varScale="1">
        <p:scale>
          <a:sx n="116" d="100"/>
          <a:sy n="116" d="100"/>
        </p:scale>
        <p:origin x="13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states involved in the constraint, the more checks we have to perform. For a 1-D constraint, we only have to check a line’s worth of points. However, we don’t need to check constraints for every possible</a:t>
            </a:r>
            <a:r>
              <a:rPr lang="en-US" baseline="0" dirty="0" smtClean="0"/>
              <a:t> x and every possible y, we only need to check for points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that are in the reachable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more work, and we can also simply check points that are extremal, but this requires determining which points are extremals.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common approaches introduce conservatism, for example by using probabilistic inequalities based on moments (which are not tight in general). This approach has zero conservatism when F is invertible. If F is not, then some conservatism is introduced but likely still much smaller than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7F58-9784-4543-B74A-850450AD4D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either augment an existing approach, or form the basis for a</a:t>
            </a:r>
            <a:r>
              <a:rPr lang="en-US" baseline="0" dirty="0" smtClean="0"/>
              <a:t> new one </a:t>
            </a:r>
          </a:p>
          <a:p>
            <a:r>
              <a:rPr lang="en-US" baseline="0" dirty="0" smtClean="0"/>
              <a:t>Need to balance computation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vehicle flies with an angle of attack to generate lift</a:t>
            </a:r>
          </a:p>
          <a:p>
            <a:r>
              <a:rPr lang="en-US" dirty="0" smtClean="0"/>
              <a:t>Vehicle is steered toward the target via rotation of the vehicle about the velocity vector to orient the lift vector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potential applications, including updates to a reference trajectory in a tracking approach, and predictor-corrector-like method based on regular repeated updates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Minimizing distance to original trajectory keeps</a:t>
            </a:r>
            <a:r>
              <a:rPr lang="en-US" baseline="0" dirty="0" smtClean="0"/>
              <a:t> the linearization as accurate as possible </a:t>
            </a:r>
            <a:endParaRPr lang="en-US" dirty="0" smtClean="0"/>
          </a:p>
          <a:p>
            <a:r>
              <a:rPr lang="en-US" dirty="0" smtClean="0"/>
              <a:t>Treating the bank rate</a:t>
            </a:r>
            <a:r>
              <a:rPr lang="en-US" baseline="0" dirty="0" smtClean="0"/>
              <a:t> as control allows us to limit it, as an added benefit </a:t>
            </a:r>
          </a:p>
          <a:p>
            <a:r>
              <a:rPr lang="en-US" baseline="0" dirty="0" smtClean="0"/>
              <a:t>Normal approaches are iterative, ours solves only a single problem </a:t>
            </a:r>
          </a:p>
          <a:p>
            <a:r>
              <a:rPr lang="en-US" baseline="0" dirty="0" smtClean="0"/>
              <a:t>Bank limit becomes a path constraint, rather than control constraint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r>
              <a:rPr lang="en-US" baseline="0" dirty="0" smtClean="0"/>
              <a:t> are fairly substantial even for relatively small perturbations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tracking, flown open-loop</a:t>
            </a:r>
            <a:r>
              <a:rPr lang="en-US" baseline="0" dirty="0" smtClean="0"/>
              <a:t> between plans, NO ADD’L LATERAL CONTROL</a:t>
            </a:r>
          </a:p>
          <a:p>
            <a:r>
              <a:rPr lang="en-US" baseline="0" dirty="0" smtClean="0"/>
              <a:t>Low discrepancy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difference</a:t>
            </a:r>
            <a:r>
              <a:rPr lang="en-US" baseline="0" dirty="0" smtClean="0"/>
              <a:t> in scale between the axes </a:t>
            </a:r>
          </a:p>
          <a:p>
            <a:r>
              <a:rPr lang="en-US" baseline="0" dirty="0" smtClean="0"/>
              <a:t>Also, not all trajectories are plotted, too unclear otherwise (that’s why there are samples at +- 1km </a:t>
            </a:r>
            <a:r>
              <a:rPr lang="en-US" baseline="0" dirty="0" err="1" smtClean="0"/>
              <a:t>crossrange</a:t>
            </a:r>
            <a:r>
              <a:rPr lang="en-US" baseline="0" dirty="0" smtClean="0"/>
              <a:t> not seen in the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state vector</a:t>
            </a:r>
            <a:r>
              <a:rPr lang="en-US" baseline="0" dirty="0" smtClean="0"/>
              <a:t> is propagated </a:t>
            </a:r>
            <a:r>
              <a:rPr lang="en-US" baseline="0" dirty="0" err="1" smtClean="0"/>
              <a:t>inertially</a:t>
            </a:r>
            <a:r>
              <a:rPr lang="en-US" baseline="0" dirty="0" smtClean="0"/>
              <a:t> using IMU data</a:t>
            </a:r>
          </a:p>
          <a:p>
            <a:r>
              <a:rPr lang="en-US" baseline="0" dirty="0" smtClean="0"/>
              <a:t>Accelerations are measured (with measurement errors) in body axes then converted (with orientation errors) into wind axes as lift and drag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8269"/>
          </a:xfrm>
        </p:spPr>
        <p:txBody>
          <a:bodyPr/>
          <a:lstStyle/>
          <a:p>
            <a:r>
              <a:rPr lang="en-US" dirty="0" smtClean="0"/>
              <a:t>Entry phase (convex updating)</a:t>
            </a:r>
          </a:p>
          <a:p>
            <a:r>
              <a:rPr lang="en-US" dirty="0" smtClean="0"/>
              <a:t>SRP phase (nonlinear feedback control)</a:t>
            </a:r>
          </a:p>
          <a:p>
            <a:r>
              <a:rPr lang="en-US" dirty="0" smtClean="0"/>
              <a:t>Multi-phase optimal control (create reference for initialization entry, and to track in SRP phase potentially)</a:t>
            </a:r>
          </a:p>
          <a:p>
            <a:r>
              <a:rPr lang="en-US" dirty="0" smtClean="0"/>
              <a:t>Adaptive SRP initiation via free initial condition OCP?</a:t>
            </a:r>
          </a:p>
          <a:p>
            <a:r>
              <a:rPr lang="en-US" dirty="0" smtClean="0"/>
              <a:t>Free final time via free initial condition?</a:t>
            </a:r>
          </a:p>
          <a:p>
            <a:r>
              <a:rPr lang="en-US" dirty="0" smtClean="0"/>
              <a:t>Non-standard control objectives: risk sensitive, minimally covariant trajectories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397"/>
          </a:xfrm>
        </p:spPr>
        <p:txBody>
          <a:bodyPr/>
          <a:lstStyle/>
          <a:p>
            <a:r>
              <a:rPr lang="en-US" dirty="0" smtClean="0"/>
              <a:t>Consider first the LTV case, with unconstrained control</a:t>
            </a:r>
          </a:p>
          <a:p>
            <a:r>
              <a:rPr lang="en-US" dirty="0" smtClean="0"/>
              <a:t>For suitable choice of norm on the final covariance matrix, the problem </a:t>
            </a:r>
            <a:r>
              <a:rPr lang="en-US" smtClean="0"/>
              <a:t>reduces to </a:t>
            </a:r>
            <a:r>
              <a:rPr lang="en-US" dirty="0" smtClean="0"/>
              <a:t>standard LQR with a particular boundary condition</a:t>
            </a:r>
          </a:p>
          <a:p>
            <a:pPr lvl="1"/>
            <a:r>
              <a:rPr lang="en-US" dirty="0" smtClean="0"/>
              <a:t>The required norm is the trace operator</a:t>
            </a:r>
          </a:p>
          <a:p>
            <a:pPr lvl="1"/>
            <a:r>
              <a:rPr lang="en-US" dirty="0" smtClean="0"/>
              <a:t>The LQ state weight matrix Q = I</a:t>
            </a:r>
          </a:p>
          <a:p>
            <a:r>
              <a:rPr lang="en-US" dirty="0" smtClean="0"/>
              <a:t>The trace is a suitable choice in many cases. Geometrically, it is related to the size of the covariance ellipse, while ignoring directional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6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broader class of </a:t>
            </a:r>
            <a:r>
              <a:rPr lang="en-US" dirty="0" err="1" smtClean="0"/>
              <a:t>Schatten</a:t>
            </a:r>
            <a:r>
              <a:rPr lang="en-US" dirty="0" smtClean="0"/>
              <a:t> p-norms with p=1</a:t>
            </a:r>
          </a:p>
          <a:p>
            <a:r>
              <a:rPr lang="en-US" dirty="0" smtClean="0"/>
              <a:t>Also called the nuclear norm, equal to the sum of the singular values (= eigenvalues because covariance is positive semi-definite)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9283"/>
          </a:xfrm>
        </p:spPr>
        <p:txBody>
          <a:bodyPr/>
          <a:lstStyle/>
          <a:p>
            <a:r>
              <a:rPr lang="en-US" dirty="0"/>
              <a:t>Next consider the same scenario with bounded control inputs</a:t>
            </a:r>
          </a:p>
          <a:p>
            <a:pPr lvl="1"/>
            <a:r>
              <a:rPr lang="en-US" dirty="0"/>
              <a:t>The optimal control law is bang-bang in nature</a:t>
            </a:r>
          </a:p>
          <a:p>
            <a:pPr lvl="1"/>
            <a:r>
              <a:rPr lang="en-US" dirty="0"/>
              <a:t>Can no longer decouple mean and covariance problems </a:t>
            </a:r>
            <a:endParaRPr lang="en-US" dirty="0" smtClean="0"/>
          </a:p>
          <a:p>
            <a:r>
              <a:rPr lang="en-US" dirty="0" smtClean="0"/>
              <a:t>In zero mean case, optimal control in linear feedback is achieved as K -&gt; </a:t>
            </a:r>
            <a:r>
              <a:rPr lang="en-US" dirty="0" err="1" smtClean="0"/>
              <a:t>inf</a:t>
            </a:r>
            <a:r>
              <a:rPr lang="en-US" dirty="0" smtClean="0"/>
              <a:t>, resulting in bang-bang control = </a:t>
            </a:r>
            <a:r>
              <a:rPr lang="en-US" dirty="0" err="1" smtClean="0"/>
              <a:t>Umax</a:t>
            </a:r>
            <a:r>
              <a:rPr lang="en-US" dirty="0" smtClean="0"/>
              <a:t>*sign(x)</a:t>
            </a:r>
            <a:endParaRPr lang="en-US" dirty="0"/>
          </a:p>
          <a:p>
            <a:r>
              <a:rPr lang="en-US" dirty="0" smtClean="0"/>
              <a:t>Even for linear problems, we turn to an optimization approach: find the optimal mean trajectory such that covariance is minimized under </a:t>
            </a:r>
            <a:r>
              <a:rPr lang="en-US" smtClean="0"/>
              <a:t>discontinuous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Powered descent vehicle design seeks to minimize propellant use under uncertainty </a:t>
            </a:r>
          </a:p>
          <a:p>
            <a:pPr lvl="1"/>
            <a:r>
              <a:rPr lang="en-US" dirty="0" smtClean="0"/>
              <a:t>J = -m(</a:t>
            </a:r>
            <a:r>
              <a:rPr lang="en-US" dirty="0" err="1" smtClean="0"/>
              <a:t>tf</a:t>
            </a:r>
            <a:r>
              <a:rPr lang="en-US" dirty="0" smtClean="0"/>
              <a:t>) + </a:t>
            </a:r>
            <a:r>
              <a:rPr lang="en-US" dirty="0" err="1" smtClean="0"/>
              <a:t>nV</a:t>
            </a:r>
            <a:r>
              <a:rPr lang="en-US" dirty="0" smtClean="0"/>
              <a:t>[m]</a:t>
            </a:r>
          </a:p>
          <a:p>
            <a:r>
              <a:rPr lang="en-US" dirty="0" smtClean="0"/>
              <a:t>Powered descent guidance</a:t>
            </a:r>
          </a:p>
          <a:p>
            <a:pPr lvl="1"/>
            <a:r>
              <a:rPr lang="en-US" dirty="0" smtClean="0"/>
              <a:t>J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825" y="1493229"/>
            <a:ext cx="1948399" cy="1948399"/>
            <a:chOff x="601099" y="847972"/>
            <a:chExt cx="2597865" cy="2597865"/>
          </a:xfrm>
        </p:grpSpPr>
        <p:sp>
          <p:nvSpPr>
            <p:cNvPr id="5" name="Rectangle 4"/>
            <p:cNvSpPr/>
            <p:nvPr/>
          </p:nvSpPr>
          <p:spPr>
            <a:xfrm>
              <a:off x="601099" y="847972"/>
              <a:ext cx="2597865" cy="2597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1326" y="1308199"/>
              <a:ext cx="1677409" cy="1677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16041" y="1493228"/>
            <a:ext cx="2434813" cy="1948399"/>
            <a:chOff x="4019533" y="847972"/>
            <a:chExt cx="3246417" cy="2597865"/>
          </a:xfrm>
        </p:grpSpPr>
        <p:sp>
          <p:nvSpPr>
            <p:cNvPr id="6" name="Parallelogram 5"/>
            <p:cNvSpPr/>
            <p:nvPr/>
          </p:nvSpPr>
          <p:spPr>
            <a:xfrm>
              <a:off x="4019533" y="847972"/>
              <a:ext cx="3246417" cy="259786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8241" y="1308199"/>
              <a:ext cx="2137638" cy="1677409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458845" y="2467427"/>
            <a:ext cx="13682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6573" y="1328843"/>
            <a:ext cx="906473" cy="9211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5131" y="3399985"/>
            <a:ext cx="1174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Reachable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822" y="2185307"/>
            <a:ext cx="220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FF0000"/>
                </a:solidFill>
              </a:rPr>
              <a:t>Constraint boundary, </a:t>
            </a:r>
            <a:r>
              <a:rPr lang="en-US" sz="1350" dirty="0">
                <a:solidFill>
                  <a:srgbClr val="FF0000"/>
                </a:solidFill>
              </a:rPr>
              <a:t>c(x)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855" y="3436912"/>
            <a:ext cx="842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Initial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7594" y="2185307"/>
            <a:ext cx="445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F(x)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9616" y="2173406"/>
            <a:ext cx="109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Subset with probability 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194" y="4009206"/>
            <a:ext cx="76697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/>
              <a:t>Idea: Use reachable set to turn probabilistic constraint into deterministic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Given: an </a:t>
            </a:r>
            <a:r>
              <a:rPr lang="en-US" sz="1350" dirty="0" smtClean="0"/>
              <a:t>initial uncertainty set (possibly unbounded) </a:t>
            </a:r>
            <a:r>
              <a:rPr lang="en-US" sz="1350" dirty="0"/>
              <a:t>and a constraint to be satisfied with probability P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Take a subset of the initial set that has probability P (this is not unique unless P=1)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Map the subset through the function F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If the </a:t>
            </a:r>
            <a:r>
              <a:rPr lang="en-US" sz="1350" dirty="0" smtClean="0"/>
              <a:t>mapped subset </a:t>
            </a:r>
            <a:r>
              <a:rPr lang="en-US" sz="1350" dirty="0"/>
              <a:t>does not violate the constraints, then the probabilistic constraint is </a:t>
            </a:r>
            <a:r>
              <a:rPr lang="en-US" sz="1350" dirty="0" smtClean="0"/>
              <a:t>satisfied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5505339" y="1207727"/>
            <a:ext cx="2361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Acceptable constraint violation</a:t>
            </a:r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5800726" y="1507809"/>
            <a:ext cx="885321" cy="17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5170" y="2688771"/>
            <a:ext cx="2160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This subset satisfies c(x) &lt; 0 with probability 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at least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 P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4905" y="112804"/>
            <a:ext cx="4552339" cy="611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Chance Constraints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8415" y="2724399"/>
            <a:ext cx="456755" cy="9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2509" y="5707863"/>
            <a:ext cx="20104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F(x) </a:t>
            </a:r>
            <a:r>
              <a:rPr lang="en-US" sz="1100" dirty="0"/>
              <a:t>is injective, the constraint is satisfied with probability P, i.e., no conservatism is </a:t>
            </a:r>
            <a:r>
              <a:rPr lang="en-US" sz="1100" dirty="0" smtClean="0"/>
              <a:t>introduced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697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261760"/>
            <a:ext cx="480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Tractable approximation for Gaussian uncertainty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71848" y="1849561"/>
                <a:ext cx="5486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 given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 we can associate an ellipsoidal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also compute the radius r such that the ellipsoid contains a given fraction of the total probability,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8" y="1849561"/>
                <a:ext cx="54864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736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2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Mars missions will have challenging requirements that necessitate closed-loop entry guidance</a:t>
            </a:r>
          </a:p>
          <a:p>
            <a:r>
              <a:rPr lang="en-US" dirty="0" smtClean="0"/>
              <a:t>The ability to design a trajectory onboard increases autonomy and can be used in entry guidance</a:t>
            </a:r>
          </a:p>
          <a:p>
            <a:pPr lvl="1"/>
            <a:r>
              <a:rPr lang="en-US" dirty="0" smtClean="0"/>
              <a:t>Trajectory generation can be used in reference tracking methods, or as the basis for a numerical predictor-corrector method via frequent design</a:t>
            </a:r>
          </a:p>
          <a:p>
            <a:r>
              <a:rPr lang="en-US" dirty="0" smtClean="0"/>
              <a:t>Generating an optimal trajectory onboard is difficult due to limited computing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Trajectory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2119"/>
            <a:ext cx="8361346" cy="5561582"/>
          </a:xfrm>
        </p:spPr>
        <p:txBody>
          <a:bodyPr/>
          <a:lstStyle/>
          <a:p>
            <a:r>
              <a:rPr lang="en-US" dirty="0" smtClean="0"/>
              <a:t>The vehicle enters the atmosphere with a trajectory designed that will deliver it to the target under nominal conditions </a:t>
            </a:r>
          </a:p>
          <a:p>
            <a:r>
              <a:rPr lang="en-US" dirty="0"/>
              <a:t>Under off-nominal conditions, the vehicle will deviate from the trajectory that was planned, </a:t>
            </a:r>
            <a:r>
              <a:rPr lang="en-US" dirty="0" smtClean="0"/>
              <a:t>sometimes even </a:t>
            </a:r>
            <a:r>
              <a:rPr lang="en-US" dirty="0"/>
              <a:t>with the aid of </a:t>
            </a:r>
            <a:r>
              <a:rPr lang="en-US" dirty="0" smtClean="0"/>
              <a:t>closed-loop guidance </a:t>
            </a:r>
          </a:p>
          <a:p>
            <a:pPr lvl="1"/>
            <a:r>
              <a:rPr lang="en-US" dirty="0" smtClean="0"/>
              <a:t>Vehicle may arrive at the target under poor conditions (e.g. outside of parachute deployment conditions) or may violate important path constraints </a:t>
            </a:r>
          </a:p>
          <a:p>
            <a:r>
              <a:rPr lang="en-US" dirty="0" smtClean="0"/>
              <a:t>Goal: use current estimated vehicle state and redesign a path to the target while satisfying constraints (e.g. parachute deploy conditions, path constraints)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6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853160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6153"/>
            <a:ext cx="7886700" cy="4792655"/>
          </a:xfrm>
        </p:spPr>
        <p:txBody>
          <a:bodyPr/>
          <a:lstStyle/>
          <a:p>
            <a:r>
              <a:rPr lang="en-US" sz="2400" dirty="0" smtClean="0"/>
              <a:t>Trajectory update is posed an optimal control problem</a:t>
            </a:r>
          </a:p>
          <a:p>
            <a:pPr lvl="1"/>
            <a:r>
              <a:rPr lang="en-US" sz="2000" dirty="0" smtClean="0"/>
              <a:t>Objective is to minimize distance to original trajectory while satisfying constraints </a:t>
            </a:r>
          </a:p>
          <a:p>
            <a:r>
              <a:rPr lang="en-US" sz="2400" dirty="0" smtClean="0"/>
              <a:t>Use energy as independent variable </a:t>
            </a:r>
          </a:p>
          <a:p>
            <a:r>
              <a:rPr lang="en-US" sz="2400" dirty="0" err="1" smtClean="0"/>
              <a:t>Convexify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Treat bank angle as additional state, use bank rate as the control variable</a:t>
            </a:r>
          </a:p>
          <a:p>
            <a:pPr lvl="1"/>
            <a:r>
              <a:rPr lang="en-US" sz="2000" dirty="0" smtClean="0"/>
              <a:t>Linearize the equations of motion </a:t>
            </a:r>
          </a:p>
          <a:p>
            <a:pPr lvl="1"/>
            <a:r>
              <a:rPr lang="en-US" sz="2000" dirty="0" smtClean="0"/>
              <a:t>Unlike powered descent case, </a:t>
            </a:r>
            <a:r>
              <a:rPr lang="en-US" sz="2000" dirty="0" err="1" smtClean="0"/>
              <a:t>convexification</a:t>
            </a:r>
            <a:r>
              <a:rPr lang="en-US" sz="2000" dirty="0" smtClean="0"/>
              <a:t> is not lossless </a:t>
            </a:r>
          </a:p>
          <a:p>
            <a:r>
              <a:rPr lang="en-US" sz="2400" dirty="0" smtClean="0"/>
              <a:t>Discretize (or transcribe) into second-order cone program</a:t>
            </a:r>
          </a:p>
          <a:p>
            <a:pPr lvl="1"/>
            <a:r>
              <a:rPr lang="en-US" sz="2000" dirty="0" err="1" smtClean="0"/>
              <a:t>Chebyshev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seudospectral</a:t>
            </a:r>
            <a:r>
              <a:rPr lang="en-US" sz="2000" dirty="0" smtClean="0"/>
              <a:t> method </a:t>
            </a:r>
          </a:p>
          <a:p>
            <a:r>
              <a:rPr lang="en-US" sz="2400" dirty="0" smtClean="0"/>
              <a:t>Solve the resulting SOCP using efficient interior-point solver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95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(Iterative) Convex optimization approaches to non-convex optimal control problems have exploded in interest due to efficient, polynomial time solvers and guaranteed global solution when the problem is feasible</a:t>
            </a:r>
          </a:p>
          <a:p>
            <a:r>
              <a:rPr lang="en-US" sz="2400" dirty="0" smtClean="0"/>
              <a:t>A variety of aerospace problems have been solved including ascent trajectory design, powered descent trajectory design, interplanetary transfers, and entry</a:t>
            </a:r>
          </a:p>
          <a:p>
            <a:r>
              <a:rPr lang="en-US" sz="2400" dirty="0" smtClean="0"/>
              <a:t>While these convex optimization guarantees solution of feasible sub-problems, not all methods have guaranteed convergence, and those that do typically require an </a:t>
            </a:r>
            <a:r>
              <a:rPr lang="en-US" sz="2400" dirty="0"/>
              <a:t>unknown number of </a:t>
            </a:r>
            <a:r>
              <a:rPr lang="en-US" sz="2400" dirty="0" smtClean="0"/>
              <a:t>iterations</a:t>
            </a:r>
          </a:p>
          <a:p>
            <a:pPr lvl="1"/>
            <a:r>
              <a:rPr lang="en-US" sz="2000" dirty="0" smtClean="0"/>
              <a:t>The proposed approach does not involve multiple iterations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Descent and Landing </a:t>
            </a:r>
            <a:br>
              <a:rPr lang="en-US" dirty="0" smtClean="0"/>
            </a:br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7211"/>
            <a:ext cx="7886700" cy="3779752"/>
          </a:xfrm>
        </p:spPr>
        <p:txBody>
          <a:bodyPr/>
          <a:lstStyle/>
          <a:p>
            <a:r>
              <a:rPr lang="en-US" dirty="0" smtClean="0"/>
              <a:t>Mars Science Laboratory -  Apollo entry guidance, DGB Chute, Sky-Crane Descent stage</a:t>
            </a:r>
          </a:p>
          <a:p>
            <a:r>
              <a:rPr lang="en-US" dirty="0" smtClean="0"/>
              <a:t>Reference trajectory designed for slow maneuvers and wide margins </a:t>
            </a:r>
          </a:p>
          <a:p>
            <a:r>
              <a:rPr lang="en-US" dirty="0" smtClean="0"/>
              <a:t>Closed-loop performance evaluated via Monte Carlo</a:t>
            </a:r>
          </a:p>
          <a:p>
            <a:pPr lvl="1"/>
            <a:r>
              <a:rPr lang="en-US" dirty="0" smtClean="0"/>
              <a:t>Iteration with human in the loop </a:t>
            </a:r>
          </a:p>
          <a:p>
            <a:r>
              <a:rPr lang="en-US" dirty="0" smtClean="0"/>
              <a:t>Parachute architectures simply do not scale to high ballistic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8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" y="3081561"/>
            <a:ext cx="5897785" cy="359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3841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4341"/>
          </a:xfrm>
        </p:spPr>
        <p:txBody>
          <a:bodyPr/>
          <a:lstStyle/>
          <a:p>
            <a:r>
              <a:rPr lang="en-US" sz="2400" dirty="0" smtClean="0"/>
              <a:t>Updates occur at 30s interval, and ceases below 1000 m/s </a:t>
            </a:r>
          </a:p>
          <a:p>
            <a:r>
              <a:rPr lang="en-US" sz="2400" dirty="0" smtClean="0"/>
              <a:t>4% less drag, 4% more lift, and perturbations to atmospheric density are applied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541651" y="3591729"/>
            <a:ext cx="336884" cy="333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306" y="2966817"/>
            <a:ext cx="2418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state predicted by update 2 (green) and actual state due to parametric uncertainty and off-nominal atmospheric conditions is corrected by the following updates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58038" y="3760470"/>
            <a:ext cx="5967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8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1034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957386"/>
            <a:ext cx="8515350" cy="1418089"/>
          </a:xfrm>
        </p:spPr>
        <p:txBody>
          <a:bodyPr/>
          <a:lstStyle/>
          <a:p>
            <a:r>
              <a:rPr lang="en-US" sz="2400" dirty="0" smtClean="0"/>
              <a:t>The initial trajectory was optimized for high altitude</a:t>
            </a:r>
          </a:p>
          <a:p>
            <a:r>
              <a:rPr lang="en-US" sz="2400" dirty="0" smtClean="0"/>
              <a:t>The updates retain aspects of the original trajectory, e.g., altitude performance remains excellent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0" y="3484527"/>
            <a:ext cx="5216892" cy="3202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500" y="5303519"/>
            <a:ext cx="1212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Parachute deployment box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3190877"/>
            <a:ext cx="358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trajectories end at the same energy level due to use of energy as independent variable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06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Vehicle is nominally L/D = 0.24 with initial state subject to MSL-like dispersions</a:t>
            </a:r>
            <a:endParaRPr lang="en-US" sz="2400" dirty="0"/>
          </a:p>
          <a:p>
            <a:r>
              <a:rPr lang="en-US" sz="2400" dirty="0" err="1" smtClean="0"/>
              <a:t>MarsGRAM</a:t>
            </a:r>
            <a:r>
              <a:rPr lang="en-US" sz="2400" dirty="0" smtClean="0"/>
              <a:t> is used for environment modeling</a:t>
            </a:r>
          </a:p>
          <a:p>
            <a:r>
              <a:rPr lang="en-US" sz="2400" dirty="0" smtClean="0"/>
              <a:t>Uncertainty is added to lift and drag coefficients</a:t>
            </a:r>
          </a:p>
          <a:p>
            <a:pPr lvl="1"/>
            <a:r>
              <a:rPr lang="en-US" sz="2000" dirty="0" smtClean="0"/>
              <a:t>Gaussian with 3</a:t>
            </a:r>
            <a:r>
              <a:rPr lang="el-GR" sz="2000" dirty="0" smtClean="0"/>
              <a:t>σ</a:t>
            </a:r>
            <a:r>
              <a:rPr lang="en-US" sz="2000" dirty="0" smtClean="0"/>
              <a:t> = 10%</a:t>
            </a:r>
          </a:p>
          <a:p>
            <a:r>
              <a:rPr lang="en-US" sz="2400" dirty="0" smtClean="0"/>
              <a:t>Updates occurs at 10 second intervals and stops at 600 m/s </a:t>
            </a:r>
          </a:p>
          <a:p>
            <a:r>
              <a:rPr lang="en-US" sz="2400" dirty="0" smtClean="0"/>
              <a:t>Bank angle limited to ±90°, and bank rate limited to 20°/s</a:t>
            </a:r>
          </a:p>
          <a:p>
            <a:r>
              <a:rPr lang="en-US" sz="2400" dirty="0" smtClean="0"/>
              <a:t>200 samples chosen by </a:t>
            </a:r>
            <a:r>
              <a:rPr lang="en-US" sz="2400" dirty="0" err="1" smtClean="0"/>
              <a:t>Sobol</a:t>
            </a:r>
            <a:r>
              <a:rPr lang="en-US" sz="2400" dirty="0" smtClean="0"/>
              <a:t>’ sequence</a:t>
            </a:r>
          </a:p>
          <a:p>
            <a:r>
              <a:rPr lang="en-US" sz="2400" dirty="0" smtClean="0"/>
              <a:t>Trajectories terminate when they reach the correct downrange distance</a:t>
            </a:r>
          </a:p>
          <a:p>
            <a:pPr lvl="1"/>
            <a:r>
              <a:rPr lang="en-US" sz="2000" dirty="0" smtClean="0"/>
              <a:t>Simple logic, but should expect variations in final altitude and velocity despite energy as independent variable  </a:t>
            </a:r>
          </a:p>
        </p:txBody>
      </p:sp>
    </p:spTree>
    <p:extLst>
      <p:ext uri="{BB962C8B-B14F-4D97-AF65-F5344CB8AC3E}">
        <p14:creationId xmlns:p14="http://schemas.microsoft.com/office/powerpoint/2010/main" val="350593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- </a:t>
            </a:r>
            <a:r>
              <a:rPr lang="en-US" dirty="0" err="1" smtClean="0"/>
              <a:t>Groundtrack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7500"/>
            <a:ext cx="7886700" cy="1398838"/>
          </a:xfrm>
        </p:spPr>
        <p:txBody>
          <a:bodyPr/>
          <a:lstStyle/>
          <a:p>
            <a:r>
              <a:rPr lang="en-US" sz="2400" dirty="0" smtClean="0"/>
              <a:t>Excellent </a:t>
            </a:r>
            <a:r>
              <a:rPr lang="en-US" sz="2400" dirty="0" err="1" smtClean="0"/>
              <a:t>crossrange</a:t>
            </a:r>
            <a:r>
              <a:rPr lang="en-US" sz="2400" dirty="0" smtClean="0"/>
              <a:t> performance due to coupled update to longitudinal and lateral channels </a:t>
            </a:r>
          </a:p>
          <a:p>
            <a:r>
              <a:rPr lang="en-US" sz="2400" dirty="0" smtClean="0"/>
              <a:t>Interestingly, a small number of samples even have an additional reversal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7" y="3272588"/>
            <a:ext cx="5750999" cy="3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4938"/>
            <a:ext cx="8370972" cy="611532"/>
          </a:xfrm>
        </p:spPr>
        <p:txBody>
          <a:bodyPr/>
          <a:lstStyle/>
          <a:p>
            <a:r>
              <a:rPr lang="en-US" dirty="0" smtClean="0"/>
              <a:t>MCS Results – Altitude/Velocity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90"/>
            <a:ext cx="7886700" cy="1437522"/>
          </a:xfrm>
        </p:spPr>
        <p:txBody>
          <a:bodyPr/>
          <a:lstStyle/>
          <a:p>
            <a:r>
              <a:rPr lang="en-US" sz="2400" dirty="0" smtClean="0"/>
              <a:t>Although some trajectories exit the parachute deployment conditions, all but three pass through the box</a:t>
            </a:r>
          </a:p>
          <a:p>
            <a:pPr lvl="1"/>
            <a:r>
              <a:rPr lang="en-US" sz="2000" dirty="0" smtClean="0"/>
              <a:t>Solved by considering triggering logic that explicitly accounts for parachute conditions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3001647"/>
            <a:ext cx="2984313" cy="185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4858553"/>
            <a:ext cx="2984313" cy="185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0" y="3128212"/>
            <a:ext cx="5332396" cy="32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– Bank Profiles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245843" cy="1244834"/>
          </a:xfrm>
        </p:spPr>
        <p:txBody>
          <a:bodyPr/>
          <a:lstStyle/>
          <a:p>
            <a:r>
              <a:rPr lang="en-US" dirty="0" smtClean="0"/>
              <a:t>Largest difference is in the timing of bank reversals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Bank angle (and trajectory in general) deviates from the original trajectory most at the end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0" y="3197993"/>
            <a:ext cx="5813843" cy="348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84" y="3395901"/>
            <a:ext cx="3205214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>
                <a:solidFill>
                  <a:prstClr val="black"/>
                </a:solidFill>
              </a:rPr>
              <a:t>is expected because </a:t>
            </a:r>
            <a:r>
              <a:rPr lang="en-US" sz="2400" dirty="0" smtClean="0">
                <a:solidFill>
                  <a:prstClr val="black"/>
                </a:solidFill>
              </a:rPr>
              <a:t>the later portion of trajectory is updated the greatest number </a:t>
            </a:r>
            <a:r>
              <a:rPr lang="en-US" sz="2400" dirty="0">
                <a:solidFill>
                  <a:prstClr val="black"/>
                </a:solidFill>
              </a:rPr>
              <a:t>of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use of linearization requiring small, local updates, a convex approach to onboard trajectory redesign shows promise </a:t>
            </a:r>
          </a:p>
          <a:p>
            <a:r>
              <a:rPr lang="en-US" dirty="0" smtClean="0"/>
              <a:t>Use of updating has a number of potential applications</a:t>
            </a:r>
          </a:p>
          <a:p>
            <a:r>
              <a:rPr lang="en-US" dirty="0" smtClean="0"/>
              <a:t>If the target point is not reachable, the solution returned by the optimizer may be outside the region of validity of the linearized trajectory, or the optimization may return infeasible </a:t>
            </a:r>
          </a:p>
          <a:p>
            <a:pPr lvl="1"/>
            <a:r>
              <a:rPr lang="en-US" dirty="0" smtClean="0"/>
              <a:t>Safeguarding is required</a:t>
            </a:r>
          </a:p>
          <a:p>
            <a:pPr lvl="1"/>
            <a:r>
              <a:rPr lang="en-US" dirty="0" smtClean="0"/>
              <a:t>Consider the endpoint constraint as a penalty term in the objective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4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213" y="1046204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Truth model,</a:t>
            </a:r>
          </a:p>
          <a:p>
            <a:pPr algn="ctr"/>
            <a:r>
              <a:rPr lang="en-US" sz="1600" dirty="0" smtClean="0"/>
              <a:t>a particular realization of the uncertainty space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0" idx="0"/>
          </p:cNvCxnSpPr>
          <p:nvPr/>
        </p:nvCxnSpPr>
        <p:spPr>
          <a:xfrm flipH="1">
            <a:off x="1152525" y="2215978"/>
            <a:ext cx="1" cy="2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4600" y="247135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</a:t>
            </a:r>
            <a:r>
              <a:rPr lang="en-US" sz="1600" dirty="0" smtClean="0"/>
              <a:t>errors, measurement noise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577671" y="230453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Navigation system model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69058" y="3807942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  <a:p>
            <a:pPr algn="ctr"/>
            <a:r>
              <a:rPr lang="en-US" sz="1600" dirty="0" smtClean="0"/>
              <a:t> (aero filters, EKF, observers)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63211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Nominal model,</a:t>
            </a:r>
          </a:p>
          <a:p>
            <a:pPr algn="ctr"/>
            <a:r>
              <a:rPr lang="en-US" sz="1600" dirty="0" smtClean="0"/>
              <a:t>typically mean of each uncertainty is used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180056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model </a:t>
            </a:r>
          </a:p>
          <a:p>
            <a:pPr algn="ctr"/>
            <a:r>
              <a:rPr lang="en-US" sz="1600" dirty="0" smtClean="0"/>
              <a:t>(if needed, not all guidance predicts future states)</a:t>
            </a:r>
          </a:p>
        </p:txBody>
      </p:sp>
      <p:cxnSp>
        <p:nvCxnSpPr>
          <p:cNvPr id="55" name="Straight Arrow Connector 54"/>
          <p:cNvCxnSpPr>
            <a:stCxn id="30" idx="3"/>
            <a:endCxn id="43" idx="1"/>
          </p:cNvCxnSpPr>
          <p:nvPr/>
        </p:nvCxnSpPr>
        <p:spPr>
          <a:xfrm>
            <a:off x="2050449" y="288942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4" idx="0"/>
          </p:cNvCxnSpPr>
          <p:nvPr/>
        </p:nvCxnSpPr>
        <p:spPr>
          <a:xfrm flipH="1">
            <a:off x="3566983" y="3474309"/>
            <a:ext cx="1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51" idx="1"/>
          </p:cNvCxnSpPr>
          <p:nvPr/>
        </p:nvCxnSpPr>
        <p:spPr>
          <a:xfrm flipV="1">
            <a:off x="4464907" y="4226012"/>
            <a:ext cx="715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3"/>
            <a:endCxn id="44" idx="1"/>
          </p:cNvCxnSpPr>
          <p:nvPr/>
        </p:nvCxnSpPr>
        <p:spPr>
          <a:xfrm>
            <a:off x="2141836" y="4226012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71443" y="245584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51" idx="0"/>
            <a:endCxn id="62" idx="2"/>
          </p:cNvCxnSpPr>
          <p:nvPr/>
        </p:nvCxnSpPr>
        <p:spPr>
          <a:xfrm flipH="1" flipV="1">
            <a:off x="6169368" y="3291982"/>
            <a:ext cx="1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3"/>
            <a:endCxn id="43" idx="3"/>
          </p:cNvCxnSpPr>
          <p:nvPr/>
        </p:nvCxnSpPr>
        <p:spPr>
          <a:xfrm flipV="1">
            <a:off x="4464907" y="2889422"/>
            <a:ext cx="91389" cy="1336591"/>
          </a:xfrm>
          <a:prstGeom prst="bentConnector3">
            <a:avLst>
              <a:gd name="adj1" fmla="val 31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3" idx="0"/>
            <a:endCxn id="62" idx="0"/>
          </p:cNvCxnSpPr>
          <p:nvPr/>
        </p:nvCxnSpPr>
        <p:spPr>
          <a:xfrm rot="16200000" flipH="1">
            <a:off x="4792523" y="1078996"/>
            <a:ext cx="151306" cy="2602384"/>
          </a:xfrm>
          <a:prstGeom prst="bentConnector3">
            <a:avLst>
              <a:gd name="adj1" fmla="val -15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4499" y="1766685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True State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3831880" y="17979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50746" y="3020896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Estimated State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1881" y="43138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207499" y="1766684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Measurement Noise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3"/>
            <a:endCxn id="44" idx="1"/>
          </p:cNvCxnSpPr>
          <p:nvPr/>
        </p:nvCxnSpPr>
        <p:spPr>
          <a:xfrm>
            <a:off x="3472616" y="2215978"/>
            <a:ext cx="35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44" idx="3"/>
          </p:cNvCxnSpPr>
          <p:nvPr/>
        </p:nvCxnSpPr>
        <p:spPr>
          <a:xfrm flipH="1">
            <a:off x="5627729" y="2215977"/>
            <a:ext cx="57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2"/>
            <a:endCxn id="45" idx="0"/>
          </p:cNvCxnSpPr>
          <p:nvPr/>
        </p:nvCxnSpPr>
        <p:spPr>
          <a:xfrm>
            <a:off x="4729805" y="2634048"/>
            <a:ext cx="0" cy="3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2"/>
            <a:endCxn id="62" idx="0"/>
          </p:cNvCxnSpPr>
          <p:nvPr/>
        </p:nvCxnSpPr>
        <p:spPr>
          <a:xfrm>
            <a:off x="4729805" y="3919482"/>
            <a:ext cx="1" cy="3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31881" y="547077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Propagation</a:t>
            </a:r>
          </a:p>
        </p:txBody>
      </p:sp>
      <p:cxnSp>
        <p:nvCxnSpPr>
          <p:cNvPr id="26" name="Elbow Connector 25"/>
          <p:cNvCxnSpPr>
            <a:stCxn id="38" idx="1"/>
            <a:endCxn id="4" idx="1"/>
          </p:cNvCxnSpPr>
          <p:nvPr/>
        </p:nvCxnSpPr>
        <p:spPr>
          <a:xfrm rot="10800000">
            <a:off x="1714499" y="2215978"/>
            <a:ext cx="2117382" cy="3672864"/>
          </a:xfrm>
          <a:prstGeom prst="bentConnector3">
            <a:avLst>
              <a:gd name="adj1" fmla="val 110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2" idx="2"/>
            <a:endCxn id="38" idx="0"/>
          </p:cNvCxnSpPr>
          <p:nvPr/>
        </p:nvCxnSpPr>
        <p:spPr>
          <a:xfrm>
            <a:off x="4729806" y="5149948"/>
            <a:ext cx="0" cy="32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9767" y="5439548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Noise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46" idx="1"/>
            <a:endCxn id="38" idx="3"/>
          </p:cNvCxnSpPr>
          <p:nvPr/>
        </p:nvCxnSpPr>
        <p:spPr>
          <a:xfrm flipH="1">
            <a:off x="5627730" y="5888841"/>
            <a:ext cx="542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EDL </a:t>
            </a:r>
            <a:r>
              <a:rPr lang="en-US" dirty="0" err="1" smtClean="0"/>
              <a:t>ConOps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interested in closed loop performance of constrained, nonlinear systems subject to parametric uncertainty and/or </a:t>
            </a:r>
            <a:r>
              <a:rPr lang="en-US" dirty="0" err="1" smtClean="0"/>
              <a:t>stochasticity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want to exploit knowledge of the probabilistic nature of the uncertainty to improve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Exponential Gaussian (weights higher moments)</a:t>
            </a:r>
          </a:p>
          <a:p>
            <a:r>
              <a:rPr lang="en-US" dirty="0" smtClean="0"/>
              <a:t>Desensitized optimal control penalizes the partial derivatives of the objective function </a:t>
            </a:r>
            <a:r>
              <a:rPr lang="en-US" dirty="0" err="1" smtClean="0"/>
              <a:t>wrt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Mean-Variance trades off mean performance and robustness</a:t>
            </a:r>
          </a:p>
          <a:p>
            <a:pPr lvl="1"/>
            <a:r>
              <a:rPr lang="en-US" dirty="0" smtClean="0"/>
              <a:t>Decreasing the sensitivity of open-loop optimal solutions in decision making under uncertainty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8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5836" cy="4351338"/>
          </a:xfrm>
        </p:spPr>
        <p:txBody>
          <a:bodyPr/>
          <a:lstStyle/>
          <a:p>
            <a:r>
              <a:rPr lang="en-US" dirty="0" smtClean="0"/>
              <a:t>Optimal Trajectory Generation with Probabilistic System Uncertainty Using Polynomial Chaos (Fisher, Bhattacharya)</a:t>
            </a:r>
          </a:p>
          <a:p>
            <a:pPr lvl="1"/>
            <a:r>
              <a:rPr lang="en-US" dirty="0" smtClean="0"/>
              <a:t>Derived expressions for minimum expectation and minimum variance objectives in terms of PCE coefficients</a:t>
            </a:r>
          </a:p>
          <a:p>
            <a:pPr lvl="1"/>
            <a:r>
              <a:rPr lang="en-US" dirty="0" smtClean="0"/>
              <a:t>Considered open loop</a:t>
            </a:r>
          </a:p>
          <a:p>
            <a:r>
              <a:rPr lang="en-US" dirty="0" smtClean="0"/>
              <a:t>Stochastic Trajectory Optimization for Mechanical Systems with Parametric Uncertainties</a:t>
            </a:r>
          </a:p>
          <a:p>
            <a:pPr lvl="1"/>
            <a:r>
              <a:rPr lang="en-US" dirty="0" smtClean="0"/>
              <a:t>Extended Differential Dynamic Programming to stochastic systems using polynomial chaos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Desensitized control does not make proper use of statistical information</a:t>
            </a:r>
          </a:p>
          <a:p>
            <a:pPr lvl="1"/>
            <a:r>
              <a:rPr lang="en-US" dirty="0" smtClean="0"/>
              <a:t>Indeed, performance evaluations are conducted using parameters governed by distributions and we can use this information explicitly </a:t>
            </a:r>
          </a:p>
          <a:p>
            <a:r>
              <a:rPr lang="en-US" dirty="0" smtClean="0"/>
              <a:t>Few papers discuss closed-loop approaches </a:t>
            </a:r>
          </a:p>
          <a:p>
            <a:pPr lvl="1"/>
            <a:r>
              <a:rPr lang="en-US" dirty="0" smtClean="0"/>
              <a:t>Those that do avoid the issue of control constraints and instead impose arbitrary limits on the feedback gains or exclude feedback gains from</a:t>
            </a:r>
          </a:p>
        </p:txBody>
      </p:sp>
    </p:spTree>
    <p:extLst>
      <p:ext uri="{BB962C8B-B14F-4D97-AF65-F5344CB8AC3E}">
        <p14:creationId xmlns:p14="http://schemas.microsoft.com/office/powerpoint/2010/main" val="427369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6"/>
            <a:ext cx="7886700" cy="1248407"/>
          </a:xfrm>
        </p:spPr>
        <p:txBody>
          <a:bodyPr/>
          <a:lstStyle/>
          <a:p>
            <a:r>
              <a:rPr lang="en-US" dirty="0" smtClean="0"/>
              <a:t>Switch Time Optimization for Rapid Trajectory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76944"/>
            <a:ext cx="7886700" cy="4281055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parametrization</a:t>
            </a:r>
            <a:r>
              <a:rPr lang="en-US" dirty="0" smtClean="0"/>
              <a:t> for robust, near-optimal altitude performance intended for parachute architectures </a:t>
            </a:r>
          </a:p>
          <a:p>
            <a:r>
              <a:rPr lang="en-US" dirty="0" smtClean="0"/>
              <a:t>Can show that this </a:t>
            </a:r>
            <a:r>
              <a:rPr lang="en-US" dirty="0" err="1" smtClean="0"/>
              <a:t>parametrization</a:t>
            </a:r>
            <a:r>
              <a:rPr lang="en-US" dirty="0" smtClean="0"/>
              <a:t> also allows for near-optimal minimum velocity performance, suitable for SRP applications</a:t>
            </a:r>
          </a:p>
          <a:p>
            <a:r>
              <a:rPr lang="en-US" dirty="0" smtClean="0"/>
              <a:t>If-then logic used is discontinuous; </a:t>
            </a:r>
            <a:r>
              <a:rPr lang="en-US" dirty="0" err="1" smtClean="0"/>
              <a:t>Nelder</a:t>
            </a:r>
            <a:r>
              <a:rPr lang="en-US" dirty="0" smtClean="0"/>
              <a:t>-Mead simplex method has been used for optimization</a:t>
            </a:r>
          </a:p>
          <a:p>
            <a:r>
              <a:rPr lang="en-US" dirty="0" smtClean="0"/>
              <a:t>Results from hybrid OC literature suggest a gradient based solution is possible and preferable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6"/>
            <a:ext cx="7886700" cy="1231781"/>
          </a:xfrm>
        </p:spPr>
        <p:txBody>
          <a:bodyPr/>
          <a:lstStyle/>
          <a:p>
            <a:r>
              <a:rPr lang="en-US" dirty="0" smtClean="0"/>
              <a:t>Chance Constrained Nonlinear Optimal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0443"/>
            <a:ext cx="7886700" cy="36665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60571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15300</TotalTime>
  <Words>1857</Words>
  <Application>Microsoft Office PowerPoint</Application>
  <PresentationFormat>On-screen Show (4:3)</PresentationFormat>
  <Paragraphs>187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UCI Samueli </vt:lpstr>
      <vt:lpstr>Outline</vt:lpstr>
      <vt:lpstr>Entry Descent and Landing  State of the Art</vt:lpstr>
      <vt:lpstr>EDL ConOps</vt:lpstr>
      <vt:lpstr>Broadly…</vt:lpstr>
      <vt:lpstr>Literature Review</vt:lpstr>
      <vt:lpstr>Literature Review </vt:lpstr>
      <vt:lpstr>PowerPoint Presentation</vt:lpstr>
      <vt:lpstr>Switch Time Optimization for Rapid Trajectory Design</vt:lpstr>
      <vt:lpstr>Chance Constrained Nonlinear Optimal Control</vt:lpstr>
      <vt:lpstr>Variance Minimization</vt:lpstr>
      <vt:lpstr>Trace Norm</vt:lpstr>
      <vt:lpstr>Variance Minimization</vt:lpstr>
      <vt:lpstr>Applications</vt:lpstr>
      <vt:lpstr>PowerPoint Presentation</vt:lpstr>
      <vt:lpstr>PowerPoint Presentation</vt:lpstr>
      <vt:lpstr>Introduction</vt:lpstr>
      <vt:lpstr>Entry Trajectory Updating</vt:lpstr>
      <vt:lpstr>Proposed Approach</vt:lpstr>
      <vt:lpstr>Convex Optimization </vt:lpstr>
      <vt:lpstr>Single Trajectory Demonstration</vt:lpstr>
      <vt:lpstr>Single Trajectory (Cont.)</vt:lpstr>
      <vt:lpstr>Monte Carlo Simulation</vt:lpstr>
      <vt:lpstr>MCS Results - Groundtrack</vt:lpstr>
      <vt:lpstr>MCS Results – Altitude/Velocity</vt:lpstr>
      <vt:lpstr>MCS Results – Bank Profiles </vt:lpstr>
      <vt:lpstr>Conclusion</vt:lpstr>
      <vt:lpstr>System Flow</vt:lpstr>
      <vt:lpstr>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Connor Noyes</cp:lastModifiedBy>
  <cp:revision>108</cp:revision>
  <dcterms:created xsi:type="dcterms:W3CDTF">2016-02-17T21:45:19Z</dcterms:created>
  <dcterms:modified xsi:type="dcterms:W3CDTF">2018-11-26T05:06:06Z</dcterms:modified>
</cp:coreProperties>
</file>