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4" r:id="rId9"/>
    <p:sldId id="263" r:id="rId10"/>
    <p:sldId id="265" r:id="rId11"/>
    <p:sldId id="272" r:id="rId12"/>
    <p:sldId id="275" r:id="rId13"/>
    <p:sldId id="268" r:id="rId14"/>
    <p:sldId id="269" r:id="rId15"/>
    <p:sldId id="271" r:id="rId16"/>
    <p:sldId id="266" r:id="rId17"/>
    <p:sldId id="267" r:id="rId18"/>
    <p:sldId id="273" r:id="rId19"/>
    <p:sldId id="274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RP Based Landing" id="{2318106F-8B8E-49AF-B44A-11CC2425AA6F}">
          <p14:sldIdLst>
            <p14:sldId id="259"/>
            <p14:sldId id="260"/>
            <p14:sldId id="261"/>
            <p14:sldId id="256"/>
          </p14:sldIdLst>
        </p14:section>
        <p14:section name="Untitled Section" id="{722409A7-6B78-40CF-86DB-45D2FF0BB868}">
          <p14:sldIdLst>
            <p14:sldId id="257"/>
            <p14:sldId id="258"/>
          </p14:sldIdLst>
        </p14:section>
        <p14:section name="AAS20 Images" id="{1A2948BB-1BED-4B1F-876F-47D38C76A23F}">
          <p14:sldIdLst>
            <p14:sldId id="262"/>
            <p14:sldId id="264"/>
            <p14:sldId id="263"/>
            <p14:sldId id="265"/>
            <p14:sldId id="272"/>
            <p14:sldId id="275"/>
            <p14:sldId id="268"/>
            <p14:sldId id="269"/>
            <p14:sldId id="271"/>
            <p14:sldId id="266"/>
            <p14:sldId id="267"/>
            <p14:sldId id="273"/>
            <p14:sldId id="274"/>
          </p14:sldIdLst>
        </p14:section>
        <p14:section name="Untitled Section" id="{D59E45D3-3C5D-4794-8508-2EF6485F5E9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827"/>
    <a:srgbClr val="C660DA"/>
    <a:srgbClr val="CCE4BD"/>
    <a:srgbClr val="F9D8C1"/>
    <a:srgbClr val="B8D4ED"/>
    <a:srgbClr val="C000BF"/>
    <a:srgbClr val="4BA64B"/>
    <a:srgbClr val="D55AD5"/>
    <a:srgbClr val="E5E5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9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0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BEF5-889F-49B8-BD81-9E04BF39D1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various fixed bank angles, global optimization is performed to minimize SRP fuel consumption</a:t>
            </a:r>
          </a:p>
          <a:p>
            <a:r>
              <a:rPr lang="en-US" dirty="0" smtClean="0"/>
              <a:t>Optimization Variables:</a:t>
            </a:r>
          </a:p>
          <a:p>
            <a:pPr lvl="1"/>
            <a:r>
              <a:rPr lang="en-US" dirty="0" smtClean="0"/>
              <a:t>Entry FPA</a:t>
            </a:r>
          </a:p>
          <a:p>
            <a:pPr lvl="1"/>
            <a:r>
              <a:rPr lang="en-US" dirty="0" smtClean="0"/>
              <a:t>Bank Reversal Velocity</a:t>
            </a:r>
          </a:p>
          <a:p>
            <a:pPr lvl="1"/>
            <a:r>
              <a:rPr lang="en-US" dirty="0" smtClean="0"/>
              <a:t>Target Downrange </a:t>
            </a:r>
          </a:p>
          <a:p>
            <a:r>
              <a:rPr lang="en-US" dirty="0" smtClean="0"/>
              <a:t>Along a given entry trajectory, the lowest SRP fuel cost to land at the target is reported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 trajectories always ignite at the minimum altitude constraint </a:t>
            </a:r>
          </a:p>
          <a:p>
            <a:r>
              <a:rPr lang="en-US" dirty="0" smtClean="0"/>
              <a:t>The “high elevation” </a:t>
            </a:r>
            <a:r>
              <a:rPr lang="en-US" dirty="0" err="1" smtClean="0"/>
              <a:t>parametrization</a:t>
            </a:r>
            <a:r>
              <a:rPr lang="en-US" dirty="0" smtClean="0"/>
              <a:t> yields superior performance, but perhaps not as large an improvement as expected (~10%)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3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74078" y="919961"/>
            <a:ext cx="2477386" cy="2477386"/>
          </a:xfrm>
          <a:prstGeom prst="ellipse">
            <a:avLst/>
          </a:prstGeom>
          <a:gradFill flip="none" rotWithShape="1">
            <a:gsLst>
              <a:gs pos="78000">
                <a:srgbClr val="FF0000"/>
              </a:gs>
              <a:gs pos="31000">
                <a:srgbClr val="0070C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8187660">
            <a:off x="270957" y="983576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4" name="Isosceles Triangle 3"/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/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gonal Stripe 5"/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812245" y="919961"/>
            <a:ext cx="6241311" cy="775202"/>
          </a:xfrm>
          <a:custGeom>
            <a:avLst/>
            <a:gdLst>
              <a:gd name="connsiteX0" fmla="*/ 0 w 6241311"/>
              <a:gd name="connsiteY0" fmla="*/ 413695 h 775202"/>
              <a:gd name="connsiteX1" fmla="*/ 2147777 w 6241311"/>
              <a:gd name="connsiteY1" fmla="*/ 9658 h 775202"/>
              <a:gd name="connsiteX2" fmla="*/ 6241311 w 6241311"/>
              <a:gd name="connsiteY2" fmla="*/ 775202 h 775202"/>
              <a:gd name="connsiteX3" fmla="*/ 6241311 w 6241311"/>
              <a:gd name="connsiteY3" fmla="*/ 775202 h 77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1311" h="775202">
                <a:moveTo>
                  <a:pt x="0" y="413695"/>
                </a:moveTo>
                <a:cubicBezTo>
                  <a:pt x="553779" y="181551"/>
                  <a:pt x="1107559" y="-50593"/>
                  <a:pt x="2147777" y="9658"/>
                </a:cubicBezTo>
                <a:cubicBezTo>
                  <a:pt x="3187995" y="69909"/>
                  <a:pt x="6241311" y="775202"/>
                  <a:pt x="6241311" y="775202"/>
                </a:cubicBezTo>
                <a:lnTo>
                  <a:pt x="6241311" y="775202"/>
                </a:lnTo>
              </a:path>
            </a:pathLst>
          </a:cu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22877" y="1139588"/>
            <a:ext cx="4859080" cy="1129733"/>
          </a:xfrm>
          <a:custGeom>
            <a:avLst/>
            <a:gdLst>
              <a:gd name="connsiteX0" fmla="*/ 0 w 6305107"/>
              <a:gd name="connsiteY0" fmla="*/ 254877 h 2019882"/>
              <a:gd name="connsiteX1" fmla="*/ 2647507 w 6305107"/>
              <a:gd name="connsiteY1" fmla="*/ 148552 h 2019882"/>
              <a:gd name="connsiteX2" fmla="*/ 6305107 w 6305107"/>
              <a:gd name="connsiteY2" fmla="*/ 2019882 h 2019882"/>
              <a:gd name="connsiteX3" fmla="*/ 6305107 w 6305107"/>
              <a:gd name="connsiteY3" fmla="*/ 2019882 h 2019882"/>
              <a:gd name="connsiteX0" fmla="*/ 0 w 6305107"/>
              <a:gd name="connsiteY0" fmla="*/ 254877 h 2019882"/>
              <a:gd name="connsiteX1" fmla="*/ 2647507 w 6305107"/>
              <a:gd name="connsiteY1" fmla="*/ 148552 h 2019882"/>
              <a:gd name="connsiteX2" fmla="*/ 6305107 w 6305107"/>
              <a:gd name="connsiteY2" fmla="*/ 2019882 h 2019882"/>
              <a:gd name="connsiteX0" fmla="*/ 0 w 4859080"/>
              <a:gd name="connsiteY0" fmla="*/ 194067 h 1129733"/>
              <a:gd name="connsiteX1" fmla="*/ 2647507 w 4859080"/>
              <a:gd name="connsiteY1" fmla="*/ 87742 h 1129733"/>
              <a:gd name="connsiteX2" fmla="*/ 4859080 w 4859080"/>
              <a:gd name="connsiteY2" fmla="*/ 1129733 h 112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9080" h="1129733">
                <a:moveTo>
                  <a:pt x="0" y="194067"/>
                </a:moveTo>
                <a:cubicBezTo>
                  <a:pt x="798328" y="-6179"/>
                  <a:pt x="1837660" y="-68202"/>
                  <a:pt x="2647507" y="87742"/>
                </a:cubicBezTo>
                <a:cubicBezTo>
                  <a:pt x="3457354" y="243686"/>
                  <a:pt x="4859080" y="1129733"/>
                  <a:pt x="4859080" y="112973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536087" y="1223179"/>
            <a:ext cx="300041" cy="30004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396829" y="1991539"/>
            <a:ext cx="300041" cy="30004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74078" y="496359"/>
            <a:ext cx="240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gradFill flip="none" rotWithShape="1">
                  <a:gsLst>
                    <a:gs pos="68000">
                      <a:srgbClr val="FF0000"/>
                    </a:gs>
                    <a:gs pos="31000">
                      <a:srgbClr val="0070C0"/>
                    </a:gs>
                  </a:gsLst>
                  <a:lin ang="2700000" scaled="1"/>
                  <a:tileRect/>
                </a:gradFill>
              </a:rPr>
              <a:t>Feasible ignition set, F</a:t>
            </a:r>
            <a:r>
              <a:rPr lang="en-US" baseline="-25000" dirty="0" smtClean="0">
                <a:gradFill flip="none" rotWithShape="1">
                  <a:gsLst>
                    <a:gs pos="68000">
                      <a:srgbClr val="FF0000"/>
                    </a:gs>
                    <a:gs pos="31000">
                      <a:srgbClr val="0070C0"/>
                    </a:gs>
                  </a:gsLst>
                  <a:lin ang="2700000" scaled="1"/>
                  <a:tileRect/>
                </a:gradFill>
              </a:rPr>
              <a:t>M</a:t>
            </a:r>
            <a:endParaRPr lang="en-US" baseline="-25000" dirty="0">
              <a:gradFill flip="none" rotWithShape="1">
                <a:gsLst>
                  <a:gs pos="68000">
                    <a:srgbClr val="FF0000"/>
                  </a:gs>
                  <a:gs pos="31000">
                    <a:srgbClr val="0070C0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7093" y="1233696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trajectory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27093" y="475777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Feasible trajectory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25493" y="2287281"/>
            <a:ext cx="2787752" cy="780329"/>
            <a:chOff x="3530009" y="2685885"/>
            <a:chExt cx="2787752" cy="780329"/>
          </a:xfrm>
        </p:grpSpPr>
        <p:sp>
          <p:nvSpPr>
            <p:cNvPr id="22" name="TextBox 21"/>
            <p:cNvSpPr txBox="1"/>
            <p:nvPr/>
          </p:nvSpPr>
          <p:spPr>
            <a:xfrm>
              <a:off x="3530009" y="2685885"/>
              <a:ext cx="2734247" cy="7803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5761" y="2773639"/>
              <a:ext cx="23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ignition point along a trajectory</a:t>
              </a:r>
              <a:endParaRPr lang="en-US" dirty="0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3599699" y="2953922"/>
              <a:ext cx="300041" cy="30004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8469771">
            <a:off x="5470419" y="2149255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5" name="Isosceles Triangle 24"/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gonal Stripe 25"/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333855" y="366094"/>
            <a:ext cx="6847291" cy="31153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824526" y="2180050"/>
            <a:ext cx="1601307" cy="566729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8187660">
            <a:off x="1137936" y="1441466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4" name="Isosceles Triangle 3"/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/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gonal Stripe 5"/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5947" y="5806249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Feasible trajectory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18214" y="4840057"/>
            <a:ext cx="2787752" cy="780329"/>
            <a:chOff x="3530009" y="2685885"/>
            <a:chExt cx="2787752" cy="780329"/>
          </a:xfrm>
        </p:grpSpPr>
        <p:sp>
          <p:nvSpPr>
            <p:cNvPr id="22" name="TextBox 21"/>
            <p:cNvSpPr txBox="1"/>
            <p:nvPr/>
          </p:nvSpPr>
          <p:spPr>
            <a:xfrm>
              <a:off x="3530009" y="2685885"/>
              <a:ext cx="2734247" cy="7803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5761" y="2773639"/>
              <a:ext cx="23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ignition point along a trajectory</a:t>
              </a:r>
              <a:endParaRPr lang="en-US" dirty="0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3599699" y="2953922"/>
              <a:ext cx="300041" cy="30004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8469771">
            <a:off x="10434889" y="5902389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5" name="Isosceles Triangle 24"/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gonal Stripe 25"/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167727" y="730846"/>
            <a:ext cx="7570440" cy="306328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88269" y="2726300"/>
            <a:ext cx="4049898" cy="20479"/>
          </a:xfrm>
          <a:prstGeom prst="line">
            <a:avLst/>
          </a:prstGeom>
          <a:ln w="25400">
            <a:solidFill>
              <a:srgbClr val="22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1891" y="3810729"/>
            <a:ext cx="1622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Downrange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73933" y="2314701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Altitude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750569" y="2766622"/>
            <a:ext cx="305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25827"/>
                </a:solidFill>
              </a:rPr>
              <a:t>Minimum ignition altitude</a:t>
            </a:r>
            <a:endParaRPr lang="en-US" sz="2000" dirty="0">
              <a:solidFill>
                <a:srgbClr val="225827"/>
              </a:solidFill>
            </a:endParaRPr>
          </a:p>
        </p:txBody>
      </p:sp>
      <p:sp>
        <p:nvSpPr>
          <p:cNvPr id="34" name="Right Triangle 33"/>
          <p:cNvSpPr/>
          <p:nvPr/>
        </p:nvSpPr>
        <p:spPr>
          <a:xfrm rot="16200000">
            <a:off x="7122092" y="881186"/>
            <a:ext cx="1006180" cy="1601308"/>
          </a:xfrm>
          <a:prstGeom prst="rtTriangle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47844" y="1607623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M</a:t>
            </a:r>
            <a:endParaRPr lang="en-US" sz="24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316421" y="958557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P</a:t>
            </a:r>
            <a:endParaRPr lang="en-US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7467365" y="3342471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Target</a:t>
            </a:r>
            <a:endParaRPr lang="en-US" sz="2400" dirty="0"/>
          </a:p>
        </p:txBody>
      </p:sp>
      <p:sp>
        <p:nvSpPr>
          <p:cNvPr id="40" name="Multiply 39"/>
          <p:cNvSpPr/>
          <p:nvPr/>
        </p:nvSpPr>
        <p:spPr>
          <a:xfrm>
            <a:off x="8350604" y="3404777"/>
            <a:ext cx="382137" cy="3821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9485709">
            <a:off x="2416988" y="248264"/>
            <a:ext cx="4048943" cy="3826163"/>
          </a:xfrm>
          <a:custGeom>
            <a:avLst/>
            <a:gdLst>
              <a:gd name="connsiteX0" fmla="*/ 3758508 w 7517016"/>
              <a:gd name="connsiteY0" fmla="*/ 0 h 7008053"/>
              <a:gd name="connsiteX1" fmla="*/ 7517016 w 7517016"/>
              <a:gd name="connsiteY1" fmla="*/ 3504027 h 7008053"/>
              <a:gd name="connsiteX2" fmla="*/ 3758508 w 7517016"/>
              <a:gd name="connsiteY2" fmla="*/ 3504027 h 7008053"/>
              <a:gd name="connsiteX3" fmla="*/ 3758508 w 7517016"/>
              <a:gd name="connsiteY3" fmla="*/ 0 h 7008053"/>
              <a:gd name="connsiteX0" fmla="*/ 3758508 w 7517016"/>
              <a:gd name="connsiteY0" fmla="*/ 0 h 7008053"/>
              <a:gd name="connsiteX1" fmla="*/ 7517016 w 7517016"/>
              <a:gd name="connsiteY1" fmla="*/ 3504027 h 7008053"/>
              <a:gd name="connsiteX0" fmla="*/ 0 w 4048943"/>
              <a:gd name="connsiteY0" fmla="*/ 0 h 3826163"/>
              <a:gd name="connsiteX1" fmla="*/ 3758508 w 4048943"/>
              <a:gd name="connsiteY1" fmla="*/ 3504027 h 3826163"/>
              <a:gd name="connsiteX2" fmla="*/ 0 w 4048943"/>
              <a:gd name="connsiteY2" fmla="*/ 3504027 h 3826163"/>
              <a:gd name="connsiteX3" fmla="*/ 0 w 4048943"/>
              <a:gd name="connsiteY3" fmla="*/ 0 h 3826163"/>
              <a:gd name="connsiteX0" fmla="*/ 0 w 4048943"/>
              <a:gd name="connsiteY0" fmla="*/ 0 h 3826163"/>
              <a:gd name="connsiteX1" fmla="*/ 4048943 w 4048943"/>
              <a:gd name="connsiteY1" fmla="*/ 3826163 h 382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8943" h="3826163" stroke="0" extrusionOk="0">
                <a:moveTo>
                  <a:pt x="0" y="0"/>
                </a:moveTo>
                <a:cubicBezTo>
                  <a:pt x="2075767" y="0"/>
                  <a:pt x="3758508" y="1568806"/>
                  <a:pt x="3758508" y="3504027"/>
                </a:cubicBezTo>
                <a:lnTo>
                  <a:pt x="0" y="3504027"/>
                </a:lnTo>
                <a:lnTo>
                  <a:pt x="0" y="0"/>
                </a:lnTo>
                <a:close/>
              </a:path>
              <a:path w="4048943" h="3826163" fill="none">
                <a:moveTo>
                  <a:pt x="0" y="0"/>
                </a:moveTo>
                <a:cubicBezTo>
                  <a:pt x="2075767" y="0"/>
                  <a:pt x="4048943" y="1890942"/>
                  <a:pt x="4048943" y="3826163"/>
                </a:cubicBezTo>
              </a:path>
            </a:pathLst>
          </a:cu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9861880">
            <a:off x="-260351" y="1401302"/>
            <a:ext cx="6804021" cy="5973254"/>
          </a:xfrm>
          <a:prstGeom prst="arc">
            <a:avLst/>
          </a:prstGeom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20234920">
            <a:off x="2078366" y="449132"/>
            <a:ext cx="5186557" cy="3436514"/>
          </a:xfrm>
          <a:custGeom>
            <a:avLst/>
            <a:gdLst>
              <a:gd name="connsiteX0" fmla="*/ 4521532 w 9043065"/>
              <a:gd name="connsiteY0" fmla="*/ 0 h 6872192"/>
              <a:gd name="connsiteX1" fmla="*/ 9043065 w 9043065"/>
              <a:gd name="connsiteY1" fmla="*/ 3436096 h 6872192"/>
              <a:gd name="connsiteX2" fmla="*/ 4521533 w 9043065"/>
              <a:gd name="connsiteY2" fmla="*/ 3436096 h 6872192"/>
              <a:gd name="connsiteX3" fmla="*/ 4521532 w 9043065"/>
              <a:gd name="connsiteY3" fmla="*/ 0 h 6872192"/>
              <a:gd name="connsiteX0" fmla="*/ 4521532 w 9043065"/>
              <a:gd name="connsiteY0" fmla="*/ 0 h 6872192"/>
              <a:gd name="connsiteX1" fmla="*/ 9043065 w 9043065"/>
              <a:gd name="connsiteY1" fmla="*/ 3436096 h 6872192"/>
              <a:gd name="connsiteX0" fmla="*/ 665024 w 5186557"/>
              <a:gd name="connsiteY0" fmla="*/ 0 h 3436096"/>
              <a:gd name="connsiteX1" fmla="*/ 5186557 w 5186557"/>
              <a:gd name="connsiteY1" fmla="*/ 3436096 h 3436096"/>
              <a:gd name="connsiteX2" fmla="*/ 665025 w 5186557"/>
              <a:gd name="connsiteY2" fmla="*/ 3436096 h 3436096"/>
              <a:gd name="connsiteX3" fmla="*/ 665024 w 5186557"/>
              <a:gd name="connsiteY3" fmla="*/ 0 h 3436096"/>
              <a:gd name="connsiteX0" fmla="*/ 0 w 5186557"/>
              <a:gd name="connsiteY0" fmla="*/ 209490 h 3436096"/>
              <a:gd name="connsiteX1" fmla="*/ 5186557 w 5186557"/>
              <a:gd name="connsiteY1" fmla="*/ 3436096 h 3436096"/>
              <a:gd name="connsiteX0" fmla="*/ 665024 w 5186557"/>
              <a:gd name="connsiteY0" fmla="*/ 418 h 3436514"/>
              <a:gd name="connsiteX1" fmla="*/ 5186557 w 5186557"/>
              <a:gd name="connsiteY1" fmla="*/ 3436514 h 3436514"/>
              <a:gd name="connsiteX2" fmla="*/ 665025 w 5186557"/>
              <a:gd name="connsiteY2" fmla="*/ 3436514 h 3436514"/>
              <a:gd name="connsiteX3" fmla="*/ 665024 w 5186557"/>
              <a:gd name="connsiteY3" fmla="*/ 418 h 3436514"/>
              <a:gd name="connsiteX0" fmla="*/ 0 w 5186557"/>
              <a:gd name="connsiteY0" fmla="*/ 209908 h 3436514"/>
              <a:gd name="connsiteX1" fmla="*/ 5186557 w 5186557"/>
              <a:gd name="connsiteY1" fmla="*/ 3436514 h 343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6557" h="3436514" stroke="0" extrusionOk="0">
                <a:moveTo>
                  <a:pt x="665024" y="418"/>
                </a:moveTo>
                <a:cubicBezTo>
                  <a:pt x="3162198" y="418"/>
                  <a:pt x="5186557" y="1538811"/>
                  <a:pt x="5186557" y="3436514"/>
                </a:cubicBezTo>
                <a:lnTo>
                  <a:pt x="665025" y="3436514"/>
                </a:lnTo>
                <a:cubicBezTo>
                  <a:pt x="665025" y="2291149"/>
                  <a:pt x="665024" y="1145783"/>
                  <a:pt x="665024" y="418"/>
                </a:cubicBezTo>
                <a:close/>
              </a:path>
              <a:path w="5186557" h="3436514" fill="none">
                <a:moveTo>
                  <a:pt x="0" y="209908"/>
                </a:moveTo>
                <a:cubicBezTo>
                  <a:pt x="2228410" y="-701961"/>
                  <a:pt x="5186557" y="1538811"/>
                  <a:pt x="5186557" y="3436514"/>
                </a:cubicBezTo>
              </a:path>
            </a:pathLst>
          </a:custGeom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0"/>
          <p:cNvSpPr/>
          <p:nvPr/>
        </p:nvSpPr>
        <p:spPr>
          <a:xfrm rot="19485709">
            <a:off x="2617298" y="376324"/>
            <a:ext cx="3291370" cy="3627447"/>
          </a:xfrm>
          <a:custGeom>
            <a:avLst/>
            <a:gdLst>
              <a:gd name="connsiteX0" fmla="*/ 3758508 w 7517016"/>
              <a:gd name="connsiteY0" fmla="*/ 0 h 7008053"/>
              <a:gd name="connsiteX1" fmla="*/ 7517016 w 7517016"/>
              <a:gd name="connsiteY1" fmla="*/ 3504027 h 7008053"/>
              <a:gd name="connsiteX2" fmla="*/ 3758508 w 7517016"/>
              <a:gd name="connsiteY2" fmla="*/ 3504027 h 7008053"/>
              <a:gd name="connsiteX3" fmla="*/ 3758508 w 7517016"/>
              <a:gd name="connsiteY3" fmla="*/ 0 h 7008053"/>
              <a:gd name="connsiteX0" fmla="*/ 3758508 w 7517016"/>
              <a:gd name="connsiteY0" fmla="*/ 0 h 7008053"/>
              <a:gd name="connsiteX1" fmla="*/ 7517016 w 7517016"/>
              <a:gd name="connsiteY1" fmla="*/ 3504027 h 7008053"/>
              <a:gd name="connsiteX0" fmla="*/ 0 w 4048943"/>
              <a:gd name="connsiteY0" fmla="*/ 0 h 3826163"/>
              <a:gd name="connsiteX1" fmla="*/ 3758508 w 4048943"/>
              <a:gd name="connsiteY1" fmla="*/ 3504027 h 3826163"/>
              <a:gd name="connsiteX2" fmla="*/ 0 w 4048943"/>
              <a:gd name="connsiteY2" fmla="*/ 3504027 h 3826163"/>
              <a:gd name="connsiteX3" fmla="*/ 0 w 4048943"/>
              <a:gd name="connsiteY3" fmla="*/ 0 h 3826163"/>
              <a:gd name="connsiteX0" fmla="*/ 0 w 4048943"/>
              <a:gd name="connsiteY0" fmla="*/ 0 h 3826163"/>
              <a:gd name="connsiteX1" fmla="*/ 4048943 w 4048943"/>
              <a:gd name="connsiteY1" fmla="*/ 3826163 h 3826163"/>
              <a:gd name="connsiteX0" fmla="*/ 0 w 4199181"/>
              <a:gd name="connsiteY0" fmla="*/ 0 h 3826163"/>
              <a:gd name="connsiteX1" fmla="*/ 3758508 w 4199181"/>
              <a:gd name="connsiteY1" fmla="*/ 3504027 h 3826163"/>
              <a:gd name="connsiteX2" fmla="*/ 0 w 4199181"/>
              <a:gd name="connsiteY2" fmla="*/ 3504027 h 3826163"/>
              <a:gd name="connsiteX3" fmla="*/ 0 w 4199181"/>
              <a:gd name="connsiteY3" fmla="*/ 0 h 3826163"/>
              <a:gd name="connsiteX0" fmla="*/ 0 w 4199181"/>
              <a:gd name="connsiteY0" fmla="*/ 0 h 3826163"/>
              <a:gd name="connsiteX1" fmla="*/ 4048943 w 4199181"/>
              <a:gd name="connsiteY1" fmla="*/ 3826163 h 3826163"/>
              <a:gd name="connsiteX0" fmla="*/ 0 w 4199181"/>
              <a:gd name="connsiteY0" fmla="*/ 8380 h 3834543"/>
              <a:gd name="connsiteX1" fmla="*/ 3758508 w 4199181"/>
              <a:gd name="connsiteY1" fmla="*/ 3512407 h 3834543"/>
              <a:gd name="connsiteX2" fmla="*/ 0 w 4199181"/>
              <a:gd name="connsiteY2" fmla="*/ 3512407 h 3834543"/>
              <a:gd name="connsiteX3" fmla="*/ 0 w 4199181"/>
              <a:gd name="connsiteY3" fmla="*/ 8380 h 3834543"/>
              <a:gd name="connsiteX0" fmla="*/ 0 w 4199181"/>
              <a:gd name="connsiteY0" fmla="*/ 8380 h 3834543"/>
              <a:gd name="connsiteX1" fmla="*/ 4048943 w 4199181"/>
              <a:gd name="connsiteY1" fmla="*/ 3834543 h 3834543"/>
              <a:gd name="connsiteX0" fmla="*/ 0 w 4266032"/>
              <a:gd name="connsiteY0" fmla="*/ 8380 h 3877295"/>
              <a:gd name="connsiteX1" fmla="*/ 3758508 w 4266032"/>
              <a:gd name="connsiteY1" fmla="*/ 3512407 h 3877295"/>
              <a:gd name="connsiteX2" fmla="*/ 0 w 4266032"/>
              <a:gd name="connsiteY2" fmla="*/ 3512407 h 3877295"/>
              <a:gd name="connsiteX3" fmla="*/ 0 w 4266032"/>
              <a:gd name="connsiteY3" fmla="*/ 8380 h 3877295"/>
              <a:gd name="connsiteX0" fmla="*/ 0 w 4266032"/>
              <a:gd name="connsiteY0" fmla="*/ 8380 h 3877295"/>
              <a:gd name="connsiteX1" fmla="*/ 4118672 w 4266032"/>
              <a:gd name="connsiteY1" fmla="*/ 3877295 h 3877295"/>
              <a:gd name="connsiteX0" fmla="*/ 0 w 4260509"/>
              <a:gd name="connsiteY0" fmla="*/ 8380 h 3910053"/>
              <a:gd name="connsiteX1" fmla="*/ 3758508 w 4260509"/>
              <a:gd name="connsiteY1" fmla="*/ 3512407 h 3910053"/>
              <a:gd name="connsiteX2" fmla="*/ 0 w 4260509"/>
              <a:gd name="connsiteY2" fmla="*/ 3512407 h 3910053"/>
              <a:gd name="connsiteX3" fmla="*/ 0 w 4260509"/>
              <a:gd name="connsiteY3" fmla="*/ 8380 h 3910053"/>
              <a:gd name="connsiteX0" fmla="*/ 0 w 4260509"/>
              <a:gd name="connsiteY0" fmla="*/ 8380 h 3910053"/>
              <a:gd name="connsiteX1" fmla="*/ 4112915 w 4260509"/>
              <a:gd name="connsiteY1" fmla="*/ 3910053 h 3910053"/>
              <a:gd name="connsiteX0" fmla="*/ 0 w 4146097"/>
              <a:gd name="connsiteY0" fmla="*/ 8380 h 3910053"/>
              <a:gd name="connsiteX1" fmla="*/ 3758508 w 4146097"/>
              <a:gd name="connsiteY1" fmla="*/ 3512407 h 3910053"/>
              <a:gd name="connsiteX2" fmla="*/ 0 w 4146097"/>
              <a:gd name="connsiteY2" fmla="*/ 3512407 h 3910053"/>
              <a:gd name="connsiteX3" fmla="*/ 0 w 4146097"/>
              <a:gd name="connsiteY3" fmla="*/ 8380 h 3910053"/>
              <a:gd name="connsiteX0" fmla="*/ 0 w 4146097"/>
              <a:gd name="connsiteY0" fmla="*/ 8380 h 3910053"/>
              <a:gd name="connsiteX1" fmla="*/ 4112915 w 4146097"/>
              <a:gd name="connsiteY1" fmla="*/ 3910053 h 3910053"/>
              <a:gd name="connsiteX0" fmla="*/ 0 w 4146096"/>
              <a:gd name="connsiteY0" fmla="*/ 0 h 3901673"/>
              <a:gd name="connsiteX1" fmla="*/ 3758508 w 4146096"/>
              <a:gd name="connsiteY1" fmla="*/ 3504027 h 3901673"/>
              <a:gd name="connsiteX2" fmla="*/ 0 w 4146096"/>
              <a:gd name="connsiteY2" fmla="*/ 3504027 h 3901673"/>
              <a:gd name="connsiteX3" fmla="*/ 0 w 4146096"/>
              <a:gd name="connsiteY3" fmla="*/ 0 h 3901673"/>
              <a:gd name="connsiteX0" fmla="*/ 0 w 4146096"/>
              <a:gd name="connsiteY0" fmla="*/ 0 h 3901673"/>
              <a:gd name="connsiteX1" fmla="*/ 4112915 w 4146096"/>
              <a:gd name="connsiteY1" fmla="*/ 3901673 h 3901673"/>
              <a:gd name="connsiteX0" fmla="*/ 0 w 4181527"/>
              <a:gd name="connsiteY0" fmla="*/ 0 h 3901673"/>
              <a:gd name="connsiteX1" fmla="*/ 3758508 w 4181527"/>
              <a:gd name="connsiteY1" fmla="*/ 3504027 h 3901673"/>
              <a:gd name="connsiteX2" fmla="*/ 0 w 4181527"/>
              <a:gd name="connsiteY2" fmla="*/ 3504027 h 3901673"/>
              <a:gd name="connsiteX3" fmla="*/ 0 w 4181527"/>
              <a:gd name="connsiteY3" fmla="*/ 0 h 3901673"/>
              <a:gd name="connsiteX0" fmla="*/ 0 w 4181527"/>
              <a:gd name="connsiteY0" fmla="*/ 0 h 3901673"/>
              <a:gd name="connsiteX1" fmla="*/ 4112915 w 4181527"/>
              <a:gd name="connsiteY1" fmla="*/ 3901673 h 39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81527" h="3901673" stroke="0" extrusionOk="0">
                <a:moveTo>
                  <a:pt x="0" y="0"/>
                </a:moveTo>
                <a:cubicBezTo>
                  <a:pt x="3188981" y="609970"/>
                  <a:pt x="3758508" y="1568806"/>
                  <a:pt x="3758508" y="3504027"/>
                </a:cubicBezTo>
                <a:lnTo>
                  <a:pt x="0" y="3504027"/>
                </a:lnTo>
                <a:lnTo>
                  <a:pt x="0" y="0"/>
                </a:lnTo>
                <a:close/>
              </a:path>
              <a:path w="4181527" h="3901673" fill="none">
                <a:moveTo>
                  <a:pt x="0" y="0"/>
                </a:moveTo>
                <a:cubicBezTo>
                  <a:pt x="2075767" y="0"/>
                  <a:pt x="4634657" y="2250061"/>
                  <a:pt x="4112915" y="3901673"/>
                </a:cubicBezTo>
              </a:path>
            </a:pathLst>
          </a:cu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7059317" y="2418392"/>
            <a:ext cx="300041" cy="30004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174557" y="2718433"/>
            <a:ext cx="3779580" cy="1076352"/>
            <a:chOff x="1684147" y="5385950"/>
            <a:chExt cx="3459730" cy="1002018"/>
          </a:xfrm>
        </p:grpSpPr>
        <p:sp>
          <p:nvSpPr>
            <p:cNvPr id="48" name="Rectangle 47"/>
            <p:cNvSpPr/>
            <p:nvPr/>
          </p:nvSpPr>
          <p:spPr>
            <a:xfrm>
              <a:off x="1684147" y="5385950"/>
              <a:ext cx="3210109" cy="99537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6526" y="6011995"/>
              <a:ext cx="2097434" cy="375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Optimal trajectory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46526" y="5693820"/>
              <a:ext cx="2263825" cy="375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Infeasible trajectory</a:t>
              </a:r>
              <a:endParaRPr lang="en-US" sz="2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804136" y="5888137"/>
              <a:ext cx="541091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04136" y="6199708"/>
              <a:ext cx="527443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10589" y="5575832"/>
              <a:ext cx="532896" cy="8336"/>
            </a:xfrm>
            <a:prstGeom prst="line">
              <a:avLst/>
            </a:prstGeom>
            <a:ln w="349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450254" y="5385950"/>
              <a:ext cx="2693623" cy="375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Reachable set boundary</a:t>
              </a:r>
              <a:endParaRPr lang="en-US" sz="20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87012" y="6106118"/>
            <a:ext cx="542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infeasible trajectory is a part of the entry reachable set that does not intersect the powered feasible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7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85947" y="5806249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Feasible trajectory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 rot="18469771">
            <a:off x="10434889" y="5902389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5" name="Isosceles Triangle 24"/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gonal Stripe 25"/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87012" y="6106118"/>
            <a:ext cx="542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infeasible trajectory is a part of the entry reachable set that does not intersect the powered feasible set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33276" y="2164000"/>
            <a:ext cx="2005099" cy="566729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/>
          <p:nvPr/>
        </p:nvSpPr>
        <p:spPr>
          <a:xfrm rot="16200000">
            <a:off x="7232738" y="651365"/>
            <a:ext cx="1006180" cy="2005100"/>
          </a:xfrm>
          <a:prstGeom prst="rtTriangle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-260351" y="248264"/>
            <a:ext cx="9594599" cy="7126292"/>
            <a:chOff x="-260351" y="248264"/>
            <a:chExt cx="9594599" cy="7126292"/>
          </a:xfrm>
        </p:grpSpPr>
        <p:grpSp>
          <p:nvGrpSpPr>
            <p:cNvPr id="3" name="Group 2"/>
            <p:cNvGrpSpPr/>
            <p:nvPr/>
          </p:nvGrpSpPr>
          <p:grpSpPr>
            <a:xfrm rot="18187660">
              <a:off x="1137936" y="1441466"/>
              <a:ext cx="823735" cy="576545"/>
              <a:chOff x="8966577" y="4136717"/>
              <a:chExt cx="1713015" cy="1198967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4" name="Isosceles Triangle 3"/>
              <p:cNvSpPr/>
              <p:nvPr/>
            </p:nvSpPr>
            <p:spPr>
              <a:xfrm>
                <a:off x="9413823" y="4136717"/>
                <a:ext cx="815174" cy="181640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/>
              <p:cNvSpPr/>
              <p:nvPr/>
            </p:nvSpPr>
            <p:spPr>
              <a:xfrm rot="5400000">
                <a:off x="9700276" y="4002117"/>
                <a:ext cx="245617" cy="1713015"/>
              </a:xfrm>
              <a:prstGeom prst="flowChartDelay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iagonal Stripe 5"/>
              <p:cNvSpPr/>
              <p:nvPr/>
            </p:nvSpPr>
            <p:spPr>
              <a:xfrm rot="2698873">
                <a:off x="9223890" y="4145934"/>
                <a:ext cx="1204654" cy="1189750"/>
              </a:xfrm>
              <a:prstGeom prst="diagStrip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807337" y="2033479"/>
              <a:ext cx="15269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Optimal ignition </a:t>
              </a:r>
              <a:r>
                <a:rPr lang="en-US" sz="2000" dirty="0" smtClean="0"/>
                <a:t>point</a:t>
              </a:r>
              <a:endParaRPr lang="en-US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67727" y="730846"/>
              <a:ext cx="7570440" cy="306328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688269" y="2726300"/>
              <a:ext cx="4049898" cy="20479"/>
            </a:xfrm>
            <a:prstGeom prst="line">
              <a:avLst/>
            </a:prstGeom>
            <a:ln w="25400">
              <a:solidFill>
                <a:srgbClr val="2258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41891" y="3810729"/>
              <a:ext cx="16221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Downrange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73933" y="2314701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Altitude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19078" y="2695199"/>
              <a:ext cx="1903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225827"/>
                  </a:solidFill>
                </a:rPr>
                <a:t>Minimum ignition altitude</a:t>
              </a:r>
              <a:endParaRPr lang="en-US" sz="2000" dirty="0">
                <a:solidFill>
                  <a:srgbClr val="225827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07852" y="3422161"/>
              <a:ext cx="830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Target</a:t>
              </a:r>
              <a:endParaRPr lang="en-US" sz="2000" dirty="0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350604" y="3404777"/>
              <a:ext cx="382137" cy="382137"/>
            </a:xfrm>
            <a:prstGeom prst="mathMultiply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9485709">
              <a:off x="2416988" y="248264"/>
              <a:ext cx="4048943" cy="3826163"/>
            </a:xfrm>
            <a:custGeom>
              <a:avLst/>
              <a:gdLst>
                <a:gd name="connsiteX0" fmla="*/ 3758508 w 7517016"/>
                <a:gd name="connsiteY0" fmla="*/ 0 h 7008053"/>
                <a:gd name="connsiteX1" fmla="*/ 7517016 w 7517016"/>
                <a:gd name="connsiteY1" fmla="*/ 3504027 h 7008053"/>
                <a:gd name="connsiteX2" fmla="*/ 3758508 w 7517016"/>
                <a:gd name="connsiteY2" fmla="*/ 3504027 h 7008053"/>
                <a:gd name="connsiteX3" fmla="*/ 3758508 w 7517016"/>
                <a:gd name="connsiteY3" fmla="*/ 0 h 7008053"/>
                <a:gd name="connsiteX0" fmla="*/ 3758508 w 7517016"/>
                <a:gd name="connsiteY0" fmla="*/ 0 h 7008053"/>
                <a:gd name="connsiteX1" fmla="*/ 7517016 w 7517016"/>
                <a:gd name="connsiteY1" fmla="*/ 3504027 h 7008053"/>
                <a:gd name="connsiteX0" fmla="*/ 0 w 4048943"/>
                <a:gd name="connsiteY0" fmla="*/ 0 h 3826163"/>
                <a:gd name="connsiteX1" fmla="*/ 3758508 w 4048943"/>
                <a:gd name="connsiteY1" fmla="*/ 3504027 h 3826163"/>
                <a:gd name="connsiteX2" fmla="*/ 0 w 4048943"/>
                <a:gd name="connsiteY2" fmla="*/ 3504027 h 3826163"/>
                <a:gd name="connsiteX3" fmla="*/ 0 w 4048943"/>
                <a:gd name="connsiteY3" fmla="*/ 0 h 3826163"/>
                <a:gd name="connsiteX0" fmla="*/ 0 w 4048943"/>
                <a:gd name="connsiteY0" fmla="*/ 0 h 3826163"/>
                <a:gd name="connsiteX1" fmla="*/ 4048943 w 4048943"/>
                <a:gd name="connsiteY1" fmla="*/ 3826163 h 382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48943" h="3826163" stroke="0" extrusionOk="0">
                  <a:moveTo>
                    <a:pt x="0" y="0"/>
                  </a:moveTo>
                  <a:cubicBezTo>
                    <a:pt x="2075767" y="0"/>
                    <a:pt x="3758508" y="1568806"/>
                    <a:pt x="3758508" y="3504027"/>
                  </a:cubicBezTo>
                  <a:lnTo>
                    <a:pt x="0" y="3504027"/>
                  </a:lnTo>
                  <a:lnTo>
                    <a:pt x="0" y="0"/>
                  </a:lnTo>
                  <a:close/>
                </a:path>
                <a:path w="4048943" h="3826163" fill="none">
                  <a:moveTo>
                    <a:pt x="0" y="0"/>
                  </a:moveTo>
                  <a:cubicBezTo>
                    <a:pt x="2075767" y="0"/>
                    <a:pt x="4048943" y="1890942"/>
                    <a:pt x="4048943" y="3826163"/>
                  </a:cubicBezTo>
                </a:path>
              </a:pathLst>
            </a:cu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 rot="19861880">
              <a:off x="-260351" y="1401302"/>
              <a:ext cx="6804021" cy="5973254"/>
            </a:xfrm>
            <a:prstGeom prst="arc">
              <a:avLst/>
            </a:pr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20234920">
              <a:off x="2078366" y="449132"/>
              <a:ext cx="5186557" cy="3436514"/>
            </a:xfrm>
            <a:custGeom>
              <a:avLst/>
              <a:gdLst>
                <a:gd name="connsiteX0" fmla="*/ 4521532 w 9043065"/>
                <a:gd name="connsiteY0" fmla="*/ 0 h 6872192"/>
                <a:gd name="connsiteX1" fmla="*/ 9043065 w 9043065"/>
                <a:gd name="connsiteY1" fmla="*/ 3436096 h 6872192"/>
                <a:gd name="connsiteX2" fmla="*/ 4521533 w 9043065"/>
                <a:gd name="connsiteY2" fmla="*/ 3436096 h 6872192"/>
                <a:gd name="connsiteX3" fmla="*/ 4521532 w 9043065"/>
                <a:gd name="connsiteY3" fmla="*/ 0 h 6872192"/>
                <a:gd name="connsiteX0" fmla="*/ 4521532 w 9043065"/>
                <a:gd name="connsiteY0" fmla="*/ 0 h 6872192"/>
                <a:gd name="connsiteX1" fmla="*/ 9043065 w 9043065"/>
                <a:gd name="connsiteY1" fmla="*/ 3436096 h 6872192"/>
                <a:gd name="connsiteX0" fmla="*/ 665024 w 5186557"/>
                <a:gd name="connsiteY0" fmla="*/ 0 h 3436096"/>
                <a:gd name="connsiteX1" fmla="*/ 5186557 w 5186557"/>
                <a:gd name="connsiteY1" fmla="*/ 3436096 h 3436096"/>
                <a:gd name="connsiteX2" fmla="*/ 665025 w 5186557"/>
                <a:gd name="connsiteY2" fmla="*/ 3436096 h 3436096"/>
                <a:gd name="connsiteX3" fmla="*/ 665024 w 5186557"/>
                <a:gd name="connsiteY3" fmla="*/ 0 h 3436096"/>
                <a:gd name="connsiteX0" fmla="*/ 0 w 5186557"/>
                <a:gd name="connsiteY0" fmla="*/ 209490 h 3436096"/>
                <a:gd name="connsiteX1" fmla="*/ 5186557 w 5186557"/>
                <a:gd name="connsiteY1" fmla="*/ 3436096 h 3436096"/>
                <a:gd name="connsiteX0" fmla="*/ 665024 w 5186557"/>
                <a:gd name="connsiteY0" fmla="*/ 418 h 3436514"/>
                <a:gd name="connsiteX1" fmla="*/ 5186557 w 5186557"/>
                <a:gd name="connsiteY1" fmla="*/ 3436514 h 3436514"/>
                <a:gd name="connsiteX2" fmla="*/ 665025 w 5186557"/>
                <a:gd name="connsiteY2" fmla="*/ 3436514 h 3436514"/>
                <a:gd name="connsiteX3" fmla="*/ 665024 w 5186557"/>
                <a:gd name="connsiteY3" fmla="*/ 418 h 3436514"/>
                <a:gd name="connsiteX0" fmla="*/ 0 w 5186557"/>
                <a:gd name="connsiteY0" fmla="*/ 209908 h 3436514"/>
                <a:gd name="connsiteX1" fmla="*/ 5186557 w 5186557"/>
                <a:gd name="connsiteY1" fmla="*/ 3436514 h 343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86557" h="3436514" stroke="0" extrusionOk="0">
                  <a:moveTo>
                    <a:pt x="665024" y="418"/>
                  </a:moveTo>
                  <a:cubicBezTo>
                    <a:pt x="3162198" y="418"/>
                    <a:pt x="5186557" y="1538811"/>
                    <a:pt x="5186557" y="3436514"/>
                  </a:cubicBezTo>
                  <a:lnTo>
                    <a:pt x="665025" y="3436514"/>
                  </a:lnTo>
                  <a:cubicBezTo>
                    <a:pt x="665025" y="2291149"/>
                    <a:pt x="665024" y="1145783"/>
                    <a:pt x="665024" y="418"/>
                  </a:cubicBezTo>
                  <a:close/>
                </a:path>
                <a:path w="5186557" h="3436514" fill="none">
                  <a:moveTo>
                    <a:pt x="0" y="209908"/>
                  </a:moveTo>
                  <a:cubicBezTo>
                    <a:pt x="2228410" y="-701961"/>
                    <a:pt x="5186557" y="1538811"/>
                    <a:pt x="5186557" y="3436514"/>
                  </a:cubicBezTo>
                </a:path>
              </a:pathLst>
            </a:custGeom>
            <a:ln w="222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0"/>
            <p:cNvSpPr/>
            <p:nvPr/>
          </p:nvSpPr>
          <p:spPr>
            <a:xfrm rot="19485709">
              <a:off x="2617298" y="376324"/>
              <a:ext cx="3291370" cy="3627447"/>
            </a:xfrm>
            <a:custGeom>
              <a:avLst/>
              <a:gdLst>
                <a:gd name="connsiteX0" fmla="*/ 3758508 w 7517016"/>
                <a:gd name="connsiteY0" fmla="*/ 0 h 7008053"/>
                <a:gd name="connsiteX1" fmla="*/ 7517016 w 7517016"/>
                <a:gd name="connsiteY1" fmla="*/ 3504027 h 7008053"/>
                <a:gd name="connsiteX2" fmla="*/ 3758508 w 7517016"/>
                <a:gd name="connsiteY2" fmla="*/ 3504027 h 7008053"/>
                <a:gd name="connsiteX3" fmla="*/ 3758508 w 7517016"/>
                <a:gd name="connsiteY3" fmla="*/ 0 h 7008053"/>
                <a:gd name="connsiteX0" fmla="*/ 3758508 w 7517016"/>
                <a:gd name="connsiteY0" fmla="*/ 0 h 7008053"/>
                <a:gd name="connsiteX1" fmla="*/ 7517016 w 7517016"/>
                <a:gd name="connsiteY1" fmla="*/ 3504027 h 7008053"/>
                <a:gd name="connsiteX0" fmla="*/ 0 w 4048943"/>
                <a:gd name="connsiteY0" fmla="*/ 0 h 3826163"/>
                <a:gd name="connsiteX1" fmla="*/ 3758508 w 4048943"/>
                <a:gd name="connsiteY1" fmla="*/ 3504027 h 3826163"/>
                <a:gd name="connsiteX2" fmla="*/ 0 w 4048943"/>
                <a:gd name="connsiteY2" fmla="*/ 3504027 h 3826163"/>
                <a:gd name="connsiteX3" fmla="*/ 0 w 4048943"/>
                <a:gd name="connsiteY3" fmla="*/ 0 h 3826163"/>
                <a:gd name="connsiteX0" fmla="*/ 0 w 4048943"/>
                <a:gd name="connsiteY0" fmla="*/ 0 h 3826163"/>
                <a:gd name="connsiteX1" fmla="*/ 4048943 w 4048943"/>
                <a:gd name="connsiteY1" fmla="*/ 3826163 h 3826163"/>
                <a:gd name="connsiteX0" fmla="*/ 0 w 4199181"/>
                <a:gd name="connsiteY0" fmla="*/ 0 h 3826163"/>
                <a:gd name="connsiteX1" fmla="*/ 3758508 w 4199181"/>
                <a:gd name="connsiteY1" fmla="*/ 3504027 h 3826163"/>
                <a:gd name="connsiteX2" fmla="*/ 0 w 4199181"/>
                <a:gd name="connsiteY2" fmla="*/ 3504027 h 3826163"/>
                <a:gd name="connsiteX3" fmla="*/ 0 w 4199181"/>
                <a:gd name="connsiteY3" fmla="*/ 0 h 3826163"/>
                <a:gd name="connsiteX0" fmla="*/ 0 w 4199181"/>
                <a:gd name="connsiteY0" fmla="*/ 0 h 3826163"/>
                <a:gd name="connsiteX1" fmla="*/ 4048943 w 4199181"/>
                <a:gd name="connsiteY1" fmla="*/ 3826163 h 3826163"/>
                <a:gd name="connsiteX0" fmla="*/ 0 w 4199181"/>
                <a:gd name="connsiteY0" fmla="*/ 8380 h 3834543"/>
                <a:gd name="connsiteX1" fmla="*/ 3758508 w 4199181"/>
                <a:gd name="connsiteY1" fmla="*/ 3512407 h 3834543"/>
                <a:gd name="connsiteX2" fmla="*/ 0 w 4199181"/>
                <a:gd name="connsiteY2" fmla="*/ 3512407 h 3834543"/>
                <a:gd name="connsiteX3" fmla="*/ 0 w 4199181"/>
                <a:gd name="connsiteY3" fmla="*/ 8380 h 3834543"/>
                <a:gd name="connsiteX0" fmla="*/ 0 w 4199181"/>
                <a:gd name="connsiteY0" fmla="*/ 8380 h 3834543"/>
                <a:gd name="connsiteX1" fmla="*/ 4048943 w 4199181"/>
                <a:gd name="connsiteY1" fmla="*/ 3834543 h 3834543"/>
                <a:gd name="connsiteX0" fmla="*/ 0 w 4266032"/>
                <a:gd name="connsiteY0" fmla="*/ 8380 h 3877295"/>
                <a:gd name="connsiteX1" fmla="*/ 3758508 w 4266032"/>
                <a:gd name="connsiteY1" fmla="*/ 3512407 h 3877295"/>
                <a:gd name="connsiteX2" fmla="*/ 0 w 4266032"/>
                <a:gd name="connsiteY2" fmla="*/ 3512407 h 3877295"/>
                <a:gd name="connsiteX3" fmla="*/ 0 w 4266032"/>
                <a:gd name="connsiteY3" fmla="*/ 8380 h 3877295"/>
                <a:gd name="connsiteX0" fmla="*/ 0 w 4266032"/>
                <a:gd name="connsiteY0" fmla="*/ 8380 h 3877295"/>
                <a:gd name="connsiteX1" fmla="*/ 4118672 w 4266032"/>
                <a:gd name="connsiteY1" fmla="*/ 3877295 h 3877295"/>
                <a:gd name="connsiteX0" fmla="*/ 0 w 4260509"/>
                <a:gd name="connsiteY0" fmla="*/ 8380 h 3910053"/>
                <a:gd name="connsiteX1" fmla="*/ 3758508 w 4260509"/>
                <a:gd name="connsiteY1" fmla="*/ 3512407 h 3910053"/>
                <a:gd name="connsiteX2" fmla="*/ 0 w 4260509"/>
                <a:gd name="connsiteY2" fmla="*/ 3512407 h 3910053"/>
                <a:gd name="connsiteX3" fmla="*/ 0 w 4260509"/>
                <a:gd name="connsiteY3" fmla="*/ 8380 h 3910053"/>
                <a:gd name="connsiteX0" fmla="*/ 0 w 4260509"/>
                <a:gd name="connsiteY0" fmla="*/ 8380 h 3910053"/>
                <a:gd name="connsiteX1" fmla="*/ 4112915 w 4260509"/>
                <a:gd name="connsiteY1" fmla="*/ 3910053 h 3910053"/>
                <a:gd name="connsiteX0" fmla="*/ 0 w 4146097"/>
                <a:gd name="connsiteY0" fmla="*/ 8380 h 3910053"/>
                <a:gd name="connsiteX1" fmla="*/ 3758508 w 4146097"/>
                <a:gd name="connsiteY1" fmla="*/ 3512407 h 3910053"/>
                <a:gd name="connsiteX2" fmla="*/ 0 w 4146097"/>
                <a:gd name="connsiteY2" fmla="*/ 3512407 h 3910053"/>
                <a:gd name="connsiteX3" fmla="*/ 0 w 4146097"/>
                <a:gd name="connsiteY3" fmla="*/ 8380 h 3910053"/>
                <a:gd name="connsiteX0" fmla="*/ 0 w 4146097"/>
                <a:gd name="connsiteY0" fmla="*/ 8380 h 3910053"/>
                <a:gd name="connsiteX1" fmla="*/ 4112915 w 4146097"/>
                <a:gd name="connsiteY1" fmla="*/ 3910053 h 3910053"/>
                <a:gd name="connsiteX0" fmla="*/ 0 w 4146096"/>
                <a:gd name="connsiteY0" fmla="*/ 0 h 3901673"/>
                <a:gd name="connsiteX1" fmla="*/ 3758508 w 4146096"/>
                <a:gd name="connsiteY1" fmla="*/ 3504027 h 3901673"/>
                <a:gd name="connsiteX2" fmla="*/ 0 w 4146096"/>
                <a:gd name="connsiteY2" fmla="*/ 3504027 h 3901673"/>
                <a:gd name="connsiteX3" fmla="*/ 0 w 4146096"/>
                <a:gd name="connsiteY3" fmla="*/ 0 h 3901673"/>
                <a:gd name="connsiteX0" fmla="*/ 0 w 4146096"/>
                <a:gd name="connsiteY0" fmla="*/ 0 h 3901673"/>
                <a:gd name="connsiteX1" fmla="*/ 4112915 w 4146096"/>
                <a:gd name="connsiteY1" fmla="*/ 3901673 h 3901673"/>
                <a:gd name="connsiteX0" fmla="*/ 0 w 4181527"/>
                <a:gd name="connsiteY0" fmla="*/ 0 h 3901673"/>
                <a:gd name="connsiteX1" fmla="*/ 3758508 w 4181527"/>
                <a:gd name="connsiteY1" fmla="*/ 3504027 h 3901673"/>
                <a:gd name="connsiteX2" fmla="*/ 0 w 4181527"/>
                <a:gd name="connsiteY2" fmla="*/ 3504027 h 3901673"/>
                <a:gd name="connsiteX3" fmla="*/ 0 w 4181527"/>
                <a:gd name="connsiteY3" fmla="*/ 0 h 3901673"/>
                <a:gd name="connsiteX0" fmla="*/ 0 w 4181527"/>
                <a:gd name="connsiteY0" fmla="*/ 0 h 3901673"/>
                <a:gd name="connsiteX1" fmla="*/ 4112915 w 4181527"/>
                <a:gd name="connsiteY1" fmla="*/ 3901673 h 390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81527" h="3901673" stroke="0" extrusionOk="0">
                  <a:moveTo>
                    <a:pt x="0" y="0"/>
                  </a:moveTo>
                  <a:cubicBezTo>
                    <a:pt x="3188981" y="609970"/>
                    <a:pt x="3758508" y="1568806"/>
                    <a:pt x="3758508" y="3504027"/>
                  </a:cubicBezTo>
                  <a:lnTo>
                    <a:pt x="0" y="3504027"/>
                  </a:lnTo>
                  <a:lnTo>
                    <a:pt x="0" y="0"/>
                  </a:lnTo>
                  <a:close/>
                </a:path>
                <a:path w="4181527" h="3901673" fill="none">
                  <a:moveTo>
                    <a:pt x="0" y="0"/>
                  </a:moveTo>
                  <a:cubicBezTo>
                    <a:pt x="2075767" y="0"/>
                    <a:pt x="4634657" y="2250061"/>
                    <a:pt x="4112915" y="3901673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7024472" y="2357121"/>
              <a:ext cx="300041" cy="30004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174557" y="2718433"/>
              <a:ext cx="3779580" cy="1076352"/>
              <a:chOff x="1684147" y="5385950"/>
              <a:chExt cx="3459730" cy="100201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684147" y="5385950"/>
                <a:ext cx="3210109" cy="99537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46526" y="6011995"/>
                <a:ext cx="2097434" cy="375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Optimal trajectory</a:t>
                </a:r>
                <a:endParaRPr lang="en-US" sz="2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46526" y="5693820"/>
                <a:ext cx="2263825" cy="375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Infeasible trajectory</a:t>
                </a:r>
                <a:endParaRPr lang="en-US" sz="20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1804136" y="5888137"/>
                <a:ext cx="54109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804136" y="6199708"/>
                <a:ext cx="52744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10589" y="5575832"/>
                <a:ext cx="532896" cy="8336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450254" y="5385950"/>
                <a:ext cx="2693623" cy="375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Reachable set boundary</a:t>
                </a:r>
                <a:endParaRPr lang="en-US" sz="20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H="1" flipV="1">
              <a:off x="7324513" y="2541310"/>
              <a:ext cx="493236" cy="422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930600" y="691978"/>
            <a:ext cx="192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Feasible Ignition Subset</a:t>
            </a:r>
            <a:endParaRPr lang="en-US" sz="20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81296" y="1164987"/>
            <a:ext cx="177543" cy="258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37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93512"/>
              </p:ext>
            </p:extLst>
          </p:nvPr>
        </p:nvGraphicFramePr>
        <p:xfrm>
          <a:off x="1152063" y="1072850"/>
          <a:ext cx="8346780" cy="3662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65113"/>
                <a:gridCol w="1430533"/>
                <a:gridCol w="2412878"/>
                <a:gridCol w="2638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Scenario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PMF</a:t>
                      </a:r>
                      <a:r>
                        <a:rPr lang="en-US" sz="1800" baseline="0" dirty="0" smtClean="0"/>
                        <a:t> (%)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PMF-Nominal</a:t>
                      </a:r>
                      <a:r>
                        <a:rPr lang="en-US" sz="1800" baseline="0" dirty="0" smtClean="0"/>
                        <a:t> (%)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Ignition Velocity (m/s)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Nominal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525.7</a:t>
                      </a:r>
                    </a:p>
                  </a:txBody>
                  <a:tcPr marL="9525" marR="9525" marT="9525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-10% C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550.6</a:t>
                      </a:r>
                    </a:p>
                  </a:txBody>
                  <a:tcPr marL="9525" marR="9525" marT="9525" marB="0" anchor="ctr"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C</a:t>
                      </a:r>
                      <a:r>
                        <a:rPr lang="en-US" sz="1800" baseline="-25000" dirty="0" smtClean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494.6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-10% C</a:t>
                      </a:r>
                      <a:r>
                        <a:rPr lang="en-US" sz="1800" baseline="-25000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516.7</a:t>
                      </a:r>
                    </a:p>
                  </a:txBody>
                  <a:tcPr marL="9525" marR="9525" marT="9525" marB="0" anchor="ctr"/>
                </a:tc>
              </a:tr>
              <a:tr h="292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C</a:t>
                      </a:r>
                      <a:r>
                        <a:rPr lang="en-US" sz="1800" baseline="-25000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526.9</a:t>
                      </a:r>
                    </a:p>
                  </a:txBody>
                  <a:tcPr marL="9525" marR="9525" marT="9525" marB="0" anchor="ctr"/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-10% </a:t>
                      </a:r>
                      <a:r>
                        <a:rPr lang="el-GR" sz="1800" dirty="0" smtClean="0">
                          <a:solidFill>
                            <a:srgbClr val="FF0000"/>
                          </a:solidFill>
                        </a:rPr>
                        <a:t>ρ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548.7</a:t>
                      </a:r>
                    </a:p>
                  </a:txBody>
                  <a:tcPr marL="9525" marR="9525" marT="9525" marB="0" anchor="ctr"/>
                </a:tc>
              </a:tr>
              <a:tr h="1463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</a:t>
                      </a:r>
                      <a:r>
                        <a:rPr lang="el-GR" sz="1800" dirty="0" smtClean="0"/>
                        <a:t>ρ</a:t>
                      </a:r>
                      <a:r>
                        <a:rPr lang="en-US" sz="1800" baseline="-25000" dirty="0" smtClean="0"/>
                        <a:t>0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-0.33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501.8</a:t>
                      </a:r>
                    </a:p>
                  </a:txBody>
                  <a:tcPr marL="9525" marR="9525" marT="9525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-10% h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sz="1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531.6</a:t>
                      </a:r>
                    </a:p>
                  </a:txBody>
                  <a:tcPr marL="9525" marR="9525" marT="9525" marB="0" anchor="ctr"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h</a:t>
                      </a:r>
                      <a:r>
                        <a:rPr lang="en-US" sz="1800" baseline="-250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506.1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8288" y="5762847"/>
            <a:ext cx="732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-10p and -10CD should have similar impacts – somehow Cd is worse. Note the almost identical ignition velocities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4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76846"/>
              </p:ext>
            </p:extLst>
          </p:nvPr>
        </p:nvGraphicFramePr>
        <p:xfrm>
          <a:off x="606154" y="567883"/>
          <a:ext cx="8906338" cy="420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2334"/>
                <a:gridCol w="1272334"/>
                <a:gridCol w="1272334"/>
                <a:gridCol w="1272334"/>
                <a:gridCol w="1272334"/>
                <a:gridCol w="1272334"/>
                <a:gridCol w="12723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Scenario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PMF (%)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Downrange</a:t>
                      </a:r>
                      <a:r>
                        <a:rPr lang="en-US" sz="1800" baseline="0" dirty="0" smtClean="0"/>
                        <a:t> to Target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(m)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Crossrange to Target (m)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Altitude (m)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Horizontal</a:t>
                      </a:r>
                      <a:r>
                        <a:rPr lang="en-US" sz="1800" baseline="0" dirty="0" smtClean="0"/>
                        <a:t> Velocity (m/s)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Vertical Velocity</a:t>
                      </a:r>
                    </a:p>
                    <a:p>
                      <a:pPr algn="ctr"/>
                      <a:r>
                        <a:rPr lang="en-US" sz="1800" dirty="0" smtClean="0"/>
                        <a:t>(m/s)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Nominal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10390.75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473.1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3111.9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-501.3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-135.0</a:t>
                      </a:r>
                    </a:p>
                  </a:txBody>
                  <a:tcPr marL="9525" marR="9525" marT="9525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-10% C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15587.7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1125.3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3145.4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-534.2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-133.5</a:t>
                      </a:r>
                    </a:p>
                  </a:txBody>
                  <a:tcPr marL="9525" marR="9525" marT="9525" marB="0" anchor="ctr"/>
                </a:tc>
              </a:tr>
              <a:tr h="180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C</a:t>
                      </a:r>
                      <a:r>
                        <a:rPr lang="en-US" sz="1800" baseline="-25000" dirty="0" smtClean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10709.4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428.4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3363.0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-471.1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-150.5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-10% C</a:t>
                      </a:r>
                      <a:r>
                        <a:rPr lang="en-US" sz="1800" baseline="-25000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11398.7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293.0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3246.1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-496.4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-143.3</a:t>
                      </a:r>
                    </a:p>
                  </a:txBody>
                  <a:tcPr marL="9525" marR="9525" marT="9525" marB="0" anchor="ctr"/>
                </a:tc>
              </a:tr>
              <a:tr h="292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C</a:t>
                      </a:r>
                      <a:r>
                        <a:rPr lang="en-US" sz="1800" baseline="-25000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12897.7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532.2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3471.2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-506.9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-143.8</a:t>
                      </a:r>
                    </a:p>
                  </a:txBody>
                  <a:tcPr marL="9525" marR="9525" marT="9525" marB="0" anchor="ctr"/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-10% </a:t>
                      </a:r>
                      <a:r>
                        <a:rPr lang="el-GR" sz="1800" dirty="0" smtClean="0">
                          <a:solidFill>
                            <a:srgbClr val="FF0000"/>
                          </a:solidFill>
                        </a:rPr>
                        <a:t>ρ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12963.6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614.5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3355.4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-532.5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-132.1</a:t>
                      </a:r>
                    </a:p>
                  </a:txBody>
                  <a:tcPr marL="9525" marR="9525" marT="9525" marB="0" anchor="ctr"/>
                </a:tc>
              </a:tr>
              <a:tr h="1463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</a:t>
                      </a:r>
                      <a:r>
                        <a:rPr lang="el-GR" sz="1800" dirty="0" smtClean="0"/>
                        <a:t>ρ</a:t>
                      </a:r>
                      <a:r>
                        <a:rPr lang="en-US" sz="1800" baseline="-25000" dirty="0" smtClean="0"/>
                        <a:t>0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11790.4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198.7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3502.2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-478.6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-151.0</a:t>
                      </a:r>
                    </a:p>
                  </a:txBody>
                  <a:tcPr marL="9525" marR="9525" marT="9525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-10% h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sz="1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15130.6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265.2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3154.6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solidFill>
                            <a:srgbClr val="FF0000"/>
                          </a:solidFill>
                        </a:rPr>
                        <a:t>-513.4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-137.7</a:t>
                      </a:r>
                    </a:p>
                  </a:txBody>
                  <a:tcPr marL="9525" marR="9525" marT="9525" marB="0" anchor="ctr"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+10% h</a:t>
                      </a:r>
                      <a:r>
                        <a:rPr lang="en-US" sz="1800" baseline="-250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10722.2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438.8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3330.6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-483.4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-149.7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11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00611"/>
              </p:ext>
            </p:extLst>
          </p:nvPr>
        </p:nvGraphicFramePr>
        <p:xfrm>
          <a:off x="320158" y="304996"/>
          <a:ext cx="5655340" cy="256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71628"/>
                <a:gridCol w="1318438"/>
                <a:gridCol w="1265274"/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Ballistic </a:t>
                      </a:r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kg/m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Lift</a:t>
                      </a:r>
                      <a:r>
                        <a:rPr lang="en-US" baseline="0" dirty="0" smtClean="0"/>
                        <a:t> to drag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angle magnitude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angle rate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deg/s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thrust</a:t>
                      </a:r>
                      <a:r>
                        <a:rPr lang="en-US" baseline="0" dirty="0" smtClean="0"/>
                        <a:t> to weight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 Impulse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28509"/>
              </p:ext>
            </p:extLst>
          </p:nvPr>
        </p:nvGraphicFramePr>
        <p:xfrm>
          <a:off x="431843" y="3320088"/>
          <a:ext cx="4596740" cy="3312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98383"/>
                <a:gridCol w="1213740"/>
                <a:gridCol w="10846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σ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Lift coefficient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Drag coefficient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Entry radius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3522 km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 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66.87°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0.15°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Entry latitude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21.28°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0.08°</a:t>
                      </a:r>
                      <a:endParaRPr lang="en-US" dirty="0"/>
                    </a:p>
                  </a:txBody>
                  <a:tcPr anchor="ctr"/>
                </a:tc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5500 m/s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m/s</a:t>
                      </a:r>
                      <a:endParaRPr lang="en-US" dirty="0"/>
                    </a:p>
                  </a:txBody>
                  <a:tcPr anchor="ctr"/>
                </a:tc>
              </a:tr>
              <a:tr h="24214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Entry flight path angle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-15.75°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0.25°</a:t>
                      </a:r>
                      <a:endParaRPr lang="en-US" dirty="0"/>
                    </a:p>
                  </a:txBody>
                  <a:tcPr anchor="ctr"/>
                </a:tc>
              </a:tr>
              <a:tr h="12361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Entry heading angle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-13.60°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0.25°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77881" y="3608173"/>
            <a:ext cx="22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deg = 6 km </a:t>
            </a:r>
            <a:r>
              <a:rPr lang="en-US" dirty="0" err="1" smtClean="0"/>
              <a:t>approx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19419" y="1173017"/>
            <a:ext cx="3528290" cy="3583710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60436" y="1701651"/>
            <a:ext cx="2395976" cy="2547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188" y="1101486"/>
            <a:ext cx="33667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1"/>
                </a:solidFill>
              </a:rPr>
              <a:t>SRP Feasible Set, X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1"/>
                </a:solidFill>
              </a:rPr>
              <a:t>M </a:t>
            </a:r>
            <a:r>
              <a:rPr lang="en-US" sz="2400" dirty="0" smtClean="0">
                <a:ln w="3175">
                  <a:noFill/>
                </a:ln>
                <a:solidFill>
                  <a:schemeClr val="accent1"/>
                </a:solidFill>
              </a:rPr>
              <a:t>, computed on the ground (fixed over time)</a:t>
            </a:r>
            <a:endParaRPr lang="en-US" sz="2400" dirty="0">
              <a:ln w="3175"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971" y="2190358"/>
            <a:ext cx="225433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Entry </a:t>
            </a:r>
          </a:p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Reachable Set, R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P </a:t>
            </a:r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, a function of the current state</a:t>
            </a:r>
            <a:endParaRPr lang="en-US" sz="2400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19646" y="4941394"/>
                <a:ext cx="599751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n w="3175">
                      <a:noFill/>
                    </a:ln>
                  </a:rPr>
                  <a:t> The set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ln w="3175"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>
                    <a:ln w="3175">
                      <a:noFill/>
                    </a:ln>
                  </a:rPr>
                  <a:t> is the space over which the entry guidance seeks to optimize the trajectory</a:t>
                </a:r>
                <a:endParaRPr lang="en-US" sz="2400" dirty="0">
                  <a:ln w="3175">
                    <a:noFill/>
                  </a:ln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46" y="4941394"/>
                <a:ext cx="5997517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524" t="-4061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4535055" y="4248726"/>
            <a:ext cx="83127" cy="692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3519030">
            <a:off x="4090994" y="1252714"/>
            <a:ext cx="3587895" cy="3488397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944424" y="2536585"/>
            <a:ext cx="3528290" cy="3583710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12281" y="2832118"/>
            <a:ext cx="3278908" cy="32789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58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82619" y="2545821"/>
            <a:ext cx="3528290" cy="3583710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5118" y="2813644"/>
            <a:ext cx="3278908" cy="32789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58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597702" y="3471136"/>
            <a:ext cx="1996631" cy="212254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44949" y="3032543"/>
            <a:ext cx="2769656" cy="294432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28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8200"/>
                <a:ext cx="78554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Despite RPB being a larger set encompassing more of the true reachable set, the intersection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n w="3175"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is “larger”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n w="3175"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and more importantly RPA encompasses a more important subset of R </a:t>
                </a:r>
                <a:r>
                  <a:rPr lang="en-US" dirty="0" smtClean="0"/>
                  <a:t>– the region near the optimum.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00"/>
                <a:ext cx="785544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2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757395" y="2601285"/>
            <a:ext cx="6494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3175">
                  <a:noFill/>
                </a:ln>
                <a:solidFill>
                  <a:schemeClr val="accent1"/>
                </a:solidFill>
              </a:rPr>
              <a:t>F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1"/>
                </a:solidFill>
              </a:rPr>
              <a:t>M</a:t>
            </a:r>
            <a:endParaRPr lang="en-US" sz="2400" dirty="0">
              <a:ln w="3175"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0639" y="3891885"/>
            <a:ext cx="176758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Entry Reachable Set R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P</a:t>
            </a:r>
            <a:r>
              <a:rPr lang="en-US" sz="2400" baseline="-50000" dirty="0" smtClean="0">
                <a:ln w="3175">
                  <a:noFill/>
                </a:ln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 </a:t>
            </a:r>
            <a:endParaRPr lang="en-US" sz="2400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095" y="5631878"/>
            <a:ext cx="325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en-US" sz="2400" dirty="0">
              <a:ln w="3175">
                <a:noFill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0146" y="3871408"/>
            <a:ext cx="178042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Entry </a:t>
            </a:r>
          </a:p>
          <a:p>
            <a:r>
              <a:rPr lang="en-US" sz="2400" dirty="0" smtClean="0">
                <a:ln w="3175">
                  <a:noFill/>
                </a:ln>
                <a:solidFill>
                  <a:schemeClr val="accent2"/>
                </a:solidFill>
              </a:rPr>
              <a:t>Reachable Set R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P</a:t>
            </a:r>
            <a:r>
              <a:rPr lang="en-US" sz="2400" baseline="-50000" dirty="0" smtClean="0">
                <a:ln w="3175">
                  <a:noFill/>
                </a:ln>
                <a:solidFill>
                  <a:schemeClr val="accent2"/>
                </a:solidFill>
              </a:rPr>
              <a:t>B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2"/>
                </a:solidFill>
              </a:rPr>
              <a:t> </a:t>
            </a:r>
            <a:endParaRPr lang="en-US" sz="2400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17" name="5-Point Star 16"/>
          <p:cNvSpPr/>
          <p:nvPr/>
        </p:nvSpPr>
        <p:spPr>
          <a:xfrm>
            <a:off x="3698572" y="4337676"/>
            <a:ext cx="230847" cy="23084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8875766" y="4369896"/>
            <a:ext cx="230847" cy="23084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478909" y="4337676"/>
            <a:ext cx="230847" cy="230847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8406626" y="4362185"/>
            <a:ext cx="230847" cy="230847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6518" y="2447637"/>
            <a:ext cx="5173232" cy="4219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84284" y="2443025"/>
            <a:ext cx="5173232" cy="422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89268" y="2601284"/>
            <a:ext cx="6324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n w="3175">
                  <a:noFill/>
                </a:ln>
                <a:solidFill>
                  <a:schemeClr val="accent1"/>
                </a:solidFill>
              </a:rPr>
              <a:t>F</a:t>
            </a:r>
            <a:r>
              <a:rPr lang="en-US" sz="2400" baseline="-25000" dirty="0" smtClean="0">
                <a:ln w="3175">
                  <a:noFill/>
                </a:ln>
                <a:solidFill>
                  <a:schemeClr val="accent1"/>
                </a:solidFill>
              </a:rPr>
              <a:t>M</a:t>
            </a:r>
            <a:endParaRPr lang="en-US" sz="2400" dirty="0">
              <a:ln w="3175">
                <a:noFill/>
              </a:ln>
              <a:solidFill>
                <a:schemeClr val="accent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6518" y="1529576"/>
            <a:ext cx="2980445" cy="917204"/>
            <a:chOff x="2183808" y="1307537"/>
            <a:chExt cx="2980445" cy="917204"/>
          </a:xfrm>
        </p:grpSpPr>
        <p:sp>
          <p:nvSpPr>
            <p:cNvPr id="22" name="5-Point Star 21"/>
            <p:cNvSpPr/>
            <p:nvPr/>
          </p:nvSpPr>
          <p:spPr>
            <a:xfrm>
              <a:off x="2308675" y="1797438"/>
              <a:ext cx="230847" cy="230847"/>
            </a:xfrm>
            <a:prstGeom prst="star5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585855" y="1755684"/>
                  <a:ext cx="2578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Optimal Point in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n w="3175"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n w="3175"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855" y="1755684"/>
                  <a:ext cx="25783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9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2183808" y="1307537"/>
              <a:ext cx="2943501" cy="917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2305730" y="1448256"/>
              <a:ext cx="230847" cy="230847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583265" y="1379014"/>
                  <a:ext cx="2468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Optimal Point 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n w="3175"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n w="3175"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3175"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265" y="1379014"/>
                  <a:ext cx="2468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2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/>
          <p:cNvSpPr txBox="1"/>
          <p:nvPr/>
        </p:nvSpPr>
        <p:spPr>
          <a:xfrm>
            <a:off x="5809225" y="5630887"/>
            <a:ext cx="325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en-US" sz="2400" dirty="0">
              <a:ln w="3175">
                <a:noFill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1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2"/>
          <a:stretch/>
        </p:blipFill>
        <p:spPr>
          <a:xfrm>
            <a:off x="684047" y="1063256"/>
            <a:ext cx="4541101" cy="34555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6" y="1063256"/>
            <a:ext cx="4839233" cy="34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5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" y="0"/>
            <a:ext cx="4691790" cy="3351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00" y="3177113"/>
            <a:ext cx="4691790" cy="3351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99" y="0"/>
            <a:ext cx="4691790" cy="3351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" y="3177113"/>
            <a:ext cx="4691790" cy="33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Apollo + Adaptive Trigger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2" y="1690688"/>
            <a:ext cx="5889388" cy="401339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b="1482"/>
          <a:stretch/>
        </p:blipFill>
        <p:spPr>
          <a:xfrm>
            <a:off x="6507891" y="1690688"/>
            <a:ext cx="4917989" cy="4652883"/>
          </a:xfrm>
        </p:spPr>
      </p:pic>
      <p:sp>
        <p:nvSpPr>
          <p:cNvPr id="7" name="TextBox 6"/>
          <p:cNvSpPr txBox="1"/>
          <p:nvPr/>
        </p:nvSpPr>
        <p:spPr>
          <a:xfrm>
            <a:off x="2281881" y="4085968"/>
            <a:ext cx="266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Apollo trigger at fixed velocity from reference trajectory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2974" y="1888397"/>
            <a:ext cx="205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Adaptive Trigger based on tabulated optimal solutions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47784" y="3888259"/>
            <a:ext cx="296562" cy="19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0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781" y="20400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22658" y="2040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125" y="2142700"/>
            <a:ext cx="140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ESF (EFPA)</a:t>
            </a:r>
          </a:p>
          <a:p>
            <a:r>
              <a:rPr lang="en-US" dirty="0" smtClean="0"/>
              <a:t>Dispersions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125" y="4976209"/>
            <a:ext cx="1596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ESF + Aero/</a:t>
            </a:r>
            <a:r>
              <a:rPr lang="en-US" dirty="0" err="1" smtClean="0"/>
              <a:t>Atmos</a:t>
            </a:r>
            <a:endParaRPr lang="en-US" dirty="0" smtClean="0"/>
          </a:p>
          <a:p>
            <a:r>
              <a:rPr lang="en-US" dirty="0" smtClean="0"/>
              <a:t>Dispersions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3" y="3859481"/>
            <a:ext cx="4761897" cy="2998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9" y="3859481"/>
            <a:ext cx="4761897" cy="2998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3" y="754558"/>
            <a:ext cx="4761897" cy="2998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9" y="754559"/>
            <a:ext cx="4761897" cy="29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5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4" y="1825625"/>
            <a:ext cx="4636671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6180" y="2570205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Changing 2</a:t>
            </a:r>
            <a:r>
              <a:rPr lang="en-US" sz="800" baseline="30000" dirty="0" smtClean="0"/>
              <a:t>nd</a:t>
            </a:r>
            <a:r>
              <a:rPr lang="en-US" sz="800" dirty="0" smtClean="0"/>
              <a:t> reversal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 rot="4956565">
            <a:off x="2265539" y="3700346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Changing 1</a:t>
            </a:r>
            <a:r>
              <a:rPr lang="en-US" sz="800" baseline="30000" dirty="0" smtClean="0"/>
              <a:t>st</a:t>
            </a:r>
            <a:r>
              <a:rPr lang="en-US" sz="800" dirty="0" smtClean="0"/>
              <a:t> reversal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15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5721100" y="677193"/>
            <a:ext cx="329184" cy="3291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98053" y="112238"/>
            <a:ext cx="1548384" cy="1548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726808" y="1089212"/>
            <a:ext cx="1394202" cy="5003026"/>
          </a:xfrm>
          <a:custGeom>
            <a:avLst/>
            <a:gdLst>
              <a:gd name="connsiteX0" fmla="*/ 189902 w 1394202"/>
              <a:gd name="connsiteY0" fmla="*/ 5432612 h 5432612"/>
              <a:gd name="connsiteX1" fmla="*/ 95773 w 1394202"/>
              <a:gd name="connsiteY1" fmla="*/ 2918012 h 5432612"/>
              <a:gd name="connsiteX2" fmla="*/ 1373243 w 1394202"/>
              <a:gd name="connsiteY2" fmla="*/ 793376 h 5432612"/>
              <a:gd name="connsiteX3" fmla="*/ 889149 w 1394202"/>
              <a:gd name="connsiteY3" fmla="*/ 0 h 54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202" h="5432612">
                <a:moveTo>
                  <a:pt x="189902" y="5432612"/>
                </a:moveTo>
                <a:cubicBezTo>
                  <a:pt x="44225" y="4561915"/>
                  <a:pt x="-101451" y="3691218"/>
                  <a:pt x="95773" y="2918012"/>
                </a:cubicBezTo>
                <a:cubicBezTo>
                  <a:pt x="292997" y="2144806"/>
                  <a:pt x="1241014" y="1279711"/>
                  <a:pt x="1373243" y="793376"/>
                </a:cubicBezTo>
                <a:cubicBezTo>
                  <a:pt x="1505472" y="307041"/>
                  <a:pt x="972073" y="127747"/>
                  <a:pt x="88914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10149" y="112238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Targeted Landing Site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  <a:endCxn id="4" idx="4"/>
          </p:cNvCxnSpPr>
          <p:nvPr/>
        </p:nvCxnSpPr>
        <p:spPr>
          <a:xfrm flipH="1">
            <a:off x="6050284" y="296904"/>
            <a:ext cx="859865" cy="506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71099" y="904546"/>
            <a:ext cx="395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SRP Ignition (Nominal Scenario)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656298" y="1075765"/>
            <a:ext cx="955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6837" y="3487101"/>
            <a:ext cx="3994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trajectory, steered by bank angle commands, executed by small</a:t>
            </a:r>
          </a:p>
          <a:p>
            <a:r>
              <a:rPr lang="en-US" dirty="0" smtClean="0"/>
              <a:t>RCS thrusters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65842" y="5805741"/>
            <a:ext cx="28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entry interface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75213" y="5722906"/>
            <a:ext cx="12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Downrange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V="1">
            <a:off x="4007983" y="4703805"/>
            <a:ext cx="0" cy="101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2842" y="6417840"/>
            <a:ext cx="12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Crossrange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6559072" y="6602506"/>
            <a:ext cx="783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4598895" y="6602506"/>
            <a:ext cx="74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2604" y="112238"/>
            <a:ext cx="460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same altitude, velocity, and flight path angle, any point on the red circle will produce an equivalent SRP trajectory so long as the heading points to the target 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689839" y="5810262"/>
            <a:ext cx="364811" cy="364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6589" y="1763410"/>
            <a:ext cx="3563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interesting because it means that unlike with parachute architectures which attempt to arrive at zero </a:t>
            </a:r>
            <a:r>
              <a:rPr lang="en-US" dirty="0" err="1" smtClean="0"/>
              <a:t>crossrange</a:t>
            </a:r>
            <a:r>
              <a:rPr lang="en-US" dirty="0" smtClean="0"/>
              <a:t>, there is no such restriction on the ignition conditions. Instead, matching heading is the important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31" y="261867"/>
            <a:ext cx="4086795" cy="3639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0880"/>
            <a:ext cx="7681969" cy="49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98290" y="4530055"/>
            <a:ext cx="800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8290" y="369116"/>
            <a:ext cx="0" cy="416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5080025" flipV="1">
            <a:off x="5921615" y="3139001"/>
            <a:ext cx="2355930" cy="2292747"/>
          </a:xfrm>
          <a:prstGeom prst="arc">
            <a:avLst>
              <a:gd name="adj1" fmla="val 21402251"/>
              <a:gd name="adj2" fmla="val 489860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10463" y="2235102"/>
            <a:ext cx="3867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Optimal Ignition Surface at a fixed velocity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9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965439" y="681733"/>
            <a:ext cx="1734728" cy="2949992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42641" y="681732"/>
            <a:ext cx="2127841" cy="2944641"/>
          </a:xfrm>
          <a:prstGeom prst="rect">
            <a:avLst/>
          </a:prstGeom>
          <a:solidFill>
            <a:srgbClr val="E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664898" y="1802921"/>
            <a:ext cx="2470681" cy="1828800"/>
          </a:xfrm>
          <a:custGeom>
            <a:avLst/>
            <a:gdLst>
              <a:gd name="connsiteX0" fmla="*/ 0 w 2470681"/>
              <a:gd name="connsiteY0" fmla="*/ 0 h 1828800"/>
              <a:gd name="connsiteX1" fmla="*/ 448574 w 2470681"/>
              <a:gd name="connsiteY1" fmla="*/ 577970 h 1828800"/>
              <a:gd name="connsiteX2" fmla="*/ 1509623 w 2470681"/>
              <a:gd name="connsiteY2" fmla="*/ 897147 h 1828800"/>
              <a:gd name="connsiteX3" fmla="*/ 2337759 w 2470681"/>
              <a:gd name="connsiteY3" fmla="*/ 1449237 h 1828800"/>
              <a:gd name="connsiteX4" fmla="*/ 2458528 w 2470681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681" h="1828800">
                <a:moveTo>
                  <a:pt x="0" y="0"/>
                </a:moveTo>
                <a:cubicBezTo>
                  <a:pt x="98485" y="214223"/>
                  <a:pt x="196970" y="428446"/>
                  <a:pt x="448574" y="577970"/>
                </a:cubicBezTo>
                <a:cubicBezTo>
                  <a:pt x="700178" y="727494"/>
                  <a:pt x="1194759" y="751936"/>
                  <a:pt x="1509623" y="897147"/>
                </a:cubicBezTo>
                <a:cubicBezTo>
                  <a:pt x="1824487" y="1042358"/>
                  <a:pt x="2179608" y="1293962"/>
                  <a:pt x="2337759" y="1449237"/>
                </a:cubicBezTo>
                <a:cubicBezTo>
                  <a:pt x="2495910" y="1604512"/>
                  <a:pt x="2477219" y="1716656"/>
                  <a:pt x="2458528" y="182880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18643004">
            <a:off x="1071777" y="1414925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4" name="Isosceles Triangle 3"/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18469771">
            <a:off x="3038169" y="2601386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" name="Isosceles Triangle 15"/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gonal Stripe 17"/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841248" y="3636637"/>
            <a:ext cx="38697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96848" y="3406480"/>
            <a:ext cx="380390" cy="0"/>
          </a:xfrm>
          <a:prstGeom prst="straightConnector1">
            <a:avLst/>
          </a:prstGeom>
          <a:ln w="19050">
            <a:gradFill>
              <a:gsLst>
                <a:gs pos="7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28570" y="3179702"/>
            <a:ext cx="91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Phase transition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0908" y="2140240"/>
            <a:ext cx="165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Entry Interface:</a:t>
            </a:r>
          </a:p>
          <a:p>
            <a:r>
              <a:rPr lang="en-US" sz="1200" dirty="0" smtClean="0"/>
              <a:t>125 km altitude</a:t>
            </a:r>
          </a:p>
          <a:p>
            <a:r>
              <a:rPr lang="en-US" sz="1200" dirty="0" smtClean="0"/>
              <a:t>5-6 km/s entry velocity 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87983" y="1474624"/>
            <a:ext cx="93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Guided via bank angle modulation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946099" y="2157271"/>
            <a:ext cx="68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SRP Ignition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214835" y="772026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01192" y="735876"/>
            <a:ext cx="15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Powered </a:t>
            </a:r>
          </a:p>
          <a:p>
            <a:r>
              <a:rPr lang="en-US" dirty="0" smtClean="0"/>
              <a:t>Descent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9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0" y="383112"/>
            <a:ext cx="5015459" cy="33521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9241" y="1538026"/>
            <a:ext cx="11426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Current state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737481" y="997672"/>
            <a:ext cx="13483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BF"/>
                </a:solidFill>
              </a:rPr>
              <a:t>Maximum</a:t>
            </a:r>
          </a:p>
          <a:p>
            <a:r>
              <a:rPr lang="en-US" sz="1400" dirty="0" smtClean="0">
                <a:solidFill>
                  <a:srgbClr val="C000BF"/>
                </a:solidFill>
              </a:rPr>
              <a:t>Ignition velocity</a:t>
            </a:r>
            <a:endParaRPr lang="en-US" sz="1400" dirty="0">
              <a:solidFill>
                <a:srgbClr val="C000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8780" y="1909645"/>
            <a:ext cx="83676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Optimal Ignition point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0374" y="2682129"/>
            <a:ext cx="22454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55AD5"/>
                </a:solidFill>
              </a:rPr>
              <a:t>Minimum Ignition altitude</a:t>
            </a:r>
            <a:endParaRPr lang="en-US" sz="1400" dirty="0">
              <a:solidFill>
                <a:srgbClr val="D55AD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2430" y="3398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8780" y="3228469"/>
            <a:ext cx="1320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Powered descent target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96862" y="3755481"/>
            <a:ext cx="29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Downrange distance to target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375975" y="187450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6862" y="976605"/>
            <a:ext cx="98343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BA64B"/>
                </a:solidFill>
              </a:rPr>
              <a:t>Maximum Ignition distance</a:t>
            </a:r>
            <a:endParaRPr lang="en-US" sz="1400" dirty="0">
              <a:solidFill>
                <a:srgbClr val="4BA64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463" y="2069738"/>
            <a:ext cx="200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Trajectory interval checked for optimum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908300" y="1955801"/>
            <a:ext cx="1117600" cy="6925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>
            <a:off x="3096863" y="2331348"/>
            <a:ext cx="1117600" cy="2788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</p:cNvCxnSpPr>
          <p:nvPr/>
        </p:nvCxnSpPr>
        <p:spPr>
          <a:xfrm flipH="1" flipV="1">
            <a:off x="3967405" y="2043360"/>
            <a:ext cx="247058" cy="2879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27171" y="2527413"/>
            <a:ext cx="104775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4656337" y="1475122"/>
            <a:ext cx="125807" cy="12580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485529" y="1395232"/>
            <a:ext cx="543672" cy="370936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85528" y="4574244"/>
            <a:ext cx="543672" cy="370936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91" y="334183"/>
            <a:ext cx="2944418" cy="2863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91" y="3448074"/>
            <a:ext cx="2944418" cy="2863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91" y="334183"/>
            <a:ext cx="2971234" cy="28639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91" y="3448074"/>
            <a:ext cx="2976146" cy="28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68015</TotalTime>
  <Words>776</Words>
  <Application>Microsoft Office PowerPoint</Application>
  <PresentationFormat>Widescreen</PresentationFormat>
  <Paragraphs>252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Nominal Optimization</vt:lpstr>
      <vt:lpstr>Apollo + Adaptive Trigger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168</cp:revision>
  <dcterms:created xsi:type="dcterms:W3CDTF">2018-04-20T14:04:00Z</dcterms:created>
  <dcterms:modified xsi:type="dcterms:W3CDTF">2020-08-07T16:34:53Z</dcterms:modified>
</cp:coreProperties>
</file>