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275" r:id="rId2"/>
    <p:sldId id="283" r:id="rId3"/>
    <p:sldId id="284" r:id="rId4"/>
    <p:sldId id="280" r:id="rId5"/>
    <p:sldId id="289" r:id="rId6"/>
    <p:sldId id="287" r:id="rId7"/>
    <p:sldId id="285" r:id="rId8"/>
    <p:sldId id="288" r:id="rId9"/>
    <p:sldId id="286" r:id="rId10"/>
    <p:sldId id="281" r:id="rId11"/>
    <p:sldId id="260" r:id="rId12"/>
    <p:sldId id="263" r:id="rId13"/>
    <p:sldId id="262" r:id="rId14"/>
    <p:sldId id="279" r:id="rId15"/>
    <p:sldId id="261" r:id="rId16"/>
    <p:sldId id="282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7" r:id="rId29"/>
    <p:sldId id="27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5E65E8-8D10-45BF-9402-B68D0796393C}">
          <p14:sldIdLst>
            <p14:sldId id="275"/>
            <p14:sldId id="283"/>
            <p14:sldId id="284"/>
            <p14:sldId id="280"/>
            <p14:sldId id="289"/>
            <p14:sldId id="287"/>
            <p14:sldId id="285"/>
            <p14:sldId id="288"/>
            <p14:sldId id="286"/>
            <p14:sldId id="281"/>
            <p14:sldId id="260"/>
            <p14:sldId id="263"/>
            <p14:sldId id="262"/>
            <p14:sldId id="279"/>
            <p14:sldId id="261"/>
            <p14:sldId id="282"/>
          </p14:sldIdLst>
        </p14:section>
        <p14:section name="Convex Update" id="{84CEB627-9745-4B28-B0BB-7AB7D074EB20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Backup" id="{50A3E535-C32B-4C74-986A-6758D517A34D}">
          <p14:sldIdLst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79176" autoAdjust="0"/>
  </p:normalViewPr>
  <p:slideViewPr>
    <p:cSldViewPr snapToGrid="0" snapToObjects="1">
      <p:cViewPr varScale="1">
        <p:scale>
          <a:sx n="116" d="100"/>
          <a:sy n="116" d="100"/>
        </p:scale>
        <p:origin x="133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E7A69-640E-417A-A462-9E49D1368F72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91DF4-FFBB-4E8C-8E87-255A2EADF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1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more states involved in the constraint, the more checks we have to perform. For a 1-D constraint, we only have to check a line’s worth of points. However, we don’t need to check constraints for every possible</a:t>
            </a:r>
            <a:r>
              <a:rPr lang="en-US" baseline="0" dirty="0" smtClean="0"/>
              <a:t> x and every possible y, we only need to check for points (</a:t>
            </a:r>
            <a:r>
              <a:rPr lang="en-US" baseline="0" dirty="0" err="1" smtClean="0"/>
              <a:t>x,y</a:t>
            </a:r>
            <a:r>
              <a:rPr lang="en-US" baseline="0" dirty="0" smtClean="0"/>
              <a:t>) that are in the reachable set.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little more work, and we can also simply check points that are extremal, but this requires determining which points are extremals.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Many common approaches introduce conservatism, for example by using probabilistic inequalities based on moments (which are not tight in general). This approach has zero conservatism when F is invertible. If F is not, then some conservatism is introduced but likely still much smaller than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F7F58-9784-4543-B74A-850450AD4D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40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either augment an existing approach, or form the basis for a</a:t>
            </a:r>
            <a:r>
              <a:rPr lang="en-US" baseline="0" dirty="0" smtClean="0"/>
              <a:t> new one </a:t>
            </a:r>
          </a:p>
          <a:p>
            <a:r>
              <a:rPr lang="en-US" baseline="0" dirty="0" smtClean="0"/>
              <a:t>Need to balance computation requirements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F2748-3477-4185-BA7E-C3C95536F5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39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Entry vehicle flies with an angle of attack to generate lift</a:t>
            </a:r>
          </a:p>
          <a:p>
            <a:r>
              <a:rPr lang="en-US" dirty="0" smtClean="0"/>
              <a:t>Vehicle is steered toward the target via rotation of the vehicle about the velocity vector to orient the lift vector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Many potential applications, including updates to a reference trajectory in a tracking approach, and predictor-corrector-like method based on regular repeated updates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F2748-3477-4185-BA7E-C3C95536F5B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76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Minimizing distance to original trajectory keeps</a:t>
            </a:r>
            <a:r>
              <a:rPr lang="en-US" baseline="0" dirty="0" smtClean="0"/>
              <a:t> the linearization as accurate as possible </a:t>
            </a:r>
            <a:endParaRPr lang="en-US" dirty="0" smtClean="0"/>
          </a:p>
          <a:p>
            <a:r>
              <a:rPr lang="en-US" dirty="0" smtClean="0"/>
              <a:t>Treating the bank rate</a:t>
            </a:r>
            <a:r>
              <a:rPr lang="en-US" baseline="0" dirty="0" smtClean="0"/>
              <a:t> as control allows us to limit it, as an added benefit </a:t>
            </a:r>
          </a:p>
          <a:p>
            <a:r>
              <a:rPr lang="en-US" baseline="0" dirty="0" smtClean="0"/>
              <a:t>Normal approaches are iterative, ours solves only a single problem </a:t>
            </a:r>
          </a:p>
          <a:p>
            <a:r>
              <a:rPr lang="en-US" baseline="0" dirty="0" smtClean="0"/>
              <a:t>Bank limit becomes a path constraint, rather than control constraint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F2748-3477-4185-BA7E-C3C95536F5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05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Corrections</a:t>
            </a:r>
            <a:r>
              <a:rPr lang="en-US" baseline="0" dirty="0" smtClean="0"/>
              <a:t> are fairly substantial even for relatively small perturbations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F2748-3477-4185-BA7E-C3C95536F5B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6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F2748-3477-4185-BA7E-C3C95536F5B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75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tracking, flown open-loop</a:t>
            </a:r>
            <a:r>
              <a:rPr lang="en-US" baseline="0" dirty="0" smtClean="0"/>
              <a:t> between plans, NO ADD’L LATERAL CONTROL</a:t>
            </a:r>
          </a:p>
          <a:p>
            <a:r>
              <a:rPr lang="en-US" baseline="0" dirty="0" smtClean="0"/>
              <a:t>Low discrepancy 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F2748-3477-4185-BA7E-C3C95536F5B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80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the difference</a:t>
            </a:r>
            <a:r>
              <a:rPr lang="en-US" baseline="0" dirty="0" smtClean="0"/>
              <a:t> in scale between the axes </a:t>
            </a:r>
          </a:p>
          <a:p>
            <a:r>
              <a:rPr lang="en-US" baseline="0" dirty="0" smtClean="0"/>
              <a:t>Also, not all trajectories are plotted, too unclear otherwise (that’s why there are samples at +- 1km </a:t>
            </a:r>
            <a:r>
              <a:rPr lang="en-US" baseline="0" dirty="0" err="1" smtClean="0"/>
              <a:t>crossrange</a:t>
            </a:r>
            <a:r>
              <a:rPr lang="en-US" baseline="0" dirty="0" smtClean="0"/>
              <a:t> not seen in the plots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F2748-3477-4185-BA7E-C3C95536F5B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15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full state vector</a:t>
            </a:r>
            <a:r>
              <a:rPr lang="en-US" baseline="0" dirty="0" smtClean="0"/>
              <a:t> is propagated </a:t>
            </a:r>
            <a:r>
              <a:rPr lang="en-US" baseline="0" dirty="0" err="1" smtClean="0"/>
              <a:t>inertially</a:t>
            </a:r>
            <a:r>
              <a:rPr lang="en-US" baseline="0" dirty="0" smtClean="0"/>
              <a:t> using IMU data</a:t>
            </a:r>
          </a:p>
          <a:p>
            <a:r>
              <a:rPr lang="en-US" baseline="0" dirty="0" smtClean="0"/>
              <a:t>Accelerations are measured (with measurement errors) in body axes then converted (with orientation errors) into wind axes as lift and drag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91DF4-FFBB-4E8C-8E87-255A2EADF72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5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2"/>
            <a:ext cx="9144000" cy="1016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1" y="209376"/>
            <a:ext cx="1121106" cy="4743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875" y="45712"/>
            <a:ext cx="1894704" cy="8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7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54443"/>
            <a:ext cx="7886700" cy="63624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DDC68E-15D0-3D4A-B51F-159227E9B51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0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062681"/>
            <a:ext cx="1971675" cy="511428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62681"/>
            <a:ext cx="5800725" cy="511428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DDC68E-15D0-3D4A-B51F-159227E9B51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1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9157"/>
            <a:ext cx="7886700" cy="61153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DDC68E-15D0-3D4A-B51F-159227E9B51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1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DDC68E-15D0-3D4A-B51F-159227E9B51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1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87395"/>
            <a:ext cx="7886700" cy="60329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DDC68E-15D0-3D4A-B51F-159227E9B51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4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037968"/>
            <a:ext cx="7886700" cy="65272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DDC68E-15D0-3D4A-B51F-159227E9B51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36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2681"/>
            <a:ext cx="7886700" cy="62800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DDC68E-15D0-3D4A-B51F-159227E9B51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1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DDC68E-15D0-3D4A-B51F-159227E9B51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2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6"/>
            <a:ext cx="2949178" cy="106997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DDC68E-15D0-3D4A-B51F-159227E9B51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6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6"/>
            <a:ext cx="2949178" cy="106997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DDC68E-15D0-3D4A-B51F-159227E9B51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5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69"/>
            <a:ext cx="9144000" cy="101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1" y="209376"/>
            <a:ext cx="1121106" cy="4743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875" y="45712"/>
            <a:ext cx="1894704" cy="8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78269"/>
          </a:xfrm>
        </p:spPr>
        <p:txBody>
          <a:bodyPr/>
          <a:lstStyle/>
          <a:p>
            <a:r>
              <a:rPr lang="en-US" dirty="0" smtClean="0"/>
              <a:t>Entry phase </a:t>
            </a:r>
            <a:r>
              <a:rPr lang="en-US" dirty="0" smtClean="0"/>
              <a:t>(hybrid opt, convex </a:t>
            </a:r>
            <a:r>
              <a:rPr lang="en-US" dirty="0" smtClean="0"/>
              <a:t>updating)</a:t>
            </a:r>
          </a:p>
          <a:p>
            <a:r>
              <a:rPr lang="en-US" dirty="0" smtClean="0"/>
              <a:t>SRP phase (nonlinear feedback control)</a:t>
            </a:r>
          </a:p>
          <a:p>
            <a:r>
              <a:rPr lang="en-US" dirty="0" smtClean="0"/>
              <a:t>Multi-phase optimal control (create reference for initialization entry, and to track in SRP phase potentially)</a:t>
            </a:r>
          </a:p>
          <a:p>
            <a:r>
              <a:rPr lang="en-US" dirty="0" smtClean="0"/>
              <a:t>Adaptive SRP initiation via free initial condition OCP?</a:t>
            </a:r>
          </a:p>
          <a:p>
            <a:r>
              <a:rPr lang="en-US" dirty="0" smtClean="0"/>
              <a:t>Free final time via free initial condition?</a:t>
            </a:r>
          </a:p>
          <a:p>
            <a:r>
              <a:rPr lang="en-US" dirty="0" smtClean="0"/>
              <a:t>Non-standard control objectives: risk sensitive, minimally covariant trajectories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82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9156"/>
            <a:ext cx="7886700" cy="1231781"/>
          </a:xfrm>
        </p:spPr>
        <p:txBody>
          <a:bodyPr/>
          <a:lstStyle/>
          <a:p>
            <a:r>
              <a:rPr lang="en-US" dirty="0" smtClean="0"/>
              <a:t>Chance Constrained Nonlinear Optimal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10443"/>
            <a:ext cx="7886700" cy="366651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60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ariance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57397"/>
          </a:xfrm>
        </p:spPr>
        <p:txBody>
          <a:bodyPr/>
          <a:lstStyle/>
          <a:p>
            <a:r>
              <a:rPr lang="en-US" dirty="0" smtClean="0"/>
              <a:t>Consider first the LTV case, with unconstrained control</a:t>
            </a:r>
          </a:p>
          <a:p>
            <a:r>
              <a:rPr lang="en-US" dirty="0" smtClean="0"/>
              <a:t>For suitable choice of norm on the final covariance matrix, the problem </a:t>
            </a:r>
            <a:r>
              <a:rPr lang="en-US" smtClean="0"/>
              <a:t>reduces to </a:t>
            </a:r>
            <a:r>
              <a:rPr lang="en-US" dirty="0" smtClean="0"/>
              <a:t>standard LQR with a particular boundary condition</a:t>
            </a:r>
          </a:p>
          <a:p>
            <a:pPr lvl="1"/>
            <a:r>
              <a:rPr lang="en-US" dirty="0" smtClean="0"/>
              <a:t>The required norm is the trace operator</a:t>
            </a:r>
          </a:p>
          <a:p>
            <a:pPr lvl="1"/>
            <a:r>
              <a:rPr lang="en-US" dirty="0" smtClean="0"/>
              <a:t>The LQ state weight matrix Q = I</a:t>
            </a:r>
          </a:p>
          <a:p>
            <a:r>
              <a:rPr lang="en-US" dirty="0" smtClean="0"/>
              <a:t>The trace is a suitable choice in many cases. Geometrically, it is related to the size of the covariance ellipse, while ignoring directional information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6368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Norm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broader class of </a:t>
            </a:r>
            <a:r>
              <a:rPr lang="en-US" dirty="0" err="1" smtClean="0"/>
              <a:t>Schatten</a:t>
            </a:r>
            <a:r>
              <a:rPr lang="en-US" dirty="0" smtClean="0"/>
              <a:t> p-norms with p=1</a:t>
            </a:r>
          </a:p>
          <a:p>
            <a:r>
              <a:rPr lang="en-US" dirty="0" smtClean="0"/>
              <a:t>Also called the nuclear norm, equal to the sum of the singular values (= eigenvalues because covariance is positive semi-definite)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97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09283"/>
          </a:xfrm>
        </p:spPr>
        <p:txBody>
          <a:bodyPr/>
          <a:lstStyle/>
          <a:p>
            <a:r>
              <a:rPr lang="en-US" dirty="0"/>
              <a:t>Next consider the same scenario with bounded control inputs</a:t>
            </a:r>
          </a:p>
          <a:p>
            <a:pPr lvl="1"/>
            <a:r>
              <a:rPr lang="en-US" dirty="0"/>
              <a:t>The optimal control law is bang-bang in nature</a:t>
            </a:r>
          </a:p>
          <a:p>
            <a:pPr lvl="1"/>
            <a:r>
              <a:rPr lang="en-US" dirty="0"/>
              <a:t>Can no longer decouple mean and covariance problems </a:t>
            </a:r>
            <a:endParaRPr lang="en-US" dirty="0" smtClean="0"/>
          </a:p>
          <a:p>
            <a:r>
              <a:rPr lang="en-US" dirty="0" smtClean="0"/>
              <a:t>In zero mean case, optimal control in linear feedback is achieved as K -&gt; </a:t>
            </a:r>
            <a:r>
              <a:rPr lang="en-US" dirty="0" err="1" smtClean="0"/>
              <a:t>inf</a:t>
            </a:r>
            <a:r>
              <a:rPr lang="en-US" dirty="0" smtClean="0"/>
              <a:t>, resulting in bang-bang control = </a:t>
            </a:r>
            <a:r>
              <a:rPr lang="en-US" dirty="0" smtClean="0"/>
              <a:t>-</a:t>
            </a:r>
            <a:r>
              <a:rPr lang="en-US" dirty="0" err="1" smtClean="0"/>
              <a:t>Umax</a:t>
            </a:r>
            <a:r>
              <a:rPr lang="en-US" dirty="0" smtClean="0"/>
              <a:t>*sign(x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Even for linear problems, we turn to an optimization approach: find the optimal mean trajectory such that covariance is minimized under discontinuous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245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Powered descent vehicle design seeks to minimize propellant use under uncertainty </a:t>
            </a:r>
          </a:p>
          <a:p>
            <a:pPr lvl="1"/>
            <a:r>
              <a:rPr lang="en-US" dirty="0" smtClean="0"/>
              <a:t>J = -m(</a:t>
            </a:r>
            <a:r>
              <a:rPr lang="en-US" dirty="0" err="1" smtClean="0"/>
              <a:t>tf</a:t>
            </a:r>
            <a:r>
              <a:rPr lang="en-US" dirty="0" smtClean="0"/>
              <a:t>) + </a:t>
            </a:r>
            <a:r>
              <a:rPr lang="en-US" dirty="0" err="1" smtClean="0"/>
              <a:t>nV</a:t>
            </a:r>
            <a:r>
              <a:rPr lang="en-US" dirty="0" smtClean="0"/>
              <a:t>[m]</a:t>
            </a:r>
          </a:p>
          <a:p>
            <a:r>
              <a:rPr lang="en-US" dirty="0" smtClean="0"/>
              <a:t>Powered descent guidance</a:t>
            </a:r>
          </a:p>
          <a:p>
            <a:pPr lvl="1"/>
            <a:r>
              <a:rPr lang="en-US" dirty="0" smtClean="0"/>
              <a:t>J 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044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50825" y="1493229"/>
            <a:ext cx="1948399" cy="1948399"/>
            <a:chOff x="601099" y="847972"/>
            <a:chExt cx="2597865" cy="2597865"/>
          </a:xfrm>
        </p:grpSpPr>
        <p:sp>
          <p:nvSpPr>
            <p:cNvPr id="5" name="Rectangle 4"/>
            <p:cNvSpPr/>
            <p:nvPr/>
          </p:nvSpPr>
          <p:spPr>
            <a:xfrm>
              <a:off x="601099" y="847972"/>
              <a:ext cx="2597865" cy="25978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61326" y="1308199"/>
              <a:ext cx="1677409" cy="16774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16041" y="1493228"/>
            <a:ext cx="2434813" cy="1948399"/>
            <a:chOff x="4019533" y="847972"/>
            <a:chExt cx="3246417" cy="2597865"/>
          </a:xfrm>
        </p:grpSpPr>
        <p:sp>
          <p:nvSpPr>
            <p:cNvPr id="6" name="Parallelogram 5"/>
            <p:cNvSpPr/>
            <p:nvPr/>
          </p:nvSpPr>
          <p:spPr>
            <a:xfrm>
              <a:off x="4019533" y="847972"/>
              <a:ext cx="3246417" cy="2597865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Parallelogram 6"/>
            <p:cNvSpPr/>
            <p:nvPr/>
          </p:nvSpPr>
          <p:spPr>
            <a:xfrm>
              <a:off x="4578241" y="1308199"/>
              <a:ext cx="2137638" cy="1677409"/>
            </a:xfrm>
            <a:prstGeom prst="parallelogram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2458845" y="2467427"/>
            <a:ext cx="136821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56573" y="1328843"/>
            <a:ext cx="906473" cy="92110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35131" y="3399985"/>
            <a:ext cx="11745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Reachable Set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45822" y="2185307"/>
            <a:ext cx="220675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FF0000"/>
                </a:solidFill>
              </a:rPr>
              <a:t>Constraint boundary, </a:t>
            </a:r>
            <a:r>
              <a:rPr lang="en-US" sz="1350" dirty="0">
                <a:solidFill>
                  <a:srgbClr val="FF0000"/>
                </a:solidFill>
              </a:rPr>
              <a:t>c(x) = 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5855" y="3436912"/>
            <a:ext cx="8425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Initial Set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47594" y="2185307"/>
            <a:ext cx="4459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F(x)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9616" y="2173406"/>
            <a:ext cx="10938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Subset with probability 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6194" y="4009206"/>
            <a:ext cx="7669759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u="sng" dirty="0"/>
              <a:t>Idea: Use reachable set to turn probabilistic constraint into deterministic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dirty="0"/>
              <a:t>Given: an </a:t>
            </a:r>
            <a:r>
              <a:rPr lang="en-US" sz="1350" dirty="0" smtClean="0"/>
              <a:t>initial uncertainty set (possibly unbounded) </a:t>
            </a:r>
            <a:r>
              <a:rPr lang="en-US" sz="1350" dirty="0"/>
              <a:t>and a constraint to be satisfied with probability P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dirty="0"/>
              <a:t>Take a subset of the initial set that has probability P (this is not unique unless P=1)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dirty="0"/>
              <a:t>Map the subset through the function F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dirty="0"/>
              <a:t>If the </a:t>
            </a:r>
            <a:r>
              <a:rPr lang="en-US" sz="1350" dirty="0" smtClean="0"/>
              <a:t>mapped subset </a:t>
            </a:r>
            <a:r>
              <a:rPr lang="en-US" sz="1350" dirty="0"/>
              <a:t>does not violate the constraints, then the probabilistic constraint is </a:t>
            </a:r>
            <a:r>
              <a:rPr lang="en-US" sz="1350" dirty="0" smtClean="0"/>
              <a:t>satisfied</a:t>
            </a:r>
            <a:endParaRPr lang="en-US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5505339" y="1207727"/>
            <a:ext cx="23614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Acceptable constraint violation</a:t>
            </a:r>
          </a:p>
        </p:txBody>
      </p:sp>
      <p:cxnSp>
        <p:nvCxnSpPr>
          <p:cNvPr id="37" name="Straight Arrow Connector 36"/>
          <p:cNvCxnSpPr>
            <a:stCxn id="27" idx="2"/>
          </p:cNvCxnSpPr>
          <p:nvPr/>
        </p:nvCxnSpPr>
        <p:spPr>
          <a:xfrm flipH="1">
            <a:off x="5800726" y="1507809"/>
            <a:ext cx="885321" cy="1724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45170" y="2688771"/>
            <a:ext cx="21603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1">
                    <a:lumMod val="75000"/>
                  </a:schemeClr>
                </a:solidFill>
              </a:rPr>
              <a:t>This subset satisfies c(x) &lt; 0 with probability </a:t>
            </a:r>
            <a:r>
              <a:rPr lang="en-US" sz="1350" u="sng" dirty="0">
                <a:solidFill>
                  <a:schemeClr val="accent1">
                    <a:lumMod val="75000"/>
                  </a:schemeClr>
                </a:solidFill>
              </a:rPr>
              <a:t>at least</a:t>
            </a:r>
            <a:r>
              <a:rPr lang="en-US" sz="1350" dirty="0">
                <a:solidFill>
                  <a:schemeClr val="accent1">
                    <a:lumMod val="75000"/>
                  </a:schemeClr>
                </a:solidFill>
              </a:rPr>
              <a:t> P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904905" y="112804"/>
            <a:ext cx="4552339" cy="6115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Chance Constraints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488415" y="2724399"/>
            <a:ext cx="456755" cy="91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32509" y="5707863"/>
            <a:ext cx="201041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If F(x) </a:t>
            </a:r>
            <a:r>
              <a:rPr lang="en-US" sz="1100" dirty="0"/>
              <a:t>is injective, the constraint is satisfied with probability P, i.e., no conservatism is </a:t>
            </a:r>
            <a:r>
              <a:rPr lang="en-US" sz="1100" dirty="0" smtClean="0"/>
              <a:t>introduced</a:t>
            </a:r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76971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848" y="1261760"/>
            <a:ext cx="480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Tractable approximation for Gaussian uncertainty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1848" y="1849561"/>
                <a:ext cx="54864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For a given precision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,  we can associate an ellipsoidal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. </a:t>
                </a:r>
              </a:p>
              <a:p>
                <a:endParaRPr lang="en-US" dirty="0"/>
              </a:p>
              <a:p>
                <a:r>
                  <a:rPr lang="en-US" dirty="0" smtClean="0"/>
                  <a:t>We can also compute the radius r such that the ellipsoid contains a given fraction of the total probability,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48" y="1849561"/>
                <a:ext cx="5486400" cy="1754326"/>
              </a:xfrm>
              <a:prstGeom prst="rect">
                <a:avLst/>
              </a:prstGeom>
              <a:blipFill rotWithShape="0">
                <a:blip r:embed="rId2"/>
                <a:stretch>
                  <a:fillRect l="-1000" t="-1736" r="-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423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Future Mars missions will have challenging requirements that necessitate closed-loop entry guidance</a:t>
            </a:r>
          </a:p>
          <a:p>
            <a:r>
              <a:rPr lang="en-US" dirty="0" smtClean="0"/>
              <a:t>The ability to design a trajectory onboard increases autonomy and can be used in entry guidance</a:t>
            </a:r>
          </a:p>
          <a:p>
            <a:pPr lvl="1"/>
            <a:r>
              <a:rPr lang="en-US" dirty="0" smtClean="0"/>
              <a:t>Trajectory generation can be used in reference tracking methods, or as the basis for a numerical predictor-corrector method via frequent design</a:t>
            </a:r>
          </a:p>
          <a:p>
            <a:r>
              <a:rPr lang="en-US" dirty="0" smtClean="0"/>
              <a:t>Generating an optimal trajectory onboard is difficult due to limited computing resources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96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 Trajectory Updating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92119"/>
            <a:ext cx="8361346" cy="5561582"/>
          </a:xfrm>
        </p:spPr>
        <p:txBody>
          <a:bodyPr/>
          <a:lstStyle/>
          <a:p>
            <a:r>
              <a:rPr lang="en-US" dirty="0" smtClean="0"/>
              <a:t>The vehicle enters the atmosphere with a trajectory designed that will deliver it to the target under nominal conditions </a:t>
            </a:r>
          </a:p>
          <a:p>
            <a:r>
              <a:rPr lang="en-US" dirty="0"/>
              <a:t>Under off-nominal conditions, the vehicle will deviate from the trajectory that was planned, </a:t>
            </a:r>
            <a:r>
              <a:rPr lang="en-US" dirty="0" smtClean="0"/>
              <a:t>sometimes even </a:t>
            </a:r>
            <a:r>
              <a:rPr lang="en-US" dirty="0"/>
              <a:t>with the aid of </a:t>
            </a:r>
            <a:r>
              <a:rPr lang="en-US" dirty="0" smtClean="0"/>
              <a:t>closed-loop guidance </a:t>
            </a:r>
          </a:p>
          <a:p>
            <a:pPr lvl="1"/>
            <a:r>
              <a:rPr lang="en-US" dirty="0" smtClean="0"/>
              <a:t>Vehicle may arrive at the target under poor conditions (e.g. outside of parachute deployment conditions) or may violate important path constraints </a:t>
            </a:r>
          </a:p>
          <a:p>
            <a:r>
              <a:rPr lang="en-US" dirty="0" smtClean="0"/>
              <a:t>Goal: use current estimated vehicle state and redesign a path to the target while satisfying constraints (e.g. parachute deploy conditions, path constraints)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1460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9157"/>
            <a:ext cx="7886700" cy="853160"/>
          </a:xfrm>
        </p:spPr>
        <p:txBody>
          <a:bodyPr/>
          <a:lstStyle/>
          <a:p>
            <a:r>
              <a:rPr lang="en-US" dirty="0" smtClean="0"/>
              <a:t>Proposed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16153"/>
            <a:ext cx="7886700" cy="4792655"/>
          </a:xfrm>
        </p:spPr>
        <p:txBody>
          <a:bodyPr/>
          <a:lstStyle/>
          <a:p>
            <a:r>
              <a:rPr lang="en-US" sz="2400" dirty="0" smtClean="0"/>
              <a:t>Trajectory update is posed an optimal control problem</a:t>
            </a:r>
          </a:p>
          <a:p>
            <a:pPr lvl="1"/>
            <a:r>
              <a:rPr lang="en-US" sz="2000" dirty="0" smtClean="0"/>
              <a:t>Objective is to minimize distance to original trajectory while satisfying constraints </a:t>
            </a:r>
          </a:p>
          <a:p>
            <a:r>
              <a:rPr lang="en-US" sz="2400" dirty="0" smtClean="0"/>
              <a:t>Use energy as independent variable </a:t>
            </a:r>
          </a:p>
          <a:p>
            <a:r>
              <a:rPr lang="en-US" sz="2400" dirty="0" err="1" smtClean="0"/>
              <a:t>Convexify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smtClean="0"/>
              <a:t>Treat bank angle as additional state, use bank rate as the control variable</a:t>
            </a:r>
          </a:p>
          <a:p>
            <a:pPr lvl="1"/>
            <a:r>
              <a:rPr lang="en-US" sz="2000" dirty="0" smtClean="0"/>
              <a:t>Linearize the equations of motion </a:t>
            </a:r>
          </a:p>
          <a:p>
            <a:pPr lvl="1"/>
            <a:r>
              <a:rPr lang="en-US" sz="2000" dirty="0" smtClean="0"/>
              <a:t>Unlike powered descent case, </a:t>
            </a:r>
            <a:r>
              <a:rPr lang="en-US" sz="2000" dirty="0" err="1" smtClean="0"/>
              <a:t>convexification</a:t>
            </a:r>
            <a:r>
              <a:rPr lang="en-US" sz="2000" dirty="0" smtClean="0"/>
              <a:t> is not lossless </a:t>
            </a:r>
          </a:p>
          <a:p>
            <a:r>
              <a:rPr lang="en-US" sz="2400" dirty="0" smtClean="0"/>
              <a:t>Discretize (or transcribe) into second-order cone program</a:t>
            </a:r>
          </a:p>
          <a:p>
            <a:pPr lvl="1"/>
            <a:r>
              <a:rPr lang="en-US" sz="2000" dirty="0" err="1" smtClean="0"/>
              <a:t>Chebyshev</a:t>
            </a:r>
            <a:r>
              <a:rPr lang="en-US" sz="2000" dirty="0" smtClean="0"/>
              <a:t> </a:t>
            </a:r>
            <a:r>
              <a:rPr lang="en-US" sz="2000" dirty="0" err="1"/>
              <a:t>p</a:t>
            </a:r>
            <a:r>
              <a:rPr lang="en-US" sz="2000" dirty="0" err="1" smtClean="0"/>
              <a:t>seudospectral</a:t>
            </a:r>
            <a:r>
              <a:rPr lang="en-US" sz="2000" dirty="0" smtClean="0"/>
              <a:t> method </a:t>
            </a:r>
          </a:p>
          <a:p>
            <a:r>
              <a:rPr lang="en-US" sz="2400" dirty="0" smtClean="0"/>
              <a:t>Solve the resulting SOCP using efficient interior-point solver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7953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 Descent and Landing </a:t>
            </a:r>
            <a:br>
              <a:rPr lang="en-US" dirty="0" smtClean="0"/>
            </a:br>
            <a:r>
              <a:rPr lang="en-US" dirty="0" smtClean="0"/>
              <a:t>State of the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97211"/>
            <a:ext cx="7886700" cy="3779752"/>
          </a:xfrm>
        </p:spPr>
        <p:txBody>
          <a:bodyPr/>
          <a:lstStyle/>
          <a:p>
            <a:r>
              <a:rPr lang="en-US" dirty="0" smtClean="0"/>
              <a:t>Mars Science Laboratory -  Apollo entry guidance, DGB Chute, Sky-Crane Descent stage</a:t>
            </a:r>
          </a:p>
          <a:p>
            <a:r>
              <a:rPr lang="en-US" dirty="0" smtClean="0"/>
              <a:t>Reference trajectory designed for slow maneuvers and wide margins </a:t>
            </a:r>
          </a:p>
          <a:p>
            <a:r>
              <a:rPr lang="en-US" dirty="0" smtClean="0"/>
              <a:t>Closed-loop performance evaluated via Monte Carlo</a:t>
            </a:r>
          </a:p>
          <a:p>
            <a:pPr lvl="1"/>
            <a:r>
              <a:rPr lang="en-US" dirty="0" smtClean="0"/>
              <a:t>Iteration with human in the loop </a:t>
            </a:r>
          </a:p>
          <a:p>
            <a:r>
              <a:rPr lang="en-US" dirty="0" smtClean="0"/>
              <a:t>Parachute architectures simply do not scale to high ballistic coefficients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81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 Optimization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(Iterative) Convex optimization approaches to non-convex optimal control problems have exploded in interest due to efficient, polynomial time solvers and guaranteed global solution when the problem is feasible</a:t>
            </a:r>
          </a:p>
          <a:p>
            <a:r>
              <a:rPr lang="en-US" sz="2400" dirty="0" smtClean="0"/>
              <a:t>A variety of aerospace problems have been solved including ascent trajectory design, powered descent trajectory design, interplanetary transfers, and entry</a:t>
            </a:r>
          </a:p>
          <a:p>
            <a:r>
              <a:rPr lang="en-US" sz="2400" dirty="0" smtClean="0"/>
              <a:t>While these convex optimization guarantees solution of feasible sub-problems, not all methods have guaranteed convergence, and those that do typically require an </a:t>
            </a:r>
            <a:r>
              <a:rPr lang="en-US" sz="2400" dirty="0"/>
              <a:t>unknown number of </a:t>
            </a:r>
            <a:r>
              <a:rPr lang="en-US" sz="2400" dirty="0" smtClean="0"/>
              <a:t>iterations</a:t>
            </a:r>
          </a:p>
          <a:p>
            <a:pPr lvl="1"/>
            <a:r>
              <a:rPr lang="en-US" sz="2000" dirty="0" smtClean="0"/>
              <a:t>The proposed approach does not involve multiple iterations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38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23" y="3081561"/>
            <a:ext cx="5897785" cy="3593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03841"/>
            <a:ext cx="7886700" cy="611532"/>
          </a:xfrm>
        </p:spPr>
        <p:txBody>
          <a:bodyPr/>
          <a:lstStyle/>
          <a:p>
            <a:r>
              <a:rPr lang="en-US" dirty="0" smtClean="0"/>
              <a:t>Single Trajectory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514341"/>
          </a:xfrm>
        </p:spPr>
        <p:txBody>
          <a:bodyPr/>
          <a:lstStyle/>
          <a:p>
            <a:r>
              <a:rPr lang="en-US" sz="2400" dirty="0" smtClean="0"/>
              <a:t>Updates occur at 30s interval, and ceases below 1000 m/s </a:t>
            </a:r>
          </a:p>
          <a:p>
            <a:r>
              <a:rPr lang="en-US" sz="2400" dirty="0" smtClean="0"/>
              <a:t>4% less drag, 4% more lift, and perturbations to atmospheric density are applied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5541651" y="3591729"/>
            <a:ext cx="336884" cy="33387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29306" y="2966817"/>
            <a:ext cx="24184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Mismatch between state predicted by update 2 (green) and actual state due to parametric uncertainty and off-nominal atmospheric conditions is corrected by the following updates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958038" y="3760470"/>
            <a:ext cx="596766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780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1034"/>
            <a:ext cx="7886700" cy="611532"/>
          </a:xfrm>
        </p:spPr>
        <p:txBody>
          <a:bodyPr/>
          <a:lstStyle/>
          <a:p>
            <a:r>
              <a:rPr lang="en-US" dirty="0" smtClean="0"/>
              <a:t>Single Trajectory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1957386"/>
            <a:ext cx="8515350" cy="1418089"/>
          </a:xfrm>
        </p:spPr>
        <p:txBody>
          <a:bodyPr/>
          <a:lstStyle/>
          <a:p>
            <a:r>
              <a:rPr lang="en-US" sz="2400" dirty="0" smtClean="0"/>
              <a:t>The initial trajectory was optimized for high altitude</a:t>
            </a:r>
          </a:p>
          <a:p>
            <a:r>
              <a:rPr lang="en-US" sz="2400" dirty="0" smtClean="0"/>
              <a:t>The updates retain aspects of the original trajectory, e.g., altitude performance remains excellent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980" y="3484527"/>
            <a:ext cx="5216892" cy="32027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56500" y="5303519"/>
            <a:ext cx="12127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Parachute deployment box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14325" y="3190877"/>
            <a:ext cx="35839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All trajectories end at the same energy level due to use of energy as independent variable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0064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Vehicle is nominally L/D = 0.24 with initial state subject to MSL-like dispersions</a:t>
            </a:r>
            <a:endParaRPr lang="en-US" sz="2400" dirty="0"/>
          </a:p>
          <a:p>
            <a:r>
              <a:rPr lang="en-US" sz="2400" dirty="0" err="1" smtClean="0"/>
              <a:t>MarsGRAM</a:t>
            </a:r>
            <a:r>
              <a:rPr lang="en-US" sz="2400" dirty="0" smtClean="0"/>
              <a:t> is used for environment modeling</a:t>
            </a:r>
          </a:p>
          <a:p>
            <a:r>
              <a:rPr lang="en-US" sz="2400" dirty="0" smtClean="0"/>
              <a:t>Uncertainty is added to lift and drag coefficients</a:t>
            </a:r>
          </a:p>
          <a:p>
            <a:pPr lvl="1"/>
            <a:r>
              <a:rPr lang="en-US" sz="2000" dirty="0" smtClean="0"/>
              <a:t>Gaussian with 3</a:t>
            </a:r>
            <a:r>
              <a:rPr lang="el-GR" sz="2000" dirty="0" smtClean="0"/>
              <a:t>σ</a:t>
            </a:r>
            <a:r>
              <a:rPr lang="en-US" sz="2000" dirty="0" smtClean="0"/>
              <a:t> = 10%</a:t>
            </a:r>
          </a:p>
          <a:p>
            <a:r>
              <a:rPr lang="en-US" sz="2400" dirty="0" smtClean="0"/>
              <a:t>Updates occurs at 10 second intervals and stops at 600 m/s </a:t>
            </a:r>
          </a:p>
          <a:p>
            <a:r>
              <a:rPr lang="en-US" sz="2400" dirty="0" smtClean="0"/>
              <a:t>Bank angle limited to ±90°, and bank rate limited to 20°/s</a:t>
            </a:r>
          </a:p>
          <a:p>
            <a:r>
              <a:rPr lang="en-US" sz="2400" dirty="0" smtClean="0"/>
              <a:t>200 samples chosen by </a:t>
            </a:r>
            <a:r>
              <a:rPr lang="en-US" sz="2400" dirty="0" err="1" smtClean="0"/>
              <a:t>Sobol</a:t>
            </a:r>
            <a:r>
              <a:rPr lang="en-US" sz="2400" dirty="0" smtClean="0"/>
              <a:t>’ sequence</a:t>
            </a:r>
          </a:p>
          <a:p>
            <a:r>
              <a:rPr lang="en-US" sz="2400" dirty="0" smtClean="0"/>
              <a:t>Trajectories terminate when they reach the correct downrange distance</a:t>
            </a:r>
          </a:p>
          <a:p>
            <a:pPr lvl="1"/>
            <a:r>
              <a:rPr lang="en-US" sz="2000" dirty="0" smtClean="0"/>
              <a:t>Simple logic, but should expect variations in final altitude and velocity despite energy as independent variable  </a:t>
            </a:r>
          </a:p>
        </p:txBody>
      </p:sp>
    </p:spTree>
    <p:extLst>
      <p:ext uri="{BB962C8B-B14F-4D97-AF65-F5344CB8AC3E}">
        <p14:creationId xmlns:p14="http://schemas.microsoft.com/office/powerpoint/2010/main" val="3505934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MCS Results - </a:t>
            </a:r>
            <a:r>
              <a:rPr lang="en-US" dirty="0" err="1" smtClean="0"/>
              <a:t>Groundtrack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77500"/>
            <a:ext cx="7886700" cy="1398838"/>
          </a:xfrm>
        </p:spPr>
        <p:txBody>
          <a:bodyPr/>
          <a:lstStyle/>
          <a:p>
            <a:r>
              <a:rPr lang="en-US" sz="2400" dirty="0" smtClean="0"/>
              <a:t>Excellent </a:t>
            </a:r>
            <a:r>
              <a:rPr lang="en-US" sz="2400" dirty="0" err="1" smtClean="0"/>
              <a:t>crossrange</a:t>
            </a:r>
            <a:r>
              <a:rPr lang="en-US" sz="2400" dirty="0" smtClean="0"/>
              <a:t> performance due to coupled update to longitudinal and lateral channels </a:t>
            </a:r>
          </a:p>
          <a:p>
            <a:r>
              <a:rPr lang="en-US" sz="2400" dirty="0" smtClean="0"/>
              <a:t>Interestingly, a small number of samples even have an additional reversal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47" y="3272588"/>
            <a:ext cx="5750999" cy="349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72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964938"/>
            <a:ext cx="8370972" cy="611532"/>
          </a:xfrm>
        </p:spPr>
        <p:txBody>
          <a:bodyPr/>
          <a:lstStyle/>
          <a:p>
            <a:r>
              <a:rPr lang="en-US" dirty="0" smtClean="0"/>
              <a:t>MCS Results – Altitude/Velocity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690690"/>
            <a:ext cx="7886700" cy="1437522"/>
          </a:xfrm>
        </p:spPr>
        <p:txBody>
          <a:bodyPr/>
          <a:lstStyle/>
          <a:p>
            <a:r>
              <a:rPr lang="en-US" sz="2400" dirty="0" smtClean="0"/>
              <a:t>Although some trajectories exit the parachute deployment conditions, all but three pass through the box</a:t>
            </a:r>
          </a:p>
          <a:p>
            <a:pPr lvl="1"/>
            <a:r>
              <a:rPr lang="en-US" sz="2000" dirty="0" smtClean="0"/>
              <a:t>Solved by considering triggering logic that explicitly accounts for parachute conditions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308" y="3001647"/>
            <a:ext cx="2984313" cy="18569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308" y="4858553"/>
            <a:ext cx="2984313" cy="18569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0" y="3128212"/>
            <a:ext cx="5332396" cy="327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4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MCS Results – Bank Profiles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825625"/>
            <a:ext cx="8245843" cy="1244834"/>
          </a:xfrm>
        </p:spPr>
        <p:txBody>
          <a:bodyPr/>
          <a:lstStyle/>
          <a:p>
            <a:r>
              <a:rPr lang="en-US" dirty="0" smtClean="0"/>
              <a:t>Largest difference is in the timing of bank reversals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Bank angle (and trajectory in general) deviates from the original trajectory most at the end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80" y="3197993"/>
            <a:ext cx="5813843" cy="34883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61784" y="3395901"/>
            <a:ext cx="3205214" cy="2363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sz="2400" dirty="0" smtClean="0">
                <a:solidFill>
                  <a:prstClr val="black"/>
                </a:solidFill>
              </a:rPr>
              <a:t>This </a:t>
            </a:r>
            <a:r>
              <a:rPr lang="en-US" sz="2400" dirty="0">
                <a:solidFill>
                  <a:prstClr val="black"/>
                </a:solidFill>
              </a:rPr>
              <a:t>is expected because </a:t>
            </a:r>
            <a:r>
              <a:rPr lang="en-US" sz="2400" dirty="0" smtClean="0">
                <a:solidFill>
                  <a:prstClr val="black"/>
                </a:solidFill>
              </a:rPr>
              <a:t>the later portion of trajectory is updated the greatest number </a:t>
            </a:r>
            <a:r>
              <a:rPr lang="en-US" sz="2400" dirty="0">
                <a:solidFill>
                  <a:prstClr val="black"/>
                </a:solidFill>
              </a:rPr>
              <a:t>of times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173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Despite the use of linearization requiring small, local updates, a convex approach to onboard trajectory redesign shows promise </a:t>
            </a:r>
          </a:p>
          <a:p>
            <a:r>
              <a:rPr lang="en-US" dirty="0" smtClean="0"/>
              <a:t>Use of updating has a number of potential applications</a:t>
            </a:r>
          </a:p>
          <a:p>
            <a:r>
              <a:rPr lang="en-US" dirty="0" smtClean="0"/>
              <a:t>If the target point is not reachable, the solution returned by the optimizer may be outside the region of validity of the linearized trajectory, or the optimization may return infeasible </a:t>
            </a:r>
          </a:p>
          <a:p>
            <a:pPr lvl="1"/>
            <a:r>
              <a:rPr lang="en-US" dirty="0" smtClean="0"/>
              <a:t>Safeguarding is required</a:t>
            </a:r>
          </a:p>
          <a:p>
            <a:pPr lvl="1"/>
            <a:r>
              <a:rPr lang="en-US" dirty="0" smtClean="0"/>
              <a:t>Consider the endpoint constraint as a penalty term in the objective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2241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883" y="89649"/>
            <a:ext cx="2995999" cy="61153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System Flow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63213" y="1046204"/>
            <a:ext cx="1978625" cy="11697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Truth model,</a:t>
            </a:r>
          </a:p>
          <a:p>
            <a:pPr algn="ctr"/>
            <a:r>
              <a:rPr lang="en-US" sz="1600" dirty="0" smtClean="0"/>
              <a:t>a particular realization of the uncertainty space</a:t>
            </a:r>
            <a:endParaRPr lang="en-US" sz="1600" dirty="0"/>
          </a:p>
        </p:txBody>
      </p:sp>
      <p:cxnSp>
        <p:nvCxnSpPr>
          <p:cNvPr id="8" name="Straight Arrow Connector 7"/>
          <p:cNvCxnSpPr>
            <a:stCxn id="4" idx="2"/>
            <a:endCxn id="30" idx="0"/>
          </p:cNvCxnSpPr>
          <p:nvPr/>
        </p:nvCxnSpPr>
        <p:spPr>
          <a:xfrm flipH="1">
            <a:off x="1152525" y="2215978"/>
            <a:ext cx="1" cy="255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54600" y="2471351"/>
            <a:ext cx="1795849" cy="8361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Knowledge </a:t>
            </a:r>
            <a:r>
              <a:rPr lang="en-US" sz="1600" dirty="0" smtClean="0"/>
              <a:t>errors, measurement noise</a:t>
            </a:r>
            <a:endParaRPr lang="en-US" sz="1600" dirty="0"/>
          </a:p>
        </p:txBody>
      </p:sp>
      <p:sp>
        <p:nvSpPr>
          <p:cNvPr id="43" name="Rounded Rectangle 42"/>
          <p:cNvSpPr/>
          <p:nvPr/>
        </p:nvSpPr>
        <p:spPr>
          <a:xfrm>
            <a:off x="2577671" y="2304535"/>
            <a:ext cx="1978625" cy="11697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Navigation system model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2669058" y="3807942"/>
            <a:ext cx="1795849" cy="8361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Estimation</a:t>
            </a:r>
          </a:p>
          <a:p>
            <a:pPr algn="ctr"/>
            <a:r>
              <a:rPr lang="en-US" sz="1600" dirty="0" smtClean="0"/>
              <a:t> (aero filters, EKF, observers)</a:t>
            </a:r>
            <a:endParaRPr lang="en-US" sz="1600" dirty="0"/>
          </a:p>
        </p:txBody>
      </p:sp>
      <p:sp>
        <p:nvSpPr>
          <p:cNvPr id="45" name="Rounded Rectangle 44"/>
          <p:cNvSpPr/>
          <p:nvPr/>
        </p:nvSpPr>
        <p:spPr>
          <a:xfrm>
            <a:off x="163211" y="3641125"/>
            <a:ext cx="1978625" cy="11697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Nominal model,</a:t>
            </a:r>
          </a:p>
          <a:p>
            <a:pPr algn="ctr"/>
            <a:r>
              <a:rPr lang="en-US" sz="1600" dirty="0" smtClean="0"/>
              <a:t>typically mean of each uncertainty is used</a:t>
            </a:r>
            <a:endParaRPr lang="en-US" sz="1600" dirty="0"/>
          </a:p>
        </p:txBody>
      </p:sp>
      <p:sp>
        <p:nvSpPr>
          <p:cNvPr id="51" name="Rounded Rectangle 50"/>
          <p:cNvSpPr/>
          <p:nvPr/>
        </p:nvSpPr>
        <p:spPr>
          <a:xfrm>
            <a:off x="5180056" y="3641125"/>
            <a:ext cx="1978625" cy="11697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Prediction model </a:t>
            </a:r>
          </a:p>
          <a:p>
            <a:pPr algn="ctr"/>
            <a:r>
              <a:rPr lang="en-US" sz="1600" dirty="0" smtClean="0"/>
              <a:t>(if needed, not all guidance predicts future states)</a:t>
            </a:r>
          </a:p>
        </p:txBody>
      </p:sp>
      <p:cxnSp>
        <p:nvCxnSpPr>
          <p:cNvPr id="55" name="Straight Arrow Connector 54"/>
          <p:cNvCxnSpPr>
            <a:stCxn id="30" idx="3"/>
            <a:endCxn id="43" idx="1"/>
          </p:cNvCxnSpPr>
          <p:nvPr/>
        </p:nvCxnSpPr>
        <p:spPr>
          <a:xfrm>
            <a:off x="2050449" y="2889422"/>
            <a:ext cx="527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2"/>
            <a:endCxn id="44" idx="0"/>
          </p:cNvCxnSpPr>
          <p:nvPr/>
        </p:nvCxnSpPr>
        <p:spPr>
          <a:xfrm flipH="1">
            <a:off x="3566983" y="3474309"/>
            <a:ext cx="1" cy="33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4" idx="3"/>
            <a:endCxn id="51" idx="1"/>
          </p:cNvCxnSpPr>
          <p:nvPr/>
        </p:nvCxnSpPr>
        <p:spPr>
          <a:xfrm flipV="1">
            <a:off x="4464907" y="4226012"/>
            <a:ext cx="7151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5" idx="3"/>
            <a:endCxn id="44" idx="1"/>
          </p:cNvCxnSpPr>
          <p:nvPr/>
        </p:nvCxnSpPr>
        <p:spPr>
          <a:xfrm>
            <a:off x="2141836" y="4226012"/>
            <a:ext cx="5272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271443" y="2455841"/>
            <a:ext cx="1795849" cy="8361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Guidance algorithm</a:t>
            </a:r>
            <a:endParaRPr lang="en-US" sz="1600" dirty="0"/>
          </a:p>
        </p:txBody>
      </p:sp>
      <p:cxnSp>
        <p:nvCxnSpPr>
          <p:cNvPr id="66" name="Straight Arrow Connector 65"/>
          <p:cNvCxnSpPr>
            <a:stCxn id="51" idx="0"/>
            <a:endCxn id="62" idx="2"/>
          </p:cNvCxnSpPr>
          <p:nvPr/>
        </p:nvCxnSpPr>
        <p:spPr>
          <a:xfrm flipH="1" flipV="1">
            <a:off x="6169368" y="3291982"/>
            <a:ext cx="1" cy="349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44" idx="3"/>
            <a:endCxn id="43" idx="3"/>
          </p:cNvCxnSpPr>
          <p:nvPr/>
        </p:nvCxnSpPr>
        <p:spPr>
          <a:xfrm flipV="1">
            <a:off x="4464907" y="2889422"/>
            <a:ext cx="91389" cy="1336591"/>
          </a:xfrm>
          <a:prstGeom prst="bentConnector3">
            <a:avLst>
              <a:gd name="adj1" fmla="val 3140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3" idx="0"/>
            <a:endCxn id="62" idx="0"/>
          </p:cNvCxnSpPr>
          <p:nvPr/>
        </p:nvCxnSpPr>
        <p:spPr>
          <a:xfrm rot="16200000" flipH="1">
            <a:off x="4792523" y="1078996"/>
            <a:ext cx="151306" cy="2602384"/>
          </a:xfrm>
          <a:prstGeom prst="bentConnector3">
            <a:avLst>
              <a:gd name="adj1" fmla="val -1510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29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883" y="89649"/>
            <a:ext cx="2995999" cy="61153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Modeling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714499" y="1766685"/>
            <a:ext cx="1758117" cy="8985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True State</a:t>
            </a:r>
            <a:endParaRPr lang="en-US" sz="1600" dirty="0"/>
          </a:p>
        </p:txBody>
      </p:sp>
      <p:sp>
        <p:nvSpPr>
          <p:cNvPr id="44" name="Rounded Rectangle 43"/>
          <p:cNvSpPr/>
          <p:nvPr/>
        </p:nvSpPr>
        <p:spPr>
          <a:xfrm>
            <a:off x="3831880" y="1797907"/>
            <a:ext cx="1795849" cy="8361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Estimation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3850746" y="3020896"/>
            <a:ext cx="1758117" cy="8985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Estimated State</a:t>
            </a:r>
            <a:endParaRPr lang="en-US" sz="1600" dirty="0"/>
          </a:p>
        </p:txBody>
      </p:sp>
      <p:sp>
        <p:nvSpPr>
          <p:cNvPr id="62" name="Rounded Rectangle 61"/>
          <p:cNvSpPr/>
          <p:nvPr/>
        </p:nvSpPr>
        <p:spPr>
          <a:xfrm>
            <a:off x="3831881" y="4313807"/>
            <a:ext cx="1795849" cy="8361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Guidance algorithm</a:t>
            </a:r>
            <a:endParaRPr lang="en-US" sz="1600" dirty="0"/>
          </a:p>
        </p:txBody>
      </p:sp>
      <p:sp>
        <p:nvSpPr>
          <p:cNvPr id="29" name="Rounded Rectangle 28"/>
          <p:cNvSpPr/>
          <p:nvPr/>
        </p:nvSpPr>
        <p:spPr>
          <a:xfrm>
            <a:off x="6207499" y="1766684"/>
            <a:ext cx="1758117" cy="8985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Measurement Noise</a:t>
            </a:r>
            <a:endParaRPr lang="en-US" sz="1600" dirty="0"/>
          </a:p>
        </p:txBody>
      </p:sp>
      <p:cxnSp>
        <p:nvCxnSpPr>
          <p:cNvPr id="18" name="Straight Arrow Connector 17"/>
          <p:cNvCxnSpPr>
            <a:stCxn id="4" idx="3"/>
            <a:endCxn id="44" idx="1"/>
          </p:cNvCxnSpPr>
          <p:nvPr/>
        </p:nvCxnSpPr>
        <p:spPr>
          <a:xfrm>
            <a:off x="3472616" y="2215978"/>
            <a:ext cx="359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9" idx="1"/>
            <a:endCxn id="44" idx="3"/>
          </p:cNvCxnSpPr>
          <p:nvPr/>
        </p:nvCxnSpPr>
        <p:spPr>
          <a:xfrm flipH="1">
            <a:off x="5627729" y="2215977"/>
            <a:ext cx="5797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4" idx="2"/>
            <a:endCxn id="45" idx="0"/>
          </p:cNvCxnSpPr>
          <p:nvPr/>
        </p:nvCxnSpPr>
        <p:spPr>
          <a:xfrm>
            <a:off x="4729805" y="2634048"/>
            <a:ext cx="0" cy="386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5" idx="2"/>
            <a:endCxn id="62" idx="0"/>
          </p:cNvCxnSpPr>
          <p:nvPr/>
        </p:nvCxnSpPr>
        <p:spPr>
          <a:xfrm>
            <a:off x="4729805" y="3919482"/>
            <a:ext cx="1" cy="39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3831881" y="5470771"/>
            <a:ext cx="1795849" cy="8361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Propagation</a:t>
            </a:r>
          </a:p>
        </p:txBody>
      </p:sp>
      <p:cxnSp>
        <p:nvCxnSpPr>
          <p:cNvPr id="26" name="Elbow Connector 25"/>
          <p:cNvCxnSpPr>
            <a:stCxn id="38" idx="1"/>
            <a:endCxn id="4" idx="1"/>
          </p:cNvCxnSpPr>
          <p:nvPr/>
        </p:nvCxnSpPr>
        <p:spPr>
          <a:xfrm rot="10800000">
            <a:off x="1714499" y="2215978"/>
            <a:ext cx="2117382" cy="3672864"/>
          </a:xfrm>
          <a:prstGeom prst="bentConnector3">
            <a:avLst>
              <a:gd name="adj1" fmla="val 1107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2" idx="2"/>
            <a:endCxn id="38" idx="0"/>
          </p:cNvCxnSpPr>
          <p:nvPr/>
        </p:nvCxnSpPr>
        <p:spPr>
          <a:xfrm>
            <a:off x="4729806" y="5149948"/>
            <a:ext cx="0" cy="32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6169767" y="5439548"/>
            <a:ext cx="1758117" cy="8985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Process Noise</a:t>
            </a:r>
            <a:endParaRPr lang="en-US" sz="1600" dirty="0"/>
          </a:p>
        </p:txBody>
      </p:sp>
      <p:cxnSp>
        <p:nvCxnSpPr>
          <p:cNvPr id="32" name="Straight Arrow Connector 31"/>
          <p:cNvCxnSpPr>
            <a:stCxn id="46" idx="1"/>
            <a:endCxn id="38" idx="3"/>
          </p:cNvCxnSpPr>
          <p:nvPr/>
        </p:nvCxnSpPr>
        <p:spPr>
          <a:xfrm flipH="1">
            <a:off x="5627730" y="5888841"/>
            <a:ext cx="5420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49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EDL </a:t>
            </a:r>
            <a:r>
              <a:rPr lang="en-US" dirty="0" err="1" smtClean="0"/>
              <a:t>ConOps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Entry phase – vehicle is guided by orienting the lift vector, controlled by reaction control thrusters</a:t>
            </a:r>
          </a:p>
          <a:p>
            <a:r>
              <a:rPr lang="en-US" dirty="0" smtClean="0"/>
              <a:t>Powered descent phase – supersonic </a:t>
            </a:r>
            <a:r>
              <a:rPr lang="en-US" dirty="0" err="1" smtClean="0"/>
              <a:t>retropropulsion</a:t>
            </a:r>
            <a:r>
              <a:rPr lang="en-US" dirty="0" smtClean="0"/>
              <a:t> is used to null nearly all of the vehicle’s remaining velocity </a:t>
            </a:r>
          </a:p>
          <a:p>
            <a:r>
              <a:rPr lang="en-US" dirty="0" smtClean="0"/>
              <a:t>Landing phase – vertical powered descent phase to soft touchdown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7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9156"/>
            <a:ext cx="7886700" cy="1248407"/>
          </a:xfrm>
        </p:spPr>
        <p:txBody>
          <a:bodyPr/>
          <a:lstStyle/>
          <a:p>
            <a:r>
              <a:rPr lang="en-US" dirty="0" smtClean="0"/>
              <a:t>Switch Time Optimization for Rapid </a:t>
            </a:r>
            <a:r>
              <a:rPr lang="en-US" dirty="0" smtClean="0"/>
              <a:t>Entry Trajectory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76944"/>
            <a:ext cx="7886700" cy="4281055"/>
          </a:xfrm>
        </p:spPr>
        <p:txBody>
          <a:bodyPr/>
          <a:lstStyle/>
          <a:p>
            <a:r>
              <a:rPr lang="en-US" dirty="0" smtClean="0"/>
              <a:t>Simple </a:t>
            </a:r>
            <a:r>
              <a:rPr lang="en-US" dirty="0" smtClean="0"/>
              <a:t>parameterization </a:t>
            </a:r>
            <a:r>
              <a:rPr lang="en-US" dirty="0" smtClean="0"/>
              <a:t>for robust, near-optimal altitude performance intended for parachute architectures </a:t>
            </a:r>
          </a:p>
          <a:p>
            <a:r>
              <a:rPr lang="en-US" dirty="0" smtClean="0"/>
              <a:t>Can show that this </a:t>
            </a:r>
            <a:r>
              <a:rPr lang="en-US" dirty="0" smtClean="0"/>
              <a:t>parameterization </a:t>
            </a:r>
            <a:r>
              <a:rPr lang="en-US" dirty="0" smtClean="0"/>
              <a:t>also allows for near-optimal minimum velocity performance, suitable for SRP applications</a:t>
            </a:r>
          </a:p>
          <a:p>
            <a:r>
              <a:rPr lang="en-US" dirty="0" smtClean="0"/>
              <a:t>If-then logic used is discontinuous; </a:t>
            </a:r>
            <a:r>
              <a:rPr lang="en-US" dirty="0" err="1" smtClean="0"/>
              <a:t>Nelder</a:t>
            </a:r>
            <a:r>
              <a:rPr lang="en-US" dirty="0" smtClean="0"/>
              <a:t>-Mead simplex method has been used for optimization</a:t>
            </a:r>
          </a:p>
          <a:p>
            <a:r>
              <a:rPr lang="en-US" dirty="0" smtClean="0"/>
              <a:t>Results from hybrid OC literature suggest a gradient based solution is possible and preferable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81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Time Opt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Gradients with respect to switch times cannot be easily evaluated via finite difference, and automatic differentiation fails due to the discontinuous logic</a:t>
            </a:r>
          </a:p>
          <a:p>
            <a:r>
              <a:rPr lang="en-US" dirty="0" smtClean="0"/>
              <a:t>Solved very efficient via SQP method (</a:t>
            </a:r>
            <a:r>
              <a:rPr lang="en-US" dirty="0" err="1" smtClean="0"/>
              <a:t>quasiNewton</a:t>
            </a:r>
            <a:r>
              <a:rPr lang="en-US" dirty="0" smtClean="0"/>
              <a:t> method, BFGS update to inverse Hessian)</a:t>
            </a:r>
          </a:p>
          <a:p>
            <a:r>
              <a:rPr lang="en-US" dirty="0" smtClean="0"/>
              <a:t>We left margins heuristically, assumed a fixed % was sufficient for closed </a:t>
            </a:r>
            <a:r>
              <a:rPr lang="en-US" smtClean="0"/>
              <a:t>loop trajectories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162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Broadly…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am interested in closed loop performance of constrained, nonlinear systems subject to parametric uncertainty and/or </a:t>
            </a:r>
            <a:r>
              <a:rPr lang="en-US" dirty="0" err="1" smtClean="0"/>
              <a:t>stochasticity</a:t>
            </a:r>
            <a:r>
              <a:rPr lang="en-US" dirty="0" smtClean="0"/>
              <a:t> </a:t>
            </a:r>
          </a:p>
          <a:p>
            <a:r>
              <a:rPr lang="en-US" dirty="0" smtClean="0"/>
              <a:t>I want to exploit knowledge of the probabilistic nature of the uncertainty to improve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321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Exponential Gaussian (weights higher moments)</a:t>
            </a:r>
          </a:p>
          <a:p>
            <a:r>
              <a:rPr lang="en-US" dirty="0" smtClean="0"/>
              <a:t>Desensitized optimal control penalizes the partial derivatives of the objective function </a:t>
            </a:r>
            <a:r>
              <a:rPr lang="en-US" dirty="0" err="1" smtClean="0"/>
              <a:t>wrt</a:t>
            </a:r>
            <a:r>
              <a:rPr lang="en-US" dirty="0" smtClean="0"/>
              <a:t> parameters</a:t>
            </a:r>
          </a:p>
          <a:p>
            <a:r>
              <a:rPr lang="en-US" dirty="0" smtClean="0"/>
              <a:t>Mean-Variance trades off mean performance and robustness</a:t>
            </a:r>
          </a:p>
          <a:p>
            <a:pPr lvl="1"/>
            <a:r>
              <a:rPr lang="en-US" dirty="0" smtClean="0"/>
              <a:t>Decreasing the sensitivity of open-loop optimal solutions in decision making under uncertainty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482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85836" cy="4351338"/>
          </a:xfrm>
        </p:spPr>
        <p:txBody>
          <a:bodyPr/>
          <a:lstStyle/>
          <a:p>
            <a:r>
              <a:rPr lang="en-US" dirty="0" smtClean="0"/>
              <a:t>Optimal Trajectory Generation with Probabilistic System Uncertainty Using Polynomial Chaos (Fisher, Bhattacharya)</a:t>
            </a:r>
          </a:p>
          <a:p>
            <a:pPr lvl="1"/>
            <a:r>
              <a:rPr lang="en-US" dirty="0" smtClean="0"/>
              <a:t>Derived expressions for minimum expectation and minimum variance objectives in terms of PCE coefficients</a:t>
            </a:r>
          </a:p>
          <a:p>
            <a:pPr lvl="1"/>
            <a:r>
              <a:rPr lang="en-US" dirty="0" smtClean="0"/>
              <a:t>Considered open loop</a:t>
            </a:r>
          </a:p>
          <a:p>
            <a:r>
              <a:rPr lang="en-US" dirty="0" smtClean="0"/>
              <a:t>Stochastic Trajectory Optimization for Mechanical Systems with Parametric Uncertainties</a:t>
            </a:r>
          </a:p>
          <a:p>
            <a:pPr lvl="1"/>
            <a:r>
              <a:rPr lang="en-US" dirty="0" smtClean="0"/>
              <a:t>Extended Differential Dynamic Programming to stochastic systems using polynomial chaos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97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Desensitized control does not make proper use of statistical information</a:t>
            </a:r>
          </a:p>
          <a:p>
            <a:pPr lvl="1"/>
            <a:r>
              <a:rPr lang="en-US" dirty="0" smtClean="0"/>
              <a:t>Indeed, performance evaluations are conducted using parameters governed by distributions and we can use this information explicitly </a:t>
            </a:r>
          </a:p>
          <a:p>
            <a:r>
              <a:rPr lang="en-US" dirty="0" smtClean="0"/>
              <a:t>Few papers discuss closed-loop approaches </a:t>
            </a:r>
          </a:p>
          <a:p>
            <a:pPr lvl="1"/>
            <a:r>
              <a:rPr lang="en-US" dirty="0" smtClean="0"/>
              <a:t>Those that do avoid the issue of control constraints and instead impose arbitrary limits on the feedback gains or exclude feedback gains </a:t>
            </a:r>
            <a:r>
              <a:rPr lang="en-US" dirty="0" smtClean="0"/>
              <a:t>from</a:t>
            </a:r>
          </a:p>
          <a:p>
            <a:pPr lvl="1"/>
            <a:r>
              <a:rPr lang="en-US" dirty="0" smtClean="0"/>
              <a:t>Generally only demonstrate on 2d examples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3695452"/>
      </p:ext>
    </p:extLst>
  </p:cSld>
  <p:clrMapOvr>
    <a:masterClrMapping/>
  </p:clrMapOvr>
</p:sld>
</file>

<file path=ppt/theme/theme1.xml><?xml version="1.0" encoding="utf-8"?>
<a:theme xmlns:a="http://schemas.openxmlformats.org/drawingml/2006/main" name="UCI Samueli 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16565</TotalTime>
  <Words>1969</Words>
  <Application>Microsoft Office PowerPoint</Application>
  <PresentationFormat>On-screen Show (4:3)</PresentationFormat>
  <Paragraphs>195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UCI Samueli </vt:lpstr>
      <vt:lpstr>Outline</vt:lpstr>
      <vt:lpstr>Entry Descent and Landing  State of the Art</vt:lpstr>
      <vt:lpstr>EDL ConOps</vt:lpstr>
      <vt:lpstr>Switch Time Optimization for Rapid Entry Trajectory Design</vt:lpstr>
      <vt:lpstr>Switch Time Opt</vt:lpstr>
      <vt:lpstr>Broadly…</vt:lpstr>
      <vt:lpstr>Literature Review</vt:lpstr>
      <vt:lpstr>Literature Review </vt:lpstr>
      <vt:lpstr>PowerPoint Presentation</vt:lpstr>
      <vt:lpstr>Chance Constrained Nonlinear Optimal Control</vt:lpstr>
      <vt:lpstr>Variance Minimization</vt:lpstr>
      <vt:lpstr>Trace Norm</vt:lpstr>
      <vt:lpstr>Variance Minimization</vt:lpstr>
      <vt:lpstr>Applications</vt:lpstr>
      <vt:lpstr>PowerPoint Presentation</vt:lpstr>
      <vt:lpstr>PowerPoint Presentation</vt:lpstr>
      <vt:lpstr>Introduction</vt:lpstr>
      <vt:lpstr>Entry Trajectory Updating</vt:lpstr>
      <vt:lpstr>Proposed Approach</vt:lpstr>
      <vt:lpstr>Convex Optimization </vt:lpstr>
      <vt:lpstr>Single Trajectory Demonstration</vt:lpstr>
      <vt:lpstr>Single Trajectory (Cont.)</vt:lpstr>
      <vt:lpstr>Monte Carlo Simulation</vt:lpstr>
      <vt:lpstr>MCS Results - Groundtrack</vt:lpstr>
      <vt:lpstr>MCS Results – Altitude/Velocity</vt:lpstr>
      <vt:lpstr>MCS Results – Bank Profiles </vt:lpstr>
      <vt:lpstr>Conclusion</vt:lpstr>
      <vt:lpstr>System Flow</vt:lpstr>
      <vt:lpstr>Modeling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Connor Noyes</cp:lastModifiedBy>
  <cp:revision>121</cp:revision>
  <dcterms:created xsi:type="dcterms:W3CDTF">2016-02-17T21:45:19Z</dcterms:created>
  <dcterms:modified xsi:type="dcterms:W3CDTF">2018-11-28T01:24:05Z</dcterms:modified>
</cp:coreProperties>
</file>