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91" r:id="rId2"/>
    <p:sldId id="301" r:id="rId3"/>
    <p:sldId id="305" r:id="rId4"/>
    <p:sldId id="283" r:id="rId5"/>
    <p:sldId id="317" r:id="rId6"/>
    <p:sldId id="284" r:id="rId7"/>
    <p:sldId id="320" r:id="rId8"/>
    <p:sldId id="322" r:id="rId9"/>
    <p:sldId id="323" r:id="rId10"/>
    <p:sldId id="321" r:id="rId11"/>
    <p:sldId id="325" r:id="rId12"/>
    <p:sldId id="318" r:id="rId13"/>
    <p:sldId id="319" r:id="rId14"/>
    <p:sldId id="32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65E65E8-8D10-45BF-9402-B68D0796393C}">
          <p14:sldIdLst>
            <p14:sldId id="291"/>
            <p14:sldId id="301"/>
          </p14:sldIdLst>
        </p14:section>
        <p14:section name="EDL Background" id="{A7BC2CDE-1911-4697-B5BB-79C663CD5B56}">
          <p14:sldIdLst>
            <p14:sldId id="305"/>
            <p14:sldId id="283"/>
            <p14:sldId id="317"/>
            <p14:sldId id="284"/>
            <p14:sldId id="320"/>
            <p14:sldId id="322"/>
            <p14:sldId id="323"/>
            <p14:sldId id="321"/>
            <p14:sldId id="325"/>
          </p14:sldIdLst>
        </p14:section>
        <p14:section name="Unscented Transform" id="{656D6418-8445-42B6-BA0F-2A89012FB630}">
          <p14:sldIdLst>
            <p14:sldId id="318"/>
            <p14:sldId id="319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79176" autoAdjust="0"/>
  </p:normalViewPr>
  <p:slideViewPr>
    <p:cSldViewPr snapToGrid="0" snapToObjects="1">
      <p:cViewPr varScale="1">
        <p:scale>
          <a:sx n="92" d="100"/>
          <a:sy n="92" d="100"/>
        </p:scale>
        <p:origin x="202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E7A69-640E-417A-A462-9E49D1368F72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91DF4-FFBB-4E8C-8E87-255A2EADF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1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1DF4-FFBB-4E8C-8E87-255A2EADF7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22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1DF4-FFBB-4E8C-8E87-255A2EADF7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77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reasons why UT is preferred to linearization,</a:t>
            </a:r>
            <a:r>
              <a:rPr lang="en-US" baseline="0" dirty="0" smtClean="0"/>
              <a:t> another is because any time there is significant saturation, the true distribution is becoming more asymmetric.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1DF4-FFBB-4E8C-8E87-255A2EADF7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69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2"/>
            <a:ext cx="9144000" cy="101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1" y="209376"/>
            <a:ext cx="1121106" cy="4743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875" y="45712"/>
            <a:ext cx="1894704" cy="8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7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54443"/>
            <a:ext cx="7886700" cy="6362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7E3E3E1-DA1C-4C78-804D-A460EDC7CDF7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0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062681"/>
            <a:ext cx="1971675" cy="511428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62681"/>
            <a:ext cx="5800725" cy="511428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C2A3942-AC9F-4900-AF3E-729F0CBF5F5D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1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157"/>
            <a:ext cx="7886700" cy="6115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ACEE8DD-B545-4020-BC5A-D34F01A5A26F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1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F51373-0B92-4095-A9F0-284D7FA8B7E7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1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87395"/>
            <a:ext cx="7886700" cy="60329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305B270-32AD-407D-ACAC-1BAAEC86FBA1}" type="datetime1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4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037968"/>
            <a:ext cx="7886700" cy="65272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CF93851-941C-4C07-9120-0ED7F14644ED}" type="datetime1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3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2681"/>
            <a:ext cx="7886700" cy="62800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FB6BAEA-AA53-4BB6-9F04-4C9702B1758A}" type="datetime1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1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592BD6-EE29-41DA-BA01-5F7FA8E99330}" type="datetime1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2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D95DC4E-C18F-4F5B-9620-0E1784FD1310}" type="datetime1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6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AFA30E-B105-4824-A3D3-A5B7E7C3137B}" type="datetime1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5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9"/>
            <a:ext cx="9144000" cy="101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1" y="209376"/>
            <a:ext cx="1121106" cy="4743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875" y="45712"/>
            <a:ext cx="1894704" cy="8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Stochastic Optimal Control </a:t>
            </a:r>
            <a:r>
              <a:rPr lang="en-US" dirty="0" smtClean="0"/>
              <a:t>Approach to Mars Entry, Descent, and Landing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742660"/>
            <a:ext cx="7886700" cy="24343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Connor </a:t>
            </a:r>
            <a:r>
              <a:rPr lang="en-US" dirty="0" smtClean="0"/>
              <a:t>Noyes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F523-FE77-4845-B5F2-255A016D8311}" type="datetime1">
              <a:rPr lang="en-US" smtClean="0"/>
              <a:t>12/23/2020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50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planning (show altitude optimal, then optimal with fixed margins)</a:t>
            </a:r>
          </a:p>
          <a:p>
            <a:r>
              <a:rPr lang="en-US" dirty="0" smtClean="0"/>
              <a:t>Robust planning (show how profiles change for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E8DD-B545-4020-BC5A-D34F01A5A26F}" type="datetime1">
              <a:rPr lang="en-US" smtClean="0"/>
              <a:t>12/23/2020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05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Reduction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Full 6DoF simulations consider many different uncertainties, too many to incorporate in this framework</a:t>
                </a:r>
              </a:p>
              <a:p>
                <a:r>
                  <a:rPr lang="en-US" dirty="0" smtClean="0"/>
                  <a:t>Perform global sensitivity analysis (KS test) to rank the dominant effects on performance</a:t>
                </a:r>
              </a:p>
              <a:p>
                <a:r>
                  <a:rPr lang="en-US" dirty="0" smtClean="0"/>
                  <a:t>Lump uncertainties in L/D, ballistic coefficient into equivalent disturbances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𝛿𝜌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box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E8DD-B545-4020-BC5A-D34F01A5A26F}" type="datetime1">
              <a:rPr lang="en-US" smtClean="0"/>
              <a:t>12/28/2020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75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Unscented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Constructs mean and variance from transformed “sigma points” rather than propagate moments directly</a:t>
            </a:r>
          </a:p>
          <a:p>
            <a:r>
              <a:rPr lang="en-US" dirty="0" smtClean="0"/>
              <a:t>Allows accurate capturing of saturation, and other nonlinearities</a:t>
            </a:r>
          </a:p>
          <a:p>
            <a:r>
              <a:rPr lang="en-US" dirty="0" smtClean="0"/>
              <a:t>For an stochastic OCP with n state variables, p parametric uncertainties, the resulting deterministic OCP features (2(</a:t>
            </a:r>
            <a:r>
              <a:rPr lang="en-US" dirty="0" err="1" smtClean="0"/>
              <a:t>n+p</a:t>
            </a:r>
            <a:r>
              <a:rPr lang="en-US" dirty="0" smtClean="0"/>
              <a:t>)+1)n state variables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E8DD-B545-4020-BC5A-D34F01A5A26F}" type="datetime1">
              <a:rPr lang="en-US" smtClean="0"/>
              <a:t>12/23/2020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71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Unscented Transform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2" y="1825625"/>
            <a:ext cx="6866955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E8DD-B545-4020-BC5A-D34F01A5A26F}" type="datetime1">
              <a:rPr lang="en-US" smtClean="0"/>
              <a:t>12/23/2020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9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079157"/>
            <a:ext cx="8006195" cy="611532"/>
          </a:xfrm>
        </p:spPr>
        <p:txBody>
          <a:bodyPr/>
          <a:lstStyle/>
          <a:p>
            <a:r>
              <a:rPr lang="en-US" dirty="0" smtClean="0"/>
              <a:t>Differential 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Solves N small problems (quadratic programs in m control variables) compared to nonlinear programming methods (e.g. SQP) that solve a single large-scale problem across N time points, n state variables, and m controls </a:t>
            </a:r>
          </a:p>
          <a:p>
            <a:r>
              <a:rPr lang="en-US" dirty="0" smtClean="0"/>
              <a:t>For small n (&lt;15), NLP methods are quite effective and allow for general nonlinear constraints</a:t>
            </a:r>
          </a:p>
          <a:p>
            <a:r>
              <a:rPr lang="en-US" dirty="0" smtClean="0"/>
              <a:t>For larger n, the (approximated) Hessians involved in Quasi-newton methods become intractable to even store, requiring limited memory versions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E8DD-B545-4020-BC5A-D34F01A5A26F}" type="datetime1">
              <a:rPr lang="en-US" smtClean="0"/>
              <a:t>12/25/2020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7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Entry, Descent, Landing Overview</a:t>
            </a:r>
          </a:p>
          <a:p>
            <a:r>
              <a:rPr lang="en-US" dirty="0" smtClean="0"/>
              <a:t>Entry Guidance Review</a:t>
            </a:r>
          </a:p>
          <a:p>
            <a:r>
              <a:rPr lang="en-US" dirty="0" smtClean="0"/>
              <a:t>Powered Descent Guidance Review </a:t>
            </a:r>
          </a:p>
          <a:p>
            <a:r>
              <a:rPr lang="en-US" dirty="0" smtClean="0"/>
              <a:t>Related Stochastic Literature Review</a:t>
            </a:r>
          </a:p>
          <a:p>
            <a:r>
              <a:rPr lang="en-US" dirty="0" smtClean="0"/>
              <a:t>Description of proposed approach</a:t>
            </a:r>
          </a:p>
          <a:p>
            <a:r>
              <a:rPr lang="en-US" dirty="0" smtClean="0"/>
              <a:t>Applications to EDL</a:t>
            </a:r>
          </a:p>
          <a:p>
            <a:r>
              <a:rPr lang="en-US" dirty="0" smtClean="0"/>
              <a:t>Conclusion, Questions, Discussion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E8DD-B545-4020-BC5A-D34F01A5A26F}" type="datetime1">
              <a:rPr lang="en-US" smtClean="0"/>
              <a:t>12/23/2020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7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MSL EDL Sequence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75" y="1825625"/>
            <a:ext cx="7366250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E8DD-B545-4020-BC5A-D34F01A5A26F}" type="datetime1">
              <a:rPr lang="en-US" smtClean="0"/>
              <a:t>12/23/2020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6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Entry, Descent, and Landing </a:t>
            </a:r>
            <a:br>
              <a:rPr lang="en-US" dirty="0" smtClean="0"/>
            </a:br>
            <a:r>
              <a:rPr lang="en-US" dirty="0" smtClean="0"/>
              <a:t>State of the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97211"/>
            <a:ext cx="7886700" cy="3779752"/>
          </a:xfrm>
        </p:spPr>
        <p:txBody>
          <a:bodyPr/>
          <a:lstStyle/>
          <a:p>
            <a:r>
              <a:rPr lang="en-US" sz="2400" dirty="0" smtClean="0"/>
              <a:t>Mars Science Laboratory </a:t>
            </a:r>
            <a:r>
              <a:rPr lang="en-US" sz="2400" smtClean="0"/>
              <a:t>-  modified Apollo </a:t>
            </a:r>
            <a:r>
              <a:rPr lang="en-US" sz="2400" dirty="0" smtClean="0"/>
              <a:t>entry guidance, DGB Chute, Sky-Crane Descent stage</a:t>
            </a:r>
          </a:p>
          <a:p>
            <a:pPr lvl="1"/>
            <a:r>
              <a:rPr lang="en-US" sz="2000" dirty="0" smtClean="0"/>
              <a:t>Low-lifting vehicle, L/D ~ 0.24, yields limited control authority </a:t>
            </a:r>
          </a:p>
          <a:p>
            <a:pPr lvl="1"/>
            <a:r>
              <a:rPr lang="en-US" sz="2000" dirty="0" smtClean="0"/>
              <a:t>BC = m/(D*A) ~ 120 kg/m</a:t>
            </a:r>
            <a:r>
              <a:rPr lang="en-US" sz="2000" baseline="30000" dirty="0" smtClean="0"/>
              <a:t>2</a:t>
            </a:r>
          </a:p>
          <a:p>
            <a:r>
              <a:rPr lang="en-US" sz="2400" dirty="0" smtClean="0"/>
              <a:t>Reference trajectory designed for slow maneuvers and wide margins </a:t>
            </a:r>
          </a:p>
          <a:p>
            <a:r>
              <a:rPr lang="en-US" sz="2400" dirty="0" smtClean="0"/>
              <a:t>Closed-loop performance evaluated via Monte Carlo</a:t>
            </a:r>
          </a:p>
          <a:p>
            <a:pPr lvl="1"/>
            <a:r>
              <a:rPr lang="en-US" sz="2000" dirty="0" smtClean="0"/>
              <a:t>Iteration with human in the loop until margins are satisfied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7C48-1170-4701-8E7C-79F64CD70510}" type="datetime1">
              <a:rPr lang="en-US" smtClean="0"/>
              <a:t>12/23/2020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8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EDL 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821076" cy="4054180"/>
          </a:xfrm>
        </p:spPr>
        <p:txBody>
          <a:bodyPr/>
          <a:lstStyle/>
          <a:p>
            <a:r>
              <a:rPr lang="en-US" sz="2400" dirty="0" smtClean="0"/>
              <a:t>Future missions will require delivery of heavier payloads</a:t>
            </a:r>
          </a:p>
          <a:p>
            <a:pPr lvl="1"/>
            <a:r>
              <a:rPr lang="en-US" sz="2000" dirty="0" smtClean="0"/>
              <a:t>Human class missions will require 10x landed mass </a:t>
            </a:r>
          </a:p>
          <a:p>
            <a:r>
              <a:rPr lang="en-US" sz="2400" dirty="0" smtClean="0"/>
              <a:t>Parachute </a:t>
            </a:r>
            <a:r>
              <a:rPr lang="en-US" sz="2400" dirty="0"/>
              <a:t>architectures simply do not scale to high ballistic coefficients</a:t>
            </a:r>
            <a:r>
              <a:rPr lang="en-US" sz="2400" baseline="30000" dirty="0"/>
              <a:t>1</a:t>
            </a:r>
          </a:p>
          <a:p>
            <a:pPr lvl="1"/>
            <a:r>
              <a:rPr lang="en-US" sz="2000" dirty="0" smtClean="0"/>
              <a:t>Supersonic </a:t>
            </a:r>
            <a:r>
              <a:rPr lang="en-US" sz="2000" dirty="0" err="1" smtClean="0"/>
              <a:t>retropropulsion</a:t>
            </a:r>
            <a:r>
              <a:rPr lang="en-US" sz="2000" dirty="0" smtClean="0"/>
              <a:t> is one enabling technology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E8DD-B545-4020-BC5A-D34F01A5A26F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4827" y="6438756"/>
            <a:ext cx="6774873" cy="200314"/>
          </a:xfrm>
        </p:spPr>
        <p:txBody>
          <a:bodyPr/>
          <a:lstStyle/>
          <a:p>
            <a:r>
              <a:rPr lang="en-US" sz="900" dirty="0" smtClean="0"/>
              <a:t>1. Braun, R.D. and Manning, R.M.; "Mars Entry, Descent and Landing Challenges," Journal of Spacecraft and Rockets, Vol. 44, No. 2, 2007.</a:t>
            </a:r>
            <a:endParaRPr lang="en-US" sz="900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449" y="2520056"/>
            <a:ext cx="4427551" cy="266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3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EDL Concept of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Entry phase – vehicle is guided by orienting the lift vector, controlled by reaction control thrusters</a:t>
            </a:r>
          </a:p>
          <a:p>
            <a:pPr lvl="1"/>
            <a:r>
              <a:rPr lang="en-US" dirty="0" smtClean="0"/>
              <a:t>Bank angle is treated as the only control variable </a:t>
            </a:r>
          </a:p>
          <a:p>
            <a:r>
              <a:rPr lang="en-US" dirty="0" smtClean="0"/>
              <a:t>Powered descent phase – supersonic </a:t>
            </a:r>
            <a:r>
              <a:rPr lang="en-US" dirty="0" err="1" smtClean="0"/>
              <a:t>retropropulsion</a:t>
            </a:r>
            <a:r>
              <a:rPr lang="en-US" dirty="0" smtClean="0"/>
              <a:t> is used to null nearly all of the vehicle’s remaining velocity </a:t>
            </a:r>
          </a:p>
          <a:p>
            <a:pPr lvl="1"/>
            <a:r>
              <a:rPr lang="en-US" dirty="0" smtClean="0"/>
              <a:t>3D thrust magnitude and direction is the control </a:t>
            </a:r>
          </a:p>
          <a:p>
            <a:r>
              <a:rPr lang="en-US" dirty="0" smtClean="0"/>
              <a:t>Landing phase – final vertical descent phase to soft touchdown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D0C7-BBF8-4570-BEBF-CB2C66043DE9}" type="datetime1">
              <a:rPr lang="en-US" smtClean="0"/>
              <a:t>12/23/2020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7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157"/>
            <a:ext cx="7886700" cy="611532"/>
          </a:xfrm>
        </p:spPr>
        <p:txBody>
          <a:bodyPr/>
          <a:lstStyle/>
          <a:p>
            <a:r>
              <a:rPr lang="en-US" dirty="0" smtClean="0"/>
              <a:t>Coupled Design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Stochastic optimal control problem is converted into a larger deterministic problem via the unscented transform</a:t>
            </a:r>
          </a:p>
          <a:p>
            <a:r>
              <a:rPr lang="en-US" dirty="0" smtClean="0"/>
              <a:t>The deterministic problem is solved via differential dynamic programming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E8DD-B545-4020-BC5A-D34F01A5A26F}" type="datetime1">
              <a:rPr lang="en-US" smtClean="0"/>
              <a:t>12/23/2020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7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Motivated by optimal control objectives in aerospace applications that result in “bang-bang” solutions</a:t>
            </a:r>
          </a:p>
          <a:p>
            <a:pPr lvl="1"/>
            <a:r>
              <a:rPr lang="en-US" dirty="0" smtClean="0"/>
              <a:t>Fuel-Optimal Powered Descent Trajectories</a:t>
            </a:r>
          </a:p>
          <a:p>
            <a:pPr lvl="1"/>
            <a:r>
              <a:rPr lang="en-US" dirty="0" smtClean="0"/>
              <a:t>Altitude-Optimal Entry Trajectories</a:t>
            </a:r>
          </a:p>
          <a:p>
            <a:r>
              <a:rPr lang="en-US" dirty="0" smtClean="0"/>
              <a:t>A common heuristic is to leave a fixed amount of control margin</a:t>
            </a:r>
          </a:p>
          <a:p>
            <a:pPr lvl="1"/>
            <a:r>
              <a:rPr lang="en-US" dirty="0" smtClean="0"/>
              <a:t>Increases robustness, decreases optimality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E8DD-B545-4020-BC5A-D34F01A5A26F}" type="datetime1">
              <a:rPr lang="en-US" smtClean="0"/>
              <a:t>12/25/2020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2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Mean-Variance Objectives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[∙]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E8DD-B545-4020-BC5A-D34F01A5A26F}" type="datetime1">
              <a:rPr lang="en-US" smtClean="0"/>
              <a:t>12/25/2020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2639"/>
      </p:ext>
    </p:extLst>
  </p:cSld>
  <p:clrMapOvr>
    <a:masterClrMapping/>
  </p:clrMapOvr>
</p:sld>
</file>

<file path=ppt/theme/theme1.xml><?xml version="1.0" encoding="utf-8"?>
<a:theme xmlns:a="http://schemas.openxmlformats.org/drawingml/2006/main" name="UCI Samueli 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25700</TotalTime>
  <Words>564</Words>
  <Application>Microsoft Office PowerPoint</Application>
  <PresentationFormat>On-screen Show (4:3)</PresentationFormat>
  <Paragraphs>74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UCI Samueli </vt:lpstr>
      <vt:lpstr>A Stochastic Optimal Control Approach to Mars Entry, Descent, and Landing</vt:lpstr>
      <vt:lpstr>Outline</vt:lpstr>
      <vt:lpstr>MSL EDL Sequence</vt:lpstr>
      <vt:lpstr>Entry, Descent, and Landing  State of the Art</vt:lpstr>
      <vt:lpstr>Future EDL Missions</vt:lpstr>
      <vt:lpstr>EDL Concept of Operations</vt:lpstr>
      <vt:lpstr>Coupled Design </vt:lpstr>
      <vt:lpstr>PowerPoint Presentation</vt:lpstr>
      <vt:lpstr>Mean-Variance Objectives</vt:lpstr>
      <vt:lpstr>PowerPoint Presentation</vt:lpstr>
      <vt:lpstr>Dimension Reduction</vt:lpstr>
      <vt:lpstr>Unscented Transform</vt:lpstr>
      <vt:lpstr>Unscented Transform </vt:lpstr>
      <vt:lpstr>Differential Dynamic Programming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Connor Noyes</cp:lastModifiedBy>
  <cp:revision>359</cp:revision>
  <dcterms:created xsi:type="dcterms:W3CDTF">2016-02-17T21:45:19Z</dcterms:created>
  <dcterms:modified xsi:type="dcterms:W3CDTF">2020-12-28T16:06:25Z</dcterms:modified>
</cp:coreProperties>
</file>