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RP Based Landing" id="{2318106F-8B8E-49AF-B44A-11CC2425AA6F}">
          <p14:sldIdLst>
            <p14:sldId id="259"/>
            <p14:sldId id="260"/>
            <p14:sldId id="261"/>
            <p14:sldId id="256"/>
          </p14:sldIdLst>
        </p14:section>
        <p14:section name="Untitled Section" id="{722409A7-6B78-40CF-86DB-45D2FF0BB868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0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BEF5-889F-49B8-BD81-9E04BF39D1B0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9581-7A6C-4070-BC70-BE8F4BBA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various fixed bank angles, global optimization is performed to minimize SRP fuel consumption</a:t>
            </a:r>
          </a:p>
          <a:p>
            <a:r>
              <a:rPr lang="en-US" dirty="0" smtClean="0"/>
              <a:t>Optimization Variables:</a:t>
            </a:r>
          </a:p>
          <a:p>
            <a:pPr lvl="1"/>
            <a:r>
              <a:rPr lang="en-US" dirty="0" smtClean="0"/>
              <a:t>Entry FPA</a:t>
            </a:r>
          </a:p>
          <a:p>
            <a:pPr lvl="1"/>
            <a:r>
              <a:rPr lang="en-US" dirty="0" smtClean="0"/>
              <a:t>Bank Reversal Velocity</a:t>
            </a:r>
          </a:p>
          <a:p>
            <a:pPr lvl="1"/>
            <a:r>
              <a:rPr lang="en-US" dirty="0" smtClean="0"/>
              <a:t>Target Downrange </a:t>
            </a:r>
          </a:p>
          <a:p>
            <a:r>
              <a:rPr lang="en-US" dirty="0" smtClean="0"/>
              <a:t>Along a given entry trajectory, the lowest SRP fuel cost to land at the target is reported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 trajectories always ignite at the minimum altitude constraint </a:t>
            </a:r>
          </a:p>
          <a:p>
            <a:r>
              <a:rPr lang="en-US" dirty="0" smtClean="0"/>
              <a:t>The “high elevation” </a:t>
            </a:r>
            <a:r>
              <a:rPr lang="en-US" dirty="0" err="1" smtClean="0"/>
              <a:t>parametrization</a:t>
            </a:r>
            <a:r>
              <a:rPr lang="en-US" dirty="0" smtClean="0"/>
              <a:t> yields superior performance, but perhaps not as large an improvement as expected (~10%)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3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Apollo + Adaptive Trigger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2" y="1690688"/>
            <a:ext cx="5889388" cy="401339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b="1482"/>
          <a:stretch/>
        </p:blipFill>
        <p:spPr>
          <a:xfrm>
            <a:off x="6507891" y="1690688"/>
            <a:ext cx="4917989" cy="4652883"/>
          </a:xfrm>
        </p:spPr>
      </p:pic>
      <p:sp>
        <p:nvSpPr>
          <p:cNvPr id="7" name="TextBox 6"/>
          <p:cNvSpPr txBox="1"/>
          <p:nvPr/>
        </p:nvSpPr>
        <p:spPr>
          <a:xfrm>
            <a:off x="2281881" y="4085968"/>
            <a:ext cx="266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Apollo trigger at fixed velocity from reference trajectory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2974" y="1888397"/>
            <a:ext cx="205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Adaptive Trigger based on tabulated optimal solutions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47784" y="3888259"/>
            <a:ext cx="296562" cy="19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0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4" y="1825625"/>
            <a:ext cx="4636671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6180" y="2570205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Changing 2</a:t>
            </a:r>
            <a:r>
              <a:rPr lang="en-US" sz="800" baseline="30000" dirty="0" smtClean="0"/>
              <a:t>nd</a:t>
            </a:r>
            <a:r>
              <a:rPr lang="en-US" sz="800" dirty="0" smtClean="0"/>
              <a:t> reversal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 rot="4956565">
            <a:off x="2265539" y="3700346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Changing 1</a:t>
            </a:r>
            <a:r>
              <a:rPr lang="en-US" sz="800" baseline="30000" dirty="0" smtClean="0"/>
              <a:t>st</a:t>
            </a:r>
            <a:r>
              <a:rPr lang="en-US" sz="800" dirty="0" smtClean="0"/>
              <a:t> reversal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15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5721100" y="677193"/>
            <a:ext cx="329184" cy="3291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98053" y="112238"/>
            <a:ext cx="1548384" cy="1548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726808" y="1089212"/>
            <a:ext cx="1394202" cy="5003026"/>
          </a:xfrm>
          <a:custGeom>
            <a:avLst/>
            <a:gdLst>
              <a:gd name="connsiteX0" fmla="*/ 189902 w 1394202"/>
              <a:gd name="connsiteY0" fmla="*/ 5432612 h 5432612"/>
              <a:gd name="connsiteX1" fmla="*/ 95773 w 1394202"/>
              <a:gd name="connsiteY1" fmla="*/ 2918012 h 5432612"/>
              <a:gd name="connsiteX2" fmla="*/ 1373243 w 1394202"/>
              <a:gd name="connsiteY2" fmla="*/ 793376 h 5432612"/>
              <a:gd name="connsiteX3" fmla="*/ 889149 w 1394202"/>
              <a:gd name="connsiteY3" fmla="*/ 0 h 54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202" h="5432612">
                <a:moveTo>
                  <a:pt x="189902" y="5432612"/>
                </a:moveTo>
                <a:cubicBezTo>
                  <a:pt x="44225" y="4561915"/>
                  <a:pt x="-101451" y="3691218"/>
                  <a:pt x="95773" y="2918012"/>
                </a:cubicBezTo>
                <a:cubicBezTo>
                  <a:pt x="292997" y="2144806"/>
                  <a:pt x="1241014" y="1279711"/>
                  <a:pt x="1373243" y="793376"/>
                </a:cubicBezTo>
                <a:cubicBezTo>
                  <a:pt x="1505472" y="307041"/>
                  <a:pt x="972073" y="127747"/>
                  <a:pt x="88914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10149" y="112238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Targeted Landing Site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  <a:endCxn id="4" idx="4"/>
          </p:cNvCxnSpPr>
          <p:nvPr/>
        </p:nvCxnSpPr>
        <p:spPr>
          <a:xfrm flipH="1">
            <a:off x="6050284" y="296904"/>
            <a:ext cx="859865" cy="506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71099" y="904546"/>
            <a:ext cx="395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SRP Ignition (Nominal Scenario)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656298" y="1075765"/>
            <a:ext cx="955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6837" y="3487101"/>
            <a:ext cx="3994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trajectory, steered by bank angle commands, executed by small</a:t>
            </a:r>
          </a:p>
          <a:p>
            <a:r>
              <a:rPr lang="en-US" dirty="0" smtClean="0"/>
              <a:t>RCS thrusters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65842" y="5805741"/>
            <a:ext cx="28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entry interface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75213" y="5722906"/>
            <a:ext cx="12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Downrange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V="1">
            <a:off x="4007983" y="4703805"/>
            <a:ext cx="0" cy="1019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2842" y="6417840"/>
            <a:ext cx="12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Crossrange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6559072" y="6602506"/>
            <a:ext cx="783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4598895" y="6602506"/>
            <a:ext cx="74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2604" y="112238"/>
            <a:ext cx="460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same </a:t>
            </a:r>
            <a:r>
              <a:rPr lang="en-US" dirty="0" smtClean="0"/>
              <a:t>altitude</a:t>
            </a:r>
            <a:r>
              <a:rPr lang="en-US" dirty="0" smtClean="0"/>
              <a:t>, velocity, and flight path angle, any point on the red circle will produce an equivalent SRP trajectory so long as the heading points to the target 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689839" y="5810262"/>
            <a:ext cx="364811" cy="364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6589" y="1763410"/>
            <a:ext cx="3563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interesting because it means that unlike with parachute architectures which attempt to arrive at zero </a:t>
            </a:r>
            <a:r>
              <a:rPr lang="en-US" dirty="0" err="1" smtClean="0"/>
              <a:t>crossrange</a:t>
            </a:r>
            <a:r>
              <a:rPr lang="en-US" dirty="0" smtClean="0"/>
              <a:t>, there is no such restriction on the ignition </a:t>
            </a:r>
            <a:r>
              <a:rPr lang="en-US" dirty="0" smtClean="0"/>
              <a:t>conditions. Instead, matching heading is the important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31" y="261867"/>
            <a:ext cx="4086795" cy="3639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0880"/>
            <a:ext cx="7681969" cy="49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98290" y="4530055"/>
            <a:ext cx="800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8290" y="369116"/>
            <a:ext cx="0" cy="416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5080025" flipV="1">
            <a:off x="5921615" y="3139001"/>
            <a:ext cx="2355930" cy="2292747"/>
          </a:xfrm>
          <a:prstGeom prst="arc">
            <a:avLst>
              <a:gd name="adj1" fmla="val 21402251"/>
              <a:gd name="adj2" fmla="val 489860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10463" y="2235102"/>
            <a:ext cx="3867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Optimal Ignition Surface at a fixed velocity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9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24596</TotalTime>
  <Words>209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Nominal Optimization</vt:lpstr>
      <vt:lpstr>Apollo + Adaptive Trigger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31</cp:revision>
  <dcterms:created xsi:type="dcterms:W3CDTF">2018-04-20T14:04:00Z</dcterms:created>
  <dcterms:modified xsi:type="dcterms:W3CDTF">2020-01-31T19:19:47Z</dcterms:modified>
</cp:coreProperties>
</file>