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7"/>
  </p:notesMasterIdLst>
  <p:sldIdLst>
    <p:sldId id="256" r:id="rId2"/>
    <p:sldId id="260" r:id="rId3"/>
    <p:sldId id="280" r:id="rId4"/>
    <p:sldId id="274" r:id="rId5"/>
    <p:sldId id="261" r:id="rId6"/>
    <p:sldId id="265" r:id="rId7"/>
    <p:sldId id="277" r:id="rId8"/>
    <p:sldId id="272" r:id="rId9"/>
    <p:sldId id="273" r:id="rId10"/>
    <p:sldId id="262" r:id="rId11"/>
    <p:sldId id="279" r:id="rId12"/>
    <p:sldId id="264" r:id="rId13"/>
    <p:sldId id="266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D9B3-0510-46EA-A93B-8F1D80E4E95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C9B55-7F3B-41D3-AA0E-1B0C08E1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C9B55-7F3B-41D3-AA0E-1B0C08E18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409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188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0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0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F7D4754-8648-4633-9AF6-040044AD1DE6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A890B9B5-0802-47A8-A1A2-40271D522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8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DDL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200900" cy="3581400"/>
          </a:xfrm>
        </p:spPr>
        <p:txBody>
          <a:bodyPr>
            <a:noAutofit/>
          </a:bodyPr>
          <a:lstStyle/>
          <a:p>
            <a:r>
              <a:rPr lang="en-US" sz="2000" dirty="0"/>
              <a:t>Enforces a column to NOT accept NULL values, making this field mandatory.</a:t>
            </a:r>
          </a:p>
          <a:p>
            <a:endParaRPr lang="en-US" sz="2000" dirty="0"/>
          </a:p>
          <a:p>
            <a:r>
              <a:rPr lang="en-US" sz="2000" dirty="0"/>
              <a:t>New table:</a:t>
            </a:r>
          </a:p>
          <a:p>
            <a:pPr lvl="1"/>
            <a:r>
              <a:rPr lang="en-US" dirty="0"/>
              <a:t>CREATE TABLE Person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varchar(50)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  <a:r>
              <a:rPr lang="en-US" dirty="0"/>
              <a:t>,</a:t>
            </a:r>
            <a:br>
              <a:rPr lang="en-US" sz="2000" dirty="0"/>
            </a:br>
            <a:r>
              <a:rPr lang="en-US" dirty="0" err="1"/>
              <a:t>FirstName</a:t>
            </a:r>
            <a:r>
              <a:rPr lang="en-US" dirty="0"/>
              <a:t> varchar(50),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varchar(50) );</a:t>
            </a:r>
          </a:p>
          <a:p>
            <a:r>
              <a:rPr lang="en-US" sz="2000" dirty="0"/>
              <a:t>Existing table:</a:t>
            </a:r>
          </a:p>
          <a:p>
            <a:pPr lvl="1"/>
            <a:r>
              <a:rPr lang="en-CA" dirty="0"/>
              <a:t>ALTER TABLE Person MODIFY </a:t>
            </a:r>
            <a:r>
              <a:rPr lang="en-CA" dirty="0" err="1"/>
              <a:t>LastName</a:t>
            </a:r>
            <a:r>
              <a:rPr lang="en-CA" dirty="0"/>
              <a:t> varchar(255) NOT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0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5815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Used to insert a default value into a column</a:t>
            </a:r>
          </a:p>
          <a:p>
            <a:r>
              <a:rPr lang="en-US" dirty="0"/>
              <a:t>The default value will be added to all new records, if no other value is specified</a:t>
            </a:r>
          </a:p>
          <a:p>
            <a:r>
              <a:rPr lang="en-US" dirty="0"/>
              <a:t>What scenarios or requirements would you need to apply a CHECK constraint?</a:t>
            </a:r>
          </a:p>
          <a:p>
            <a:endParaRPr lang="en-US" dirty="0"/>
          </a:p>
          <a:p>
            <a:r>
              <a:rPr lang="en-US" dirty="0"/>
              <a:t>New table:</a:t>
            </a:r>
          </a:p>
          <a:p>
            <a:pPr lvl="1"/>
            <a:r>
              <a:rPr lang="en-US" dirty="0"/>
              <a:t>CREATE TABLE Person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varchar(50) NOT 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varchar(50),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varchar(50) </a:t>
            </a:r>
            <a:r>
              <a:rPr lang="en-US" dirty="0">
                <a:solidFill>
                  <a:srgbClr val="FF0000"/>
                </a:solidFill>
              </a:rPr>
              <a:t>DEFAULT ‘Halifax’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en-US" dirty="0"/>
              <a:t>Existing table:</a:t>
            </a:r>
          </a:p>
          <a:p>
            <a:pPr lvl="1"/>
            <a:r>
              <a:rPr lang="en-US" dirty="0"/>
              <a:t>ALTER TABLE Person ALTER COLUMN City DEFAULT ‘Halifax’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2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058150" cy="4729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to enforce that each record in the table has a unique value for the specified column.</a:t>
            </a:r>
          </a:p>
          <a:p>
            <a:endParaRPr lang="en-US" sz="2600" dirty="0"/>
          </a:p>
          <a:p>
            <a:r>
              <a:rPr lang="en-US" sz="2600" dirty="0"/>
              <a:t>New:</a:t>
            </a:r>
          </a:p>
          <a:p>
            <a:pPr lvl="1"/>
            <a:r>
              <a:rPr lang="en-CA" sz="2100" dirty="0"/>
              <a:t>CREATE TABLE Person</a:t>
            </a:r>
            <a:br>
              <a:rPr lang="en-CA" sz="2100" dirty="0"/>
            </a:br>
            <a:r>
              <a:rPr lang="en-CA" sz="2100" dirty="0"/>
              <a:t>( </a:t>
            </a:r>
            <a:r>
              <a:rPr lang="en-CA" sz="2100" dirty="0" err="1"/>
              <a:t>PersonID</a:t>
            </a:r>
            <a:r>
              <a:rPr lang="en-CA" sz="2100" dirty="0"/>
              <a:t> </a:t>
            </a:r>
            <a:r>
              <a:rPr lang="en-CA" sz="2100" dirty="0" err="1"/>
              <a:t>int</a:t>
            </a:r>
            <a:r>
              <a:rPr lang="en-CA" sz="2100" dirty="0"/>
              <a:t> PRIMARY KEY,</a:t>
            </a:r>
            <a:br>
              <a:rPr lang="en-CA" sz="2100" dirty="0"/>
            </a:br>
            <a:r>
              <a:rPr lang="en-CA" sz="2100" dirty="0"/>
              <a:t>  </a:t>
            </a:r>
            <a:r>
              <a:rPr lang="en-CA" sz="2100" dirty="0" err="1"/>
              <a:t>LastName</a:t>
            </a:r>
            <a:r>
              <a:rPr lang="en-CA" sz="2100" dirty="0"/>
              <a:t> varchar(255),</a:t>
            </a:r>
            <a:br>
              <a:rPr lang="en-CA" sz="2100" dirty="0"/>
            </a:br>
            <a:r>
              <a:rPr lang="en-CA" sz="2100" dirty="0"/>
              <a:t>  </a:t>
            </a:r>
            <a:r>
              <a:rPr lang="en-CA" sz="2100" dirty="0" err="1"/>
              <a:t>FirstName</a:t>
            </a:r>
            <a:r>
              <a:rPr lang="en-CA" sz="2100" dirty="0"/>
              <a:t> varchar(255),</a:t>
            </a:r>
            <a:br>
              <a:rPr lang="en-CA" sz="2100" dirty="0"/>
            </a:br>
            <a:r>
              <a:rPr lang="en-CA" sz="2100" dirty="0"/>
              <a:t>  Email varchar(255) </a:t>
            </a:r>
            <a:r>
              <a:rPr lang="en-CA" sz="2100" b="1" dirty="0">
                <a:solidFill>
                  <a:srgbClr val="FF0000"/>
                </a:solidFill>
              </a:rPr>
              <a:t>UNIQUE</a:t>
            </a:r>
            <a:r>
              <a:rPr lang="en-CA" sz="2100" dirty="0"/>
              <a:t>,</a:t>
            </a:r>
            <a:br>
              <a:rPr lang="en-CA" sz="2100" dirty="0"/>
            </a:br>
            <a:r>
              <a:rPr lang="en-CA" sz="2100" dirty="0"/>
              <a:t>  City varchar(255)</a:t>
            </a:r>
            <a:br>
              <a:rPr lang="en-CA" sz="2100" dirty="0"/>
            </a:br>
            <a:r>
              <a:rPr lang="en-CA" sz="2100" dirty="0"/>
              <a:t>); </a:t>
            </a:r>
          </a:p>
          <a:p>
            <a:pPr lvl="1"/>
            <a:endParaRPr lang="en-CA" sz="2100" dirty="0"/>
          </a:p>
          <a:p>
            <a:r>
              <a:rPr lang="en-US" sz="2900" dirty="0"/>
              <a:t>Existing:</a:t>
            </a:r>
          </a:p>
          <a:p>
            <a:pPr lvl="1"/>
            <a:r>
              <a:rPr lang="fr-FR" sz="2100" dirty="0"/>
              <a:t>ALTER TABLE Person ADD CONSTRAINT </a:t>
            </a:r>
            <a:r>
              <a:rPr lang="fr-FR" sz="2100" dirty="0" err="1"/>
              <a:t>unq_Email</a:t>
            </a:r>
            <a:r>
              <a:rPr lang="fr-FR" sz="2100" dirty="0"/>
              <a:t> UNIQUE (Email);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7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to limit the value range that can be placed in a column</a:t>
            </a:r>
          </a:p>
          <a:p>
            <a:r>
              <a:rPr lang="en-US" dirty="0"/>
              <a:t>Commonly used with dates or numbers to enforce business rules</a:t>
            </a:r>
          </a:p>
          <a:p>
            <a:endParaRPr lang="en-US" dirty="0"/>
          </a:p>
          <a:p>
            <a:r>
              <a:rPr lang="en-US" dirty="0"/>
              <a:t>New:</a:t>
            </a:r>
          </a:p>
          <a:p>
            <a:pPr lvl="1"/>
            <a:r>
              <a:rPr lang="en-US" dirty="0"/>
              <a:t>CREATE TABLE Person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LastName</a:t>
            </a:r>
            <a:r>
              <a:rPr lang="en-US" dirty="0"/>
              <a:t> varchar(255) NOT NULL,</a:t>
            </a:r>
            <a:br>
              <a:rPr lang="en-US" dirty="0"/>
            </a:b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Address varchar(255),</a:t>
            </a:r>
            <a:br>
              <a:rPr lang="en-US" dirty="0"/>
            </a:br>
            <a:r>
              <a:rPr lang="en-US" dirty="0"/>
              <a:t>City varchar(255),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CONSTRAINT </a:t>
            </a:r>
            <a:r>
              <a:rPr lang="en-US" dirty="0" err="1">
                <a:solidFill>
                  <a:srgbClr val="FF0000"/>
                </a:solidFill>
              </a:rPr>
              <a:t>chk_Person</a:t>
            </a:r>
            <a:r>
              <a:rPr lang="en-US" dirty="0">
                <a:solidFill>
                  <a:srgbClr val="FF0000"/>
                </a:solidFill>
              </a:rPr>
              <a:t>  CHECK (</a:t>
            </a:r>
            <a:r>
              <a:rPr lang="en-US" dirty="0" err="1">
                <a:solidFill>
                  <a:srgbClr val="FF0000"/>
                </a:solidFill>
              </a:rPr>
              <a:t>PersonID</a:t>
            </a:r>
            <a:r>
              <a:rPr lang="en-US" dirty="0">
                <a:solidFill>
                  <a:srgbClr val="FF0000"/>
                </a:solidFill>
              </a:rPr>
              <a:t>&gt;0)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);</a:t>
            </a:r>
          </a:p>
          <a:p>
            <a:pPr lvl="1"/>
            <a:endParaRPr lang="en-US" dirty="0"/>
          </a:p>
          <a:p>
            <a:r>
              <a:rPr lang="en-US" dirty="0"/>
              <a:t>Existing:</a:t>
            </a:r>
          </a:p>
          <a:p>
            <a:pPr lvl="1"/>
            <a:r>
              <a:rPr lang="en-US" dirty="0"/>
              <a:t>ALTER TABLE Person  ADD CHECK (</a:t>
            </a:r>
            <a:r>
              <a:rPr lang="en-US" dirty="0" err="1"/>
              <a:t>PersonID</a:t>
            </a:r>
            <a:r>
              <a:rPr lang="en-US" dirty="0"/>
              <a:t>&gt;0)</a:t>
            </a:r>
          </a:p>
          <a:p>
            <a:pPr lvl="1"/>
            <a:r>
              <a:rPr lang="en-US" dirty="0"/>
              <a:t>ALTER TABLE Person ADD CONSTRAINT </a:t>
            </a:r>
            <a:r>
              <a:rPr lang="en-US" dirty="0" err="1"/>
              <a:t>chk_PersonID</a:t>
            </a:r>
            <a:r>
              <a:rPr lang="en-US" dirty="0"/>
              <a:t> CHECK (</a:t>
            </a:r>
            <a:r>
              <a:rPr lang="en-US" dirty="0" err="1"/>
              <a:t>PersonID</a:t>
            </a:r>
            <a:r>
              <a:rPr lang="en-US" dirty="0"/>
              <a:t>&gt;0)</a:t>
            </a:r>
          </a:p>
        </p:txBody>
      </p:sp>
    </p:spTree>
    <p:extLst>
      <p:ext uri="{BB962C8B-B14F-4D97-AF65-F5344CB8AC3E}">
        <p14:creationId xmlns:p14="http://schemas.microsoft.com/office/powerpoint/2010/main" val="109733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Constraints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a copy of the DDL script done in the previous exercise (Create Tables for Dr. Phil Harmonic).</a:t>
            </a:r>
          </a:p>
          <a:p>
            <a:r>
              <a:rPr lang="en-US" dirty="0"/>
              <a:t>Add the following constraints to your script: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Primary key constraints for all tables, flagged to </a:t>
            </a:r>
            <a:r>
              <a:rPr lang="en-US" dirty="0" err="1"/>
              <a:t>autonumber</a:t>
            </a:r>
            <a:r>
              <a:rPr lang="en-US" dirty="0"/>
              <a:t>..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NOT NULL constraints for all columns marked as mandatory.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Enforce that every instructor and student phone number is unique in it’s own table.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FinalGrade</a:t>
            </a:r>
            <a:r>
              <a:rPr lang="en-US" dirty="0"/>
              <a:t> column in the Enrollment table should be a number between 0 and 100.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Establish the relationship links between all tables, using FOREIGN KEY constraints</a:t>
            </a:r>
          </a:p>
          <a:p>
            <a:endParaRPr lang="en-US" dirty="0"/>
          </a:p>
          <a:p>
            <a:r>
              <a:rPr lang="en-US" dirty="0"/>
              <a:t>Refer to the Dr. Phil Harmonic ERD as needed (see next slide).</a:t>
            </a:r>
          </a:p>
          <a:p>
            <a:r>
              <a:rPr lang="en-US" dirty="0"/>
              <a:t>Try examples using both explicit and implicit constraint declarations, </a:t>
            </a:r>
            <a:r>
              <a:rPr lang="en-US" dirty="0" err="1"/>
              <a:t>ie</a:t>
            </a:r>
            <a:r>
              <a:rPr lang="en-US" dirty="0"/>
              <a:t>. Applying the constraints in both CREATE and ALTER TABLE statements.</a:t>
            </a:r>
          </a:p>
        </p:txBody>
      </p:sp>
    </p:spTree>
    <p:extLst>
      <p:ext uri="{BB962C8B-B14F-4D97-AF65-F5344CB8AC3E}">
        <p14:creationId xmlns:p14="http://schemas.microsoft.com/office/powerpoint/2010/main" val="185301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 fontScale="90000"/>
          </a:bodyPr>
          <a:lstStyle/>
          <a:p>
            <a:r>
              <a:rPr lang="en-US" dirty="0"/>
              <a:t>ERD for DDL Constraints Exercise</a:t>
            </a:r>
            <a:br>
              <a:rPr lang="en-US" dirty="0"/>
            </a:br>
            <a:r>
              <a:rPr lang="en-US" dirty="0"/>
              <a:t>	More Dr. Phil Harmonic!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47800"/>
            <a:ext cx="7886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09800"/>
            <a:ext cx="7696200" cy="4267200"/>
          </a:xfrm>
        </p:spPr>
        <p:txBody>
          <a:bodyPr>
            <a:noAutofit/>
          </a:bodyPr>
          <a:lstStyle/>
          <a:p>
            <a:r>
              <a:rPr lang="en-US" sz="2400" dirty="0"/>
              <a:t>Constraints are used to enforce aspects of data integrity in a database. </a:t>
            </a:r>
          </a:p>
          <a:p>
            <a:r>
              <a:rPr lang="en-US" sz="2400" dirty="0"/>
              <a:t>They ensure the data entered into a table follows the set of rules established by the database design.</a:t>
            </a:r>
          </a:p>
          <a:p>
            <a:r>
              <a:rPr lang="en-US" sz="2400" dirty="0"/>
              <a:t>There are two general categories of constraints:</a:t>
            </a:r>
          </a:p>
          <a:p>
            <a:pPr lvl="1"/>
            <a:r>
              <a:rPr lang="en-US" b="1" dirty="0"/>
              <a:t>Key Constraints</a:t>
            </a:r>
            <a:r>
              <a:rPr lang="en-US" dirty="0"/>
              <a:t>: Rules that apply and enforce the unique identification of each record (PK) and the relationships between related fields in related tables (FK).</a:t>
            </a:r>
          </a:p>
          <a:p>
            <a:pPr lvl="1"/>
            <a:r>
              <a:rPr lang="en-US" b="1" dirty="0"/>
              <a:t>Data Integrity Constraints</a:t>
            </a:r>
            <a:r>
              <a:rPr lang="en-US" dirty="0"/>
              <a:t>: Rules that ensure the data entered into a field in a table follows certain requirements, such as being mandatory, falling within a specified range, or being unique.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Methods for Adding 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09700"/>
            <a:ext cx="7696200" cy="5067300"/>
          </a:xfrm>
        </p:spPr>
        <p:txBody>
          <a:bodyPr>
            <a:noAutofit/>
          </a:bodyPr>
          <a:lstStyle/>
          <a:p>
            <a:r>
              <a:rPr lang="en-US" sz="2400" dirty="0"/>
              <a:t>Constraints are typically added one of three ways</a:t>
            </a:r>
          </a:p>
          <a:p>
            <a:r>
              <a:rPr lang="en-US" sz="2400" dirty="0"/>
              <a:t>When a new table is being created, constraints can be added inline, </a:t>
            </a:r>
            <a:r>
              <a:rPr lang="en-US" sz="2400" b="1" dirty="0"/>
              <a:t>within the CREATE TABLE statement</a:t>
            </a:r>
            <a:r>
              <a:rPr lang="en-US" sz="2400" dirty="0"/>
              <a:t>, in two places:</a:t>
            </a:r>
          </a:p>
          <a:p>
            <a:pPr lvl="2"/>
            <a:r>
              <a:rPr lang="en-US" sz="2400" dirty="0"/>
              <a:t>After the applicable column’s definition or</a:t>
            </a:r>
          </a:p>
          <a:p>
            <a:pPr lvl="2"/>
            <a:r>
              <a:rPr lang="en-US" sz="2400" dirty="0"/>
              <a:t>After ALL the columns, using the CONSTRAINT keyword</a:t>
            </a:r>
          </a:p>
          <a:p>
            <a:r>
              <a:rPr lang="en-US" sz="2400" dirty="0"/>
              <a:t>If a table already exists, constraints can be applied </a:t>
            </a:r>
            <a:r>
              <a:rPr lang="en-US" sz="2400" b="1" dirty="0"/>
              <a:t>using the ALTER TABLE statement</a:t>
            </a:r>
            <a:r>
              <a:rPr lang="en-US" sz="2400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Constraint Names &amp; General Syntax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Autofit/>
          </a:bodyPr>
          <a:lstStyle/>
          <a:p>
            <a:r>
              <a:rPr lang="en-US" sz="2400" dirty="0"/>
              <a:t>Constraints are database objects, just like tables. As such, they can be given custom names. </a:t>
            </a:r>
          </a:p>
          <a:p>
            <a:r>
              <a:rPr lang="en-US" sz="2400" dirty="0"/>
              <a:t>If no custom name is given, a system-generated name is used.</a:t>
            </a:r>
          </a:p>
          <a:p>
            <a:r>
              <a:rPr lang="en-US" sz="2400" dirty="0"/>
              <a:t>Certain constraints can be added implicitly, inline in the CREATE TABLE statement, using only the constraint type.</a:t>
            </a:r>
          </a:p>
          <a:p>
            <a:r>
              <a:rPr lang="en-US" sz="2400" dirty="0"/>
              <a:t>All constraints can also be more formally declared, using the CONSTRAINT keyword, usually as the last lines in the CREATE TABLE statement or using ALTER TABLE.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PRIMARY KEY</a:t>
            </a:r>
            <a:r>
              <a:rPr lang="en-US" dirty="0"/>
              <a:t> – Marks a column as the PK for the table, and enforces 	that the data in the column behaves as a PK.</a:t>
            </a:r>
          </a:p>
          <a:p>
            <a:r>
              <a:rPr lang="en-US" b="1" dirty="0"/>
              <a:t>AUTO_INCREMENT</a:t>
            </a:r>
            <a:r>
              <a:rPr lang="en-US" dirty="0"/>
              <a:t> – Not exactly a “rule”, but sets a key field to 	automatically number itself</a:t>
            </a:r>
          </a:p>
          <a:p>
            <a:r>
              <a:rPr lang="en-US" b="1" dirty="0"/>
              <a:t>FOREIGN KEY </a:t>
            </a:r>
            <a:r>
              <a:rPr lang="en-US" dirty="0"/>
              <a:t>– Used to create the relationships between tables. 	Enforces the data link between the FK in the current table and 	the associated PK in the related parent table. </a:t>
            </a:r>
          </a:p>
          <a:p>
            <a:r>
              <a:rPr lang="en-US" b="1" dirty="0"/>
              <a:t>NOT NULL </a:t>
            </a:r>
            <a:r>
              <a:rPr lang="en-US" dirty="0"/>
              <a:t>– Enforces that the data in a column is mandatory, </a:t>
            </a:r>
            <a:r>
              <a:rPr lang="en-US" dirty="0" err="1"/>
              <a:t>ie</a:t>
            </a:r>
            <a:r>
              <a:rPr lang="en-US" dirty="0"/>
              <a:t>. No 	records can have a blank value in this column.</a:t>
            </a:r>
          </a:p>
          <a:p>
            <a:r>
              <a:rPr lang="en-US" b="1" dirty="0"/>
              <a:t>DEFAULT </a:t>
            </a:r>
            <a:r>
              <a:rPr lang="en-US" dirty="0"/>
              <a:t>– If no value for a column is entered, the specified default 	value is used instead.</a:t>
            </a:r>
          </a:p>
          <a:p>
            <a:r>
              <a:rPr lang="en-US" b="1" dirty="0"/>
              <a:t>UNIQUE </a:t>
            </a:r>
            <a:r>
              <a:rPr lang="en-US" dirty="0"/>
              <a:t>– Enforces that the data in this column is unique between 	each record in the table.</a:t>
            </a:r>
          </a:p>
          <a:p>
            <a:r>
              <a:rPr lang="en-US" b="1" dirty="0"/>
              <a:t>CHECK </a:t>
            </a:r>
            <a:r>
              <a:rPr lang="en-US" dirty="0"/>
              <a:t>– Validation rule used to enforce basic logical patterns on the 	data in this column. </a:t>
            </a:r>
            <a:r>
              <a:rPr lang="en-US" dirty="0" err="1"/>
              <a:t>ie</a:t>
            </a:r>
            <a:r>
              <a:rPr lang="en-US" dirty="0"/>
              <a:t>. Value must be greater than 0, or in a 	particular numeric range,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7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/>
              <a:t>PRIMARY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7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Primary Key uniquely identifies each record in a database table. Every table must have one.</a:t>
            </a:r>
          </a:p>
          <a:p>
            <a:r>
              <a:rPr lang="en-US" dirty="0"/>
              <a:t>Inline constraint examples, when creating a new table: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statements on an existing table:</a:t>
            </a:r>
          </a:p>
          <a:p>
            <a:pPr lvl="1"/>
            <a:r>
              <a:rPr lang="en-US" sz="2000" dirty="0"/>
              <a:t>Using the default constraint name:</a:t>
            </a:r>
          </a:p>
          <a:p>
            <a:pPr lvl="2"/>
            <a:r>
              <a:rPr lang="en-US" sz="1600" b="1" dirty="0"/>
              <a:t>ALTER TABLE Person ADD PRIMARY KEY (</a:t>
            </a:r>
            <a:r>
              <a:rPr lang="en-US" sz="1600" b="1" dirty="0" err="1"/>
              <a:t>PersonID</a:t>
            </a:r>
            <a:r>
              <a:rPr lang="en-US" sz="1600" b="1" dirty="0"/>
              <a:t>);</a:t>
            </a:r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Giving the PK constraint a </a:t>
            </a:r>
            <a:r>
              <a:rPr lang="en-US" sz="2000" dirty="0" err="1"/>
              <a:t>cusotm</a:t>
            </a:r>
            <a:r>
              <a:rPr lang="en-US" sz="2000" dirty="0"/>
              <a:t> name:</a:t>
            </a:r>
          </a:p>
          <a:p>
            <a:pPr lvl="2"/>
            <a:r>
              <a:rPr lang="en-US" sz="1600" b="1" dirty="0"/>
              <a:t>ALTER TABLE Person ADD CONSTRAINT </a:t>
            </a:r>
            <a:r>
              <a:rPr lang="en-US" sz="1600" b="1" dirty="0" err="1"/>
              <a:t>pk_PersonID</a:t>
            </a:r>
            <a:r>
              <a:rPr lang="en-US" sz="1600" b="1" dirty="0"/>
              <a:t> PRIMARY KEY (</a:t>
            </a:r>
            <a:r>
              <a:rPr lang="en-US" sz="1600" b="1" dirty="0" err="1"/>
              <a:t>PersonID</a:t>
            </a:r>
            <a:r>
              <a:rPr lang="en-US" sz="1600" b="1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41023"/>
              </p:ext>
            </p:extLst>
          </p:nvPr>
        </p:nvGraphicFramePr>
        <p:xfrm>
          <a:off x="609600" y="2438400"/>
          <a:ext cx="7772400" cy="2042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CREATE TABLE Person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 </a:t>
                      </a:r>
                      <a:r>
                        <a:rPr lang="en-US" sz="1600" dirty="0" err="1"/>
                        <a:t>PersonID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US" sz="1600" dirty="0"/>
                        <a:t>,		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LastName</a:t>
                      </a:r>
                      <a:r>
                        <a:rPr lang="en-US" sz="1600" dirty="0"/>
                        <a:t> varchar(255) NOT NULL,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FirstName</a:t>
                      </a:r>
                      <a:r>
                        <a:rPr lang="en-US" sz="1600" dirty="0"/>
                        <a:t> varchar(255),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Address varchar(255),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City varchar(255)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);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CREATE TABLE Person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 </a:t>
                      </a:r>
                      <a:r>
                        <a:rPr lang="en-US" sz="1600" dirty="0" err="1"/>
                        <a:t>PersonID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,		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LastName</a:t>
                      </a:r>
                      <a:r>
                        <a:rPr lang="en-US" sz="1600" dirty="0"/>
                        <a:t> varchar(255) NOT NULL,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FirstName</a:t>
                      </a:r>
                      <a:r>
                        <a:rPr lang="en-US" sz="1600" dirty="0"/>
                        <a:t> varchar(255),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Address varchar(255),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  City varchar(255),</a:t>
                      </a:r>
                    </a:p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CONSTRAINT PRIMARY KEY (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);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7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AUTO_INCREMENT </a:t>
            </a:r>
            <a:r>
              <a:rPr lang="en-US" sz="1800" dirty="0"/>
              <a:t>(Not exactly a constraint)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Autofit/>
          </a:bodyPr>
          <a:lstStyle/>
          <a:p>
            <a:r>
              <a:rPr lang="en-US" sz="2000" dirty="0"/>
              <a:t>Assigns “auto-numbering” to the specified column</a:t>
            </a:r>
          </a:p>
          <a:p>
            <a:r>
              <a:rPr lang="en-US" sz="2000" dirty="0"/>
              <a:t>Can only be assigned to a column with a datatype of integer</a:t>
            </a:r>
          </a:p>
          <a:p>
            <a:r>
              <a:rPr lang="en-US" sz="2000" dirty="0"/>
              <a:t>Must be assigned to a key column</a:t>
            </a:r>
          </a:p>
          <a:p>
            <a:r>
              <a:rPr lang="en-US" sz="2000" dirty="0"/>
              <a:t>Can only have one auto-increment column in a table</a:t>
            </a:r>
          </a:p>
          <a:p>
            <a:r>
              <a:rPr lang="en-US" sz="2000" dirty="0"/>
              <a:t>New table:</a:t>
            </a:r>
          </a:p>
          <a:p>
            <a:pPr lvl="1"/>
            <a:r>
              <a:rPr lang="en-CA" sz="2000" dirty="0"/>
              <a:t>CREATE TABLE Person</a:t>
            </a:r>
            <a:br>
              <a:rPr lang="en-CA" sz="2000" dirty="0"/>
            </a:br>
            <a:r>
              <a:rPr lang="en-CA" sz="2000" dirty="0"/>
              <a:t>( </a:t>
            </a:r>
            <a:r>
              <a:rPr lang="en-CA" sz="2000" dirty="0" err="1"/>
              <a:t>PersonID</a:t>
            </a:r>
            <a:r>
              <a:rPr lang="en-CA" sz="2000" dirty="0"/>
              <a:t> </a:t>
            </a:r>
            <a:r>
              <a:rPr lang="en-CA" sz="2000" dirty="0" err="1"/>
              <a:t>int</a:t>
            </a:r>
            <a:r>
              <a:rPr lang="en-CA" sz="2000" dirty="0"/>
              <a:t> </a:t>
            </a:r>
            <a:r>
              <a:rPr lang="en-CA" b="1" dirty="0">
                <a:solidFill>
                  <a:srgbClr val="FF0000"/>
                </a:solidFill>
              </a:rPr>
              <a:t>PRIMARY KEY AUTO_INCREMENT</a:t>
            </a:r>
            <a:r>
              <a:rPr lang="en-CA" sz="2000" dirty="0"/>
              <a:t> ,</a:t>
            </a:r>
            <a:br>
              <a:rPr lang="en-CA" sz="2000" dirty="0"/>
            </a:br>
            <a:r>
              <a:rPr lang="en-CA" sz="2000" dirty="0"/>
              <a:t>  </a:t>
            </a:r>
            <a:r>
              <a:rPr lang="en-CA" sz="2000" dirty="0" err="1"/>
              <a:t>LastName</a:t>
            </a:r>
            <a:r>
              <a:rPr lang="en-CA" sz="2000" dirty="0"/>
              <a:t> varchar(255),</a:t>
            </a:r>
            <a:br>
              <a:rPr lang="en-CA" sz="2000" dirty="0"/>
            </a:br>
            <a:r>
              <a:rPr lang="en-CA" sz="2000" dirty="0"/>
              <a:t>  </a:t>
            </a:r>
            <a:r>
              <a:rPr lang="en-CA" sz="2000" dirty="0" err="1"/>
              <a:t>FirstName</a:t>
            </a:r>
            <a:r>
              <a:rPr lang="en-CA" sz="2000" dirty="0"/>
              <a:t> varchar(255),</a:t>
            </a:r>
            <a:br>
              <a:rPr lang="en-CA" sz="2000" dirty="0"/>
            </a:br>
            <a:r>
              <a:rPr lang="en-CA" sz="2000" dirty="0"/>
              <a:t>  Address varchar(255),</a:t>
            </a:r>
            <a:br>
              <a:rPr lang="en-CA" sz="2000" dirty="0"/>
            </a:br>
            <a:r>
              <a:rPr lang="en-CA" sz="2000" dirty="0"/>
              <a:t>  City varchar(255) );</a:t>
            </a:r>
          </a:p>
          <a:p>
            <a:r>
              <a:rPr lang="en-US" sz="2300" dirty="0"/>
              <a:t>To set an initial AUTO_INCREMENT value (</a:t>
            </a:r>
            <a:r>
              <a:rPr lang="en-US" sz="2300" dirty="0" err="1"/>
              <a:t>ie</a:t>
            </a:r>
            <a:r>
              <a:rPr lang="en-US" sz="2300" dirty="0"/>
              <a:t>. Not start at 1)</a:t>
            </a:r>
          </a:p>
          <a:p>
            <a:pPr lvl="1"/>
            <a:r>
              <a:rPr lang="en-CA" dirty="0"/>
              <a:t>ALTER TABLE </a:t>
            </a:r>
            <a:r>
              <a:rPr lang="en-CA" dirty="0" err="1"/>
              <a:t>table_name</a:t>
            </a:r>
            <a:r>
              <a:rPr lang="en-CA" dirty="0"/>
              <a:t> AUTO_INCREMENT = </a:t>
            </a:r>
            <a:r>
              <a:rPr lang="en-CA" dirty="0" err="1"/>
              <a:t>start_value</a:t>
            </a:r>
            <a:r>
              <a:rPr lang="en-CA" dirty="0"/>
              <a:t>;</a:t>
            </a:r>
          </a:p>
          <a:p>
            <a:pPr lvl="1"/>
            <a:r>
              <a:rPr lang="en-CA" dirty="0"/>
              <a:t>ALTER TABLE Person AUTO_INCREMENT = 200;</a:t>
            </a:r>
          </a:p>
        </p:txBody>
      </p:sp>
    </p:spTree>
    <p:extLst>
      <p:ext uri="{BB962C8B-B14F-4D97-AF65-F5344CB8AC3E}">
        <p14:creationId xmlns:p14="http://schemas.microsoft.com/office/powerpoint/2010/main" val="78610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848600" cy="64849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Table: Person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90351"/>
              </p:ext>
            </p:extLst>
          </p:nvPr>
        </p:nvGraphicFramePr>
        <p:xfrm>
          <a:off x="685799" y="2674620"/>
          <a:ext cx="7960835" cy="1051560"/>
        </p:xfrm>
        <a:graphic>
          <a:graphicData uri="http://schemas.openxmlformats.org/drawingml/2006/table">
            <a:tbl>
              <a:tblPr/>
              <a:tblGrid>
                <a:gridCol w="1592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verdana"/>
                        </a:rPr>
                        <a:t>PersonID</a:t>
                      </a:r>
                      <a:r>
                        <a:rPr lang="en-US" dirty="0">
                          <a:effectLst/>
                          <a:latin typeface="verdana"/>
                        </a:rPr>
                        <a:t> (PK)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verdana"/>
                        </a:rPr>
                        <a:t>LastName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FirstName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Address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erdana"/>
                        </a:rPr>
                        <a:t>City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Smith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Bob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123 Main St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Halifax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Jones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Steve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55 Elm Ave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Halifax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Johnson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Kari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2033</a:t>
                      </a:r>
                      <a:r>
                        <a:rPr lang="en-US" baseline="0" dirty="0">
                          <a:effectLst/>
                          <a:latin typeface="verdana"/>
                        </a:rPr>
                        <a:t> Park St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Dartmouth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4126267"/>
            <a:ext cx="8286750" cy="53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90000"/>
              </a:lnSpc>
            </a:pPr>
            <a:r>
              <a:rPr lang="en-US" sz="3300" dirty="0"/>
              <a:t>Table: Order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6471"/>
              </p:ext>
            </p:extLst>
          </p:nvPr>
        </p:nvGraphicFramePr>
        <p:xfrm>
          <a:off x="758190" y="4742119"/>
          <a:ext cx="3886200" cy="1314450"/>
        </p:xfrm>
        <a:graphic>
          <a:graphicData uri="http://schemas.openxmlformats.org/drawingml/2006/table">
            <a:tbl>
              <a:tblPr/>
              <a:tblGrid>
                <a:gridCol w="127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verdana"/>
                        </a:rPr>
                        <a:t>OrderID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verdana"/>
                        </a:rPr>
                        <a:t>OrderNo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verdana"/>
                        </a:rPr>
                        <a:t>PersonID</a:t>
                      </a: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77895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44678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22456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24562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6705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1846" y="4676018"/>
            <a:ext cx="447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en-US" dirty="0" err="1">
                <a:sym typeface="Wingdings" pitchFamily="2" charset="2"/>
              </a:rPr>
              <a:t>PersonID</a:t>
            </a:r>
            <a:r>
              <a:rPr lang="en-US" dirty="0">
                <a:sym typeface="Wingdings" pitchFamily="2" charset="2"/>
              </a:rPr>
              <a:t> is Foreign Key relating to </a:t>
            </a:r>
          </a:p>
          <a:p>
            <a:r>
              <a:rPr lang="en-US" dirty="0">
                <a:sym typeface="Wingdings" pitchFamily="2" charset="2"/>
              </a:rPr>
              <a:t> the </a:t>
            </a:r>
            <a:r>
              <a:rPr lang="en-US" dirty="0" err="1">
                <a:sym typeface="Wingdings" pitchFamily="2" charset="2"/>
              </a:rPr>
              <a:t>PersonID</a:t>
            </a:r>
            <a:r>
              <a:rPr lang="en-US" dirty="0">
                <a:sym typeface="Wingdings" pitchFamily="2" charset="2"/>
              </a:rPr>
              <a:t> PK in the parent table, Person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59736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10550" cy="4729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to define and enforce the relationships between tables</a:t>
            </a:r>
          </a:p>
          <a:p>
            <a:r>
              <a:rPr lang="en-US" dirty="0"/>
              <a:t>Prevent actions that would destroy data links between tables.</a:t>
            </a:r>
          </a:p>
          <a:p>
            <a:r>
              <a:rPr lang="en-US" dirty="0"/>
              <a:t>Note that you must always specify: which column in THIS table to apply the FK constraint to, and which table/column is the PK it relates to.</a:t>
            </a:r>
          </a:p>
          <a:p>
            <a:r>
              <a:rPr lang="en-US" dirty="0"/>
              <a:t>Inline constraint, when creating a new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Existing:</a:t>
            </a:r>
          </a:p>
          <a:p>
            <a:pPr lvl="1"/>
            <a:r>
              <a:rPr lang="en-US" dirty="0"/>
              <a:t>ALTER TABLE Order ADD CONSTRAINT </a:t>
            </a:r>
            <a:r>
              <a:rPr lang="en-US" dirty="0" err="1"/>
              <a:t>fk_PersonOrder</a:t>
            </a:r>
            <a:r>
              <a:rPr lang="en-US" dirty="0"/>
              <a:t> FOREIGN KEY (</a:t>
            </a:r>
            <a:r>
              <a:rPr lang="en-US" dirty="0" err="1"/>
              <a:t>CustomerID</a:t>
            </a:r>
            <a:r>
              <a:rPr lang="en-US" dirty="0"/>
              <a:t>) REFERENCES Person(</a:t>
            </a:r>
            <a:r>
              <a:rPr lang="en-US" dirty="0" err="1"/>
              <a:t>PersonID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38106"/>
              </p:ext>
            </p:extLst>
          </p:nvPr>
        </p:nvGraphicFramePr>
        <p:xfrm>
          <a:off x="838200" y="3124200"/>
          <a:ext cx="7772400" cy="1798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Orders</a:t>
                      </a:r>
                      <a:b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C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integer,</a:t>
                      </a:r>
                      <a:b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C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char(8) NOT NULL,</a:t>
                      </a:r>
                      <a:b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C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CONSTRAINT 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fk_CustomerID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FOREIGN KEY (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REFERENCES  Person(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PersonID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469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1275</TotalTime>
  <Words>835</Words>
  <Application>Microsoft Office PowerPoint</Application>
  <PresentationFormat>On-screen Show (4:3)</PresentationFormat>
  <Paragraphs>161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verdana</vt:lpstr>
      <vt:lpstr>Wingdings</vt:lpstr>
      <vt:lpstr>Theme1</vt:lpstr>
      <vt:lpstr>Intro to DDL</vt:lpstr>
      <vt:lpstr>Constraints</vt:lpstr>
      <vt:lpstr>Methods for Adding Constraints</vt:lpstr>
      <vt:lpstr>Constraint Names &amp; General Syntax</vt:lpstr>
      <vt:lpstr>Types of Constraints</vt:lpstr>
      <vt:lpstr>PRIMARY KEY Constraint</vt:lpstr>
      <vt:lpstr>AUTO_INCREMENT (Not exactly a constraint)</vt:lpstr>
      <vt:lpstr>Table: Person</vt:lpstr>
      <vt:lpstr>FOREIGN KEY Constraint</vt:lpstr>
      <vt:lpstr>NOT NULL Constraint</vt:lpstr>
      <vt:lpstr>DEFAULT Constraint</vt:lpstr>
      <vt:lpstr>UNIQUE Constraint</vt:lpstr>
      <vt:lpstr>CHECK Constraint</vt:lpstr>
      <vt:lpstr>DDL Constraints Exercise</vt:lpstr>
      <vt:lpstr>ERD for DDL Constraints Exercise  More Dr. Phil Harmonic!</vt:lpstr>
    </vt:vector>
  </TitlesOfParts>
  <Company>NSCC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CREATE, ALTER, DROP</dc:title>
  <dc:creator>%username%</dc:creator>
  <cp:lastModifiedBy>Gillespie,Geoff</cp:lastModifiedBy>
  <cp:revision>58</cp:revision>
  <dcterms:created xsi:type="dcterms:W3CDTF">2012-01-24T15:24:31Z</dcterms:created>
  <dcterms:modified xsi:type="dcterms:W3CDTF">2018-10-25T16:01:34Z</dcterms:modified>
</cp:coreProperties>
</file>