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120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52858" y="744470"/>
            <a:ext cx="1067411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40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4396" y="624156"/>
            <a:ext cx="1987933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7632700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188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230"/>
            <a:ext cx="444778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3305209"/>
            <a:ext cx="4447785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3" y="2349754"/>
            <a:ext cx="444778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3" y="3305209"/>
            <a:ext cx="444778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0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46EB18C-BDED-4410-B732-BC170C0E3A7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107EDAF-F3F7-4D5A-BA1A-F0F48D89F8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8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B16A5-BB6A-41F2-BCCE-81872BFD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89447"/>
          </a:xfrm>
        </p:spPr>
        <p:txBody>
          <a:bodyPr/>
          <a:lstStyle/>
          <a:p>
            <a:r>
              <a:rPr lang="en-US" dirty="0" smtClean="0"/>
              <a:t>Transactional</a:t>
            </a:r>
            <a:br>
              <a:rPr lang="en-US" dirty="0" smtClean="0"/>
            </a:br>
            <a:r>
              <a:rPr lang="en-US" dirty="0" smtClean="0"/>
              <a:t>DB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48E00A-35C5-44E7-8E7C-6D0C9FF5A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8" y="3614569"/>
            <a:ext cx="6831673" cy="142794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Creating VIEWs</a:t>
            </a:r>
          </a:p>
          <a:p>
            <a:r>
              <a:rPr lang="en-US" sz="3200" b="1" dirty="0" smtClean="0"/>
              <a:t>The GO Command</a:t>
            </a:r>
          </a:p>
        </p:txBody>
      </p:sp>
    </p:spTree>
    <p:extLst>
      <p:ext uri="{BB962C8B-B14F-4D97-AF65-F5344CB8AC3E}">
        <p14:creationId xmlns:p14="http://schemas.microsoft.com/office/powerpoint/2010/main" val="12483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30E82-0E0C-4AA7-8A8A-43773830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In-Class </a:t>
            </a:r>
            <a:r>
              <a:rPr lang="en-US" b="1" dirty="0"/>
              <a:t>Exercise </a:t>
            </a:r>
            <a:r>
              <a:rPr lang="en-US" b="1" dirty="0" smtClean="0"/>
              <a:t>5:</a:t>
            </a:r>
            <a:r>
              <a:rPr lang="en-US" dirty="0" smtClean="0"/>
              <a:t> Adventurous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57E8-BF18-4A9B-91C2-348EDBEC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405"/>
            <a:ext cx="9601200" cy="4242995"/>
          </a:xfrm>
        </p:spPr>
        <p:txBody>
          <a:bodyPr>
            <a:noAutofit/>
          </a:bodyPr>
          <a:lstStyle/>
          <a:p>
            <a:r>
              <a:rPr lang="en-US" sz="2800" dirty="0" smtClean="0"/>
              <a:t>Instructions are found in the Exercise 5 document on </a:t>
            </a:r>
            <a:r>
              <a:rPr lang="en-US" sz="2800" dirty="0" err="1" smtClean="0"/>
              <a:t>Brightspace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When your exercise is complete, upload the finished script to </a:t>
            </a:r>
            <a:r>
              <a:rPr lang="en-US" sz="2800" dirty="0" err="1" smtClean="0"/>
              <a:t>Brightspace</a:t>
            </a:r>
            <a:r>
              <a:rPr lang="en-US" sz="2800" dirty="0" smtClean="0"/>
              <a:t>, as your submission for Exercise 5.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1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A new type of database object!</a:t>
            </a:r>
          </a:p>
          <a:p>
            <a:endParaRPr lang="en-US" sz="2800" dirty="0" smtClean="0"/>
          </a:p>
          <a:p>
            <a:r>
              <a:rPr lang="en-US" sz="2800" dirty="0" smtClean="0"/>
              <a:t>A VIEW is a </a:t>
            </a:r>
            <a:r>
              <a:rPr lang="en-US" sz="2800" b="1" dirty="0" smtClean="0"/>
              <a:t>virtual</a:t>
            </a:r>
            <a:r>
              <a:rPr lang="en-US" sz="2800" dirty="0" smtClean="0"/>
              <a:t> table containing data defined by a query.</a:t>
            </a:r>
          </a:p>
          <a:p>
            <a:r>
              <a:rPr lang="en-US" sz="2800" dirty="0" smtClean="0"/>
              <a:t>You can also think of it as a “saved query”.</a:t>
            </a:r>
          </a:p>
          <a:p>
            <a:endParaRPr lang="en-US" sz="2800" dirty="0" smtClean="0"/>
          </a:p>
          <a:p>
            <a:r>
              <a:rPr lang="en-US" sz="2800" dirty="0" smtClean="0"/>
              <a:t>Unlike tables, VIEWs do not store data.</a:t>
            </a:r>
          </a:p>
          <a:p>
            <a:r>
              <a:rPr lang="en-US" sz="2800" dirty="0" smtClean="0"/>
              <a:t>Generally used to simplify the viewing or querying of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2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I want to use VIEWs?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your database has a complicated schema, VIEWs can be used to </a:t>
            </a:r>
            <a:r>
              <a:rPr lang="en-US" sz="2800" b="1" dirty="0" smtClean="0"/>
              <a:t>simplify the complexity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you are frequently writing SQL queries against the same series of joined tables, VIEWs can save you lots of typing</a:t>
            </a:r>
          </a:p>
          <a:p>
            <a:endParaRPr lang="en-US" sz="2800" dirty="0"/>
          </a:p>
          <a:p>
            <a:r>
              <a:rPr lang="en-US" sz="2800" dirty="0" smtClean="0"/>
              <a:t>VIEWs can be used to </a:t>
            </a:r>
            <a:r>
              <a:rPr lang="en-US" sz="2800" b="1" dirty="0" smtClean="0"/>
              <a:t>implement row and/or column security</a:t>
            </a:r>
            <a:r>
              <a:rPr lang="en-US" sz="2800" dirty="0" smtClean="0"/>
              <a:t>. If you want to hide certain columns of data, create a view only displaying the permitted columns, and restrict access to the underlying tables.</a:t>
            </a:r>
          </a:p>
        </p:txBody>
      </p:sp>
    </p:spTree>
    <p:extLst>
      <p:ext uri="{BB962C8B-B14F-4D97-AF65-F5344CB8AC3E}">
        <p14:creationId xmlns:p14="http://schemas.microsoft.com/office/powerpoint/2010/main" val="12914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Like most actions in SQL Server, VIEW objects can be created in two ways:</a:t>
            </a:r>
          </a:p>
          <a:p>
            <a:pPr lvl="1"/>
            <a:r>
              <a:rPr lang="en-US" sz="2800" dirty="0" smtClean="0"/>
              <a:t>Using the Transact-SQL command </a:t>
            </a:r>
            <a:r>
              <a:rPr lang="en-US" sz="2800" b="1" dirty="0" smtClean="0"/>
              <a:t>CREATE VIEW</a:t>
            </a:r>
          </a:p>
          <a:p>
            <a:pPr lvl="1"/>
            <a:r>
              <a:rPr lang="en-US" sz="2800" dirty="0" smtClean="0"/>
              <a:t>Using </a:t>
            </a:r>
            <a:r>
              <a:rPr lang="en-US" sz="2800" b="1" dirty="0" smtClean="0"/>
              <a:t>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1213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VIEWs using Transact-SQL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US" sz="2400" dirty="0" smtClean="0"/>
              <a:t>T-SQL General Syntax:</a:t>
            </a:r>
          </a:p>
          <a:p>
            <a:pPr marL="530352" lvl="1" indent="0">
              <a:buNone/>
            </a:pPr>
            <a:r>
              <a:rPr lang="en-US" sz="2400" b="1" i="0" dirty="0" smtClean="0"/>
              <a:t>CREATE VIEW </a:t>
            </a:r>
            <a:r>
              <a:rPr lang="en-US" sz="2400" dirty="0" smtClean="0"/>
              <a:t>&lt;view name&gt; </a:t>
            </a:r>
            <a:r>
              <a:rPr lang="en-US" sz="2400" b="1" i="0" dirty="0" smtClean="0"/>
              <a:t>AS</a:t>
            </a:r>
            <a:r>
              <a:rPr lang="en-US" sz="2400" i="0" dirty="0" smtClean="0"/>
              <a:t> </a:t>
            </a:r>
            <a:r>
              <a:rPr lang="en-US" sz="2400" dirty="0" smtClean="0"/>
              <a:t>&lt;select statement&gt;</a:t>
            </a:r>
          </a:p>
          <a:p>
            <a:r>
              <a:rPr lang="en-US" sz="2400" dirty="0" smtClean="0"/>
              <a:t>Example:</a:t>
            </a:r>
          </a:p>
          <a:p>
            <a:pPr marL="530352" lvl="1" indent="0">
              <a:buNone/>
            </a:pPr>
            <a:r>
              <a:rPr lang="en-CA" sz="2400" b="1" i="0" dirty="0"/>
              <a:t>CREATE VIEW </a:t>
            </a:r>
            <a:r>
              <a:rPr lang="en-CA" sz="2400" b="1" i="0" dirty="0" err="1"/>
              <a:t>CustomerInvoices</a:t>
            </a:r>
            <a:endParaRPr lang="en-CA" sz="2400" b="1" i="0" dirty="0"/>
          </a:p>
          <a:p>
            <a:pPr marL="530352" lvl="1" indent="0">
              <a:buNone/>
            </a:pPr>
            <a:r>
              <a:rPr lang="en-CA" sz="2400" b="1" i="0" dirty="0"/>
              <a:t>AS</a:t>
            </a:r>
          </a:p>
          <a:p>
            <a:pPr marL="530352" lvl="1" indent="0">
              <a:buNone/>
            </a:pPr>
            <a:r>
              <a:rPr lang="en-CA" sz="2400" b="1" i="0" dirty="0"/>
              <a:t>SELECT </a:t>
            </a:r>
            <a:r>
              <a:rPr lang="en-CA" sz="2400" b="1" i="0" dirty="0" err="1"/>
              <a:t>c.FirstName</a:t>
            </a:r>
            <a:r>
              <a:rPr lang="en-CA" sz="2400" b="1" i="0" dirty="0"/>
              <a:t>, </a:t>
            </a:r>
            <a:r>
              <a:rPr lang="en-CA" sz="2400" b="1" i="0" dirty="0" err="1"/>
              <a:t>c.LastName</a:t>
            </a:r>
            <a:r>
              <a:rPr lang="en-CA" sz="2400" b="1" i="0" dirty="0"/>
              <a:t>, </a:t>
            </a:r>
            <a:r>
              <a:rPr lang="en-CA" sz="2400" b="1" i="0" dirty="0" err="1"/>
              <a:t>i.InvoiceDate</a:t>
            </a:r>
            <a:r>
              <a:rPr lang="en-CA" sz="2400" b="1" i="0" dirty="0"/>
              <a:t>, </a:t>
            </a:r>
            <a:r>
              <a:rPr lang="en-CA" sz="2400" b="1" i="0" dirty="0" err="1"/>
              <a:t>i.Total</a:t>
            </a:r>
            <a:endParaRPr lang="en-CA" sz="2400" b="1" i="0" dirty="0"/>
          </a:p>
          <a:p>
            <a:pPr marL="530352" lvl="1" indent="0">
              <a:buNone/>
            </a:pPr>
            <a:r>
              <a:rPr lang="en-CA" sz="2400" b="1" i="0" dirty="0"/>
              <a:t>FROM Customer c</a:t>
            </a:r>
          </a:p>
          <a:p>
            <a:pPr marL="530352" lvl="1" indent="0">
              <a:buNone/>
            </a:pPr>
            <a:r>
              <a:rPr lang="en-CA" sz="2400" b="1" i="0" dirty="0" smtClean="0"/>
              <a:t>	INNER </a:t>
            </a:r>
            <a:r>
              <a:rPr lang="en-CA" sz="2400" b="1" i="0" dirty="0"/>
              <a:t>JOIN Invoice </a:t>
            </a:r>
            <a:r>
              <a:rPr lang="en-CA" sz="2400" b="1" i="0" dirty="0" err="1"/>
              <a:t>i</a:t>
            </a:r>
            <a:r>
              <a:rPr lang="en-CA" sz="2400" b="1" i="0" dirty="0"/>
              <a:t> ON </a:t>
            </a:r>
            <a:r>
              <a:rPr lang="en-CA" sz="2400" b="1" i="0" dirty="0" err="1"/>
              <a:t>c.CustomerId</a:t>
            </a:r>
            <a:r>
              <a:rPr lang="en-CA" sz="2400" b="1" i="0" dirty="0"/>
              <a:t> = </a:t>
            </a:r>
            <a:r>
              <a:rPr lang="en-CA" sz="2400" b="1" i="0" dirty="0" err="1"/>
              <a:t>i.CustomerId</a:t>
            </a:r>
            <a:r>
              <a:rPr lang="en-CA" sz="2400" b="1" i="0" dirty="0" smtClean="0"/>
              <a:t>;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2400" dirty="0" smtClean="0"/>
              <a:t>To use the VIEW -&gt;</a:t>
            </a:r>
            <a:r>
              <a:rPr lang="en-CA" sz="2400" b="1" dirty="0" smtClean="0"/>
              <a:t> SELECT * FROM </a:t>
            </a:r>
            <a:r>
              <a:rPr lang="en-CA" sz="2400" b="1" dirty="0" err="1" smtClean="0"/>
              <a:t>CustomerInvoices</a:t>
            </a:r>
            <a:r>
              <a:rPr lang="en-CA" sz="2400" b="1" dirty="0" smtClean="0"/>
              <a:t>;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361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VIEWs using SSMS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CA" sz="2400" dirty="0" smtClean="0"/>
              <a:t>In your chosen database, right-click the Views node in the Object Explorer and choose </a:t>
            </a:r>
            <a:r>
              <a:rPr lang="en-CA" sz="2400" b="1" dirty="0" smtClean="0"/>
              <a:t>New View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In the Add Table dialog, highlight the table(s) you want to include and add them to your view. (Note: Relationships still matter</a:t>
            </a:r>
            <a:r>
              <a:rPr lang="en-CA" sz="2400" dirty="0"/>
              <a:t> </a:t>
            </a:r>
            <a:r>
              <a:rPr lang="en-CA" sz="2400" dirty="0" smtClean="0"/>
              <a:t>for most views)</a:t>
            </a:r>
          </a:p>
          <a:p>
            <a:r>
              <a:rPr lang="en-CA" sz="2400" dirty="0" smtClean="0"/>
              <a:t>In the View Editor window, select the columns to add to your view.</a:t>
            </a:r>
          </a:p>
          <a:p>
            <a:r>
              <a:rPr lang="en-CA" sz="2400" dirty="0" smtClean="0"/>
              <a:t>You can also add criteria (</a:t>
            </a:r>
            <a:r>
              <a:rPr lang="en-CA" sz="2400" dirty="0" err="1" smtClean="0"/>
              <a:t>ie</a:t>
            </a:r>
            <a:r>
              <a:rPr lang="en-CA" sz="2400" dirty="0" smtClean="0"/>
              <a:t>. WHERE), sorting and aliasing through the GUI interface.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10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Modifying or Deleting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CA" sz="2400" dirty="0" smtClean="0"/>
              <a:t>Using T-SQL:</a:t>
            </a:r>
          </a:p>
          <a:p>
            <a:pPr lvl="1"/>
            <a:r>
              <a:rPr lang="en-CA" sz="2400" b="1" dirty="0" smtClean="0"/>
              <a:t>ALTER VIEW &lt;view name&gt; …</a:t>
            </a:r>
          </a:p>
          <a:p>
            <a:pPr lvl="1"/>
            <a:r>
              <a:rPr lang="en-CA" sz="2400" b="1" dirty="0" smtClean="0"/>
              <a:t>DROP VIEW &lt;view name&gt; …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Using SSMS:</a:t>
            </a:r>
          </a:p>
          <a:p>
            <a:pPr lvl="1"/>
            <a:r>
              <a:rPr lang="en-CA" sz="2400" b="1" dirty="0" smtClean="0"/>
              <a:t>Modify</a:t>
            </a:r>
            <a:r>
              <a:rPr lang="en-CA" sz="2400" dirty="0" smtClean="0"/>
              <a:t> - Right-click the chosen view and choose Design to get back into the View Editor window.</a:t>
            </a:r>
          </a:p>
          <a:p>
            <a:pPr lvl="1"/>
            <a:r>
              <a:rPr lang="en-CA" sz="2400" b="1" dirty="0" smtClean="0"/>
              <a:t>Delete</a:t>
            </a:r>
            <a:r>
              <a:rPr lang="en-CA" sz="2400" dirty="0" smtClean="0"/>
              <a:t> – Right-click the chosen view and choose Delete.</a:t>
            </a:r>
          </a:p>
        </p:txBody>
      </p:sp>
    </p:spTree>
    <p:extLst>
      <p:ext uri="{BB962C8B-B14F-4D97-AF65-F5344CB8AC3E}">
        <p14:creationId xmlns:p14="http://schemas.microsoft.com/office/powerpoint/2010/main" val="19368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GO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525"/>
            <a:ext cx="9601200" cy="4425875"/>
          </a:xfrm>
        </p:spPr>
        <p:txBody>
          <a:bodyPr>
            <a:noAutofit/>
          </a:bodyPr>
          <a:lstStyle/>
          <a:p>
            <a:r>
              <a:rPr lang="en-CA" sz="2400" dirty="0" smtClean="0"/>
              <a:t>When creating longer SQL scripts that contain multiple statements, sometimes we want (or have) to have those statements to be executed in batches.</a:t>
            </a:r>
          </a:p>
          <a:p>
            <a:r>
              <a:rPr lang="en-CA" sz="2400" dirty="0" smtClean="0"/>
              <a:t>To separate statements, use the GO command.</a:t>
            </a:r>
          </a:p>
          <a:p>
            <a:r>
              <a:rPr lang="en-CA" sz="2400" dirty="0" smtClean="0"/>
              <a:t>When building a script with multiple CREATE VIEWs, you have to put GO at the end of each CREATE VIEW statement (because it has a SELECT query embedded in it… SQL isn’t sure if you’re writing a CREATE or just a SELECT)</a:t>
            </a:r>
          </a:p>
          <a:p>
            <a:r>
              <a:rPr lang="en-CA" sz="2400" dirty="0" smtClean="0"/>
              <a:t>Example:</a:t>
            </a:r>
          </a:p>
          <a:p>
            <a:pPr marL="530352" lvl="1" indent="0">
              <a:buNone/>
            </a:pPr>
            <a:r>
              <a:rPr lang="en-CA" sz="2400" b="1" i="0" dirty="0" smtClean="0"/>
              <a:t>CREATE VIEW </a:t>
            </a:r>
            <a:r>
              <a:rPr lang="en-CA" sz="2400" b="1" i="0" dirty="0" err="1" smtClean="0"/>
              <a:t>mySampleView</a:t>
            </a:r>
            <a:r>
              <a:rPr lang="en-CA" sz="2400" b="1" i="0" dirty="0" smtClean="0"/>
              <a:t> AS</a:t>
            </a:r>
          </a:p>
          <a:p>
            <a:pPr marL="530352" lvl="1" indent="0">
              <a:buNone/>
            </a:pPr>
            <a:r>
              <a:rPr lang="en-CA" sz="2400" b="1" i="0" dirty="0" smtClean="0"/>
              <a:t>SELECT * FROM Customer;</a:t>
            </a:r>
          </a:p>
          <a:p>
            <a:pPr marL="530352" lvl="1" indent="0">
              <a:buNone/>
            </a:pPr>
            <a:r>
              <a:rPr lang="en-CA" sz="2400" b="1" i="0" dirty="0" smtClean="0">
                <a:solidFill>
                  <a:srgbClr val="FF000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1165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67B00-D25B-4A42-BDBA-4908996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9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A2467-09BA-4A79-A283-2B27DBF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254"/>
            <a:ext cx="9601200" cy="4103146"/>
          </a:xfrm>
        </p:spPr>
        <p:txBody>
          <a:bodyPr>
            <a:noAutofit/>
          </a:bodyPr>
          <a:lstStyle/>
          <a:p>
            <a:r>
              <a:rPr lang="en-CA" sz="3200" dirty="0" smtClean="0"/>
              <a:t>Creating and using VIEWs in SQL</a:t>
            </a:r>
          </a:p>
        </p:txBody>
      </p:sp>
    </p:spTree>
    <p:extLst>
      <p:ext uri="{BB962C8B-B14F-4D97-AF65-F5344CB8AC3E}">
        <p14:creationId xmlns:p14="http://schemas.microsoft.com/office/powerpoint/2010/main" val="41074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280</TotalTime>
  <Words>490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Transactional DB Programming</vt:lpstr>
      <vt:lpstr>What is a VIEW?</vt:lpstr>
      <vt:lpstr>Why do I want to use VIEWs?</vt:lpstr>
      <vt:lpstr>Creating VIEWs</vt:lpstr>
      <vt:lpstr>Creating VIEWs using Transact-SQL</vt:lpstr>
      <vt:lpstr>Creating VIEWs using SSMS</vt:lpstr>
      <vt:lpstr>Modifying or Deleting VIEWs</vt:lpstr>
      <vt:lpstr>The GO Command</vt:lpstr>
      <vt:lpstr>Demo</vt:lpstr>
      <vt:lpstr>In-Class Exercise 5: Adventurous 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Transactional Database Programming</dc:title>
  <dc:creator>Gillespie,Geoff</dc:creator>
  <cp:lastModifiedBy>Geoff</cp:lastModifiedBy>
  <cp:revision>31</cp:revision>
  <dcterms:created xsi:type="dcterms:W3CDTF">2019-01-07T18:43:12Z</dcterms:created>
  <dcterms:modified xsi:type="dcterms:W3CDTF">2019-02-05T03:04:01Z</dcterms:modified>
</cp:coreProperties>
</file>