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7"/>
  </p:notesMasterIdLst>
  <p:sldIdLst>
    <p:sldId id="362" r:id="rId5"/>
    <p:sldId id="363" r:id="rId6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EE71"/>
    <a:srgbClr val="FFE166"/>
    <a:srgbClr val="00C0C4"/>
    <a:srgbClr val="F8766D"/>
    <a:srgbClr val="000000"/>
    <a:srgbClr val="3FCF1E"/>
    <a:srgbClr val="67BD71"/>
    <a:srgbClr val="3B556E"/>
    <a:srgbClr val="73BFF8"/>
    <a:srgbClr val="3FF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53" autoAdjust="0"/>
    <p:restoredTop sz="88765" autoAdjust="0"/>
  </p:normalViewPr>
  <p:slideViewPr>
    <p:cSldViewPr snapToGrid="0" showGuides="1">
      <p:cViewPr>
        <p:scale>
          <a:sx n="120" d="100"/>
          <a:sy n="120" d="100"/>
        </p:scale>
        <p:origin x="1192" y="5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43080"/>
    </p:cViewPr>
  </p:sorterViewPr>
  <p:notesViewPr>
    <p:cSldViewPr snapToGrid="0" snapToObjects="1">
      <p:cViewPr varScale="1">
        <p:scale>
          <a:sx n="152" d="100"/>
          <a:sy n="152" d="100"/>
        </p:scale>
        <p:origin x="-4616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18C67-FDED-7841-8480-BCDB5F03DF7A}" type="datetimeFigureOut">
              <a:rPr lang="en-US" smtClean="0"/>
              <a:t>9/21/17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844DC-5649-504D-9337-112CDA1553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85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56032"/>
            <a:ext cx="11515053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24" y="986186"/>
            <a:ext cx="11523520" cy="419541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83" y="256032"/>
            <a:ext cx="11504904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64" y="1444752"/>
            <a:ext cx="5590037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264" y="2270334"/>
            <a:ext cx="5590037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44752"/>
            <a:ext cx="5592233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70334"/>
            <a:ext cx="5592233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721600" y="0"/>
            <a:ext cx="4486861" cy="685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1400" y="6338371"/>
            <a:ext cx="1773200" cy="3167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47" y="253529"/>
            <a:ext cx="5215853" cy="877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580"/>
          <a:stretch/>
        </p:blipFill>
        <p:spPr>
          <a:xfrm>
            <a:off x="7714743" y="-2184"/>
            <a:ext cx="4503051" cy="669608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 userDrawn="1"/>
        </p:nvCxnSpPr>
        <p:spPr>
          <a:xfrm>
            <a:off x="7721600" y="0"/>
            <a:ext cx="0" cy="685800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47" y="253529"/>
            <a:ext cx="11504904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3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5147" y="244475"/>
            <a:ext cx="11504904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1584" y="1445478"/>
            <a:ext cx="1152352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0261" y="6513051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9" r:id="rId2"/>
    <p:sldLayoutId id="2147483940" r:id="rId3"/>
    <p:sldLayoutId id="2147483941" r:id="rId4"/>
    <p:sldLayoutId id="214748394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ASN.1 Compiler - Generator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226" y="2103495"/>
            <a:ext cx="1431853" cy="855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ASN.1</a:t>
            </a:r>
            <a:r>
              <a:rPr lang="en-US" sz="1200" smtClean="0">
                <a:solidFill>
                  <a:schemeClr val="tx1"/>
                </a:solidFill>
              </a:rPr>
              <a:t/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Specification</a:t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File</a:t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(e.g., J2735)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1226" y="3581393"/>
            <a:ext cx="1431853" cy="870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ASN.1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Compiler</a:t>
            </a:r>
            <a:r>
              <a:rPr lang="en-US" sz="1200" smtClean="0">
                <a:solidFill>
                  <a:schemeClr val="tx1"/>
                </a:solidFill>
              </a:rPr>
              <a:t/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Generator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7363" y="3232298"/>
            <a:ext cx="1267048" cy="728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Standard Static Source Files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95970" y="4304349"/>
            <a:ext cx="1248440" cy="714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Specific Source Files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(e.g., J2735)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6129" y="2165566"/>
            <a:ext cx="1329069" cy="797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Messages</a:t>
            </a:r>
          </a:p>
          <a:p>
            <a:pPr marL="171450" indent="-171450">
              <a:lnSpc>
                <a:spcPct val="90000"/>
              </a:lnSpc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Binary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(ASN.1)</a:t>
            </a:r>
          </a:p>
          <a:p>
            <a:pPr marL="171450" indent="-171450">
              <a:lnSpc>
                <a:spcPct val="90000"/>
              </a:lnSpc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Other (XML)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986129" y="3539748"/>
            <a:ext cx="2541181" cy="1446922"/>
            <a:chOff x="4221126" y="2402064"/>
            <a:chExt cx="2541181" cy="144692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4221126" y="2411811"/>
              <a:ext cx="803601" cy="143717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smtClean="0">
                  <a:solidFill>
                    <a:schemeClr val="tx1"/>
                  </a:solidFill>
                </a:rPr>
                <a:t>Specific</a:t>
              </a:r>
              <a:br>
                <a:rPr lang="en-US" sz="1200" smtClean="0">
                  <a:solidFill>
                    <a:schemeClr val="tx1"/>
                  </a:solidFill>
                </a:rPr>
              </a:br>
              <a:r>
                <a:rPr lang="en-US" sz="1200" smtClean="0">
                  <a:solidFill>
                    <a:schemeClr val="tx1"/>
                  </a:solidFill>
                </a:rPr>
                <a:t>ASN.1</a:t>
              </a:r>
              <a:br>
                <a:rPr lang="en-US" sz="1200" smtClean="0">
                  <a:solidFill>
                    <a:schemeClr val="tx1"/>
                  </a:solidFill>
                </a:rPr>
              </a:br>
              <a:r>
                <a:rPr lang="en-US" sz="1200" smtClean="0">
                  <a:solidFill>
                    <a:schemeClr val="tx1"/>
                  </a:solidFill>
                </a:rPr>
                <a:t>Parser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4728" y="2402064"/>
              <a:ext cx="1737579" cy="73270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 smtClean="0">
                  <a:solidFill>
                    <a:schemeClr val="tx1"/>
                  </a:solidFill>
                </a:rPr>
                <a:t>Decoder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(store in specification-defined </a:t>
              </a:r>
              <a:r>
                <a:rPr lang="en-US" sz="1200" smtClean="0">
                  <a:solidFill>
                    <a:schemeClr val="tx1"/>
                  </a:solidFill>
                </a:rPr>
                <a:t>C structures)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4727" y="3134767"/>
              <a:ext cx="1737580" cy="71421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 smtClean="0">
                  <a:solidFill>
                    <a:schemeClr val="tx1"/>
                  </a:solidFill>
                </a:rPr>
                <a:t>Encoder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(write to alternative form, e.g., XML)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857153" y="2959395"/>
            <a:ext cx="0" cy="62199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2573078" y="3596458"/>
            <a:ext cx="604285" cy="178101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1"/>
          </p:cNvCxnSpPr>
          <p:nvPr/>
        </p:nvCxnSpPr>
        <p:spPr>
          <a:xfrm>
            <a:off x="2573078" y="4299981"/>
            <a:ext cx="622892" cy="36147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9" idx="1"/>
          </p:cNvCxnSpPr>
          <p:nvPr/>
        </p:nvCxnSpPr>
        <p:spPr>
          <a:xfrm>
            <a:off x="4444411" y="3596458"/>
            <a:ext cx="1541718" cy="671625"/>
          </a:xfrm>
          <a:prstGeom prst="bentConnector3">
            <a:avLst>
              <a:gd name="adj1" fmla="val 76897"/>
            </a:avLst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9" idx="1"/>
          </p:cNvCxnSpPr>
          <p:nvPr/>
        </p:nvCxnSpPr>
        <p:spPr>
          <a:xfrm flipV="1">
            <a:off x="4444410" y="4268083"/>
            <a:ext cx="1541719" cy="393376"/>
          </a:xfrm>
          <a:prstGeom prst="bentConnector3">
            <a:avLst>
              <a:gd name="adj1" fmla="val 76897"/>
            </a:avLst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0"/>
          </p:cNvCxnSpPr>
          <p:nvPr/>
        </p:nvCxnSpPr>
        <p:spPr>
          <a:xfrm>
            <a:off x="1857153" y="3581393"/>
            <a:ext cx="715925" cy="718588"/>
          </a:xfrm>
          <a:prstGeom prst="straightConnector1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40043" y="4104585"/>
            <a:ext cx="149919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i="1" smtClean="0"/>
              <a:t>Compilation</a:t>
            </a:r>
            <a:endParaRPr lang="en-US" sz="1400" i="1" dirty="0" smtClean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387929" y="2958575"/>
            <a:ext cx="0" cy="581173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527310" y="4629560"/>
            <a:ext cx="1212113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9"/>
          <p:cNvCxnSpPr>
            <a:stCxn id="9" idx="0"/>
            <a:endCxn id="12" idx="3"/>
          </p:cNvCxnSpPr>
          <p:nvPr/>
        </p:nvCxnSpPr>
        <p:spPr>
          <a:xfrm rot="16200000" flipH="1">
            <a:off x="6917587" y="3019838"/>
            <a:ext cx="1080066" cy="2139380"/>
          </a:xfrm>
          <a:prstGeom prst="bentConnector4">
            <a:avLst>
              <a:gd name="adj1" fmla="val 8368"/>
              <a:gd name="adj2" fmla="val 9577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739423" y="4226436"/>
            <a:ext cx="1329069" cy="797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Messages</a:t>
            </a:r>
          </a:p>
          <a:p>
            <a:pPr marL="171450" indent="-171450">
              <a:lnSpc>
                <a:spcPct val="90000"/>
              </a:lnSpc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Binary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(ASN.1)</a:t>
            </a:r>
          </a:p>
          <a:p>
            <a:pPr marL="171450" indent="-171450">
              <a:lnSpc>
                <a:spcPct val="90000"/>
              </a:lnSpc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Other (XML)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070109" y="277297"/>
            <a:ext cx="425303" cy="2551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070109" y="698685"/>
            <a:ext cx="425303" cy="255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070109" y="1107415"/>
            <a:ext cx="425303" cy="255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48574" y="134605"/>
            <a:ext cx="3848986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Source Code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Applications / Executables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699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ASN.1 Codec Module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050" y="902016"/>
            <a:ext cx="1431853" cy="855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ASN.1</a:t>
            </a:r>
            <a:r>
              <a:rPr lang="en-US" sz="1200" smtClean="0">
                <a:solidFill>
                  <a:schemeClr val="tx1"/>
                </a:solidFill>
              </a:rPr>
              <a:t/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Specification</a:t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File</a:t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(e.g., J2735)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050" y="2379914"/>
            <a:ext cx="1431853" cy="870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ASN.1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Compiler</a:t>
            </a:r>
            <a:r>
              <a:rPr lang="en-US" sz="1200" smtClean="0">
                <a:solidFill>
                  <a:schemeClr val="tx1"/>
                </a:solidFill>
              </a:rPr>
              <a:t/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Generator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1187" y="2030819"/>
            <a:ext cx="1267048" cy="728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Standard Static Source Files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9794" y="3102870"/>
            <a:ext cx="1248440" cy="714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Specific Source Files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(e.g., J2735)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2171" y="291390"/>
            <a:ext cx="1329069" cy="7974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2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Messages</a:t>
            </a:r>
          </a:p>
          <a:p>
            <a:pPr marL="171450" indent="-171450">
              <a:lnSpc>
                <a:spcPct val="90000"/>
              </a:lnSpc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Binary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(ASN.1)</a:t>
            </a:r>
          </a:p>
          <a:p>
            <a:pPr marL="171450" indent="-171450">
              <a:lnSpc>
                <a:spcPct val="90000"/>
              </a:lnSpc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Other (XML)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762171" y="1665572"/>
            <a:ext cx="2541181" cy="1446922"/>
            <a:chOff x="4221126" y="2402064"/>
            <a:chExt cx="2541181" cy="144692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4221126" y="2411811"/>
              <a:ext cx="803601" cy="1437175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smtClean="0">
                  <a:solidFill>
                    <a:schemeClr val="bg2">
                      <a:lumMod val="75000"/>
                    </a:schemeClr>
                  </a:solidFill>
                </a:rPr>
                <a:t>Specific</a:t>
              </a:r>
              <a:br>
                <a:rPr lang="en-US" sz="1200" smtClean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en-US" sz="1200" smtClean="0">
                  <a:solidFill>
                    <a:schemeClr val="bg2">
                      <a:lumMod val="75000"/>
                    </a:schemeClr>
                  </a:solidFill>
                </a:rPr>
                <a:t>ASN.1</a:t>
              </a:r>
              <a:br>
                <a:rPr lang="en-US" sz="1200" smtClean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en-US" sz="1200" smtClean="0">
                  <a:solidFill>
                    <a:schemeClr val="bg2">
                      <a:lumMod val="75000"/>
                    </a:schemeClr>
                  </a:solidFill>
                </a:rPr>
                <a:t>Parser</a:t>
              </a:r>
              <a:endParaRPr lang="en-US" sz="1200" dirty="0" smtClean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4728" y="2402064"/>
              <a:ext cx="1737579" cy="732704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Decoder</a:t>
              </a:r>
              <a:b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(store in specification-defined </a:t>
              </a:r>
              <a:r>
                <a:rPr lang="en-US" sz="1200" smtClean="0">
                  <a:solidFill>
                    <a:schemeClr val="bg2">
                      <a:lumMod val="75000"/>
                    </a:schemeClr>
                  </a:solidFill>
                </a:rPr>
                <a:t>C structures)</a:t>
              </a:r>
              <a:endParaRPr lang="en-US" sz="1200" dirty="0" smtClean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4727" y="3134767"/>
              <a:ext cx="1737580" cy="714219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Encoder</a:t>
              </a:r>
              <a:b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(write to alternative form, e.g., XML)</a:t>
              </a:r>
              <a:endParaRPr lang="en-US" sz="1200" dirty="0" smtClean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080977" y="1757916"/>
            <a:ext cx="0" cy="62199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1796902" y="2394979"/>
            <a:ext cx="604285" cy="178101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1"/>
          </p:cNvCxnSpPr>
          <p:nvPr/>
        </p:nvCxnSpPr>
        <p:spPr>
          <a:xfrm>
            <a:off x="1796902" y="3098502"/>
            <a:ext cx="622892" cy="36147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0"/>
          </p:cNvCxnSpPr>
          <p:nvPr/>
        </p:nvCxnSpPr>
        <p:spPr>
          <a:xfrm>
            <a:off x="1080977" y="2379914"/>
            <a:ext cx="715925" cy="718588"/>
          </a:xfrm>
          <a:prstGeom prst="straightConnector1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96182" y="4751214"/>
            <a:ext cx="149919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i="1" smtClean="0"/>
              <a:t>Compilation</a:t>
            </a:r>
            <a:endParaRPr lang="en-US" sz="1400" i="1" dirty="0" smtClean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163971" y="1084399"/>
            <a:ext cx="0" cy="58117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303352" y="2755384"/>
            <a:ext cx="1212113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9"/>
          <p:cNvCxnSpPr>
            <a:stCxn id="9" idx="0"/>
            <a:endCxn id="12" idx="3"/>
          </p:cNvCxnSpPr>
          <p:nvPr/>
        </p:nvCxnSpPr>
        <p:spPr>
          <a:xfrm rot="16200000" flipH="1">
            <a:off x="7693629" y="1145662"/>
            <a:ext cx="1080066" cy="2139380"/>
          </a:xfrm>
          <a:prstGeom prst="bentConnector4">
            <a:avLst>
              <a:gd name="adj1" fmla="val 8368"/>
              <a:gd name="adj2" fmla="val 95775"/>
            </a:avLst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0515465" y="2352260"/>
            <a:ext cx="1329069" cy="7974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2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Messages</a:t>
            </a:r>
          </a:p>
          <a:p>
            <a:pPr marL="171450" indent="-171450">
              <a:lnSpc>
                <a:spcPct val="90000"/>
              </a:lnSpc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Binary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(ASN.1)</a:t>
            </a:r>
          </a:p>
          <a:p>
            <a:pPr marL="171450" indent="-171450">
              <a:lnSpc>
                <a:spcPct val="90000"/>
              </a:lnSpc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Other (XML)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01187" y="4211729"/>
            <a:ext cx="1248440" cy="8812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General Codec Interface Functions</a:t>
            </a:r>
          </a:p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(library)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5"/>
          <p:cNvCxnSpPr>
            <a:stCxn id="25" idx="3"/>
            <a:endCxn id="32" idx="1"/>
          </p:cNvCxnSpPr>
          <p:nvPr/>
        </p:nvCxnSpPr>
        <p:spPr>
          <a:xfrm flipV="1">
            <a:off x="3649627" y="4059057"/>
            <a:ext cx="1632005" cy="59330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281632" y="3644258"/>
            <a:ext cx="1520456" cy="8295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ASN.1 Codec Module Library</a:t>
            </a:r>
          </a:p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(specific for now, e.g., J2735)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5" name="Straight Arrow Connector 25"/>
          <p:cNvCxnSpPr>
            <a:endCxn id="32" idx="1"/>
          </p:cNvCxnSpPr>
          <p:nvPr/>
        </p:nvCxnSpPr>
        <p:spPr>
          <a:xfrm>
            <a:off x="3668234" y="3471540"/>
            <a:ext cx="1613398" cy="5875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5"/>
          <p:cNvCxnSpPr>
            <a:stCxn id="7" idx="3"/>
            <a:endCxn id="32" idx="1"/>
          </p:cNvCxnSpPr>
          <p:nvPr/>
        </p:nvCxnSpPr>
        <p:spPr>
          <a:xfrm>
            <a:off x="3668235" y="2394979"/>
            <a:ext cx="1613397" cy="16640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63889" y="4772954"/>
            <a:ext cx="1527566" cy="434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smtClean="0">
                <a:solidFill>
                  <a:schemeClr val="tx1"/>
                </a:solidFill>
              </a:rPr>
              <a:t>ACM Code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278717" y="5367855"/>
            <a:ext cx="1527566" cy="434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smtClean="0">
                <a:solidFill>
                  <a:schemeClr val="tx1"/>
                </a:solidFill>
              </a:rPr>
              <a:t>Librdkafka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278717" y="5963098"/>
            <a:ext cx="1527566" cy="434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Others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(logging, testing)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7420595" y="4760805"/>
            <a:ext cx="2541181" cy="893136"/>
            <a:chOff x="4221126" y="2717483"/>
            <a:chExt cx="2541181" cy="84157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4" name="Rectangle 63"/>
            <p:cNvSpPr/>
            <p:nvPr/>
          </p:nvSpPr>
          <p:spPr>
            <a:xfrm>
              <a:off x="4221126" y="2717483"/>
              <a:ext cx="803601" cy="841573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 smtClean="0">
                  <a:solidFill>
                    <a:schemeClr val="tx1"/>
                  </a:solidFill>
                </a:rPr>
                <a:t>Specific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ASN.1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Codec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Module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024728" y="2717483"/>
              <a:ext cx="1737579" cy="41728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 smtClean="0">
                  <a:solidFill>
                    <a:schemeClr val="tx1"/>
                  </a:solidFill>
                </a:rPr>
                <a:t>Decoder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024727" y="3134767"/>
              <a:ext cx="1737580" cy="42429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smtClean="0">
                  <a:solidFill>
                    <a:schemeClr val="tx1"/>
                  </a:solidFill>
                </a:rPr>
                <a:t>Encoder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10530618" y="4760805"/>
            <a:ext cx="1431853" cy="870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Operational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Data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Environment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(ODE)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0530618" y="3459979"/>
            <a:ext cx="1431853" cy="534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smtClean="0">
                <a:solidFill>
                  <a:schemeClr val="tx1"/>
                </a:solidFill>
              </a:rPr>
              <a:t>CV Data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stCxn id="68" idx="2"/>
            <a:endCxn id="67" idx="0"/>
          </p:cNvCxnSpPr>
          <p:nvPr/>
        </p:nvCxnSpPr>
        <p:spPr>
          <a:xfrm>
            <a:off x="11246545" y="3994262"/>
            <a:ext cx="0" cy="766543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9961776" y="5375505"/>
            <a:ext cx="568842" cy="1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65" idx="3"/>
          </p:cNvCxnSpPr>
          <p:nvPr/>
        </p:nvCxnSpPr>
        <p:spPr>
          <a:xfrm flipH="1">
            <a:off x="9961776" y="4982230"/>
            <a:ext cx="568842" cy="1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25"/>
          <p:cNvCxnSpPr>
            <a:stCxn id="62" idx="3"/>
            <a:endCxn id="64" idx="1"/>
          </p:cNvCxnSpPr>
          <p:nvPr/>
        </p:nvCxnSpPr>
        <p:spPr>
          <a:xfrm flipV="1">
            <a:off x="6806283" y="5207373"/>
            <a:ext cx="614312" cy="9729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25"/>
          <p:cNvCxnSpPr>
            <a:stCxn id="61" idx="3"/>
            <a:endCxn id="64" idx="1"/>
          </p:cNvCxnSpPr>
          <p:nvPr/>
        </p:nvCxnSpPr>
        <p:spPr>
          <a:xfrm flipV="1">
            <a:off x="6806283" y="5207373"/>
            <a:ext cx="614312" cy="3776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25"/>
          <p:cNvCxnSpPr>
            <a:stCxn id="56" idx="3"/>
            <a:endCxn id="64" idx="1"/>
          </p:cNvCxnSpPr>
          <p:nvPr/>
        </p:nvCxnSpPr>
        <p:spPr>
          <a:xfrm>
            <a:off x="6791455" y="4990164"/>
            <a:ext cx="629140" cy="21720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25"/>
          <p:cNvCxnSpPr>
            <a:stCxn id="32" idx="3"/>
            <a:endCxn id="64" idx="1"/>
          </p:cNvCxnSpPr>
          <p:nvPr/>
        </p:nvCxnSpPr>
        <p:spPr>
          <a:xfrm>
            <a:off x="6802088" y="4059057"/>
            <a:ext cx="618507" cy="11483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592049" y="3784496"/>
            <a:ext cx="149919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i="1" smtClean="0"/>
              <a:t>Compilation</a:t>
            </a:r>
            <a:endParaRPr lang="en-US" sz="1400" i="1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9479722" y="5630908"/>
            <a:ext cx="149919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i="1" smtClean="0"/>
              <a:t>Kafka</a:t>
            </a:r>
            <a:br>
              <a:rPr lang="en-US" sz="1400" i="1" smtClean="0"/>
            </a:br>
            <a:r>
              <a:rPr lang="en-US" sz="1400" i="1" smtClean="0"/>
              <a:t>Topics</a:t>
            </a:r>
            <a:endParaRPr lang="en-US" sz="1400" i="1" dirty="0" smtClean="0"/>
          </a:p>
        </p:txBody>
      </p:sp>
      <p:sp>
        <p:nvSpPr>
          <p:cNvPr id="102" name="Rectangle 101"/>
          <p:cNvSpPr/>
          <p:nvPr/>
        </p:nvSpPr>
        <p:spPr>
          <a:xfrm>
            <a:off x="658241" y="4866781"/>
            <a:ext cx="425303" cy="2551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58241" y="5288169"/>
            <a:ext cx="425303" cy="255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58241" y="6100939"/>
            <a:ext cx="425303" cy="255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136706" y="4724089"/>
            <a:ext cx="38489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Source Code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Libraries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Applications / Executables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61779" y="5685124"/>
            <a:ext cx="425303" cy="2551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1673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RNL 2013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8F7293-55C5-495D-8310-E2405A6C8D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E77B73-CC8B-4B83-8D05-315263FA3F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ADCCB12-0940-4923-97F5-47BC8975F92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58807</TotalTime>
  <Words>114</Words>
  <Application>Microsoft Macintosh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 Black</vt:lpstr>
      <vt:lpstr>Calibri</vt:lpstr>
      <vt:lpstr>Arial</vt:lpstr>
      <vt:lpstr>Default Theme</vt:lpstr>
      <vt:lpstr>ASN.1 Compiler - Generator</vt:lpstr>
      <vt:lpstr>ASN.1 Codec Module</vt:lpstr>
    </vt:vector>
  </TitlesOfParts>
  <Company>ORNL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Carter, Jason M.</cp:lastModifiedBy>
  <cp:revision>712</cp:revision>
  <cp:lastPrinted>2016-12-06T17:14:43Z</cp:lastPrinted>
  <dcterms:created xsi:type="dcterms:W3CDTF">2014-07-01T12:34:57Z</dcterms:created>
  <dcterms:modified xsi:type="dcterms:W3CDTF">2017-09-21T21:27:48Z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