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9"/>
  </p:notesMasterIdLst>
  <p:sldIdLst>
    <p:sldId id="362" r:id="rId5"/>
    <p:sldId id="363" r:id="rId6"/>
    <p:sldId id="364" r:id="rId7"/>
    <p:sldId id="365" r:id="rId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EE71"/>
    <a:srgbClr val="FFE166"/>
    <a:srgbClr val="00C0C4"/>
    <a:srgbClr val="F8766D"/>
    <a:srgbClr val="000000"/>
    <a:srgbClr val="3FCF1E"/>
    <a:srgbClr val="67BD71"/>
    <a:srgbClr val="3B556E"/>
    <a:srgbClr val="73BFF8"/>
    <a:srgbClr val="3FF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6" autoAdjust="0"/>
    <p:restoredTop sz="88763" autoAdjust="0"/>
  </p:normalViewPr>
  <p:slideViewPr>
    <p:cSldViewPr snapToGrid="0" showGuides="1">
      <p:cViewPr>
        <p:scale>
          <a:sx n="120" d="100"/>
          <a:sy n="120" d="100"/>
        </p:scale>
        <p:origin x="2848" y="10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43080"/>
    </p:cViewPr>
  </p:sorterViewPr>
  <p:notesViewPr>
    <p:cSldViewPr snapToGrid="0" snapToObjects="1">
      <p:cViewPr varScale="1">
        <p:scale>
          <a:sx n="152" d="100"/>
          <a:sy n="152" d="100"/>
        </p:scale>
        <p:origin x="-4616" y="-12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8C67-FDED-7841-8480-BCDB5F03DF7A}" type="datetimeFigureOut">
              <a:rPr lang="en-US" smtClean="0"/>
              <a:t>9/22/17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44DC-5649-504D-9337-112CDA1553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9861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183" y="256032"/>
            <a:ext cx="11504904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4" y="1444752"/>
            <a:ext cx="5590037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264" y="2270334"/>
            <a:ext cx="5590037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92233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0334"/>
            <a:ext cx="5592233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721600" y="0"/>
            <a:ext cx="4486861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1400" y="6338371"/>
            <a:ext cx="1773200" cy="3167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5215853" cy="877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580"/>
          <a:stretch/>
        </p:blipFill>
        <p:spPr>
          <a:xfrm>
            <a:off x="7714743" y="-2184"/>
            <a:ext cx="4503051" cy="6696087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 userDrawn="1"/>
        </p:nvCxnSpPr>
        <p:spPr>
          <a:xfrm>
            <a:off x="77216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47" y="253529"/>
            <a:ext cx="11504904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5147" y="244475"/>
            <a:ext cx="11504904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1584" y="1445478"/>
            <a:ext cx="1152352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30261" y="6513051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9" r:id="rId2"/>
    <p:sldLayoutId id="2147483940" r:id="rId3"/>
    <p:sldLayoutId id="2147483941" r:id="rId4"/>
    <p:sldLayoutId id="2147483942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Compiler - Generator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1226" y="2103495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1226" y="3581393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7363" y="3232298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195970" y="4304349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86129" y="216556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986129" y="3539748"/>
            <a:ext cx="2541181" cy="1446922"/>
            <a:chOff x="4221126" y="2402064"/>
            <a:chExt cx="2541181" cy="144692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Specific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ASN.1</a:t>
              </a:r>
              <a:br>
                <a:rPr lang="en-US" sz="1200" smtClean="0">
                  <a:solidFill>
                    <a:schemeClr val="tx1"/>
                  </a:solidFill>
                </a:rPr>
              </a:br>
              <a:r>
                <a:rPr lang="en-US" sz="1200" smtClean="0">
                  <a:solidFill>
                    <a:schemeClr val="tx1"/>
                  </a:solidFill>
                </a:rPr>
                <a:t>Parser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tx1"/>
                  </a:solidFill>
                </a:rPr>
                <a:t>C structures)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Encoder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(write to alternative form, e.g., XML)</a:t>
              </a: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857153" y="2959395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2573078" y="3596458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2573078" y="4299981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9" idx="1"/>
          </p:cNvCxnSpPr>
          <p:nvPr/>
        </p:nvCxnSpPr>
        <p:spPr>
          <a:xfrm>
            <a:off x="4444411" y="3596458"/>
            <a:ext cx="1541718" cy="671625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3"/>
            <a:endCxn id="9" idx="1"/>
          </p:cNvCxnSpPr>
          <p:nvPr/>
        </p:nvCxnSpPr>
        <p:spPr>
          <a:xfrm flipV="1">
            <a:off x="4444410" y="4268083"/>
            <a:ext cx="1541719" cy="393376"/>
          </a:xfrm>
          <a:prstGeom prst="bentConnector3">
            <a:avLst>
              <a:gd name="adj1" fmla="val 76897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857153" y="3581393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0043" y="4104585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387929" y="2958575"/>
            <a:ext cx="0" cy="58117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8527310" y="4629560"/>
            <a:ext cx="1212113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6917587" y="3019838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739423" y="4226436"/>
            <a:ext cx="1329069" cy="7974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Binary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Other (XML)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8070109" y="277297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070109" y="698685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070109" y="1107415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548574" y="134605"/>
            <a:ext cx="38489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</p:spTree>
    <p:extLst>
      <p:ext uri="{BB962C8B-B14F-4D97-AF65-F5344CB8AC3E}">
        <p14:creationId xmlns:p14="http://schemas.microsoft.com/office/powerpoint/2010/main" val="17769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Codec Module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050" y="902016"/>
            <a:ext cx="1431853" cy="855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Specification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File</a:t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(e.g., J2735)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050" y="2379914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ASN.1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Compiler</a:t>
            </a:r>
            <a:r>
              <a:rPr lang="en-US" sz="1200" smtClean="0">
                <a:solidFill>
                  <a:schemeClr val="tx1"/>
                </a:solidFill>
              </a:rPr>
              <a:t/>
            </a:r>
            <a:br>
              <a:rPr lang="en-US" sz="1200" smtClean="0">
                <a:solidFill>
                  <a:schemeClr val="tx1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Generator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01187" y="2030819"/>
            <a:ext cx="1267048" cy="728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Standard Static Source Files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9794" y="3102870"/>
            <a:ext cx="1248440" cy="7142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Specific Source Files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(e.g., J2735)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62171" y="29139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762171" y="1665572"/>
            <a:ext cx="2541181" cy="1446922"/>
            <a:chOff x="4221126" y="2402064"/>
            <a:chExt cx="2541181" cy="1446922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4221126" y="2411811"/>
              <a:ext cx="803601" cy="1437175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Specific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ASN.1</a:t>
              </a:r>
              <a:b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Parser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4728" y="2402064"/>
              <a:ext cx="1737579" cy="732704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Decoder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(store in specification-defined </a:t>
              </a:r>
              <a:r>
                <a:rPr lang="en-US" sz="1200" smtClean="0">
                  <a:solidFill>
                    <a:schemeClr val="bg2">
                      <a:lumMod val="75000"/>
                    </a:schemeClr>
                  </a:solidFill>
                </a:rPr>
                <a:t>C structures)</a:t>
              </a:r>
              <a:endParaRPr lang="en-US" sz="1200" dirty="0" smtClean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024727" y="3134767"/>
              <a:ext cx="1737580" cy="714219"/>
            </a:xfrm>
            <a:prstGeom prst="rect">
              <a:avLst/>
            </a:prstGeom>
            <a:grpFill/>
            <a:ln w="19050">
              <a:solidFill>
                <a:schemeClr val="bg2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Encoder</a:t>
              </a:r>
              <a:b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</a:br>
              <a:r>
                <a:rPr lang="en-US" sz="1200" dirty="0" smtClean="0">
                  <a:solidFill>
                    <a:schemeClr val="bg2">
                      <a:lumMod val="75000"/>
                    </a:schemeClr>
                  </a:solidFill>
                </a:rPr>
                <a:t>(write to alternative form, e.g., XML)</a:t>
              </a:r>
            </a:p>
          </p:txBody>
        </p:sp>
      </p:grp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80977" y="1757916"/>
            <a:ext cx="0" cy="62199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 flipV="1">
            <a:off x="1796902" y="2394979"/>
            <a:ext cx="604285" cy="17810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1"/>
          </p:cNvCxnSpPr>
          <p:nvPr/>
        </p:nvCxnSpPr>
        <p:spPr>
          <a:xfrm>
            <a:off x="1796902" y="3098502"/>
            <a:ext cx="622892" cy="361478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</p:cNvCxnSpPr>
          <p:nvPr/>
        </p:nvCxnSpPr>
        <p:spPr>
          <a:xfrm>
            <a:off x="1080977" y="2379914"/>
            <a:ext cx="715925" cy="718588"/>
          </a:xfrm>
          <a:prstGeom prst="straightConnector1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6182" y="4751214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163971" y="1084399"/>
            <a:ext cx="0" cy="581173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03352" y="2755384"/>
            <a:ext cx="121211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29"/>
          <p:cNvCxnSpPr>
            <a:stCxn id="9" idx="0"/>
            <a:endCxn id="12" idx="3"/>
          </p:cNvCxnSpPr>
          <p:nvPr/>
        </p:nvCxnSpPr>
        <p:spPr>
          <a:xfrm rot="16200000" flipH="1">
            <a:off x="7693629" y="1145662"/>
            <a:ext cx="1080066" cy="2139380"/>
          </a:xfrm>
          <a:prstGeom prst="bentConnector4">
            <a:avLst>
              <a:gd name="adj1" fmla="val 8368"/>
              <a:gd name="adj2" fmla="val 95775"/>
            </a:avLst>
          </a:prstGeom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10515465" y="2352260"/>
            <a:ext cx="1329069" cy="7974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bg2">
                <a:lumMod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Messages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Binary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(ASN.1)</a:t>
            </a:r>
          </a:p>
          <a:p>
            <a:pPr marL="171450" indent="-171450">
              <a:lnSpc>
                <a:spcPct val="90000"/>
              </a:lnSpc>
              <a:buFont typeface="Arial" charset="0"/>
              <a:buChar char="•"/>
            </a:pPr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Other (XML)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01187" y="4211729"/>
            <a:ext cx="1248440" cy="881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General Codec Interface Functions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(library)</a:t>
            </a:r>
          </a:p>
        </p:txBody>
      </p:sp>
      <p:cxnSp>
        <p:nvCxnSpPr>
          <p:cNvPr id="27" name="Straight Arrow Connector 25"/>
          <p:cNvCxnSpPr>
            <a:stCxn id="25" idx="3"/>
            <a:endCxn id="32" idx="1"/>
          </p:cNvCxnSpPr>
          <p:nvPr/>
        </p:nvCxnSpPr>
        <p:spPr>
          <a:xfrm flipV="1">
            <a:off x="3649627" y="4059057"/>
            <a:ext cx="1632005" cy="59330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281632" y="3644258"/>
            <a:ext cx="1520456" cy="82959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ASN.1 Codec Module Library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(specific for now, e.g., J2735)</a:t>
            </a:r>
          </a:p>
        </p:txBody>
      </p:sp>
      <p:cxnSp>
        <p:nvCxnSpPr>
          <p:cNvPr id="35" name="Straight Arrow Connector 25"/>
          <p:cNvCxnSpPr>
            <a:endCxn id="32" idx="1"/>
          </p:cNvCxnSpPr>
          <p:nvPr/>
        </p:nvCxnSpPr>
        <p:spPr>
          <a:xfrm>
            <a:off x="3668234" y="3471540"/>
            <a:ext cx="1613398" cy="5875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5"/>
          <p:cNvCxnSpPr>
            <a:stCxn id="7" idx="3"/>
            <a:endCxn id="32" idx="1"/>
          </p:cNvCxnSpPr>
          <p:nvPr/>
        </p:nvCxnSpPr>
        <p:spPr>
          <a:xfrm>
            <a:off x="3668235" y="2394979"/>
            <a:ext cx="1613397" cy="16640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63889" y="4772954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ACM Code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278717" y="5367855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Librdkafka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278717" y="5963098"/>
            <a:ext cx="1527566" cy="4344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Others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(logging, testing)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420595" y="4760805"/>
            <a:ext cx="2541181" cy="893136"/>
            <a:chOff x="4221126" y="2717483"/>
            <a:chExt cx="2541181" cy="84157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4" name="Rectangle 63"/>
            <p:cNvSpPr/>
            <p:nvPr/>
          </p:nvSpPr>
          <p:spPr>
            <a:xfrm>
              <a:off x="4221126" y="2717483"/>
              <a:ext cx="803601" cy="84157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Specific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ASN.1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Codec</a:t>
              </a:r>
              <a:br>
                <a:rPr lang="en-US" sz="1200" dirty="0" smtClean="0">
                  <a:solidFill>
                    <a:schemeClr val="tx1"/>
                  </a:solidFill>
                </a:rPr>
              </a:br>
              <a:r>
                <a:rPr lang="en-US" sz="1200" dirty="0" smtClean="0">
                  <a:solidFill>
                    <a:schemeClr val="tx1"/>
                  </a:solidFill>
                </a:rPr>
                <a:t>Module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024728" y="2717483"/>
              <a:ext cx="1737579" cy="41728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dirty="0" smtClean="0">
                  <a:solidFill>
                    <a:schemeClr val="tx1"/>
                  </a:solidFill>
                </a:rPr>
                <a:t>Decoder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024727" y="3134767"/>
              <a:ext cx="1737580" cy="424290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smtClean="0">
                  <a:solidFill>
                    <a:schemeClr val="tx1"/>
                  </a:solidFill>
                </a:rPr>
                <a:t>Encoder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67" name="Rectangle 66"/>
          <p:cNvSpPr/>
          <p:nvPr/>
        </p:nvSpPr>
        <p:spPr>
          <a:xfrm>
            <a:off x="10530618" y="4760805"/>
            <a:ext cx="1431853" cy="8701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solidFill>
                  <a:schemeClr val="tx1"/>
                </a:solidFill>
              </a:rPr>
              <a:t>Operational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Data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Environment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(ODE)</a:t>
            </a:r>
          </a:p>
        </p:txBody>
      </p:sp>
      <p:sp>
        <p:nvSpPr>
          <p:cNvPr id="68" name="Rectangle 67"/>
          <p:cNvSpPr/>
          <p:nvPr/>
        </p:nvSpPr>
        <p:spPr>
          <a:xfrm>
            <a:off x="10530618" y="3459979"/>
            <a:ext cx="1431853" cy="5342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smtClean="0">
                <a:solidFill>
                  <a:schemeClr val="tx1"/>
                </a:solidFill>
              </a:rPr>
              <a:t>CV Data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68" idx="2"/>
            <a:endCxn id="67" idx="0"/>
          </p:cNvCxnSpPr>
          <p:nvPr/>
        </p:nvCxnSpPr>
        <p:spPr>
          <a:xfrm>
            <a:off x="11246545" y="3994262"/>
            <a:ext cx="0" cy="76654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1">
            <a:off x="9961776" y="5375505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5" idx="3"/>
          </p:cNvCxnSpPr>
          <p:nvPr/>
        </p:nvCxnSpPr>
        <p:spPr>
          <a:xfrm flipH="1">
            <a:off x="9961776" y="4982230"/>
            <a:ext cx="568842" cy="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25"/>
          <p:cNvCxnSpPr>
            <a:stCxn id="62" idx="3"/>
            <a:endCxn id="64" idx="1"/>
          </p:cNvCxnSpPr>
          <p:nvPr/>
        </p:nvCxnSpPr>
        <p:spPr>
          <a:xfrm flipV="1">
            <a:off x="6806283" y="5207373"/>
            <a:ext cx="614312" cy="9729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25"/>
          <p:cNvCxnSpPr>
            <a:stCxn id="61" idx="3"/>
            <a:endCxn id="64" idx="1"/>
          </p:cNvCxnSpPr>
          <p:nvPr/>
        </p:nvCxnSpPr>
        <p:spPr>
          <a:xfrm flipV="1">
            <a:off x="6806283" y="5207373"/>
            <a:ext cx="614312" cy="3776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25"/>
          <p:cNvCxnSpPr>
            <a:stCxn id="56" idx="3"/>
            <a:endCxn id="64" idx="1"/>
          </p:cNvCxnSpPr>
          <p:nvPr/>
        </p:nvCxnSpPr>
        <p:spPr>
          <a:xfrm>
            <a:off x="6791455" y="4990164"/>
            <a:ext cx="629140" cy="2172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25"/>
          <p:cNvCxnSpPr>
            <a:stCxn id="32" idx="3"/>
            <a:endCxn id="64" idx="1"/>
          </p:cNvCxnSpPr>
          <p:nvPr/>
        </p:nvCxnSpPr>
        <p:spPr>
          <a:xfrm>
            <a:off x="6802088" y="4059057"/>
            <a:ext cx="618507" cy="11483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592049" y="3784496"/>
            <a:ext cx="149919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Compilation</a:t>
            </a:r>
            <a:endParaRPr lang="en-US" sz="1400" i="1" dirty="0" smtClean="0"/>
          </a:p>
        </p:txBody>
      </p:sp>
      <p:sp>
        <p:nvSpPr>
          <p:cNvPr id="100" name="TextBox 99"/>
          <p:cNvSpPr txBox="1"/>
          <p:nvPr/>
        </p:nvSpPr>
        <p:spPr>
          <a:xfrm>
            <a:off x="9479722" y="5630908"/>
            <a:ext cx="149919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i="1" smtClean="0"/>
              <a:t>Kafka</a:t>
            </a:r>
            <a:br>
              <a:rPr lang="en-US" sz="1400" i="1" smtClean="0"/>
            </a:br>
            <a:r>
              <a:rPr lang="en-US" sz="1400" i="1" smtClean="0"/>
              <a:t>Topics</a:t>
            </a:r>
            <a:endParaRPr lang="en-US" sz="1400" i="1" dirty="0" smtClean="0"/>
          </a:p>
        </p:txBody>
      </p:sp>
      <p:sp>
        <p:nvSpPr>
          <p:cNvPr id="102" name="Rectangle 101"/>
          <p:cNvSpPr/>
          <p:nvPr/>
        </p:nvSpPr>
        <p:spPr>
          <a:xfrm>
            <a:off x="658241" y="4866781"/>
            <a:ext cx="425303" cy="2551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58241" y="5288169"/>
            <a:ext cx="425303" cy="2551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58241" y="6100939"/>
            <a:ext cx="425303" cy="2551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36706" y="4724089"/>
            <a:ext cx="38489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Code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Libraries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Applications / Executables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61779" y="5685124"/>
            <a:ext cx="425303" cy="255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Module Design Questions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68224" y="986186"/>
            <a:ext cx="11523520" cy="5457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Should we assume each record in a </a:t>
            </a:r>
            <a:r>
              <a:rPr lang="en-US" sz="1800" dirty="0"/>
              <a:t>K</a:t>
            </a:r>
            <a:r>
              <a:rPr lang="en-US" sz="1800" dirty="0" smtClean="0"/>
              <a:t>afka topic is one or more COMPLETE messages (ASN.1 or otherwise)?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 smtClean="0"/>
              <a:t>Composition of binary messages is NOT needed.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 smtClean="0"/>
              <a:t>If errors / partial messages are encountered message is ignored.</a:t>
            </a:r>
          </a:p>
          <a:p>
            <a:pPr marL="517525" indent="-508000">
              <a:buFont typeface="+mj-lt"/>
              <a:buAutoNum type="arabicPeriod"/>
            </a:pPr>
            <a:r>
              <a:rPr lang="en-US" sz="1800" dirty="0"/>
              <a:t>Will the capabilities of the module be selected at compile time?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Or</a:t>
            </a:r>
            <a:r>
              <a:rPr lang="en-US" sz="1800" dirty="0"/>
              <a:t>, should the capabilities of the module be selectable at </a:t>
            </a:r>
            <a:r>
              <a:rPr lang="en-US" sz="1800" dirty="0" smtClean="0"/>
              <a:t>run-time?</a:t>
            </a:r>
            <a:br>
              <a:rPr lang="en-US" sz="1800" dirty="0" smtClean="0"/>
            </a:br>
            <a:r>
              <a:rPr lang="en-US" sz="1800" dirty="0" smtClean="0"/>
              <a:t>Or</a:t>
            </a:r>
            <a:r>
              <a:rPr lang="en-US" sz="1800" dirty="0"/>
              <a:t>, should the capabilities of the module be selectable during </a:t>
            </a:r>
            <a:r>
              <a:rPr lang="en-US" sz="1800" dirty="0" smtClean="0"/>
              <a:t>operation (Q3 below)?</a:t>
            </a:r>
            <a:endParaRPr lang="en-US" sz="1800" dirty="0"/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We compiled a library and then a module to handle J2735 ASN.1 as input and J2735 XML as output.  That is all it does.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Will the module’s input / output be a data record (ASN.1 binary, XML, JSON) ONLY or will it also contain metadata?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Metadata could be used to have selectable input / output encoding/decoding.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Good: One flexible tool / </a:t>
            </a:r>
            <a:r>
              <a:rPr lang="en-US" sz="1600" dirty="0" smtClean="0"/>
              <a:t>module. Give me stuff and the module figures out how to encode / decode and route it.</a:t>
            </a:r>
            <a:endParaRPr lang="en-US" sz="1600" dirty="0"/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Bad: More complex module + addition of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/>
              <a:t>Should we build a JSON encoder / decoder into the ASN.1 compiler / generator?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Good: Avoid another encoding / decoding step, e.g., XML to JSON or JSON to XML.</a:t>
            </a:r>
          </a:p>
          <a:p>
            <a:pPr marL="908050" lvl="1" indent="-390525">
              <a:buFont typeface="Arial" charset="0"/>
              <a:buChar char="•"/>
            </a:pPr>
            <a:r>
              <a:rPr lang="en-US" sz="1600" dirty="0"/>
              <a:t>Bad: More in-depth coupling with open source ASN.1 compiler - generator code</a:t>
            </a:r>
            <a:r>
              <a:rPr lang="en-US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 smtClean="0"/>
          </a:p>
          <a:p>
            <a:pPr marL="909637" lvl="1" indent="-514350">
              <a:buFont typeface="+mj-lt"/>
              <a:buAutoNum type="arabicPeriod"/>
            </a:pPr>
            <a:endParaRPr lang="en-US" sz="1600" dirty="0" smtClean="0"/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96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ASN.1 Module Testing / Dev Questions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 Kafka record is 2 or more messages, will those be faithfully be represented in the output encoding?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42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May 28 saturation adjust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306DBE"/>
      </a:accent1>
      <a:accent2>
        <a:srgbClr val="84B641"/>
      </a:accent2>
      <a:accent3>
        <a:srgbClr val="DE762D"/>
      </a:accent3>
      <a:accent4>
        <a:srgbClr val="2ABDDA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75B17BC858B94FAA5409F11FF9B884" ma:contentTypeVersion="0" ma:contentTypeDescription="Create a new document." ma:contentTypeScope="" ma:versionID="ba30602e445ba7bd833ef2f532e4a59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8F7293-55C5-495D-8310-E2405A6C8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77B73-CC8B-4B83-8D05-315263FA3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ADCCB12-0940-4923-97F5-47BC8975F9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58902</TotalTime>
  <Words>196</Words>
  <Application>Microsoft Macintosh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 Black</vt:lpstr>
      <vt:lpstr>Calibri</vt:lpstr>
      <vt:lpstr>Arial</vt:lpstr>
      <vt:lpstr>Default Theme</vt:lpstr>
      <vt:lpstr>ASN.1 Compiler - Generator</vt:lpstr>
      <vt:lpstr>ASN.1 Codec Module</vt:lpstr>
      <vt:lpstr>ASN.1 Module Design Questions</vt:lpstr>
      <vt:lpstr>ASN.1 Module Testing / Dev Questions</vt:lpstr>
    </vt:vector>
  </TitlesOfParts>
  <Company>ORNL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Roy, Donna Jo</dc:creator>
  <cp:lastModifiedBy>Carter, Jason M.</cp:lastModifiedBy>
  <cp:revision>715</cp:revision>
  <cp:lastPrinted>2016-12-06T17:14:43Z</cp:lastPrinted>
  <dcterms:created xsi:type="dcterms:W3CDTF">2014-07-01T12:34:57Z</dcterms:created>
  <dcterms:modified xsi:type="dcterms:W3CDTF">2017-09-22T16:31:21Z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0x0101003975B17BC858B94FAA5409F11FF9B884</vt:lpwstr>
  </property>
</Properties>
</file>