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71" r:id="rId2"/>
    <p:sldId id="268" r:id="rId3"/>
    <p:sldId id="263" r:id="rId4"/>
    <p:sldId id="297" r:id="rId5"/>
    <p:sldId id="295" r:id="rId6"/>
    <p:sldId id="296" r:id="rId7"/>
    <p:sldId id="298" r:id="rId8"/>
    <p:sldId id="299" r:id="rId9"/>
    <p:sldId id="301" r:id="rId10"/>
    <p:sldId id="300" r:id="rId11"/>
    <p:sldId id="303" r:id="rId12"/>
    <p:sldId id="302" r:id="rId13"/>
    <p:sldId id="304" r:id="rId14"/>
    <p:sldId id="287" r:id="rId15"/>
    <p:sldId id="305" r:id="rId16"/>
    <p:sldId id="286" r:id="rId17"/>
    <p:sldId id="309" r:id="rId18"/>
    <p:sldId id="306" r:id="rId19"/>
    <p:sldId id="270" r:id="rId20"/>
    <p:sldId id="307" r:id="rId21"/>
    <p:sldId id="308" r:id="rId22"/>
    <p:sldId id="277" r:id="rId23"/>
    <p:sldId id="274" r:id="rId24"/>
  </p:sldIdLst>
  <p:sldSz cx="12192000" cy="6858000"/>
  <p:notesSz cx="6858000" cy="9144000"/>
  <p:embeddedFontLst>
    <p:embeddedFont>
      <p:font typeface="Arial Nova" panose="020B0504020202020204" pitchFamily="34" charset="0"/>
      <p:regular r:id="rId25"/>
      <p:bold r:id="rId26"/>
      <p:italic r:id="rId27"/>
      <p:boldItalic r:id="rId28"/>
    </p:embeddedFont>
    <p:embeddedFont>
      <p:font typeface="나눔바른고딕" panose="020B0603020101020101" pitchFamily="50" charset="-127"/>
      <p:regular r:id="rId29"/>
      <p:bold r:id="rId30"/>
    </p:embeddedFont>
    <p:embeddedFont>
      <p:font typeface="나눔바른고딕 Light" panose="020B0603020101020101" pitchFamily="50" charset="-127"/>
      <p:regular r:id="rId31"/>
    </p:embeddedFont>
    <p:embeddedFont>
      <p:font typeface="나눔스퀘어" panose="020B0600000101010101" pitchFamily="50" charset="-127"/>
      <p:regular r:id="rId32"/>
    </p:embeddedFont>
    <p:embeddedFont>
      <p:font typeface="나눔스퀘어 Bold" panose="020B0600000101010101" pitchFamily="50" charset="-127"/>
      <p:bold r:id="rId33"/>
    </p:embeddedFont>
    <p:embeddedFont>
      <p:font typeface="나눔스퀘어 ExtraBold" panose="020B0600000101010101" pitchFamily="50" charset="-127"/>
      <p:bold r:id="rId34"/>
    </p:embeddedFont>
    <p:embeddedFont>
      <p:font typeface="나눔스퀘어 Light" panose="020B0600000101010101" pitchFamily="50" charset="-127"/>
      <p:regular r:id="rId35"/>
    </p:embeddedFont>
    <p:embeddedFont>
      <p:font typeface="나눔스퀘어OTF Bold" panose="020B0600000101010101" pitchFamily="34" charset="-127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652"/>
    <a:srgbClr val="76747A"/>
    <a:srgbClr val="A09F9F"/>
    <a:srgbClr val="E6E6E6"/>
    <a:srgbClr val="AC9D93"/>
    <a:srgbClr val="DFC3B5"/>
    <a:srgbClr val="F08C01"/>
    <a:srgbClr val="7A849F"/>
    <a:srgbClr val="FEDE34"/>
    <a:srgbClr val="C5B2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내, 유리, 마시는, 식탁이(가) 표시된 사진&#10;&#10;자동 생성된 설명">
            <a:extLst>
              <a:ext uri="{FF2B5EF4-FFF2-40B4-BE49-F238E27FC236}">
                <a16:creationId xmlns:a16="http://schemas.microsoft.com/office/drawing/2014/main" id="{96677C10-D106-4007-9A91-036BA40CA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01497" cy="813433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92307AF-E7E4-46C7-804E-231E3F0C5438}"/>
              </a:ext>
            </a:extLst>
          </p:cNvPr>
          <p:cNvSpPr/>
          <p:nvPr/>
        </p:nvSpPr>
        <p:spPr>
          <a:xfrm>
            <a:off x="0" y="-11397"/>
            <a:ext cx="12191999" cy="8134331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AC959-406D-42BE-AF45-01E9CF27BDF9}"/>
              </a:ext>
            </a:extLst>
          </p:cNvPr>
          <p:cNvSpPr txBox="1"/>
          <p:nvPr/>
        </p:nvSpPr>
        <p:spPr>
          <a:xfrm>
            <a:off x="1741281" y="1632941"/>
            <a:ext cx="87094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중소규모 유해화학물질취급장의 </a:t>
            </a:r>
            <a:endParaRPr lang="en-US" altLang="ko-KR" sz="32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재고불법유출방지 모니터링 및 자동재고관리시스템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E40F98-09A0-4EAD-9A81-EBF093CDC324}"/>
              </a:ext>
            </a:extLst>
          </p:cNvPr>
          <p:cNvSpPr txBox="1"/>
          <p:nvPr/>
        </p:nvSpPr>
        <p:spPr>
          <a:xfrm>
            <a:off x="3782291" y="4836616"/>
            <a:ext cx="4368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종합설계프로젝트</a:t>
            </a:r>
            <a:r>
              <a:rPr lang="en-US" altLang="ko-KR" sz="2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2 4</a:t>
            </a:r>
            <a:r>
              <a:rPr lang="ko-KR" altLang="en-US" sz="2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endParaRPr lang="en-US" altLang="ko-KR" sz="2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2018112116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이서정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2018113910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김주영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  <a:latin typeface="+mn-ea"/>
              </a:rPr>
              <a:t>2018116373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박재완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2018110931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오주영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2018110861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조인후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563AD0B-D25A-4723-8AA1-E4C6FB9F54A5}"/>
              </a:ext>
            </a:extLst>
          </p:cNvPr>
          <p:cNvCxnSpPr/>
          <p:nvPr/>
        </p:nvCxnSpPr>
        <p:spPr>
          <a:xfrm>
            <a:off x="1422400" y="2826327"/>
            <a:ext cx="9319491" cy="0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E49431-B7FB-421A-AD25-A69F74DE0761}"/>
              </a:ext>
            </a:extLst>
          </p:cNvPr>
          <p:cNvSpPr txBox="1"/>
          <p:nvPr/>
        </p:nvSpPr>
        <p:spPr>
          <a:xfrm>
            <a:off x="5397316" y="2930604"/>
            <a:ext cx="13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영자닷컴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216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3F342AF-9AF1-4BA1-AD94-21046F353FEA}"/>
              </a:ext>
            </a:extLst>
          </p:cNvPr>
          <p:cNvSpPr/>
          <p:nvPr/>
        </p:nvSpPr>
        <p:spPr>
          <a:xfrm>
            <a:off x="420062" y="1337361"/>
            <a:ext cx="11324897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</a:t>
            </a:r>
            <a:r>
              <a:rPr lang="en-US" altLang="ko-KR" sz="32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</a:t>
            </a:r>
            <a:r>
              <a:rPr lang="ko-KR" altLang="en-US" sz="32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1BEA4E38-181A-4500-8DAC-256FCBFB2B38}"/>
              </a:ext>
            </a:extLst>
          </p:cNvPr>
          <p:cNvCxnSpPr/>
          <p:nvPr/>
        </p:nvCxnSpPr>
        <p:spPr>
          <a:xfrm>
            <a:off x="1100295" y="5541147"/>
            <a:ext cx="20383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08FF1E5C-4F03-4653-A9AB-39D19A936313}"/>
              </a:ext>
            </a:extLst>
          </p:cNvPr>
          <p:cNvSpPr txBox="1"/>
          <p:nvPr/>
        </p:nvSpPr>
        <p:spPr>
          <a:xfrm>
            <a:off x="1691308" y="56173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MY SQL</a:t>
            </a:r>
            <a:endParaRPr lang="ko-KR" altLang="en-US" sz="14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42E6D93-F712-4006-ADF9-C8610924CFA8}"/>
              </a:ext>
            </a:extLst>
          </p:cNvPr>
          <p:cNvSpPr txBox="1"/>
          <p:nvPr/>
        </p:nvSpPr>
        <p:spPr>
          <a:xfrm>
            <a:off x="1620655" y="5908620"/>
            <a:ext cx="9541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데이터베이스</a:t>
            </a:r>
          </a:p>
        </p:txBody>
      </p: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8D76EBFE-087D-40CB-A3EF-C5EE60812371}"/>
              </a:ext>
            </a:extLst>
          </p:cNvPr>
          <p:cNvCxnSpPr/>
          <p:nvPr/>
        </p:nvCxnSpPr>
        <p:spPr>
          <a:xfrm>
            <a:off x="3764698" y="5541147"/>
            <a:ext cx="20383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F4326F43-2057-4E30-A702-55B3F5A40E62}"/>
              </a:ext>
            </a:extLst>
          </p:cNvPr>
          <p:cNvSpPr txBox="1"/>
          <p:nvPr/>
        </p:nvSpPr>
        <p:spPr>
          <a:xfrm>
            <a:off x="4098561" y="5636398"/>
            <a:ext cx="1370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Android Studio</a:t>
            </a:r>
            <a:endParaRPr lang="ko-KR" altLang="en-US" sz="14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B1DD6F8-F61B-4964-81F7-3A6C47FF5C2D}"/>
              </a:ext>
            </a:extLst>
          </p:cNvPr>
          <p:cNvSpPr txBox="1"/>
          <p:nvPr/>
        </p:nvSpPr>
        <p:spPr>
          <a:xfrm>
            <a:off x="4303347" y="5908620"/>
            <a:ext cx="9541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애플리케이션</a:t>
            </a:r>
          </a:p>
        </p:txBody>
      </p: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853A5EBF-6055-44E9-A7F2-C0EED3C455DC}"/>
              </a:ext>
            </a:extLst>
          </p:cNvPr>
          <p:cNvCxnSpPr/>
          <p:nvPr/>
        </p:nvCxnSpPr>
        <p:spPr>
          <a:xfrm>
            <a:off x="6429101" y="5541147"/>
            <a:ext cx="20383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2393CC56-6E66-48A6-B675-5464312CB30B}"/>
              </a:ext>
            </a:extLst>
          </p:cNvPr>
          <p:cNvSpPr txBox="1"/>
          <p:nvPr/>
        </p:nvSpPr>
        <p:spPr>
          <a:xfrm>
            <a:off x="7051374" y="5636398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Apache</a:t>
            </a:r>
            <a:endParaRPr lang="ko-KR" altLang="en-US" sz="14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0AD6303-4B1F-498B-B213-34DB38E14CC5}"/>
              </a:ext>
            </a:extLst>
          </p:cNvPr>
          <p:cNvSpPr txBox="1"/>
          <p:nvPr/>
        </p:nvSpPr>
        <p:spPr>
          <a:xfrm>
            <a:off x="7227702" y="5905437"/>
            <a:ext cx="441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</a:rPr>
              <a:t>서버</a:t>
            </a:r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82BF6023-E174-474A-98E1-91970AC1CEAC}"/>
              </a:ext>
            </a:extLst>
          </p:cNvPr>
          <p:cNvCxnSpPr/>
          <p:nvPr/>
        </p:nvCxnSpPr>
        <p:spPr>
          <a:xfrm>
            <a:off x="9093504" y="5541147"/>
            <a:ext cx="20383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8AC3B982-1012-45D2-88B6-C58340C2BCB5}"/>
              </a:ext>
            </a:extLst>
          </p:cNvPr>
          <p:cNvSpPr txBox="1"/>
          <p:nvPr/>
        </p:nvSpPr>
        <p:spPr>
          <a:xfrm>
            <a:off x="9846484" y="5636398"/>
            <a:ext cx="53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PHP</a:t>
            </a:r>
            <a:endParaRPr lang="ko-KR" altLang="en-US" sz="14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FA99EAB-473F-48A4-B4A7-175C6591B3FF}"/>
              </a:ext>
            </a:extLst>
          </p:cNvPr>
          <p:cNvSpPr txBox="1"/>
          <p:nvPr/>
        </p:nvSpPr>
        <p:spPr>
          <a:xfrm>
            <a:off x="9955617" y="5923280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웹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E339A7F-4E22-495E-B541-F39858B23329}"/>
              </a:ext>
            </a:extLst>
          </p:cNvPr>
          <p:cNvSpPr txBox="1"/>
          <p:nvPr/>
        </p:nvSpPr>
        <p:spPr>
          <a:xfrm flipH="1">
            <a:off x="943862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001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BD76F84-E5F6-4D56-9D22-A92306ED5C8D}"/>
              </a:ext>
            </a:extLst>
          </p:cNvPr>
          <p:cNvSpPr txBox="1"/>
          <p:nvPr/>
        </p:nvSpPr>
        <p:spPr>
          <a:xfrm flipH="1">
            <a:off x="3559914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002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6B1DAFD-2E90-4AC3-999B-D88DEB753AA7}"/>
              </a:ext>
            </a:extLst>
          </p:cNvPr>
          <p:cNvSpPr txBox="1"/>
          <p:nvPr/>
        </p:nvSpPr>
        <p:spPr>
          <a:xfrm flipH="1">
            <a:off x="6175966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003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6EE793D-6485-4395-9261-4E4782E6EC98}"/>
              </a:ext>
            </a:extLst>
          </p:cNvPr>
          <p:cNvSpPr txBox="1"/>
          <p:nvPr/>
        </p:nvSpPr>
        <p:spPr>
          <a:xfrm flipH="1">
            <a:off x="8792018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004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43DFDEFF-AF26-4847-BA5D-FE95153CB34E}"/>
              </a:ext>
            </a:extLst>
          </p:cNvPr>
          <p:cNvSpPr/>
          <p:nvPr/>
        </p:nvSpPr>
        <p:spPr>
          <a:xfrm>
            <a:off x="859956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86DFDA03-E0F0-4FF5-912D-155808364F6E}"/>
              </a:ext>
            </a:extLst>
          </p:cNvPr>
          <p:cNvSpPr/>
          <p:nvPr/>
        </p:nvSpPr>
        <p:spPr>
          <a:xfrm>
            <a:off x="3524359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F0A3039-38C4-4424-8A84-3D7CE2B1D120}"/>
              </a:ext>
            </a:extLst>
          </p:cNvPr>
          <p:cNvSpPr/>
          <p:nvPr/>
        </p:nvSpPr>
        <p:spPr>
          <a:xfrm>
            <a:off x="6188762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2ABB175C-1342-49C7-BE32-68962DF64700}"/>
              </a:ext>
            </a:extLst>
          </p:cNvPr>
          <p:cNvSpPr/>
          <p:nvPr/>
        </p:nvSpPr>
        <p:spPr>
          <a:xfrm>
            <a:off x="8853165" y="2005321"/>
            <a:ext cx="2519028" cy="33587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7B5B02-1C2D-4B9E-A549-DA3B62087422}"/>
              </a:ext>
            </a:extLst>
          </p:cNvPr>
          <p:cNvSpPr/>
          <p:nvPr/>
        </p:nvSpPr>
        <p:spPr>
          <a:xfrm>
            <a:off x="859956" y="3110622"/>
            <a:ext cx="2519028" cy="1155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A6D9EF-4F07-48C4-95F0-A4AA4B2D1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33" y="3175319"/>
            <a:ext cx="2001030" cy="10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2FA718D-BE26-4293-91BB-5EF0663E8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878" y="2615717"/>
            <a:ext cx="1923047" cy="192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B29C804-E006-48A3-A9AF-A461B1956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760" y="2894895"/>
            <a:ext cx="2375966" cy="157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ADBCF2B-C1B5-44FE-8A02-F8957631E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348" y="3058456"/>
            <a:ext cx="2247444" cy="120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72BB69-7B7B-4A36-9C1A-CD76D483BA73}"/>
              </a:ext>
            </a:extLst>
          </p:cNvPr>
          <p:cNvSpPr/>
          <p:nvPr/>
        </p:nvSpPr>
        <p:spPr>
          <a:xfrm>
            <a:off x="9991725" y="6553200"/>
            <a:ext cx="2200275" cy="30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49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애플리케이션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34308E-C740-4E7F-9B02-553BDC3DFAC5}"/>
              </a:ext>
            </a:extLst>
          </p:cNvPr>
          <p:cNvGrpSpPr/>
          <p:nvPr/>
        </p:nvGrpSpPr>
        <p:grpSpPr>
          <a:xfrm>
            <a:off x="409903" y="1441599"/>
            <a:ext cx="10962290" cy="4986716"/>
            <a:chOff x="655321" y="1654959"/>
            <a:chExt cx="10085388" cy="458781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656708D-E528-4845-A1FE-4A275D4DB4A8}"/>
                </a:ext>
              </a:extLst>
            </p:cNvPr>
            <p:cNvSpPr/>
            <p:nvPr/>
          </p:nvSpPr>
          <p:spPr>
            <a:xfrm>
              <a:off x="5281640" y="3504567"/>
              <a:ext cx="2738208" cy="2738208"/>
            </a:xfrm>
            <a:prstGeom prst="ellipse">
              <a:avLst/>
            </a:prstGeom>
            <a:solidFill>
              <a:schemeClr val="accent2">
                <a:lumMod val="9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47A21D-879C-4E15-870A-05E3E094D03D}"/>
                </a:ext>
              </a:extLst>
            </p:cNvPr>
            <p:cNvSpPr/>
            <p:nvPr/>
          </p:nvSpPr>
          <p:spPr>
            <a:xfrm>
              <a:off x="3200198" y="3504567"/>
              <a:ext cx="2738208" cy="2738208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B83C95-6A10-4B15-A7A2-03C36132A366}"/>
                </a:ext>
              </a:extLst>
            </p:cNvPr>
            <p:cNvSpPr/>
            <p:nvPr/>
          </p:nvSpPr>
          <p:spPr>
            <a:xfrm>
              <a:off x="4276283" y="1654959"/>
              <a:ext cx="2738208" cy="2738208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E6E8FA-FA51-4FCB-A511-58593319E8F0}"/>
                </a:ext>
              </a:extLst>
            </p:cNvPr>
            <p:cNvSpPr txBox="1"/>
            <p:nvPr/>
          </p:nvSpPr>
          <p:spPr>
            <a:xfrm>
              <a:off x="3192195" y="4751991"/>
              <a:ext cx="2072353" cy="424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QR</a:t>
              </a:r>
              <a:r>
                <a:rPr lang="ko-KR" altLang="en-US" sz="2400" spc="-150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코드 스캔 기능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03E88-D2A5-4382-BF39-5C6FD643FF66}"/>
                </a:ext>
              </a:extLst>
            </p:cNvPr>
            <p:cNvSpPr txBox="1"/>
            <p:nvPr/>
          </p:nvSpPr>
          <p:spPr>
            <a:xfrm>
              <a:off x="6008995" y="4741506"/>
              <a:ext cx="2011888" cy="424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chemeClr val="bg1"/>
                  </a:solidFill>
                  <a:latin typeface="+mj-ea"/>
                  <a:ea typeface="+mj-ea"/>
                </a:rPr>
                <a:t>재고 관리 및 조회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140FAA-9D80-4D03-BF3F-EBA5055974CB}"/>
                </a:ext>
              </a:extLst>
            </p:cNvPr>
            <p:cNvSpPr txBox="1"/>
            <p:nvPr/>
          </p:nvSpPr>
          <p:spPr>
            <a:xfrm>
              <a:off x="4812727" y="2824008"/>
              <a:ext cx="1665316" cy="424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chemeClr val="bg1"/>
                  </a:solidFill>
                  <a:latin typeface="+mj-ea"/>
                  <a:ea typeface="+mj-ea"/>
                </a:rPr>
                <a:t>회원가입 기능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8C053D-6073-4D59-BBD5-88BCBD656957}"/>
                </a:ext>
              </a:extLst>
            </p:cNvPr>
            <p:cNvSpPr txBox="1"/>
            <p:nvPr/>
          </p:nvSpPr>
          <p:spPr>
            <a:xfrm>
              <a:off x="655321" y="4643614"/>
              <a:ext cx="2300403" cy="1104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/>
                <a:t>입고</a:t>
              </a:r>
              <a:r>
                <a:rPr lang="en-US" altLang="ko-KR" spc="-150" dirty="0"/>
                <a:t>, </a:t>
              </a:r>
              <a:r>
                <a:rPr lang="ko-KR" altLang="en-US" spc="-150" dirty="0" err="1"/>
                <a:t>출고시</a:t>
              </a:r>
              <a:r>
                <a:rPr lang="ko-KR" altLang="en-US" spc="-150" dirty="0"/>
                <a:t> </a:t>
              </a:r>
              <a:endParaRPr lang="en-US" altLang="ko-KR" spc="-150" dirty="0"/>
            </a:p>
            <a:p>
              <a:pPr algn="ctr"/>
              <a:r>
                <a:rPr lang="en-US" altLang="ko-KR" spc="-150" dirty="0"/>
                <a:t>QR</a:t>
              </a:r>
              <a:r>
                <a:rPr lang="ko-KR" altLang="en-US" spc="-150" dirty="0"/>
                <a:t>코드 촬영으로 </a:t>
              </a:r>
              <a:endParaRPr lang="en-US" altLang="ko-KR" spc="-150" dirty="0"/>
            </a:p>
            <a:p>
              <a:pPr algn="ctr"/>
              <a:r>
                <a:rPr lang="ko-KR" altLang="en-US" spc="-150" dirty="0"/>
                <a:t>물질 관리 대장에 </a:t>
              </a:r>
              <a:endParaRPr lang="en-US" altLang="ko-KR" spc="-150" dirty="0"/>
            </a:p>
            <a:p>
              <a:pPr algn="ctr"/>
              <a:r>
                <a:rPr lang="ko-KR" altLang="en-US" spc="-150" dirty="0"/>
                <a:t>자동으로 입력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7448D4-47AC-4258-96D2-B073EB0500B1}"/>
                </a:ext>
              </a:extLst>
            </p:cNvPr>
            <p:cNvSpPr txBox="1"/>
            <p:nvPr/>
          </p:nvSpPr>
          <p:spPr>
            <a:xfrm>
              <a:off x="8440306" y="4466577"/>
              <a:ext cx="2300403" cy="84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/>
                <a:t>촬영된 히스토리</a:t>
              </a:r>
              <a:r>
                <a:rPr lang="en-US" altLang="ko-KR" spc="-150" dirty="0"/>
                <a:t>, </a:t>
              </a:r>
            </a:p>
            <a:p>
              <a:pPr algn="ctr"/>
              <a:r>
                <a:rPr lang="ko-KR" altLang="en-US" spc="-150" dirty="0"/>
                <a:t>저장된 데이터 베이스로 </a:t>
              </a:r>
              <a:endParaRPr lang="en-US" altLang="ko-KR" spc="-150" dirty="0"/>
            </a:p>
            <a:p>
              <a:pPr algn="ctr"/>
              <a:r>
                <a:rPr lang="ko-KR" altLang="en-US" spc="-150" dirty="0"/>
                <a:t>재고 조회 가능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0C44F4-F36D-4309-82E0-226521C09767}"/>
                </a:ext>
              </a:extLst>
            </p:cNvPr>
            <p:cNvSpPr txBox="1"/>
            <p:nvPr/>
          </p:nvSpPr>
          <p:spPr>
            <a:xfrm>
              <a:off x="7014491" y="2073123"/>
              <a:ext cx="3361348" cy="594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/>
                <a:t>승인을 받은 이용자만 </a:t>
              </a:r>
              <a:endParaRPr lang="en-US" altLang="ko-KR" spc="-150" dirty="0"/>
            </a:p>
            <a:p>
              <a:pPr algn="ctr"/>
              <a:r>
                <a:rPr lang="ko-KR" altLang="en-US" spc="-150" dirty="0"/>
                <a:t>애플리케이션 기능 사용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66DFEF-5580-4F9E-BD5B-55968745DD9C}"/>
              </a:ext>
            </a:extLst>
          </p:cNvPr>
          <p:cNvSpPr/>
          <p:nvPr/>
        </p:nvSpPr>
        <p:spPr>
          <a:xfrm>
            <a:off x="9991725" y="6553200"/>
            <a:ext cx="2200275" cy="30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15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21A8362B-9FE0-46FF-AA3A-E0AE6974BBA8}"/>
              </a:ext>
            </a:extLst>
          </p:cNvPr>
          <p:cNvSpPr/>
          <p:nvPr/>
        </p:nvSpPr>
        <p:spPr>
          <a:xfrm>
            <a:off x="4014786" y="1501943"/>
            <a:ext cx="4114800" cy="411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593D4-3E3B-4510-8466-0CFF7ACFEC0D}"/>
              </a:ext>
            </a:extLst>
          </p:cNvPr>
          <p:cNvSpPr txBox="1"/>
          <p:nvPr/>
        </p:nvSpPr>
        <p:spPr>
          <a:xfrm>
            <a:off x="541420" y="2862847"/>
            <a:ext cx="29295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데이터베이스에 저장된 </a:t>
            </a:r>
            <a:endParaRPr lang="en-US" altLang="ko-KR" sz="2000" dirty="0">
              <a:solidFill>
                <a:schemeClr val="accent5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연동</a:t>
            </a:r>
            <a:endParaRPr lang="en-US" altLang="ko-KR" sz="2000" dirty="0">
              <a:solidFill>
                <a:schemeClr val="accent5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서버는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apache 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이용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2000" dirty="0">
              <a:solidFill>
                <a:schemeClr val="accent5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PHP 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기반 웹페이지 개발</a:t>
            </a:r>
          </a:p>
        </p:txBody>
      </p:sp>
      <p:sp>
        <p:nvSpPr>
          <p:cNvPr id="12" name="부분 원형 11">
            <a:extLst>
              <a:ext uri="{FF2B5EF4-FFF2-40B4-BE49-F238E27FC236}">
                <a16:creationId xmlns:a16="http://schemas.microsoft.com/office/drawing/2014/main" id="{AAC3A57B-2A78-42DF-97D2-C04F408B28C0}"/>
              </a:ext>
            </a:extLst>
          </p:cNvPr>
          <p:cNvSpPr/>
          <p:nvPr/>
        </p:nvSpPr>
        <p:spPr>
          <a:xfrm>
            <a:off x="4014786" y="1501943"/>
            <a:ext cx="4159702" cy="4114800"/>
          </a:xfrm>
          <a:prstGeom prst="pie">
            <a:avLst>
              <a:gd name="adj1" fmla="val 5429382"/>
              <a:gd name="adj2" fmla="val 1626424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1B0EA-0666-4C75-B33B-90C1F424397A}"/>
              </a:ext>
            </a:extLst>
          </p:cNvPr>
          <p:cNvSpPr txBox="1"/>
          <p:nvPr/>
        </p:nvSpPr>
        <p:spPr>
          <a:xfrm>
            <a:off x="4050479" y="3143844"/>
            <a:ext cx="2021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모든 </a:t>
            </a:r>
            <a:r>
              <a:rPr lang="ko-KR" altLang="en-US" sz="2400" b="1" dirty="0" err="1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취급장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en-US" altLang="ko-KR" sz="2400" b="1" dirty="0">
              <a:solidFill>
                <a:schemeClr val="tx2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물류 내역 조회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B254D0-0EAC-4B0E-A66A-A453689463E5}"/>
              </a:ext>
            </a:extLst>
          </p:cNvPr>
          <p:cNvSpPr txBox="1"/>
          <p:nvPr/>
        </p:nvSpPr>
        <p:spPr>
          <a:xfrm>
            <a:off x="6173157" y="3130184"/>
            <a:ext cx="1664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거래 평균 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통계치 제공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575A44-5730-4BA3-A8A4-6BF2DFAD07DA}"/>
              </a:ext>
            </a:extLst>
          </p:cNvPr>
          <p:cNvSpPr txBox="1"/>
          <p:nvPr/>
        </p:nvSpPr>
        <p:spPr>
          <a:xfrm>
            <a:off x="8718303" y="2825690"/>
            <a:ext cx="25549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각 유해화학 물질이나 취급장의 물류 현황 </a:t>
            </a:r>
            <a:endParaRPr lang="en-US" altLang="ko-KR" sz="2000" dirty="0">
              <a:solidFill>
                <a:schemeClr val="accent5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주로 거래 화학물질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</a:p>
          <a:p>
            <a:pPr algn="ctr"/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유출 사고의 수 등 </a:t>
            </a:r>
            <a:endParaRPr lang="en-US" altLang="ko-KR" sz="2000" dirty="0">
              <a:solidFill>
                <a:schemeClr val="accent5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통계치 제공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92972D-CD87-416F-87AB-5EE472122821}"/>
              </a:ext>
            </a:extLst>
          </p:cNvPr>
          <p:cNvSpPr txBox="1"/>
          <p:nvPr/>
        </p:nvSpPr>
        <p:spPr>
          <a:xfrm>
            <a:off x="3200343" y="6025918"/>
            <a:ext cx="8502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관리자가 주의 깊게 관리할부분을 알 </a:t>
            </a:r>
            <a:r>
              <a:rPr lang="ko-KR" altLang="en-US" sz="20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 있도록 도움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AF9637-24EA-48AD-BA32-9B44E2E4D6BD}"/>
              </a:ext>
            </a:extLst>
          </p:cNvPr>
          <p:cNvSpPr/>
          <p:nvPr/>
        </p:nvSpPr>
        <p:spPr>
          <a:xfrm>
            <a:off x="9991725" y="6553200"/>
            <a:ext cx="2200275" cy="30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54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8E6EBA-C1A7-43A8-9D17-3F2A0083D1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3556911" y="2881710"/>
            <a:ext cx="5907931" cy="1320799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3683018" y="3249721"/>
            <a:ext cx="5655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과제 추진 일정 및 예산 활용 계획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299184" y="1707265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3, 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751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:a16="http://schemas.microsoft.com/office/drawing/2014/main" id="{FCF1EBB9-0062-4561-8DB9-A442BDE7B7B6}"/>
              </a:ext>
            </a:extLst>
          </p:cNvPr>
          <p:cNvSpPr/>
          <p:nvPr/>
        </p:nvSpPr>
        <p:spPr>
          <a:xfrm>
            <a:off x="8626845" y="2878745"/>
            <a:ext cx="2646943" cy="2646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8BF3FAF-88AB-45B0-9390-215BD1A87087}"/>
              </a:ext>
            </a:extLst>
          </p:cNvPr>
          <p:cNvSpPr/>
          <p:nvPr/>
        </p:nvSpPr>
        <p:spPr>
          <a:xfrm>
            <a:off x="4717258" y="2961725"/>
            <a:ext cx="2646943" cy="2646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2A1E27F-8CED-4B62-9F97-9F4D64D07BD6}"/>
              </a:ext>
            </a:extLst>
          </p:cNvPr>
          <p:cNvSpPr/>
          <p:nvPr/>
        </p:nvSpPr>
        <p:spPr>
          <a:xfrm>
            <a:off x="807671" y="3009272"/>
            <a:ext cx="2646943" cy="2646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4FB2A4-DE6D-4476-A9DB-6F6337824F83}"/>
              </a:ext>
            </a:extLst>
          </p:cNvPr>
          <p:cNvSpPr/>
          <p:nvPr/>
        </p:nvSpPr>
        <p:spPr>
          <a:xfrm>
            <a:off x="600075" y="1885950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600075" y="1895181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9DF557-76D0-4AC0-BDB2-DC1581B5A656}"/>
              </a:ext>
            </a:extLst>
          </p:cNvPr>
          <p:cNvSpPr txBox="1"/>
          <p:nvPr/>
        </p:nvSpPr>
        <p:spPr>
          <a:xfrm>
            <a:off x="704850" y="1969800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1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46B59-6517-4A22-80A9-8BC4A6462111}"/>
              </a:ext>
            </a:extLst>
          </p:cNvPr>
          <p:cNvSpPr txBox="1"/>
          <p:nvPr/>
        </p:nvSpPr>
        <p:spPr>
          <a:xfrm>
            <a:off x="1172635" y="2072759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매주 </a:t>
            </a:r>
            <a:r>
              <a:rPr lang="en-US" altLang="ko-KR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회 멘토님과 대면 회의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6325EF-A249-4247-AC26-5330E8A88B42}"/>
              </a:ext>
            </a:extLst>
          </p:cNvPr>
          <p:cNvSpPr/>
          <p:nvPr/>
        </p:nvSpPr>
        <p:spPr>
          <a:xfrm>
            <a:off x="4467225" y="1897425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CB0AAF-91F2-42C2-98BC-7429061594FA}"/>
              </a:ext>
            </a:extLst>
          </p:cNvPr>
          <p:cNvCxnSpPr/>
          <p:nvPr/>
        </p:nvCxnSpPr>
        <p:spPr>
          <a:xfrm>
            <a:off x="4467225" y="1906656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C729EE-0C39-471C-A22B-046D1EAC0687}"/>
              </a:ext>
            </a:extLst>
          </p:cNvPr>
          <p:cNvSpPr txBox="1"/>
          <p:nvPr/>
        </p:nvSpPr>
        <p:spPr>
          <a:xfrm>
            <a:off x="4572000" y="1981275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2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318BA-E485-4AFB-B099-FA07D3690FE3}"/>
              </a:ext>
            </a:extLst>
          </p:cNvPr>
          <p:cNvSpPr txBox="1"/>
          <p:nvPr/>
        </p:nvSpPr>
        <p:spPr>
          <a:xfrm>
            <a:off x="5039785" y="2084234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매주 </a:t>
            </a:r>
            <a:r>
              <a:rPr lang="en-US" altLang="ko-KR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회 팀 회의 따로 진행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EB6410-EE60-4D02-B4D5-C92833B3FEBA}"/>
              </a:ext>
            </a:extLst>
          </p:cNvPr>
          <p:cNvSpPr/>
          <p:nvPr/>
        </p:nvSpPr>
        <p:spPr>
          <a:xfrm>
            <a:off x="8334375" y="1908900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1D7DA32-FE75-4D00-9891-407C0CD72AEC}"/>
              </a:ext>
            </a:extLst>
          </p:cNvPr>
          <p:cNvCxnSpPr/>
          <p:nvPr/>
        </p:nvCxnSpPr>
        <p:spPr>
          <a:xfrm>
            <a:off x="8334375" y="1918131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C0C028-C8BD-4612-AD2A-50CF359D54C2}"/>
              </a:ext>
            </a:extLst>
          </p:cNvPr>
          <p:cNvSpPr txBox="1"/>
          <p:nvPr/>
        </p:nvSpPr>
        <p:spPr>
          <a:xfrm>
            <a:off x="8439150" y="1992750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3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22FA4B-1AD9-4533-BF6D-56C5B1D6B84F}"/>
              </a:ext>
            </a:extLst>
          </p:cNvPr>
          <p:cNvSpPr txBox="1"/>
          <p:nvPr/>
        </p:nvSpPr>
        <p:spPr>
          <a:xfrm>
            <a:off x="8906935" y="209570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매주 회의록 작성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CF0B9C-A35E-4048-8E2B-8D77386E9696}"/>
              </a:ext>
            </a:extLst>
          </p:cNvPr>
          <p:cNvCxnSpPr/>
          <p:nvPr/>
        </p:nvCxnSpPr>
        <p:spPr>
          <a:xfrm>
            <a:off x="600075" y="6054226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880D58-E6A4-4BCC-A050-75EC02522832}"/>
              </a:ext>
            </a:extLst>
          </p:cNvPr>
          <p:cNvCxnSpPr/>
          <p:nvPr/>
        </p:nvCxnSpPr>
        <p:spPr>
          <a:xfrm>
            <a:off x="4467225" y="6061613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8FCBA70-6025-4E0A-A757-EB330E5E28AD}"/>
              </a:ext>
            </a:extLst>
          </p:cNvPr>
          <p:cNvCxnSpPr/>
          <p:nvPr/>
        </p:nvCxnSpPr>
        <p:spPr>
          <a:xfrm>
            <a:off x="8334375" y="6069000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4C208EE-EAA3-46C9-9029-85EB3C287A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28" y="3326313"/>
            <a:ext cx="1553376" cy="15533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7484B6-64B9-46D3-86AD-854758B7BCC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038" y="3153309"/>
            <a:ext cx="1899384" cy="189938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BF183BA-6267-4414-8107-2B7E7869F37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50" y="3210048"/>
            <a:ext cx="1899384" cy="189938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31F0CF-D844-4E26-8097-4A7FCD03A795}"/>
              </a:ext>
            </a:extLst>
          </p:cNvPr>
          <p:cNvSpPr/>
          <p:nvPr/>
        </p:nvSpPr>
        <p:spPr>
          <a:xfrm>
            <a:off x="9991725" y="6553200"/>
            <a:ext cx="2200275" cy="30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42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7417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 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8F482A5-C122-4746-B8A4-0FCD4ADBA70B}"/>
              </a:ext>
            </a:extLst>
          </p:cNvPr>
          <p:cNvSpPr/>
          <p:nvPr/>
        </p:nvSpPr>
        <p:spPr>
          <a:xfrm>
            <a:off x="420063" y="1183625"/>
            <a:ext cx="11427481" cy="5369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0E1F2-D685-4D8B-98A7-84A5837290BC}"/>
              </a:ext>
            </a:extLst>
          </p:cNvPr>
          <p:cNvSpPr txBox="1"/>
          <p:nvPr/>
        </p:nvSpPr>
        <p:spPr>
          <a:xfrm>
            <a:off x="5591926" y="1219135"/>
            <a:ext cx="512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미팅 진행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88AC59-1142-43D4-A290-350F2B024FD4}"/>
              </a:ext>
            </a:extLst>
          </p:cNvPr>
          <p:cNvSpPr/>
          <p:nvPr/>
        </p:nvSpPr>
        <p:spPr>
          <a:xfrm>
            <a:off x="9991725" y="6553200"/>
            <a:ext cx="2200275" cy="30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B1BD67-00D6-44DF-A170-A0CEC603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73" y="1413712"/>
            <a:ext cx="3379247" cy="5012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 descr="실내, 벽, 테이블, 회의실이(가) 표시된 사진&#10;&#10;자동 생성된 설명">
            <a:extLst>
              <a:ext uri="{FF2B5EF4-FFF2-40B4-BE49-F238E27FC236}">
                <a16:creationId xmlns:a16="http://schemas.microsoft.com/office/drawing/2014/main" id="{4F6232BC-890A-4DD5-B14A-3789D845EA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111" y="1640672"/>
            <a:ext cx="3947431" cy="2220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B0F25A5-1714-4ED6-801F-61EF7B9BD1C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03" y="4072578"/>
            <a:ext cx="4451298" cy="2386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472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90C665-A9CA-4B35-A1B2-06D124B1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86" y="1524707"/>
            <a:ext cx="10839732" cy="393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12864-FB5D-40D6-B45C-630AC8529021}"/>
              </a:ext>
            </a:extLst>
          </p:cNvPr>
          <p:cNvSpPr txBox="1"/>
          <p:nvPr/>
        </p:nvSpPr>
        <p:spPr>
          <a:xfrm>
            <a:off x="728686" y="5553948"/>
            <a:ext cx="64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개발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일정에따라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수정될 수 있음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E5FC2E-575D-44AE-B206-ECC19B22956F}"/>
              </a:ext>
            </a:extLst>
          </p:cNvPr>
          <p:cNvSpPr/>
          <p:nvPr/>
        </p:nvSpPr>
        <p:spPr>
          <a:xfrm>
            <a:off x="9991725" y="6553200"/>
            <a:ext cx="2200275" cy="30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9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7417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분담 역할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88AC59-1142-43D4-A290-350F2B024FD4}"/>
              </a:ext>
            </a:extLst>
          </p:cNvPr>
          <p:cNvSpPr/>
          <p:nvPr/>
        </p:nvSpPr>
        <p:spPr>
          <a:xfrm>
            <a:off x="9991725" y="6553200"/>
            <a:ext cx="2200275" cy="30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C55C611-A83D-4A90-9502-314F33521716}"/>
              </a:ext>
            </a:extLst>
          </p:cNvPr>
          <p:cNvGrpSpPr/>
          <p:nvPr/>
        </p:nvGrpSpPr>
        <p:grpSpPr>
          <a:xfrm>
            <a:off x="1528211" y="1316816"/>
            <a:ext cx="10123475" cy="797768"/>
            <a:chOff x="1561767" y="1121622"/>
            <a:chExt cx="10123475" cy="79776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F482A5-C122-4746-B8A4-0FCD4ADBA70B}"/>
                </a:ext>
              </a:extLst>
            </p:cNvPr>
            <p:cNvSpPr/>
            <p:nvPr/>
          </p:nvSpPr>
          <p:spPr>
            <a:xfrm>
              <a:off x="1561767" y="1121622"/>
              <a:ext cx="9068466" cy="7977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EC8A89-C677-4BF7-9924-030D9BF61076}"/>
                </a:ext>
              </a:extLst>
            </p:cNvPr>
            <p:cNvSpPr txBox="1"/>
            <p:nvPr/>
          </p:nvSpPr>
          <p:spPr>
            <a:xfrm>
              <a:off x="3029825" y="1335840"/>
              <a:ext cx="2374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이서정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99BF400-4903-4C27-A5A6-D5C993539853}"/>
                </a:ext>
              </a:extLst>
            </p:cNvPr>
            <p:cNvSpPr/>
            <p:nvPr/>
          </p:nvSpPr>
          <p:spPr>
            <a:xfrm>
              <a:off x="1561785" y="1121632"/>
              <a:ext cx="1240938" cy="7896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1FF1DA-F184-49EE-BE27-451C2154703D}"/>
                </a:ext>
              </a:extLst>
            </p:cNvPr>
            <p:cNvSpPr txBox="1"/>
            <p:nvPr/>
          </p:nvSpPr>
          <p:spPr>
            <a:xfrm>
              <a:off x="4945554" y="1328527"/>
              <a:ext cx="673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애플리케이션</a:t>
              </a:r>
              <a:r>
                <a:rPr lang="en-US" altLang="ko-KR" dirty="0"/>
                <a:t> </a:t>
              </a:r>
              <a:r>
                <a:rPr lang="ko-KR" altLang="en-US" dirty="0"/>
                <a:t>회원가입 개발 및 </a:t>
              </a:r>
              <a:r>
                <a:rPr lang="en-US" altLang="ko-KR" dirty="0"/>
                <a:t>DB </a:t>
              </a:r>
              <a:r>
                <a:rPr lang="ko-KR" altLang="en-US" dirty="0"/>
                <a:t>연동</a:t>
              </a:r>
              <a:r>
                <a:rPr lang="en-US" altLang="ko-KR" dirty="0"/>
                <a:t>   </a:t>
              </a:r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E87BCC9-1957-4BCB-B9DA-BEA5DA963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605" y="1223362"/>
              <a:ext cx="601297" cy="601297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1B73CD8-5295-4A06-B80C-1D7CE51FFEE8}"/>
              </a:ext>
            </a:extLst>
          </p:cNvPr>
          <p:cNvGrpSpPr/>
          <p:nvPr/>
        </p:nvGrpSpPr>
        <p:grpSpPr>
          <a:xfrm>
            <a:off x="1528211" y="2420811"/>
            <a:ext cx="10123475" cy="797768"/>
            <a:chOff x="1561767" y="1121622"/>
            <a:chExt cx="10123475" cy="797768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8C1C517-6B6C-4827-B583-9371B04B76FF}"/>
                </a:ext>
              </a:extLst>
            </p:cNvPr>
            <p:cNvSpPr/>
            <p:nvPr/>
          </p:nvSpPr>
          <p:spPr>
            <a:xfrm>
              <a:off x="1561767" y="1121622"/>
              <a:ext cx="9068466" cy="7977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A03E049-5F83-4FDC-8394-B9A96A110380}"/>
                </a:ext>
              </a:extLst>
            </p:cNvPr>
            <p:cNvSpPr txBox="1"/>
            <p:nvPr/>
          </p:nvSpPr>
          <p:spPr>
            <a:xfrm>
              <a:off x="3029825" y="1335840"/>
              <a:ext cx="2374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김주영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EC0DAE5-1F35-47F8-97E0-BEDBB613B759}"/>
                </a:ext>
              </a:extLst>
            </p:cNvPr>
            <p:cNvSpPr/>
            <p:nvPr/>
          </p:nvSpPr>
          <p:spPr>
            <a:xfrm>
              <a:off x="1561785" y="1121632"/>
              <a:ext cx="1240938" cy="789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9A2D6C4-9499-46C4-A3BF-1E4C8ED4DF5B}"/>
                </a:ext>
              </a:extLst>
            </p:cNvPr>
            <p:cNvSpPr txBox="1"/>
            <p:nvPr/>
          </p:nvSpPr>
          <p:spPr>
            <a:xfrm>
              <a:off x="4945554" y="1335840"/>
              <a:ext cx="673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관리자 웹 개발 및 통계 개발</a:t>
              </a: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5AADABB0-800E-4B80-A21B-C0B589255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605" y="1223362"/>
              <a:ext cx="601297" cy="601297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28B0192-4113-4752-BB3B-26ECE321E678}"/>
              </a:ext>
            </a:extLst>
          </p:cNvPr>
          <p:cNvGrpSpPr/>
          <p:nvPr/>
        </p:nvGrpSpPr>
        <p:grpSpPr>
          <a:xfrm>
            <a:off x="1528211" y="3497958"/>
            <a:ext cx="10123475" cy="797768"/>
            <a:chOff x="1561767" y="1121622"/>
            <a:chExt cx="10123475" cy="797768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BCD6CC0-307B-4E37-B1CF-2EFF0A97CBCE}"/>
                </a:ext>
              </a:extLst>
            </p:cNvPr>
            <p:cNvSpPr/>
            <p:nvPr/>
          </p:nvSpPr>
          <p:spPr>
            <a:xfrm>
              <a:off x="1561767" y="1121622"/>
              <a:ext cx="9068466" cy="7977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D7FA2D0-26B9-44EE-A1E1-C63C47CEA928}"/>
                </a:ext>
              </a:extLst>
            </p:cNvPr>
            <p:cNvSpPr txBox="1"/>
            <p:nvPr/>
          </p:nvSpPr>
          <p:spPr>
            <a:xfrm>
              <a:off x="3029825" y="1335840"/>
              <a:ext cx="2374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박재완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06D39AB-25B9-4C03-92F7-0A734BF5AECA}"/>
                </a:ext>
              </a:extLst>
            </p:cNvPr>
            <p:cNvSpPr/>
            <p:nvPr/>
          </p:nvSpPr>
          <p:spPr>
            <a:xfrm>
              <a:off x="1561785" y="1121632"/>
              <a:ext cx="1240938" cy="789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5A6D523-284D-4CBB-B75D-2CAB72472527}"/>
                </a:ext>
              </a:extLst>
            </p:cNvPr>
            <p:cNvSpPr txBox="1"/>
            <p:nvPr/>
          </p:nvSpPr>
          <p:spPr>
            <a:xfrm>
              <a:off x="4945554" y="1328527"/>
              <a:ext cx="673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웹 서버 개발 및 </a:t>
              </a:r>
              <a:r>
                <a:rPr lang="en-US" altLang="ko-KR" dirty="0"/>
                <a:t>DB </a:t>
              </a:r>
              <a:r>
                <a:rPr lang="ko-KR" altLang="en-US" dirty="0"/>
                <a:t>연동 </a:t>
              </a: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52559784-7B30-421B-8813-09750660E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605" y="1223362"/>
              <a:ext cx="601297" cy="601297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FD94AA0-4356-4301-B8EA-80260C93A8A5}"/>
              </a:ext>
            </a:extLst>
          </p:cNvPr>
          <p:cNvGrpSpPr/>
          <p:nvPr/>
        </p:nvGrpSpPr>
        <p:grpSpPr>
          <a:xfrm>
            <a:off x="1528211" y="4536511"/>
            <a:ext cx="10123475" cy="797768"/>
            <a:chOff x="1561767" y="1121622"/>
            <a:chExt cx="10123475" cy="79776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7E6C069-57A3-4C52-9792-DC1F0F2D64BF}"/>
                </a:ext>
              </a:extLst>
            </p:cNvPr>
            <p:cNvSpPr/>
            <p:nvPr/>
          </p:nvSpPr>
          <p:spPr>
            <a:xfrm>
              <a:off x="1561767" y="1121622"/>
              <a:ext cx="9068466" cy="7977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EC69CA-697F-49C5-9B06-26FAF16AEAEC}"/>
                </a:ext>
              </a:extLst>
            </p:cNvPr>
            <p:cNvSpPr txBox="1"/>
            <p:nvPr/>
          </p:nvSpPr>
          <p:spPr>
            <a:xfrm>
              <a:off x="3029825" y="1335840"/>
              <a:ext cx="2374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오주영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052AA21-3955-44FA-B49C-E9DF95252151}"/>
                </a:ext>
              </a:extLst>
            </p:cNvPr>
            <p:cNvSpPr/>
            <p:nvPr/>
          </p:nvSpPr>
          <p:spPr>
            <a:xfrm>
              <a:off x="1561785" y="1121632"/>
              <a:ext cx="1240938" cy="789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A192371-8226-4FC7-8C8D-24E26D0750E7}"/>
                </a:ext>
              </a:extLst>
            </p:cNvPr>
            <p:cNvSpPr txBox="1"/>
            <p:nvPr/>
          </p:nvSpPr>
          <p:spPr>
            <a:xfrm>
              <a:off x="4945554" y="1330526"/>
              <a:ext cx="673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애플리케이션</a:t>
              </a:r>
              <a:r>
                <a:rPr lang="en-US" altLang="ko-KR" dirty="0"/>
                <a:t> QR </a:t>
              </a:r>
              <a:r>
                <a:rPr lang="ko-KR" altLang="en-US" dirty="0" err="1"/>
                <a:t>입출입</a:t>
              </a:r>
              <a:r>
                <a:rPr lang="ko-KR" altLang="en-US" dirty="0"/>
                <a:t> 시스템</a:t>
              </a:r>
              <a:r>
                <a:rPr lang="en-US" altLang="ko-KR" dirty="0"/>
                <a:t>, </a:t>
              </a:r>
              <a:r>
                <a:rPr lang="ko-KR" altLang="en-US" dirty="0"/>
                <a:t>물품 관리 히스토리 개발</a:t>
              </a: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B6816371-8724-452B-8145-920D728C1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605" y="1223362"/>
              <a:ext cx="601297" cy="601297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E021927-244F-46C5-982C-C9566A12B468}"/>
              </a:ext>
            </a:extLst>
          </p:cNvPr>
          <p:cNvGrpSpPr/>
          <p:nvPr/>
        </p:nvGrpSpPr>
        <p:grpSpPr>
          <a:xfrm>
            <a:off x="1528211" y="5573045"/>
            <a:ext cx="10158429" cy="797768"/>
            <a:chOff x="1561767" y="1121622"/>
            <a:chExt cx="10158429" cy="79776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18ABC51-BD90-4A33-A80B-36ABA0766334}"/>
                </a:ext>
              </a:extLst>
            </p:cNvPr>
            <p:cNvSpPr/>
            <p:nvPr/>
          </p:nvSpPr>
          <p:spPr>
            <a:xfrm>
              <a:off x="1561767" y="1121622"/>
              <a:ext cx="9068466" cy="7977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2D0039A-2637-4610-8914-89E2A0E84240}"/>
                </a:ext>
              </a:extLst>
            </p:cNvPr>
            <p:cNvSpPr txBox="1"/>
            <p:nvPr/>
          </p:nvSpPr>
          <p:spPr>
            <a:xfrm>
              <a:off x="3029825" y="1335840"/>
              <a:ext cx="2374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조인후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4C16111-51ED-4089-A278-7200C14F4933}"/>
                </a:ext>
              </a:extLst>
            </p:cNvPr>
            <p:cNvSpPr/>
            <p:nvPr/>
          </p:nvSpPr>
          <p:spPr>
            <a:xfrm>
              <a:off x="1561785" y="1121632"/>
              <a:ext cx="1240938" cy="789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9EAF491-A57C-49BB-867A-F19441FAF329}"/>
                </a:ext>
              </a:extLst>
            </p:cNvPr>
            <p:cNvSpPr txBox="1"/>
            <p:nvPr/>
          </p:nvSpPr>
          <p:spPr>
            <a:xfrm>
              <a:off x="4980508" y="1328109"/>
              <a:ext cx="673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웹 서버 개발 및 디자인 담당</a:t>
              </a: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3C8EEF7F-64CB-4C51-9088-53C5FCDB0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605" y="1223362"/>
              <a:ext cx="601297" cy="601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481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8E6EBA-C1A7-43A8-9D17-3F2A0083D1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3556911" y="2881710"/>
            <a:ext cx="5907931" cy="1320799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4635205" y="3249721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기대효과 및 활용방안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299184" y="1707265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4, 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85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기대효과 및 활용방안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C97F39-2D9E-4660-85BF-3D93AB0F3E76}"/>
              </a:ext>
            </a:extLst>
          </p:cNvPr>
          <p:cNvCxnSpPr>
            <a:cxnSpLocks/>
          </p:cNvCxnSpPr>
          <p:nvPr/>
        </p:nvCxnSpPr>
        <p:spPr>
          <a:xfrm>
            <a:off x="372151" y="294640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CB20BF-9809-487C-BB39-3212B8AD6CE4}"/>
              </a:ext>
            </a:extLst>
          </p:cNvPr>
          <p:cNvCxnSpPr>
            <a:cxnSpLocks/>
          </p:cNvCxnSpPr>
          <p:nvPr/>
        </p:nvCxnSpPr>
        <p:spPr>
          <a:xfrm>
            <a:off x="372151" y="47972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F8912D-636C-4CE1-BA29-7285B3BD4311}"/>
              </a:ext>
            </a:extLst>
          </p:cNvPr>
          <p:cNvGrpSpPr/>
          <p:nvPr/>
        </p:nvGrpSpPr>
        <p:grpSpPr>
          <a:xfrm>
            <a:off x="409903" y="1300299"/>
            <a:ext cx="10533032" cy="1280529"/>
            <a:chOff x="1537048" y="1513659"/>
            <a:chExt cx="10533032" cy="12805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8EE741-C6C1-49C3-A15C-8890F39D8F1E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001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E6B35E-A3DF-4ADB-BF6A-4AB1FDC7CC20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3C6971-B5C7-46C6-96DE-F8E60415741A}"/>
                </a:ext>
              </a:extLst>
            </p:cNvPr>
            <p:cNvSpPr txBox="1"/>
            <p:nvPr/>
          </p:nvSpPr>
          <p:spPr>
            <a:xfrm>
              <a:off x="3076354" y="1513659"/>
              <a:ext cx="5783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/>
                  </a:solidFill>
                  <a:latin typeface="+mj-ea"/>
                  <a:ea typeface="+mj-ea"/>
                </a:rPr>
                <a:t>화학물질 관련 사고 예방 가능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ADC2CB-3028-48CF-9322-1CFFB330DE19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735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solidFill>
                    <a:schemeClr val="accent6"/>
                  </a:solidFill>
                </a:rPr>
                <a:t>물질의 유통과정에서 재고관리를 철저히 할 수 있도록 도움</a:t>
              </a:r>
              <a:endParaRPr lang="en-US" altLang="ko-KR" spc="-150" dirty="0">
                <a:solidFill>
                  <a:schemeClr val="accent6"/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solidFill>
                    <a:schemeClr val="accent6"/>
                  </a:solidFill>
                </a:rPr>
                <a:t>재고관리를 통해 방치된 화학물질의 사고 예방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AAFBD61-D793-4FC9-AF8B-E45F45A9E71A}"/>
              </a:ext>
            </a:extLst>
          </p:cNvPr>
          <p:cNvGrpSpPr/>
          <p:nvPr/>
        </p:nvGrpSpPr>
        <p:grpSpPr>
          <a:xfrm>
            <a:off x="409903" y="3121078"/>
            <a:ext cx="10533032" cy="1280529"/>
            <a:chOff x="1537048" y="1513659"/>
            <a:chExt cx="10533032" cy="12805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CFEA5D-1A6F-473D-91E1-120D6A5B7807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002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49AD9D-DF17-401A-9806-D96A79D9C7F0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759786-5762-4CFA-9B29-A79FBFEC7A16}"/>
                </a:ext>
              </a:extLst>
            </p:cNvPr>
            <p:cNvSpPr txBox="1"/>
            <p:nvPr/>
          </p:nvSpPr>
          <p:spPr>
            <a:xfrm>
              <a:off x="3076354" y="1513659"/>
              <a:ext cx="64247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/>
                  </a:solidFill>
                  <a:latin typeface="+mj-ea"/>
                  <a:ea typeface="+mj-ea"/>
                </a:rPr>
                <a:t>다른 물품관리로 확장 애플리케이션 개발 가능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A9BAC9-D344-4374-B0F4-50B085C952A0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735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solidFill>
                    <a:schemeClr val="accent6"/>
                  </a:solidFill>
                </a:rPr>
                <a:t>코로나 </a:t>
              </a:r>
              <a:r>
                <a:rPr lang="en-US" altLang="ko-KR" spc="-150" dirty="0">
                  <a:solidFill>
                    <a:schemeClr val="accent6"/>
                  </a:solidFill>
                </a:rPr>
                <a:t>19</a:t>
              </a:r>
              <a:r>
                <a:rPr lang="ko-KR" altLang="en-US" spc="-150" dirty="0">
                  <a:solidFill>
                    <a:schemeClr val="accent6"/>
                  </a:solidFill>
                </a:rPr>
                <a:t>로 증가한 택배물량과 함께 물류 시스템 에 대한 필요가 더욱 증가하고 있음</a:t>
              </a:r>
              <a:endParaRPr lang="en-US" altLang="ko-KR" spc="-150" dirty="0">
                <a:solidFill>
                  <a:schemeClr val="accent6"/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solidFill>
                    <a:schemeClr val="accent6"/>
                  </a:solidFill>
                </a:rPr>
                <a:t>안전관리 문제 이외로</a:t>
              </a:r>
              <a:r>
                <a:rPr lang="en-US" altLang="ko-KR" spc="-150" dirty="0">
                  <a:solidFill>
                    <a:schemeClr val="accent6"/>
                  </a:solidFill>
                </a:rPr>
                <a:t> </a:t>
              </a:r>
              <a:r>
                <a:rPr lang="ko-KR" altLang="en-US" spc="-150" dirty="0">
                  <a:solidFill>
                    <a:schemeClr val="accent6"/>
                  </a:solidFill>
                </a:rPr>
                <a:t>보안</a:t>
              </a:r>
              <a:r>
                <a:rPr lang="en-US" altLang="ko-KR" spc="-150" dirty="0">
                  <a:solidFill>
                    <a:schemeClr val="accent6"/>
                  </a:solidFill>
                </a:rPr>
                <a:t>, </a:t>
              </a:r>
              <a:r>
                <a:rPr lang="ko-KR" altLang="en-US" spc="-150" dirty="0">
                  <a:solidFill>
                    <a:schemeClr val="accent6"/>
                  </a:solidFill>
                </a:rPr>
                <a:t>도난을 예방할 수 있는 효과도 존재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DB66DDB-B8D6-4205-A7CF-52BB38C2BE02}"/>
              </a:ext>
            </a:extLst>
          </p:cNvPr>
          <p:cNvGrpSpPr/>
          <p:nvPr/>
        </p:nvGrpSpPr>
        <p:grpSpPr>
          <a:xfrm>
            <a:off x="409903" y="4982497"/>
            <a:ext cx="10533032" cy="1280529"/>
            <a:chOff x="1537048" y="1513659"/>
            <a:chExt cx="10533032" cy="128052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1BEED-9E76-46D7-A06F-9647F54F4E3F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003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EA0588-82EA-46B5-BA40-CC314AE5C0DE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0AFF35-0F95-42E4-B6AC-5302F7CE2B12}"/>
                </a:ext>
              </a:extLst>
            </p:cNvPr>
            <p:cNvSpPr txBox="1"/>
            <p:nvPr/>
          </p:nvSpPr>
          <p:spPr>
            <a:xfrm>
              <a:off x="3076354" y="1513659"/>
              <a:ext cx="7253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/>
                  </a:solidFill>
                  <a:latin typeface="+mj-ea"/>
                  <a:ea typeface="+mj-ea"/>
                </a:rPr>
                <a:t>실제 사고발생시 조사 정보 제공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AF7684-3310-41FA-9BEE-6024F9BE1229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735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solidFill>
                    <a:schemeClr val="accent6"/>
                  </a:solidFill>
                </a:rPr>
                <a:t>실제 사고발생시 여러 화학물질의 유통 과정들이 </a:t>
              </a:r>
              <a:r>
                <a:rPr lang="en-US" altLang="ko-KR" spc="-150" dirty="0">
                  <a:solidFill>
                    <a:schemeClr val="accent6"/>
                  </a:solidFill>
                </a:rPr>
                <a:t>DB</a:t>
              </a:r>
              <a:r>
                <a:rPr lang="ko-KR" altLang="en-US" spc="-150" dirty="0">
                  <a:solidFill>
                    <a:schemeClr val="accent6"/>
                  </a:solidFill>
                </a:rPr>
                <a:t>에 쌓이므로 사고 추적 가능</a:t>
              </a:r>
              <a:endParaRPr lang="en-US" altLang="ko-KR" spc="-150" dirty="0">
                <a:solidFill>
                  <a:schemeClr val="accent6"/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solidFill>
                    <a:schemeClr val="accent6"/>
                  </a:solidFill>
                </a:rPr>
                <a:t>여러 통계자료를 통해  관리자들의 모니터링 부담을 줄임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A53801-6C56-4E94-966A-EB646EE4F4A7}"/>
              </a:ext>
            </a:extLst>
          </p:cNvPr>
          <p:cNvSpPr/>
          <p:nvPr/>
        </p:nvSpPr>
        <p:spPr>
          <a:xfrm>
            <a:off x="9991725" y="6553200"/>
            <a:ext cx="2200275" cy="30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2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49CCC5-A6C6-4427-B887-ABA4E4399E0B}"/>
              </a:ext>
            </a:extLst>
          </p:cNvPr>
          <p:cNvCxnSpPr/>
          <p:nvPr/>
        </p:nvCxnSpPr>
        <p:spPr>
          <a:xfrm>
            <a:off x="457200" y="965200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2B9AA8-7F76-41AC-BDFD-1466CFBDD3F6}"/>
              </a:ext>
            </a:extLst>
          </p:cNvPr>
          <p:cNvSpPr txBox="1"/>
          <p:nvPr/>
        </p:nvSpPr>
        <p:spPr>
          <a:xfrm>
            <a:off x="457200" y="29689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2FAB3F1-19E5-4885-AB94-E1E103E57374}"/>
              </a:ext>
            </a:extLst>
          </p:cNvPr>
          <p:cNvGrpSpPr/>
          <p:nvPr/>
        </p:nvGrpSpPr>
        <p:grpSpPr>
          <a:xfrm>
            <a:off x="767634" y="1259278"/>
            <a:ext cx="4505406" cy="707886"/>
            <a:chOff x="767634" y="2238492"/>
            <a:chExt cx="45054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EEEDF0-282B-438C-ABC0-502CC3664B6B}"/>
                </a:ext>
              </a:extLst>
            </p:cNvPr>
            <p:cNvSpPr txBox="1"/>
            <p:nvPr/>
          </p:nvSpPr>
          <p:spPr>
            <a:xfrm>
              <a:off x="2143760" y="2354580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과제 목적 및 필요성</a:t>
              </a:r>
            </a:p>
          </p:txBody>
        </p:sp>
        <p:sp>
          <p:nvSpPr>
            <p:cNvPr id="8" name="양쪽 대괄호 7">
              <a:extLst>
                <a:ext uri="{FF2B5EF4-FFF2-40B4-BE49-F238E27FC236}">
                  <a16:creationId xmlns:a16="http://schemas.microsoft.com/office/drawing/2014/main" id="{D2A997A7-4526-4DF2-8132-A3980CE44B53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182BD7-8E16-41D3-8371-84522BC32261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1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2AF14E-D156-406D-B222-C378A29D3B26}"/>
              </a:ext>
            </a:extLst>
          </p:cNvPr>
          <p:cNvGrpSpPr/>
          <p:nvPr/>
        </p:nvGrpSpPr>
        <p:grpSpPr>
          <a:xfrm>
            <a:off x="767634" y="2307886"/>
            <a:ext cx="4505406" cy="707886"/>
            <a:chOff x="767634" y="2238492"/>
            <a:chExt cx="4505406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436C32-9EAA-48F3-9975-C6EF35573D40}"/>
                </a:ext>
              </a:extLst>
            </p:cNvPr>
            <p:cNvSpPr txBox="1"/>
            <p:nvPr/>
          </p:nvSpPr>
          <p:spPr>
            <a:xfrm>
              <a:off x="2143760" y="2354580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과제 내용 및  추진방법</a:t>
              </a:r>
            </a:p>
          </p:txBody>
        </p:sp>
        <p:sp>
          <p:nvSpPr>
            <p:cNvPr id="13" name="양쪽 대괄호 12">
              <a:extLst>
                <a:ext uri="{FF2B5EF4-FFF2-40B4-BE49-F238E27FC236}">
                  <a16:creationId xmlns:a16="http://schemas.microsoft.com/office/drawing/2014/main" id="{B03166D6-E5CE-41C7-B4A9-D1A041CEEFA9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24856D-A238-4835-A982-B4DC8A6B517E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2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B4D7AA0-268A-4302-AE37-8DA290AE7E66}"/>
              </a:ext>
            </a:extLst>
          </p:cNvPr>
          <p:cNvGrpSpPr/>
          <p:nvPr/>
        </p:nvGrpSpPr>
        <p:grpSpPr>
          <a:xfrm>
            <a:off x="767634" y="3341284"/>
            <a:ext cx="4505406" cy="707886"/>
            <a:chOff x="767634" y="2238492"/>
            <a:chExt cx="4505406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318138-64C2-4768-AD92-08E3F520A212}"/>
                </a:ext>
              </a:extLst>
            </p:cNvPr>
            <p:cNvSpPr txBox="1"/>
            <p:nvPr/>
          </p:nvSpPr>
          <p:spPr>
            <a:xfrm>
              <a:off x="2143760" y="2354580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과제 추진 일정</a:t>
              </a:r>
            </a:p>
          </p:txBody>
        </p:sp>
        <p:sp>
          <p:nvSpPr>
            <p:cNvPr id="17" name="양쪽 대괄호 16">
              <a:extLst>
                <a:ext uri="{FF2B5EF4-FFF2-40B4-BE49-F238E27FC236}">
                  <a16:creationId xmlns:a16="http://schemas.microsoft.com/office/drawing/2014/main" id="{0FFB1A5A-CEB5-4711-86DD-016845ADDA3B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E106E8-227B-4215-BE91-150B390F39C6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3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3D16624-48B4-425F-AFF2-7D038497FFE0}"/>
              </a:ext>
            </a:extLst>
          </p:cNvPr>
          <p:cNvGrpSpPr/>
          <p:nvPr/>
        </p:nvGrpSpPr>
        <p:grpSpPr>
          <a:xfrm>
            <a:off x="767634" y="4423800"/>
            <a:ext cx="4505406" cy="707886"/>
            <a:chOff x="767634" y="2238492"/>
            <a:chExt cx="4505406" cy="70788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47025-AD85-4BC7-AAFD-23FEFE4DD413}"/>
                </a:ext>
              </a:extLst>
            </p:cNvPr>
            <p:cNvSpPr txBox="1"/>
            <p:nvPr/>
          </p:nvSpPr>
          <p:spPr>
            <a:xfrm>
              <a:off x="2143760" y="2354580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기대효과 및 활용방안</a:t>
              </a:r>
            </a:p>
          </p:txBody>
        </p:sp>
        <p:sp>
          <p:nvSpPr>
            <p:cNvPr id="25" name="양쪽 대괄호 24">
              <a:extLst>
                <a:ext uri="{FF2B5EF4-FFF2-40B4-BE49-F238E27FC236}">
                  <a16:creationId xmlns:a16="http://schemas.microsoft.com/office/drawing/2014/main" id="{901344ED-17C7-4063-86BF-F8A1B8E14520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66C456-AAD9-4A14-ABC5-02AC558D18BA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4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FC890D-DE94-4D93-9B2C-49F277B15F14}"/>
              </a:ext>
            </a:extLst>
          </p:cNvPr>
          <p:cNvGrpSpPr/>
          <p:nvPr/>
        </p:nvGrpSpPr>
        <p:grpSpPr>
          <a:xfrm>
            <a:off x="767634" y="5582770"/>
            <a:ext cx="4505406" cy="707886"/>
            <a:chOff x="767634" y="2238492"/>
            <a:chExt cx="4505406" cy="707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EEC6F5-3AA9-4958-ADBA-BA8A2C9105A9}"/>
                </a:ext>
              </a:extLst>
            </p:cNvPr>
            <p:cNvSpPr txBox="1"/>
            <p:nvPr/>
          </p:nvSpPr>
          <p:spPr>
            <a:xfrm>
              <a:off x="2143760" y="2354580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예상성과</a:t>
              </a: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12642442-3F26-4F80-A927-4E215BC00277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E1C588-8516-4077-8A64-F51247D96591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5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그림 21" descr="텍스트, 병, 시험관, 유리덮개이(가) 표시된 사진&#10;&#10;자동 생성된 설명">
            <a:extLst>
              <a:ext uri="{FF2B5EF4-FFF2-40B4-BE49-F238E27FC236}">
                <a16:creationId xmlns:a16="http://schemas.microsoft.com/office/drawing/2014/main" id="{8A8D7933-0F04-4D16-BF27-D4E61ABEE1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30756"/>
            <a:ext cx="6096000" cy="69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24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8E6EBA-C1A7-43A8-9D17-3F2A0083D1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3556911" y="2881710"/>
            <a:ext cx="5907931" cy="1320799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5246754" y="3249721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주요 과제성과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299184" y="1707265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5, 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78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예상되는 주요 성과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DE46E2DC-7B1E-41C4-972C-1A8FEEA960A5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FAC543-6C7F-4685-A84E-7D7EFD929A48}"/>
              </a:ext>
            </a:extLst>
          </p:cNvPr>
          <p:cNvCxnSpPr/>
          <p:nvPr/>
        </p:nvCxnSpPr>
        <p:spPr>
          <a:xfrm>
            <a:off x="5808214" y="3169746"/>
            <a:ext cx="0" cy="1192863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271B438-97E5-4CF2-9C6B-8EFABFACAA32}"/>
              </a:ext>
            </a:extLst>
          </p:cNvPr>
          <p:cNvCxnSpPr/>
          <p:nvPr/>
        </p:nvCxnSpPr>
        <p:spPr>
          <a:xfrm flipH="1">
            <a:off x="4502177" y="4369912"/>
            <a:ext cx="1288010" cy="77449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CFB2A24-6666-4D4E-9C40-0C8D7F9D3670}"/>
              </a:ext>
            </a:extLst>
          </p:cNvPr>
          <p:cNvCxnSpPr/>
          <p:nvPr/>
        </p:nvCxnSpPr>
        <p:spPr>
          <a:xfrm>
            <a:off x="5808214" y="4362609"/>
            <a:ext cx="1072693" cy="67924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D1DB60C0-EC3B-43A4-A4CA-2B8BDB1FF956}"/>
              </a:ext>
            </a:extLst>
          </p:cNvPr>
          <p:cNvSpPr/>
          <p:nvPr/>
        </p:nvSpPr>
        <p:spPr>
          <a:xfrm>
            <a:off x="3270123" y="4576267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2700017-3CEA-42ED-AAF9-FCC1D35DDD4A}"/>
              </a:ext>
            </a:extLst>
          </p:cNvPr>
          <p:cNvSpPr/>
          <p:nvPr/>
        </p:nvSpPr>
        <p:spPr>
          <a:xfrm>
            <a:off x="4926391" y="142013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87A42B7-B0E4-4D2C-9AC1-4CDEB34180A4}"/>
              </a:ext>
            </a:extLst>
          </p:cNvPr>
          <p:cNvSpPr/>
          <p:nvPr/>
        </p:nvSpPr>
        <p:spPr>
          <a:xfrm>
            <a:off x="6685157" y="4576267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C91D0F-274F-4087-850E-4E60C6D12BB3}"/>
              </a:ext>
            </a:extLst>
          </p:cNvPr>
          <p:cNvSpPr txBox="1"/>
          <p:nvPr/>
        </p:nvSpPr>
        <p:spPr>
          <a:xfrm>
            <a:off x="5512614" y="1939260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0214426-EAE7-4522-A079-BA57392DB567}"/>
              </a:ext>
            </a:extLst>
          </p:cNvPr>
          <p:cNvSpPr txBox="1"/>
          <p:nvPr/>
        </p:nvSpPr>
        <p:spPr>
          <a:xfrm>
            <a:off x="3876835" y="5104740"/>
            <a:ext cx="54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131EF7B-F8FC-4E57-8E7A-9BC847334790}"/>
              </a:ext>
            </a:extLst>
          </p:cNvPr>
          <p:cNvSpPr txBox="1"/>
          <p:nvPr/>
        </p:nvSpPr>
        <p:spPr>
          <a:xfrm>
            <a:off x="7308700" y="510643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1495296-A031-4BBE-9A20-757E9965C8B5}"/>
              </a:ext>
            </a:extLst>
          </p:cNvPr>
          <p:cNvGrpSpPr/>
          <p:nvPr/>
        </p:nvGrpSpPr>
        <p:grpSpPr>
          <a:xfrm>
            <a:off x="143400" y="4746603"/>
            <a:ext cx="3156831" cy="1142672"/>
            <a:chOff x="-17391" y="4235821"/>
            <a:chExt cx="3156831" cy="114267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FBF9C9D-3BF9-44E4-B2BF-62C2DA35E1DA}"/>
                </a:ext>
              </a:extLst>
            </p:cNvPr>
            <p:cNvSpPr txBox="1"/>
            <p:nvPr/>
          </p:nvSpPr>
          <p:spPr>
            <a:xfrm>
              <a:off x="-17391" y="4793718"/>
              <a:ext cx="3156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회사측에서 긍정적으로 검토 중</a:t>
              </a:r>
              <a:endParaRPr lang="en-US" altLang="ko-KR" sz="1600" dirty="0"/>
            </a:p>
            <a:p>
              <a:pPr algn="just"/>
              <a:r>
                <a:rPr lang="ko-KR" altLang="en-US" sz="1600" dirty="0"/>
                <a:t>개발 및 테스트 이후 서류 작업 예정</a:t>
              </a:r>
              <a:endParaRPr lang="en-US" altLang="ko-KR" sz="16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88F5EFD-E575-4EAD-933C-24269C10B918}"/>
                </a:ext>
              </a:extLst>
            </p:cNvPr>
            <p:cNvSpPr txBox="1"/>
            <p:nvPr/>
          </p:nvSpPr>
          <p:spPr>
            <a:xfrm>
              <a:off x="710619" y="4235821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특허 출원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0925A3E-EBDF-42B7-B793-63E777FDF00D}"/>
              </a:ext>
            </a:extLst>
          </p:cNvPr>
          <p:cNvGrpSpPr/>
          <p:nvPr/>
        </p:nvGrpSpPr>
        <p:grpSpPr>
          <a:xfrm>
            <a:off x="8691167" y="4347405"/>
            <a:ext cx="3358636" cy="1635115"/>
            <a:chOff x="281014" y="4235821"/>
            <a:chExt cx="2858426" cy="163511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91B0AE-4CC8-49C8-A022-C5418CA35E9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한국환경공단과 협력사업 경험 있음</a:t>
              </a:r>
              <a:r>
                <a:rPr lang="en-US" altLang="ko-KR" sz="1600" dirty="0"/>
                <a:t>.</a:t>
              </a:r>
            </a:p>
            <a:p>
              <a:pPr algn="just"/>
              <a:r>
                <a:rPr lang="en-US" altLang="ko-KR" sz="1600" dirty="0"/>
                <a:t>‘</a:t>
              </a:r>
              <a:r>
                <a:rPr lang="ko-KR" altLang="en-US" sz="1600" dirty="0"/>
                <a:t>화학 안전 </a:t>
              </a:r>
              <a:r>
                <a:rPr lang="ko-KR" altLang="en-US" sz="1600" dirty="0" err="1"/>
                <a:t>지키미</a:t>
              </a:r>
              <a:r>
                <a:rPr lang="en-US" altLang="ko-KR" sz="1600" dirty="0"/>
                <a:t>’</a:t>
              </a:r>
              <a:r>
                <a:rPr lang="ko-KR" altLang="en-US" sz="1600" dirty="0"/>
                <a:t>로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다양한 </a:t>
              </a:r>
              <a:r>
                <a:rPr lang="en-US" altLang="ko-KR" sz="1600" dirty="0"/>
                <a:t>DB </a:t>
              </a:r>
              <a:r>
                <a:rPr lang="ko-KR" altLang="en-US" sz="1600" dirty="0"/>
                <a:t>존재</a:t>
              </a:r>
              <a:endParaRPr lang="en-US" altLang="ko-KR" sz="1600" dirty="0"/>
            </a:p>
            <a:p>
              <a:pPr algn="just"/>
              <a:r>
                <a:rPr lang="ko-KR" altLang="en-US" sz="1600" dirty="0"/>
                <a:t>프로그램 개발 후 베타 버전 </a:t>
              </a:r>
              <a:endParaRPr lang="en-US" altLang="ko-KR" sz="1600" dirty="0"/>
            </a:p>
            <a:p>
              <a:pPr algn="just"/>
              <a:r>
                <a:rPr lang="en-US" altLang="ko-KR" sz="1600" dirty="0"/>
                <a:t>Google app store</a:t>
              </a:r>
              <a:r>
                <a:rPr lang="ko-KR" altLang="en-US" sz="1600" dirty="0"/>
                <a:t>에 출시 예정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96E76F7-A8F0-41DC-B21E-49E3D4C63BF0}"/>
                </a:ext>
              </a:extLst>
            </p:cNvPr>
            <p:cNvSpPr txBox="1"/>
            <p:nvPr/>
          </p:nvSpPr>
          <p:spPr>
            <a:xfrm>
              <a:off x="603218" y="4235821"/>
              <a:ext cx="1303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상용화 방안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C9FC733-22E6-4CA1-BFD9-75516A88B633}"/>
              </a:ext>
            </a:extLst>
          </p:cNvPr>
          <p:cNvGrpSpPr/>
          <p:nvPr/>
        </p:nvGrpSpPr>
        <p:grpSpPr>
          <a:xfrm>
            <a:off x="6932401" y="1367924"/>
            <a:ext cx="3911829" cy="1142672"/>
            <a:chOff x="281013" y="4235821"/>
            <a:chExt cx="3911829" cy="114267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AC47B1D-5A1C-44BD-9A3D-C073AD15246E}"/>
                </a:ext>
              </a:extLst>
            </p:cNvPr>
            <p:cNvSpPr txBox="1"/>
            <p:nvPr/>
          </p:nvSpPr>
          <p:spPr>
            <a:xfrm>
              <a:off x="281013" y="4793718"/>
              <a:ext cx="39118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여러 학술대회의 일정과 장소를 검토 중</a:t>
              </a:r>
              <a:endParaRPr lang="en-US" altLang="ko-KR" sz="1600" dirty="0"/>
            </a:p>
            <a:p>
              <a:pPr algn="just"/>
              <a:r>
                <a:rPr lang="ko-KR" altLang="en-US" sz="1600" dirty="0"/>
                <a:t>사측 승인 이후 프로젝트 중간에 논문 작성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5D2F292-6C1F-4278-BA87-976DDCC2FD3E}"/>
                </a:ext>
              </a:extLst>
            </p:cNvPr>
            <p:cNvSpPr txBox="1"/>
            <p:nvPr/>
          </p:nvSpPr>
          <p:spPr>
            <a:xfrm>
              <a:off x="710619" y="4235821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논문 발표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21CBA8-771A-427E-AB61-861E99F55D7C}"/>
              </a:ext>
            </a:extLst>
          </p:cNvPr>
          <p:cNvSpPr/>
          <p:nvPr/>
        </p:nvSpPr>
        <p:spPr>
          <a:xfrm>
            <a:off x="9991725" y="6553200"/>
            <a:ext cx="2200275" cy="30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2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FD93DFA-62B1-4D72-BEF2-CB395C2C1753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437CD5-4F7B-4C9A-8256-51E670716B04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F85BF7-4A8E-41B4-88CE-386A82E7A38C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3FDB974-8AF2-4B42-9C51-7F6A676D6652}"/>
              </a:ext>
            </a:extLst>
          </p:cNvPr>
          <p:cNvSpPr txBox="1"/>
          <p:nvPr/>
        </p:nvSpPr>
        <p:spPr>
          <a:xfrm>
            <a:off x="4189457" y="2305423"/>
            <a:ext cx="4643133" cy="2247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ko-KR" sz="13800" b="1" i="1" spc="-150" dirty="0" err="1">
                <a:solidFill>
                  <a:schemeClr val="bg1"/>
                </a:solidFill>
              </a:rPr>
              <a:t>QnA</a:t>
            </a:r>
            <a:endParaRPr lang="ko-KR" altLang="en-US" sz="13800" b="1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747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45A8E54-0545-4A6D-B73D-A9B48321108D}"/>
              </a:ext>
            </a:extLst>
          </p:cNvPr>
          <p:cNvGrpSpPr/>
          <p:nvPr/>
        </p:nvGrpSpPr>
        <p:grpSpPr>
          <a:xfrm>
            <a:off x="1533426" y="1843950"/>
            <a:ext cx="9125148" cy="3170098"/>
            <a:chOff x="1584226" y="2010598"/>
            <a:chExt cx="9125148" cy="317009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2F80A5-F839-41C6-904C-78B5BA35DB6C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5529A3-5475-42CD-A1B2-D3497D8FB418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60F33D4-C92E-44D8-A480-BB58E972BDED}"/>
              </a:ext>
            </a:extLst>
          </p:cNvPr>
          <p:cNvSpPr txBox="1"/>
          <p:nvPr/>
        </p:nvSpPr>
        <p:spPr>
          <a:xfrm>
            <a:off x="3961127" y="2951945"/>
            <a:ext cx="4384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i="1" dirty="0"/>
              <a:t>감사합니다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8A29E1-29E0-463B-A914-F80C918479D4}"/>
              </a:ext>
            </a:extLst>
          </p:cNvPr>
          <p:cNvSpPr/>
          <p:nvPr/>
        </p:nvSpPr>
        <p:spPr>
          <a:xfrm>
            <a:off x="9991725" y="6553200"/>
            <a:ext cx="2200275" cy="30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3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8E6EBA-C1A7-43A8-9D17-3F2A0083D1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3810000" y="2881712"/>
            <a:ext cx="4572000" cy="1320799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4341354" y="3249723"/>
            <a:ext cx="3509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과제 목적 및 필요성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299184" y="1707265"/>
            <a:ext cx="2510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1, 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983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11605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유해화학물질을 이용한 범죄 및 테러가 발생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6B4704-44A7-44CD-ADE3-AED05278E579}"/>
              </a:ext>
            </a:extLst>
          </p:cNvPr>
          <p:cNvSpPr txBox="1"/>
          <p:nvPr/>
        </p:nvSpPr>
        <p:spPr>
          <a:xfrm>
            <a:off x="1335353" y="147411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대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스토킹한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70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대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교제 거부하자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‘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염산테러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’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EE167-E6BA-4EC8-A011-711355A697E4}"/>
              </a:ext>
            </a:extLst>
          </p:cNvPr>
          <p:cNvSpPr txBox="1"/>
          <p:nvPr/>
        </p:nvSpPr>
        <p:spPr>
          <a:xfrm>
            <a:off x="4812607" y="2306220"/>
            <a:ext cx="326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0" i="0" dirty="0">
                <a:solidFill>
                  <a:srgbClr val="222222"/>
                </a:solidFill>
                <a:effectLst/>
                <a:latin typeface="ChosunMGothicBold"/>
              </a:rPr>
              <a:t>조선일보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68381-B793-47B0-BD2D-1C53843B7AB0}"/>
              </a:ext>
            </a:extLst>
          </p:cNvPr>
          <p:cNvSpPr txBox="1"/>
          <p:nvPr/>
        </p:nvSpPr>
        <p:spPr>
          <a:xfrm>
            <a:off x="5432507" y="1459592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서울 관악경찰서에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염산테러한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대 여성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E0434-84B2-4D62-B2D9-92F9F148E432}"/>
              </a:ext>
            </a:extLst>
          </p:cNvPr>
          <p:cNvSpPr txBox="1"/>
          <p:nvPr/>
        </p:nvSpPr>
        <p:spPr>
          <a:xfrm>
            <a:off x="9025963" y="1434556"/>
            <a:ext cx="239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영국에서 화학물질로 만든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사제폭발물을 이용해 테러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C00BBF-8D5F-4CB1-A68B-76DE7C8DD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13"/>
          <a:stretch/>
        </p:blipFill>
        <p:spPr>
          <a:xfrm>
            <a:off x="336149" y="2580723"/>
            <a:ext cx="4059176" cy="22942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6269072-4802-47E1-9F32-C145E73E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41" y="2659849"/>
            <a:ext cx="3269264" cy="2450652"/>
          </a:xfrm>
          <a:prstGeom prst="rect">
            <a:avLst/>
          </a:prstGeom>
        </p:spPr>
      </p:pic>
      <p:pic>
        <p:nvPicPr>
          <p:cNvPr id="19" name="그림 18" descr="향료, 음식이(가) 표시된 사진&#10;&#10;자동 생성된 설명">
            <a:extLst>
              <a:ext uri="{FF2B5EF4-FFF2-40B4-BE49-F238E27FC236}">
                <a16:creationId xmlns:a16="http://schemas.microsoft.com/office/drawing/2014/main" id="{8383048A-DEA0-4A1D-B760-61087946C1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35"/>
          <a:stretch/>
        </p:blipFill>
        <p:spPr>
          <a:xfrm>
            <a:off x="8798158" y="2460108"/>
            <a:ext cx="2854024" cy="26543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8BFF85A-349A-4931-8F7F-DD557FA6F2A5}"/>
              </a:ext>
            </a:extLst>
          </p:cNvPr>
          <p:cNvSpPr txBox="1"/>
          <p:nvPr/>
        </p:nvSpPr>
        <p:spPr>
          <a:xfrm>
            <a:off x="409903" y="2352072"/>
            <a:ext cx="326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0" i="0" dirty="0">
                <a:solidFill>
                  <a:srgbClr val="222222"/>
                </a:solidFill>
                <a:effectLst/>
                <a:latin typeface="ChosunMGothicBold"/>
              </a:rPr>
              <a:t>연합뉴스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5B2B-D4C9-4B01-A646-784E3959C4EF}"/>
              </a:ext>
            </a:extLst>
          </p:cNvPr>
          <p:cNvSpPr txBox="1"/>
          <p:nvPr/>
        </p:nvSpPr>
        <p:spPr>
          <a:xfrm>
            <a:off x="8754176" y="2272946"/>
            <a:ext cx="326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ChosunMGothicBold"/>
              </a:rPr>
              <a:t>한겨례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B30E60-CD66-4008-9444-7F8F35B3F155}"/>
              </a:ext>
            </a:extLst>
          </p:cNvPr>
          <p:cNvSpPr/>
          <p:nvPr/>
        </p:nvSpPr>
        <p:spPr>
          <a:xfrm>
            <a:off x="3387208" y="5651381"/>
            <a:ext cx="5847803" cy="528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94A4D-CF5B-4582-996E-F6CF5C322AC5}"/>
              </a:ext>
            </a:extLst>
          </p:cNvPr>
          <p:cNvSpPr txBox="1"/>
          <p:nvPr/>
        </p:nvSpPr>
        <p:spPr>
          <a:xfrm>
            <a:off x="3666280" y="5633963"/>
            <a:ext cx="584780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화학물질 불법 유통 및 판매는 </a:t>
            </a: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범죄</a:t>
            </a: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에 악용될 가능성이 있음</a:t>
            </a:r>
            <a:endParaRPr lang="en-US" altLang="ko-KR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689ACC-5DFC-42F3-8FE9-B85AE12DEAD9}"/>
              </a:ext>
            </a:extLst>
          </p:cNvPr>
          <p:cNvSpPr/>
          <p:nvPr/>
        </p:nvSpPr>
        <p:spPr>
          <a:xfrm>
            <a:off x="9991725" y="6553200"/>
            <a:ext cx="2200275" cy="30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863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11605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화학 물질 유출은 다양한 사고 발생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6B4704-44A7-44CD-ADE3-AED05278E579}"/>
              </a:ext>
            </a:extLst>
          </p:cNvPr>
          <p:cNvSpPr txBox="1"/>
          <p:nvPr/>
        </p:nvSpPr>
        <p:spPr>
          <a:xfrm>
            <a:off x="1167102" y="1482828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울산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에쓰오일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송유관서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원유 유출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EE167-E6BA-4EC8-A011-711355A697E4}"/>
              </a:ext>
            </a:extLst>
          </p:cNvPr>
          <p:cNvSpPr txBox="1"/>
          <p:nvPr/>
        </p:nvSpPr>
        <p:spPr>
          <a:xfrm>
            <a:off x="4380398" y="2323017"/>
            <a:ext cx="326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err="1">
                <a:solidFill>
                  <a:srgbClr val="222222"/>
                </a:solidFill>
                <a:latin typeface="ChosunMGothicBold"/>
              </a:rPr>
              <a:t>우리문화신문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68381-B793-47B0-BD2D-1C53843B7AB0}"/>
              </a:ext>
            </a:extLst>
          </p:cNvPr>
          <p:cNvSpPr txBox="1"/>
          <p:nvPr/>
        </p:nvSpPr>
        <p:spPr>
          <a:xfrm>
            <a:off x="5079844" y="1449740"/>
            <a:ext cx="2462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페놀유출사고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’, 162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만 명이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오염된 수돗물 마셔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E0434-84B2-4D62-B2D9-92F9F148E432}"/>
              </a:ext>
            </a:extLst>
          </p:cNvPr>
          <p:cNvSpPr txBox="1"/>
          <p:nvPr/>
        </p:nvSpPr>
        <p:spPr>
          <a:xfrm>
            <a:off x="9300880" y="1434556"/>
            <a:ext cx="1848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울산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LG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화학 화재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대기오염 상황 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BFF85A-349A-4931-8F7F-DD557FA6F2A5}"/>
              </a:ext>
            </a:extLst>
          </p:cNvPr>
          <p:cNvSpPr txBox="1"/>
          <p:nvPr/>
        </p:nvSpPr>
        <p:spPr>
          <a:xfrm>
            <a:off x="495179" y="2360780"/>
            <a:ext cx="326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0" i="0" dirty="0">
                <a:solidFill>
                  <a:srgbClr val="222222"/>
                </a:solidFill>
                <a:effectLst/>
                <a:latin typeface="ChosunMGothicBold"/>
              </a:rPr>
              <a:t>국민일보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5B2B-D4C9-4B01-A646-784E3959C4EF}"/>
              </a:ext>
            </a:extLst>
          </p:cNvPr>
          <p:cNvSpPr txBox="1"/>
          <p:nvPr/>
        </p:nvSpPr>
        <p:spPr>
          <a:xfrm>
            <a:off x="8594487" y="2262621"/>
            <a:ext cx="326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0" i="0">
                <a:solidFill>
                  <a:srgbClr val="222222"/>
                </a:solidFill>
                <a:effectLst/>
                <a:latin typeface="ChosunMGothicBold"/>
              </a:rPr>
              <a:t>동아닷컴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B30E60-CD66-4008-9444-7F8F35B3F155}"/>
              </a:ext>
            </a:extLst>
          </p:cNvPr>
          <p:cNvSpPr/>
          <p:nvPr/>
        </p:nvSpPr>
        <p:spPr>
          <a:xfrm>
            <a:off x="2546485" y="5765478"/>
            <a:ext cx="7099030" cy="528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94A4D-CF5B-4582-996E-F6CF5C322AC5}"/>
              </a:ext>
            </a:extLst>
          </p:cNvPr>
          <p:cNvSpPr txBox="1"/>
          <p:nvPr/>
        </p:nvSpPr>
        <p:spPr>
          <a:xfrm>
            <a:off x="2825557" y="5748060"/>
            <a:ext cx="776791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화학사고는 국민 안전 및 토양</a:t>
            </a:r>
            <a:r>
              <a:rPr lang="en-US" altLang="ko-KR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대기</a:t>
            </a:r>
            <a:r>
              <a:rPr lang="en-US" altLang="ko-KR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수질 등 </a:t>
            </a: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환경사고</a:t>
            </a: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와 직결될 가능성이 있음</a:t>
            </a:r>
            <a:endParaRPr lang="en-US" altLang="ko-KR" spc="-15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3E169A-C4B6-4868-903A-18B6BDF54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9" y="2677266"/>
            <a:ext cx="3261361" cy="244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991년 낙동강 페놀유출 사건에 대한 규탄대회, 출처 환경운동연합">
            <a:extLst>
              <a:ext uri="{FF2B5EF4-FFF2-40B4-BE49-F238E27FC236}">
                <a16:creationId xmlns:a16="http://schemas.microsoft.com/office/drawing/2014/main" id="{CF419B6F-C5B5-4A29-B690-114D0ECCC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398" y="2689830"/>
            <a:ext cx="3664643" cy="246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C60F42B-8727-47BA-9A07-77E1AA4DB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488" y="2630794"/>
            <a:ext cx="3261361" cy="244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0B3AB9-0B7A-489F-A9E4-B91AF0A040A4}"/>
              </a:ext>
            </a:extLst>
          </p:cNvPr>
          <p:cNvSpPr/>
          <p:nvPr/>
        </p:nvSpPr>
        <p:spPr>
          <a:xfrm>
            <a:off x="9991725" y="6553200"/>
            <a:ext cx="2200275" cy="30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40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7417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선정 배경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8F482A5-C122-4746-B8A4-0FCD4ADBA70B}"/>
              </a:ext>
            </a:extLst>
          </p:cNvPr>
          <p:cNvSpPr/>
          <p:nvPr/>
        </p:nvSpPr>
        <p:spPr>
          <a:xfrm>
            <a:off x="337090" y="1492969"/>
            <a:ext cx="5483393" cy="48691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F2C55-72A1-4CA9-B8D3-723BC457B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9" y="2386023"/>
            <a:ext cx="5302714" cy="36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CD3811-03AB-40F3-9F7F-4104A7E73C2B}"/>
              </a:ext>
            </a:extLst>
          </p:cNvPr>
          <p:cNvSpPr txBox="1"/>
          <p:nvPr/>
        </p:nvSpPr>
        <p:spPr>
          <a:xfrm>
            <a:off x="4413265" y="6002118"/>
            <a:ext cx="168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경북제일신보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0E1F2-D685-4D8B-98A7-84A5837290BC}"/>
              </a:ext>
            </a:extLst>
          </p:cNvPr>
          <p:cNvSpPr txBox="1"/>
          <p:nvPr/>
        </p:nvSpPr>
        <p:spPr>
          <a:xfrm>
            <a:off x="427429" y="1616331"/>
            <a:ext cx="512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화학물질관리법 개정</a:t>
            </a:r>
            <a:endParaRPr lang="en-US" altLang="ko-KR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화학물질 판매 시 본인인증절차 필요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D192D-3FAA-4285-B34C-52D328F0E8C0}"/>
              </a:ext>
            </a:extLst>
          </p:cNvPr>
          <p:cNvSpPr txBox="1"/>
          <p:nvPr/>
        </p:nvSpPr>
        <p:spPr>
          <a:xfrm>
            <a:off x="6926486" y="3394075"/>
            <a:ext cx="5061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화학물질들은 </a:t>
            </a:r>
            <a:r>
              <a:rPr lang="ko-KR" altLang="en-US" sz="2400" dirty="0">
                <a:solidFill>
                  <a:schemeClr val="accent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유통</a:t>
            </a:r>
            <a:r>
              <a:rPr lang="en-US" altLang="ko-KR" sz="2400" dirty="0">
                <a:solidFill>
                  <a:schemeClr val="accent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400" dirty="0">
                <a:solidFill>
                  <a:schemeClr val="accent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사용</a:t>
            </a:r>
            <a:r>
              <a:rPr lang="en-US" altLang="ko-KR" sz="2400" dirty="0">
                <a:solidFill>
                  <a:schemeClr val="accent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400" dirty="0">
                <a:solidFill>
                  <a:schemeClr val="accent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판매</a:t>
            </a:r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</a:t>
            </a:r>
            <a:endParaRPr lang="en-US" altLang="ko-KR" sz="2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더욱 특별한 관리가 요구됨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0F484232-0366-4051-94D6-B59B05908139}"/>
              </a:ext>
            </a:extLst>
          </p:cNvPr>
          <p:cNvSpPr/>
          <p:nvPr/>
        </p:nvSpPr>
        <p:spPr>
          <a:xfrm rot="16200000">
            <a:off x="6443411" y="3233877"/>
            <a:ext cx="320842" cy="10156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56FE4D-1C99-4FC4-A221-18211030E7FA}"/>
              </a:ext>
            </a:extLst>
          </p:cNvPr>
          <p:cNvSpPr/>
          <p:nvPr/>
        </p:nvSpPr>
        <p:spPr>
          <a:xfrm>
            <a:off x="9991725" y="6553200"/>
            <a:ext cx="2200275" cy="30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60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선정 목적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BFBD7F-5741-48E4-9C6B-7146F971F5FB}"/>
              </a:ext>
            </a:extLst>
          </p:cNvPr>
          <p:cNvSpPr/>
          <p:nvPr/>
        </p:nvSpPr>
        <p:spPr>
          <a:xfrm>
            <a:off x="513561" y="1475519"/>
            <a:ext cx="2209196" cy="4725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5C8C18-F075-49B9-8282-B8AC81F681F6}"/>
              </a:ext>
            </a:extLst>
          </p:cNvPr>
          <p:cNvSpPr/>
          <p:nvPr/>
        </p:nvSpPr>
        <p:spPr>
          <a:xfrm>
            <a:off x="513561" y="1475519"/>
            <a:ext cx="2209196" cy="712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F68F3C-85C2-4458-9C22-6C69DAC75173}"/>
              </a:ext>
            </a:extLst>
          </p:cNvPr>
          <p:cNvSpPr/>
          <p:nvPr/>
        </p:nvSpPr>
        <p:spPr>
          <a:xfrm>
            <a:off x="9469242" y="1475519"/>
            <a:ext cx="2209196" cy="4725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F56353-D6B8-4917-B4CD-64BFDB286960}"/>
              </a:ext>
            </a:extLst>
          </p:cNvPr>
          <p:cNvSpPr/>
          <p:nvPr/>
        </p:nvSpPr>
        <p:spPr>
          <a:xfrm>
            <a:off x="3498788" y="1475519"/>
            <a:ext cx="2209196" cy="4725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84CF5B5-C8DF-4F9F-9049-A7E41C7890A5}"/>
              </a:ext>
            </a:extLst>
          </p:cNvPr>
          <p:cNvSpPr/>
          <p:nvPr/>
        </p:nvSpPr>
        <p:spPr>
          <a:xfrm>
            <a:off x="6484015" y="1475519"/>
            <a:ext cx="2209196" cy="4725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30B289-E085-429C-BFA8-3B1CDBB19DA9}"/>
              </a:ext>
            </a:extLst>
          </p:cNvPr>
          <p:cNvSpPr txBox="1"/>
          <p:nvPr/>
        </p:nvSpPr>
        <p:spPr>
          <a:xfrm>
            <a:off x="2947576" y="3732922"/>
            <a:ext cx="421884" cy="399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650B63-49F7-4189-BE8B-C92780B74EDA}"/>
              </a:ext>
            </a:extLst>
          </p:cNvPr>
          <p:cNvSpPr txBox="1"/>
          <p:nvPr/>
        </p:nvSpPr>
        <p:spPr>
          <a:xfrm>
            <a:off x="5927678" y="3732922"/>
            <a:ext cx="421884" cy="399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FDB1D7-188F-44EF-B31D-F89007D796EF}"/>
              </a:ext>
            </a:extLst>
          </p:cNvPr>
          <p:cNvSpPr txBox="1"/>
          <p:nvPr/>
        </p:nvSpPr>
        <p:spPr>
          <a:xfrm>
            <a:off x="8907779" y="3732922"/>
            <a:ext cx="421884" cy="399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B9000E-E906-476A-A693-0C0742E2A6D1}"/>
              </a:ext>
            </a:extLst>
          </p:cNvPr>
          <p:cNvSpPr txBox="1"/>
          <p:nvPr/>
        </p:nvSpPr>
        <p:spPr>
          <a:xfrm>
            <a:off x="1041709" y="1643919"/>
            <a:ext cx="1119241" cy="399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748BC39-148C-43AE-8C90-96BAC586ACB2}"/>
              </a:ext>
            </a:extLst>
          </p:cNvPr>
          <p:cNvSpPr/>
          <p:nvPr/>
        </p:nvSpPr>
        <p:spPr>
          <a:xfrm>
            <a:off x="3498787" y="1475519"/>
            <a:ext cx="2209196" cy="712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2DA7D2-C6F0-42E4-AD1D-077C0F1F83E5}"/>
              </a:ext>
            </a:extLst>
          </p:cNvPr>
          <p:cNvSpPr txBox="1"/>
          <p:nvPr/>
        </p:nvSpPr>
        <p:spPr>
          <a:xfrm>
            <a:off x="4026935" y="1643919"/>
            <a:ext cx="1169549" cy="399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334A53-BFA5-43F7-9A91-2C1ED37EA325}"/>
              </a:ext>
            </a:extLst>
          </p:cNvPr>
          <p:cNvSpPr/>
          <p:nvPr/>
        </p:nvSpPr>
        <p:spPr>
          <a:xfrm>
            <a:off x="6484012" y="1475519"/>
            <a:ext cx="2209196" cy="712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088800-0945-40BA-BA7E-8B445146FC78}"/>
              </a:ext>
            </a:extLst>
          </p:cNvPr>
          <p:cNvSpPr txBox="1"/>
          <p:nvPr/>
        </p:nvSpPr>
        <p:spPr>
          <a:xfrm>
            <a:off x="7012161" y="1643919"/>
            <a:ext cx="1171284" cy="399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515788D-925C-4F72-BCD2-6375943D45A9}"/>
              </a:ext>
            </a:extLst>
          </p:cNvPr>
          <p:cNvSpPr/>
          <p:nvPr/>
        </p:nvSpPr>
        <p:spPr>
          <a:xfrm>
            <a:off x="9469238" y="1475519"/>
            <a:ext cx="2209196" cy="712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B83349-AE5D-4818-8A54-ECDC7AA7B9AE}"/>
              </a:ext>
            </a:extLst>
          </p:cNvPr>
          <p:cNvSpPr txBox="1"/>
          <p:nvPr/>
        </p:nvSpPr>
        <p:spPr>
          <a:xfrm>
            <a:off x="9985880" y="1643919"/>
            <a:ext cx="1176488" cy="399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6341FB-7EB5-44C8-A915-EAF54C4FF8F4}"/>
              </a:ext>
            </a:extLst>
          </p:cNvPr>
          <p:cNvSpPr txBox="1"/>
          <p:nvPr/>
        </p:nvSpPr>
        <p:spPr>
          <a:xfrm>
            <a:off x="697232" y="3034653"/>
            <a:ext cx="1821177" cy="1552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화학물질의 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불법 유통 및 판매 방지를 위해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재고관리 시스템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개선이 필요함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B42047-735E-42AD-85DE-6C801EBAC430}"/>
              </a:ext>
            </a:extLst>
          </p:cNvPr>
          <p:cNvSpPr txBox="1"/>
          <p:nvPr/>
        </p:nvSpPr>
        <p:spPr>
          <a:xfrm>
            <a:off x="3682459" y="3034653"/>
            <a:ext cx="1821177" cy="1552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화학물질 사고의 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위험을 방지해 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국민과 지역사회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안보 증진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 목적으로 함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97BA09-2FDC-4CB4-9AB7-EEAC249A1DFA}"/>
              </a:ext>
            </a:extLst>
          </p:cNvPr>
          <p:cNvSpPr txBox="1"/>
          <p:nvPr/>
        </p:nvSpPr>
        <p:spPr>
          <a:xfrm>
            <a:off x="6667687" y="3034653"/>
            <a:ext cx="1821177" cy="125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관제 상황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활용하기 위해 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플랫폼과 모니터링 시스템이 필요함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19E1D2-E678-4F85-B4EB-68610EB5D497}"/>
              </a:ext>
            </a:extLst>
          </p:cNvPr>
          <p:cNvSpPr txBox="1"/>
          <p:nvPr/>
        </p:nvSpPr>
        <p:spPr>
          <a:xfrm>
            <a:off x="9663246" y="3034653"/>
            <a:ext cx="1821177" cy="125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화학안전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지키미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통한 고위험 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유해물질 사고 예방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주 목적으로 함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B1E817-3274-4708-AEA0-07ADEBA0D55D}"/>
              </a:ext>
            </a:extLst>
          </p:cNvPr>
          <p:cNvSpPr/>
          <p:nvPr/>
        </p:nvSpPr>
        <p:spPr>
          <a:xfrm>
            <a:off x="9991725" y="6553200"/>
            <a:ext cx="2200275" cy="30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8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8E6EBA-C1A7-43A8-9D17-3F2A0083D1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3810000" y="2881712"/>
            <a:ext cx="4572000" cy="1320799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4117738" y="3249723"/>
            <a:ext cx="3956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과제 내용 및 추진 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299184" y="1707265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2, 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내용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FDDB7C7-5BFD-40F8-8698-B42AF32A974E}"/>
              </a:ext>
            </a:extLst>
          </p:cNvPr>
          <p:cNvCxnSpPr/>
          <p:nvPr/>
        </p:nvCxnSpPr>
        <p:spPr>
          <a:xfrm>
            <a:off x="0" y="3526651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476DD9C-B458-4BF2-ACE4-C57628332548}"/>
              </a:ext>
            </a:extLst>
          </p:cNvPr>
          <p:cNvCxnSpPr>
            <a:cxnSpLocks/>
          </p:cNvCxnSpPr>
          <p:nvPr/>
        </p:nvCxnSpPr>
        <p:spPr>
          <a:xfrm flipV="1">
            <a:off x="420432" y="3508620"/>
            <a:ext cx="0" cy="19110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D02901-1770-4F1B-A519-6199875BD1A4}"/>
              </a:ext>
            </a:extLst>
          </p:cNvPr>
          <p:cNvCxnSpPr>
            <a:cxnSpLocks/>
          </p:cNvCxnSpPr>
          <p:nvPr/>
        </p:nvCxnSpPr>
        <p:spPr>
          <a:xfrm flipV="1">
            <a:off x="3118503" y="1741256"/>
            <a:ext cx="0" cy="17955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9966D07-51DA-432B-8D31-3D3DBC0A95BD}"/>
              </a:ext>
            </a:extLst>
          </p:cNvPr>
          <p:cNvCxnSpPr>
            <a:cxnSpLocks/>
          </p:cNvCxnSpPr>
          <p:nvPr/>
        </p:nvCxnSpPr>
        <p:spPr>
          <a:xfrm flipV="1">
            <a:off x="5456783" y="3490514"/>
            <a:ext cx="0" cy="21461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D337E6-17AD-4188-9662-B3DECD3A017F}"/>
              </a:ext>
            </a:extLst>
          </p:cNvPr>
          <p:cNvSpPr txBox="1"/>
          <p:nvPr/>
        </p:nvSpPr>
        <p:spPr>
          <a:xfrm>
            <a:off x="3331799" y="1929139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물품 입고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4E8305-4256-470E-BF51-6ADF2B3A7218}"/>
              </a:ext>
            </a:extLst>
          </p:cNvPr>
          <p:cNvSpPr txBox="1"/>
          <p:nvPr/>
        </p:nvSpPr>
        <p:spPr>
          <a:xfrm>
            <a:off x="654789" y="3732540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화학물질 출고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793F97-2865-43E9-BA07-AD6F3BDBA021}"/>
              </a:ext>
            </a:extLst>
          </p:cNvPr>
          <p:cNvSpPr txBox="1"/>
          <p:nvPr/>
        </p:nvSpPr>
        <p:spPr>
          <a:xfrm>
            <a:off x="567884" y="5630892"/>
            <a:ext cx="255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화학 물품  </a:t>
            </a:r>
            <a:r>
              <a:rPr lang="ko-KR" altLang="en-US" sz="16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출고시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각 물품마다 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QR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코드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부착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촬영하여 출고 처리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6DDA64-40A7-4054-BED8-6F2E5073CBA1}"/>
              </a:ext>
            </a:extLst>
          </p:cNvPr>
          <p:cNvCxnSpPr>
            <a:cxnSpLocks/>
          </p:cNvCxnSpPr>
          <p:nvPr/>
        </p:nvCxnSpPr>
        <p:spPr>
          <a:xfrm flipV="1">
            <a:off x="8316774" y="1741256"/>
            <a:ext cx="0" cy="178273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4F7175-EF19-4273-800F-8BEBC5F68826}"/>
              </a:ext>
            </a:extLst>
          </p:cNvPr>
          <p:cNvSpPr txBox="1"/>
          <p:nvPr/>
        </p:nvSpPr>
        <p:spPr>
          <a:xfrm>
            <a:off x="8544193" y="164370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6AAA57-22FF-48CF-96ED-43F6C6C48A2C}"/>
              </a:ext>
            </a:extLst>
          </p:cNvPr>
          <p:cNvSpPr txBox="1"/>
          <p:nvPr/>
        </p:nvSpPr>
        <p:spPr>
          <a:xfrm>
            <a:off x="5686121" y="562484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회원가입을 통해 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인증된 사용자만 이용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3BFFDE-5A1B-416A-9207-CFD586D92876}"/>
              </a:ext>
            </a:extLst>
          </p:cNvPr>
          <p:cNvSpPr txBox="1"/>
          <p:nvPr/>
        </p:nvSpPr>
        <p:spPr>
          <a:xfrm>
            <a:off x="8660956" y="3834352"/>
            <a:ext cx="3294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웹을 통해 재고 현황 관리 및 통계 확인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화학 물질 코드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유효기간 등 정보 조회 가능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C62123-96AB-4548-84B6-0704BC869764}"/>
              </a:ext>
            </a:extLst>
          </p:cNvPr>
          <p:cNvSpPr/>
          <p:nvPr/>
        </p:nvSpPr>
        <p:spPr>
          <a:xfrm>
            <a:off x="799083" y="4249777"/>
            <a:ext cx="1172848" cy="1074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ADBF48E-8DD8-4FB9-AC3F-1CCE249B32AB}"/>
              </a:ext>
            </a:extLst>
          </p:cNvPr>
          <p:cNvSpPr/>
          <p:nvPr/>
        </p:nvSpPr>
        <p:spPr>
          <a:xfrm>
            <a:off x="5753945" y="4151746"/>
            <a:ext cx="1371630" cy="1247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46625C4-52AB-44A5-85F6-3A72AB9F4B35}"/>
              </a:ext>
            </a:extLst>
          </p:cNvPr>
          <p:cNvSpPr/>
          <p:nvPr/>
        </p:nvSpPr>
        <p:spPr>
          <a:xfrm>
            <a:off x="8544193" y="2096808"/>
            <a:ext cx="1306289" cy="1273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A50B88-112E-431D-8CB1-A20B5FFB922C}"/>
              </a:ext>
            </a:extLst>
          </p:cNvPr>
          <p:cNvSpPr txBox="1"/>
          <p:nvPr/>
        </p:nvSpPr>
        <p:spPr>
          <a:xfrm>
            <a:off x="3337648" y="2515169"/>
            <a:ext cx="1883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QR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코드 촬영 시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재고량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입고량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출고량 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정보 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저장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2888B2-7243-4CF1-8B03-BA1F19D3020C}"/>
              </a:ext>
            </a:extLst>
          </p:cNvPr>
          <p:cNvSpPr txBox="1"/>
          <p:nvPr/>
        </p:nvSpPr>
        <p:spPr>
          <a:xfrm flipH="1">
            <a:off x="1971931" y="902315"/>
            <a:ext cx="11184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기업용 재고 관리 애플리케이션 및 관리자용 웹 개발</a:t>
            </a:r>
          </a:p>
        </p:txBody>
      </p:sp>
      <p:pic>
        <p:nvPicPr>
          <p:cNvPr id="3074" name="Picture 2" descr="QR code PNG">
            <a:extLst>
              <a:ext uri="{FF2B5EF4-FFF2-40B4-BE49-F238E27FC236}">
                <a16:creationId xmlns:a16="http://schemas.microsoft.com/office/drawing/2014/main" id="{BE88F82E-77EE-4829-83BF-8E14F2EA5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76" y="4151746"/>
            <a:ext cx="1304119" cy="130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밤하늘이(가) 표시된 사진&#10;&#10;자동 생성된 설명">
            <a:extLst>
              <a:ext uri="{FF2B5EF4-FFF2-40B4-BE49-F238E27FC236}">
                <a16:creationId xmlns:a16="http://schemas.microsoft.com/office/drawing/2014/main" id="{B98DF2E0-D6A5-43DC-A83D-6535300764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528" y="4132650"/>
            <a:ext cx="1216465" cy="121646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8D91EE8-C78E-43B4-AF77-F54AE5916F2F}"/>
              </a:ext>
            </a:extLst>
          </p:cNvPr>
          <p:cNvSpPr txBox="1"/>
          <p:nvPr/>
        </p:nvSpPr>
        <p:spPr>
          <a:xfrm>
            <a:off x="5630344" y="3656870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보안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A99C13-AE16-41A2-BA7C-F76BB174009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956" y="2203531"/>
            <a:ext cx="1078497" cy="1078497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B0FDDE86-27FD-4198-8F7D-4A29A62FD93A}"/>
              </a:ext>
            </a:extLst>
          </p:cNvPr>
          <p:cNvSpPr/>
          <p:nvPr/>
        </p:nvSpPr>
        <p:spPr>
          <a:xfrm>
            <a:off x="9991725" y="6553200"/>
            <a:ext cx="2200275" cy="30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88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636</Words>
  <Application>Microsoft Office PowerPoint</Application>
  <PresentationFormat>와이드스크린</PresentationFormat>
  <Paragraphs>193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Wingdings</vt:lpstr>
      <vt:lpstr>나눔바른고딕 Light</vt:lpstr>
      <vt:lpstr>Arial Nova</vt:lpstr>
      <vt:lpstr>나눔바른고딕</vt:lpstr>
      <vt:lpstr>나눔스퀘어OTF Bold</vt:lpstr>
      <vt:lpstr>나눔스퀘어 ExtraBold</vt:lpstr>
      <vt:lpstr>나눔스퀘어</vt:lpstr>
      <vt:lpstr>나눔스퀘어 Light</vt:lpstr>
      <vt:lpstr>나눔스퀘어 Bold</vt:lpstr>
      <vt:lpstr>ChosunMGothicBold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84</cp:revision>
  <dcterms:created xsi:type="dcterms:W3CDTF">2020-08-03T00:59:02Z</dcterms:created>
  <dcterms:modified xsi:type="dcterms:W3CDTF">2021-03-15T08:30:51Z</dcterms:modified>
</cp:coreProperties>
</file>