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81" r:id="rId6"/>
    <p:sldId id="295" r:id="rId7"/>
    <p:sldId id="296" r:id="rId8"/>
    <p:sldId id="291" r:id="rId9"/>
    <p:sldId id="283" r:id="rId10"/>
    <p:sldId id="292" r:id="rId11"/>
    <p:sldId id="266" r:id="rId12"/>
    <p:sldId id="267" r:id="rId13"/>
    <p:sldId id="269" r:id="rId14"/>
    <p:sldId id="293" r:id="rId15"/>
    <p:sldId id="294" r:id="rId16"/>
    <p:sldId id="297" r:id="rId17"/>
    <p:sldId id="273" r:id="rId18"/>
    <p:sldId id="274" r:id="rId19"/>
    <p:sldId id="277" r:id="rId20"/>
    <p:sldId id="279" r:id="rId21"/>
    <p:sldId id="260" r:id="rId22"/>
    <p:sldId id="264" r:id="rId23"/>
    <p:sldId id="280" r:id="rId24"/>
    <p:sldId id="268" r:id="rId25"/>
    <p:sldId id="271" r:id="rId26"/>
    <p:sldId id="276" r:id="rId27"/>
    <p:sldId id="278" r:id="rId28"/>
    <p:sldId id="275" r:id="rId29"/>
    <p:sldId id="270" r:id="rId30"/>
    <p:sldId id="257" r:id="rId31"/>
    <p:sldId id="288" r:id="rId32"/>
    <p:sldId id="258" r:id="rId33"/>
    <p:sldId id="287" r:id="rId34"/>
    <p:sldId id="290" r:id="rId35"/>
    <p:sldId id="28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6294A-D16F-CB66-69C4-11A6C6349159}" v="1422" dt="2021-04-06T13:24:57.645"/>
    <p1510:client id="{757B1484-85D3-4445-9FDF-5FF3CCEF0867}" v="743" dt="2021-04-06T13:22:41.161"/>
    <p1510:client id="{9E95BB9F-10DA-0000-8C9A-BF87AD9F884D}" v="594" dt="2021-04-06T12:55:04.256"/>
    <p1510:client id="{F9032DEC-696D-4E02-A7D3-B9EF1DEE8B0B}" v="1724" dt="2021-04-06T13:26:50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0268-19C0-4511-9A01-529D169ABF8D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1975-9023-4121-92D5-7EC761AB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9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7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2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7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9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14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9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4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7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2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24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3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94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0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3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4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3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9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2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1975-9023-4121-92D5-7EC761AB53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3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B0A26-4F63-493F-9B9C-430777F2C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1DB28-AC1A-4A77-8602-E565A329C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EB750-AF22-4D4D-84E3-AF0050F6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BF19C-5E4A-4B39-8029-0F693DB0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F5F3-E343-4CA1-9E37-402DCA32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8837-3F5E-4874-8757-72B00875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51B83-0BE2-49B3-B0E1-D84386E7B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C8CE9-4EE3-479A-A841-C9B7CBB3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9BE81-CC9D-47A7-B25F-D8C8E49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B1856-EC82-4CAB-9259-CD0EDBAB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0E13AA-8F06-4822-97AD-8EADD4E6A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DCB60-3A91-42A8-A1F6-6C93C9B5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00FB6-E35C-4048-BC69-64D8D81A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C93A5-B2FF-41CC-99D5-BED4BEED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738E8-7D9F-43E8-93EF-01174ED6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4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9CE50-D062-4659-A232-82B7F45D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B219D-04D8-4CF2-BF56-C128ADA7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61D60-1851-41AE-B508-A50FC16B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8FFE3-1719-4D66-BE77-F71AA6D4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0A5E0-85AE-4376-A50F-61ADCBC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1A57-CFA5-419C-BCEA-0DF511F0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78151-7AD8-4AD0-A01D-0DA87341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4DB35-FABE-4ED1-99A8-E66FE12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8FF0F-A187-4566-A628-FC7703B9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57091-D495-4EC3-A51E-7C3919A2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7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53F59-20C3-42A4-8D6A-60078568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5E23A-5F6D-4E39-9CB5-65707E7F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5C73C-FFB7-4D42-A159-063945F4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D3F97-8E56-44A2-B0E2-081FDB83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E59D6-EF06-4D57-BD25-C04A070E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857D1-13D7-4344-951E-BB329A3A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70415-26A8-4366-92F4-2E60DAE9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D0570-DA4D-4007-8DEF-F4A19AA5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120C0-1A63-44D6-8BDA-8A275C4D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F157C-6033-48D4-9B4E-40D6051C9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83A33-28D7-45BF-A0A7-4DFA6CF0A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AA4558-DF1E-49A8-A96E-E28C59F1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292C05-25FA-45D9-9A4B-6C64D764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13DB0-2695-47E0-9EF3-0D4AB3DB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96A7E-BB57-4C57-8E43-9F6B98AD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90A86E-C1B0-4D68-95A7-9A00E748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BFFF-3F98-47E0-B2EB-82001423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E6855-0519-4EE2-AD85-6B0577B4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AAD16A-53C5-4F98-93E9-6901F031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C8403-A3A7-4655-BC65-BFA4C0E5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12991-AE7D-4E4E-BC5A-3DC6DC3A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9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ED53-4AFD-4FBB-AB04-2E16633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3075-AA51-4395-A504-20141164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2838C-DFE1-4D7E-B367-2CD87001B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2877B-7994-4E6B-854E-B6730BAF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0CAF9-E1B7-4DF5-A7FC-7282C35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BE8EF-287E-4B9E-86DD-996FC16E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7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2BA1B-7C3D-4573-A4C3-8C059116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0F414-0A3C-494F-98A1-BCA1E1A63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9FE4E-66FC-4564-9005-41A01F141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D7127-0028-4839-95B3-3CD4193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B4A5A-1DD0-445D-ABD0-674C3553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1DB1E-7E25-4D5F-8592-0E012257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32EDC9-FFB1-4D13-8F9C-7C09A863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7A4A2-BD07-41FB-9DC4-A7FBFC19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D54A-F572-452E-8299-DE3D7B9B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E8D2-D7FF-4164-81E3-F280BD0B66E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D981-320F-4406-8100-ED80EFAE2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44069-215F-4D60-B110-FA5779634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EF73-5D1B-4C65-B0ED-4EFDA0E2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1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AA793FF-9530-4F7C-A40B-E3DD9915CD93}"/>
              </a:ext>
            </a:extLst>
          </p:cNvPr>
          <p:cNvSpPr txBox="1"/>
          <p:nvPr/>
        </p:nvSpPr>
        <p:spPr>
          <a:xfrm>
            <a:off x="6096000" y="1967791"/>
            <a:ext cx="326257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5000">
                <a:ea typeface="맑은 고딕"/>
              </a:rPr>
              <a:t>S-CHEMI</a:t>
            </a:r>
            <a:endParaRPr lang="ko-KR" altLang="en-US" sz="5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207270-C8AA-4D47-976D-ABC8C0CB5E0E}"/>
              </a:ext>
            </a:extLst>
          </p:cNvPr>
          <p:cNvSpPr/>
          <p:nvPr/>
        </p:nvSpPr>
        <p:spPr>
          <a:xfrm>
            <a:off x="2460171" y="1959429"/>
            <a:ext cx="2656782" cy="240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3F3F95-F54A-44B3-9C2E-391FB6046B36}"/>
              </a:ext>
            </a:extLst>
          </p:cNvPr>
          <p:cNvSpPr/>
          <p:nvPr/>
        </p:nvSpPr>
        <p:spPr>
          <a:xfrm>
            <a:off x="6749853" y="3239652"/>
            <a:ext cx="1439445" cy="26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655CEB-CC39-448B-8C8F-22B8FB046BE1}"/>
              </a:ext>
            </a:extLst>
          </p:cNvPr>
          <p:cNvSpPr/>
          <p:nvPr/>
        </p:nvSpPr>
        <p:spPr>
          <a:xfrm>
            <a:off x="6749853" y="3652834"/>
            <a:ext cx="1439445" cy="26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">
            <a:extLst>
              <a:ext uri="{FF2B5EF4-FFF2-40B4-BE49-F238E27FC236}">
                <a16:creationId xmlns:a16="http://schemas.microsoft.com/office/drawing/2014/main" id="{A6D689E7-92C1-43B0-B80C-F864199E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7" y="2057400"/>
            <a:ext cx="2246674" cy="22466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AA6DBD-251A-4EC4-82BA-9DF288B77F95}"/>
              </a:ext>
            </a:extLst>
          </p:cNvPr>
          <p:cNvSpPr txBox="1"/>
          <p:nvPr/>
        </p:nvSpPr>
        <p:spPr>
          <a:xfrm>
            <a:off x="6265722" y="3188525"/>
            <a:ext cx="48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5E431C-5D54-4351-ACCF-449E29807C9A}"/>
              </a:ext>
            </a:extLst>
          </p:cNvPr>
          <p:cNvSpPr txBox="1"/>
          <p:nvPr/>
        </p:nvSpPr>
        <p:spPr>
          <a:xfrm>
            <a:off x="6237552" y="3601707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PW</a:t>
            </a:r>
            <a:endParaRPr lang="ko-KR" altLang="en-US"/>
          </a:p>
        </p:txBody>
      </p:sp>
      <p:pic>
        <p:nvPicPr>
          <p:cNvPr id="40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030AFF2-022E-4CB3-9D5E-96AFA31E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94" y="3203914"/>
            <a:ext cx="854628" cy="707886"/>
          </a:xfrm>
          <a:prstGeom prst="rect">
            <a:avLst/>
          </a:prstGeom>
        </p:spPr>
      </p:pic>
      <p:pic>
        <p:nvPicPr>
          <p:cNvPr id="41" name="그림 6">
            <a:extLst>
              <a:ext uri="{FF2B5EF4-FFF2-40B4-BE49-F238E27FC236}">
                <a16:creationId xmlns:a16="http://schemas.microsoft.com/office/drawing/2014/main" id="{FEAEFC04-5CE6-47D0-B5A2-3A31EBE6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359" y="4390825"/>
            <a:ext cx="409575" cy="4953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D04FF2D-7F4C-497F-BD16-EFA5039445C7}"/>
              </a:ext>
            </a:extLst>
          </p:cNvPr>
          <p:cNvSpPr txBox="1"/>
          <p:nvPr/>
        </p:nvSpPr>
        <p:spPr>
          <a:xfrm>
            <a:off x="6067780" y="4394600"/>
            <a:ext cx="2915728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관리자 로그인 성공 시</a:t>
            </a:r>
            <a:br>
              <a:rPr lang="ko-KR" altLang="en-US" sz="1500">
                <a:ea typeface="맑은 고딕"/>
              </a:rPr>
            </a:br>
            <a:r>
              <a:rPr lang="ko-KR" altLang="en-US" sz="1500">
                <a:ea typeface="맑은 고딕"/>
              </a:rPr>
              <a:t>입고처리 페이지로 이동</a:t>
            </a:r>
          </a:p>
          <a:p>
            <a:endParaRPr lang="ko-KR" altLang="en-US" sz="1500">
              <a:ea typeface="맑은 고딕"/>
            </a:endParaRPr>
          </a:p>
          <a:p>
            <a:r>
              <a:rPr lang="ko-KR" altLang="en-US" sz="1500">
                <a:ea typeface="맑은 고딕"/>
              </a:rPr>
              <a:t>로그인 실패 시</a:t>
            </a:r>
          </a:p>
          <a:p>
            <a:r>
              <a:rPr lang="ko-KR" altLang="en-US" sz="1500">
                <a:ea typeface="맑은 고딕"/>
              </a:rPr>
              <a:t>로그인 실패 팝업 띄움.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A98E7-CDCA-4DA7-94B1-64037B874EA2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110893-4627-43E1-BD92-8C127AED720E}"/>
              </a:ext>
            </a:extLst>
          </p:cNvPr>
          <p:cNvSpPr/>
          <p:nvPr/>
        </p:nvSpPr>
        <p:spPr>
          <a:xfrm>
            <a:off x="8435811" y="4830681"/>
            <a:ext cx="3150000" cy="125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BEDC88-06FC-42FE-B19C-F07986055854}"/>
              </a:ext>
            </a:extLst>
          </p:cNvPr>
          <p:cNvSpPr txBox="1"/>
          <p:nvPr/>
        </p:nvSpPr>
        <p:spPr>
          <a:xfrm>
            <a:off x="8435811" y="5304638"/>
            <a:ext cx="2621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아이디 또는 비밀번호를 확인해주세요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D5CF0D-5F2B-46C8-A950-B59FACC9D280}"/>
              </a:ext>
            </a:extLst>
          </p:cNvPr>
          <p:cNvSpPr/>
          <p:nvPr/>
        </p:nvSpPr>
        <p:spPr>
          <a:xfrm>
            <a:off x="10793871" y="56786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60774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23032" y="127798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920C5BE-08B8-4973-8627-9A807F85A2E6}"/>
              </a:ext>
            </a:extLst>
          </p:cNvPr>
          <p:cNvSpPr/>
          <p:nvPr/>
        </p:nvSpPr>
        <p:spPr>
          <a:xfrm>
            <a:off x="6498316" y="1799619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E7CBF-986D-4937-9DC2-796F071D7890}"/>
              </a:ext>
            </a:extLst>
          </p:cNvPr>
          <p:cNvSpPr txBox="1"/>
          <p:nvPr/>
        </p:nvSpPr>
        <p:spPr>
          <a:xfrm>
            <a:off x="6820068" y="1834570"/>
            <a:ext cx="2310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등록 버튼을 누르면 </a:t>
            </a:r>
            <a:endParaRPr lang="en-US" altLang="ko-KR" sz="1500"/>
          </a:p>
          <a:p>
            <a:r>
              <a:rPr lang="ko-KR" altLang="en-US" sz="1500"/>
              <a:t>창고 등록 페이지로 이동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A39376-A497-4C3E-9AA7-94C93E70C45C}"/>
              </a:ext>
            </a:extLst>
          </p:cNvPr>
          <p:cNvSpPr/>
          <p:nvPr/>
        </p:nvSpPr>
        <p:spPr>
          <a:xfrm>
            <a:off x="9114936" y="2158991"/>
            <a:ext cx="602905" cy="30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10496-095C-46F4-A447-CEDE9382823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B3543B-A982-4A40-B014-83F824ECE602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1A3AED-DABF-41A1-B22E-04202547B5E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0844E-3ABA-4F2F-B9FF-56B42E904BFC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F67278-659C-4E3B-9501-324CB61F5610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5A3A99-C6E5-466D-B1C6-65818F5A9135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001B07-76EF-41A6-ABC5-6027F89744F4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1982D9-FC0C-4C34-9661-A8166FB7D4C5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graphicFrame>
        <p:nvGraphicFramePr>
          <p:cNvPr id="19" name="표 43">
            <a:extLst>
              <a:ext uri="{FF2B5EF4-FFF2-40B4-BE49-F238E27FC236}">
                <a16:creationId xmlns:a16="http://schemas.microsoft.com/office/drawing/2014/main" id="{3D65D544-70F3-4A23-9138-DC669D0E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00603"/>
              </p:ext>
            </p:extLst>
          </p:nvPr>
        </p:nvGraphicFramePr>
        <p:xfrm>
          <a:off x="2415886" y="2589068"/>
          <a:ext cx="7328748" cy="298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84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4586914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432750">
                  <a:extLst>
                    <a:ext uri="{9D8B030D-6E8A-4147-A177-3AD203B41FA5}">
                      <a16:colId xmlns:a16="http://schemas.microsoft.com/office/drawing/2014/main" val="347379981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창고등록번호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 북구 대학로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86877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 북구 대학로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91817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044042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43763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074825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 대덕구 대화로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83384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 대덕구 대화로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9800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38123F0-039F-4512-A9D6-2BA61E9FE998}"/>
              </a:ext>
            </a:extLst>
          </p:cNvPr>
          <p:cNvSpPr txBox="1"/>
          <p:nvPr/>
        </p:nvSpPr>
        <p:spPr>
          <a:xfrm>
            <a:off x="4536572" y="566726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7543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23032" y="127798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920C5BE-08B8-4973-8627-9A807F85A2E6}"/>
              </a:ext>
            </a:extLst>
          </p:cNvPr>
          <p:cNvSpPr/>
          <p:nvPr/>
        </p:nvSpPr>
        <p:spPr>
          <a:xfrm>
            <a:off x="4536572" y="2163046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E7CBF-986D-4937-9DC2-796F071D7890}"/>
              </a:ext>
            </a:extLst>
          </p:cNvPr>
          <p:cNvSpPr txBox="1"/>
          <p:nvPr/>
        </p:nvSpPr>
        <p:spPr>
          <a:xfrm>
            <a:off x="4800681" y="2248151"/>
            <a:ext cx="436850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ea typeface="맑은 고딕"/>
              </a:rPr>
              <a:t>창고명을 클릭하면 창고 상세정보 페이지로 이동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A39376-A497-4C3E-9AA7-94C93E70C45C}"/>
              </a:ext>
            </a:extLst>
          </p:cNvPr>
          <p:cNvSpPr/>
          <p:nvPr/>
        </p:nvSpPr>
        <p:spPr>
          <a:xfrm>
            <a:off x="9114936" y="2158991"/>
            <a:ext cx="602905" cy="30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10496-095C-46F4-A447-CEDE9382823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B3543B-A982-4A40-B014-83F824ECE602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1A3AED-DABF-41A1-B22E-04202547B5E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0844E-3ABA-4F2F-B9FF-56B42E904BFC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F67278-659C-4E3B-9501-324CB61F5610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직원목록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5A3A99-C6E5-466D-B1C6-65818F5A9135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001B07-76EF-41A6-ABC5-6027F89744F4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1982D9-FC0C-4C34-9661-A8166FB7D4C5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graphicFrame>
        <p:nvGraphicFramePr>
          <p:cNvPr id="18" name="표 43">
            <a:extLst>
              <a:ext uri="{FF2B5EF4-FFF2-40B4-BE49-F238E27FC236}">
                <a16:creationId xmlns:a16="http://schemas.microsoft.com/office/drawing/2014/main" id="{BFBDC06A-8D7B-40D5-8791-8888F46D04F2}"/>
              </a:ext>
            </a:extLst>
          </p:cNvPr>
          <p:cNvGraphicFramePr>
            <a:graphicFrameLocks noGrp="1"/>
          </p:cNvGraphicFramePr>
          <p:nvPr/>
        </p:nvGraphicFramePr>
        <p:xfrm>
          <a:off x="2415886" y="2589068"/>
          <a:ext cx="7340669" cy="298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13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4594375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435081">
                  <a:extLst>
                    <a:ext uri="{9D8B030D-6E8A-4147-A177-3AD203B41FA5}">
                      <a16:colId xmlns:a16="http://schemas.microsoft.com/office/drawing/2014/main" val="347379981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창고등록번호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 북구 대학로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86877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 북구 대학로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91817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044042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43763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074825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 대덕구 대화로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83384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 대덕구 대화로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12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98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8051DA4-C8C9-46BC-8640-CCFBF4B29E6E}"/>
              </a:ext>
            </a:extLst>
          </p:cNvPr>
          <p:cNvSpPr txBox="1"/>
          <p:nvPr/>
        </p:nvSpPr>
        <p:spPr>
          <a:xfrm>
            <a:off x="4536572" y="566726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2082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23032" y="1277983"/>
            <a:ext cx="95410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창고상세정보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162532-E58A-4666-A311-FEBE0F81A575}"/>
              </a:ext>
            </a:extLst>
          </p:cNvPr>
          <p:cNvSpPr/>
          <p:nvPr/>
        </p:nvSpPr>
        <p:spPr>
          <a:xfrm>
            <a:off x="4377559" y="5070253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수정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2EF69F-A76F-422B-803D-265DF57FC0BE}"/>
              </a:ext>
            </a:extLst>
          </p:cNvPr>
          <p:cNvSpPr/>
          <p:nvPr/>
        </p:nvSpPr>
        <p:spPr>
          <a:xfrm>
            <a:off x="5241364" y="5070253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49D182-26AE-458D-8F0C-D6C77EAEB143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539F6D-CEB6-4FFB-94A9-DDF122BE8A9C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EFD41-A712-4EEB-94D5-EE4892FBECA8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F4A5B9-72D1-4C09-BFD1-803B30B46E99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A524D5-5FEA-408C-87AC-E1D9E545A461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직원목록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BE6A22-069B-40EF-BDDB-0454142E274E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7A95FE-29EA-47A3-A051-8F5121A90C2C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17C38B-1150-4104-9F83-7E51EFF95085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graphicFrame>
        <p:nvGraphicFramePr>
          <p:cNvPr id="20" name="표 43">
            <a:extLst>
              <a:ext uri="{FF2B5EF4-FFF2-40B4-BE49-F238E27FC236}">
                <a16:creationId xmlns:a16="http://schemas.microsoft.com/office/drawing/2014/main" id="{6104A258-CD2E-4D9B-88EB-7ECFF6CDA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34820"/>
              </p:ext>
            </p:extLst>
          </p:nvPr>
        </p:nvGraphicFramePr>
        <p:xfrm>
          <a:off x="1937856" y="2450092"/>
          <a:ext cx="8198078" cy="109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71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6895107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5468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  <a:latin typeface="+mn-lt"/>
                        </a:rPr>
                        <a:t>창고주소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  <a:latin typeface="+mn-lt"/>
                        </a:rPr>
                        <a:t>창고명</a:t>
                      </a:r>
                      <a:endParaRPr lang="ko-KR" altLang="en-US" sz="1300" b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010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2AE2FB-08E2-49BA-8C3D-79F3996750C6}"/>
              </a:ext>
            </a:extLst>
          </p:cNvPr>
          <p:cNvSpPr/>
          <p:nvPr/>
        </p:nvSpPr>
        <p:spPr>
          <a:xfrm>
            <a:off x="3353294" y="2522381"/>
            <a:ext cx="4555073" cy="408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대구 북구 대학로 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80</a:t>
            </a:r>
            <a:endParaRPr 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53C766-8CFD-4427-90B1-7668F7CF8F03}"/>
              </a:ext>
            </a:extLst>
          </p:cNvPr>
          <p:cNvSpPr/>
          <p:nvPr/>
        </p:nvSpPr>
        <p:spPr>
          <a:xfrm>
            <a:off x="3353293" y="3050585"/>
            <a:ext cx="1754723" cy="408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>
                <a:solidFill>
                  <a:schemeClr val="tx1"/>
                </a:solidFill>
                <a:ea typeface="맑은 고딕"/>
              </a:rPr>
              <a:t>대구창고1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E3E0435-882F-4FFD-BF62-74F0A64469F8}"/>
              </a:ext>
            </a:extLst>
          </p:cNvPr>
          <p:cNvSpPr/>
          <p:nvPr/>
        </p:nvSpPr>
        <p:spPr>
          <a:xfrm>
            <a:off x="7955641" y="3533169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FB5E03-E6F2-46E4-9467-09FA56EF6C13}"/>
              </a:ext>
            </a:extLst>
          </p:cNvPr>
          <p:cNvSpPr txBox="1"/>
          <p:nvPr/>
        </p:nvSpPr>
        <p:spPr>
          <a:xfrm>
            <a:off x="8277393" y="3577645"/>
            <a:ext cx="338105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ea typeface="맑은 고딕"/>
              </a:rPr>
              <a:t>창고주소와 창고명을 수정할 수 있음.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0E90FE-9417-4DBF-8BA5-9EBECEFDBF52}"/>
              </a:ext>
            </a:extLst>
          </p:cNvPr>
          <p:cNvSpPr/>
          <p:nvPr/>
        </p:nvSpPr>
        <p:spPr>
          <a:xfrm>
            <a:off x="6081228" y="5070253"/>
            <a:ext cx="158770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QR생성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A888C9D-B41F-40F0-A31A-D00E7A82CA32}"/>
              </a:ext>
            </a:extLst>
          </p:cNvPr>
          <p:cNvSpPr/>
          <p:nvPr/>
        </p:nvSpPr>
        <p:spPr>
          <a:xfrm>
            <a:off x="7073676" y="4673841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AA04A-97C7-4FD7-B364-657E7CEBF94A}"/>
              </a:ext>
            </a:extLst>
          </p:cNvPr>
          <p:cNvSpPr txBox="1"/>
          <p:nvPr/>
        </p:nvSpPr>
        <p:spPr>
          <a:xfrm>
            <a:off x="7395429" y="4718316"/>
            <a:ext cx="444865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err="1">
                <a:ea typeface="맑은 고딕"/>
              </a:rPr>
              <a:t>QR생성버튼을</a:t>
            </a:r>
            <a:r>
              <a:rPr lang="ko-KR" altLang="en-US" sz="1500">
                <a:ea typeface="맑은 고딕"/>
              </a:rPr>
              <a:t> 클릭하면 창고 </a:t>
            </a:r>
            <a:r>
              <a:rPr lang="ko-KR" altLang="en-US" sz="1500" err="1">
                <a:ea typeface="맑은 고딕"/>
              </a:rPr>
              <a:t>QR생성으로</a:t>
            </a:r>
            <a:r>
              <a:rPr lang="ko-KR" altLang="en-US" sz="1500">
                <a:ea typeface="맑은 고딕"/>
              </a:rPr>
              <a:t> </a:t>
            </a:r>
            <a:r>
              <a:rPr lang="ko-KR" altLang="en-US" sz="1500" err="1">
                <a:ea typeface="맑은 고딕"/>
              </a:rPr>
              <a:t>넘어감</a:t>
            </a:r>
            <a:r>
              <a:rPr lang="ko-KR" altLang="en-US" sz="150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63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F6DEAB-50CC-4C66-A53D-D143E0D58B8E}"/>
              </a:ext>
            </a:extLst>
          </p:cNvPr>
          <p:cNvSpPr/>
          <p:nvPr/>
        </p:nvSpPr>
        <p:spPr>
          <a:xfrm>
            <a:off x="2054254" y="1814732"/>
            <a:ext cx="8003967" cy="386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515824" y="1265114"/>
            <a:ext cx="914355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 dirty="0" err="1">
                <a:ea typeface="맑은 고딕"/>
              </a:rPr>
              <a:t>창고</a:t>
            </a:r>
            <a:r>
              <a:rPr lang="en-US" altLang="ko-KR" sz="1000" dirty="0">
                <a:ea typeface="맑은 고딕"/>
              </a:rPr>
              <a:t> QR</a:t>
            </a:r>
            <a:r>
              <a:rPr lang="ko-KR" altLang="en-US" sz="1000" dirty="0">
                <a:ea typeface="맑은 고딕"/>
              </a:rPr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A7DD9-B25C-4CB2-AFDA-BB07CF4ACB4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859B1-F916-4C08-A0B9-261B04BBCA33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F5B33-72FF-4293-A41E-7FDF908F19A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ACFEE3-E311-41E5-BD10-7DBD1864307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1A0858-0A3C-46FC-B684-A2BDE73FCBBC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직원목록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EA8BD-4C6D-45F9-AEA3-388912EA98C1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pic>
        <p:nvPicPr>
          <p:cNvPr id="35" name="Picture 2" descr="QR 코드 - 위키백과, 우리 모두의 백과사전">
            <a:extLst>
              <a:ext uri="{FF2B5EF4-FFF2-40B4-BE49-F238E27FC236}">
                <a16:creationId xmlns:a16="http://schemas.microsoft.com/office/drawing/2014/main" id="{0255BA4E-97CB-434C-BE71-1FE6AD53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6" y="2062917"/>
            <a:ext cx="3512078" cy="337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6494E4-8382-42E7-949A-408F19391590}"/>
              </a:ext>
            </a:extLst>
          </p:cNvPr>
          <p:cNvSpPr/>
          <p:nvPr/>
        </p:nvSpPr>
        <p:spPr>
          <a:xfrm>
            <a:off x="5006526" y="5776366"/>
            <a:ext cx="837428" cy="346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700">
                <a:ea typeface="맑은 고딕"/>
              </a:rPr>
              <a:t>인쇄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99B91F-15B5-4015-8849-918FD27DB3E5}"/>
              </a:ext>
            </a:extLst>
          </p:cNvPr>
          <p:cNvSpPr/>
          <p:nvPr/>
        </p:nvSpPr>
        <p:spPr>
          <a:xfrm>
            <a:off x="5959025" y="5776365"/>
            <a:ext cx="837428" cy="346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700">
                <a:ea typeface="맑은 고딕"/>
              </a:rPr>
              <a:t>취소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C218A-970D-4B2C-91C3-1DAFBD456262}"/>
              </a:ext>
            </a:extLst>
          </p:cNvPr>
          <p:cNvSpPr txBox="1"/>
          <p:nvPr/>
        </p:nvSpPr>
        <p:spPr>
          <a:xfrm>
            <a:off x="5171806" y="5372715"/>
            <a:ext cx="4073322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500" dirty="0">
                <a:ea typeface="맑은 고딕"/>
              </a:rPr>
              <a:t>인쇄 후 창고 출입문에 부착해 사용함</a:t>
            </a:r>
            <a:endParaRPr lang="en-US" altLang="ko-KR" sz="1500" dirty="0"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6A84E3-9EC7-4683-8920-8DDEA4682ED6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61324E-5175-4D66-8272-14754A630C68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D536DDF-4BF7-4677-BB4A-58DA06C4CE18}"/>
              </a:ext>
            </a:extLst>
          </p:cNvPr>
          <p:cNvSpPr/>
          <p:nvPr/>
        </p:nvSpPr>
        <p:spPr>
          <a:xfrm>
            <a:off x="4903841" y="5302933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899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23032" y="127798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창고등록</a:t>
            </a:r>
          </a:p>
        </p:txBody>
      </p:sp>
      <p:graphicFrame>
        <p:nvGraphicFramePr>
          <p:cNvPr id="26" name="표 43">
            <a:extLst>
              <a:ext uri="{FF2B5EF4-FFF2-40B4-BE49-F238E27FC236}">
                <a16:creationId xmlns:a16="http://schemas.microsoft.com/office/drawing/2014/main" id="{865A7723-3847-45A8-AFA8-FCC301EA1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39251"/>
              </p:ext>
            </p:extLst>
          </p:nvPr>
        </p:nvGraphicFramePr>
        <p:xfrm>
          <a:off x="1937856" y="2450092"/>
          <a:ext cx="8198078" cy="109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71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6895107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5468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300" b="0" i="0" u="none" strike="noStrike" noProof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*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  <a:latin typeface="+mn-lt"/>
                        </a:rPr>
                        <a:t>창고주소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300" b="0" i="0" u="none" strike="noStrike" noProof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*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창고명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0101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B3EE2C-CCC9-4563-A792-CEE0D016D91F}"/>
              </a:ext>
            </a:extLst>
          </p:cNvPr>
          <p:cNvSpPr/>
          <p:nvPr/>
        </p:nvSpPr>
        <p:spPr>
          <a:xfrm>
            <a:off x="3353294" y="2519838"/>
            <a:ext cx="3808743" cy="37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162532-E58A-4666-A311-FEBE0F81A575}"/>
              </a:ext>
            </a:extLst>
          </p:cNvPr>
          <p:cNvSpPr/>
          <p:nvPr/>
        </p:nvSpPr>
        <p:spPr>
          <a:xfrm>
            <a:off x="5298870" y="5070253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2EF69F-A76F-422B-803D-265DF57FC0BE}"/>
              </a:ext>
            </a:extLst>
          </p:cNvPr>
          <p:cNvSpPr/>
          <p:nvPr/>
        </p:nvSpPr>
        <p:spPr>
          <a:xfrm>
            <a:off x="6162675" y="5070253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A48F921-6D94-42E5-BCA1-04E5BBF5043B}"/>
              </a:ext>
            </a:extLst>
          </p:cNvPr>
          <p:cNvSpPr/>
          <p:nvPr/>
        </p:nvSpPr>
        <p:spPr>
          <a:xfrm>
            <a:off x="5385585" y="5541835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84BC9-B230-4233-A33E-8F97886D24CD}"/>
              </a:ext>
            </a:extLst>
          </p:cNvPr>
          <p:cNvSpPr txBox="1"/>
          <p:nvPr/>
        </p:nvSpPr>
        <p:spPr>
          <a:xfrm>
            <a:off x="7364721" y="2597329"/>
            <a:ext cx="3406702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ea typeface="맑은 고딕"/>
              </a:rPr>
              <a:t>창고주소 클릭 시 주소 </a:t>
            </a:r>
            <a:r>
              <a:rPr lang="ko-KR" altLang="en-US" sz="1500" err="1">
                <a:ea typeface="맑은 고딕"/>
              </a:rPr>
              <a:t>검색창</a:t>
            </a:r>
            <a:r>
              <a:rPr lang="ko-KR" altLang="en-US" sz="1500">
                <a:ea typeface="맑은 고딕"/>
              </a:rPr>
              <a:t> 나타남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8BD8F0-644C-46B4-8135-C24E0FCD64CB}"/>
              </a:ext>
            </a:extLst>
          </p:cNvPr>
          <p:cNvSpPr/>
          <p:nvPr/>
        </p:nvSpPr>
        <p:spPr>
          <a:xfrm>
            <a:off x="3353294" y="3068176"/>
            <a:ext cx="1526123" cy="37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4C10-F80C-4F76-8909-5D1DB4F957E2}"/>
              </a:ext>
            </a:extLst>
          </p:cNvPr>
          <p:cNvSpPr txBox="1"/>
          <p:nvPr/>
        </p:nvSpPr>
        <p:spPr>
          <a:xfrm>
            <a:off x="5709806" y="5451763"/>
            <a:ext cx="41286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등록 버튼을 누르면 창고등록번호가 오름차순으로 알아서 할당된다.</a:t>
            </a:r>
            <a:endParaRPr lang="en-US" altLang="ko-KR" sz="1500">
              <a:ea typeface="맑은 고딕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EAF597C-963E-4C7D-BC6F-254BAEDF0D8B}"/>
              </a:ext>
            </a:extLst>
          </p:cNvPr>
          <p:cNvSpPr/>
          <p:nvPr/>
        </p:nvSpPr>
        <p:spPr>
          <a:xfrm>
            <a:off x="7077837" y="2522561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CEB2E-955E-4021-8333-21747E30D364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2F9D5F-708D-4839-9EAE-CA24186F59B8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9BB1D1-1783-43E4-BA2C-77EF04911B05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CD35F-C2F9-4BA9-B10A-223921D98E66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869252-9934-4C57-9E34-93DF46ADEB97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C2EA2D-0C95-4785-AF71-43EB49545AA0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80753-04A6-4C6E-B175-75C8B4629A8A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97498-7772-40A0-99B5-D243D4F17904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</p:spTree>
    <p:extLst>
      <p:ext uri="{BB962C8B-B14F-4D97-AF65-F5344CB8AC3E}">
        <p14:creationId xmlns:p14="http://schemas.microsoft.com/office/powerpoint/2010/main" val="70003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23032" y="127798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창고등록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162532-E58A-4666-A311-FEBE0F81A575}"/>
              </a:ext>
            </a:extLst>
          </p:cNvPr>
          <p:cNvSpPr/>
          <p:nvPr/>
        </p:nvSpPr>
        <p:spPr>
          <a:xfrm>
            <a:off x="5298870" y="5070253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2EF69F-A76F-422B-803D-265DF57FC0BE}"/>
              </a:ext>
            </a:extLst>
          </p:cNvPr>
          <p:cNvSpPr/>
          <p:nvPr/>
        </p:nvSpPr>
        <p:spPr>
          <a:xfrm>
            <a:off x="6162675" y="5070253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49D182-26AE-458D-8F0C-D6C77EAEB143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539F6D-CEB6-4FFB-94A9-DDF122BE8A9C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EFD41-A712-4EEB-94D5-EE4892FBECA8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F4A5B9-72D1-4C09-BFD1-803B30B46E99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A524D5-5FEA-408C-87AC-E1D9E545A461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BE6A22-069B-40EF-BDDB-0454142E274E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7A95FE-29EA-47A3-A051-8F5121A90C2C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17C38B-1150-4104-9F83-7E51EFF95085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graphicFrame>
        <p:nvGraphicFramePr>
          <p:cNvPr id="25" name="표 43">
            <a:extLst>
              <a:ext uri="{FF2B5EF4-FFF2-40B4-BE49-F238E27FC236}">
                <a16:creationId xmlns:a16="http://schemas.microsoft.com/office/drawing/2014/main" id="{15C95D5D-D012-4B94-9370-CA1BC2C2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94863"/>
              </p:ext>
            </p:extLst>
          </p:nvPr>
        </p:nvGraphicFramePr>
        <p:xfrm>
          <a:off x="1937856" y="2450092"/>
          <a:ext cx="8198078" cy="109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71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6895107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5468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300" b="0" i="0" u="none" strike="noStrike" noProof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*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  <a:latin typeface="+mn-lt"/>
                        </a:rPr>
                        <a:t>창고주소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300" b="0" i="0" u="none" strike="noStrike" noProof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*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창고명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010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7DC1E7-F8F7-44A5-ABEB-73A7991959AA}"/>
              </a:ext>
            </a:extLst>
          </p:cNvPr>
          <p:cNvSpPr/>
          <p:nvPr/>
        </p:nvSpPr>
        <p:spPr>
          <a:xfrm>
            <a:off x="3353294" y="2519838"/>
            <a:ext cx="3808743" cy="37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B7FDBC-2FD4-4B13-98A1-A5E45699B6EC}"/>
              </a:ext>
            </a:extLst>
          </p:cNvPr>
          <p:cNvSpPr/>
          <p:nvPr/>
        </p:nvSpPr>
        <p:spPr>
          <a:xfrm>
            <a:off x="3353294" y="3068176"/>
            <a:ext cx="1526123" cy="37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91069-E4E6-4BE2-B344-8FE7E64D22FC}"/>
              </a:ext>
            </a:extLst>
          </p:cNvPr>
          <p:cNvSpPr/>
          <p:nvPr/>
        </p:nvSpPr>
        <p:spPr>
          <a:xfrm>
            <a:off x="7409794" y="1376433"/>
            <a:ext cx="3361670" cy="4440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338A65-AD07-4CF0-B676-D1B97862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70" y="1376432"/>
            <a:ext cx="3327292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7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43">
            <a:extLst>
              <a:ext uri="{FF2B5EF4-FFF2-40B4-BE49-F238E27FC236}">
                <a16:creationId xmlns:a16="http://schemas.microsoft.com/office/drawing/2014/main" id="{C1099982-578F-46BD-A8AD-48AADD4D8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76175"/>
              </p:ext>
            </p:extLst>
          </p:nvPr>
        </p:nvGraphicFramePr>
        <p:xfrm>
          <a:off x="1937856" y="2450092"/>
          <a:ext cx="8198078" cy="109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71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6895107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5468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300" b="0" i="0" u="none" strike="noStrike" noProof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*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  <a:latin typeface="+mn-lt"/>
                        </a:rPr>
                        <a:t>창고주소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300" b="0" i="0" u="none" strike="noStrike" noProof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*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창고명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01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23032" y="127798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창고등록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162532-E58A-4666-A311-FEBE0F81A575}"/>
              </a:ext>
            </a:extLst>
          </p:cNvPr>
          <p:cNvSpPr/>
          <p:nvPr/>
        </p:nvSpPr>
        <p:spPr>
          <a:xfrm>
            <a:off x="5298870" y="5070253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2EF69F-A76F-422B-803D-265DF57FC0BE}"/>
              </a:ext>
            </a:extLst>
          </p:cNvPr>
          <p:cNvSpPr/>
          <p:nvPr/>
        </p:nvSpPr>
        <p:spPr>
          <a:xfrm>
            <a:off x="6162675" y="5070253"/>
            <a:ext cx="730457" cy="36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A98BC3-FC98-45CA-90D1-289BA9083543}"/>
              </a:ext>
            </a:extLst>
          </p:cNvPr>
          <p:cNvSpPr/>
          <p:nvPr/>
        </p:nvSpPr>
        <p:spPr>
          <a:xfrm>
            <a:off x="3332916" y="2512218"/>
            <a:ext cx="3808743" cy="37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400" b="0" i="0" dirty="0">
                <a:solidFill>
                  <a:schemeClr val="tx1"/>
                </a:solidFill>
                <a:effectLst/>
                <a:latin typeface="-apple-system"/>
              </a:rPr>
              <a:t>부산광역시 금정구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부산대학로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-apple-system"/>
              </a:rPr>
              <a:t>63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번길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-apple-system"/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19098-157B-4623-9D77-92C4CFFCC8D0}"/>
              </a:ext>
            </a:extLst>
          </p:cNvPr>
          <p:cNvSpPr/>
          <p:nvPr/>
        </p:nvSpPr>
        <p:spPr>
          <a:xfrm>
            <a:off x="3332916" y="3060556"/>
            <a:ext cx="1526123" cy="37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>
                <a:solidFill>
                  <a:schemeClr val="tx1"/>
                </a:solidFill>
                <a:ea typeface="맑은 고딕"/>
              </a:rPr>
              <a:t>부산창고1</a:t>
            </a:r>
            <a:endParaRPr lang="ko-KR" altLang="en-US" sz="14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010F85-6F30-4B08-852C-5EA9534AA00F}"/>
              </a:ext>
            </a:extLst>
          </p:cNvPr>
          <p:cNvSpPr/>
          <p:nvPr/>
        </p:nvSpPr>
        <p:spPr>
          <a:xfrm>
            <a:off x="507196" y="4624158"/>
            <a:ext cx="3150000" cy="125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2466F3-9E55-4C2C-A310-C144C3B54CF1}"/>
              </a:ext>
            </a:extLst>
          </p:cNvPr>
          <p:cNvSpPr txBox="1"/>
          <p:nvPr/>
        </p:nvSpPr>
        <p:spPr>
          <a:xfrm>
            <a:off x="557530" y="5098115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창고를 </a:t>
            </a:r>
            <a:r>
              <a:rPr lang="ko-KR" altLang="en-US" sz="1100" err="1"/>
              <a:t>등록하시겠습니까</a:t>
            </a:r>
            <a:r>
              <a:rPr lang="en-US" altLang="ko-KR" sz="1100"/>
              <a:t>?</a:t>
            </a:r>
            <a:endParaRPr lang="ko-KR" altLang="en-US" sz="11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5CDC87-8A6E-4DC5-8CC2-144BFACD1DFB}"/>
              </a:ext>
            </a:extLst>
          </p:cNvPr>
          <p:cNvSpPr/>
          <p:nvPr/>
        </p:nvSpPr>
        <p:spPr>
          <a:xfrm>
            <a:off x="2110247" y="5491386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5744A3-E0C2-4070-ADEA-B5A1EF65847F}"/>
              </a:ext>
            </a:extLst>
          </p:cNvPr>
          <p:cNvSpPr/>
          <p:nvPr/>
        </p:nvSpPr>
        <p:spPr>
          <a:xfrm>
            <a:off x="2865514" y="5491386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F51AAF3-2E87-4270-8D62-D694049D58FB}"/>
              </a:ext>
            </a:extLst>
          </p:cNvPr>
          <p:cNvCxnSpPr>
            <a:stCxn id="40" idx="1"/>
            <a:endCxn id="29" idx="3"/>
          </p:cNvCxnSpPr>
          <p:nvPr/>
        </p:nvCxnSpPr>
        <p:spPr>
          <a:xfrm flipH="1">
            <a:off x="3657196" y="5251174"/>
            <a:ext cx="1641674" cy="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0E416E-66FC-486F-A91F-C38F2BF0C3EE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1D0F65-3EFC-49A2-B234-12E451F85A5C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D5EE8-5CA3-483D-B9DE-91BF91F8E83F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DA9541-2A4E-40B9-9F05-23F582BAFDEA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CDE6E5-FC0A-48D2-897F-24A15D9C40DD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직원목록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F73FA5-373D-493C-BCCA-CD9D64718FFC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523AAC-79B5-4B1A-94A7-0AEDFA6D312F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BA7363-7A85-4ACB-B6CB-55E6A07EB867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</p:spTree>
    <p:extLst>
      <p:ext uri="{BB962C8B-B14F-4D97-AF65-F5344CB8AC3E}">
        <p14:creationId xmlns:p14="http://schemas.microsoft.com/office/powerpoint/2010/main" val="248684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C6CA4-D796-45E8-88BD-B99EF4D269A4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1F63AAC-A8EA-4AE9-8D73-D21E8743B3BD}"/>
              </a:ext>
            </a:extLst>
          </p:cNvPr>
          <p:cNvSpPr/>
          <p:nvPr/>
        </p:nvSpPr>
        <p:spPr>
          <a:xfrm>
            <a:off x="5224829" y="1786058"/>
            <a:ext cx="11136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3F3078-ACD2-41DD-9774-C1E85E35EDEC}"/>
              </a:ext>
            </a:extLst>
          </p:cNvPr>
          <p:cNvSpPr txBox="1"/>
          <p:nvPr/>
        </p:nvSpPr>
        <p:spPr>
          <a:xfrm>
            <a:off x="5330092" y="1783861"/>
            <a:ext cx="11996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>
                <a:ea typeface="맑은 고딕"/>
              </a:rPr>
              <a:t>전체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9BF5D98-1DD0-4A09-8862-C4D90E308E51}"/>
              </a:ext>
            </a:extLst>
          </p:cNvPr>
          <p:cNvGrpSpPr/>
          <p:nvPr/>
        </p:nvGrpSpPr>
        <p:grpSpPr>
          <a:xfrm>
            <a:off x="6184654" y="1876423"/>
            <a:ext cx="78153" cy="58616"/>
            <a:chOff x="6047886" y="3400424"/>
            <a:chExt cx="117230" cy="127000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B509443-1E82-40A2-B92C-BF01F4F1ECAD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6440C3B-1E92-40E3-BBD4-C0195FE42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BA9F19B-A8E0-4820-92D6-445E0723693A}"/>
              </a:ext>
            </a:extLst>
          </p:cNvPr>
          <p:cNvSpPr/>
          <p:nvPr/>
        </p:nvSpPr>
        <p:spPr>
          <a:xfrm>
            <a:off x="6478952" y="1867875"/>
            <a:ext cx="87925" cy="9769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821BBB-FE3E-411D-A6D1-CA3B55B2FF03}"/>
              </a:ext>
            </a:extLst>
          </p:cNvPr>
          <p:cNvSpPr txBox="1"/>
          <p:nvPr/>
        </p:nvSpPr>
        <p:spPr>
          <a:xfrm>
            <a:off x="6561570" y="1788857"/>
            <a:ext cx="838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>
                <a:ea typeface="맑은 고딕"/>
              </a:rPr>
              <a:t>아이디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EC5C78D-9694-4888-BEF7-5F180B7FB9BC}"/>
              </a:ext>
            </a:extLst>
          </p:cNvPr>
          <p:cNvSpPr/>
          <p:nvPr/>
        </p:nvSpPr>
        <p:spPr>
          <a:xfrm>
            <a:off x="7231182" y="1876264"/>
            <a:ext cx="87925" cy="9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F6FDBA-CD9A-47E3-854F-8C123F97ADC6}"/>
              </a:ext>
            </a:extLst>
          </p:cNvPr>
          <p:cNvSpPr txBox="1"/>
          <p:nvPr/>
        </p:nvSpPr>
        <p:spPr>
          <a:xfrm>
            <a:off x="7270504" y="1796976"/>
            <a:ext cx="838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>
                <a:ea typeface="맑은 고딕"/>
              </a:rPr>
              <a:t>이름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FDE0325-61D9-4304-9167-27B0B05B5A2D}"/>
              </a:ext>
            </a:extLst>
          </p:cNvPr>
          <p:cNvSpPr/>
          <p:nvPr/>
        </p:nvSpPr>
        <p:spPr>
          <a:xfrm>
            <a:off x="9174736" y="1814530"/>
            <a:ext cx="574325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644B3F-2712-4AC8-A4A5-967D2D581206}"/>
              </a:ext>
            </a:extLst>
          </p:cNvPr>
          <p:cNvSpPr/>
          <p:nvPr/>
        </p:nvSpPr>
        <p:spPr>
          <a:xfrm>
            <a:off x="7829548" y="1811701"/>
            <a:ext cx="1221155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71CC3A-059A-4350-A5F0-A7A01445AD1E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389BAD-536F-4A2C-859C-B9145788D3D9}"/>
              </a:ext>
            </a:extLst>
          </p:cNvPr>
          <p:cNvSpPr/>
          <p:nvPr/>
        </p:nvSpPr>
        <p:spPr>
          <a:xfrm>
            <a:off x="11044875" y="629426"/>
            <a:ext cx="153768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E5B071-6F26-45C2-84F3-E1AE8A4C2E64}"/>
              </a:ext>
            </a:extLst>
          </p:cNvPr>
          <p:cNvSpPr txBox="1"/>
          <p:nvPr/>
        </p:nvSpPr>
        <p:spPr>
          <a:xfrm>
            <a:off x="1578486" y="1728577"/>
            <a:ext cx="274319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회원 목록이 없을 경우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53003D8-35B3-40B8-9EA5-CBBE8C9C16F8}"/>
              </a:ext>
            </a:extLst>
          </p:cNvPr>
          <p:cNvSpPr/>
          <p:nvPr/>
        </p:nvSpPr>
        <p:spPr>
          <a:xfrm>
            <a:off x="1280226" y="1745959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A347AD-39B0-4AA0-AEE8-2A7934D51329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EE612C-CAAD-4A01-B0A0-E6A6E788D281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회원목록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DF5508-AD68-4B1A-9531-E711FAF774AB}"/>
              </a:ext>
            </a:extLst>
          </p:cNvPr>
          <p:cNvSpPr/>
          <p:nvPr/>
        </p:nvSpPr>
        <p:spPr>
          <a:xfrm>
            <a:off x="9790197" y="1814529"/>
            <a:ext cx="574325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79B699-66EA-4998-A982-50C1FC2C6E3B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CE236-695F-4B17-87E1-3C514A41BC8C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375EA-EE40-438C-A551-447412B8024D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8B31F-DBCC-475B-BB00-66333F09E7D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77F52-1E83-4F5C-910D-CC5554E66D9F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E0BD67-91FF-416C-A79C-8BD630C47D17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8C441-FAD9-421B-B2E6-D66E18F9FDB2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D0D23-96A2-4E49-8B3B-E6E29EE7AF0C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E7F20-1F65-4921-A105-1BC56D9738A9}"/>
              </a:ext>
            </a:extLst>
          </p:cNvPr>
          <p:cNvSpPr txBox="1"/>
          <p:nvPr/>
        </p:nvSpPr>
        <p:spPr>
          <a:xfrm>
            <a:off x="5193851" y="5724416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&gt;   &gt;&gt;</a:t>
            </a:r>
            <a:endParaRPr lang="ko-KR" altLang="en-US" sz="1500" dirty="0"/>
          </a:p>
        </p:txBody>
      </p:sp>
      <p:graphicFrame>
        <p:nvGraphicFramePr>
          <p:cNvPr id="31" name="표 43">
            <a:extLst>
              <a:ext uri="{FF2B5EF4-FFF2-40B4-BE49-F238E27FC236}">
                <a16:creationId xmlns:a16="http://schemas.microsoft.com/office/drawing/2014/main" id="{A81FDDDD-42EA-42B6-B161-781094C7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78497"/>
              </p:ext>
            </p:extLst>
          </p:nvPr>
        </p:nvGraphicFramePr>
        <p:xfrm>
          <a:off x="1646555" y="2159153"/>
          <a:ext cx="8780227" cy="35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049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172557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2400080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2271831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</a:tblGrid>
              <a:tr h="354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3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C6CA4-D796-45E8-88BD-B99EF4D269A4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E8D2F515-8D75-4628-920E-0D4AE391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60964"/>
              </p:ext>
            </p:extLst>
          </p:nvPr>
        </p:nvGraphicFramePr>
        <p:xfrm>
          <a:off x="1646555" y="2159153"/>
          <a:ext cx="8780227" cy="352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049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172557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2400080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2271831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</a:tblGrid>
              <a:tr h="354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u="sng" dirty="0">
                          <a:solidFill>
                            <a:schemeClr val="tx1"/>
                          </a:solidFill>
                          <a:latin typeface="+mn-lt"/>
                        </a:rPr>
                        <a:t>sam0909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홍길동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010-3456-2222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2020-04-18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sng" strike="noStrike" noProof="0" dirty="0" err="1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kimFewater</a:t>
                      </a:r>
                      <a:endParaRPr lang="ko-KR" sz="1100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김철수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010-4651-1595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Yhkim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김영희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010-4444-3516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사용중지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u="sng">
                          <a:solidFill>
                            <a:schemeClr val="tx1"/>
                          </a:solidFill>
                          <a:latin typeface="+mn-lt"/>
                        </a:rPr>
                        <a:t>daas3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+mn-lt"/>
                        </a:rPr>
                        <a:t>홍길순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010-9691-1111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asdvasb22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김민수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010-6878-2222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2019-04-16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Dsagw08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박재완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010-5615-9999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사용중지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sng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Qejwjr2</a:t>
                      </a:r>
                      <a:endParaRPr lang="ko-KR" sz="1100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김아무개</a:t>
                      </a: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010-5466-7777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649692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Zjejtsggf77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lt"/>
                        </a:rPr>
                        <a:t>박철수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010-1565-1224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2019-04-15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13697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sng" strike="noStrike" noProof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rhee43hhdi</a:t>
                      </a:r>
                      <a:endParaRPr lang="ko-KR" sz="1100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이민수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010-6166-1611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2019-04-08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7278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C14D5B-BA08-4CA5-AA0E-6852CBFF259C}"/>
              </a:ext>
            </a:extLst>
          </p:cNvPr>
          <p:cNvSpPr txBox="1"/>
          <p:nvPr/>
        </p:nvSpPr>
        <p:spPr>
          <a:xfrm>
            <a:off x="4595467" y="1211999"/>
            <a:ext cx="2065804" cy="542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전체 / 사용 / 사용중지 상태로 검사 가능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71CC3A-059A-4350-A5F0-A7A01445AD1E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389BAD-536F-4A2C-859C-B9145788D3D9}"/>
              </a:ext>
            </a:extLst>
          </p:cNvPr>
          <p:cNvSpPr/>
          <p:nvPr/>
        </p:nvSpPr>
        <p:spPr>
          <a:xfrm>
            <a:off x="11044875" y="629426"/>
            <a:ext cx="153768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422DA6-1ECC-4E00-912C-3C4448D1DA09}"/>
              </a:ext>
            </a:extLst>
          </p:cNvPr>
          <p:cNvSpPr txBox="1"/>
          <p:nvPr/>
        </p:nvSpPr>
        <p:spPr>
          <a:xfrm>
            <a:off x="7743218" y="1258632"/>
            <a:ext cx="33651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아이디/이름 중 하나를 무조건 선택하여 검색해야 함.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8B316B0-6EBF-4711-AB0A-8F24B0EB31C2}"/>
              </a:ext>
            </a:extLst>
          </p:cNvPr>
          <p:cNvSpPr/>
          <p:nvPr/>
        </p:nvSpPr>
        <p:spPr>
          <a:xfrm>
            <a:off x="7489804" y="1269927"/>
            <a:ext cx="279740" cy="279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E09492-FF99-4E22-9661-0407B4281E91}"/>
              </a:ext>
            </a:extLst>
          </p:cNvPr>
          <p:cNvSpPr txBox="1"/>
          <p:nvPr/>
        </p:nvSpPr>
        <p:spPr>
          <a:xfrm>
            <a:off x="1578486" y="1728577"/>
            <a:ext cx="274319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회원 목록이 있을 경우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7C2FBB2-5DFD-46D5-9022-C8C869A1D498}"/>
              </a:ext>
            </a:extLst>
          </p:cNvPr>
          <p:cNvSpPr/>
          <p:nvPr/>
        </p:nvSpPr>
        <p:spPr>
          <a:xfrm>
            <a:off x="1280226" y="1745959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7C94FB-1148-4365-8BF2-D713E6EE377D}"/>
              </a:ext>
            </a:extLst>
          </p:cNvPr>
          <p:cNvSpPr txBox="1"/>
          <p:nvPr/>
        </p:nvSpPr>
        <p:spPr>
          <a:xfrm>
            <a:off x="1013478" y="5807553"/>
            <a:ext cx="34215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수정하고자 하는 회원의 아이디를 클릭 시 회원 상세정보/수정 페이지로 </a:t>
            </a:r>
            <a:r>
              <a:rPr lang="ko-KR" altLang="en-US" sz="1400" dirty="0" err="1">
                <a:ea typeface="맑은 고딕"/>
              </a:rPr>
              <a:t>넘어감</a:t>
            </a:r>
            <a:r>
              <a:rPr lang="ko-KR" altLang="en-US" sz="1400" dirty="0">
                <a:ea typeface="맑은 고딕"/>
              </a:rPr>
              <a:t>.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34E9425-2D2A-4250-B32F-35D0C338AF3A}"/>
              </a:ext>
            </a:extLst>
          </p:cNvPr>
          <p:cNvSpPr/>
          <p:nvPr/>
        </p:nvSpPr>
        <p:spPr>
          <a:xfrm>
            <a:off x="808822" y="5812424"/>
            <a:ext cx="279740" cy="279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5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03694BD-6C6E-489F-9FE5-B079E1D0F85E}"/>
              </a:ext>
            </a:extLst>
          </p:cNvPr>
          <p:cNvSpPr/>
          <p:nvPr/>
        </p:nvSpPr>
        <p:spPr>
          <a:xfrm>
            <a:off x="5224829" y="1786058"/>
            <a:ext cx="11136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8D02C5-3CE8-4AB5-AD4F-CB95C99493E2}"/>
              </a:ext>
            </a:extLst>
          </p:cNvPr>
          <p:cNvSpPr txBox="1"/>
          <p:nvPr/>
        </p:nvSpPr>
        <p:spPr>
          <a:xfrm>
            <a:off x="5330092" y="1783861"/>
            <a:ext cx="11996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>
                <a:ea typeface="맑은 고딕"/>
              </a:rPr>
              <a:t>전체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1E29E86-F7CE-4565-8CAC-F14C319EF6FB}"/>
              </a:ext>
            </a:extLst>
          </p:cNvPr>
          <p:cNvGrpSpPr/>
          <p:nvPr/>
        </p:nvGrpSpPr>
        <p:grpSpPr>
          <a:xfrm>
            <a:off x="6184654" y="1876423"/>
            <a:ext cx="78153" cy="58616"/>
            <a:chOff x="6047886" y="3400424"/>
            <a:chExt cx="117230" cy="127000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5A0013F9-2349-4BA6-BDA5-9DF2DD0BAF13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1423865-A6ED-4B65-8044-9039542B0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6BE6A587-F272-4DA7-9D6C-15120F4178D7}"/>
              </a:ext>
            </a:extLst>
          </p:cNvPr>
          <p:cNvSpPr/>
          <p:nvPr/>
        </p:nvSpPr>
        <p:spPr>
          <a:xfrm>
            <a:off x="6478952" y="1867875"/>
            <a:ext cx="87925" cy="9769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21CB638-0EE8-4943-ACC0-9C59FC525945}"/>
              </a:ext>
            </a:extLst>
          </p:cNvPr>
          <p:cNvSpPr txBox="1"/>
          <p:nvPr/>
        </p:nvSpPr>
        <p:spPr>
          <a:xfrm>
            <a:off x="6561570" y="1788857"/>
            <a:ext cx="838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>
                <a:ea typeface="맑은 고딕"/>
              </a:rPr>
              <a:t>아이디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78F65B7-4D7D-4528-B3B3-6D034AA59D2E}"/>
              </a:ext>
            </a:extLst>
          </p:cNvPr>
          <p:cNvSpPr/>
          <p:nvPr/>
        </p:nvSpPr>
        <p:spPr>
          <a:xfrm>
            <a:off x="7231182" y="1876264"/>
            <a:ext cx="87925" cy="9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3B1444-0E5F-41E4-8460-74F2AE7C2735}"/>
              </a:ext>
            </a:extLst>
          </p:cNvPr>
          <p:cNvSpPr txBox="1"/>
          <p:nvPr/>
        </p:nvSpPr>
        <p:spPr>
          <a:xfrm>
            <a:off x="7270504" y="1796976"/>
            <a:ext cx="838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>
                <a:ea typeface="맑은 고딕"/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BC592-BFB0-446B-AAE9-AF5F5D8907B9}"/>
              </a:ext>
            </a:extLst>
          </p:cNvPr>
          <p:cNvSpPr/>
          <p:nvPr/>
        </p:nvSpPr>
        <p:spPr>
          <a:xfrm>
            <a:off x="9174736" y="1814530"/>
            <a:ext cx="574325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E66FDC4-EFBC-42C2-AD87-9692F26431D1}"/>
              </a:ext>
            </a:extLst>
          </p:cNvPr>
          <p:cNvSpPr/>
          <p:nvPr/>
        </p:nvSpPr>
        <p:spPr>
          <a:xfrm>
            <a:off x="7829548" y="1811701"/>
            <a:ext cx="1221155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2A9FAD-12E2-4789-BDA9-6733D2583CCE}"/>
              </a:ext>
            </a:extLst>
          </p:cNvPr>
          <p:cNvSpPr/>
          <p:nvPr/>
        </p:nvSpPr>
        <p:spPr>
          <a:xfrm>
            <a:off x="9790197" y="1814529"/>
            <a:ext cx="574325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등록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194CFF-B2E0-44A0-BB5F-E5CD2022E104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303A91-DD6A-483C-A4CA-C109C13D8E3F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회원목록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63E37-9216-4243-BA1D-7E904D294452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777B1-2FD2-4024-B77A-FEBBD2394A4A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B4E3FA-E286-446F-8F23-DBC4A354B06C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3EECDC-CB26-4B3A-8CB9-A8F74DFFC76D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1A7863-444C-46F7-97D4-37785AC9D2AA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ABB8-9338-453D-B85B-0DEB3AABE140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FC8E3E-E70B-4F88-AFF9-DCE8946995C2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B2FB2-92ED-498A-B74A-9BBEFFEE287A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D3D58A-FC80-42FF-B093-05EC756B1583}"/>
              </a:ext>
            </a:extLst>
          </p:cNvPr>
          <p:cNvSpPr txBox="1"/>
          <p:nvPr/>
        </p:nvSpPr>
        <p:spPr>
          <a:xfrm>
            <a:off x="4384374" y="5757514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F713AB2-7ABC-4F1F-ABF4-4DB11943A64D}"/>
              </a:ext>
            </a:extLst>
          </p:cNvPr>
          <p:cNvSpPr/>
          <p:nvPr/>
        </p:nvSpPr>
        <p:spPr>
          <a:xfrm>
            <a:off x="4328890" y="1204099"/>
            <a:ext cx="279740" cy="279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139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7BCD10-0501-4F56-96D7-2275181DF85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43">
            <a:extLst>
              <a:ext uri="{FF2B5EF4-FFF2-40B4-BE49-F238E27FC236}">
                <a16:creationId xmlns:a16="http://schemas.microsoft.com/office/drawing/2014/main" id="{8AA89CF7-2B3D-4CDB-9E65-D34687298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3990"/>
              </p:ext>
            </p:extLst>
          </p:nvPr>
        </p:nvGraphicFramePr>
        <p:xfrm>
          <a:off x="1646555" y="2344768"/>
          <a:ext cx="8694270" cy="148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713623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25569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95399700-9912-4639-A28B-51AB2C2C8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22334" y="2730705"/>
            <a:ext cx="2289233" cy="3304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283857D-C398-48AF-A69D-C62D81125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22334" y="3098718"/>
            <a:ext cx="2289233" cy="3304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755175-3C2F-4B91-A03C-0F96CB3BC2F5}"/>
              </a:ext>
            </a:extLst>
          </p:cNvPr>
          <p:cNvSpPr txBox="1"/>
          <p:nvPr/>
        </p:nvSpPr>
        <p:spPr>
          <a:xfrm>
            <a:off x="3270692" y="2751943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홍길동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22F3BC-596B-451F-88D8-69B5BFC17E41}"/>
              </a:ext>
            </a:extLst>
          </p:cNvPr>
          <p:cNvSpPr txBox="1"/>
          <p:nvPr/>
        </p:nvSpPr>
        <p:spPr>
          <a:xfrm>
            <a:off x="3270692" y="3103746"/>
            <a:ext cx="202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hkhkdong1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4088C-1EE6-401A-BA27-2EEB70042B46}"/>
              </a:ext>
            </a:extLst>
          </p:cNvPr>
          <p:cNvSpPr txBox="1"/>
          <p:nvPr/>
        </p:nvSpPr>
        <p:spPr>
          <a:xfrm>
            <a:off x="7088903" y="5464858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취소 버튼을 누르면 다시 회원관리 페이지로 </a:t>
            </a:r>
            <a:r>
              <a:rPr lang="ko-KR" altLang="en-US" sz="1500" err="1">
                <a:ea typeface="맑은 고딕"/>
              </a:rPr>
              <a:t>돌아감</a:t>
            </a:r>
            <a:r>
              <a:rPr lang="ko-KR" altLang="en-US" sz="1500">
                <a:ea typeface="맑은 고딕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BA9C89-CE17-42D9-A233-20E781FC4606}"/>
              </a:ext>
            </a:extLst>
          </p:cNvPr>
          <p:cNvSpPr/>
          <p:nvPr/>
        </p:nvSpPr>
        <p:spPr>
          <a:xfrm>
            <a:off x="5281922" y="5564803"/>
            <a:ext cx="555008" cy="381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등록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8C135D-54A7-4B83-84AA-F470FF266164}"/>
              </a:ext>
            </a:extLst>
          </p:cNvPr>
          <p:cNvSpPr/>
          <p:nvPr/>
        </p:nvSpPr>
        <p:spPr>
          <a:xfrm>
            <a:off x="5916921" y="5564803"/>
            <a:ext cx="555008" cy="381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DF1F5-84A1-4629-A061-ACC82A28E92E}"/>
              </a:ext>
            </a:extLst>
          </p:cNvPr>
          <p:cNvSpPr/>
          <p:nvPr/>
        </p:nvSpPr>
        <p:spPr>
          <a:xfrm>
            <a:off x="1532965" y="5268927"/>
            <a:ext cx="3150000" cy="125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2FE54-764D-4BD8-83C8-094519F5D80D}"/>
              </a:ext>
            </a:extLst>
          </p:cNvPr>
          <p:cNvSpPr txBox="1"/>
          <p:nvPr/>
        </p:nvSpPr>
        <p:spPr>
          <a:xfrm>
            <a:off x="1583299" y="5742884"/>
            <a:ext cx="1850186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err="1">
                <a:ea typeface="맑은 고딕"/>
              </a:rPr>
              <a:t>회원을</a:t>
            </a:r>
            <a:r>
              <a:rPr lang="en-US" altLang="ko-KR" sz="1100">
                <a:ea typeface="맑은 고딕"/>
              </a:rPr>
              <a:t> </a:t>
            </a:r>
            <a:r>
              <a:rPr lang="en-US" altLang="ko-KR" sz="1100" err="1">
                <a:ea typeface="맑은 고딕"/>
              </a:rPr>
              <a:t>등록하시겠습니까</a:t>
            </a:r>
            <a:r>
              <a:rPr lang="en-US" altLang="ko-KR" sz="1100">
                <a:ea typeface="맑은 고딕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8FBD5-709E-41E8-9BCB-073DAF63A8B1}"/>
              </a:ext>
            </a:extLst>
          </p:cNvPr>
          <p:cNvSpPr/>
          <p:nvPr/>
        </p:nvSpPr>
        <p:spPr>
          <a:xfrm>
            <a:off x="3136016" y="6136155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DC1EE8-7A87-488F-9716-C1831D6076D0}"/>
              </a:ext>
            </a:extLst>
          </p:cNvPr>
          <p:cNvSpPr/>
          <p:nvPr/>
        </p:nvSpPr>
        <p:spPr>
          <a:xfrm>
            <a:off x="3891283" y="6136155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F4D85-686C-4429-8264-E6A772A7AD7D}"/>
              </a:ext>
            </a:extLst>
          </p:cNvPr>
          <p:cNvCxnSpPr/>
          <p:nvPr/>
        </p:nvCxnSpPr>
        <p:spPr>
          <a:xfrm flipH="1" flipV="1">
            <a:off x="4677508" y="5752124"/>
            <a:ext cx="609600" cy="39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D61307A-70FB-463B-84BA-95CD064E4468}"/>
              </a:ext>
            </a:extLst>
          </p:cNvPr>
          <p:cNvSpPr/>
          <p:nvPr/>
        </p:nvSpPr>
        <p:spPr>
          <a:xfrm>
            <a:off x="5080457" y="5272651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1876A1-9BFC-4E29-BCC4-5F3036CF7403}"/>
              </a:ext>
            </a:extLst>
          </p:cNvPr>
          <p:cNvSpPr txBox="1"/>
          <p:nvPr/>
        </p:nvSpPr>
        <p:spPr>
          <a:xfrm>
            <a:off x="4626609" y="4765213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등록일은 등록버튼을 누를 때 자동 생성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9263B245-B99A-4275-9368-C09855A88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20168" y="2361574"/>
            <a:ext cx="2289233" cy="330426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084F00-D37D-4A52-B7B2-712BEF077280}"/>
              </a:ext>
            </a:extLst>
          </p:cNvPr>
          <p:cNvCxnSpPr>
            <a:cxnSpLocks/>
          </p:cNvCxnSpPr>
          <p:nvPr/>
        </p:nvCxnSpPr>
        <p:spPr>
          <a:xfrm flipV="1">
            <a:off x="6469184" y="5693508"/>
            <a:ext cx="621323" cy="136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9C9CDF37-854F-44BC-B12A-F35F6538B3CA}"/>
              </a:ext>
            </a:extLst>
          </p:cNvPr>
          <p:cNvSpPr/>
          <p:nvPr/>
        </p:nvSpPr>
        <p:spPr>
          <a:xfrm>
            <a:off x="6301610" y="5253112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2A6C42-4E2F-48DC-99DE-07D897B10689}"/>
              </a:ext>
            </a:extLst>
          </p:cNvPr>
          <p:cNvSpPr/>
          <p:nvPr/>
        </p:nvSpPr>
        <p:spPr>
          <a:xfrm>
            <a:off x="7651317" y="1438644"/>
            <a:ext cx="3149922" cy="1256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CCC7B7-5E6C-461C-901E-E8EC6F2CD6F2}"/>
              </a:ext>
            </a:extLst>
          </p:cNvPr>
          <p:cNvSpPr/>
          <p:nvPr/>
        </p:nvSpPr>
        <p:spPr>
          <a:xfrm>
            <a:off x="7651317" y="3002814"/>
            <a:ext cx="3149922" cy="1256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EAC2B85A-728D-435C-A578-2D5632C8B2B1}"/>
              </a:ext>
            </a:extLst>
          </p:cNvPr>
          <p:cNvSpPr txBox="1"/>
          <p:nvPr/>
        </p:nvSpPr>
        <p:spPr>
          <a:xfrm>
            <a:off x="7771877" y="1936036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이미 사용중인 아이디 입니다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2C9193-DDD8-4852-81FB-8AF05F11962E}"/>
              </a:ext>
            </a:extLst>
          </p:cNvPr>
          <p:cNvSpPr/>
          <p:nvPr/>
        </p:nvSpPr>
        <p:spPr>
          <a:xfrm>
            <a:off x="9996385" y="2295095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3" name="TextBox 5">
            <a:extLst>
              <a:ext uri="{FF2B5EF4-FFF2-40B4-BE49-F238E27FC236}">
                <a16:creationId xmlns:a16="http://schemas.microsoft.com/office/drawing/2014/main" id="{448D3A35-8A3B-48C7-93D1-92589D81AAFB}"/>
              </a:ext>
            </a:extLst>
          </p:cNvPr>
          <p:cNvSpPr txBox="1"/>
          <p:nvPr/>
        </p:nvSpPr>
        <p:spPr>
          <a:xfrm>
            <a:off x="7771877" y="3514868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사용 가능한 아이디 입니다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53B3DF-11D0-44CA-A5BE-7BED51022824}"/>
              </a:ext>
            </a:extLst>
          </p:cNvPr>
          <p:cNvSpPr/>
          <p:nvPr/>
        </p:nvSpPr>
        <p:spPr>
          <a:xfrm>
            <a:off x="9996385" y="3873927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283034-C8BD-4C6E-B949-DDF488553F36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7A5290-8B14-4C73-9838-5E5E8CE056B7}"/>
              </a:ext>
            </a:extLst>
          </p:cNvPr>
          <p:cNvSpPr txBox="1"/>
          <p:nvPr/>
        </p:nvSpPr>
        <p:spPr>
          <a:xfrm>
            <a:off x="2681450" y="1282256"/>
            <a:ext cx="69762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회원등록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DD8077-0251-4155-AAA4-5E786F6B7B58}"/>
              </a:ext>
            </a:extLst>
          </p:cNvPr>
          <p:cNvCxnSpPr>
            <a:cxnSpLocks/>
          </p:cNvCxnSpPr>
          <p:nvPr/>
        </p:nvCxnSpPr>
        <p:spPr>
          <a:xfrm flipV="1">
            <a:off x="6391029" y="1893277"/>
            <a:ext cx="1275862" cy="63890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A4AD4EE-2314-43FF-A43D-B5CD10F5B3F6}"/>
              </a:ext>
            </a:extLst>
          </p:cNvPr>
          <p:cNvCxnSpPr>
            <a:cxnSpLocks/>
          </p:cNvCxnSpPr>
          <p:nvPr/>
        </p:nvCxnSpPr>
        <p:spPr>
          <a:xfrm>
            <a:off x="6391029" y="2561490"/>
            <a:ext cx="1266092" cy="10120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C9070A-DD04-4EBE-AC07-1E821BBCBA5F}"/>
              </a:ext>
            </a:extLst>
          </p:cNvPr>
          <p:cNvSpPr/>
          <p:nvPr/>
        </p:nvSpPr>
        <p:spPr>
          <a:xfrm>
            <a:off x="5560352" y="2409288"/>
            <a:ext cx="845159" cy="2349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/>
              <a:t>중복확인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C43E9B-5E06-4ECF-85C6-342F2BEAF2F1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DEDEDB-01C1-4F1B-AC22-AF3383219969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4710D-9224-476D-A2C9-7A1E86C082DD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89E256-2C49-46FA-87A2-6D4B354859C9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B4527A-6A5B-4278-9553-08BC1B40C421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AA7C08-677A-464F-BC23-C5AF71C8BF80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BA7D7-F9E8-4A6A-9B38-C2D6012EFC9C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CBDCAF-CEED-4B4A-AEF8-971089CDD095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DBB2F47-8D7D-41E0-ACB0-46E3F67E1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753"/>
          <a:stretch/>
        </p:blipFill>
        <p:spPr>
          <a:xfrm>
            <a:off x="3222334" y="3480565"/>
            <a:ext cx="2385950" cy="3304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4E92B0-E3CB-4B40-A039-4B58A7FC5AAE}"/>
              </a:ext>
            </a:extLst>
          </p:cNvPr>
          <p:cNvSpPr txBox="1"/>
          <p:nvPr/>
        </p:nvSpPr>
        <p:spPr>
          <a:xfrm>
            <a:off x="3359704" y="3490677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010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6925EA-7B1C-4648-9E6B-3FD4F429BF94}"/>
              </a:ext>
            </a:extLst>
          </p:cNvPr>
          <p:cNvSpPr txBox="1"/>
          <p:nvPr/>
        </p:nvSpPr>
        <p:spPr>
          <a:xfrm>
            <a:off x="4114713" y="3490677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3456</a:t>
            </a:r>
            <a:endParaRPr lang="ko-KR" alt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24D041-9EC0-4AF3-A69F-03C3AD02CD14}"/>
              </a:ext>
            </a:extLst>
          </p:cNvPr>
          <p:cNvSpPr txBox="1"/>
          <p:nvPr/>
        </p:nvSpPr>
        <p:spPr>
          <a:xfrm>
            <a:off x="4930720" y="3490677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2222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8347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90144" y="1269594"/>
            <a:ext cx="61908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>
                <a:ea typeface="맑은 고딕"/>
              </a:rPr>
              <a:t>QR</a:t>
            </a:r>
            <a:r>
              <a:rPr lang="ko-KR" altLang="en-US" sz="1000">
                <a:ea typeface="맑은 고딕"/>
              </a:rPr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A7DD9-B25C-4CB2-AFDA-BB07CF4ACB4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859B1-F916-4C08-A0B9-261B04BBCA33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F5B33-72FF-4293-A41E-7FDF908F19A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ACFEE3-E311-41E5-BD10-7DBD1864307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1A0858-0A3C-46FC-B684-A2BDE73FCBBC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F25241-2C1F-4D4C-BE37-BCFA64EBFB74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EA8BD-4C6D-45F9-AEA3-388912EA98C1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363215-401B-4C13-A141-0DCA7820279A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1EBCEB-F2CA-4BC9-89DB-0039D4D39D0C}"/>
              </a:ext>
            </a:extLst>
          </p:cNvPr>
          <p:cNvSpPr txBox="1"/>
          <p:nvPr/>
        </p:nvSpPr>
        <p:spPr>
          <a:xfrm>
            <a:off x="5193851" y="5484386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&gt;   &gt;&gt;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AECD7A-52CF-4D94-91C6-D35048666E6D}"/>
              </a:ext>
            </a:extLst>
          </p:cNvPr>
          <p:cNvSpPr txBox="1"/>
          <p:nvPr/>
        </p:nvSpPr>
        <p:spPr>
          <a:xfrm>
            <a:off x="8485730" y="2250371"/>
            <a:ext cx="185304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남은 항목 : </a:t>
            </a:r>
            <a:r>
              <a:rPr lang="en-US" altLang="ko-KR" sz="1500" dirty="0">
                <a:ea typeface="맑은 고딕"/>
              </a:rPr>
              <a:t>0</a:t>
            </a:r>
            <a:r>
              <a:rPr lang="ko-KR" altLang="en-US" sz="1500" dirty="0">
                <a:ea typeface="맑은 고딕"/>
              </a:rPr>
              <a:t>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4C2D324-349F-42BF-9D53-B3820F7C82B7}"/>
              </a:ext>
            </a:extLst>
          </p:cNvPr>
          <p:cNvSpPr/>
          <p:nvPr/>
        </p:nvSpPr>
        <p:spPr>
          <a:xfrm>
            <a:off x="1698010" y="2172772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0FE482-74D7-4169-8A7B-B4B52D250229}"/>
              </a:ext>
            </a:extLst>
          </p:cNvPr>
          <p:cNvSpPr txBox="1"/>
          <p:nvPr/>
        </p:nvSpPr>
        <p:spPr>
          <a:xfrm>
            <a:off x="2032000" y="2170623"/>
            <a:ext cx="215326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처리할 항목이 없을 때</a:t>
            </a:r>
          </a:p>
        </p:txBody>
      </p:sp>
      <p:graphicFrame>
        <p:nvGraphicFramePr>
          <p:cNvPr id="34" name="표 14">
            <a:extLst>
              <a:ext uri="{FF2B5EF4-FFF2-40B4-BE49-F238E27FC236}">
                <a16:creationId xmlns:a16="http://schemas.microsoft.com/office/drawing/2014/main" id="{A817D683-6F61-4C20-A452-668BBCF9D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53929"/>
              </p:ext>
            </p:extLst>
          </p:nvPr>
        </p:nvGraphicFramePr>
        <p:xfrm>
          <a:off x="2661601" y="2596397"/>
          <a:ext cx="7195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509">
                  <a:extLst>
                    <a:ext uri="{9D8B030D-6E8A-4147-A177-3AD203B41FA5}">
                      <a16:colId xmlns:a16="http://schemas.microsoft.com/office/drawing/2014/main" val="4042490429"/>
                    </a:ext>
                  </a:extLst>
                </a:gridCol>
                <a:gridCol w="1509700">
                  <a:extLst>
                    <a:ext uri="{9D8B030D-6E8A-4147-A177-3AD203B41FA5}">
                      <a16:colId xmlns:a16="http://schemas.microsoft.com/office/drawing/2014/main" val="3158451565"/>
                    </a:ext>
                  </a:extLst>
                </a:gridCol>
                <a:gridCol w="2438616">
                  <a:extLst>
                    <a:ext uri="{9D8B030D-6E8A-4147-A177-3AD203B41FA5}">
                      <a16:colId xmlns:a16="http://schemas.microsoft.com/office/drawing/2014/main" val="155876599"/>
                    </a:ext>
                  </a:extLst>
                </a:gridCol>
                <a:gridCol w="1137291">
                  <a:extLst>
                    <a:ext uri="{9D8B030D-6E8A-4147-A177-3AD203B41FA5}">
                      <a16:colId xmlns:a16="http://schemas.microsoft.com/office/drawing/2014/main" val="233069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입고시간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입고담당자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6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7BCD10-0501-4F56-96D7-2275181DF85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C1751-A669-49B4-86A7-640B493CBACB}"/>
              </a:ext>
            </a:extLst>
          </p:cNvPr>
          <p:cNvSpPr txBox="1"/>
          <p:nvPr/>
        </p:nvSpPr>
        <p:spPr>
          <a:xfrm>
            <a:off x="1836207" y="1275222"/>
            <a:ext cx="1608133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회원 상세정보 확인</a:t>
            </a:r>
            <a:r>
              <a:rPr lang="en-US" altLang="ko-KR" sz="1000">
                <a:ea typeface="맑은 고딕"/>
              </a:rPr>
              <a:t>/</a:t>
            </a:r>
            <a:r>
              <a:rPr lang="ko-KR" altLang="en-US" sz="1000">
                <a:ea typeface="맑은 고딕"/>
              </a:rPr>
              <a:t>수정</a:t>
            </a:r>
          </a:p>
        </p:txBody>
      </p:sp>
      <p:graphicFrame>
        <p:nvGraphicFramePr>
          <p:cNvPr id="27" name="표 43">
            <a:extLst>
              <a:ext uri="{FF2B5EF4-FFF2-40B4-BE49-F238E27FC236}">
                <a16:creationId xmlns:a16="http://schemas.microsoft.com/office/drawing/2014/main" id="{8AA89CF7-2B3D-4CDB-9E65-D34687298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95105"/>
              </p:ext>
            </p:extLst>
          </p:nvPr>
        </p:nvGraphicFramePr>
        <p:xfrm>
          <a:off x="1646555" y="2159153"/>
          <a:ext cx="8694270" cy="222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713623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</a:p>
                  </a:txBody>
                  <a:tcPr anchor="ctr" anchorCtr="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75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B1BB965-7590-470C-BF40-CABE15BD5413}"/>
              </a:ext>
            </a:extLst>
          </p:cNvPr>
          <p:cNvSpPr txBox="1"/>
          <p:nvPr/>
        </p:nvSpPr>
        <p:spPr>
          <a:xfrm>
            <a:off x="2164763" y="4726136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상세정보 수정 후 수정 버튼을 통해 수정한 내용을 저장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5399700-9912-4639-A28B-51AB2C2C8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22334" y="2545090"/>
            <a:ext cx="2289233" cy="3304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283857D-C398-48AF-A69D-C62D81125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222334" y="2913103"/>
            <a:ext cx="2289233" cy="3304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87F034-0405-4842-AA19-705059C07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753"/>
          <a:stretch/>
        </p:blipFill>
        <p:spPr>
          <a:xfrm>
            <a:off x="3222334" y="3288061"/>
            <a:ext cx="2385950" cy="330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E953F0-A8BE-4541-A03F-54218B2E7173}"/>
              </a:ext>
            </a:extLst>
          </p:cNvPr>
          <p:cNvSpPr txBox="1"/>
          <p:nvPr/>
        </p:nvSpPr>
        <p:spPr>
          <a:xfrm>
            <a:off x="3236743" y="2178777"/>
            <a:ext cx="2240875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sam0909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755175-3C2F-4B91-A03C-0F96CB3BC2F5}"/>
              </a:ext>
            </a:extLst>
          </p:cNvPr>
          <p:cNvSpPr txBox="1"/>
          <p:nvPr/>
        </p:nvSpPr>
        <p:spPr>
          <a:xfrm>
            <a:off x="3270692" y="2566328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홍길동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22F3BC-596B-451F-88D8-69B5BFC17E41}"/>
              </a:ext>
            </a:extLst>
          </p:cNvPr>
          <p:cNvSpPr txBox="1"/>
          <p:nvPr/>
        </p:nvSpPr>
        <p:spPr>
          <a:xfrm>
            <a:off x="3270692" y="2927900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hkhkdong1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9A4AD4-A5F1-4A44-AB7F-109374C424E7}"/>
              </a:ext>
            </a:extLst>
          </p:cNvPr>
          <p:cNvSpPr txBox="1"/>
          <p:nvPr/>
        </p:nvSpPr>
        <p:spPr>
          <a:xfrm>
            <a:off x="3359704" y="3298173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010</a:t>
            </a:r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93D9F3-823C-4F42-9F88-C4F2F587E585}"/>
              </a:ext>
            </a:extLst>
          </p:cNvPr>
          <p:cNvSpPr txBox="1"/>
          <p:nvPr/>
        </p:nvSpPr>
        <p:spPr>
          <a:xfrm>
            <a:off x="4114713" y="3298173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3456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EFAF09-521A-4DD8-A601-26BE1E7FCE9C}"/>
              </a:ext>
            </a:extLst>
          </p:cNvPr>
          <p:cNvSpPr txBox="1"/>
          <p:nvPr/>
        </p:nvSpPr>
        <p:spPr>
          <a:xfrm>
            <a:off x="4930720" y="3298173"/>
            <a:ext cx="22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2222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4088C-1EE6-401A-BA27-2EEB70042B46}"/>
              </a:ext>
            </a:extLst>
          </p:cNvPr>
          <p:cNvSpPr txBox="1"/>
          <p:nvPr/>
        </p:nvSpPr>
        <p:spPr>
          <a:xfrm>
            <a:off x="7538287" y="5474627"/>
            <a:ext cx="29157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취소 버튼을 누르면 다시 회원목록 페이지로 </a:t>
            </a:r>
            <a:r>
              <a:rPr lang="ko-KR" altLang="en-US" sz="1500" err="1">
                <a:ea typeface="맑은 고딕"/>
              </a:rPr>
              <a:t>돌아감</a:t>
            </a:r>
            <a:r>
              <a:rPr lang="ko-KR" altLang="en-US" sz="1500">
                <a:ea typeface="맑은 고딕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2ABD52-5066-4228-8FEC-DCEC8F9B1B74}"/>
              </a:ext>
            </a:extLst>
          </p:cNvPr>
          <p:cNvSpPr/>
          <p:nvPr/>
        </p:nvSpPr>
        <p:spPr>
          <a:xfrm>
            <a:off x="3241675" y="4072059"/>
            <a:ext cx="11136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E7CB1-4FC1-4331-A77A-AE268C05C693}"/>
              </a:ext>
            </a:extLst>
          </p:cNvPr>
          <p:cNvSpPr txBox="1"/>
          <p:nvPr/>
        </p:nvSpPr>
        <p:spPr>
          <a:xfrm>
            <a:off x="3346938" y="4069862"/>
            <a:ext cx="11996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>
                <a:ea typeface="맑은 고딕"/>
              </a:rPr>
              <a:t>사용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3303A2-BD70-444A-A8EE-AFE143E2A443}"/>
              </a:ext>
            </a:extLst>
          </p:cNvPr>
          <p:cNvGrpSpPr/>
          <p:nvPr/>
        </p:nvGrpSpPr>
        <p:grpSpPr>
          <a:xfrm>
            <a:off x="4201500" y="4162424"/>
            <a:ext cx="78153" cy="58616"/>
            <a:chOff x="6047886" y="3400424"/>
            <a:chExt cx="117230" cy="127000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2E997A7-F8EE-480E-B297-519E7125DB3C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76DA7CD-963B-48CE-ADB0-6CB3675EF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9922764-8D60-481C-AF2F-CBB14AA2FCDB}"/>
              </a:ext>
            </a:extLst>
          </p:cNvPr>
          <p:cNvSpPr txBox="1"/>
          <p:nvPr/>
        </p:nvSpPr>
        <p:spPr>
          <a:xfrm>
            <a:off x="3236742" y="3672358"/>
            <a:ext cx="2240875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>
                <a:ea typeface="맑은 고딕"/>
              </a:rPr>
              <a:t>2020-04-18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BA9C89-CE17-42D9-A233-20E781FC4606}"/>
              </a:ext>
            </a:extLst>
          </p:cNvPr>
          <p:cNvSpPr/>
          <p:nvPr/>
        </p:nvSpPr>
        <p:spPr>
          <a:xfrm>
            <a:off x="5281922" y="5564803"/>
            <a:ext cx="555008" cy="381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수정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8C135D-54A7-4B83-84AA-F470FF266164}"/>
              </a:ext>
            </a:extLst>
          </p:cNvPr>
          <p:cNvSpPr/>
          <p:nvPr/>
        </p:nvSpPr>
        <p:spPr>
          <a:xfrm>
            <a:off x="5916921" y="5564803"/>
            <a:ext cx="555008" cy="381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DF1F5-84A1-4629-A061-ACC82A28E92E}"/>
              </a:ext>
            </a:extLst>
          </p:cNvPr>
          <p:cNvSpPr/>
          <p:nvPr/>
        </p:nvSpPr>
        <p:spPr>
          <a:xfrm>
            <a:off x="1532965" y="5268927"/>
            <a:ext cx="3150000" cy="125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2FE54-764D-4BD8-83C8-094519F5D80D}"/>
              </a:ext>
            </a:extLst>
          </p:cNvPr>
          <p:cNvSpPr txBox="1"/>
          <p:nvPr/>
        </p:nvSpPr>
        <p:spPr>
          <a:xfrm>
            <a:off x="1583299" y="5742884"/>
            <a:ext cx="218200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err="1">
                <a:ea typeface="맑은 고딕"/>
              </a:rPr>
              <a:t>회원</a:t>
            </a:r>
            <a:r>
              <a:rPr lang="en-US" altLang="ko-KR" sz="1100">
                <a:ea typeface="맑은 고딕"/>
              </a:rPr>
              <a:t> </a:t>
            </a:r>
            <a:r>
              <a:rPr lang="en-US" altLang="ko-KR" sz="1100" err="1">
                <a:ea typeface="맑은 고딕"/>
              </a:rPr>
              <a:t>정보를</a:t>
            </a:r>
            <a:r>
              <a:rPr lang="en-US" altLang="ko-KR" sz="1100">
                <a:ea typeface="맑은 고딕"/>
              </a:rPr>
              <a:t> </a:t>
            </a:r>
            <a:r>
              <a:rPr lang="en-US" altLang="ko-KR" sz="1100" err="1">
                <a:ea typeface="맑은 고딕"/>
              </a:rPr>
              <a:t>수정하시겠습니까</a:t>
            </a:r>
            <a:r>
              <a:rPr lang="en-US" altLang="ko-KR" sz="1100">
                <a:ea typeface="맑은 고딕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8FBD5-709E-41E8-9BCB-073DAF63A8B1}"/>
              </a:ext>
            </a:extLst>
          </p:cNvPr>
          <p:cNvSpPr/>
          <p:nvPr/>
        </p:nvSpPr>
        <p:spPr>
          <a:xfrm>
            <a:off x="3136016" y="6136155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DC1EE8-7A87-488F-9716-C1831D6076D0}"/>
              </a:ext>
            </a:extLst>
          </p:cNvPr>
          <p:cNvSpPr/>
          <p:nvPr/>
        </p:nvSpPr>
        <p:spPr>
          <a:xfrm>
            <a:off x="3891283" y="6136155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F4D85-686C-4429-8264-E6A772A7AD7D}"/>
              </a:ext>
            </a:extLst>
          </p:cNvPr>
          <p:cNvCxnSpPr/>
          <p:nvPr/>
        </p:nvCxnSpPr>
        <p:spPr>
          <a:xfrm flipH="1" flipV="1">
            <a:off x="4677508" y="5752124"/>
            <a:ext cx="609600" cy="39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D61307A-70FB-463B-84BA-95CD064E4468}"/>
              </a:ext>
            </a:extLst>
          </p:cNvPr>
          <p:cNvSpPr/>
          <p:nvPr/>
        </p:nvSpPr>
        <p:spPr>
          <a:xfrm>
            <a:off x="5080457" y="5272651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1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1E6BE74-8ED8-4B81-84BB-5D3ACB92A7C6}"/>
              </a:ext>
            </a:extLst>
          </p:cNvPr>
          <p:cNvCxnSpPr/>
          <p:nvPr/>
        </p:nvCxnSpPr>
        <p:spPr>
          <a:xfrm flipV="1">
            <a:off x="5472723" y="1652952"/>
            <a:ext cx="1221152" cy="693616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6BE4E8-E097-48CD-922A-CC08869933FD}"/>
              </a:ext>
            </a:extLst>
          </p:cNvPr>
          <p:cNvCxnSpPr>
            <a:cxnSpLocks/>
          </p:cNvCxnSpPr>
          <p:nvPr/>
        </p:nvCxnSpPr>
        <p:spPr>
          <a:xfrm flipV="1">
            <a:off x="5462954" y="1643183"/>
            <a:ext cx="1250459" cy="2178538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61876A1-9BFC-4E29-BCC4-5F3036CF7403}"/>
              </a:ext>
            </a:extLst>
          </p:cNvPr>
          <p:cNvSpPr txBox="1"/>
          <p:nvPr/>
        </p:nvSpPr>
        <p:spPr>
          <a:xfrm>
            <a:off x="6570686" y="1472982"/>
            <a:ext cx="291572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수정이 불가능 함.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FBBD5D-10A2-42CB-B0A4-0DF6BFAE0B93}"/>
              </a:ext>
            </a:extLst>
          </p:cNvPr>
          <p:cNvCxnSpPr>
            <a:cxnSpLocks/>
          </p:cNvCxnSpPr>
          <p:nvPr/>
        </p:nvCxnSpPr>
        <p:spPr>
          <a:xfrm flipV="1">
            <a:off x="6410569" y="5752124"/>
            <a:ext cx="1207477" cy="39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AF76BF58-F030-41C2-9F30-5D1C8011CFD3}"/>
              </a:ext>
            </a:extLst>
          </p:cNvPr>
          <p:cNvSpPr/>
          <p:nvPr/>
        </p:nvSpPr>
        <p:spPr>
          <a:xfrm>
            <a:off x="6242995" y="5233574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CA58E8-40A5-4F07-AB03-AAF761A8454E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5B97-BA28-43C4-9BAF-279C9F89DF87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0BCFDB-FCB4-4D90-A523-D23A6B4829B6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857F9B-43CF-4F4F-8990-6EFC78E10E4D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8A433-E848-4E8F-B56C-0C1ABB8F366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8DEDDD-0450-45F0-AE22-2AAD18EC8745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C2F408-7C13-41B8-931C-EF6C1E29A108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CA556-A4C2-4B4F-965A-7BFBB266102E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F0E5E4-3713-434E-AB7B-51C4DF1BFB24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</p:spTree>
    <p:extLst>
      <p:ext uri="{BB962C8B-B14F-4D97-AF65-F5344CB8AC3E}">
        <p14:creationId xmlns:p14="http://schemas.microsoft.com/office/powerpoint/2010/main" val="265198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549850" y="1277983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err="1">
                <a:ea typeface="맑은 고딕"/>
              </a:rPr>
              <a:t>입출입</a:t>
            </a:r>
            <a:r>
              <a:rPr lang="ko-KR" altLang="en-US" sz="1000">
                <a:ea typeface="맑은 고딕"/>
              </a:rPr>
              <a:t> 현황</a:t>
            </a:r>
          </a:p>
        </p:txBody>
      </p:sp>
      <p:graphicFrame>
        <p:nvGraphicFramePr>
          <p:cNvPr id="26" name="표 43">
            <a:extLst>
              <a:ext uri="{FF2B5EF4-FFF2-40B4-BE49-F238E27FC236}">
                <a16:creationId xmlns:a16="http://schemas.microsoft.com/office/drawing/2014/main" id="{FEE16A5E-98C1-4DFB-A86A-10E38AA0D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43813"/>
              </p:ext>
            </p:extLst>
          </p:nvPr>
        </p:nvGraphicFramePr>
        <p:xfrm>
          <a:off x="2270028" y="2476307"/>
          <a:ext cx="7709753" cy="37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98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1170164344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2039401986"/>
                    </a:ext>
                  </a:extLst>
                </a:gridCol>
                <a:gridCol w="2197916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2438078">
                  <a:extLst>
                    <a:ext uri="{9D8B030D-6E8A-4147-A177-3AD203B41FA5}">
                      <a16:colId xmlns:a16="http://schemas.microsoft.com/office/drawing/2014/main" val="1800113785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입(入)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출(出) 시간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2476A8D-576E-4607-874E-BCFB6E6A5034}"/>
              </a:ext>
            </a:extLst>
          </p:cNvPr>
          <p:cNvSpPr/>
          <p:nvPr/>
        </p:nvSpPr>
        <p:spPr>
          <a:xfrm>
            <a:off x="6883309" y="2069367"/>
            <a:ext cx="2348917" cy="300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C62E56-3E26-4C0F-AB5F-AEA6057497E1}"/>
              </a:ext>
            </a:extLst>
          </p:cNvPr>
          <p:cNvSpPr/>
          <p:nvPr/>
        </p:nvSpPr>
        <p:spPr>
          <a:xfrm>
            <a:off x="3484769" y="2058556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A636FC-7875-4900-A07D-D7EF55E31606}"/>
              </a:ext>
            </a:extLst>
          </p:cNvPr>
          <p:cNvSpPr/>
          <p:nvPr/>
        </p:nvSpPr>
        <p:spPr>
          <a:xfrm>
            <a:off x="4587688" y="2062098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D69D78-FCF6-48CC-84D5-798FB4FB506C}"/>
              </a:ext>
            </a:extLst>
          </p:cNvPr>
          <p:cNvSpPr txBox="1"/>
          <p:nvPr/>
        </p:nvSpPr>
        <p:spPr>
          <a:xfrm>
            <a:off x="1685059" y="3607377"/>
            <a:ext cx="54448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입출입</a:t>
            </a:r>
            <a:r>
              <a:rPr lang="ko-KR" altLang="en-US">
                <a:ea typeface="맑은 고딕"/>
              </a:rPr>
              <a:t> 현황의 첫 페이지는</a:t>
            </a:r>
            <a:endParaRPr lang="ko-KR"/>
          </a:p>
          <a:p>
            <a:r>
              <a:rPr lang="ko-KR" altLang="en-US">
                <a:ea typeface="맑은 고딕"/>
              </a:rPr>
              <a:t>해당 기업 회원들의 당일 출입 기록을 보여준다.</a:t>
            </a:r>
            <a:endParaRPr lang="ko-K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793E19-B8B8-4A46-9E2D-721E2DF3F211}"/>
              </a:ext>
            </a:extLst>
          </p:cNvPr>
          <p:cNvSpPr txBox="1"/>
          <p:nvPr/>
        </p:nvSpPr>
        <p:spPr>
          <a:xfrm>
            <a:off x="2516332" y="1650423"/>
            <a:ext cx="274319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출입 기록이 없을 경우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0129F1-475B-488E-B6D2-16C4DFFE68D1}"/>
              </a:ext>
            </a:extLst>
          </p:cNvPr>
          <p:cNvSpPr/>
          <p:nvPr/>
        </p:nvSpPr>
        <p:spPr>
          <a:xfrm>
            <a:off x="2218072" y="1667805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847A75-8D6A-4C67-A4AC-B24042693739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64A18-3C41-4C91-AAFF-7A841C7A807B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541E9-B129-4CA8-B5E9-B79B9F4873CF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81264A-1675-4184-8EBC-6E1FCCEA7676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9D79DC-5B8C-4134-9A35-04BE6E5A5510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E41631-3CF4-4188-A9BD-8E5DF13274C6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D7A181-1DF9-4B40-8290-F53479390A62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21C3-C472-4081-A68B-9555BB4B1B05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CD9D0-DC8F-4BF5-B978-F29D21B90C81}"/>
              </a:ext>
            </a:extLst>
          </p:cNvPr>
          <p:cNvSpPr/>
          <p:nvPr/>
        </p:nvSpPr>
        <p:spPr>
          <a:xfrm>
            <a:off x="5685152" y="2064969"/>
            <a:ext cx="1104166" cy="52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A4F9A2-D99B-47AE-9E85-270116C145AC}"/>
              </a:ext>
            </a:extLst>
          </p:cNvPr>
          <p:cNvGrpSpPr/>
          <p:nvPr/>
        </p:nvGrpSpPr>
        <p:grpSpPr>
          <a:xfrm rot="10800000">
            <a:off x="6654502" y="2155335"/>
            <a:ext cx="78153" cy="58616"/>
            <a:chOff x="6047886" y="3400424"/>
            <a:chExt cx="117230" cy="12700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157D723-8700-41EB-BF35-FDE3291A7186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BF8F226-DC4B-4B46-9A72-EB1ABCBD4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BF27AA-E196-470F-8E5F-C626019E13DC}"/>
              </a:ext>
            </a:extLst>
          </p:cNvPr>
          <p:cNvSpPr txBox="1"/>
          <p:nvPr/>
        </p:nvSpPr>
        <p:spPr>
          <a:xfrm>
            <a:off x="5686164" y="2076989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D010C9-E935-4C98-9EE8-91186801149D}"/>
              </a:ext>
            </a:extLst>
          </p:cNvPr>
          <p:cNvSpPr/>
          <p:nvPr/>
        </p:nvSpPr>
        <p:spPr>
          <a:xfrm>
            <a:off x="5706161" y="2323178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F0AB0-CB33-4EF2-8AF5-07E0E0C87C3B}"/>
              </a:ext>
            </a:extLst>
          </p:cNvPr>
          <p:cNvSpPr txBox="1"/>
          <p:nvPr/>
        </p:nvSpPr>
        <p:spPr>
          <a:xfrm>
            <a:off x="5715299" y="2338297"/>
            <a:ext cx="4667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D68633-6E3D-4063-A566-C86DD2450CF1}"/>
              </a:ext>
            </a:extLst>
          </p:cNvPr>
          <p:cNvSpPr/>
          <p:nvPr/>
        </p:nvSpPr>
        <p:spPr>
          <a:xfrm>
            <a:off x="9326424" y="2078892"/>
            <a:ext cx="602905" cy="30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검색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6D7B7-A13C-48BA-8FD3-5C62225F3986}"/>
              </a:ext>
            </a:extLst>
          </p:cNvPr>
          <p:cNvSpPr txBox="1"/>
          <p:nvPr/>
        </p:nvSpPr>
        <p:spPr>
          <a:xfrm>
            <a:off x="5193851" y="5621546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1515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ㅊ</a:t>
            </a:r>
            <a:endParaRPr lang="ko-KR" altLang="en-US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549850" y="1277983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err="1">
                <a:ea typeface="맑은 고딕"/>
              </a:rPr>
              <a:t>입출입</a:t>
            </a:r>
            <a:r>
              <a:rPr lang="ko-KR" altLang="en-US" sz="1000">
                <a:ea typeface="맑은 고딕"/>
              </a:rPr>
              <a:t>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B09F3-2F95-4EFE-B111-D95B19E31E92}"/>
              </a:ext>
            </a:extLst>
          </p:cNvPr>
          <p:cNvSpPr txBox="1"/>
          <p:nvPr/>
        </p:nvSpPr>
        <p:spPr>
          <a:xfrm>
            <a:off x="2516332" y="1650423"/>
            <a:ext cx="274319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출입 기록이 있을 경우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E8F14F-77A1-4C2B-B685-6AFA563AEF87}"/>
              </a:ext>
            </a:extLst>
          </p:cNvPr>
          <p:cNvSpPr/>
          <p:nvPr/>
        </p:nvSpPr>
        <p:spPr>
          <a:xfrm>
            <a:off x="2218072" y="1667805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ACCD4-632D-4EA6-BC6C-F8BCCD910BCA}"/>
              </a:ext>
            </a:extLst>
          </p:cNvPr>
          <p:cNvSpPr txBox="1"/>
          <p:nvPr/>
        </p:nvSpPr>
        <p:spPr>
          <a:xfrm>
            <a:off x="5720195" y="1468582"/>
            <a:ext cx="544483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err="1">
                <a:ea typeface="맑은 고딕"/>
              </a:rPr>
              <a:t>입출입</a:t>
            </a:r>
            <a:r>
              <a:rPr lang="ko-KR" altLang="en-US" sz="1500">
                <a:ea typeface="맑은 고딕"/>
              </a:rPr>
              <a:t> 현황은 </a:t>
            </a:r>
            <a:r>
              <a:rPr lang="ko-KR" altLang="en-US" sz="1500">
                <a:ea typeface="+mn-lt"/>
                <a:cs typeface="+mn-lt"/>
              </a:rPr>
              <a:t>입</a:t>
            </a:r>
            <a:r>
              <a:rPr lang="ko-KR" sz="1500">
                <a:ea typeface="+mn-lt"/>
                <a:cs typeface="+mn-lt"/>
              </a:rPr>
              <a:t>(入) 시간</a:t>
            </a:r>
            <a:r>
              <a:rPr lang="ko-KR" altLang="en-US" sz="1500">
                <a:ea typeface="+mn-lt"/>
                <a:cs typeface="+mn-lt"/>
              </a:rPr>
              <a:t> 순서대로 보여준다</a:t>
            </a:r>
            <a:r>
              <a:rPr lang="ko-KR" altLang="en-US" sz="1500">
                <a:ea typeface="맑은 고딕"/>
              </a:rPr>
              <a:t>.</a:t>
            </a:r>
            <a:endParaRPr lang="ko-KR" sz="1500">
              <a:ea typeface="맑은 고딕"/>
            </a:endParaRPr>
          </a:p>
        </p:txBody>
      </p:sp>
      <p:graphicFrame>
        <p:nvGraphicFramePr>
          <p:cNvPr id="30" name="표 43">
            <a:extLst>
              <a:ext uri="{FF2B5EF4-FFF2-40B4-BE49-F238E27FC236}">
                <a16:creationId xmlns:a16="http://schemas.microsoft.com/office/drawing/2014/main" id="{829CBA80-26E4-42E0-8753-DE63E3205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48219"/>
              </p:ext>
            </p:extLst>
          </p:nvPr>
        </p:nvGraphicFramePr>
        <p:xfrm>
          <a:off x="2269753" y="2480276"/>
          <a:ext cx="7709753" cy="298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98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1170164344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2039401986"/>
                    </a:ext>
                  </a:extLst>
                </a:gridCol>
                <a:gridCol w="2197916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2438078">
                  <a:extLst>
                    <a:ext uri="{9D8B030D-6E8A-4147-A177-3AD203B41FA5}">
                      <a16:colId xmlns:a16="http://schemas.microsoft.com/office/drawing/2014/main" val="1800113785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입(入)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출(出) 시간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2021-03-31 00:01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24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00:02</a:t>
                      </a:r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265124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00:10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00:20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5302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3795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ee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ef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2021-03-31 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00:30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00064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ff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00:25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77389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00:30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674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FABDE3-1C7B-4AB5-B647-FA7002584E9E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02CBF-213E-4B5C-B181-07D82E122FC3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07BC30-5EE5-486B-BDCD-65E7A9E9E981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474CE9-D452-4198-8CCB-1AF2DD1E2098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799E24-9883-4D0D-B9EE-892071C39988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098C1-F80C-4289-A237-9BE62FA33A5D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0D6626-1796-4863-9BB1-CD2EA9B8A3D1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CBC410-CA81-4721-9C15-78CCBE60AB4A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4FD016-DAE7-4AD5-A68D-6450209862F9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452910-93DD-44AA-8200-50524F050CC5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917302-FCAC-46F5-A24C-C73FA654A8A2}"/>
              </a:ext>
            </a:extLst>
          </p:cNvPr>
          <p:cNvSpPr/>
          <p:nvPr/>
        </p:nvSpPr>
        <p:spPr>
          <a:xfrm>
            <a:off x="6883309" y="2069367"/>
            <a:ext cx="2348917" cy="24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129C1A-18C1-4E1E-AA20-0DF17685B1BA}"/>
              </a:ext>
            </a:extLst>
          </p:cNvPr>
          <p:cNvSpPr/>
          <p:nvPr/>
        </p:nvSpPr>
        <p:spPr>
          <a:xfrm>
            <a:off x="3484769" y="2058556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A369D-A6D5-4973-B823-3584ECDA32D9}"/>
              </a:ext>
            </a:extLst>
          </p:cNvPr>
          <p:cNvSpPr/>
          <p:nvPr/>
        </p:nvSpPr>
        <p:spPr>
          <a:xfrm>
            <a:off x="4587688" y="2062098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019820-ECEA-4E94-AFD4-0D44AE7153D1}"/>
              </a:ext>
            </a:extLst>
          </p:cNvPr>
          <p:cNvSpPr/>
          <p:nvPr/>
        </p:nvSpPr>
        <p:spPr>
          <a:xfrm>
            <a:off x="5685152" y="2064969"/>
            <a:ext cx="1123216" cy="257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829BA8-18EF-4905-8233-C1C9AE25F324}"/>
              </a:ext>
            </a:extLst>
          </p:cNvPr>
          <p:cNvGrpSpPr/>
          <p:nvPr/>
        </p:nvGrpSpPr>
        <p:grpSpPr>
          <a:xfrm>
            <a:off x="6654502" y="2155335"/>
            <a:ext cx="78153" cy="58616"/>
            <a:chOff x="6047886" y="3400424"/>
            <a:chExt cx="117230" cy="127000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17294D7-4F1E-4F9B-8028-3BEB7936A691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8078E32-949A-4CFF-88C3-844CE21DB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5337BC-A49E-4F7C-8902-6037C6FCF6AD}"/>
              </a:ext>
            </a:extLst>
          </p:cNvPr>
          <p:cNvSpPr txBox="1"/>
          <p:nvPr/>
        </p:nvSpPr>
        <p:spPr>
          <a:xfrm>
            <a:off x="5686164" y="2076989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5986BA-6FD9-40DD-B86D-0D2882520382}"/>
              </a:ext>
            </a:extLst>
          </p:cNvPr>
          <p:cNvSpPr/>
          <p:nvPr/>
        </p:nvSpPr>
        <p:spPr>
          <a:xfrm>
            <a:off x="9288324" y="2050317"/>
            <a:ext cx="602905" cy="271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531C41-CAF3-41F8-BF12-4342576BA44D}"/>
              </a:ext>
            </a:extLst>
          </p:cNvPr>
          <p:cNvSpPr txBox="1"/>
          <p:nvPr/>
        </p:nvSpPr>
        <p:spPr>
          <a:xfrm>
            <a:off x="4384374" y="5789598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7979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ㅊ</a:t>
            </a:r>
            <a:endParaRPr lang="ko-KR" altLang="en-US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549850" y="1277983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err="1">
                <a:ea typeface="맑은 고딕"/>
              </a:rPr>
              <a:t>입출입</a:t>
            </a:r>
            <a:r>
              <a:rPr lang="ko-KR" altLang="en-US" sz="1000">
                <a:ea typeface="맑은 고딕"/>
              </a:rPr>
              <a:t> 현황</a:t>
            </a:r>
          </a:p>
        </p:txBody>
      </p:sp>
      <p:pic>
        <p:nvPicPr>
          <p:cNvPr id="10" name="그림 6">
            <a:extLst>
              <a:ext uri="{FF2B5EF4-FFF2-40B4-BE49-F238E27FC236}">
                <a16:creationId xmlns:a16="http://schemas.microsoft.com/office/drawing/2014/main" id="{DD28B790-7C92-417F-9911-02C70B4F6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41" y="1276554"/>
            <a:ext cx="409575" cy="49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DA5B37-4CB2-4C87-9012-483EEBDC3088}"/>
              </a:ext>
            </a:extLst>
          </p:cNvPr>
          <p:cNvSpPr txBox="1"/>
          <p:nvPr/>
        </p:nvSpPr>
        <p:spPr>
          <a:xfrm>
            <a:off x="6826174" y="1396327"/>
            <a:ext cx="374964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이름, 창고등록번호 중 무조건 하나를 선택하여 검색 가능</a:t>
            </a:r>
          </a:p>
        </p:txBody>
      </p:sp>
      <p:graphicFrame>
        <p:nvGraphicFramePr>
          <p:cNvPr id="28" name="표 43">
            <a:extLst>
              <a:ext uri="{FF2B5EF4-FFF2-40B4-BE49-F238E27FC236}">
                <a16:creationId xmlns:a16="http://schemas.microsoft.com/office/drawing/2014/main" id="{1D6FD068-E28E-45CB-A209-30394B4B7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8420"/>
              </p:ext>
            </p:extLst>
          </p:nvPr>
        </p:nvGraphicFramePr>
        <p:xfrm>
          <a:off x="2269753" y="2480276"/>
          <a:ext cx="7709753" cy="298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98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1170164344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2039401986"/>
                    </a:ext>
                  </a:extLst>
                </a:gridCol>
                <a:gridCol w="2197916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2438078">
                  <a:extLst>
                    <a:ext uri="{9D8B030D-6E8A-4147-A177-3AD203B41FA5}">
                      <a16:colId xmlns:a16="http://schemas.microsoft.com/office/drawing/2014/main" val="1800113785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입(入)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출(出) 시간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2021-03-31 00:01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24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00:02</a:t>
                      </a:r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265124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00:10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00:20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5302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3795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ee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ef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2021-03-31 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00:30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00064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ff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00:25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77389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00:30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674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4FDD3C-7F7A-443A-A15B-C6CC76A2C5D8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ECD155-BF09-43D5-85F6-EB2AD5F1BCCA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F4CEE6-1ACC-4D3D-9D17-7DCDE0A5644A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E75908-A4F8-45AA-A7B1-178CC7333750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BDDE2E-B7DC-4E24-9A44-9D48D557E309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A927BE-2C31-47DB-BAA9-2750D2C00EB3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B6D9D2-1DDC-4655-8BCC-158C147E0B0E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27E90E-D17D-4CC2-A1C8-3A3C148C29A6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58995F-0DD1-4423-BB0E-95D6B4784CEF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DB78EE-318A-45D7-AEF0-FB379348C094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EC8C6C-9A94-4467-8138-B7BF7FF6C5C8}"/>
              </a:ext>
            </a:extLst>
          </p:cNvPr>
          <p:cNvSpPr/>
          <p:nvPr/>
        </p:nvSpPr>
        <p:spPr>
          <a:xfrm>
            <a:off x="6883309" y="2069367"/>
            <a:ext cx="2348917" cy="24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FC59D3-9B7F-45F1-ACAC-562BD97161AD}"/>
              </a:ext>
            </a:extLst>
          </p:cNvPr>
          <p:cNvSpPr/>
          <p:nvPr/>
        </p:nvSpPr>
        <p:spPr>
          <a:xfrm>
            <a:off x="3484769" y="2058556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066667-4347-45C6-A09B-E21339EA70FE}"/>
              </a:ext>
            </a:extLst>
          </p:cNvPr>
          <p:cNvSpPr/>
          <p:nvPr/>
        </p:nvSpPr>
        <p:spPr>
          <a:xfrm>
            <a:off x="4587688" y="2062098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34F2B5-1BC3-4962-A7BD-57C47E8F3991}"/>
              </a:ext>
            </a:extLst>
          </p:cNvPr>
          <p:cNvSpPr/>
          <p:nvPr/>
        </p:nvSpPr>
        <p:spPr>
          <a:xfrm>
            <a:off x="5685152" y="2064969"/>
            <a:ext cx="1123216" cy="257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E5F17A-C02C-404D-B3D3-F4A146265858}"/>
              </a:ext>
            </a:extLst>
          </p:cNvPr>
          <p:cNvGrpSpPr/>
          <p:nvPr/>
        </p:nvGrpSpPr>
        <p:grpSpPr>
          <a:xfrm>
            <a:off x="6654502" y="2155335"/>
            <a:ext cx="78153" cy="58616"/>
            <a:chOff x="6047886" y="3400424"/>
            <a:chExt cx="117230" cy="12700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76E0826-2BB8-4375-93C1-D28B6CB5B549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A4DF4E6-FED2-4494-95A5-4FCAFA93B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86BDED-B40E-4C72-813C-5A1AAB151DBF}"/>
              </a:ext>
            </a:extLst>
          </p:cNvPr>
          <p:cNvSpPr txBox="1"/>
          <p:nvPr/>
        </p:nvSpPr>
        <p:spPr>
          <a:xfrm>
            <a:off x="5686164" y="2076989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C5D97F-DC76-4523-99CA-8028C3E3EFC3}"/>
              </a:ext>
            </a:extLst>
          </p:cNvPr>
          <p:cNvSpPr/>
          <p:nvPr/>
        </p:nvSpPr>
        <p:spPr>
          <a:xfrm>
            <a:off x="9288324" y="2050317"/>
            <a:ext cx="602905" cy="271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검색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DE2A6-9DF9-4F4B-992B-510C9608E2C2}"/>
              </a:ext>
            </a:extLst>
          </p:cNvPr>
          <p:cNvSpPr txBox="1"/>
          <p:nvPr/>
        </p:nvSpPr>
        <p:spPr>
          <a:xfrm>
            <a:off x="4384374" y="5757514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4988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ㅊ</a:t>
            </a:r>
            <a:endParaRPr lang="ko-KR" altLang="en-US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549850" y="1277983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err="1">
                <a:ea typeface="맑은 고딕"/>
              </a:rPr>
              <a:t>입출입</a:t>
            </a:r>
            <a:r>
              <a:rPr lang="ko-KR" altLang="en-US" sz="1000">
                <a:ea typeface="맑은 고딕"/>
              </a:rPr>
              <a:t> 현황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192FC-B784-4A5A-9087-FD7A301A331E}"/>
              </a:ext>
            </a:extLst>
          </p:cNvPr>
          <p:cNvSpPr/>
          <p:nvPr/>
        </p:nvSpPr>
        <p:spPr>
          <a:xfrm>
            <a:off x="3718881" y="1611850"/>
            <a:ext cx="279740" cy="279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8028F-2DEC-4365-B2F3-F79E6C90F440}"/>
              </a:ext>
            </a:extLst>
          </p:cNvPr>
          <p:cNvSpPr txBox="1"/>
          <p:nvPr/>
        </p:nvSpPr>
        <p:spPr>
          <a:xfrm>
            <a:off x="3998621" y="1509745"/>
            <a:ext cx="339001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지난 날짜에 대해서도 검색 가능.</a:t>
            </a:r>
          </a:p>
          <a:p>
            <a:r>
              <a:rPr lang="ko-KR" altLang="en-US" sz="1500">
                <a:ea typeface="맑은 고딕"/>
              </a:rPr>
              <a:t>기간을 정해서 </a:t>
            </a:r>
            <a:r>
              <a:rPr lang="ko-KR" altLang="en-US" sz="1500" err="1">
                <a:ea typeface="맑은 고딕"/>
              </a:rPr>
              <a:t>입출입</a:t>
            </a:r>
            <a:r>
              <a:rPr lang="ko-KR" altLang="en-US" sz="1500">
                <a:ea typeface="맑은 고딕"/>
              </a:rPr>
              <a:t> 현황 검색 가능</a:t>
            </a:r>
          </a:p>
          <a:p>
            <a:endParaRPr lang="ko-KR" altLang="en-US" sz="1500">
              <a:ea typeface="맑은 고딕"/>
            </a:endParaRPr>
          </a:p>
        </p:txBody>
      </p:sp>
      <p:graphicFrame>
        <p:nvGraphicFramePr>
          <p:cNvPr id="27" name="표 43">
            <a:extLst>
              <a:ext uri="{FF2B5EF4-FFF2-40B4-BE49-F238E27FC236}">
                <a16:creationId xmlns:a16="http://schemas.microsoft.com/office/drawing/2014/main" id="{6FD2060B-A462-468A-BE2D-D2F591F0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02931"/>
              </p:ext>
            </p:extLst>
          </p:nvPr>
        </p:nvGraphicFramePr>
        <p:xfrm>
          <a:off x="2269753" y="2480276"/>
          <a:ext cx="7709753" cy="298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98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1170164344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2039401986"/>
                    </a:ext>
                  </a:extLst>
                </a:gridCol>
                <a:gridCol w="2197916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2438078">
                  <a:extLst>
                    <a:ext uri="{9D8B030D-6E8A-4147-A177-3AD203B41FA5}">
                      <a16:colId xmlns:a16="http://schemas.microsoft.com/office/drawing/2014/main" val="1800113785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입(入)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출(出) 시간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2021-03-31 00:01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24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00:02</a:t>
                      </a:r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265124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00:10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00:20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5302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00:21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3795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ee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ef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2021-03-31 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00:30</a:t>
                      </a:r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00064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ff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00:25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77389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2021-03-31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00:30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674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82BEFB-CC8F-4404-9365-0589862D2DA8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B4A99E-CF07-4CD3-8119-6020B70FB99A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6AD3BE-CEA8-452B-A220-4DE405A4AB6C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2D0F0D-FAB5-49BD-BDEA-3961C64DA754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FE1649-A970-4B0F-919A-CA9A7B8979AA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128B69-3ED0-4904-BE93-34CAC3661932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D15685-E71B-4AB2-A05D-CEDA0EAEA00B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BCF16B-DC6F-4A50-A1F7-1BEAC94213E8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CED519-8935-4DAD-A7AD-3A9633C46A8F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B6F666-891F-474D-AE48-85DFB76A741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F25408-4486-4BE6-8933-687A2CC5A4CD}"/>
              </a:ext>
            </a:extLst>
          </p:cNvPr>
          <p:cNvSpPr/>
          <p:nvPr/>
        </p:nvSpPr>
        <p:spPr>
          <a:xfrm>
            <a:off x="6883309" y="2069367"/>
            <a:ext cx="2348917" cy="24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181FB-8F4C-4F8B-A1E9-BBF7E50A5941}"/>
              </a:ext>
            </a:extLst>
          </p:cNvPr>
          <p:cNvSpPr/>
          <p:nvPr/>
        </p:nvSpPr>
        <p:spPr>
          <a:xfrm>
            <a:off x="3484769" y="2058556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B0957E-915E-4499-90E1-92487F0FF347}"/>
              </a:ext>
            </a:extLst>
          </p:cNvPr>
          <p:cNvSpPr/>
          <p:nvPr/>
        </p:nvSpPr>
        <p:spPr>
          <a:xfrm>
            <a:off x="4587688" y="2062098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EFAEAA-C2CF-43C4-B9D1-5101FFA04E11}"/>
              </a:ext>
            </a:extLst>
          </p:cNvPr>
          <p:cNvSpPr/>
          <p:nvPr/>
        </p:nvSpPr>
        <p:spPr>
          <a:xfrm>
            <a:off x="5685152" y="2064969"/>
            <a:ext cx="1123216" cy="257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022483-9F61-499B-ABBD-899023DC782C}"/>
              </a:ext>
            </a:extLst>
          </p:cNvPr>
          <p:cNvGrpSpPr/>
          <p:nvPr/>
        </p:nvGrpSpPr>
        <p:grpSpPr>
          <a:xfrm>
            <a:off x="6654502" y="2155335"/>
            <a:ext cx="78153" cy="58616"/>
            <a:chOff x="6047886" y="3400424"/>
            <a:chExt cx="117230" cy="12700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1E6BB22-AC35-41BC-A589-866EC395469E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3B762CE-4479-4B65-859A-9E157E709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80A990-2025-4C20-BE7F-CF170CFA458C}"/>
              </a:ext>
            </a:extLst>
          </p:cNvPr>
          <p:cNvSpPr txBox="1"/>
          <p:nvPr/>
        </p:nvSpPr>
        <p:spPr>
          <a:xfrm>
            <a:off x="5686164" y="2076989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C22A1-8531-4E18-8642-69EE0830C719}"/>
              </a:ext>
            </a:extLst>
          </p:cNvPr>
          <p:cNvSpPr/>
          <p:nvPr/>
        </p:nvSpPr>
        <p:spPr>
          <a:xfrm>
            <a:off x="9288324" y="2050317"/>
            <a:ext cx="602905" cy="271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검색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BE5901-6F86-425F-B163-391EBD1F6422}"/>
              </a:ext>
            </a:extLst>
          </p:cNvPr>
          <p:cNvSpPr txBox="1"/>
          <p:nvPr/>
        </p:nvSpPr>
        <p:spPr>
          <a:xfrm>
            <a:off x="4384374" y="5757514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9544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43">
            <a:extLst>
              <a:ext uri="{FF2B5EF4-FFF2-40B4-BE49-F238E27FC236}">
                <a16:creationId xmlns:a16="http://schemas.microsoft.com/office/drawing/2014/main" id="{44BBAD18-88E5-4C73-AEAB-332CDF58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8993"/>
              </p:ext>
            </p:extLst>
          </p:nvPr>
        </p:nvGraphicFramePr>
        <p:xfrm>
          <a:off x="1646555" y="2146453"/>
          <a:ext cx="8765375" cy="37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34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2319405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045403">
                  <a:extLst>
                    <a:ext uri="{9D8B030D-6E8A-4147-A177-3AD203B41FA5}">
                      <a16:colId xmlns:a16="http://schemas.microsoft.com/office/drawing/2014/main" val="3636583100"/>
                    </a:ext>
                  </a:extLst>
                </a:gridCol>
                <a:gridCol w="1011847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1066248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1673738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입고량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79DB1-A81C-4E73-81D4-F7E1266BE27D}"/>
              </a:ext>
            </a:extLst>
          </p:cNvPr>
          <p:cNvSpPr/>
          <p:nvPr/>
        </p:nvSpPr>
        <p:spPr>
          <a:xfrm>
            <a:off x="4960001" y="1776536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1ED45E-1FB5-41F7-9963-2E691078F2BD}"/>
              </a:ext>
            </a:extLst>
          </p:cNvPr>
          <p:cNvSpPr/>
          <p:nvPr/>
        </p:nvSpPr>
        <p:spPr>
          <a:xfrm>
            <a:off x="6062920" y="1780078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CA6E3-3E05-4EE7-90FD-C987FE45655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6289DE-0BF4-4221-8121-749619ED99B8}"/>
              </a:ext>
            </a:extLst>
          </p:cNvPr>
          <p:cNvSpPr/>
          <p:nvPr/>
        </p:nvSpPr>
        <p:spPr>
          <a:xfrm>
            <a:off x="9809736" y="1804761"/>
            <a:ext cx="574325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8FAF9-891D-483A-9541-CEA107E0E798}"/>
              </a:ext>
            </a:extLst>
          </p:cNvPr>
          <p:cNvSpPr/>
          <p:nvPr/>
        </p:nvSpPr>
        <p:spPr>
          <a:xfrm>
            <a:off x="8464548" y="1801932"/>
            <a:ext cx="1221155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13ADD-A833-4970-95A5-EAE170CB0504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983E6-2F75-42BE-94FE-1FB49E77048F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662A04-995E-4F3E-A8DD-6FB352F87636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20369-11CD-4EE8-A9CC-5ECA46554B6C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987419-969A-401E-BCEA-CE5001632BFF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9E3FEA-CF6A-4DA7-BCB2-C8CBEC9658F3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85578E-5958-4F09-A795-8C0EA8949F63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DCFC62-75E3-4660-BF44-8668EF1902B9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F8349-6241-407C-8BF1-DD0C445BE385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5E2522-2001-4598-9226-B85F3BC5D6AB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9CC73-938F-4AEA-AD44-164BA22490D4}"/>
              </a:ext>
            </a:extLst>
          </p:cNvPr>
          <p:cNvSpPr txBox="1"/>
          <p:nvPr/>
        </p:nvSpPr>
        <p:spPr>
          <a:xfrm>
            <a:off x="1881332" y="2822731"/>
            <a:ext cx="274319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재고 정보가 없을 경우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1549B6-FC9F-4498-B866-AB80F033A093}"/>
              </a:ext>
            </a:extLst>
          </p:cNvPr>
          <p:cNvSpPr/>
          <p:nvPr/>
        </p:nvSpPr>
        <p:spPr>
          <a:xfrm>
            <a:off x="1583072" y="2840113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0A2C14-2336-42A0-9C56-F484BF14114A}"/>
              </a:ext>
            </a:extLst>
          </p:cNvPr>
          <p:cNvSpPr/>
          <p:nvPr/>
        </p:nvSpPr>
        <p:spPr>
          <a:xfrm>
            <a:off x="7223667" y="1801444"/>
            <a:ext cx="1122762" cy="230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1BB15F0-8954-4525-9922-4952B1E457F0}"/>
              </a:ext>
            </a:extLst>
          </p:cNvPr>
          <p:cNvGrpSpPr/>
          <p:nvPr/>
        </p:nvGrpSpPr>
        <p:grpSpPr>
          <a:xfrm>
            <a:off x="8192563" y="1900881"/>
            <a:ext cx="78153" cy="58616"/>
            <a:chOff x="6047886" y="3400424"/>
            <a:chExt cx="117230" cy="127000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EFE27E8-B778-455C-AFBA-EBEF7D1CC3CB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87A74E1-E3D0-4E0D-9160-DD2DF583F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390148B-1F93-421E-BEE9-C359BCFC77B2}"/>
              </a:ext>
            </a:extLst>
          </p:cNvPr>
          <p:cNvSpPr txBox="1"/>
          <p:nvPr/>
        </p:nvSpPr>
        <p:spPr>
          <a:xfrm>
            <a:off x="7224225" y="1777178"/>
            <a:ext cx="72648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CAS번호</a:t>
            </a:r>
            <a:endParaRPr lang="ko-KR" altLang="en-US" sz="1100" err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D67EE2-7B5C-49E9-9BE1-5F95EA873180}"/>
              </a:ext>
            </a:extLst>
          </p:cNvPr>
          <p:cNvSpPr txBox="1"/>
          <p:nvPr/>
        </p:nvSpPr>
        <p:spPr>
          <a:xfrm>
            <a:off x="5210180" y="5790729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00221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43">
            <a:extLst>
              <a:ext uri="{FF2B5EF4-FFF2-40B4-BE49-F238E27FC236}">
                <a16:creationId xmlns:a16="http://schemas.microsoft.com/office/drawing/2014/main" id="{44BBAD18-88E5-4C73-AEAB-332CDF58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76808"/>
              </p:ext>
            </p:extLst>
          </p:nvPr>
        </p:nvGraphicFramePr>
        <p:xfrm>
          <a:off x="1646555" y="2146453"/>
          <a:ext cx="8765375" cy="3710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34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2319405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045403">
                  <a:extLst>
                    <a:ext uri="{9D8B030D-6E8A-4147-A177-3AD203B41FA5}">
                      <a16:colId xmlns:a16="http://schemas.microsoft.com/office/drawing/2014/main" val="3636583100"/>
                    </a:ext>
                  </a:extLst>
                </a:gridCol>
                <a:gridCol w="1011847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1066248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1673738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입고량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/>
                        <a:t>71-48-7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135-19-3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2-나프톨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92-52-4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바이페닐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7664-93-9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황산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83-26-1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핀돈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1336-36-3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피시비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556-52-5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글리시돌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13862-16-3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트리실일아민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727822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C90B28-4BBA-431A-A9CF-34DDFF2507C3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373FB5-3103-4B58-B743-C14120FD5906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CA6E3-3E05-4EE7-90FD-C987FE45655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6289DE-0BF4-4221-8121-749619ED99B8}"/>
              </a:ext>
            </a:extLst>
          </p:cNvPr>
          <p:cNvSpPr/>
          <p:nvPr/>
        </p:nvSpPr>
        <p:spPr>
          <a:xfrm>
            <a:off x="9809736" y="1804761"/>
            <a:ext cx="574325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57122-4C36-4E8F-B2CE-068CC6A0CB83}"/>
              </a:ext>
            </a:extLst>
          </p:cNvPr>
          <p:cNvSpPr txBox="1"/>
          <p:nvPr/>
        </p:nvSpPr>
        <p:spPr>
          <a:xfrm>
            <a:off x="7016674" y="1242084"/>
            <a:ext cx="374964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 err="1">
                <a:ea typeface="맑은 고딕"/>
              </a:rPr>
              <a:t>CAS번호</a:t>
            </a:r>
            <a:r>
              <a:rPr lang="ko-KR" altLang="en-US" sz="1500" dirty="0">
                <a:ea typeface="맑은 고딕"/>
              </a:rPr>
              <a:t>, 제품명, 창고등록번호 중 무조건 하나를 선택하여 검색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8FAF9-891D-483A-9541-CEA107E0E798}"/>
              </a:ext>
            </a:extLst>
          </p:cNvPr>
          <p:cNvSpPr/>
          <p:nvPr/>
        </p:nvSpPr>
        <p:spPr>
          <a:xfrm>
            <a:off x="8464548" y="1801932"/>
            <a:ext cx="1221155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AC306-8A74-4CD7-86D2-39E480F5CF16}"/>
              </a:ext>
            </a:extLst>
          </p:cNvPr>
          <p:cNvSpPr txBox="1"/>
          <p:nvPr/>
        </p:nvSpPr>
        <p:spPr>
          <a:xfrm>
            <a:off x="107587" y="83221"/>
            <a:ext cx="5449275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>
                <a:ea typeface="맑은 고딕"/>
              </a:rPr>
              <a:t>재고현황의 첫 페이지는 당일에 대한 재고현황을 </a:t>
            </a:r>
            <a:r>
              <a:rPr lang="ko-KR" altLang="en-US" sz="1100" err="1">
                <a:ea typeface="맑은 고딕"/>
              </a:rPr>
              <a:t>띄워줌</a:t>
            </a:r>
            <a:r>
              <a:rPr lang="ko-KR" altLang="en-US" sz="1100">
                <a:ea typeface="맑은 고딕"/>
              </a:rPr>
              <a:t>. 검색 후, </a:t>
            </a:r>
            <a:endParaRPr lang="en-US" altLang="ko-KR" sz="1100">
              <a:ea typeface="맑은 고딕"/>
            </a:endParaRPr>
          </a:p>
          <a:p>
            <a:r>
              <a:rPr lang="ko-KR" altLang="en-US" sz="1100">
                <a:ea typeface="맑은 고딕"/>
              </a:rPr>
              <a:t>초기화면으로 돌아가고 싶다면 재고현황 메뉴를 클릭하면 돌아갈 수 있음. </a:t>
            </a:r>
            <a:r>
              <a:rPr lang="ko-KR" altLang="en-US">
                <a:ea typeface="맑은 고딕"/>
              </a:rPr>
              <a:t>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C18E6B-326F-4EB4-9845-AA595A88DAA9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085734-0469-402C-882E-C883AD6B0C5F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317B55-2CB4-466A-8B68-4F2B85802DC2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F5F876-B2F2-46E7-8C4B-96BE27721555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D14E5A-A37E-49B7-A289-DD848DB2509F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807C2-A6B3-4E84-B479-0727B8D95CC4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C4CDF1-0401-4ADE-A3B1-CE0C49F45B27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9DE1D6-C425-40DC-A63B-10471180CC6B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9F65B7-1A38-4E2F-856C-A5C54AC83273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8BE1BB-7338-4766-9647-C029A0A59317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DA90F-822E-4DE1-B0B3-B438BE256898}"/>
              </a:ext>
            </a:extLst>
          </p:cNvPr>
          <p:cNvSpPr txBox="1"/>
          <p:nvPr/>
        </p:nvSpPr>
        <p:spPr>
          <a:xfrm>
            <a:off x="1722777" y="1675530"/>
            <a:ext cx="274319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재고정보가 있을 경우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9B40750-C1D8-47AA-AEAF-6C77E14276E2}"/>
              </a:ext>
            </a:extLst>
          </p:cNvPr>
          <p:cNvSpPr/>
          <p:nvPr/>
        </p:nvSpPr>
        <p:spPr>
          <a:xfrm>
            <a:off x="1424517" y="1692912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CA46DC9-9400-475F-AB4C-533969A90CC0}"/>
              </a:ext>
            </a:extLst>
          </p:cNvPr>
          <p:cNvSpPr/>
          <p:nvPr/>
        </p:nvSpPr>
        <p:spPr>
          <a:xfrm>
            <a:off x="6721687" y="1286805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3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A42329-D6A8-4D04-8E5A-77F84891720F}"/>
              </a:ext>
            </a:extLst>
          </p:cNvPr>
          <p:cNvSpPr/>
          <p:nvPr/>
        </p:nvSpPr>
        <p:spPr>
          <a:xfrm>
            <a:off x="7223667" y="1833528"/>
            <a:ext cx="1122762" cy="802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91F5F-E36B-499A-A3CC-5859EC8FAF47}"/>
              </a:ext>
            </a:extLst>
          </p:cNvPr>
          <p:cNvGrpSpPr/>
          <p:nvPr/>
        </p:nvGrpSpPr>
        <p:grpSpPr>
          <a:xfrm rot="10800000">
            <a:off x="8192563" y="1932965"/>
            <a:ext cx="78153" cy="58616"/>
            <a:chOff x="6047886" y="3400424"/>
            <a:chExt cx="117230" cy="127000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AE887B7-5D05-4DB7-B3A6-FF42260E8484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4702A70-778F-4C01-A0A1-F48FF5529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045414-5851-4E2D-ADB8-E7ADB28EEEC0}"/>
              </a:ext>
            </a:extLst>
          </p:cNvPr>
          <p:cNvSpPr txBox="1"/>
          <p:nvPr/>
        </p:nvSpPr>
        <p:spPr>
          <a:xfrm>
            <a:off x="7224225" y="1854619"/>
            <a:ext cx="72648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 err="1">
                <a:ea typeface="맑은 고딕"/>
              </a:rPr>
              <a:t>CAS번호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5B90F0-16C0-4F66-ADC1-F408BF344296}"/>
              </a:ext>
            </a:extLst>
          </p:cNvPr>
          <p:cNvSpPr/>
          <p:nvPr/>
        </p:nvSpPr>
        <p:spPr>
          <a:xfrm>
            <a:off x="7253747" y="2377033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4BDCD-5CC9-49A5-B09C-BC04BEBB8443}"/>
              </a:ext>
            </a:extLst>
          </p:cNvPr>
          <p:cNvSpPr txBox="1"/>
          <p:nvPr/>
        </p:nvSpPr>
        <p:spPr>
          <a:xfrm>
            <a:off x="7232738" y="2364591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CD417C-6053-4C98-8949-181D10E37286}"/>
              </a:ext>
            </a:extLst>
          </p:cNvPr>
          <p:cNvSpPr txBox="1"/>
          <p:nvPr/>
        </p:nvSpPr>
        <p:spPr>
          <a:xfrm>
            <a:off x="7224785" y="2134977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ea typeface="맑은 고딕"/>
              </a:rPr>
              <a:t>제품명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2EA552-DF70-44CB-A066-431A6E0C11BE}"/>
              </a:ext>
            </a:extLst>
          </p:cNvPr>
          <p:cNvSpPr txBox="1"/>
          <p:nvPr/>
        </p:nvSpPr>
        <p:spPr>
          <a:xfrm>
            <a:off x="4373413" y="588385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CEE66F-3D03-4F0D-94F3-7568E107FD32}"/>
              </a:ext>
            </a:extLst>
          </p:cNvPr>
          <p:cNvSpPr/>
          <p:nvPr/>
        </p:nvSpPr>
        <p:spPr>
          <a:xfrm>
            <a:off x="4960001" y="1776536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416BB6-5AB4-4589-B16E-A1D79CE017F7}"/>
              </a:ext>
            </a:extLst>
          </p:cNvPr>
          <p:cNvSpPr/>
          <p:nvPr/>
        </p:nvSpPr>
        <p:spPr>
          <a:xfrm>
            <a:off x="6062920" y="1780078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5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FEE350-C5C5-4654-B410-0B11FDA7267D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7004AF-85B0-402A-ABB8-D95608C591DD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43">
            <a:extLst>
              <a:ext uri="{FF2B5EF4-FFF2-40B4-BE49-F238E27FC236}">
                <a16:creationId xmlns:a16="http://schemas.microsoft.com/office/drawing/2014/main" id="{44BBAD18-88E5-4C73-AEAB-332CDF58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98674"/>
              </p:ext>
            </p:extLst>
          </p:nvPr>
        </p:nvGraphicFramePr>
        <p:xfrm>
          <a:off x="1646555" y="2146453"/>
          <a:ext cx="8765375" cy="3710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34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2319405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045403">
                  <a:extLst>
                    <a:ext uri="{9D8B030D-6E8A-4147-A177-3AD203B41FA5}">
                      <a16:colId xmlns:a16="http://schemas.microsoft.com/office/drawing/2014/main" val="3636583100"/>
                    </a:ext>
                  </a:extLst>
                </a:gridCol>
                <a:gridCol w="1011847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1066248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1673738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입고량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/>
                        <a:t>71-48-7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135-19-3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2-나프톨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92-52-4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바이페닐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7664-93-9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황산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83-26-1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핀돈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1336-36-3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피시비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군위창고1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556-52-5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글리시돌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13862-16-3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err="1">
                          <a:latin typeface="맑은 고딕"/>
                          <a:ea typeface="맑은 고딕"/>
                        </a:rPr>
                        <a:t>트리실일아민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727822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F9E8D4EC-43D7-4F22-9CDE-6F3D5243B7EA}"/>
              </a:ext>
            </a:extLst>
          </p:cNvPr>
          <p:cNvSpPr/>
          <p:nvPr/>
        </p:nvSpPr>
        <p:spPr>
          <a:xfrm>
            <a:off x="10501479" y="1861538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429627-1272-496B-A0D0-FFC17323A523}"/>
              </a:ext>
            </a:extLst>
          </p:cNvPr>
          <p:cNvSpPr txBox="1"/>
          <p:nvPr/>
        </p:nvSpPr>
        <p:spPr>
          <a:xfrm>
            <a:off x="10332807" y="2122086"/>
            <a:ext cx="197347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스크롤을 내려서 </a:t>
            </a:r>
            <a:endParaRPr lang="ko-KR" sz="1500"/>
          </a:p>
          <a:p>
            <a:r>
              <a:rPr lang="ko-KR" altLang="en-US" sz="1500">
                <a:ea typeface="맑은 고딕"/>
              </a:rPr>
              <a:t>아래 항목 확인 가능</a:t>
            </a:r>
            <a:endParaRPr lang="ko-KR" sz="1500"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6289DE-0BF4-4221-8121-749619ED99B8}"/>
              </a:ext>
            </a:extLst>
          </p:cNvPr>
          <p:cNvSpPr/>
          <p:nvPr/>
        </p:nvSpPr>
        <p:spPr>
          <a:xfrm>
            <a:off x="9809736" y="1804761"/>
            <a:ext cx="574325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8FAF9-891D-483A-9541-CEA107E0E798}"/>
              </a:ext>
            </a:extLst>
          </p:cNvPr>
          <p:cNvSpPr/>
          <p:nvPr/>
        </p:nvSpPr>
        <p:spPr>
          <a:xfrm>
            <a:off x="8464548" y="1801932"/>
            <a:ext cx="1221155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E5C89B5-AD87-4B0B-B4B5-0674B0670477}"/>
              </a:ext>
            </a:extLst>
          </p:cNvPr>
          <p:cNvSpPr/>
          <p:nvPr/>
        </p:nvSpPr>
        <p:spPr>
          <a:xfrm>
            <a:off x="3590968" y="1229764"/>
            <a:ext cx="279740" cy="279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706A90-B69C-4832-AD57-E8D6A2CAC5BF}"/>
              </a:ext>
            </a:extLst>
          </p:cNvPr>
          <p:cNvSpPr txBox="1"/>
          <p:nvPr/>
        </p:nvSpPr>
        <p:spPr>
          <a:xfrm>
            <a:off x="3833656" y="1197398"/>
            <a:ext cx="339001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지난 날짜에 대해서도 검색 가능</a:t>
            </a:r>
            <a:endParaRPr lang="en-US" altLang="ko-KR" sz="1500" dirty="0">
              <a:ea typeface="맑은 고딕"/>
            </a:endParaRPr>
          </a:p>
          <a:p>
            <a:r>
              <a:rPr lang="ko-KR" altLang="en-US" sz="1500" dirty="0">
                <a:ea typeface="맑은 고딕"/>
              </a:rPr>
              <a:t>기간을 정해서 </a:t>
            </a:r>
            <a:r>
              <a:rPr lang="ko-KR" altLang="en-US" sz="1500" dirty="0" err="1">
                <a:ea typeface="맑은 고딕"/>
              </a:rPr>
              <a:t>입출고량</a:t>
            </a:r>
            <a:r>
              <a:rPr lang="ko-KR" altLang="en-US" sz="1500" dirty="0">
                <a:ea typeface="맑은 고딕"/>
              </a:rPr>
              <a:t> 검색 가능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F07FC0-772A-46E2-9574-5D17670DD39E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C37311-6D37-4878-81A0-03DE8FEAD2B4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D7FF9-1D39-46B5-9CCD-03045B66C31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10050E-458F-433B-938D-1DFC8754CF74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F98914-465A-4848-8473-B1DEDB58F29D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94ECC-E1C6-4817-A631-0E8BFF40C273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E572DB-F730-4D71-AA9B-F0486233C506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7FFBA6-6678-4543-AB61-FB95D7D17EB2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2F834-46A8-44C8-8F13-E457FF249F01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B675A7-8330-4346-BE6B-8F3E5CB1A0D0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5D613B-FF94-40B8-AAC0-FAC50449FACD}"/>
              </a:ext>
            </a:extLst>
          </p:cNvPr>
          <p:cNvSpPr/>
          <p:nvPr/>
        </p:nvSpPr>
        <p:spPr>
          <a:xfrm>
            <a:off x="7223667" y="1801444"/>
            <a:ext cx="1122762" cy="230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F36472-8FEF-481E-8C43-B5FA19E56F71}"/>
              </a:ext>
            </a:extLst>
          </p:cNvPr>
          <p:cNvGrpSpPr/>
          <p:nvPr/>
        </p:nvGrpSpPr>
        <p:grpSpPr>
          <a:xfrm>
            <a:off x="8192563" y="1900881"/>
            <a:ext cx="78153" cy="58616"/>
            <a:chOff x="6047886" y="3400424"/>
            <a:chExt cx="117230" cy="12700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668D966-F640-43F6-9545-490F27668DBF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90C9183-6A22-4B62-AF69-D85AF54F9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BA56B65-7D33-428D-8EEB-B47E685F4A27}"/>
              </a:ext>
            </a:extLst>
          </p:cNvPr>
          <p:cNvSpPr txBox="1"/>
          <p:nvPr/>
        </p:nvSpPr>
        <p:spPr>
          <a:xfrm>
            <a:off x="7224225" y="1800038"/>
            <a:ext cx="72648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 err="1">
                <a:ea typeface="맑은 고딕"/>
              </a:rPr>
              <a:t>CAS번호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017E72-8A1D-4AAA-98BD-93028E173E62}"/>
              </a:ext>
            </a:extLst>
          </p:cNvPr>
          <p:cNvSpPr txBox="1"/>
          <p:nvPr/>
        </p:nvSpPr>
        <p:spPr>
          <a:xfrm>
            <a:off x="4373413" y="588385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E64D03-3B7A-4A7F-A170-6014D5BF2204}"/>
              </a:ext>
            </a:extLst>
          </p:cNvPr>
          <p:cNvSpPr/>
          <p:nvPr/>
        </p:nvSpPr>
        <p:spPr>
          <a:xfrm>
            <a:off x="4960001" y="1776536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CC67D1-3D30-47C2-BBA1-63358B0ECF36}"/>
              </a:ext>
            </a:extLst>
          </p:cNvPr>
          <p:cNvSpPr/>
          <p:nvPr/>
        </p:nvSpPr>
        <p:spPr>
          <a:xfrm>
            <a:off x="6062920" y="1780078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5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AA57B6-EC57-4719-95E3-67D3D776CE0E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F51541AC-E3F4-426F-975C-C868C468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16194"/>
              </p:ext>
            </p:extLst>
          </p:nvPr>
        </p:nvGraphicFramePr>
        <p:xfrm>
          <a:off x="1651247" y="2244111"/>
          <a:ext cx="88954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77">
                  <a:extLst>
                    <a:ext uri="{9D8B030D-6E8A-4147-A177-3AD203B41FA5}">
                      <a16:colId xmlns:a16="http://schemas.microsoft.com/office/drawing/2014/main" val="4123169384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4172821863"/>
                    </a:ext>
                  </a:extLst>
                </a:gridCol>
                <a:gridCol w="2086253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3867674922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258039591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2870445551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제품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등록번호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창고명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입고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입고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46407C-1761-4677-A60B-46AF3C6FE337}"/>
              </a:ext>
            </a:extLst>
          </p:cNvPr>
          <p:cNvSpPr txBox="1"/>
          <p:nvPr/>
        </p:nvSpPr>
        <p:spPr>
          <a:xfrm>
            <a:off x="847802" y="201267"/>
            <a:ext cx="604973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재고 목록이 없을 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100CF2-F4FC-4441-8B03-E337E0C96DA6}"/>
              </a:ext>
            </a:extLst>
          </p:cNvPr>
          <p:cNvSpPr/>
          <p:nvPr/>
        </p:nvSpPr>
        <p:spPr>
          <a:xfrm>
            <a:off x="615257" y="227863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351CA-5CEA-4E56-9698-973D827892BA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604A7-5CA2-47F2-90A2-79B0735A3145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AFE2CE-7AC8-4F71-A6F2-FC08730D5732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B98F76-4D10-4B8F-8FF0-6E62C90F9B3A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6D9868-6756-4753-9F4C-9AF4F1957957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D16397-F738-49C5-AB55-DDE32B3D2D85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0758E5-656D-4F6F-89F7-CBE39DE49475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10B58-6C72-4E9B-92E3-480AF44F7951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202F5E-4BA6-4BD7-AC0C-B33B6C1F3EFB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53258-C891-48A9-87E7-83DFC209079C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5E8D6-B80A-4285-9D0B-CFB0B1D5FA24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2627F-417A-4519-AF9F-CE72BCC068E8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E705A2-BC38-43F0-AA90-ECB1AB4CCCBE}"/>
              </a:ext>
            </a:extLst>
          </p:cNvPr>
          <p:cNvSpPr/>
          <p:nvPr/>
        </p:nvSpPr>
        <p:spPr>
          <a:xfrm>
            <a:off x="8830104" y="1899745"/>
            <a:ext cx="513962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F0DFE4-B890-44B0-8D05-A4D79B253556}"/>
              </a:ext>
            </a:extLst>
          </p:cNvPr>
          <p:cNvSpPr/>
          <p:nvPr/>
        </p:nvSpPr>
        <p:spPr>
          <a:xfrm>
            <a:off x="7820899" y="1904922"/>
            <a:ext cx="949279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9EA145-E05B-44A7-81C0-506B906C7C50}"/>
              </a:ext>
            </a:extLst>
          </p:cNvPr>
          <p:cNvSpPr/>
          <p:nvPr/>
        </p:nvSpPr>
        <p:spPr>
          <a:xfrm>
            <a:off x="9418952" y="1864945"/>
            <a:ext cx="11136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7FD794-44D2-46AC-A47D-F59520B28F8C}"/>
              </a:ext>
            </a:extLst>
          </p:cNvPr>
          <p:cNvGrpSpPr/>
          <p:nvPr/>
        </p:nvGrpSpPr>
        <p:grpSpPr>
          <a:xfrm>
            <a:off x="10378777" y="1955310"/>
            <a:ext cx="78153" cy="58616"/>
            <a:chOff x="6047886" y="3400424"/>
            <a:chExt cx="117230" cy="12700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BFAB66F-77F9-44AA-8D89-C32A15A68632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EB260CA-8385-4743-A042-D64ABDAA0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8E568C-CEA3-4825-8C1C-1865AAB6D46D}"/>
              </a:ext>
            </a:extLst>
          </p:cNvPr>
          <p:cNvSpPr txBox="1"/>
          <p:nvPr/>
        </p:nvSpPr>
        <p:spPr>
          <a:xfrm>
            <a:off x="9410439" y="18769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입고날짜순</a:t>
            </a:r>
            <a:endParaRPr lang="ko-KR" altLang="en-US" sz="11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68C0E-EBBE-4BF6-835E-7CFBD968689C}"/>
              </a:ext>
            </a:extLst>
          </p:cNvPr>
          <p:cNvSpPr txBox="1"/>
          <p:nvPr/>
        </p:nvSpPr>
        <p:spPr>
          <a:xfrm>
            <a:off x="5202958" y="5610116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&gt;   &gt;&gt;</a:t>
            </a:r>
            <a:endParaRPr lang="ko-KR" altLang="en-US" sz="1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144636-6365-4953-BBF5-51491B357918}"/>
              </a:ext>
            </a:extLst>
          </p:cNvPr>
          <p:cNvSpPr/>
          <p:nvPr/>
        </p:nvSpPr>
        <p:spPr>
          <a:xfrm>
            <a:off x="4480453" y="1883678"/>
            <a:ext cx="985492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1827B2-4EB3-46C0-BBE9-7CCF55BA546A}"/>
              </a:ext>
            </a:extLst>
          </p:cNvPr>
          <p:cNvSpPr/>
          <p:nvPr/>
        </p:nvSpPr>
        <p:spPr>
          <a:xfrm>
            <a:off x="5512347" y="1878342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8E6D19-5B3F-4086-AEF5-4CA926D34BD3}"/>
              </a:ext>
            </a:extLst>
          </p:cNvPr>
          <p:cNvSpPr/>
          <p:nvPr/>
        </p:nvSpPr>
        <p:spPr>
          <a:xfrm>
            <a:off x="6637651" y="1893519"/>
            <a:ext cx="1104166" cy="237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C298F95-5E54-437D-B8FC-B4FE8DC75AF2}"/>
              </a:ext>
            </a:extLst>
          </p:cNvPr>
          <p:cNvGrpSpPr/>
          <p:nvPr/>
        </p:nvGrpSpPr>
        <p:grpSpPr>
          <a:xfrm>
            <a:off x="7607001" y="1974360"/>
            <a:ext cx="78153" cy="58616"/>
            <a:chOff x="6047886" y="3400424"/>
            <a:chExt cx="117230" cy="127000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8295F97-B080-47E3-B644-E9C633F4819A}"/>
                </a:ext>
              </a:extLst>
            </p:cNvPr>
            <p:cNvCxnSpPr>
              <a:cxnSpLocks/>
            </p:cNvCxnSpPr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75968DC-0D07-4B5A-AA2D-4852F9F9E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B1D832C-0614-40EF-850C-9027C24F74B3}"/>
              </a:ext>
            </a:extLst>
          </p:cNvPr>
          <p:cNvSpPr txBox="1"/>
          <p:nvPr/>
        </p:nvSpPr>
        <p:spPr>
          <a:xfrm>
            <a:off x="6638664" y="1896014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제품명</a:t>
            </a:r>
          </a:p>
        </p:txBody>
      </p:sp>
    </p:spTree>
    <p:extLst>
      <p:ext uri="{BB962C8B-B14F-4D97-AF65-F5344CB8AC3E}">
        <p14:creationId xmlns:p14="http://schemas.microsoft.com/office/powerpoint/2010/main" val="128647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AA57B6-EC57-4719-95E3-67D3D776CE0E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F51541AC-E3F4-426F-975C-C868C468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58337"/>
              </p:ext>
            </p:extLst>
          </p:nvPr>
        </p:nvGraphicFramePr>
        <p:xfrm>
          <a:off x="1651247" y="2244111"/>
          <a:ext cx="8895421" cy="274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493">
                  <a:extLst>
                    <a:ext uri="{9D8B030D-6E8A-4147-A177-3AD203B41FA5}">
                      <a16:colId xmlns:a16="http://schemas.microsoft.com/office/drawing/2014/main" val="412316938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4172821863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86767492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58039591"/>
                    </a:ext>
                  </a:extLst>
                </a:gridCol>
                <a:gridCol w="648288">
                  <a:extLst>
                    <a:ext uri="{9D8B030D-6E8A-4147-A177-3AD203B41FA5}">
                      <a16:colId xmlns:a16="http://schemas.microsoft.com/office/drawing/2014/main" val="2870445551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제품등록번호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입고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입고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4589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65AF-178a86da23b-1366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/>
                        <a:t>71-48-7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  <a:b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07:30:23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/>
                        <a:t>2023-02-11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200"/>
                        <a:t>14:51:18</a:t>
                      </a:r>
                      <a:endParaRPr lang="ko-KR" altLang="en-US" sz="120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65AF-178a86da2ec-1287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71-48-7</a:t>
                      </a:r>
                      <a:endParaRPr lang="ko-KR" altLang="en-US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아세트알데히드</a:t>
                      </a:r>
                      <a:endParaRPr lang="ko-KR" altLang="en-US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07:31:47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65AF-178a86da118-0347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71-48-7</a:t>
                      </a:r>
                      <a:endParaRPr lang="ko-KR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2022-06-30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08:10:11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조인후</a:t>
                      </a:r>
                      <a:endParaRPr lang="en-US" altLang="ko-KR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2023-02-11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14:47:39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65AF-178a86da3d7-8642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2023-01-01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07:10:38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2025-01-16</a:t>
                      </a:r>
                    </a:p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12:38:21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65AF-178a86da3e2-7458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Malgun Gothic"/>
                          <a:ea typeface="Malgun Gothic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2023-02-11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09:30:44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조인후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46407C-1761-4677-A60B-46AF3C6FE337}"/>
              </a:ext>
            </a:extLst>
          </p:cNvPr>
          <p:cNvSpPr txBox="1"/>
          <p:nvPr/>
        </p:nvSpPr>
        <p:spPr>
          <a:xfrm>
            <a:off x="1890374" y="5071709"/>
            <a:ext cx="604973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QR 생성 시 </a:t>
            </a:r>
            <a:r>
              <a:rPr lang="en-US" altLang="ko-KR" sz="1500">
                <a:ea typeface="맑은 고딕"/>
              </a:rPr>
              <a:t>QR</a:t>
            </a:r>
            <a:r>
              <a:rPr lang="ko-KR" altLang="en-US" sz="1500">
                <a:ea typeface="맑은 고딕"/>
              </a:rPr>
              <a:t>생성날짜 </a:t>
            </a:r>
            <a:r>
              <a:rPr lang="en-US" altLang="ko-KR" sz="1500">
                <a:ea typeface="맑은 고딕"/>
              </a:rPr>
              <a:t>4</a:t>
            </a:r>
            <a:r>
              <a:rPr lang="ko-KR" altLang="en-US" sz="1500">
                <a:ea typeface="맑은 고딕"/>
              </a:rPr>
              <a:t>자리</a:t>
            </a:r>
            <a:r>
              <a:rPr lang="en-US" altLang="ko-KR" sz="1500">
                <a:ea typeface="맑은 고딕"/>
              </a:rPr>
              <a:t>-</a:t>
            </a:r>
            <a:r>
              <a:rPr lang="ko-KR" altLang="en-US" sz="1500">
                <a:ea typeface="맑은 고딕"/>
              </a:rPr>
              <a:t>등록순서</a:t>
            </a:r>
            <a:r>
              <a:rPr lang="en-US" altLang="ko-KR" sz="1500">
                <a:ea typeface="맑은 고딕"/>
              </a:rPr>
              <a:t>5</a:t>
            </a:r>
            <a:r>
              <a:rPr lang="ko-KR" altLang="en-US" sz="1500">
                <a:ea typeface="맑은 고딕"/>
              </a:rPr>
              <a:t>자리로 제품 등록번호 생성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100CF2-F4FC-4441-8B03-E337E0C96DA6}"/>
              </a:ext>
            </a:extLst>
          </p:cNvPr>
          <p:cNvSpPr/>
          <p:nvPr/>
        </p:nvSpPr>
        <p:spPr>
          <a:xfrm>
            <a:off x="1657829" y="5098305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351CA-5CEA-4E56-9698-973D827892BA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604A7-5CA2-47F2-90A2-79B0735A3145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AFE2CE-7AC8-4F71-A6F2-FC08730D5732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B98F76-4D10-4B8F-8FF0-6E62C90F9B3A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6D9868-6756-4753-9F4C-9AF4F1957957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D16397-F738-49C5-AB55-DDE32B3D2D85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0758E5-656D-4F6F-89F7-CBE39DE49475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10B58-6C72-4E9B-92E3-480AF44F7951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202F5E-4BA6-4BD7-AC0C-B33B6C1F3EFB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53258-C891-48A9-87E7-83DFC209079C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5E8D6-B80A-4285-9D0B-CFB0B1D5FA24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2627F-417A-4519-AF9F-CE72BCC068E8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E705A2-BC38-43F0-AA90-ECB1AB4CCCBE}"/>
              </a:ext>
            </a:extLst>
          </p:cNvPr>
          <p:cNvSpPr/>
          <p:nvPr/>
        </p:nvSpPr>
        <p:spPr>
          <a:xfrm>
            <a:off x="8830104" y="1899745"/>
            <a:ext cx="513962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F0DFE4-B890-44B0-8D05-A4D79B253556}"/>
              </a:ext>
            </a:extLst>
          </p:cNvPr>
          <p:cNvSpPr/>
          <p:nvPr/>
        </p:nvSpPr>
        <p:spPr>
          <a:xfrm>
            <a:off x="7820899" y="1904922"/>
            <a:ext cx="949279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9EA145-E05B-44A7-81C0-506B906C7C50}"/>
              </a:ext>
            </a:extLst>
          </p:cNvPr>
          <p:cNvSpPr/>
          <p:nvPr/>
        </p:nvSpPr>
        <p:spPr>
          <a:xfrm>
            <a:off x="9418952" y="1864945"/>
            <a:ext cx="11136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7FD794-44D2-46AC-A47D-F59520B28F8C}"/>
              </a:ext>
            </a:extLst>
          </p:cNvPr>
          <p:cNvGrpSpPr/>
          <p:nvPr/>
        </p:nvGrpSpPr>
        <p:grpSpPr>
          <a:xfrm>
            <a:off x="10378777" y="1955310"/>
            <a:ext cx="78153" cy="58616"/>
            <a:chOff x="6047886" y="3400424"/>
            <a:chExt cx="117230" cy="12700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BFAB66F-77F9-44AA-8D89-C32A15A68632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EB260CA-8385-4743-A042-D64ABDAA0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8E568C-CEA3-4825-8C1C-1865AAB6D46D}"/>
              </a:ext>
            </a:extLst>
          </p:cNvPr>
          <p:cNvSpPr txBox="1"/>
          <p:nvPr/>
        </p:nvSpPr>
        <p:spPr>
          <a:xfrm>
            <a:off x="9410439" y="18769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입고날짜순</a:t>
            </a:r>
            <a:endParaRPr lang="ko-KR" altLang="en-US" sz="11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A42ED5-7F7A-4FDC-85CA-12316F970D64}"/>
              </a:ext>
            </a:extLst>
          </p:cNvPr>
          <p:cNvSpPr txBox="1"/>
          <p:nvPr/>
        </p:nvSpPr>
        <p:spPr>
          <a:xfrm>
            <a:off x="847802" y="201267"/>
            <a:ext cx="604973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재고 목록이 있을 때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6CFD02A-6978-4716-BF36-8C2F75CD5BE0}"/>
              </a:ext>
            </a:extLst>
          </p:cNvPr>
          <p:cNvSpPr/>
          <p:nvPr/>
        </p:nvSpPr>
        <p:spPr>
          <a:xfrm>
            <a:off x="615257" y="227863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3E551-142B-423B-9BF3-DD1EF236FABE}"/>
              </a:ext>
            </a:extLst>
          </p:cNvPr>
          <p:cNvSpPr txBox="1"/>
          <p:nvPr/>
        </p:nvSpPr>
        <p:spPr>
          <a:xfrm>
            <a:off x="4366191" y="5670476"/>
            <a:ext cx="3445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C0019E-CE9E-4435-83CA-53416D6501A6}"/>
              </a:ext>
            </a:extLst>
          </p:cNvPr>
          <p:cNvSpPr/>
          <p:nvPr/>
        </p:nvSpPr>
        <p:spPr>
          <a:xfrm>
            <a:off x="4480453" y="1883678"/>
            <a:ext cx="985492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4FF705-FA4B-4BC9-9FB1-559288F2E885}"/>
              </a:ext>
            </a:extLst>
          </p:cNvPr>
          <p:cNvSpPr/>
          <p:nvPr/>
        </p:nvSpPr>
        <p:spPr>
          <a:xfrm>
            <a:off x="5512347" y="1878342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EBC4FC-ABCE-4088-9765-B56BA29638BE}"/>
              </a:ext>
            </a:extLst>
          </p:cNvPr>
          <p:cNvSpPr/>
          <p:nvPr/>
        </p:nvSpPr>
        <p:spPr>
          <a:xfrm>
            <a:off x="6637651" y="1893519"/>
            <a:ext cx="1104166" cy="237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56B848-F411-4B0A-8C2F-75E7713A9311}"/>
              </a:ext>
            </a:extLst>
          </p:cNvPr>
          <p:cNvGrpSpPr/>
          <p:nvPr/>
        </p:nvGrpSpPr>
        <p:grpSpPr>
          <a:xfrm>
            <a:off x="7607001" y="1974360"/>
            <a:ext cx="78153" cy="58616"/>
            <a:chOff x="6047886" y="3400424"/>
            <a:chExt cx="117230" cy="127000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D70008D-7BCB-4245-A5A6-F958DA9C66AD}"/>
                </a:ext>
              </a:extLst>
            </p:cNvPr>
            <p:cNvCxnSpPr>
              <a:cxnSpLocks/>
            </p:cNvCxnSpPr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30B84A4-EBE3-4C42-889C-8FCC74C49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6EE395-ACCE-4119-8543-B509151F1C8D}"/>
              </a:ext>
            </a:extLst>
          </p:cNvPr>
          <p:cNvSpPr txBox="1"/>
          <p:nvPr/>
        </p:nvSpPr>
        <p:spPr>
          <a:xfrm>
            <a:off x="6638664" y="1896014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ea typeface="맑은 고딕"/>
              </a:rPr>
              <a:t>제품명</a:t>
            </a:r>
          </a:p>
        </p:txBody>
      </p:sp>
    </p:spTree>
    <p:extLst>
      <p:ext uri="{BB962C8B-B14F-4D97-AF65-F5344CB8AC3E}">
        <p14:creationId xmlns:p14="http://schemas.microsoft.com/office/powerpoint/2010/main" val="2986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90143" y="1269594"/>
            <a:ext cx="76354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A7DD9-B25C-4CB2-AFDA-BB07CF4ACB4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859B1-F916-4C08-A0B9-261B04BBCA33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F5B33-72FF-4293-A41E-7FDF908F19A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ACFEE3-E311-41E5-BD10-7DBD1864307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1A0858-0A3C-46FC-B684-A2BDE73FCBBC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F25241-2C1F-4D4C-BE37-BCFA64EBFB74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EA8BD-4C6D-45F9-AEA3-388912EA98C1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363215-401B-4C13-A141-0DCA7820279A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CBD72-F754-4AAF-913B-C482BA3F5219}"/>
              </a:ext>
            </a:extLst>
          </p:cNvPr>
          <p:cNvSpPr txBox="1"/>
          <p:nvPr/>
        </p:nvSpPr>
        <p:spPr>
          <a:xfrm>
            <a:off x="8242662" y="2247138"/>
            <a:ext cx="185304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남은 항목 : 198개</a:t>
            </a:r>
          </a:p>
        </p:txBody>
      </p:sp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82D82DEF-6C3B-47CC-BD46-699E8C30A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96323"/>
              </p:ext>
            </p:extLst>
          </p:nvPr>
        </p:nvGraphicFramePr>
        <p:xfrm>
          <a:off x="2661601" y="2596397"/>
          <a:ext cx="71951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509">
                  <a:extLst>
                    <a:ext uri="{9D8B030D-6E8A-4147-A177-3AD203B41FA5}">
                      <a16:colId xmlns:a16="http://schemas.microsoft.com/office/drawing/2014/main" val="4042490429"/>
                    </a:ext>
                  </a:extLst>
                </a:gridCol>
                <a:gridCol w="1509700">
                  <a:extLst>
                    <a:ext uri="{9D8B030D-6E8A-4147-A177-3AD203B41FA5}">
                      <a16:colId xmlns:a16="http://schemas.microsoft.com/office/drawing/2014/main" val="3158451565"/>
                    </a:ext>
                  </a:extLst>
                </a:gridCol>
                <a:gridCol w="2438616">
                  <a:extLst>
                    <a:ext uri="{9D8B030D-6E8A-4147-A177-3AD203B41FA5}">
                      <a16:colId xmlns:a16="http://schemas.microsoft.com/office/drawing/2014/main" val="155876599"/>
                    </a:ext>
                  </a:extLst>
                </a:gridCol>
                <a:gridCol w="1137291">
                  <a:extLst>
                    <a:ext uri="{9D8B030D-6E8A-4147-A177-3AD203B41FA5}">
                      <a16:colId xmlns:a16="http://schemas.microsoft.com/office/drawing/2014/main" val="233069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입고시간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입고담당자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65AF-178a86da23b-1366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대구창고</a:t>
                      </a:r>
                      <a:r>
                        <a:rPr lang="en-US" altLang="ko-KR" sz="1200" dirty="0"/>
                        <a:t>1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 07:30:23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6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65AF-178a86da2ec-1287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대구창고</a:t>
                      </a:r>
                      <a:r>
                        <a:rPr lang="en-US" altLang="ko-KR" sz="1200" dirty="0"/>
                        <a:t>1</a:t>
                      </a:r>
                      <a:endParaRPr lang="ko-KR" alt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07:31:47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1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65AF-178a86da118-0347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대구창고</a:t>
                      </a:r>
                      <a:r>
                        <a:rPr lang="en-US" altLang="ko-KR" sz="1200" dirty="0"/>
                        <a:t>2</a:t>
                      </a:r>
                      <a:endParaRPr lang="ko-KR" alt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 08:10:11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38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65AF-178a86da3d7-8642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구미창고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2021-08-23 07:10:38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박재완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5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65AF-178a86da3e2-7458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구미창고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2021-08-24 09:30:44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박재완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76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65AF-178a86da036-9635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구미창고</a:t>
                      </a:r>
                      <a:r>
                        <a:rPr lang="en-US" altLang="ko-KR" sz="1200" dirty="0"/>
                        <a:t>1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2021-08-24 09:32:15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조인후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0397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BB7499-C428-4E7E-A674-84E5440557F7}"/>
              </a:ext>
            </a:extLst>
          </p:cNvPr>
          <p:cNvSpPr txBox="1"/>
          <p:nvPr/>
        </p:nvSpPr>
        <p:spPr>
          <a:xfrm>
            <a:off x="4536572" y="55415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3F9CA0-DC4F-479A-A2D6-1DCDC1F49B4F}"/>
              </a:ext>
            </a:extLst>
          </p:cNvPr>
          <p:cNvSpPr/>
          <p:nvPr/>
        </p:nvSpPr>
        <p:spPr>
          <a:xfrm>
            <a:off x="1698010" y="2172772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64507-856D-4FF7-A4DB-0939FB057B4D}"/>
              </a:ext>
            </a:extLst>
          </p:cNvPr>
          <p:cNvSpPr txBox="1"/>
          <p:nvPr/>
        </p:nvSpPr>
        <p:spPr>
          <a:xfrm>
            <a:off x="2032000" y="2170623"/>
            <a:ext cx="215326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처리할 항목이 있을 때</a:t>
            </a:r>
          </a:p>
        </p:txBody>
      </p:sp>
    </p:spTree>
    <p:extLst>
      <p:ext uri="{BB962C8B-B14F-4D97-AF65-F5344CB8AC3E}">
        <p14:creationId xmlns:p14="http://schemas.microsoft.com/office/powerpoint/2010/main" val="4127617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AA57B6-EC57-4719-95E3-67D3D776CE0E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351CA-5CEA-4E56-9698-973D827892BA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604A7-5CA2-47F2-90A2-79B0735A3145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AFE2CE-7AC8-4F71-A6F2-FC08730D5732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B98F76-4D10-4B8F-8FF0-6E62C90F9B3A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6D9868-6756-4753-9F4C-9AF4F1957957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D16397-F738-49C5-AB55-DDE32B3D2D85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0758E5-656D-4F6F-89F7-CBE39DE49475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10B58-6C72-4E9B-92E3-480AF44F7951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202F5E-4BA6-4BD7-AC0C-B33B6C1F3EFB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53258-C891-48A9-87E7-83DFC209079C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5E8D6-B80A-4285-9D0B-CFB0B1D5FA24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2627F-417A-4519-AF9F-CE72BCC068E8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E705A2-BC38-43F0-AA90-ECB1AB4CCCBE}"/>
              </a:ext>
            </a:extLst>
          </p:cNvPr>
          <p:cNvSpPr/>
          <p:nvPr/>
        </p:nvSpPr>
        <p:spPr>
          <a:xfrm>
            <a:off x="8830104" y="1899745"/>
            <a:ext cx="513962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F0DFE4-B890-44B0-8D05-A4D79B253556}"/>
              </a:ext>
            </a:extLst>
          </p:cNvPr>
          <p:cNvSpPr/>
          <p:nvPr/>
        </p:nvSpPr>
        <p:spPr>
          <a:xfrm>
            <a:off x="7820899" y="1904922"/>
            <a:ext cx="949279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F0AF2D-A431-42FB-8AFD-7CD047724AC2}"/>
              </a:ext>
            </a:extLst>
          </p:cNvPr>
          <p:cNvSpPr/>
          <p:nvPr/>
        </p:nvSpPr>
        <p:spPr>
          <a:xfrm>
            <a:off x="4480453" y="1883678"/>
            <a:ext cx="985492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2E0020-8F24-45C2-82F2-BF3358FE6D8B}"/>
              </a:ext>
            </a:extLst>
          </p:cNvPr>
          <p:cNvSpPr/>
          <p:nvPr/>
        </p:nvSpPr>
        <p:spPr>
          <a:xfrm>
            <a:off x="5512347" y="1878342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F19C88-B60F-4A8D-AC6B-DC995564EAC0}"/>
              </a:ext>
            </a:extLst>
          </p:cNvPr>
          <p:cNvSpPr/>
          <p:nvPr/>
        </p:nvSpPr>
        <p:spPr>
          <a:xfrm>
            <a:off x="7999325" y="1289748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54DB6-E23B-494A-8294-0102ECF3DBEA}"/>
              </a:ext>
            </a:extLst>
          </p:cNvPr>
          <p:cNvSpPr txBox="1"/>
          <p:nvPr/>
        </p:nvSpPr>
        <p:spPr>
          <a:xfrm>
            <a:off x="8267458" y="1266651"/>
            <a:ext cx="2435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제품명순</a:t>
            </a:r>
            <a:r>
              <a:rPr lang="en-US" altLang="ko-KR" sz="1500"/>
              <a:t>, </a:t>
            </a:r>
            <a:r>
              <a:rPr lang="ko-KR" altLang="en-US" sz="1500" err="1"/>
              <a:t>입고날짜순</a:t>
            </a:r>
            <a:r>
              <a:rPr lang="en-US" altLang="ko-KR" sz="1500"/>
              <a:t>,</a:t>
            </a:r>
          </a:p>
          <a:p>
            <a:r>
              <a:rPr lang="ko-KR" altLang="en-US" sz="1500" err="1"/>
              <a:t>출고날짜순으로</a:t>
            </a:r>
            <a:r>
              <a:rPr lang="en-US" altLang="ko-KR" sz="1500"/>
              <a:t> </a:t>
            </a:r>
            <a:r>
              <a:rPr lang="ko-KR" altLang="en-US" sz="1500"/>
              <a:t>정렬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327CDF-CEC4-4FE0-9FAA-6522A8499435}"/>
              </a:ext>
            </a:extLst>
          </p:cNvPr>
          <p:cNvSpPr txBox="1"/>
          <p:nvPr/>
        </p:nvSpPr>
        <p:spPr>
          <a:xfrm>
            <a:off x="4366191" y="5670476"/>
            <a:ext cx="3445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graphicFrame>
        <p:nvGraphicFramePr>
          <p:cNvPr id="60" name="표 43">
            <a:extLst>
              <a:ext uri="{FF2B5EF4-FFF2-40B4-BE49-F238E27FC236}">
                <a16:creationId xmlns:a16="http://schemas.microsoft.com/office/drawing/2014/main" id="{8C2FB42D-B0E3-4051-90F8-54B594BA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87467"/>
              </p:ext>
            </p:extLst>
          </p:nvPr>
        </p:nvGraphicFramePr>
        <p:xfrm>
          <a:off x="1651247" y="2244111"/>
          <a:ext cx="8895421" cy="274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493">
                  <a:extLst>
                    <a:ext uri="{9D8B030D-6E8A-4147-A177-3AD203B41FA5}">
                      <a16:colId xmlns:a16="http://schemas.microsoft.com/office/drawing/2014/main" val="412316938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4172821863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86767492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58039591"/>
                    </a:ext>
                  </a:extLst>
                </a:gridCol>
                <a:gridCol w="648288">
                  <a:extLst>
                    <a:ext uri="{9D8B030D-6E8A-4147-A177-3AD203B41FA5}">
                      <a16:colId xmlns:a16="http://schemas.microsoft.com/office/drawing/2014/main" val="2870445551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제품등록번호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입고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입고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4589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65AF-178a86da23b-1366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/>
                        <a:t>71-48-7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  <a:b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07:30:23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/>
                        <a:t>2023-02-11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200"/>
                        <a:t>14:51:18</a:t>
                      </a:r>
                      <a:endParaRPr lang="ko-KR" altLang="en-US" sz="120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65AF-178a86da2ec-1287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71-48-7</a:t>
                      </a:r>
                      <a:endParaRPr lang="ko-KR" altLang="en-US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아세트알데히드</a:t>
                      </a:r>
                      <a:endParaRPr lang="ko-KR" altLang="en-US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07:31:47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65AF-178a86da118-0347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71-48-7</a:t>
                      </a:r>
                      <a:endParaRPr lang="ko-KR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2022-06-30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08:10:11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조인후</a:t>
                      </a:r>
                      <a:endParaRPr lang="en-US" altLang="ko-KR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2023-02-11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14:47:39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65AF-178a86da3d7-8642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2023-01-01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07:10:38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2025-01-16</a:t>
                      </a:r>
                    </a:p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12:38:21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65AF-178a86da3e2-7458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Malgun Gothic"/>
                          <a:ea typeface="Malgun Gothic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2023-02-11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09:30:44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조인후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340539-3F0D-4626-A524-CA9116A9E75F}"/>
              </a:ext>
            </a:extLst>
          </p:cNvPr>
          <p:cNvSpPr/>
          <p:nvPr/>
        </p:nvSpPr>
        <p:spPr>
          <a:xfrm>
            <a:off x="6647176" y="1893519"/>
            <a:ext cx="1113691" cy="1561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BD8BA8-5E9A-4338-A1D3-1D658E28D3BA}"/>
              </a:ext>
            </a:extLst>
          </p:cNvPr>
          <p:cNvGrpSpPr/>
          <p:nvPr/>
        </p:nvGrpSpPr>
        <p:grpSpPr>
          <a:xfrm rot="10800000">
            <a:off x="7607001" y="1974360"/>
            <a:ext cx="78153" cy="58616"/>
            <a:chOff x="6047886" y="3400424"/>
            <a:chExt cx="117230" cy="127000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A82A01-2ABA-4C68-A5FB-78D8E5DD485D}"/>
                </a:ext>
              </a:extLst>
            </p:cNvPr>
            <p:cNvCxnSpPr>
              <a:cxnSpLocks/>
            </p:cNvCxnSpPr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1A9EB30-CAB0-4F45-91DB-2ED834491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C2A2C97-98FC-4E08-BFEC-9A2DFC72F1B7}"/>
              </a:ext>
            </a:extLst>
          </p:cNvPr>
          <p:cNvSpPr txBox="1"/>
          <p:nvPr/>
        </p:nvSpPr>
        <p:spPr>
          <a:xfrm>
            <a:off x="6638664" y="1896014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제품명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133C76-A81A-44F5-BAF8-CA942731FD1B}"/>
              </a:ext>
            </a:extLst>
          </p:cNvPr>
          <p:cNvSpPr/>
          <p:nvPr/>
        </p:nvSpPr>
        <p:spPr>
          <a:xfrm>
            <a:off x="6668185" y="2418427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A3F999-8B9B-4EA6-8893-B8BDD0377459}"/>
              </a:ext>
            </a:extLst>
          </p:cNvPr>
          <p:cNvSpPr txBox="1"/>
          <p:nvPr/>
        </p:nvSpPr>
        <p:spPr>
          <a:xfrm>
            <a:off x="6647176" y="2405986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제품명</a:t>
            </a:r>
            <a:endParaRPr lang="ko-KR" altLang="en-US" sz="11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7E5E9E-781A-42AD-9EB9-987107192F07}"/>
              </a:ext>
            </a:extLst>
          </p:cNvPr>
          <p:cNvSpPr txBox="1"/>
          <p:nvPr/>
        </p:nvSpPr>
        <p:spPr>
          <a:xfrm>
            <a:off x="6638664" y="2665018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832AE9-658D-4DE4-A402-50BB1C617A44}"/>
              </a:ext>
            </a:extLst>
          </p:cNvPr>
          <p:cNvSpPr txBox="1"/>
          <p:nvPr/>
        </p:nvSpPr>
        <p:spPr>
          <a:xfrm>
            <a:off x="6639223" y="2176372"/>
            <a:ext cx="72648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CAS번호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1BF73A-8B5C-484B-BCB4-64B86E09E83B}"/>
              </a:ext>
            </a:extLst>
          </p:cNvPr>
          <p:cNvSpPr txBox="1"/>
          <p:nvPr/>
        </p:nvSpPr>
        <p:spPr>
          <a:xfrm>
            <a:off x="6638664" y="2922193"/>
            <a:ext cx="88998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입고담당자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E0A3DC-ABE2-4013-B324-A5D84F3ADA72}"/>
              </a:ext>
            </a:extLst>
          </p:cNvPr>
          <p:cNvSpPr txBox="1"/>
          <p:nvPr/>
        </p:nvSpPr>
        <p:spPr>
          <a:xfrm>
            <a:off x="6648189" y="3179368"/>
            <a:ext cx="88998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출고담당자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9EA145-E05B-44A7-81C0-506B906C7C50}"/>
              </a:ext>
            </a:extLst>
          </p:cNvPr>
          <p:cNvSpPr/>
          <p:nvPr/>
        </p:nvSpPr>
        <p:spPr>
          <a:xfrm>
            <a:off x="9418952" y="1864944"/>
            <a:ext cx="1113691" cy="1038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7FD794-44D2-46AC-A47D-F59520B28F8C}"/>
              </a:ext>
            </a:extLst>
          </p:cNvPr>
          <p:cNvGrpSpPr/>
          <p:nvPr/>
        </p:nvGrpSpPr>
        <p:grpSpPr>
          <a:xfrm rot="10800000">
            <a:off x="10378777" y="1955310"/>
            <a:ext cx="78153" cy="58616"/>
            <a:chOff x="6047886" y="3400424"/>
            <a:chExt cx="117230" cy="12700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BFAB66F-77F9-44AA-8D89-C32A15A68632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EB260CA-8385-4743-A042-D64ABDAA0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8E568C-CEA3-4825-8C1C-1865AAB6D46D}"/>
              </a:ext>
            </a:extLst>
          </p:cNvPr>
          <p:cNvSpPr txBox="1"/>
          <p:nvPr/>
        </p:nvSpPr>
        <p:spPr>
          <a:xfrm>
            <a:off x="9410439" y="18769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입고날짜순</a:t>
            </a:r>
            <a:endParaRPr lang="ko-KR" altLang="en-US" sz="11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42269C-EBD9-42BE-9F1A-67402484AC4F}"/>
              </a:ext>
            </a:extLst>
          </p:cNvPr>
          <p:cNvSpPr/>
          <p:nvPr/>
        </p:nvSpPr>
        <p:spPr>
          <a:xfrm>
            <a:off x="9439961" y="2399378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72B1C6-B89D-41BD-8085-8C7A64555C92}"/>
              </a:ext>
            </a:extLst>
          </p:cNvPr>
          <p:cNvSpPr txBox="1"/>
          <p:nvPr/>
        </p:nvSpPr>
        <p:spPr>
          <a:xfrm>
            <a:off x="9418952" y="23869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입고날짜순</a:t>
            </a:r>
            <a:endParaRPr lang="ko-KR" altLang="en-US" sz="11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557DB0-00A4-442A-B97C-6276241A72E0}"/>
              </a:ext>
            </a:extLst>
          </p:cNvPr>
          <p:cNvSpPr txBox="1"/>
          <p:nvPr/>
        </p:nvSpPr>
        <p:spPr>
          <a:xfrm>
            <a:off x="9410439" y="261739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출고날짜순</a:t>
            </a:r>
            <a:endParaRPr lang="ko-KR" altLang="en-US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8F566-8F21-4933-9070-6CDC04226618}"/>
              </a:ext>
            </a:extLst>
          </p:cNvPr>
          <p:cNvSpPr txBox="1"/>
          <p:nvPr/>
        </p:nvSpPr>
        <p:spPr>
          <a:xfrm>
            <a:off x="9410999" y="21573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제품명순</a:t>
            </a:r>
          </a:p>
        </p:txBody>
      </p:sp>
    </p:spTree>
    <p:extLst>
      <p:ext uri="{BB962C8B-B14F-4D97-AF65-F5344CB8AC3E}">
        <p14:creationId xmlns:p14="http://schemas.microsoft.com/office/powerpoint/2010/main" val="17617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AA57B6-EC57-4719-95E3-67D3D776CE0E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100CF2-F4FC-4441-8B03-E337E0C96DA6}"/>
              </a:ext>
            </a:extLst>
          </p:cNvPr>
          <p:cNvSpPr/>
          <p:nvPr/>
        </p:nvSpPr>
        <p:spPr>
          <a:xfrm>
            <a:off x="3928931" y="1476498"/>
            <a:ext cx="269971" cy="26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351CA-5CEA-4E56-9698-973D827892BA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604A7-5CA2-47F2-90A2-79B0735A3145}"/>
              </a:ext>
            </a:extLst>
          </p:cNvPr>
          <p:cNvSpPr txBox="1"/>
          <p:nvPr/>
        </p:nvSpPr>
        <p:spPr>
          <a:xfrm>
            <a:off x="2681450" y="129202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AFE2CE-7AC8-4F71-A6F2-FC08730D5732}"/>
              </a:ext>
            </a:extLst>
          </p:cNvPr>
          <p:cNvSpPr/>
          <p:nvPr/>
        </p:nvSpPr>
        <p:spPr>
          <a:xfrm>
            <a:off x="11046627" y="1298626"/>
            <a:ext cx="143503" cy="49282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B98F76-4D10-4B8F-8FF0-6E62C90F9B3A}"/>
              </a:ext>
            </a:extLst>
          </p:cNvPr>
          <p:cNvSpPr/>
          <p:nvPr/>
        </p:nvSpPr>
        <p:spPr>
          <a:xfrm>
            <a:off x="11044875" y="629426"/>
            <a:ext cx="145255" cy="67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6D9868-6756-4753-9F4C-9AF4F1957957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D16397-F738-49C5-AB55-DDE32B3D2D85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0758E5-656D-4F6F-89F7-CBE39DE49475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10B58-6C72-4E9B-92E3-480AF44F7951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202F5E-4BA6-4BD7-AC0C-B33B6C1F3EFB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53258-C891-48A9-87E7-83DFC209079C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5E8D6-B80A-4285-9D0B-CFB0B1D5FA24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2627F-417A-4519-AF9F-CE72BCC068E8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E705A2-BC38-43F0-AA90-ECB1AB4CCCBE}"/>
              </a:ext>
            </a:extLst>
          </p:cNvPr>
          <p:cNvSpPr/>
          <p:nvPr/>
        </p:nvSpPr>
        <p:spPr>
          <a:xfrm>
            <a:off x="8830104" y="1899745"/>
            <a:ext cx="513962" cy="22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F0DFE4-B890-44B0-8D05-A4D79B253556}"/>
              </a:ext>
            </a:extLst>
          </p:cNvPr>
          <p:cNvSpPr/>
          <p:nvPr/>
        </p:nvSpPr>
        <p:spPr>
          <a:xfrm>
            <a:off x="7820899" y="1904922"/>
            <a:ext cx="949279" cy="22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9EA145-E05B-44A7-81C0-506B906C7C50}"/>
              </a:ext>
            </a:extLst>
          </p:cNvPr>
          <p:cNvSpPr/>
          <p:nvPr/>
        </p:nvSpPr>
        <p:spPr>
          <a:xfrm>
            <a:off x="9418952" y="1864945"/>
            <a:ext cx="11136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7FD794-44D2-46AC-A47D-F59520B28F8C}"/>
              </a:ext>
            </a:extLst>
          </p:cNvPr>
          <p:cNvGrpSpPr/>
          <p:nvPr/>
        </p:nvGrpSpPr>
        <p:grpSpPr>
          <a:xfrm>
            <a:off x="10378777" y="1955310"/>
            <a:ext cx="78153" cy="58616"/>
            <a:chOff x="6047886" y="3400424"/>
            <a:chExt cx="117230" cy="12700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BFAB66F-77F9-44AA-8D89-C32A15A68632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EB260CA-8385-4743-A042-D64ABDAA0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8E568C-CEA3-4825-8C1C-1865AAB6D46D}"/>
              </a:ext>
            </a:extLst>
          </p:cNvPr>
          <p:cNvSpPr txBox="1"/>
          <p:nvPr/>
        </p:nvSpPr>
        <p:spPr>
          <a:xfrm>
            <a:off x="9410439" y="18769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입고날짜순</a:t>
            </a:r>
            <a:endParaRPr lang="ko-KR" alt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0F33F-BB7F-4A22-BB82-14D9A0FD465D}"/>
              </a:ext>
            </a:extLst>
          </p:cNvPr>
          <p:cNvSpPr txBox="1"/>
          <p:nvPr/>
        </p:nvSpPr>
        <p:spPr>
          <a:xfrm>
            <a:off x="4198902" y="1483009"/>
            <a:ext cx="41184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밑의 검색 기준 중 하나만 선택해서 검색 가능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590615-5809-4791-9544-E7AB3063AD3C}"/>
              </a:ext>
            </a:extLst>
          </p:cNvPr>
          <p:cNvSpPr txBox="1"/>
          <p:nvPr/>
        </p:nvSpPr>
        <p:spPr>
          <a:xfrm>
            <a:off x="4366191" y="5670476"/>
            <a:ext cx="3445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EBB282-FC90-457A-B31A-3B38F19D0B6B}"/>
              </a:ext>
            </a:extLst>
          </p:cNvPr>
          <p:cNvSpPr/>
          <p:nvPr/>
        </p:nvSpPr>
        <p:spPr>
          <a:xfrm>
            <a:off x="6637651" y="1893519"/>
            <a:ext cx="1104166" cy="237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BE7C4E-E0B7-4D25-8642-DE9770AFCA87}"/>
              </a:ext>
            </a:extLst>
          </p:cNvPr>
          <p:cNvGrpSpPr/>
          <p:nvPr/>
        </p:nvGrpSpPr>
        <p:grpSpPr>
          <a:xfrm>
            <a:off x="7607001" y="1974360"/>
            <a:ext cx="78153" cy="58616"/>
            <a:chOff x="6047886" y="3400424"/>
            <a:chExt cx="117230" cy="127000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1D1519D-5AA1-430D-B181-BEF79CF22805}"/>
                </a:ext>
              </a:extLst>
            </p:cNvPr>
            <p:cNvCxnSpPr>
              <a:cxnSpLocks/>
            </p:cNvCxnSpPr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375B304-0EC0-43A9-8FDE-C157ECD64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21F581-6357-467E-A316-ADC07CD07438}"/>
              </a:ext>
            </a:extLst>
          </p:cNvPr>
          <p:cNvSpPr txBox="1"/>
          <p:nvPr/>
        </p:nvSpPr>
        <p:spPr>
          <a:xfrm>
            <a:off x="6638664" y="1896014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제품명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CE8FD7-7FB0-4FFA-9605-DD5B758ED991}"/>
              </a:ext>
            </a:extLst>
          </p:cNvPr>
          <p:cNvSpPr/>
          <p:nvPr/>
        </p:nvSpPr>
        <p:spPr>
          <a:xfrm>
            <a:off x="4480453" y="1883678"/>
            <a:ext cx="985492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2E6B01-A6A3-46EF-9EBF-98EB445886FC}"/>
              </a:ext>
            </a:extLst>
          </p:cNvPr>
          <p:cNvSpPr/>
          <p:nvPr/>
        </p:nvSpPr>
        <p:spPr>
          <a:xfrm>
            <a:off x="5512347" y="1878342"/>
            <a:ext cx="1041923" cy="26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</a:rPr>
              <a:t>YY-MM-DD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51" name="표 43">
            <a:extLst>
              <a:ext uri="{FF2B5EF4-FFF2-40B4-BE49-F238E27FC236}">
                <a16:creationId xmlns:a16="http://schemas.microsoft.com/office/drawing/2014/main" id="{7703A2EF-70B6-494A-A42E-804539604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85094"/>
              </p:ext>
            </p:extLst>
          </p:nvPr>
        </p:nvGraphicFramePr>
        <p:xfrm>
          <a:off x="1651247" y="2244111"/>
          <a:ext cx="8895421" cy="274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493">
                  <a:extLst>
                    <a:ext uri="{9D8B030D-6E8A-4147-A177-3AD203B41FA5}">
                      <a16:colId xmlns:a16="http://schemas.microsoft.com/office/drawing/2014/main" val="412316938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4172821863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86767492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58039591"/>
                    </a:ext>
                  </a:extLst>
                </a:gridCol>
                <a:gridCol w="648288">
                  <a:extLst>
                    <a:ext uri="{9D8B030D-6E8A-4147-A177-3AD203B41FA5}">
                      <a16:colId xmlns:a16="http://schemas.microsoft.com/office/drawing/2014/main" val="2870445551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제품등록번호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CAS번호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입고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입고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 시간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출고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4589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65AF-178a86da23b-1366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/>
                        <a:t>71-48-7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  <a:b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07:30:23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/>
                        <a:t>2023-02-11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200"/>
                        <a:t>14:51:18</a:t>
                      </a:r>
                      <a:endParaRPr lang="ko-KR" altLang="en-US" sz="120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65AF-178a86da2ec-1287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71-48-7</a:t>
                      </a:r>
                      <a:endParaRPr lang="ko-KR" altLang="en-US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아세트알데히드</a:t>
                      </a:r>
                      <a:endParaRPr lang="ko-KR" altLang="en-US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07:31:47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65AF-178a86da118-0347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71-48-7</a:t>
                      </a:r>
                      <a:endParaRPr lang="ko-KR" sz="12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아세트알데히드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2022-06-30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08:10:11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조인후</a:t>
                      </a:r>
                      <a:endParaRPr lang="en-US" altLang="ko-KR" sz="1200" b="0" err="1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2023-02-11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14:47:39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65AF-178a86da3d7-8642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2023-01-01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07:10:38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2025-01-16</a:t>
                      </a:r>
                    </a:p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12:38:21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65AF-178a86da3e2-7458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Malgun Gothic"/>
                          <a:ea typeface="Malgun Gothic"/>
                        </a:rPr>
                        <a:t>10605-21-7</a:t>
                      </a:r>
                      <a:endParaRPr lang="ko-KR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카벤다짐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2023-02-11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09:30:44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조인후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632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7D8EF0-1A04-48B3-9DB3-23D74030201A}"/>
              </a:ext>
            </a:extLst>
          </p:cNvPr>
          <p:cNvSpPr txBox="1"/>
          <p:nvPr/>
        </p:nvSpPr>
        <p:spPr>
          <a:xfrm>
            <a:off x="5069457" y="7562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관리자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B622C3-2059-49DB-B17A-CC2527057C94}"/>
              </a:ext>
            </a:extLst>
          </p:cNvPr>
          <p:cNvSpPr/>
          <p:nvPr/>
        </p:nvSpPr>
        <p:spPr>
          <a:xfrm>
            <a:off x="1209675" y="1950109"/>
            <a:ext cx="2415396" cy="690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입고처리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EA6351-616B-42A2-B53E-5EA1F220AF94}"/>
              </a:ext>
            </a:extLst>
          </p:cNvPr>
          <p:cNvSpPr/>
          <p:nvPr/>
        </p:nvSpPr>
        <p:spPr>
          <a:xfrm>
            <a:off x="4890278" y="1950108"/>
            <a:ext cx="2415396" cy="690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QR생성</a:t>
            </a:r>
            <a:endParaRPr lang="ko-KR" err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56A462-E28E-47A4-B185-9CE7005859A7}"/>
              </a:ext>
            </a:extLst>
          </p:cNvPr>
          <p:cNvSpPr/>
          <p:nvPr/>
        </p:nvSpPr>
        <p:spPr>
          <a:xfrm>
            <a:off x="8685901" y="1950109"/>
            <a:ext cx="2415396" cy="690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창고목록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5B52D-DDFE-4350-9451-8228A001C7A7}"/>
              </a:ext>
            </a:extLst>
          </p:cNvPr>
          <p:cNvSpPr/>
          <p:nvPr/>
        </p:nvSpPr>
        <p:spPr>
          <a:xfrm>
            <a:off x="1209673" y="3319997"/>
            <a:ext cx="2415396" cy="690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회원목록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8D2EFB-722C-4121-A636-AAA4F0B50AB1}"/>
              </a:ext>
            </a:extLst>
          </p:cNvPr>
          <p:cNvSpPr/>
          <p:nvPr/>
        </p:nvSpPr>
        <p:spPr>
          <a:xfrm>
            <a:off x="4890277" y="3344711"/>
            <a:ext cx="2415396" cy="690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입출입현황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3E5FEE-C7DA-46E6-9456-8E9F7DBCE6C1}"/>
              </a:ext>
            </a:extLst>
          </p:cNvPr>
          <p:cNvSpPr/>
          <p:nvPr/>
        </p:nvSpPr>
        <p:spPr>
          <a:xfrm>
            <a:off x="8685900" y="3344712"/>
            <a:ext cx="2415396" cy="690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재고현황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952F6D-ECE0-42DC-A751-8BE35786C0DA}"/>
              </a:ext>
            </a:extLst>
          </p:cNvPr>
          <p:cNvSpPr/>
          <p:nvPr/>
        </p:nvSpPr>
        <p:spPr>
          <a:xfrm>
            <a:off x="1209673" y="4768070"/>
            <a:ext cx="2415396" cy="690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재고관리</a:t>
            </a:r>
          </a:p>
        </p:txBody>
      </p:sp>
    </p:spTree>
    <p:extLst>
      <p:ext uri="{BB962C8B-B14F-4D97-AF65-F5344CB8AC3E}">
        <p14:creationId xmlns:p14="http://schemas.microsoft.com/office/powerpoint/2010/main" val="166787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90143" y="1269594"/>
            <a:ext cx="76354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A7DD9-B25C-4CB2-AFDA-BB07CF4ACB4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859B1-F916-4C08-A0B9-261B04BBCA33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F5B33-72FF-4293-A41E-7FDF908F19A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ACFEE3-E311-41E5-BD10-7DBD1864307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1A0858-0A3C-46FC-B684-A2BDE73FCBBC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F25241-2C1F-4D4C-BE37-BCFA64EBFB74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EA8BD-4C6D-45F9-AEA3-388912EA98C1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363215-401B-4C13-A141-0DCA7820279A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EDD811-4D8F-40F4-8BE2-F4F2A37FB823}"/>
              </a:ext>
            </a:extLst>
          </p:cNvPr>
          <p:cNvSpPr/>
          <p:nvPr/>
        </p:nvSpPr>
        <p:spPr>
          <a:xfrm>
            <a:off x="7953215" y="5445918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FF1F6-39F4-4C3E-A297-10E5EED29656}"/>
              </a:ext>
            </a:extLst>
          </p:cNvPr>
          <p:cNvSpPr txBox="1"/>
          <p:nvPr/>
        </p:nvSpPr>
        <p:spPr>
          <a:xfrm>
            <a:off x="8246429" y="5468161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숫자를 눌러서 다음 목록으로 </a:t>
            </a:r>
            <a:endParaRPr lang="en-US" altLang="ko-KR" sz="1500" dirty="0"/>
          </a:p>
          <a:p>
            <a:r>
              <a:rPr lang="ko-KR" altLang="en-US" sz="1500" dirty="0"/>
              <a:t>이동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9C0E54-6D57-4E1D-BDCE-C4287D027D64}"/>
              </a:ext>
            </a:extLst>
          </p:cNvPr>
          <p:cNvSpPr txBox="1"/>
          <p:nvPr/>
        </p:nvSpPr>
        <p:spPr>
          <a:xfrm>
            <a:off x="9080090" y="2267716"/>
            <a:ext cx="185304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남은 항목 : 198개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B7A20B-4FF6-4BC5-A741-52FAD9A302A9}"/>
              </a:ext>
            </a:extLst>
          </p:cNvPr>
          <p:cNvSpPr txBox="1"/>
          <p:nvPr/>
        </p:nvSpPr>
        <p:spPr>
          <a:xfrm>
            <a:off x="4536572" y="55415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65AA354-A4FB-4EE6-87C6-5AEC5F8A5176}"/>
              </a:ext>
            </a:extLst>
          </p:cNvPr>
          <p:cNvSpPr/>
          <p:nvPr/>
        </p:nvSpPr>
        <p:spPr>
          <a:xfrm>
            <a:off x="1698010" y="2172772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A18CF-0D3E-46CF-BF38-FEDEE5905B86}"/>
              </a:ext>
            </a:extLst>
          </p:cNvPr>
          <p:cNvSpPr txBox="1"/>
          <p:nvPr/>
        </p:nvSpPr>
        <p:spPr>
          <a:xfrm>
            <a:off x="2032000" y="2170623"/>
            <a:ext cx="5195046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제품등록번호를 클릭하면 해당 제품의 상세페이지로 이동</a:t>
            </a:r>
          </a:p>
        </p:txBody>
      </p:sp>
      <p:graphicFrame>
        <p:nvGraphicFramePr>
          <p:cNvPr id="35" name="표 14">
            <a:extLst>
              <a:ext uri="{FF2B5EF4-FFF2-40B4-BE49-F238E27FC236}">
                <a16:creationId xmlns:a16="http://schemas.microsoft.com/office/drawing/2014/main" id="{67ECDECC-1592-47B2-8153-18CEB2AC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13224"/>
              </p:ext>
            </p:extLst>
          </p:nvPr>
        </p:nvGraphicFramePr>
        <p:xfrm>
          <a:off x="2661601" y="2596397"/>
          <a:ext cx="71951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509">
                  <a:extLst>
                    <a:ext uri="{9D8B030D-6E8A-4147-A177-3AD203B41FA5}">
                      <a16:colId xmlns:a16="http://schemas.microsoft.com/office/drawing/2014/main" val="4042490429"/>
                    </a:ext>
                  </a:extLst>
                </a:gridCol>
                <a:gridCol w="1509700">
                  <a:extLst>
                    <a:ext uri="{9D8B030D-6E8A-4147-A177-3AD203B41FA5}">
                      <a16:colId xmlns:a16="http://schemas.microsoft.com/office/drawing/2014/main" val="3158451565"/>
                    </a:ext>
                  </a:extLst>
                </a:gridCol>
                <a:gridCol w="2438616">
                  <a:extLst>
                    <a:ext uri="{9D8B030D-6E8A-4147-A177-3AD203B41FA5}">
                      <a16:colId xmlns:a16="http://schemas.microsoft.com/office/drawing/2014/main" val="155876599"/>
                    </a:ext>
                  </a:extLst>
                </a:gridCol>
                <a:gridCol w="1137291">
                  <a:extLst>
                    <a:ext uri="{9D8B030D-6E8A-4147-A177-3AD203B41FA5}">
                      <a16:colId xmlns:a16="http://schemas.microsoft.com/office/drawing/2014/main" val="233069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제품등록번호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입고시간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입고담당자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65AF-178a86da23b-1366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대구창고</a:t>
                      </a:r>
                      <a:r>
                        <a:rPr lang="en-US" altLang="ko-KR" sz="1200" dirty="0"/>
                        <a:t>1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 07:30:23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6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65AF-178a86da2ec-1287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대구창고</a:t>
                      </a:r>
                      <a:r>
                        <a:rPr lang="en-US" altLang="ko-KR" sz="1200" dirty="0"/>
                        <a:t>1</a:t>
                      </a:r>
                      <a:endParaRPr lang="ko-KR" alt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</a:rPr>
                        <a:t>07:31:47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1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65AF-178a86da118-0347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대구창고</a:t>
                      </a:r>
                      <a:r>
                        <a:rPr lang="en-US" altLang="ko-KR" sz="1200" dirty="0"/>
                        <a:t>2</a:t>
                      </a:r>
                      <a:endParaRPr lang="ko-KR" alt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2021-08-22 08:10:11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38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65AF-178a86da3d7-8642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구미창고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2021-08-23 07:10:38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박재완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5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65AF-178a86da3e2-7458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구미창고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2021-08-24 09:30:44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박재완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76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65AF-178a86da036-9635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구미창고</a:t>
                      </a:r>
                      <a:r>
                        <a:rPr lang="en-US" altLang="ko-KR" sz="1200" dirty="0"/>
                        <a:t>1</a:t>
                      </a:r>
                      <a:endParaRPr lang="ko-KR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2021-08-24 09:32:15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조인후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03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3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90143" y="1269594"/>
            <a:ext cx="76354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A7DD9-B25C-4CB2-AFDA-BB07CF4ACB4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859B1-F916-4C08-A0B9-261B04BBCA33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F5B33-72FF-4293-A41E-7FDF908F19A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ACFEE3-E311-41E5-BD10-7DBD1864307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1A0858-0A3C-46FC-B684-A2BDE73FCBBC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F25241-2C1F-4D4C-BE37-BCFA64EBFB74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EA8BD-4C6D-45F9-AEA3-388912EA98C1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363215-401B-4C13-A141-0DCA7820279A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780DBE-6C36-445E-B2F5-73E5F8BDA30E}"/>
              </a:ext>
            </a:extLst>
          </p:cNvPr>
          <p:cNvSpPr/>
          <p:nvPr/>
        </p:nvSpPr>
        <p:spPr>
          <a:xfrm>
            <a:off x="1532216" y="1862357"/>
            <a:ext cx="9097505" cy="386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5A7936E-F446-4625-9D8E-242BD5D1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88259"/>
              </p:ext>
            </p:extLst>
          </p:nvPr>
        </p:nvGraphicFramePr>
        <p:xfrm>
          <a:off x="6300523" y="3277925"/>
          <a:ext cx="3150000" cy="745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60">
                  <a:extLst>
                    <a:ext uri="{9D8B030D-6E8A-4147-A177-3AD203B41FA5}">
                      <a16:colId xmlns:a16="http://schemas.microsoft.com/office/drawing/2014/main" val="697447053"/>
                    </a:ext>
                  </a:extLst>
                </a:gridCol>
                <a:gridCol w="2232840">
                  <a:extLst>
                    <a:ext uri="{9D8B030D-6E8A-4147-A177-3AD203B41FA5}">
                      <a16:colId xmlns:a16="http://schemas.microsoft.com/office/drawing/2014/main" val="2282620740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71-4</a:t>
                      </a:r>
                      <a:r>
                        <a:rPr lang="en-US" altLang="ko-KR" sz="12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3-2</a:t>
                      </a:r>
                      <a:endParaRPr 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889815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 dirty="0">
                          <a:latin typeface="맑은 고딕"/>
                        </a:rPr>
                        <a:t>벤젠</a:t>
                      </a:r>
                      <a:endParaRPr lang="en-US" altLang="ko-KR" sz="1200" b="0" i="0" u="none" strike="noStrike" noProof="0" dirty="0">
                        <a:latin typeface="맑은 고딕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34712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A20460FD-8211-4D3E-8E4F-DB7B22A38C7F}"/>
              </a:ext>
            </a:extLst>
          </p:cNvPr>
          <p:cNvSpPr/>
          <p:nvPr/>
        </p:nvSpPr>
        <p:spPr>
          <a:xfrm>
            <a:off x="6007309" y="2801938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26175E-0709-4CD6-85AD-F2648DF3F72A}"/>
              </a:ext>
            </a:extLst>
          </p:cNvPr>
          <p:cNvSpPr txBox="1"/>
          <p:nvPr/>
        </p:nvSpPr>
        <p:spPr>
          <a:xfrm>
            <a:off x="6300523" y="2824181"/>
            <a:ext cx="3894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해당 제품에 맞는 </a:t>
            </a:r>
            <a:r>
              <a:rPr lang="en-US" altLang="ko-KR" sz="1500" dirty="0"/>
              <a:t>CAS </a:t>
            </a:r>
            <a:r>
              <a:rPr lang="ko-KR" altLang="en-US" sz="1500" dirty="0"/>
              <a:t>번호와 이름을 입력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94AD6B-09EF-4A16-B1E4-305D5E50CF48}"/>
              </a:ext>
            </a:extLst>
          </p:cNvPr>
          <p:cNvSpPr/>
          <p:nvPr/>
        </p:nvSpPr>
        <p:spPr>
          <a:xfrm>
            <a:off x="4932819" y="4288784"/>
            <a:ext cx="3150000" cy="125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293493-1A69-4E07-95F3-F883CC8982C3}"/>
              </a:ext>
            </a:extLst>
          </p:cNvPr>
          <p:cNvSpPr txBox="1"/>
          <p:nvPr/>
        </p:nvSpPr>
        <p:spPr>
          <a:xfrm>
            <a:off x="4983153" y="4430587"/>
            <a:ext cx="1617751" cy="8771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ea typeface="맑은 고딕"/>
              </a:rPr>
              <a:t>다음의</a:t>
            </a:r>
            <a:r>
              <a:rPr lang="en-US" altLang="ko-KR" sz="1100" dirty="0">
                <a:ea typeface="맑은 고딕"/>
              </a:rPr>
              <a:t> </a:t>
            </a:r>
            <a:r>
              <a:rPr lang="en-US" altLang="ko-KR" sz="1100" dirty="0" err="1">
                <a:ea typeface="맑은 고딕"/>
              </a:rPr>
              <a:t>정보가</a:t>
            </a:r>
            <a:r>
              <a:rPr lang="en-US" altLang="ko-KR" sz="1100" dirty="0">
                <a:ea typeface="맑은 고딕"/>
              </a:rPr>
              <a:t> </a:t>
            </a:r>
            <a:r>
              <a:rPr lang="en-US" altLang="ko-KR" sz="1100" dirty="0" err="1">
                <a:ea typeface="맑은 고딕"/>
              </a:rPr>
              <a:t>맞나요</a:t>
            </a:r>
            <a:r>
              <a:rPr lang="en-US" altLang="ko-KR" sz="1100" dirty="0">
                <a:ea typeface="맑은 고딕"/>
              </a:rPr>
              <a:t>?</a:t>
            </a:r>
            <a:endParaRPr lang="ko-KR" altLang="en-US" dirty="0"/>
          </a:p>
          <a:p>
            <a:br>
              <a:rPr lang="en-US" dirty="0"/>
            </a:br>
            <a:r>
              <a:rPr lang="en-US" altLang="ko-KR" sz="1100" dirty="0">
                <a:ea typeface="맑은 고딕"/>
              </a:rPr>
              <a:t>CAS </a:t>
            </a:r>
            <a:r>
              <a:rPr lang="en-US" altLang="ko-KR" sz="1100" dirty="0" err="1">
                <a:ea typeface="맑은 고딕"/>
              </a:rPr>
              <a:t>번호</a:t>
            </a:r>
            <a:r>
              <a:rPr lang="en-US" altLang="ko-KR" sz="1100" dirty="0">
                <a:ea typeface="맑은 고딕"/>
              </a:rPr>
              <a:t> : 71-43-2</a:t>
            </a:r>
            <a:endParaRPr lang="en-US" dirty="0"/>
          </a:p>
          <a:p>
            <a:r>
              <a:rPr lang="en-US" altLang="ko-KR" sz="1100" dirty="0" err="1">
                <a:ea typeface="맑은 고딕"/>
              </a:rPr>
              <a:t>이름</a:t>
            </a:r>
            <a:r>
              <a:rPr lang="en-US" altLang="ko-KR" sz="1100" dirty="0">
                <a:ea typeface="맑은 고딕"/>
              </a:rPr>
              <a:t> : </a:t>
            </a:r>
            <a:r>
              <a:rPr lang="ko-KR" altLang="en-US" sz="1100" dirty="0">
                <a:ea typeface="맑은 고딕"/>
              </a:rPr>
              <a:t>벤젠</a:t>
            </a:r>
            <a:endParaRPr lang="en-US" altLang="ko-KR" sz="1100" dirty="0">
              <a:ea typeface="맑은 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588BA5-3381-4BEA-A218-7FD65C39F87F}"/>
              </a:ext>
            </a:extLst>
          </p:cNvPr>
          <p:cNvSpPr/>
          <p:nvPr/>
        </p:nvSpPr>
        <p:spPr>
          <a:xfrm>
            <a:off x="6535870" y="5156012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7AC070-4ADE-43BD-9D16-731C9F083C3A}"/>
              </a:ext>
            </a:extLst>
          </p:cNvPr>
          <p:cNvSpPr/>
          <p:nvPr/>
        </p:nvSpPr>
        <p:spPr>
          <a:xfrm>
            <a:off x="7291137" y="5156012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2A0947-9A91-4AA1-A6BB-726E4FA42DD2}"/>
              </a:ext>
            </a:extLst>
          </p:cNvPr>
          <p:cNvSpPr/>
          <p:nvPr/>
        </p:nvSpPr>
        <p:spPr>
          <a:xfrm>
            <a:off x="8723558" y="4285990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완료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C1213FF-E888-4CB4-AD63-E2D3B61DC7E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061200" y="4437349"/>
            <a:ext cx="662358" cy="964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E189A72-5498-41DC-8351-88670B477C14}"/>
              </a:ext>
            </a:extLst>
          </p:cNvPr>
          <p:cNvSpPr/>
          <p:nvPr/>
        </p:nvSpPr>
        <p:spPr>
          <a:xfrm>
            <a:off x="8135042" y="4763848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CB5584-7CCC-45AD-A8A8-1B41FE1C0CED}"/>
              </a:ext>
            </a:extLst>
          </p:cNvPr>
          <p:cNvSpPr txBox="1"/>
          <p:nvPr/>
        </p:nvSpPr>
        <p:spPr>
          <a:xfrm>
            <a:off x="8437043" y="4763848"/>
            <a:ext cx="318261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완료를 클릭하면 정보를 확인하는 </a:t>
            </a:r>
            <a:endParaRPr lang="en-US" altLang="ko-KR" sz="1500" dirty="0">
              <a:ea typeface="맑은 고딕"/>
            </a:endParaRPr>
          </a:p>
          <a:p>
            <a:r>
              <a:rPr lang="ko-KR" altLang="en-US" sz="1500" dirty="0">
                <a:ea typeface="맑은 고딕"/>
              </a:rPr>
              <a:t>팝업창이 뜨고</a:t>
            </a:r>
            <a:r>
              <a:rPr lang="en-US" altLang="ko-KR" sz="1500" dirty="0">
                <a:ea typeface="맑은 고딕"/>
              </a:rPr>
              <a:t> </a:t>
            </a:r>
            <a:r>
              <a:rPr lang="ko-KR" altLang="en-US" sz="1500" dirty="0">
                <a:ea typeface="맑은 고딕"/>
              </a:rPr>
              <a:t>이전 페이지로 이동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9968EFD-8BCB-4BE4-95A1-1F62CB672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69" y="3286154"/>
            <a:ext cx="2076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8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F6DEAB-50CC-4C66-A53D-D143E0D58B8E}"/>
              </a:ext>
            </a:extLst>
          </p:cNvPr>
          <p:cNvSpPr/>
          <p:nvPr/>
        </p:nvSpPr>
        <p:spPr>
          <a:xfrm>
            <a:off x="2054254" y="1814732"/>
            <a:ext cx="8003967" cy="386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90144" y="1269594"/>
            <a:ext cx="61908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>
                <a:ea typeface="맑은 고딕"/>
              </a:rPr>
              <a:t>QR</a:t>
            </a:r>
            <a:r>
              <a:rPr lang="ko-KR" altLang="en-US" sz="1000">
                <a:ea typeface="맑은 고딕"/>
              </a:rPr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A7DD9-B25C-4CB2-AFDA-BB07CF4ACB4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859B1-F916-4C08-A0B9-261B04BBCA33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F5B33-72FF-4293-A41E-7FDF908F19A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ACFEE3-E311-41E5-BD10-7DBD1864307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1A0858-0A3C-46FC-B684-A2BDE73FCBBC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F25241-2C1F-4D4C-BE37-BCFA64EBFB74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78FB56-CC30-43BC-8D08-80071EB7E0A1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  <a:endParaRPr lang="ko-KR" altLang="en-US" sz="1000"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EA8BD-4C6D-45F9-AEA3-388912EA98C1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EA56C2-4901-4F5C-BA40-1C9F93E0FB49}"/>
              </a:ext>
            </a:extLst>
          </p:cNvPr>
          <p:cNvSpPr/>
          <p:nvPr/>
        </p:nvSpPr>
        <p:spPr>
          <a:xfrm>
            <a:off x="4757243" y="3473130"/>
            <a:ext cx="2097247" cy="35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2140EC-3F11-44F0-BC9A-D48D5331D676}"/>
              </a:ext>
            </a:extLst>
          </p:cNvPr>
          <p:cNvSpPr txBox="1"/>
          <p:nvPr/>
        </p:nvSpPr>
        <p:spPr>
          <a:xfrm>
            <a:off x="4673276" y="3076247"/>
            <a:ext cx="1133644" cy="3539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700">
                <a:ea typeface="맑은 고딕"/>
              </a:rPr>
              <a:t>생성 개수</a:t>
            </a:r>
            <a:endParaRPr lang="ko-KR" altLang="en-US" sz="17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6494E4-8382-42E7-949A-408F19391590}"/>
              </a:ext>
            </a:extLst>
          </p:cNvPr>
          <p:cNvSpPr/>
          <p:nvPr/>
        </p:nvSpPr>
        <p:spPr>
          <a:xfrm>
            <a:off x="7038526" y="3454080"/>
            <a:ext cx="837428" cy="346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700" dirty="0">
                <a:ea typeface="맑은 고딕"/>
              </a:rPr>
              <a:t>다음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76B5FFA-906A-4A81-8AD8-D1516DD7A639}"/>
              </a:ext>
            </a:extLst>
          </p:cNvPr>
          <p:cNvSpPr/>
          <p:nvPr/>
        </p:nvSpPr>
        <p:spPr>
          <a:xfrm>
            <a:off x="4757243" y="3966820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C4B69-3610-421A-9640-B34E132241FD}"/>
              </a:ext>
            </a:extLst>
          </p:cNvPr>
          <p:cNvSpPr txBox="1"/>
          <p:nvPr/>
        </p:nvSpPr>
        <p:spPr>
          <a:xfrm>
            <a:off x="5050017" y="4059553"/>
            <a:ext cx="407332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500" dirty="0" err="1">
                <a:ea typeface="맑은 고딕"/>
              </a:rPr>
              <a:t>개수</a:t>
            </a:r>
            <a:r>
              <a:rPr lang="en-US" altLang="ko-KR" sz="1500" dirty="0">
                <a:ea typeface="맑은 고딕"/>
              </a:rPr>
              <a:t> </a:t>
            </a:r>
            <a:r>
              <a:rPr lang="en-US" altLang="ko-KR" sz="1500" dirty="0" err="1">
                <a:ea typeface="맑은 고딕"/>
              </a:rPr>
              <a:t>입력</a:t>
            </a:r>
            <a:r>
              <a:rPr lang="en-US" altLang="ko-KR" sz="1500" dirty="0">
                <a:ea typeface="맑은 고딕"/>
              </a:rPr>
              <a:t> 후 </a:t>
            </a:r>
            <a:r>
              <a:rPr lang="ko-KR" altLang="en-US" sz="1500" dirty="0">
                <a:ea typeface="맑은 고딕"/>
              </a:rPr>
              <a:t>다음</a:t>
            </a:r>
            <a:r>
              <a:rPr lang="en-US" altLang="ko-KR" sz="1500" dirty="0">
                <a:ea typeface="맑은 고딕"/>
              </a:rPr>
              <a:t> </a:t>
            </a:r>
            <a:r>
              <a:rPr lang="en-US" altLang="ko-KR" sz="1500" dirty="0" err="1">
                <a:ea typeface="맑은 고딕"/>
              </a:rPr>
              <a:t>버튼을</a:t>
            </a:r>
            <a:r>
              <a:rPr lang="en-US" altLang="ko-KR" sz="1500" dirty="0">
                <a:ea typeface="맑은 고딕"/>
              </a:rPr>
              <a:t> </a:t>
            </a:r>
            <a:r>
              <a:rPr lang="en-US" altLang="ko-KR" sz="1500" dirty="0" err="1">
                <a:ea typeface="맑은 고딕"/>
              </a:rPr>
              <a:t>누르면</a:t>
            </a:r>
            <a:r>
              <a:rPr lang="en-US" altLang="ko-KR" sz="1500" dirty="0">
                <a:ea typeface="맑은 고딕"/>
              </a:rPr>
              <a:t> </a:t>
            </a:r>
            <a:endParaRPr lang="ko-KR" altLang="en-US" sz="1500" dirty="0"/>
          </a:p>
          <a:p>
            <a:r>
              <a:rPr lang="en-US" altLang="ko-KR" sz="1500" dirty="0" err="1">
                <a:ea typeface="맑은 고딕"/>
              </a:rPr>
              <a:t>페이지</a:t>
            </a:r>
            <a:r>
              <a:rPr lang="en-US" altLang="ko-KR" sz="1500" dirty="0">
                <a:ea typeface="맑은 고딕"/>
              </a:rPr>
              <a:t> </a:t>
            </a:r>
            <a:r>
              <a:rPr lang="en-US" altLang="ko-KR" sz="1500" dirty="0" err="1">
                <a:ea typeface="맑은 고딕"/>
              </a:rPr>
              <a:t>인쇄로</a:t>
            </a:r>
            <a:r>
              <a:rPr lang="en-US" altLang="ko-KR" sz="1500" dirty="0">
                <a:ea typeface="맑은 고딕"/>
              </a:rPr>
              <a:t> </a:t>
            </a:r>
            <a:r>
              <a:rPr lang="en-US" altLang="ko-KR" sz="1500" dirty="0" err="1">
                <a:ea typeface="맑은 고딕"/>
              </a:rPr>
              <a:t>넘어감</a:t>
            </a:r>
            <a:endParaRPr lang="en-US" altLang="ko-KR" sz="15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630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F6DEAB-50CC-4C66-A53D-D143E0D58B8E}"/>
              </a:ext>
            </a:extLst>
          </p:cNvPr>
          <p:cNvSpPr/>
          <p:nvPr/>
        </p:nvSpPr>
        <p:spPr>
          <a:xfrm>
            <a:off x="2054254" y="1814732"/>
            <a:ext cx="8003967" cy="386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90144" y="1269594"/>
            <a:ext cx="61908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>
                <a:ea typeface="맑은 고딕"/>
              </a:rPr>
              <a:t>QR</a:t>
            </a:r>
            <a:r>
              <a:rPr lang="ko-KR" altLang="en-US" sz="1000">
                <a:ea typeface="맑은 고딕"/>
              </a:rPr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A7DD9-B25C-4CB2-AFDA-BB07CF4ACB48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859B1-F916-4C08-A0B9-261B04BBCA33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F5B33-72FF-4293-A41E-7FDF908F19A1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ACFEE3-E311-41E5-BD10-7DBD18643074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1A0858-0A3C-46FC-B684-A2BDE73FCBBC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직원목록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F25241-2C1F-4D4C-BE37-BCFA64EBFB74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78FB56-CC30-43BC-8D08-80071EB7E0A1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  <a:endParaRPr lang="ko-KR" altLang="en-US" sz="1000"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EA8BD-4C6D-45F9-AEA3-388912EA98C1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pic>
        <p:nvPicPr>
          <p:cNvPr id="35" name="Picture 2" descr="QR 코드 - 위키백과, 우리 모두의 백과사전">
            <a:extLst>
              <a:ext uri="{FF2B5EF4-FFF2-40B4-BE49-F238E27FC236}">
                <a16:creationId xmlns:a16="http://schemas.microsoft.com/office/drawing/2014/main" id="{0255BA4E-97CB-434C-BE71-1FE6AD53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91" y="2196267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6494E4-8382-42E7-949A-408F19391590}"/>
              </a:ext>
            </a:extLst>
          </p:cNvPr>
          <p:cNvSpPr/>
          <p:nvPr/>
        </p:nvSpPr>
        <p:spPr>
          <a:xfrm>
            <a:off x="5006526" y="5776366"/>
            <a:ext cx="837428" cy="346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700">
                <a:ea typeface="맑은 고딕"/>
              </a:rPr>
              <a:t>인쇄</a:t>
            </a:r>
          </a:p>
        </p:txBody>
      </p:sp>
      <p:pic>
        <p:nvPicPr>
          <p:cNvPr id="29" name="Picture 2" descr="QR 코드 - 위키백과, 우리 모두의 백과사전">
            <a:extLst>
              <a:ext uri="{FF2B5EF4-FFF2-40B4-BE49-F238E27FC236}">
                <a16:creationId xmlns:a16="http://schemas.microsoft.com/office/drawing/2014/main" id="{013A4556-08E9-4B6E-BF6A-33169DA4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90" y="2196266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QR 코드 - 위키백과, 우리 모두의 백과사전">
            <a:extLst>
              <a:ext uri="{FF2B5EF4-FFF2-40B4-BE49-F238E27FC236}">
                <a16:creationId xmlns:a16="http://schemas.microsoft.com/office/drawing/2014/main" id="{D67346D3-E8F5-4709-83A1-86476D4D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61" y="2196265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QR 코드 - 위키백과, 우리 모두의 백과사전">
            <a:extLst>
              <a:ext uri="{FF2B5EF4-FFF2-40B4-BE49-F238E27FC236}">
                <a16:creationId xmlns:a16="http://schemas.microsoft.com/office/drawing/2014/main" id="{0B585D7B-4517-4284-8547-84FD8A40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61" y="2196265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QR 코드 - 위키백과, 우리 모두의 백과사전">
            <a:extLst>
              <a:ext uri="{FF2B5EF4-FFF2-40B4-BE49-F238E27FC236}">
                <a16:creationId xmlns:a16="http://schemas.microsoft.com/office/drawing/2014/main" id="{629BF40B-EA3A-4602-96C6-6E427D712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89" y="2196265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QR 코드 - 위키백과, 우리 모두의 백과사전">
            <a:extLst>
              <a:ext uri="{FF2B5EF4-FFF2-40B4-BE49-F238E27FC236}">
                <a16:creationId xmlns:a16="http://schemas.microsoft.com/office/drawing/2014/main" id="{73E86123-AB56-4CD8-85E3-0B7C8487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90" y="3312051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QR 코드 - 위키백과, 우리 모두의 백과사전">
            <a:extLst>
              <a:ext uri="{FF2B5EF4-FFF2-40B4-BE49-F238E27FC236}">
                <a16:creationId xmlns:a16="http://schemas.microsoft.com/office/drawing/2014/main" id="{F7A8FA99-A58D-4FF9-9F0D-4A7B4DE6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89" y="3312050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QR 코드 - 위키백과, 우리 모두의 백과사전">
            <a:extLst>
              <a:ext uri="{FF2B5EF4-FFF2-40B4-BE49-F238E27FC236}">
                <a16:creationId xmlns:a16="http://schemas.microsoft.com/office/drawing/2014/main" id="{E7036589-1CFC-4E0D-A025-F554302F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60" y="3312049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QR 코드 - 위키백과, 우리 모두의 백과사전">
            <a:extLst>
              <a:ext uri="{FF2B5EF4-FFF2-40B4-BE49-F238E27FC236}">
                <a16:creationId xmlns:a16="http://schemas.microsoft.com/office/drawing/2014/main" id="{7BC9F0D7-5778-4B46-B965-E1523B25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60" y="3312049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QR 코드 - 위키백과, 우리 모두의 백과사전">
            <a:extLst>
              <a:ext uri="{FF2B5EF4-FFF2-40B4-BE49-F238E27FC236}">
                <a16:creationId xmlns:a16="http://schemas.microsoft.com/office/drawing/2014/main" id="{F586C061-78EE-4F03-842A-3D0E8E0D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88" y="3312049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QR 코드 - 위키백과, 우리 모두의 백과사전">
            <a:extLst>
              <a:ext uri="{FF2B5EF4-FFF2-40B4-BE49-F238E27FC236}">
                <a16:creationId xmlns:a16="http://schemas.microsoft.com/office/drawing/2014/main" id="{EC1266D4-2B30-4CFD-8155-219B10DB0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91" y="4400623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QR 코드 - 위키백과, 우리 모두의 백과사전">
            <a:extLst>
              <a:ext uri="{FF2B5EF4-FFF2-40B4-BE49-F238E27FC236}">
                <a16:creationId xmlns:a16="http://schemas.microsoft.com/office/drawing/2014/main" id="{5FEAE259-795B-4EF9-B7C7-0D8297E6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90" y="4400622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QR 코드 - 위키백과, 우리 모두의 백과사전">
            <a:extLst>
              <a:ext uri="{FF2B5EF4-FFF2-40B4-BE49-F238E27FC236}">
                <a16:creationId xmlns:a16="http://schemas.microsoft.com/office/drawing/2014/main" id="{DC3E665B-0EC6-4EAD-802D-2B42779C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61" y="4400621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QR 코드 - 위키백과, 우리 모두의 백과사전">
            <a:extLst>
              <a:ext uri="{FF2B5EF4-FFF2-40B4-BE49-F238E27FC236}">
                <a16:creationId xmlns:a16="http://schemas.microsoft.com/office/drawing/2014/main" id="{53868C1F-0183-486B-BA08-85D1123E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61" y="4400621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QR 코드 - 위키백과, 우리 모두의 백과사전">
            <a:extLst>
              <a:ext uri="{FF2B5EF4-FFF2-40B4-BE49-F238E27FC236}">
                <a16:creationId xmlns:a16="http://schemas.microsoft.com/office/drawing/2014/main" id="{A975F691-4693-4E4B-8AF7-D2452B7F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89" y="4373407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99B91F-15B5-4015-8849-918FD27DB3E5}"/>
              </a:ext>
            </a:extLst>
          </p:cNvPr>
          <p:cNvSpPr/>
          <p:nvPr/>
        </p:nvSpPr>
        <p:spPr>
          <a:xfrm>
            <a:off x="5959025" y="5776365"/>
            <a:ext cx="837428" cy="346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700">
                <a:ea typeface="맑은 고딕"/>
              </a:rPr>
              <a:t>취소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C218A-970D-4B2C-91C3-1DAFBD456262}"/>
              </a:ext>
            </a:extLst>
          </p:cNvPr>
          <p:cNvSpPr txBox="1"/>
          <p:nvPr/>
        </p:nvSpPr>
        <p:spPr>
          <a:xfrm>
            <a:off x="5011786" y="5306467"/>
            <a:ext cx="5092334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500" dirty="0">
                <a:ea typeface="맑은 고딕"/>
              </a:rPr>
              <a:t>인쇄를 누르면 </a:t>
            </a:r>
            <a:r>
              <a:rPr lang="en-US" altLang="ko-KR" sz="1500" dirty="0" err="1">
                <a:ea typeface="맑은 고딕"/>
              </a:rPr>
              <a:t>스티커</a:t>
            </a:r>
            <a:r>
              <a:rPr lang="en-US" altLang="ko-KR" sz="1500" dirty="0">
                <a:ea typeface="맑은 고딕"/>
              </a:rPr>
              <a:t> </a:t>
            </a:r>
            <a:r>
              <a:rPr lang="en-US" altLang="ko-KR" sz="1500" dirty="0" err="1">
                <a:ea typeface="맑은 고딕"/>
              </a:rPr>
              <a:t>용지에</a:t>
            </a:r>
            <a:r>
              <a:rPr lang="en-US" altLang="ko-KR" sz="1500" dirty="0">
                <a:ea typeface="맑은 고딕"/>
              </a:rPr>
              <a:t> </a:t>
            </a:r>
            <a:r>
              <a:rPr lang="en-US" altLang="ko-KR" sz="1500" dirty="0" err="1">
                <a:ea typeface="맑은 고딕"/>
              </a:rPr>
              <a:t>인쇄</a:t>
            </a:r>
            <a:r>
              <a:rPr lang="en-US" altLang="ko-KR" sz="1500" dirty="0">
                <a:ea typeface="맑은 고딕"/>
              </a:rPr>
              <a:t> 후 </a:t>
            </a:r>
            <a:r>
              <a:rPr lang="en-US" altLang="ko-KR" sz="1500" dirty="0" err="1">
                <a:ea typeface="맑은 고딕"/>
              </a:rPr>
              <a:t>잘라서</a:t>
            </a:r>
            <a:r>
              <a:rPr lang="en-US" altLang="ko-KR" sz="1500" dirty="0">
                <a:ea typeface="맑은 고딕"/>
              </a:rPr>
              <a:t> </a:t>
            </a:r>
            <a:r>
              <a:rPr lang="en-US" altLang="ko-KR" sz="1500" dirty="0" err="1">
                <a:ea typeface="맑은 고딕"/>
              </a:rPr>
              <a:t>사용</a:t>
            </a:r>
            <a:r>
              <a:rPr lang="en-US" altLang="ko-KR" sz="1500" dirty="0">
                <a:ea typeface="맑은 고딕"/>
              </a:rPr>
              <a:t> </a:t>
            </a:r>
            <a:r>
              <a:rPr lang="ko-KR" altLang="en-US" sz="1500" dirty="0">
                <a:ea typeface="맑은 고딕"/>
              </a:rPr>
              <a:t>가능</a:t>
            </a:r>
            <a:endParaRPr lang="en-US" altLang="ko-KR" sz="1500" dirty="0">
              <a:ea typeface="맑은 고딕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B406D88-2E3B-4462-8ADB-38A9E5A877BF}"/>
              </a:ext>
            </a:extLst>
          </p:cNvPr>
          <p:cNvSpPr/>
          <p:nvPr/>
        </p:nvSpPr>
        <p:spPr>
          <a:xfrm>
            <a:off x="4756891" y="5214669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8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23032" y="127798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FCEBA5C-DABE-42A7-A917-E81F37751998}"/>
              </a:ext>
            </a:extLst>
          </p:cNvPr>
          <p:cNvSpPr/>
          <p:nvPr/>
        </p:nvSpPr>
        <p:spPr>
          <a:xfrm>
            <a:off x="2270027" y="1988191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26D36F-0D99-4E43-B7E3-DE8F6D3BC296}"/>
              </a:ext>
            </a:extLst>
          </p:cNvPr>
          <p:cNvSpPr txBox="1"/>
          <p:nvPr/>
        </p:nvSpPr>
        <p:spPr>
          <a:xfrm>
            <a:off x="2631492" y="1983865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등록된 창고가 없을 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3A2A19-D229-4FB8-A413-F68F0B3A177B}"/>
              </a:ext>
            </a:extLst>
          </p:cNvPr>
          <p:cNvSpPr/>
          <p:nvPr/>
        </p:nvSpPr>
        <p:spPr>
          <a:xfrm>
            <a:off x="9114936" y="2158991"/>
            <a:ext cx="602905" cy="30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35DE5-AD3C-4444-A8C4-F1845A17B17D}"/>
              </a:ext>
            </a:extLst>
          </p:cNvPr>
          <p:cNvSpPr/>
          <p:nvPr/>
        </p:nvSpPr>
        <p:spPr>
          <a:xfrm>
            <a:off x="8811042" y="3412773"/>
            <a:ext cx="3150000" cy="125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32EEE-3CAC-48FA-925D-D39B0017DECA}"/>
              </a:ext>
            </a:extLst>
          </p:cNvPr>
          <p:cNvSpPr txBox="1"/>
          <p:nvPr/>
        </p:nvSpPr>
        <p:spPr>
          <a:xfrm>
            <a:off x="8861376" y="3886730"/>
            <a:ext cx="170912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err="1">
                <a:ea typeface="맑은 고딕"/>
              </a:rPr>
              <a:t>로그아웃</a:t>
            </a:r>
            <a:r>
              <a:rPr lang="en-US" altLang="ko-KR" sz="1100">
                <a:ea typeface="맑은 고딕"/>
              </a:rPr>
              <a:t> </a:t>
            </a:r>
            <a:r>
              <a:rPr lang="en-US" altLang="ko-KR" sz="1100" err="1">
                <a:ea typeface="맑은 고딕"/>
              </a:rPr>
              <a:t>하시겠습니까</a:t>
            </a:r>
            <a:r>
              <a:rPr lang="en-US" altLang="ko-KR" sz="1100">
                <a:ea typeface="맑은 고딕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9804ED-2483-4E63-AE12-22230EA90583}"/>
              </a:ext>
            </a:extLst>
          </p:cNvPr>
          <p:cNvSpPr/>
          <p:nvPr/>
        </p:nvSpPr>
        <p:spPr>
          <a:xfrm>
            <a:off x="10414093" y="4280001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64FD74-D2DB-415C-9C90-A533B4CDB029}"/>
              </a:ext>
            </a:extLst>
          </p:cNvPr>
          <p:cNvSpPr/>
          <p:nvPr/>
        </p:nvSpPr>
        <p:spPr>
          <a:xfrm>
            <a:off x="11169360" y="4280001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13FB17-B856-4210-80E1-5C57B3BD1350}"/>
              </a:ext>
            </a:extLst>
          </p:cNvPr>
          <p:cNvCxnSpPr>
            <a:cxnSpLocks/>
          </p:cNvCxnSpPr>
          <p:nvPr/>
        </p:nvCxnSpPr>
        <p:spPr>
          <a:xfrm flipH="1">
            <a:off x="10421816" y="1125417"/>
            <a:ext cx="52753" cy="22918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8C410-A7C5-4800-B449-7979414C4BA4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3DAFAB-B244-4161-BF05-3E801963B9E1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0F539F-9E42-4FAE-9118-BA8EF1C7AC52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558934-5B36-4A18-B361-C169643015E8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2FA46A-12C3-4919-B76A-814E3A196F77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7DA65D-F7B4-4707-8C43-D92F501E187E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3942D-6163-4266-8E3B-5D263C705341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5FA2F7-6F9F-4002-A37C-CB201330308F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graphicFrame>
        <p:nvGraphicFramePr>
          <p:cNvPr id="25" name="표 43">
            <a:extLst>
              <a:ext uri="{FF2B5EF4-FFF2-40B4-BE49-F238E27FC236}">
                <a16:creationId xmlns:a16="http://schemas.microsoft.com/office/drawing/2014/main" id="{77B57AED-A210-488F-8AAA-D4359986A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99997"/>
              </p:ext>
            </p:extLst>
          </p:nvPr>
        </p:nvGraphicFramePr>
        <p:xfrm>
          <a:off x="2415886" y="2589068"/>
          <a:ext cx="7328748" cy="37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84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4586914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432750">
                  <a:extLst>
                    <a:ext uri="{9D8B030D-6E8A-4147-A177-3AD203B41FA5}">
                      <a16:colId xmlns:a16="http://schemas.microsoft.com/office/drawing/2014/main" val="347379981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창고등록번호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5C702A-F1AF-4215-B48D-E984F6D9A8EE}"/>
              </a:ext>
            </a:extLst>
          </p:cNvPr>
          <p:cNvSpPr txBox="1"/>
          <p:nvPr/>
        </p:nvSpPr>
        <p:spPr>
          <a:xfrm>
            <a:off x="5193851" y="5587256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1107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D0DD3-9D7F-479B-B11A-A98609690CB1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41E66-4B0B-4D93-A0AD-B1D57DC26F71}"/>
              </a:ext>
            </a:extLst>
          </p:cNvPr>
          <p:cNvSpPr txBox="1"/>
          <p:nvPr/>
        </p:nvSpPr>
        <p:spPr>
          <a:xfrm>
            <a:off x="1205880" y="693208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1B728-AA22-497A-B01D-BC42EEF180D7}"/>
              </a:ext>
            </a:extLst>
          </p:cNvPr>
          <p:cNvSpPr txBox="1"/>
          <p:nvPr/>
        </p:nvSpPr>
        <p:spPr>
          <a:xfrm>
            <a:off x="2723032" y="127798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1841EE-9657-445E-9121-645970F97D13}"/>
              </a:ext>
            </a:extLst>
          </p:cNvPr>
          <p:cNvSpPr/>
          <p:nvPr/>
        </p:nvSpPr>
        <p:spPr>
          <a:xfrm>
            <a:off x="2270027" y="1988191"/>
            <a:ext cx="330561" cy="33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509BE-7A63-4C08-A06C-9EB9256FD41E}"/>
              </a:ext>
            </a:extLst>
          </p:cNvPr>
          <p:cNvSpPr txBox="1"/>
          <p:nvPr/>
        </p:nvSpPr>
        <p:spPr>
          <a:xfrm>
            <a:off x="2631492" y="1983865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등록된 창고가 있을 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37C2CE-92F2-490B-A346-AD0B41AEC2E5}"/>
              </a:ext>
            </a:extLst>
          </p:cNvPr>
          <p:cNvSpPr/>
          <p:nvPr/>
        </p:nvSpPr>
        <p:spPr>
          <a:xfrm>
            <a:off x="9114936" y="2158991"/>
            <a:ext cx="602905" cy="30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334532-FAED-4BE5-8E8B-74F24BE0CFBB}"/>
              </a:ext>
            </a:extLst>
          </p:cNvPr>
          <p:cNvSpPr/>
          <p:nvPr/>
        </p:nvSpPr>
        <p:spPr>
          <a:xfrm>
            <a:off x="7316140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입출입현황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30C9D0-AA7C-450E-A482-85864142FCCB}"/>
              </a:ext>
            </a:extLst>
          </p:cNvPr>
          <p:cNvSpPr/>
          <p:nvPr/>
        </p:nvSpPr>
        <p:spPr>
          <a:xfrm>
            <a:off x="8242662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46E5AC-B1A6-4AC3-BD7F-4E0AE13FEC15}"/>
              </a:ext>
            </a:extLst>
          </p:cNvPr>
          <p:cNvSpPr/>
          <p:nvPr/>
        </p:nvSpPr>
        <p:spPr>
          <a:xfrm>
            <a:off x="9169185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재고관리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18FE98-C03D-4BD1-AB13-5BFE8F1EB1BB}"/>
              </a:ext>
            </a:extLst>
          </p:cNvPr>
          <p:cNvSpPr/>
          <p:nvPr/>
        </p:nvSpPr>
        <p:spPr>
          <a:xfrm>
            <a:off x="10095708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D5A32-0DA3-4440-BD24-F8CC95A0364E}"/>
              </a:ext>
            </a:extLst>
          </p:cNvPr>
          <p:cNvSpPr/>
          <p:nvPr/>
        </p:nvSpPr>
        <p:spPr>
          <a:xfrm>
            <a:off x="6389618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직원목록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3C4602-F900-4EF9-9F3F-B3C80E15DC22}"/>
              </a:ext>
            </a:extLst>
          </p:cNvPr>
          <p:cNvSpPr/>
          <p:nvPr/>
        </p:nvSpPr>
        <p:spPr>
          <a:xfrm>
            <a:off x="5463095" y="759452"/>
            <a:ext cx="837428" cy="29257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창고목록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6D86E-2BA1-4F56-BAD0-03BD3B7D93E3}"/>
              </a:ext>
            </a:extLst>
          </p:cNvPr>
          <p:cNvSpPr/>
          <p:nvPr/>
        </p:nvSpPr>
        <p:spPr>
          <a:xfrm>
            <a:off x="4536572" y="759453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QR생성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2D28B2-2ED9-466C-AA44-FCCB4F4F5725}"/>
              </a:ext>
            </a:extLst>
          </p:cNvPr>
          <p:cNvSpPr/>
          <p:nvPr/>
        </p:nvSpPr>
        <p:spPr>
          <a:xfrm>
            <a:off x="3610050" y="759452"/>
            <a:ext cx="837428" cy="29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ea typeface="맑은 고딕"/>
              </a:rPr>
              <a:t>입고처리</a:t>
            </a:r>
          </a:p>
        </p:txBody>
      </p:sp>
      <p:graphicFrame>
        <p:nvGraphicFramePr>
          <p:cNvPr id="12" name="표 43">
            <a:extLst>
              <a:ext uri="{FF2B5EF4-FFF2-40B4-BE49-F238E27FC236}">
                <a16:creationId xmlns:a16="http://schemas.microsoft.com/office/drawing/2014/main" id="{94CC5B49-61C7-462B-B3C7-CEC4FE294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45662"/>
              </p:ext>
            </p:extLst>
          </p:nvPr>
        </p:nvGraphicFramePr>
        <p:xfrm>
          <a:off x="2415886" y="2589068"/>
          <a:ext cx="7328748" cy="298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84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4586914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432750">
                  <a:extLst>
                    <a:ext uri="{9D8B030D-6E8A-4147-A177-3AD203B41FA5}">
                      <a16:colId xmlns:a16="http://schemas.microsoft.com/office/drawing/2014/main" val="347379981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창고등록번호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대구 북구 대학로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86877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대구 북구 대학로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91817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044042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43763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074825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 대덕구 대화로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대전창고1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833841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 대덕구 대화로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대전창고2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98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496C7FC-D988-4B2A-81D1-27F280E22AE4}"/>
              </a:ext>
            </a:extLst>
          </p:cNvPr>
          <p:cNvSpPr txBox="1"/>
          <p:nvPr/>
        </p:nvSpPr>
        <p:spPr>
          <a:xfrm>
            <a:off x="4536572" y="566726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6266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164C9DDCE43CE4CA703DA9A3A7D94AA" ma:contentTypeVersion="4" ma:contentTypeDescription="새 문서를 만듭니다." ma:contentTypeScope="" ma:versionID="62ea1a43e8e0c501a8ce224657ec7ab9">
  <xsd:schema xmlns:xsd="http://www.w3.org/2001/XMLSchema" xmlns:xs="http://www.w3.org/2001/XMLSchema" xmlns:p="http://schemas.microsoft.com/office/2006/metadata/properties" xmlns:ns3="78e98afa-6276-49cc-83a4-4d7b8e84ee01" targetNamespace="http://schemas.microsoft.com/office/2006/metadata/properties" ma:root="true" ma:fieldsID="cee132ec4134659e8d0cddfabfb5c05b" ns3:_="">
    <xsd:import namespace="78e98afa-6276-49cc-83a4-4d7b8e84ee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98afa-6276-49cc-83a4-4d7b8e84e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CD88B-F104-4704-AC75-4440698C6198}">
  <ds:schemaRefs>
    <ds:schemaRef ds:uri="78e98afa-6276-49cc-83a4-4d7b8e84ee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C1C378-534A-4690-A051-E4EA202F4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064F9-1DAD-4AC6-A670-75784DB6AED7}">
  <ds:schemaRefs>
    <ds:schemaRef ds:uri="78e98afa-6276-49cc-83a4-4d7b8e84ee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2064</Words>
  <Application>Microsoft Office PowerPoint</Application>
  <PresentationFormat>와이드스크린</PresentationFormat>
  <Paragraphs>1223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-apple-system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인후</dc:creator>
  <cp:lastModifiedBy>서정 이</cp:lastModifiedBy>
  <cp:revision>11</cp:revision>
  <dcterms:created xsi:type="dcterms:W3CDTF">2021-03-24T10:14:05Z</dcterms:created>
  <dcterms:modified xsi:type="dcterms:W3CDTF">2021-04-08T08:27:55Z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0x0101004164C9DDCE43CE4CA703DA9A3A7D94AA</vt:lpwstr>
  </property>
</Properties>
</file>