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E16BA-9989-A04D-B997-6FDD6793C978}" type="datetimeFigureOut">
              <a:rPr lang="en-US" smtClean="0"/>
              <a:t>9/3/21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0AD8B-A814-F34A-90B0-4C3A0822A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9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0AD8B-A814-F34A-90B0-4C3A0822A0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9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BFBD-4551-0746-9792-D59D0F13A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EF1BA-ADC8-FC49-B51E-3DF1796EC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8A92A-1638-D14D-B973-3A392DB6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376-0814-BB45-BD6C-075699BD4AFF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30A33-576E-1C49-87FF-8D61C494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43B76-6DB0-F941-BE03-72379326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7361-10E9-9448-B597-F392DBC6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BD96-FFFF-2545-BBC3-EFE4D7C2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A6B8D-269B-B94A-B436-E863BE2A4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09BC-8207-F74F-84E6-A8CC721D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376-0814-BB45-BD6C-075699BD4AFF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8D3CC-22B7-1A48-8F57-A5B7338D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CB535-8C7D-A249-945C-F69A448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7361-10E9-9448-B597-F392DBC6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8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946A4-9336-F346-A8CA-27E72E38D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24C27-BC6E-9B49-A6DC-046E9D537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3DE47-B79A-DE48-AEE9-616D7011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376-0814-BB45-BD6C-075699BD4AFF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3F0D-A256-A843-8DE8-13C7C75D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3BDFF-DE5E-294A-99B0-DE618EFE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7361-10E9-9448-B597-F392DBC6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8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90A8-6C9C-1F41-9ED0-6153EDA7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BA37-AD31-D441-A987-1EAEC97AA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D929C-45CD-784F-9A15-B3165FFE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376-0814-BB45-BD6C-075699BD4AFF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50785-81B6-554F-9F59-D606D08A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9C83E-8475-6D4D-B80C-B49FFE8C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7361-10E9-9448-B597-F392DBC6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0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085A-F541-1B46-9EB3-358E8EC3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66AF2-2723-9748-BD0C-3C81894C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6F485-244B-9B44-90FD-CF2F9672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376-0814-BB45-BD6C-075699BD4AFF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07F47-1EB8-3C47-924B-3E1FFD41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B9F37-A0E1-8645-B4DF-48D6C840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7361-10E9-9448-B597-F392DBC6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6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056D-1BAD-B144-87C2-13D595D7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DB829-87BA-0947-B660-25378EE9E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65469-27B5-AE41-ADC6-949E5E695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544C1-E8FE-C84A-A1FB-ACECA04D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376-0814-BB45-BD6C-075699BD4AFF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846A3-5620-8947-9376-DAD1B0F9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8304F-BB52-CD47-BE80-6FFC92D8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7361-10E9-9448-B597-F392DBC6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2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BE27-1DCD-2D4A-BBFB-667ECF53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338F0-31D8-5A4B-89DE-2575E4475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4E8FC-6CE1-E241-B53E-BBB609ED0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61001-D465-9C47-A34B-D2C22A4A4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908C2-F7E0-7547-AF92-BE3288E59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936A5-B3A4-854C-B772-CF8453B5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376-0814-BB45-BD6C-075699BD4AFF}" type="datetimeFigureOut">
              <a:rPr lang="en-US" smtClean="0"/>
              <a:t>9/3/21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819D0-AC02-B441-B6F1-2E82657F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B1FAA-0236-D648-94B7-FB8ED5CD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7361-10E9-9448-B597-F392DBC6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5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0BBF-3D42-B14C-82C1-3FCAB0D7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26932-F02B-944B-89CB-FCAB51F8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376-0814-BB45-BD6C-075699BD4AFF}" type="datetimeFigureOut">
              <a:rPr lang="en-US" smtClean="0"/>
              <a:t>9/3/21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9FF73-FB97-9247-9359-EBE40823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D3B6D-98D7-8C4A-8FF1-30014242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7361-10E9-9448-B597-F392DBC6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4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8083C-CB5D-6E4B-983F-6197F4B2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376-0814-BB45-BD6C-075699BD4AFF}" type="datetimeFigureOut">
              <a:rPr lang="en-US" smtClean="0"/>
              <a:t>9/3/21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13690-2A85-D249-9F73-7E89E2A2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439CD-BEC1-574E-8C2B-0F4375E4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7361-10E9-9448-B597-F392DBC6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4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0AE7-2748-5843-A7BE-56D76610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237D-9B3B-8145-8BCA-CB876D34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F69E6-68FA-A249-8EAC-26980EA3A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9CEEE-038C-1648-BFB8-3979F763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376-0814-BB45-BD6C-075699BD4AFF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DD57B-DE01-0D45-B751-4E672FBE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FB398-0F36-A64F-8736-6F1F3A3F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7361-10E9-9448-B597-F392DBC6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9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B47C-CD47-0345-9880-B035EA18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D1B5F-730C-E647-91CA-827696969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7E77E-B018-7E43-9880-9A51770DF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B7D8C-9A67-6041-A19B-84C93816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376-0814-BB45-BD6C-075699BD4AFF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33FA9-8426-124B-B92E-057928D3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8CDE8-17CE-7048-B7C8-1DEB575B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7361-10E9-9448-B597-F392DBC6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0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AC4C0-3CA5-BB4A-ACA7-A69EDA6D3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91B5B-12DD-BC4A-9799-6D89FE38A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2B770-E1A4-9C4A-B544-A2419C126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1B376-0814-BB45-BD6C-075699BD4AFF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5674-B1DF-6645-8C8E-13871B554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05A7-B279-B646-BEE7-C18225A92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A7361-10E9-9448-B597-F392DBC6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CDPHE/seq-submission-metadata-R" TargetMode="Externa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 descr="Refresh Symbol HD Stock Images | Shutterstock">
            <a:extLst>
              <a:ext uri="{FF2B5EF4-FFF2-40B4-BE49-F238E27FC236}">
                <a16:creationId xmlns:a16="http://schemas.microsoft.com/office/drawing/2014/main" id="{EE19CBA5-B3B3-214E-857B-1E0166F06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8" t="7778" r="10849" b="14014"/>
          <a:stretch/>
        </p:blipFill>
        <p:spPr bwMode="auto">
          <a:xfrm rot="8191407">
            <a:off x="1839715" y="2537978"/>
            <a:ext cx="169959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63F4605-348B-4340-973F-527EE5306AD3}"/>
              </a:ext>
            </a:extLst>
          </p:cNvPr>
          <p:cNvSpPr/>
          <p:nvPr/>
        </p:nvSpPr>
        <p:spPr>
          <a:xfrm>
            <a:off x="152401" y="754192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Set up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dir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&amp; pull seq results and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fastas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92120883-659A-7249-A198-25944A546D4A}"/>
              </a:ext>
            </a:extLst>
          </p:cNvPr>
          <p:cNvSpPr/>
          <p:nvPr/>
        </p:nvSpPr>
        <p:spPr>
          <a:xfrm>
            <a:off x="2097888" y="1021645"/>
            <a:ext cx="451945" cy="23234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39240D4-1B0A-3045-AE5A-73492851D0DF}"/>
              </a:ext>
            </a:extLst>
          </p:cNvPr>
          <p:cNvSpPr/>
          <p:nvPr/>
        </p:nvSpPr>
        <p:spPr>
          <a:xfrm>
            <a:off x="4633028" y="1021645"/>
            <a:ext cx="451945" cy="23234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EE519DC-9139-D749-B8ED-ECE29DBB6B35}"/>
              </a:ext>
            </a:extLst>
          </p:cNvPr>
          <p:cNvSpPr/>
          <p:nvPr/>
        </p:nvSpPr>
        <p:spPr>
          <a:xfrm>
            <a:off x="5223587" y="754192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Format seqs +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rename_fasta.py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7BF2CA5-72CC-C94D-BDA5-710DDBCCCE90}"/>
              </a:ext>
            </a:extLst>
          </p:cNvPr>
          <p:cNvSpPr/>
          <p:nvPr/>
        </p:nvSpPr>
        <p:spPr>
          <a:xfrm>
            <a:off x="10244589" y="2426517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Rename accessions to GISAID (awk)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EC01857-0227-FA40-AA69-D80381FC1B0F}"/>
              </a:ext>
            </a:extLst>
          </p:cNvPr>
          <p:cNvSpPr/>
          <p:nvPr/>
        </p:nvSpPr>
        <p:spPr>
          <a:xfrm>
            <a:off x="7759633" y="754192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Indel finder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A9D4767-B485-494D-80A5-EB58629A5AE3}"/>
              </a:ext>
            </a:extLst>
          </p:cNvPr>
          <p:cNvSpPr/>
          <p:nvPr/>
        </p:nvSpPr>
        <p:spPr>
          <a:xfrm>
            <a:off x="10244589" y="769074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Pull seqs and check insertions in IGV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793DDA6-FB2F-AF42-9473-F8E92C6DC0A5}"/>
              </a:ext>
            </a:extLst>
          </p:cNvPr>
          <p:cNvSpPr/>
          <p:nvPr/>
        </p:nvSpPr>
        <p:spPr>
          <a:xfrm>
            <a:off x="7759633" y="2421536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VADR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DD657C0-1343-734B-84B6-FEA0AF97C697}"/>
              </a:ext>
            </a:extLst>
          </p:cNvPr>
          <p:cNvSpPr/>
          <p:nvPr/>
        </p:nvSpPr>
        <p:spPr>
          <a:xfrm>
            <a:off x="5244660" y="2421536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Pull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bams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for failed seqs &amp; check in IGV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63824B-4731-AB4C-8802-EC62E5E9387C}"/>
              </a:ext>
            </a:extLst>
          </p:cNvPr>
          <p:cNvSpPr/>
          <p:nvPr/>
        </p:nvSpPr>
        <p:spPr>
          <a:xfrm>
            <a:off x="2698441" y="1990829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Document changes / coverage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39DA6F6-722B-2849-A1F8-1EA6B75179EE}"/>
              </a:ext>
            </a:extLst>
          </p:cNvPr>
          <p:cNvSpPr/>
          <p:nvPr/>
        </p:nvSpPr>
        <p:spPr>
          <a:xfrm>
            <a:off x="2698440" y="2861767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Check and edit seqs in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Aliview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A2A2A8D-1405-054E-A5DB-48B581B21426}"/>
              </a:ext>
            </a:extLst>
          </p:cNvPr>
          <p:cNvSpPr/>
          <p:nvPr/>
        </p:nvSpPr>
        <p:spPr>
          <a:xfrm>
            <a:off x="243208" y="1999126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Upload seqs and metadata to GISAID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46EE840-3EE5-EC48-A42C-1B8ED1B864F8}"/>
              </a:ext>
            </a:extLst>
          </p:cNvPr>
          <p:cNvSpPr/>
          <p:nvPr/>
        </p:nvSpPr>
        <p:spPr>
          <a:xfrm>
            <a:off x="241498" y="2861768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Submit metadata to NCBI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BioSample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C9F7B7E-DCAD-FA43-97A2-AF3A6E4FCE9A}"/>
              </a:ext>
            </a:extLst>
          </p:cNvPr>
          <p:cNvSpPr/>
          <p:nvPr/>
        </p:nvSpPr>
        <p:spPr>
          <a:xfrm>
            <a:off x="243545" y="4445773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Make metadata file for SRA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1FEB33F-35CD-0D40-A7BF-32C6B66CC848}"/>
              </a:ext>
            </a:extLst>
          </p:cNvPr>
          <p:cNvSpPr/>
          <p:nvPr/>
        </p:nvSpPr>
        <p:spPr>
          <a:xfrm>
            <a:off x="2787718" y="4445773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Pull raw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fastqs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771542F-1FEA-664F-84EA-C2244A7A69FB}"/>
              </a:ext>
            </a:extLst>
          </p:cNvPr>
          <p:cNvSpPr/>
          <p:nvPr/>
        </p:nvSpPr>
        <p:spPr>
          <a:xfrm>
            <a:off x="5302691" y="4437294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Upload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fastqs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and metadata to SRA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2950CAB-EAD6-E146-9A57-A781AB731A49}"/>
              </a:ext>
            </a:extLst>
          </p:cNvPr>
          <p:cNvSpPr/>
          <p:nvPr/>
        </p:nvSpPr>
        <p:spPr>
          <a:xfrm>
            <a:off x="10244589" y="4445862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Format seqs for GenBank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7877FA9-779C-E547-8454-BBA39651807D}"/>
              </a:ext>
            </a:extLst>
          </p:cNvPr>
          <p:cNvSpPr/>
          <p:nvPr/>
        </p:nvSpPr>
        <p:spPr>
          <a:xfrm>
            <a:off x="10244589" y="5929793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Upload seqs and metadata to GenBank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6D907C-4AD4-D34F-B4AE-BD2ADD3C0C89}"/>
              </a:ext>
            </a:extLst>
          </p:cNvPr>
          <p:cNvSpPr/>
          <p:nvPr/>
        </p:nvSpPr>
        <p:spPr>
          <a:xfrm>
            <a:off x="7787646" y="5929793"/>
            <a:ext cx="1807779" cy="767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Create metadata GISAID,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BioSample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, SRA, &amp; GenBank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E5AF54-0528-8A49-9989-6DF022EF7096}"/>
              </a:ext>
            </a:extLst>
          </p:cNvPr>
          <p:cNvGrpSpPr/>
          <p:nvPr/>
        </p:nvGrpSpPr>
        <p:grpSpPr>
          <a:xfrm>
            <a:off x="2687541" y="754192"/>
            <a:ext cx="1807779" cy="767255"/>
            <a:chOff x="3226676" y="459914"/>
            <a:chExt cx="1807779" cy="76725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66C5ACA-72BE-A94A-A6DC-DBB4122ED6F9}"/>
                </a:ext>
              </a:extLst>
            </p:cNvPr>
            <p:cNvSpPr/>
            <p:nvPr/>
          </p:nvSpPr>
          <p:spPr>
            <a:xfrm>
              <a:off x="3226676" y="459914"/>
              <a:ext cx="1807779" cy="76725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Create metadata for GISAID and 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</a:rPr>
                <a:t>BioSample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4CD1B9F-9F02-3F4B-8402-3B631C9C5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3932" y="959716"/>
              <a:ext cx="235527" cy="18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Right Arrow 32">
            <a:extLst>
              <a:ext uri="{FF2B5EF4-FFF2-40B4-BE49-F238E27FC236}">
                <a16:creationId xmlns:a16="http://schemas.microsoft.com/office/drawing/2014/main" id="{F0EA5497-63E7-A747-B3D4-6D0461E76987}"/>
              </a:ext>
            </a:extLst>
          </p:cNvPr>
          <p:cNvSpPr/>
          <p:nvPr/>
        </p:nvSpPr>
        <p:spPr>
          <a:xfrm>
            <a:off x="7169980" y="1021645"/>
            <a:ext cx="451945" cy="23234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7769E8D2-CA04-AF4D-A643-B0A78FDEC97C}"/>
              </a:ext>
            </a:extLst>
          </p:cNvPr>
          <p:cNvSpPr/>
          <p:nvPr/>
        </p:nvSpPr>
        <p:spPr>
          <a:xfrm>
            <a:off x="9680028" y="1021645"/>
            <a:ext cx="451945" cy="23234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BA45AF11-90E1-9849-9A43-CAC79DAFD446}"/>
              </a:ext>
            </a:extLst>
          </p:cNvPr>
          <p:cNvSpPr/>
          <p:nvPr/>
        </p:nvSpPr>
        <p:spPr>
          <a:xfrm rot="5400000">
            <a:off x="10922507" y="1865248"/>
            <a:ext cx="451945" cy="23234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0E832589-0EB7-4C4B-B0F2-E814BFB1981F}"/>
              </a:ext>
            </a:extLst>
          </p:cNvPr>
          <p:cNvSpPr/>
          <p:nvPr/>
        </p:nvSpPr>
        <p:spPr>
          <a:xfrm rot="10800000">
            <a:off x="9680028" y="2630235"/>
            <a:ext cx="451945" cy="23234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01206309-92DD-9E4E-9E82-6B593332A66D}"/>
              </a:ext>
            </a:extLst>
          </p:cNvPr>
          <p:cNvSpPr/>
          <p:nvPr/>
        </p:nvSpPr>
        <p:spPr>
          <a:xfrm rot="10800000">
            <a:off x="7169980" y="2688988"/>
            <a:ext cx="451945" cy="23234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36039C2B-A6C1-AF41-AD81-49789EA25BD8}"/>
              </a:ext>
            </a:extLst>
          </p:cNvPr>
          <p:cNvSpPr/>
          <p:nvPr/>
        </p:nvSpPr>
        <p:spPr>
          <a:xfrm rot="10800000">
            <a:off x="4653177" y="2695196"/>
            <a:ext cx="451945" cy="23234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F4E928CE-75DF-D741-A885-52776B230D77}"/>
              </a:ext>
            </a:extLst>
          </p:cNvPr>
          <p:cNvSpPr/>
          <p:nvPr/>
        </p:nvSpPr>
        <p:spPr>
          <a:xfrm>
            <a:off x="2285447" y="2358190"/>
            <a:ext cx="300377" cy="1003379"/>
          </a:xfrm>
          <a:prstGeom prst="lef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C99829FA-0B32-F14A-8C80-79BCAE56235A}"/>
              </a:ext>
            </a:extLst>
          </p:cNvPr>
          <p:cNvSpPr/>
          <p:nvPr/>
        </p:nvSpPr>
        <p:spPr>
          <a:xfrm>
            <a:off x="2193773" y="4656925"/>
            <a:ext cx="451945" cy="23234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9FE6712F-F9AF-ED4A-B3BA-38D33E64FB05}"/>
              </a:ext>
            </a:extLst>
          </p:cNvPr>
          <p:cNvSpPr/>
          <p:nvPr/>
        </p:nvSpPr>
        <p:spPr>
          <a:xfrm>
            <a:off x="4730725" y="4656925"/>
            <a:ext cx="451945" cy="23234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B100EB1E-39EE-7643-B113-EC916455C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878" y="4895858"/>
            <a:ext cx="235527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7D62B554-4AAF-C648-9C7B-DEFB5519E0A6}"/>
              </a:ext>
            </a:extLst>
          </p:cNvPr>
          <p:cNvGrpSpPr/>
          <p:nvPr/>
        </p:nvGrpSpPr>
        <p:grpSpPr>
          <a:xfrm>
            <a:off x="7787646" y="4419692"/>
            <a:ext cx="1807779" cy="767255"/>
            <a:chOff x="8487755" y="4612172"/>
            <a:chExt cx="1807779" cy="767255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4180C778-2CFA-654D-8F33-6D33883AC149}"/>
                </a:ext>
              </a:extLst>
            </p:cNvPr>
            <p:cNvSpPr/>
            <p:nvPr/>
          </p:nvSpPr>
          <p:spPr>
            <a:xfrm>
              <a:off x="8487755" y="4612172"/>
              <a:ext cx="1807779" cy="76725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Create metadata for GenBank</a:t>
              </a:r>
            </a:p>
          </p:txBody>
        </p:sp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9F7D46BF-253D-7446-8B32-281487CD2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024" y="5092483"/>
              <a:ext cx="235527" cy="18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Right Arrow 50">
            <a:extLst>
              <a:ext uri="{FF2B5EF4-FFF2-40B4-BE49-F238E27FC236}">
                <a16:creationId xmlns:a16="http://schemas.microsoft.com/office/drawing/2014/main" id="{BEE36F3E-5227-7C4B-9189-C3AD9C738B65}"/>
              </a:ext>
            </a:extLst>
          </p:cNvPr>
          <p:cNvSpPr/>
          <p:nvPr/>
        </p:nvSpPr>
        <p:spPr>
          <a:xfrm>
            <a:off x="7230491" y="4729227"/>
            <a:ext cx="451945" cy="23234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F55F75EC-E59A-E847-9F17-9530C49D1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867" y="6454465"/>
            <a:ext cx="235527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ight Arrow 56">
            <a:extLst>
              <a:ext uri="{FF2B5EF4-FFF2-40B4-BE49-F238E27FC236}">
                <a16:creationId xmlns:a16="http://schemas.microsoft.com/office/drawing/2014/main" id="{893585DB-84A2-1444-A893-6A8B6644EBEE}"/>
              </a:ext>
            </a:extLst>
          </p:cNvPr>
          <p:cNvSpPr/>
          <p:nvPr/>
        </p:nvSpPr>
        <p:spPr>
          <a:xfrm rot="10800000">
            <a:off x="9662342" y="6197245"/>
            <a:ext cx="451945" cy="23234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E2009123-7ABD-D541-8FC2-4A209053E8BD}"/>
              </a:ext>
            </a:extLst>
          </p:cNvPr>
          <p:cNvSpPr/>
          <p:nvPr/>
        </p:nvSpPr>
        <p:spPr>
          <a:xfrm rot="5400000">
            <a:off x="924911" y="3923151"/>
            <a:ext cx="451945" cy="23234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1865B07A-01DF-B14F-8587-6563E8CB0527}"/>
              </a:ext>
            </a:extLst>
          </p:cNvPr>
          <p:cNvSpPr/>
          <p:nvPr/>
        </p:nvSpPr>
        <p:spPr>
          <a:xfrm>
            <a:off x="9700635" y="4713225"/>
            <a:ext cx="451945" cy="23234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1" name="Picture 4" descr="Refresh Symbol HD Stock Images | Shutterstock">
            <a:extLst>
              <a:ext uri="{FF2B5EF4-FFF2-40B4-BE49-F238E27FC236}">
                <a16:creationId xmlns:a16="http://schemas.microsoft.com/office/drawing/2014/main" id="{D0085650-5CE9-7A46-951E-31E355117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8" t="7778" r="10849" b="14014"/>
          <a:stretch/>
        </p:blipFill>
        <p:spPr bwMode="auto">
          <a:xfrm rot="8191407">
            <a:off x="11750279" y="6392578"/>
            <a:ext cx="169959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ight Arrow 62">
            <a:extLst>
              <a:ext uri="{FF2B5EF4-FFF2-40B4-BE49-F238E27FC236}">
                <a16:creationId xmlns:a16="http://schemas.microsoft.com/office/drawing/2014/main" id="{0D233A78-F54D-3640-B6F1-FDD831B09220}"/>
              </a:ext>
            </a:extLst>
          </p:cNvPr>
          <p:cNvSpPr/>
          <p:nvPr/>
        </p:nvSpPr>
        <p:spPr>
          <a:xfrm rot="5400000">
            <a:off x="10922508" y="5452438"/>
            <a:ext cx="451945" cy="23234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F4BA9612-6479-3B4C-AFAB-44D0B661B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19" y="5854525"/>
            <a:ext cx="353291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E9707AD-E172-E446-9F68-6E86AF7B4C04}"/>
              </a:ext>
            </a:extLst>
          </p:cNvPr>
          <p:cNvSpPr txBox="1"/>
          <p:nvPr/>
        </p:nvSpPr>
        <p:spPr>
          <a:xfrm>
            <a:off x="1242434" y="5844413"/>
            <a:ext cx="3828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 script to create these files – available on </a:t>
            </a:r>
            <a:r>
              <a:rPr lang="en-US" sz="1400" dirty="0" err="1">
                <a:hlinkClick r:id="rId5"/>
              </a:rPr>
              <a:t>Github</a:t>
            </a:r>
            <a:r>
              <a:rPr lang="en-US" sz="1400" dirty="0"/>
              <a:t> </a:t>
            </a:r>
          </a:p>
        </p:txBody>
      </p:sp>
      <p:pic>
        <p:nvPicPr>
          <p:cNvPr id="66" name="Picture 4" descr="Refresh Symbol HD Stock Images | Shutterstock">
            <a:extLst>
              <a:ext uri="{FF2B5EF4-FFF2-40B4-BE49-F238E27FC236}">
                <a16:creationId xmlns:a16="http://schemas.microsoft.com/office/drawing/2014/main" id="{E231C297-5543-4643-8D31-0CB1AF444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8" t="7778" r="10849" b="14014"/>
          <a:stretch/>
        </p:blipFill>
        <p:spPr bwMode="auto">
          <a:xfrm rot="8191407">
            <a:off x="874923" y="6227465"/>
            <a:ext cx="254939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5DC9162E-9550-1E47-96BD-AF5B9DB8807F}"/>
              </a:ext>
            </a:extLst>
          </p:cNvPr>
          <p:cNvSpPr txBox="1"/>
          <p:nvPr/>
        </p:nvSpPr>
        <p:spPr>
          <a:xfrm>
            <a:off x="1242434" y="6193073"/>
            <a:ext cx="2248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Back and forth with curators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C4A087-B9FC-384B-86C9-EE5860FD17CF}"/>
              </a:ext>
            </a:extLst>
          </p:cNvPr>
          <p:cNvSpPr txBox="1"/>
          <p:nvPr/>
        </p:nvSpPr>
        <p:spPr>
          <a:xfrm>
            <a:off x="2799905" y="84639"/>
            <a:ext cx="65921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/>
              <a:t>High level overview: SARS-CoV-2 sequence submission </a:t>
            </a:r>
          </a:p>
        </p:txBody>
      </p:sp>
    </p:spTree>
    <p:extLst>
      <p:ext uri="{BB962C8B-B14F-4D97-AF65-F5344CB8AC3E}">
        <p14:creationId xmlns:p14="http://schemas.microsoft.com/office/powerpoint/2010/main" val="44411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131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Waters, Amanda {PEP}</dc:creator>
  <cp:lastModifiedBy>Waters, Amanda {PEP}</cp:lastModifiedBy>
  <cp:revision>2</cp:revision>
  <dcterms:created xsi:type="dcterms:W3CDTF">2021-09-03T12:54:13Z</dcterms:created>
  <dcterms:modified xsi:type="dcterms:W3CDTF">2021-09-04T18:47:26Z</dcterms:modified>
</cp:coreProperties>
</file>