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95256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962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31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25855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90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10368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78592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61681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0261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2023-01-13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44238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2023-01-13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166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2023-01-13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08023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2023-01-13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14774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2023-01-13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0201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2023-01-13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128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2023-01-13</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05857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806B3-D79A-4E76-A2D8-F9ADBAFB48B1}" type="datetimeFigureOut">
              <a:rPr lang="en-CA" smtClean="0"/>
              <a:t>2023-01-13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108774068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4718" y="1102936"/>
            <a:ext cx="9935474" cy="1923068"/>
          </a:xfrm>
        </p:spPr>
        <p:txBody>
          <a:bodyPr>
            <a:normAutofit/>
          </a:bodyPr>
          <a:lstStyle/>
          <a:p>
            <a:pPr algn="ctr"/>
            <a:r>
              <a:rPr lang="en-US" altLang="en-US" dirty="0"/>
              <a:t>Architectural Components of an Oracle Server</a:t>
            </a:r>
            <a:endParaRPr lang="en-CA" dirty="0"/>
          </a:p>
        </p:txBody>
      </p:sp>
      <p:sp>
        <p:nvSpPr>
          <p:cNvPr id="3" name="Subtitle 2"/>
          <p:cNvSpPr>
            <a:spLocks noGrp="1"/>
          </p:cNvSpPr>
          <p:nvPr>
            <p:ph type="subTitle" idx="1"/>
          </p:nvPr>
        </p:nvSpPr>
        <p:spPr>
          <a:xfrm>
            <a:off x="1261872" y="4091234"/>
            <a:ext cx="8683406" cy="1168923"/>
          </a:xfrm>
        </p:spPr>
        <p:txBody>
          <a:bodyPr/>
          <a:lstStyle/>
          <a:p>
            <a:pPr algn="ctr"/>
            <a:r>
              <a:rPr lang="en-CA" sz="1600" dirty="0">
                <a:latin typeface="Arial Black" panose="020B0A04020102020204" pitchFamily="34" charset="0"/>
                <a:cs typeface="Arial" panose="020B0604020202020204" pitchFamily="34" charset="0"/>
              </a:rPr>
              <a:t>An Oracle Server consists of Two Entities – Instance and Database.</a:t>
            </a:r>
          </a:p>
          <a:p>
            <a:pPr algn="ctr"/>
            <a:r>
              <a:rPr lang="en-CA" sz="1600" dirty="0">
                <a:latin typeface="Arial Black" panose="020B0A04020102020204" pitchFamily="34" charset="0"/>
                <a:cs typeface="Arial" panose="020B0604020202020204" pitchFamily="34" charset="0"/>
              </a:rPr>
              <a:t>The Instance consists of Memory Structures and Background Processes, while the Database is made of bunch of Files on disk.</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Large Pool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465833" cy="4185501"/>
          </a:xfrm>
        </p:spPr>
        <p:txBody>
          <a:bodyPr>
            <a:normAutofit/>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Large Pool is an optional area in SGA that DBA can configure to provide large allocations for specific operations such as an RMAN backup or restore. 		Also, when using Shared Server option (instead of default one – Dedicated), this pool will be used</a:t>
            </a:r>
          </a:p>
          <a:p>
            <a:r>
              <a:rPr lang="en-US" sz="2000" dirty="0">
                <a:solidFill>
                  <a:schemeClr val="tx1"/>
                </a:solidFill>
                <a:latin typeface="Arial" panose="020B0604020202020204" pitchFamily="34" charset="0"/>
                <a:cs typeface="Arial" panose="020B0604020202020204" pitchFamily="34" charset="0"/>
              </a:rPr>
              <a:t>If this pool does not exist, Oracle will use Shared Poll instead, which may degrade the overall performance</a:t>
            </a:r>
          </a:p>
          <a:p>
            <a:r>
              <a:rPr lang="en-US" sz="2000" dirty="0">
                <a:solidFill>
                  <a:schemeClr val="tx1"/>
                </a:solidFill>
                <a:latin typeface="Arial" panose="020B0604020202020204" pitchFamily="34" charset="0"/>
                <a:cs typeface="Arial" panose="020B0604020202020204" pitchFamily="34" charset="0"/>
              </a:rPr>
              <a:t>This pool is not managed by the LRU list (algorithm)</a:t>
            </a:r>
          </a:p>
          <a:p>
            <a:r>
              <a:rPr lang="en-US" sz="2000" dirty="0">
                <a:latin typeface="Arial" panose="020B0604020202020204" pitchFamily="34" charset="0"/>
                <a:cs typeface="Arial" panose="020B0604020202020204" pitchFamily="34" charset="0"/>
              </a:rPr>
              <a:t>Its size is determined by parameter </a:t>
            </a:r>
            <a:r>
              <a:rPr lang="en-US" sz="2000" b="1" dirty="0">
                <a:latin typeface="Arial" panose="020B0604020202020204" pitchFamily="34" charset="0"/>
                <a:cs typeface="Arial" panose="020B0604020202020204" pitchFamily="34" charset="0"/>
              </a:rPr>
              <a:t>LARGE_POOL_SIZE</a:t>
            </a:r>
            <a:r>
              <a:rPr lang="en-US" sz="2000" dirty="0">
                <a:latin typeface="Arial" panose="020B0604020202020204" pitchFamily="34" charset="0"/>
                <a:cs typeface="Arial" panose="020B0604020202020204" pitchFamily="34" charset="0"/>
              </a:rPr>
              <a:t>, which is usually in the range from 8 to 64 MB</a:t>
            </a:r>
          </a:p>
        </p:txBody>
      </p:sp>
    </p:spTree>
    <p:extLst>
      <p:ext uri="{BB962C8B-B14F-4D97-AF65-F5344CB8AC3E}">
        <p14:creationId xmlns:p14="http://schemas.microsoft.com/office/powerpoint/2010/main" val="321284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Java Pool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065230"/>
            <a:ext cx="9333858" cy="4176074"/>
          </a:xfrm>
        </p:spPr>
        <p:txBody>
          <a:bodyPr>
            <a:normAutofit/>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Java Pool is an optional area in SGA, that DBA can configure to provide memory for Java operation, if your application is going to run Java Stored Procedures or use Java Virtual Machine (JVM).</a:t>
            </a:r>
          </a:p>
          <a:p>
            <a:r>
              <a:rPr lang="en-US" sz="2000" dirty="0">
                <a:solidFill>
                  <a:schemeClr val="tx1"/>
                </a:solidFill>
                <a:latin typeface="Arial" panose="020B0604020202020204" pitchFamily="34" charset="0"/>
                <a:cs typeface="Arial" panose="020B0604020202020204" pitchFamily="34" charset="0"/>
              </a:rPr>
              <a:t>Since a number of Oracle options are nowadays written in Java, it is considered as a memory standard.</a:t>
            </a:r>
          </a:p>
          <a:p>
            <a:r>
              <a:rPr lang="en-US" sz="2000" dirty="0">
                <a:solidFill>
                  <a:schemeClr val="tx1"/>
                </a:solidFill>
                <a:latin typeface="Arial" panose="020B0604020202020204" pitchFamily="34" charset="0"/>
                <a:cs typeface="Arial" panose="020B0604020202020204" pitchFamily="34" charset="0"/>
              </a:rPr>
              <a:t>This pool is not managed by the LRU list (algorithm).</a:t>
            </a:r>
          </a:p>
          <a:p>
            <a:r>
              <a:rPr lang="en-US" sz="2000" dirty="0">
                <a:latin typeface="Arial" panose="020B0604020202020204" pitchFamily="34" charset="0"/>
                <a:cs typeface="Arial" panose="020B0604020202020204" pitchFamily="34" charset="0"/>
              </a:rPr>
              <a:t>Its size is determined by parameter </a:t>
            </a:r>
            <a:r>
              <a:rPr lang="en-US" sz="2000" b="1" dirty="0">
                <a:latin typeface="Arial" panose="020B0604020202020204" pitchFamily="34" charset="0"/>
                <a:cs typeface="Arial" panose="020B0604020202020204" pitchFamily="34" charset="0"/>
              </a:rPr>
              <a:t>JAVA_POOL_SIZE</a:t>
            </a:r>
            <a:r>
              <a:rPr lang="en-US" sz="2000" dirty="0">
                <a:latin typeface="Arial" panose="020B0604020202020204" pitchFamily="34" charset="0"/>
                <a:cs typeface="Arial" panose="020B0604020202020204" pitchFamily="34" charset="0"/>
              </a:rPr>
              <a:t>, which is usually in the range from 16 to 128 MB.</a:t>
            </a:r>
          </a:p>
        </p:txBody>
      </p:sp>
    </p:spTree>
    <p:extLst>
      <p:ext uri="{BB962C8B-B14F-4D97-AF65-F5344CB8AC3E}">
        <p14:creationId xmlns:p14="http://schemas.microsoft.com/office/powerpoint/2010/main" val="408291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Background Processes</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2" y="895544"/>
            <a:ext cx="9117040" cy="5759778"/>
          </a:xfrm>
        </p:spPr>
        <p:txBody>
          <a:bodyPr>
            <a:normAutofit fontScale="92500" lnSpcReduction="2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These processes are launched when the Instance is started and run until it is terminated. They are managed automatically by Oracle Software.</a:t>
            </a:r>
          </a:p>
          <a:p>
            <a:r>
              <a:rPr lang="en-US" sz="2000" dirty="0">
                <a:solidFill>
                  <a:schemeClr val="tx1"/>
                </a:solidFill>
                <a:latin typeface="Arial" panose="020B0604020202020204" pitchFamily="34" charset="0"/>
                <a:cs typeface="Arial" panose="020B0604020202020204" pitchFamily="34" charset="0"/>
              </a:rPr>
              <a:t>Five BP are Mandatory ones, the others are optional, though some will be always used in a production Database.</a:t>
            </a:r>
          </a:p>
          <a:p>
            <a:r>
              <a:rPr lang="en-US" sz="2000" b="1" dirty="0">
                <a:solidFill>
                  <a:srgbClr val="FF0000"/>
                </a:solidFill>
                <a:latin typeface="Arial" panose="020B0604020202020204" pitchFamily="34" charset="0"/>
                <a:cs typeface="Arial" panose="020B0604020202020204" pitchFamily="34" charset="0"/>
              </a:rPr>
              <a:t>Mandatory Background Processes</a:t>
            </a:r>
            <a:r>
              <a:rPr lang="en-US" sz="2000" dirty="0">
                <a:solidFill>
                  <a:schemeClr val="tx1"/>
                </a:solidFill>
                <a:latin typeface="Arial" panose="020B0604020202020204" pitchFamily="34" charset="0"/>
                <a:cs typeface="Arial" panose="020B0604020202020204" pitchFamily="34" charset="0"/>
              </a:rPr>
              <a:t> are the following ones:</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SYSTEM MONITOR (SMON)</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PROCESS MONITOR (PMON)</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DATABASE WRITER (DBW0)</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LOG WRITER (LGWR)</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CHECKPOINTER (CKPT)                                                													and many are the optional processes like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Archiver (ARC0)</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Manageability Monitor (MMON)</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Memory Manager (MMAN)</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Listener Registration Process (LREG)</a:t>
            </a:r>
          </a:p>
          <a:p>
            <a:pPr>
              <a:buFont typeface="Arial" panose="020B0604020202020204" pitchFamily="34" charset="0"/>
              <a:buChar char="•"/>
            </a:pPr>
            <a:r>
              <a:rPr lang="en-US" sz="2000" dirty="0" err="1">
                <a:latin typeface="Arial" panose="020B0604020202020204" pitchFamily="34" charset="0"/>
                <a:cs typeface="Arial" panose="020B0604020202020204" pitchFamily="34" charset="0"/>
              </a:rPr>
              <a:t>Recoverer</a:t>
            </a:r>
            <a:r>
              <a:rPr lang="en-US" sz="2000" dirty="0">
                <a:latin typeface="Arial" panose="020B0604020202020204" pitchFamily="34" charset="0"/>
                <a:cs typeface="Arial" panose="020B0604020202020204" pitchFamily="34" charset="0"/>
              </a:rPr>
              <a:t> Process (RECO)                         etc.</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791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SMON and PMON</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183029" cy="4185501"/>
          </a:xfrm>
        </p:spPr>
        <p:txBody>
          <a:bodyPr>
            <a:normAutofit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SMON performs an Instance Recovery following an Instance  Crash by using Redo Log Files and Undo Files. This recovery has Two steps: </a:t>
            </a:r>
            <a:r>
              <a:rPr lang="en-US" sz="2000" b="1" dirty="0">
                <a:solidFill>
                  <a:schemeClr val="tx1"/>
                </a:solidFill>
                <a:latin typeface="Arial" panose="020B0604020202020204" pitchFamily="34" charset="0"/>
                <a:cs typeface="Arial" panose="020B0604020202020204" pitchFamily="34" charset="0"/>
              </a:rPr>
              <a:t>Roll Forward </a:t>
            </a:r>
            <a:r>
              <a:rPr lang="en-US" sz="2000" dirty="0">
                <a:solidFill>
                  <a:schemeClr val="tx1"/>
                </a:solidFill>
                <a:latin typeface="Arial" panose="020B0604020202020204" pitchFamily="34" charset="0"/>
                <a:cs typeface="Arial" panose="020B0604020202020204" pitchFamily="34" charset="0"/>
              </a:rPr>
              <a:t>followed by </a:t>
            </a:r>
            <a:r>
              <a:rPr lang="en-US" sz="2000" b="1" dirty="0">
                <a:solidFill>
                  <a:schemeClr val="tx1"/>
                </a:solidFill>
                <a:latin typeface="Arial" panose="020B0604020202020204" pitchFamily="34" charset="0"/>
                <a:cs typeface="Arial" panose="020B0604020202020204" pitchFamily="34" charset="0"/>
              </a:rPr>
              <a:t>System Rollback</a:t>
            </a:r>
          </a:p>
          <a:p>
            <a:r>
              <a:rPr lang="en-US" sz="2000" dirty="0">
                <a:solidFill>
                  <a:schemeClr val="tx1"/>
                </a:solidFill>
                <a:latin typeface="Arial" panose="020B0604020202020204" pitchFamily="34" charset="0"/>
                <a:cs typeface="Arial" panose="020B0604020202020204" pitchFamily="34" charset="0"/>
              </a:rPr>
              <a:t>It also manages the space for sorting, and coalesces free space in the database </a:t>
            </a:r>
          </a:p>
          <a:p>
            <a:r>
              <a:rPr lang="en-US" sz="2000" dirty="0">
                <a:solidFill>
                  <a:schemeClr val="tx1"/>
                </a:solidFill>
                <a:latin typeface="Arial" panose="020B0604020202020204" pitchFamily="34" charset="0"/>
                <a:cs typeface="Arial" panose="020B0604020202020204" pitchFamily="34" charset="0"/>
              </a:rPr>
              <a:t>PMON is responsible for cleanup after a failed user connection (power failure, reboot </a:t>
            </a:r>
            <a:r>
              <a:rPr lang="en-US" sz="2000" dirty="0" err="1">
                <a:solidFill>
                  <a:schemeClr val="tx1"/>
                </a:solidFill>
                <a:latin typeface="Arial" panose="020B0604020202020204" pitchFamily="34" charset="0"/>
                <a:cs typeface="Arial" panose="020B0604020202020204" pitchFamily="34" charset="0"/>
              </a:rPr>
              <a:t>etc</a:t>
            </a:r>
            <a:r>
              <a:rPr lang="en-US" sz="2000" dirty="0">
                <a:solidFill>
                  <a:schemeClr val="tx1"/>
                </a:solidFill>
                <a:latin typeface="Arial" panose="020B0604020202020204" pitchFamily="34" charset="0"/>
                <a:cs typeface="Arial" panose="020B0604020202020204" pitchFamily="34" charset="0"/>
              </a:rPr>
              <a:t>)</a:t>
            </a:r>
          </a:p>
          <a:p>
            <a:r>
              <a:rPr lang="en-US" sz="2000" dirty="0">
                <a:solidFill>
                  <a:schemeClr val="tx1"/>
                </a:solidFill>
                <a:latin typeface="Arial" panose="020B0604020202020204" pitchFamily="34" charset="0"/>
                <a:cs typeface="Arial" panose="020B0604020202020204" pitchFamily="34" charset="0"/>
              </a:rPr>
              <a:t>It frees up all the resources used by the failed user process</a:t>
            </a:r>
          </a:p>
          <a:p>
            <a:r>
              <a:rPr lang="en-US" sz="2000" dirty="0">
                <a:solidFill>
                  <a:schemeClr val="tx1"/>
                </a:solidFill>
                <a:latin typeface="Arial" panose="020B0604020202020204" pitchFamily="34" charset="0"/>
                <a:cs typeface="Arial" panose="020B0604020202020204" pitchFamily="34" charset="0"/>
              </a:rPr>
              <a:t>When PMON detects an abnormal termination of user process, it will destroy the matched server process, return the PGA piece to the OS, then will undo any incomplete transactions and release all locks held by that user process</a:t>
            </a:r>
          </a:p>
        </p:txBody>
      </p:sp>
    </p:spTree>
    <p:extLst>
      <p:ext uri="{BB962C8B-B14F-4D97-AF65-F5344CB8AC3E}">
        <p14:creationId xmlns:p14="http://schemas.microsoft.com/office/powerpoint/2010/main" val="1393978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Database Writer (DBW0)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465833" cy="5203596"/>
          </a:xfrm>
        </p:spPr>
        <p:txBody>
          <a:bodyPr>
            <a:normAutofit fontScale="92500"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The purpose of DBW0 is to write (transport) “dirty” buffers from Data Buffer cache in SGA to Data Files on disk. </a:t>
            </a:r>
          </a:p>
          <a:p>
            <a:r>
              <a:rPr lang="en-US" sz="2000" dirty="0">
                <a:solidFill>
                  <a:schemeClr val="tx1"/>
                </a:solidFill>
                <a:latin typeface="Arial" panose="020B0604020202020204" pitchFamily="34" charset="0"/>
                <a:cs typeface="Arial" panose="020B0604020202020204" pitchFamily="34" charset="0"/>
              </a:rPr>
              <a:t>It is possible to have up to 100 writers per instance, and default number is One writer per 8 CPU. (DBW0, DB1, …, </a:t>
            </a:r>
            <a:r>
              <a:rPr lang="en-US" sz="2000" dirty="0" err="1">
                <a:solidFill>
                  <a:schemeClr val="tx1"/>
                </a:solidFill>
                <a:latin typeface="Arial" panose="020B0604020202020204" pitchFamily="34" charset="0"/>
                <a:cs typeface="Arial" panose="020B0604020202020204" pitchFamily="34" charset="0"/>
              </a:rPr>
              <a:t>DBWa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DBWb</a:t>
            </a:r>
            <a:r>
              <a:rPr lang="en-US" sz="2000" dirty="0">
                <a:solidFill>
                  <a:schemeClr val="tx1"/>
                </a:solidFill>
                <a:latin typeface="Arial" panose="020B0604020202020204" pitchFamily="34" charset="0"/>
                <a:cs typeface="Arial" panose="020B0604020202020204" pitchFamily="34" charset="0"/>
              </a:rPr>
              <a:t>, …, DBW36, DBW37, …)</a:t>
            </a:r>
          </a:p>
          <a:p>
            <a:r>
              <a:rPr lang="en-US" sz="2000" dirty="0">
                <a:solidFill>
                  <a:schemeClr val="tx1"/>
                </a:solidFill>
                <a:latin typeface="Arial" panose="020B0604020202020204" pitchFamily="34" charset="0"/>
                <a:cs typeface="Arial" panose="020B0604020202020204" pitchFamily="34" charset="0"/>
              </a:rPr>
              <a:t>It is a “lazy” process, it writes not often and always in a bulk. Why? 			Because, having more I/O is considered bad for a performance.</a:t>
            </a:r>
          </a:p>
          <a:p>
            <a:r>
              <a:rPr lang="en-US" sz="2000" dirty="0">
                <a:solidFill>
                  <a:schemeClr val="tx1"/>
                </a:solidFill>
                <a:latin typeface="Arial" panose="020B0604020202020204" pitchFamily="34" charset="0"/>
                <a:cs typeface="Arial" panose="020B0604020202020204" pitchFamily="34" charset="0"/>
              </a:rPr>
              <a:t>Here are the </a:t>
            </a:r>
            <a:r>
              <a:rPr lang="en-US" sz="2000" u="sng" dirty="0">
                <a:solidFill>
                  <a:srgbClr val="0070C0"/>
                </a:solidFill>
                <a:latin typeface="Arial" panose="020B0604020202020204" pitchFamily="34" charset="0"/>
                <a:cs typeface="Arial" panose="020B0604020202020204" pitchFamily="34" charset="0"/>
              </a:rPr>
              <a:t>Five criteria that trigger DBW0 </a:t>
            </a:r>
            <a:r>
              <a:rPr lang="en-US" sz="2000" dirty="0">
                <a:solidFill>
                  <a:schemeClr val="tx1"/>
                </a:solidFill>
                <a:latin typeface="Arial" panose="020B0604020202020204" pitchFamily="34" charset="0"/>
                <a:cs typeface="Arial" panose="020B0604020202020204" pitchFamily="34" charset="0"/>
              </a:rPr>
              <a:t>to “flush off” dirty buffers: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There are not enough Free buffers (there is Threshold Down value given)</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There are too many “dirty” buffers (again, there is Threshold Up value)	</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After 3000 </a:t>
            </a:r>
            <a:r>
              <a:rPr lang="en-US" sz="2000" dirty="0" err="1">
                <a:solidFill>
                  <a:schemeClr val="tx1"/>
                </a:solidFill>
                <a:latin typeface="Arial" panose="020B0604020202020204" pitchFamily="34" charset="0"/>
                <a:cs typeface="Arial" panose="020B0604020202020204" pitchFamily="34" charset="0"/>
              </a:rPr>
              <a:t>mili</a:t>
            </a:r>
            <a:r>
              <a:rPr lang="en-US" sz="2000" dirty="0">
                <a:solidFill>
                  <a:schemeClr val="tx1"/>
                </a:solidFill>
                <a:latin typeface="Arial" panose="020B0604020202020204" pitchFamily="34" charset="0"/>
                <a:cs typeface="Arial" panose="020B0604020202020204" pitchFamily="34" charset="0"/>
              </a:rPr>
              <a:t>-seconds timeout (it sounds more serious than 3 seconds)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Whenever is a Checkpoint requested (Full or Incremental)</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When DBA issues a manual command:</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           &gt; ALTER SYSTEM CHECKPOINT;</a:t>
            </a:r>
          </a:p>
          <a:p>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504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Log Writer (LGWR)</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465833" cy="4392891"/>
          </a:xfrm>
        </p:spPr>
        <p:txBody>
          <a:bodyPr>
            <a:normAutofit/>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The purpose of LGWR is to write blocks from Log Buffer in SGA to Redo Log Files on disk, always in a circular mode (first one in, first one out)</a:t>
            </a:r>
          </a:p>
          <a:p>
            <a:r>
              <a:rPr lang="en-US" sz="2000" dirty="0">
                <a:solidFill>
                  <a:schemeClr val="tx1"/>
                </a:solidFill>
                <a:latin typeface="Arial" panose="020B0604020202020204" pitchFamily="34" charset="0"/>
                <a:cs typeface="Arial" panose="020B0604020202020204" pitchFamily="34" charset="0"/>
              </a:rPr>
              <a:t>If the Redo Log Files are multiplexed, it writes simultaneously to all members of the Log Group, even if one of the members is lost or damaged.</a:t>
            </a:r>
          </a:p>
          <a:p>
            <a:r>
              <a:rPr lang="en-US" sz="2000" dirty="0">
                <a:solidFill>
                  <a:schemeClr val="tx1"/>
                </a:solidFill>
                <a:latin typeface="Arial" panose="020B0604020202020204" pitchFamily="34" charset="0"/>
                <a:cs typeface="Arial" panose="020B0604020202020204" pitchFamily="34" charset="0"/>
              </a:rPr>
              <a:t>It is fairly fast and frequent process, compared to DBW0. It guarantees that No data loss can happen, after user receives a message like “Commit completed”.</a:t>
            </a:r>
          </a:p>
          <a:p>
            <a:r>
              <a:rPr lang="en-US" sz="2000" dirty="0">
                <a:solidFill>
                  <a:schemeClr val="tx1"/>
                </a:solidFill>
                <a:latin typeface="Arial" panose="020B0604020202020204" pitchFamily="34" charset="0"/>
                <a:cs typeface="Arial" panose="020B0604020202020204" pitchFamily="34" charset="0"/>
              </a:rPr>
              <a:t>Here are the </a:t>
            </a:r>
            <a:r>
              <a:rPr lang="en-US" sz="2000" u="sng" dirty="0">
                <a:solidFill>
                  <a:srgbClr val="0070C0"/>
                </a:solidFill>
                <a:latin typeface="Arial" panose="020B0604020202020204" pitchFamily="34" charset="0"/>
                <a:cs typeface="Arial" panose="020B0604020202020204" pitchFamily="34" charset="0"/>
              </a:rPr>
              <a:t>Three criteria that trigger LGWR </a:t>
            </a:r>
            <a:r>
              <a:rPr lang="en-US" sz="2000" dirty="0">
                <a:solidFill>
                  <a:schemeClr val="tx1"/>
                </a:solidFill>
                <a:latin typeface="Arial" panose="020B0604020202020204" pitchFamily="34" charset="0"/>
                <a:cs typeface="Arial" panose="020B0604020202020204" pitchFamily="34" charset="0"/>
              </a:rPr>
              <a:t>to “flush off” dirty buffers: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Commit happens (even just from one user session)</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Log Buffer is one third full</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Always Before DBWR is about to “flush off” some “dirty” buffers</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361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Checkpoint Process (CKPT)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69" y="1065229"/>
            <a:ext cx="9946601" cy="4581427"/>
          </a:xfrm>
        </p:spPr>
        <p:txBody>
          <a:bodyPr>
            <a:normAutofit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This process is responsible for issuing a Checkpoint when server must update the headers of all data files and header of a control file.</a:t>
            </a:r>
          </a:p>
          <a:p>
            <a:r>
              <a:rPr lang="en-US" sz="2000" dirty="0">
                <a:solidFill>
                  <a:schemeClr val="tx1"/>
                </a:solidFill>
                <a:latin typeface="Arial" panose="020B0604020202020204" pitchFamily="34" charset="0"/>
                <a:cs typeface="Arial" panose="020B0604020202020204" pitchFamily="34" charset="0"/>
              </a:rPr>
              <a:t>It is a major cause for a DBW0 writing of “dirty” buffers. You may consider it as “someone” who gives the beat to DBW0 (like a drummer in a band)</a:t>
            </a:r>
          </a:p>
          <a:p>
            <a:r>
              <a:rPr lang="en-US" sz="2000" dirty="0">
                <a:solidFill>
                  <a:schemeClr val="tx1"/>
                </a:solidFill>
                <a:latin typeface="Arial" panose="020B0604020202020204" pitchFamily="34" charset="0"/>
                <a:cs typeface="Arial" panose="020B0604020202020204" pitchFamily="34" charset="0"/>
              </a:rPr>
              <a:t>If checkpoint occurs too frequently, I/O contention may happen, while if it occurs rarely, then the recovery time of a failed instance may be too long</a:t>
            </a:r>
          </a:p>
          <a:p>
            <a:r>
              <a:rPr lang="en-US" sz="2000" dirty="0">
                <a:solidFill>
                  <a:schemeClr val="tx1"/>
                </a:solidFill>
                <a:latin typeface="Arial" panose="020B0604020202020204" pitchFamily="34" charset="0"/>
                <a:cs typeface="Arial" panose="020B0604020202020204" pitchFamily="34" charset="0"/>
              </a:rPr>
              <a:t>We have Three Types of Checkpoint: </a:t>
            </a:r>
            <a:r>
              <a:rPr lang="en-US" sz="2000" b="1" dirty="0">
                <a:solidFill>
                  <a:schemeClr val="tx1"/>
                </a:solidFill>
                <a:latin typeface="Arial" panose="020B0604020202020204" pitchFamily="34" charset="0"/>
                <a:cs typeface="Arial" panose="020B0604020202020204" pitchFamily="34" charset="0"/>
              </a:rPr>
              <a:t>Incremental, Partial </a:t>
            </a:r>
            <a:r>
              <a:rPr lang="en-US" sz="2000" dirty="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Full</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Incremental – part of Normal database activity, when DBW0 decides to write some of the “dirty” buffers into data files on disk</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Partial – occurs when certain operations happen like placing Tablespace or Datafile offline, truncating or dropping a table, backing up a datafile with RMAN etc.</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Full – only when shutdown (non abort) happens or manual request by DBA</a:t>
            </a:r>
          </a:p>
          <a:p>
            <a:endParaRPr lang="en-US" sz="2000" dirty="0">
              <a:solidFill>
                <a:schemeClr val="tx1"/>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53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Archiver Process (ARC0)</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305577" cy="4185501"/>
          </a:xfrm>
        </p:spPr>
        <p:txBody>
          <a:bodyPr>
            <a:normAutofit/>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It copies the content of Redo Log Files to an archiving destination. Here we call these copies Archived Log Files</a:t>
            </a:r>
          </a:p>
          <a:p>
            <a:r>
              <a:rPr lang="en-US" sz="2000" dirty="0">
                <a:solidFill>
                  <a:schemeClr val="tx1"/>
                </a:solidFill>
                <a:latin typeface="Arial" panose="020B0604020202020204" pitchFamily="34" charset="0"/>
                <a:cs typeface="Arial" panose="020B0604020202020204" pitchFamily="34" charset="0"/>
              </a:rPr>
              <a:t>All production database must use archiving process, otherwise Data Loss may happen in the case of Media (disk) crash. Archiving preserves a complete history of all Changes applied to the database.</a:t>
            </a:r>
          </a:p>
          <a:p>
            <a:r>
              <a:rPr lang="en-US" sz="2000" dirty="0">
                <a:solidFill>
                  <a:schemeClr val="tx1"/>
                </a:solidFill>
                <a:latin typeface="Arial" panose="020B0604020202020204" pitchFamily="34" charset="0"/>
                <a:cs typeface="Arial" panose="020B0604020202020204" pitchFamily="34" charset="0"/>
              </a:rPr>
              <a:t>It is possible to have up to 30 archivers per instance (ARC0, ARC1, …)</a:t>
            </a:r>
          </a:p>
          <a:p>
            <a:r>
              <a:rPr lang="en-US" sz="2000" dirty="0">
                <a:solidFill>
                  <a:schemeClr val="tx1"/>
                </a:solidFill>
                <a:latin typeface="Arial" panose="020B0604020202020204" pitchFamily="34" charset="0"/>
                <a:cs typeface="Arial" panose="020B0604020202020204" pitchFamily="34" charset="0"/>
              </a:rPr>
              <a:t>When enabled by DBA, archiving is an automated process and DBA just needs to take care of disk space and how long should keep these files</a:t>
            </a:r>
          </a:p>
          <a:p>
            <a:r>
              <a:rPr lang="en-US" sz="2000" dirty="0">
                <a:solidFill>
                  <a:schemeClr val="tx1"/>
                </a:solidFill>
                <a:latin typeface="Arial" panose="020B0604020202020204" pitchFamily="34" charset="0"/>
                <a:cs typeface="Arial" panose="020B0604020202020204" pitchFamily="34" charset="0"/>
              </a:rPr>
              <a:t>Archiving happens always after a “Log Switch”, which is a moment when one Redo Log File becomes full and next one starts being used from LGWR </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097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Physical Database Structures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234910"/>
            <a:ext cx="9201881" cy="4590855"/>
          </a:xfrm>
        </p:spPr>
        <p:txBody>
          <a:bodyPr>
            <a:normAutofit fontScale="92500"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An Oracle Database is made of bunch of </a:t>
            </a:r>
            <a:r>
              <a:rPr lang="en-US" sz="2000" b="1" dirty="0">
                <a:solidFill>
                  <a:schemeClr val="tx1"/>
                </a:solidFill>
                <a:latin typeface="Arial" panose="020B0604020202020204" pitchFamily="34" charset="0"/>
                <a:cs typeface="Arial" panose="020B0604020202020204" pitchFamily="34" charset="0"/>
              </a:rPr>
              <a:t>Operating System Files</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The </a:t>
            </a:r>
            <a:r>
              <a:rPr lang="en-US" sz="2000" b="1" dirty="0">
                <a:solidFill>
                  <a:schemeClr val="tx1"/>
                </a:solidFill>
                <a:latin typeface="Arial" panose="020B0604020202020204" pitchFamily="34" charset="0"/>
                <a:cs typeface="Arial" panose="020B0604020202020204" pitchFamily="34" charset="0"/>
              </a:rPr>
              <a:t>Core of Database </a:t>
            </a:r>
            <a:r>
              <a:rPr lang="en-US" sz="2000" dirty="0">
                <a:solidFill>
                  <a:schemeClr val="tx1"/>
                </a:solidFill>
                <a:latin typeface="Arial" panose="020B0604020202020204" pitchFamily="34" charset="0"/>
                <a:cs typeface="Arial" panose="020B0604020202020204" pitchFamily="34" charset="0"/>
              </a:rPr>
              <a:t>is made of Three file types:</a:t>
            </a:r>
          </a:p>
          <a:p>
            <a:pPr>
              <a:buFont typeface="Wingdings" panose="05000000000000000000" pitchFamily="2" charset="2"/>
              <a:buChar char="q"/>
            </a:pPr>
            <a:r>
              <a:rPr lang="en-US" sz="2000" dirty="0" err="1">
                <a:latin typeface="Arial" panose="020B0604020202020204" pitchFamily="34" charset="0"/>
                <a:cs typeface="Arial" panose="020B0604020202020204" pitchFamily="34" charset="0"/>
              </a:rPr>
              <a:t>Controlfile</a:t>
            </a:r>
            <a:r>
              <a:rPr lang="en-US" sz="2000" dirty="0">
                <a:latin typeface="Arial" panose="020B0604020202020204" pitchFamily="34" charset="0"/>
                <a:cs typeface="Arial" panose="020B0604020202020204" pitchFamily="34" charset="0"/>
              </a:rPr>
              <a:t> (that must be multiplexed)</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Online Redo Log Files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Datafiles                                                  													and we have also </a:t>
            </a:r>
            <a:r>
              <a:rPr lang="en-US" sz="2000" b="1" dirty="0">
                <a:latin typeface="Arial" panose="020B0604020202020204" pitchFamily="34" charset="0"/>
                <a:cs typeface="Arial" panose="020B0604020202020204" pitchFamily="34" charset="0"/>
              </a:rPr>
              <a:t>Other files </a:t>
            </a:r>
            <a:r>
              <a:rPr lang="en-US" sz="2000" dirty="0">
                <a:latin typeface="Arial" panose="020B0604020202020204" pitchFamily="34" charset="0"/>
                <a:cs typeface="Arial" panose="020B0604020202020204" pitchFamily="34" charset="0"/>
              </a:rPr>
              <a:t>like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Instance Parameter file (binary SPFILE or Ascii PFILE that can be edited)</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Password file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Archived Log files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Alert Log file – can be read by DBA</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Trace files (for user sessions and background processes)</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512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a:t>
            </a:r>
            <a:r>
              <a:rPr lang="en-US" b="1" dirty="0" err="1"/>
              <a:t>Controlfile</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183029" cy="5024486"/>
          </a:xfrm>
        </p:spPr>
        <p:txBody>
          <a:bodyPr>
            <a:normAutofit fontScale="92500" lnSpcReduction="2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It is small and critical file that contains pointers to the rest of the </a:t>
            </a:r>
            <a:r>
              <a:rPr lang="en-US" sz="2000" i="1" dirty="0">
                <a:solidFill>
                  <a:schemeClr val="tx1"/>
                </a:solidFill>
                <a:latin typeface="Arial" panose="020B0604020202020204" pitchFamily="34" charset="0"/>
                <a:cs typeface="Arial" panose="020B0604020202020204" pitchFamily="34" charset="0"/>
              </a:rPr>
              <a:t>database</a:t>
            </a:r>
          </a:p>
          <a:p>
            <a:r>
              <a:rPr lang="en-US" sz="2000" dirty="0">
                <a:solidFill>
                  <a:schemeClr val="tx1"/>
                </a:solidFill>
                <a:latin typeface="Arial" panose="020B0604020202020204" pitchFamily="34" charset="0"/>
                <a:cs typeface="Arial" panose="020B0604020202020204" pitchFamily="34" charset="0"/>
              </a:rPr>
              <a:t>It is a </a:t>
            </a:r>
            <a:r>
              <a:rPr lang="en-US" sz="2000" b="1" dirty="0">
                <a:solidFill>
                  <a:schemeClr val="tx1"/>
                </a:solidFill>
                <a:latin typeface="Arial" panose="020B0604020202020204" pitchFamily="34" charset="0"/>
                <a:cs typeface="Arial" panose="020B0604020202020204" pitchFamily="34" charset="0"/>
              </a:rPr>
              <a:t>Single file</a:t>
            </a:r>
            <a:r>
              <a:rPr lang="en-US" sz="2000" dirty="0">
                <a:solidFill>
                  <a:schemeClr val="tx1"/>
                </a:solidFill>
                <a:latin typeface="Arial" panose="020B0604020202020204" pitchFamily="34" charset="0"/>
                <a:cs typeface="Arial" panose="020B0604020202020204" pitchFamily="34" charset="0"/>
              </a:rPr>
              <a:t>, but every DBA will multiplex this file to at least 2 (better 3) locations, so that it can never be lost</a:t>
            </a:r>
          </a:p>
          <a:p>
            <a:r>
              <a:rPr lang="en-US" sz="2000" dirty="0">
                <a:solidFill>
                  <a:schemeClr val="tx1"/>
                </a:solidFill>
                <a:latin typeface="Arial" panose="020B0604020202020204" pitchFamily="34" charset="0"/>
                <a:cs typeface="Arial" panose="020B0604020202020204" pitchFamily="34" charset="0"/>
              </a:rPr>
              <a:t>Maintenance and synchronization between all copies of this file is automatic</a:t>
            </a:r>
          </a:p>
          <a:p>
            <a:r>
              <a:rPr lang="en-US" sz="2000" dirty="0">
                <a:solidFill>
                  <a:schemeClr val="tx1"/>
                </a:solidFill>
                <a:latin typeface="Arial" panose="020B0604020202020204" pitchFamily="34" charset="0"/>
                <a:cs typeface="Arial" panose="020B0604020202020204" pitchFamily="34" charset="0"/>
              </a:rPr>
              <a:t>Damage to any of the copies will promptly bring database down</a:t>
            </a:r>
          </a:p>
          <a:p>
            <a:r>
              <a:rPr lang="en-US" sz="2000" dirty="0">
                <a:solidFill>
                  <a:schemeClr val="tx1"/>
                </a:solidFill>
                <a:latin typeface="Arial" panose="020B0604020202020204" pitchFamily="34" charset="0"/>
                <a:cs typeface="Arial" panose="020B0604020202020204" pitchFamily="34" charset="0"/>
              </a:rPr>
              <a:t>Change in numbers or locations for copies must be done while DB is down (offline)</a:t>
            </a:r>
          </a:p>
          <a:p>
            <a:r>
              <a:rPr lang="en-US" sz="2000" dirty="0" err="1">
                <a:solidFill>
                  <a:schemeClr val="tx1"/>
                </a:solidFill>
                <a:latin typeface="Arial" panose="020B0604020202020204" pitchFamily="34" charset="0"/>
                <a:cs typeface="Arial" panose="020B0604020202020204" pitchFamily="34" charset="0"/>
              </a:rPr>
              <a:t>Controlfile</a:t>
            </a:r>
            <a:r>
              <a:rPr lang="en-US" sz="2000" dirty="0">
                <a:solidFill>
                  <a:schemeClr val="tx1"/>
                </a:solidFill>
                <a:latin typeface="Arial" panose="020B0604020202020204" pitchFamily="34" charset="0"/>
                <a:cs typeface="Arial" panose="020B0604020202020204" pitchFamily="34" charset="0"/>
              </a:rPr>
              <a:t> contains the following vital database info:</a:t>
            </a:r>
          </a:p>
          <a:p>
            <a:pPr>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Database name and its creation timestamp</a:t>
            </a:r>
          </a:p>
          <a:p>
            <a:pPr>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Locations and names of all Datafiles and Redo Log files, also Archived logs</a:t>
            </a:r>
          </a:p>
          <a:p>
            <a:pPr>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Tablespace info</a:t>
            </a:r>
          </a:p>
          <a:p>
            <a:pPr>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Redo Log info used to perform Instance Recovery</a:t>
            </a:r>
          </a:p>
          <a:p>
            <a:pPr>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Checkpoint info</a:t>
            </a:r>
          </a:p>
          <a:p>
            <a:pPr>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RMAN backup info</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5987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Agenda</a:t>
            </a:r>
          </a:p>
        </p:txBody>
      </p:sp>
      <p:sp>
        <p:nvSpPr>
          <p:cNvPr id="3" name="Content Placeholder 2"/>
          <p:cNvSpPr>
            <a:spLocks noGrp="1"/>
          </p:cNvSpPr>
          <p:nvPr>
            <p:ph idx="1"/>
          </p:nvPr>
        </p:nvSpPr>
        <p:spPr>
          <a:xfrm>
            <a:off x="1092190" y="1930401"/>
            <a:ext cx="8595360" cy="3631414"/>
          </a:xfrm>
        </p:spPr>
        <p:txBody>
          <a:bodyPr>
            <a:normAutofit/>
          </a:bodyPr>
          <a:lstStyle/>
          <a:p>
            <a:r>
              <a:rPr lang="en-US" sz="2000" dirty="0">
                <a:latin typeface="Arial" panose="020B0604020202020204" pitchFamily="34" charset="0"/>
                <a:cs typeface="Arial" panose="020B0604020202020204" pitchFamily="34" charset="0"/>
              </a:rPr>
              <a:t>Single Instance vs. Distributed System</a:t>
            </a:r>
          </a:p>
          <a:p>
            <a:r>
              <a:rPr lang="en-US" sz="2000" dirty="0">
                <a:latin typeface="Arial" panose="020B0604020202020204" pitchFamily="34" charset="0"/>
                <a:cs typeface="Arial" panose="020B0604020202020204" pitchFamily="34" charset="0"/>
              </a:rPr>
              <a:t>Memory Structures </a:t>
            </a:r>
          </a:p>
          <a:p>
            <a:r>
              <a:rPr lang="en-US" sz="2000" dirty="0">
                <a:latin typeface="Arial" panose="020B0604020202020204" pitchFamily="34" charset="0"/>
                <a:cs typeface="Arial" panose="020B0604020202020204" pitchFamily="34" charset="0"/>
              </a:rPr>
              <a:t>Background Processes</a:t>
            </a:r>
          </a:p>
          <a:p>
            <a:r>
              <a:rPr lang="en-US" sz="2000" dirty="0">
                <a:latin typeface="Arial" panose="020B0604020202020204" pitchFamily="34" charset="0"/>
                <a:cs typeface="Arial" panose="020B0604020202020204" pitchFamily="34" charset="0"/>
              </a:rPr>
              <a:t>Physical Database Structures (OS Files)</a:t>
            </a:r>
          </a:p>
          <a:p>
            <a:r>
              <a:rPr lang="en-US" sz="2000" dirty="0">
                <a:latin typeface="Arial" panose="020B0604020202020204" pitchFamily="34" charset="0"/>
                <a:cs typeface="Arial" panose="020B0604020202020204" pitchFamily="34" charset="0"/>
              </a:rPr>
              <a:t>Logical Database Structure</a:t>
            </a:r>
          </a:p>
          <a:p>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Redo Log files</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305577" cy="4996206"/>
          </a:xfrm>
        </p:spPr>
        <p:txBody>
          <a:bodyPr>
            <a:normAutofit fontScale="92500"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They store Redo Entries brought from LGWR in chronological order, so that in the case of Instance Failure, these changes can be reconstructed or “roll forward” when applied on a top of the most recent database backup</a:t>
            </a:r>
            <a:endParaRPr lang="en-US" sz="2000" i="1"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Every database has at least 2 (better 3 or 4) Redo Log files or </a:t>
            </a:r>
            <a:r>
              <a:rPr lang="en-US" sz="2000" b="1" dirty="0">
                <a:solidFill>
                  <a:schemeClr val="tx1"/>
                </a:solidFill>
                <a:latin typeface="Arial" panose="020B0604020202020204" pitchFamily="34" charset="0"/>
                <a:cs typeface="Arial" panose="020B0604020202020204" pitchFamily="34" charset="0"/>
              </a:rPr>
              <a:t>Groups</a:t>
            </a:r>
          </a:p>
          <a:p>
            <a:r>
              <a:rPr lang="en-US" sz="2000" dirty="0">
                <a:solidFill>
                  <a:schemeClr val="tx1"/>
                </a:solidFill>
                <a:latin typeface="Arial" panose="020B0604020202020204" pitchFamily="34" charset="0"/>
                <a:cs typeface="Arial" panose="020B0604020202020204" pitchFamily="34" charset="0"/>
              </a:rPr>
              <a:t>The minimum is One </a:t>
            </a:r>
            <a:r>
              <a:rPr lang="en-US" sz="2000" b="1" dirty="0">
                <a:solidFill>
                  <a:schemeClr val="tx1"/>
                </a:solidFill>
                <a:latin typeface="Arial" panose="020B0604020202020204" pitchFamily="34" charset="0"/>
                <a:cs typeface="Arial" panose="020B0604020202020204" pitchFamily="34" charset="0"/>
              </a:rPr>
              <a:t>Member</a:t>
            </a:r>
            <a:r>
              <a:rPr lang="en-US" sz="2000" dirty="0">
                <a:solidFill>
                  <a:schemeClr val="tx1"/>
                </a:solidFill>
                <a:latin typeface="Arial" panose="020B0604020202020204" pitchFamily="34" charset="0"/>
                <a:cs typeface="Arial" panose="020B0604020202020204" pitchFamily="34" charset="0"/>
              </a:rPr>
              <a:t> per Group, but you should multiplex to at least 2 (better 3) members, and place them on different disks</a:t>
            </a:r>
          </a:p>
          <a:p>
            <a:r>
              <a:rPr lang="en-US" sz="2000" dirty="0">
                <a:solidFill>
                  <a:schemeClr val="tx1"/>
                </a:solidFill>
                <a:latin typeface="Arial" panose="020B0604020202020204" pitchFamily="34" charset="0"/>
                <a:cs typeface="Arial" panose="020B0604020202020204" pitchFamily="34" charset="0"/>
              </a:rPr>
              <a:t>Size of each Redo Log file should be the same, the minimum set at 50MB</a:t>
            </a:r>
          </a:p>
          <a:p>
            <a:r>
              <a:rPr lang="en-US" sz="2000" dirty="0">
                <a:solidFill>
                  <a:schemeClr val="tx1"/>
                </a:solidFill>
                <a:latin typeface="Arial" panose="020B0604020202020204" pitchFamily="34" charset="0"/>
                <a:cs typeface="Arial" panose="020B0604020202020204" pitchFamily="34" charset="0"/>
              </a:rPr>
              <a:t>Changes (redo entries) are always written to a single group (CURRENT), until it becomes full and then LGWR perform a Log Switch and starts writing to the other group, while the previous one is being copied by ARC0 to the archive destination.</a:t>
            </a:r>
          </a:p>
          <a:p>
            <a:r>
              <a:rPr lang="en-US" sz="2000" dirty="0">
                <a:solidFill>
                  <a:schemeClr val="tx1"/>
                </a:solidFill>
                <a:latin typeface="Arial" panose="020B0604020202020204" pitchFamily="34" charset="0"/>
                <a:cs typeface="Arial" panose="020B0604020202020204" pitchFamily="34" charset="0"/>
              </a:rPr>
              <a:t>Writing and synchronization between all members of the Current Group is automatically done by LGWR</a:t>
            </a:r>
          </a:p>
          <a:p>
            <a:r>
              <a:rPr lang="en-US" sz="2000" dirty="0">
                <a:solidFill>
                  <a:schemeClr val="tx1"/>
                </a:solidFill>
                <a:latin typeface="Arial" panose="020B0604020202020204" pitchFamily="34" charset="0"/>
                <a:cs typeface="Arial" panose="020B0604020202020204" pitchFamily="34" charset="0"/>
              </a:rPr>
              <a:t>If you lose one member of the group, database will continue to run, as long as you have a valid other member of the group</a:t>
            </a:r>
          </a:p>
          <a:p>
            <a:endParaRPr lang="en-US" sz="2000" dirty="0">
              <a:solidFill>
                <a:schemeClr val="tx1"/>
              </a:solidFill>
              <a:latin typeface="Arial" panose="020B060402020202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957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Datafiles</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8"/>
            <a:ext cx="9305577" cy="5312005"/>
          </a:xfrm>
        </p:spPr>
        <p:txBody>
          <a:bodyPr>
            <a:normAutofit fontScale="92500" lnSpcReduction="2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They store the Data that has been inserted into each table of the database. Their size and numbers is almost unlimited.</a:t>
            </a:r>
          </a:p>
          <a:p>
            <a:r>
              <a:rPr lang="en-US" sz="2000" dirty="0">
                <a:solidFill>
                  <a:schemeClr val="tx1"/>
                </a:solidFill>
                <a:latin typeface="Arial" panose="020B0604020202020204" pitchFamily="34" charset="0"/>
                <a:cs typeface="Arial" panose="020B0604020202020204" pitchFamily="34" charset="0"/>
              </a:rPr>
              <a:t>They represent a physical structure behind a logical storage area called Tablespace. Each datafile must belong to the same tablespace.</a:t>
            </a:r>
          </a:p>
          <a:p>
            <a:r>
              <a:rPr lang="en-US" sz="2000" dirty="0">
                <a:solidFill>
                  <a:schemeClr val="tx1"/>
                </a:solidFill>
                <a:latin typeface="Arial" panose="020B0604020202020204" pitchFamily="34" charset="0"/>
                <a:cs typeface="Arial" panose="020B0604020202020204" pitchFamily="34" charset="0"/>
              </a:rPr>
              <a:t>At the OS level, each datafile is made of many OS blocks (they will correspond logically to DB Blocks)</a:t>
            </a:r>
          </a:p>
          <a:p>
            <a:r>
              <a:rPr lang="en-US" sz="2000" dirty="0">
                <a:solidFill>
                  <a:schemeClr val="tx1"/>
                </a:solidFill>
                <a:latin typeface="Arial" panose="020B0604020202020204" pitchFamily="34" charset="0"/>
                <a:cs typeface="Arial" panose="020B0604020202020204" pitchFamily="34" charset="0"/>
              </a:rPr>
              <a:t>The minimum number of datafiles is 3, one for each critical tablespace, though you will have many datafiles for different needs, as shown below</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SYSTEM – it stores data dictionary and control data</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SYSAUX --  stores segments used for various database options like AWR, OLAP, OEM etc.</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UNDO – stores undo or rollback segments used to protect transactions</a:t>
            </a:r>
          </a:p>
          <a:p>
            <a:pP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USERS – it stores user data in table format</a:t>
            </a:r>
          </a:p>
          <a:p>
            <a:pP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TEMP – stores sort segments used for large sort operations</a:t>
            </a:r>
          </a:p>
          <a:p>
            <a:pPr>
              <a:buFont typeface="Arial" panose="020B0604020202020204" pitchFamily="34" charset="0"/>
              <a:buChar char="•"/>
            </a:pPr>
            <a:r>
              <a:rPr lang="en-US" sz="2000" dirty="0">
                <a:solidFill>
                  <a:schemeClr val="tx1"/>
                </a:solidFill>
                <a:latin typeface="Arial" panose="020B0604020202020204" pitchFamily="34" charset="0"/>
                <a:cs typeface="Arial" panose="020B0604020202020204" pitchFamily="34" charset="0"/>
              </a:rPr>
              <a:t>INDX – stores index entries for particular table</a:t>
            </a:r>
          </a:p>
          <a:p>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55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659877"/>
          </a:xfrm>
        </p:spPr>
        <p:txBody>
          <a:bodyPr>
            <a:normAutofit/>
          </a:bodyPr>
          <a:lstStyle/>
          <a:p>
            <a:r>
              <a:rPr lang="en-US" b="1" dirty="0"/>
              <a:t>	       Other Database files</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970960"/>
            <a:ext cx="9183029" cy="5406274"/>
          </a:xfrm>
        </p:spPr>
        <p:txBody>
          <a:bodyPr>
            <a:normAutofit fontScale="92500" lnSpcReduction="2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Password file</a:t>
            </a:r>
            <a:r>
              <a:rPr lang="en-US" sz="2000" dirty="0">
                <a:solidFill>
                  <a:schemeClr val="tx1"/>
                </a:solidFill>
                <a:latin typeface="Arial" panose="020B0604020202020204" pitchFamily="34" charset="0"/>
                <a:cs typeface="Arial" panose="020B0604020202020204" pitchFamily="34" charset="0"/>
              </a:rPr>
              <a:t> -- here is stored a superuser’s password (SYS), needed for authentication of a DBA, before data dictionary is available. It may store also passwords for SYSMAN, SYSOPER, DBSNMP, if different from SYS.</a:t>
            </a:r>
            <a:endParaRPr lang="en-US" sz="2000" i="1" dirty="0">
              <a:solidFill>
                <a:schemeClr val="tx1"/>
              </a:solidFill>
              <a:latin typeface="Arial" panose="020B0604020202020204" pitchFamily="34" charset="0"/>
              <a:cs typeface="Arial" panose="020B0604020202020204" pitchFamily="34" charset="0"/>
            </a:endParaRPr>
          </a:p>
          <a:p>
            <a:r>
              <a:rPr lang="en-US" sz="2000" b="1" dirty="0">
                <a:solidFill>
                  <a:schemeClr val="tx1"/>
                </a:solidFill>
                <a:latin typeface="Arial" panose="020B0604020202020204" pitchFamily="34" charset="0"/>
                <a:cs typeface="Arial" panose="020B0604020202020204" pitchFamily="34" charset="0"/>
              </a:rPr>
              <a:t>Parameter file </a:t>
            </a:r>
            <a:r>
              <a:rPr lang="en-US" sz="2000" dirty="0">
                <a:solidFill>
                  <a:schemeClr val="tx1"/>
                </a:solidFill>
                <a:latin typeface="Arial" panose="020B0604020202020204" pitchFamily="34" charset="0"/>
                <a:cs typeface="Arial" panose="020B0604020202020204" pitchFamily="34" charset="0"/>
              </a:rPr>
              <a:t>– this is the only file needed to start an Instance. It has several hundred parameters, but only one is required (it is without default value) and that is DB_NAME. It can be of Two types: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SPFILE – Binary and persistent across shutdowns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PFILE – Ascii and static, it may be manually edited by DBA</a:t>
            </a:r>
          </a:p>
          <a:p>
            <a:r>
              <a:rPr lang="en-US" sz="2000" b="1" dirty="0">
                <a:solidFill>
                  <a:schemeClr val="tx1"/>
                </a:solidFill>
                <a:latin typeface="Arial" panose="020B0604020202020204" pitchFamily="34" charset="0"/>
                <a:cs typeface="Arial" panose="020B0604020202020204" pitchFamily="34" charset="0"/>
              </a:rPr>
              <a:t>Archived Log files</a:t>
            </a:r>
            <a:r>
              <a:rPr lang="en-US" sz="2000" dirty="0">
                <a:solidFill>
                  <a:schemeClr val="tx1"/>
                </a:solidFill>
                <a:latin typeface="Arial" panose="020B0604020202020204" pitchFamily="34" charset="0"/>
                <a:cs typeface="Arial" panose="020B0604020202020204" pitchFamily="34" charset="0"/>
              </a:rPr>
              <a:t> – when a Redo Log file becomes full, ARC0 copies it to an archive destination, and therefore is not the part of the core database, but in the OS tree structure</a:t>
            </a:r>
          </a:p>
          <a:p>
            <a:r>
              <a:rPr lang="en-US" sz="2000" b="1" dirty="0">
                <a:solidFill>
                  <a:schemeClr val="tx1"/>
                </a:solidFill>
                <a:latin typeface="Arial" panose="020B0604020202020204" pitchFamily="34" charset="0"/>
                <a:cs typeface="Arial" panose="020B0604020202020204" pitchFamily="34" charset="0"/>
              </a:rPr>
              <a:t>Alert Log file</a:t>
            </a:r>
            <a:r>
              <a:rPr lang="en-US" sz="2000" dirty="0">
                <a:solidFill>
                  <a:schemeClr val="tx1"/>
                </a:solidFill>
                <a:latin typeface="Arial" panose="020B0604020202020204" pitchFamily="34" charset="0"/>
                <a:cs typeface="Arial" panose="020B0604020202020204" pitchFamily="34" charset="0"/>
              </a:rPr>
              <a:t> – this is a continuous and sequential stream of server messages about critical operations in the real time. It can be read by DBA, but not edited. Also is called a “Database Diary or Journal”.</a:t>
            </a:r>
          </a:p>
          <a:p>
            <a:r>
              <a:rPr lang="en-US" sz="2000" b="1" dirty="0">
                <a:solidFill>
                  <a:schemeClr val="tx1"/>
                </a:solidFill>
                <a:latin typeface="Arial" panose="020B0604020202020204" pitchFamily="34" charset="0"/>
                <a:cs typeface="Arial" panose="020B0604020202020204" pitchFamily="34" charset="0"/>
              </a:rPr>
              <a:t>Trace files</a:t>
            </a:r>
            <a:r>
              <a:rPr lang="en-US" sz="2000" dirty="0">
                <a:solidFill>
                  <a:schemeClr val="tx1"/>
                </a:solidFill>
                <a:latin typeface="Arial" panose="020B0604020202020204" pitchFamily="34" charset="0"/>
                <a:cs typeface="Arial" panose="020B0604020202020204" pitchFamily="34" charset="0"/>
              </a:rPr>
              <a:t> – they are generated by BP or by UP when detect error or warning conditions</a:t>
            </a:r>
          </a:p>
          <a:p>
            <a:pPr marL="457200" lvl="1" indent="0">
              <a:buNone/>
            </a:pPr>
            <a:r>
              <a:rPr lang="en-US" sz="1800" i="1" dirty="0">
                <a:solidFill>
                  <a:schemeClr val="tx1"/>
                </a:solidFill>
                <a:latin typeface="Arial" panose="020B0604020202020204" pitchFamily="34" charset="0"/>
                <a:cs typeface="Arial" panose="020B0604020202020204" pitchFamily="34" charset="0"/>
              </a:rPr>
              <a:t>All files are Binary, except PFILE and Alert Log file</a:t>
            </a: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3722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1055803"/>
          </a:xfrm>
        </p:spPr>
        <p:txBody>
          <a:bodyPr>
            <a:normAutofit fontScale="90000"/>
          </a:bodyPr>
          <a:lstStyle/>
          <a:p>
            <a:r>
              <a:rPr lang="en-US" b="1" dirty="0"/>
              <a:t> 	Oracle Storage Model or Logical vs. Physical Structure</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687397"/>
            <a:ext cx="9305577" cy="4689835"/>
          </a:xfrm>
        </p:spPr>
        <p:txBody>
          <a:bodyPr>
            <a:normAutofit/>
          </a:bodyPr>
          <a:lstStyle/>
          <a:p>
            <a:r>
              <a:rPr lang="en-US" sz="2000" dirty="0">
                <a:solidFill>
                  <a:schemeClr val="tx1"/>
                </a:solidFill>
                <a:latin typeface="Arial" panose="020B0604020202020204" pitchFamily="34" charset="0"/>
                <a:cs typeface="Arial" panose="020B0604020202020204" pitchFamily="34" charset="0"/>
              </a:rPr>
              <a:t>The Logical Structure of an Oracle DB has 4 levels: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TABLESPACE– the highest level that groups related Segments together. 		It contains one or more Datafiles.</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SEGMENT -- always belongs to only one Tablespace and is made of one or more Extents. Here are shown 4 basic types: </a:t>
            </a:r>
            <a:r>
              <a:rPr lang="en-US" sz="2000" b="1" dirty="0">
                <a:solidFill>
                  <a:schemeClr val="tx1"/>
                </a:solidFill>
                <a:latin typeface="Arial" panose="020B0604020202020204" pitchFamily="34" charset="0"/>
                <a:cs typeface="Arial" panose="020B0604020202020204" pitchFamily="34" charset="0"/>
              </a:rPr>
              <a:t>Table, Index, Undo </a:t>
            </a:r>
            <a:r>
              <a:rPr lang="en-US" sz="2000" dirty="0">
                <a:solidFill>
                  <a:schemeClr val="tx1"/>
                </a:solidFill>
                <a:latin typeface="Arial" panose="020B0604020202020204" pitchFamily="34" charset="0"/>
                <a:cs typeface="Arial" panose="020B0604020202020204" pitchFamily="34" charset="0"/>
              </a:rPr>
              <a:t>and</a:t>
            </a:r>
            <a:r>
              <a:rPr lang="en-US" sz="2000" b="1" dirty="0">
                <a:solidFill>
                  <a:schemeClr val="tx1"/>
                </a:solidFill>
                <a:latin typeface="Arial" panose="020B0604020202020204" pitchFamily="34" charset="0"/>
                <a:cs typeface="Arial" panose="020B0604020202020204" pitchFamily="34" charset="0"/>
              </a:rPr>
              <a:t> Sort</a:t>
            </a:r>
            <a:r>
              <a:rPr lang="en-US" sz="2000" dirty="0">
                <a:solidFill>
                  <a:schemeClr val="tx1"/>
                </a:solidFill>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EXTENT – always belongs to only one Segment and is made of several adjacent DB Blocks. It relates physically to a single Datafile. </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DB BLOCK –smallest logical unit, it contains several OS blocks. It may be of the following sizes: 2K, 4K, </a:t>
            </a:r>
            <a:r>
              <a:rPr lang="en-US" sz="2000" b="1" dirty="0">
                <a:solidFill>
                  <a:schemeClr val="tx1"/>
                </a:solidFill>
                <a:latin typeface="Arial" panose="020B0604020202020204" pitchFamily="34" charset="0"/>
                <a:cs typeface="Arial" panose="020B0604020202020204" pitchFamily="34" charset="0"/>
              </a:rPr>
              <a:t>8K</a:t>
            </a:r>
            <a:r>
              <a:rPr lang="en-US" sz="2000" dirty="0">
                <a:solidFill>
                  <a:schemeClr val="tx1"/>
                </a:solidFill>
                <a:latin typeface="Arial" panose="020B0604020202020204" pitchFamily="34" charset="0"/>
                <a:cs typeface="Arial" panose="020B0604020202020204" pitchFamily="34" charset="0"/>
              </a:rPr>
              <a:t>  (DEFAULT), 16K, 32K. 						The size is determined by the parameter </a:t>
            </a:r>
            <a:r>
              <a:rPr lang="en-US" sz="2000" b="1" dirty="0">
                <a:solidFill>
                  <a:schemeClr val="tx1"/>
                </a:solidFill>
                <a:latin typeface="Arial" panose="020B0604020202020204" pitchFamily="34" charset="0"/>
                <a:cs typeface="Arial" panose="020B0604020202020204" pitchFamily="34" charset="0"/>
              </a:rPr>
              <a:t>DB_BLOCK_SIZE </a:t>
            </a:r>
            <a:r>
              <a:rPr lang="en-US" sz="2000" dirty="0">
                <a:solidFill>
                  <a:schemeClr val="tx1"/>
                </a:solidFill>
                <a:latin typeface="Arial" panose="020B0604020202020204" pitchFamily="34" charset="0"/>
                <a:cs typeface="Arial" panose="020B0604020202020204" pitchFamily="34" charset="0"/>
              </a:rPr>
              <a:t>and besides DB_NAME, that is the only one that can not be modified.					Usually, Oracle block is 8K and OS block on Linux is 1K (on Windows 512B)</a:t>
            </a:r>
          </a:p>
          <a:p>
            <a:endParaRPr lang="en-US"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q"/>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16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365760"/>
            <a:ext cx="9692640" cy="1038834"/>
          </a:xfrm>
        </p:spPr>
        <p:txBody>
          <a:bodyPr>
            <a:normAutofit/>
          </a:bodyPr>
          <a:lstStyle/>
          <a:p>
            <a:r>
              <a:rPr lang="en-US" b="1" dirty="0"/>
              <a:t>	Single Instance DB Architecture</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2" y="1206632"/>
            <a:ext cx="9003918" cy="5307292"/>
          </a:xfrm>
        </p:spPr>
        <p:txBody>
          <a:bodyPr>
            <a:normAutofit/>
          </a:bodyPr>
          <a:lstStyle/>
          <a:p>
            <a:r>
              <a:rPr lang="en-US" sz="2000" dirty="0">
                <a:latin typeface="Arial" panose="020B0604020202020204" pitchFamily="34" charset="0"/>
                <a:cs typeface="Arial" panose="020B0604020202020204" pitchFamily="34" charset="0"/>
              </a:rPr>
              <a:t>This is the simplest and most common type of DB environment, where One Instance is opening One Database stored on the Local or Remote machine. </a:t>
            </a:r>
          </a:p>
          <a:p>
            <a:r>
              <a:rPr lang="en-US" sz="2000" dirty="0">
                <a:latin typeface="Arial" panose="020B0604020202020204" pitchFamily="34" charset="0"/>
                <a:cs typeface="Arial" panose="020B0604020202020204" pitchFamily="34" charset="0"/>
              </a:rPr>
              <a:t>The </a:t>
            </a:r>
            <a:r>
              <a:rPr lang="en-US" sz="2000" b="1" dirty="0">
                <a:solidFill>
                  <a:srgbClr val="FF0000"/>
                </a:solidFill>
                <a:latin typeface="Arial" panose="020B0604020202020204" pitchFamily="34" charset="0"/>
                <a:cs typeface="Arial" panose="020B0604020202020204" pitchFamily="34" charset="0"/>
              </a:rPr>
              <a:t>Instance</a:t>
            </a:r>
            <a:r>
              <a:rPr lang="en-US" sz="2000" dirty="0">
                <a:latin typeface="Arial" panose="020B0604020202020204" pitchFamily="34" charset="0"/>
                <a:cs typeface="Arial" panose="020B0604020202020204" pitchFamily="34" charset="0"/>
              </a:rPr>
              <a:t> consists of </a:t>
            </a:r>
            <a:r>
              <a:rPr lang="en-US" sz="2000" b="1" dirty="0">
                <a:latin typeface="Arial" panose="020B0604020202020204" pitchFamily="34" charset="0"/>
                <a:cs typeface="Arial" panose="020B0604020202020204" pitchFamily="34" charset="0"/>
              </a:rPr>
              <a:t>Memory Structures </a:t>
            </a:r>
            <a:r>
              <a:rPr lang="en-US" sz="2000" dirty="0">
                <a:latin typeface="Arial" panose="020B0604020202020204" pitchFamily="34" charset="0"/>
                <a:cs typeface="Arial" panose="020B0604020202020204" pitchFamily="34" charset="0"/>
              </a:rPr>
              <a:t>(that can be SGA or PGA) and </a:t>
            </a:r>
            <a:r>
              <a:rPr lang="en-US" sz="2000" b="1" dirty="0">
                <a:latin typeface="Arial" panose="020B0604020202020204" pitchFamily="34" charset="0"/>
                <a:cs typeface="Arial" panose="020B0604020202020204" pitchFamily="34" charset="0"/>
              </a:rPr>
              <a:t>Background Processes </a:t>
            </a:r>
            <a:r>
              <a:rPr lang="en-US" sz="2000" dirty="0">
                <a:latin typeface="Arial" panose="020B0604020202020204" pitchFamily="34" charset="0"/>
                <a:cs typeface="Arial" panose="020B0604020202020204" pitchFamily="34" charset="0"/>
              </a:rPr>
              <a:t>(some mandatory and some optional ones). Lifetime of the Instance is only as long as it exists in memory, it can be started and stopped.</a:t>
            </a:r>
          </a:p>
          <a:p>
            <a:r>
              <a:rPr lang="en-US" sz="2000" b="1" dirty="0">
                <a:solidFill>
                  <a:srgbClr val="FF0000"/>
                </a:solidFill>
                <a:latin typeface="Arial" panose="020B0604020202020204" pitchFamily="34" charset="0"/>
                <a:cs typeface="Arial" panose="020B0604020202020204" pitchFamily="34" charset="0"/>
              </a:rPr>
              <a:t>Memory Structures </a:t>
            </a:r>
            <a:r>
              <a:rPr lang="en-US" sz="2000" dirty="0">
                <a:latin typeface="Arial" panose="020B0604020202020204" pitchFamily="34" charset="0"/>
                <a:cs typeface="Arial" panose="020B0604020202020204" pitchFamily="34" charset="0"/>
              </a:rPr>
              <a:t>can be of two types:</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System Global Area </a:t>
            </a:r>
            <a:r>
              <a:rPr lang="en-US" sz="2000" dirty="0">
                <a:latin typeface="Arial" panose="020B0604020202020204" pitchFamily="34" charset="0"/>
                <a:cs typeface="Arial" panose="020B0604020202020204" pitchFamily="34" charset="0"/>
              </a:rPr>
              <a:t>(SGA) – is implemented as a set of Shared Memory Segments by the OS. It is allocated at Instance startup and released on shutdown. SGA management can be Automatic (ASMM) or Manual.</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Program Global Area </a:t>
            </a:r>
            <a:r>
              <a:rPr lang="en-US" sz="2000" dirty="0">
                <a:latin typeface="Arial" panose="020B0604020202020204" pitchFamily="34" charset="0"/>
                <a:cs typeface="Arial" panose="020B0604020202020204" pitchFamily="34" charset="0"/>
              </a:rPr>
              <a:t>(PGA) – non-shareable area, allocates a private piece to each user session. The size of session’s PGA piece will vary and it is dependent on dynamic session needs.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Memory Management can be totally automatic (AMM) where DBA specifies just the Total memory size, or just for SGA (ASMM) or completely manual</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66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365760"/>
            <a:ext cx="9692640" cy="1038834"/>
          </a:xfrm>
        </p:spPr>
        <p:txBody>
          <a:bodyPr>
            <a:normAutofit/>
          </a:bodyPr>
          <a:lstStyle/>
          <a:p>
            <a:r>
              <a:rPr lang="en-US" b="1" dirty="0"/>
              <a:t>	Single Instance DB Architecture cont.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055802"/>
            <a:ext cx="9201881" cy="5436438"/>
          </a:xfrm>
        </p:spPr>
        <p:txBody>
          <a:bodyPr>
            <a:normAutofit/>
          </a:bodyPr>
          <a:lstStyle/>
          <a:p>
            <a:r>
              <a:rPr lang="en-US" sz="2000" dirty="0">
                <a:latin typeface="Arial" panose="020B0604020202020204" pitchFamily="34" charset="0"/>
                <a:cs typeface="Arial" panose="020B0604020202020204" pitchFamily="34" charset="0"/>
              </a:rPr>
              <a:t>The </a:t>
            </a:r>
            <a:r>
              <a:rPr lang="en-US" sz="2000" b="1" dirty="0">
                <a:solidFill>
                  <a:srgbClr val="FF0000"/>
                </a:solidFill>
                <a:latin typeface="Arial" panose="020B0604020202020204" pitchFamily="34" charset="0"/>
                <a:cs typeface="Arial" panose="020B0604020202020204" pitchFamily="34" charset="0"/>
              </a:rPr>
              <a:t>Background Processes</a:t>
            </a:r>
            <a:r>
              <a:rPr lang="en-US" sz="2000" dirty="0">
                <a:latin typeface="Arial" panose="020B0604020202020204" pitchFamily="34" charset="0"/>
                <a:cs typeface="Arial" panose="020B0604020202020204" pitchFamily="34" charset="0"/>
              </a:rPr>
              <a:t> can be </a:t>
            </a:r>
            <a:r>
              <a:rPr lang="en-US" sz="2000" b="1" dirty="0">
                <a:latin typeface="Arial" panose="020B0604020202020204" pitchFamily="34" charset="0"/>
                <a:cs typeface="Arial" panose="020B0604020202020204" pitchFamily="34" charset="0"/>
              </a:rPr>
              <a:t>Mandatory Processes </a:t>
            </a:r>
            <a:r>
              <a:rPr lang="en-US" sz="2000" dirty="0">
                <a:latin typeface="Arial" panose="020B0604020202020204" pitchFamily="34" charset="0"/>
                <a:cs typeface="Arial" panose="020B0604020202020204" pitchFamily="34" charset="0"/>
              </a:rPr>
              <a:t>(SMON, PMON, LGWR, DBW0, CKPT) and </a:t>
            </a:r>
            <a:r>
              <a:rPr lang="en-US" sz="2000" b="1" dirty="0">
                <a:latin typeface="Arial" panose="020B0604020202020204" pitchFamily="34" charset="0"/>
                <a:cs typeface="Arial" panose="020B0604020202020204" pitchFamily="34" charset="0"/>
              </a:rPr>
              <a:t>Optional Processes </a:t>
            </a:r>
            <a:r>
              <a:rPr lang="en-US" sz="2000" dirty="0">
                <a:latin typeface="Arial" panose="020B0604020202020204" pitchFamily="34" charset="0"/>
                <a:cs typeface="Arial" panose="020B0604020202020204" pitchFamily="34" charset="0"/>
              </a:rPr>
              <a:t>(ARC0, MMAN, RECO, MMON, CJQ0, LREG </a:t>
            </a:r>
            <a:r>
              <a:rPr lang="en-US" sz="2000" dirty="0" err="1">
                <a:latin typeface="Arial" panose="020B0604020202020204" pitchFamily="34" charset="0"/>
                <a:cs typeface="Arial" panose="020B0604020202020204" pitchFamily="34" charset="0"/>
              </a:rPr>
              <a:t>etc</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They are present and running at all times while the Instance is open</a:t>
            </a:r>
          </a:p>
          <a:p>
            <a:r>
              <a:rPr lang="en-US" sz="2000" dirty="0">
                <a:latin typeface="Arial" panose="020B0604020202020204" pitchFamily="34" charset="0"/>
                <a:cs typeface="Arial" panose="020B0604020202020204" pitchFamily="34" charset="0"/>
              </a:rPr>
              <a:t>Server will administer those in automatic mode, and DBA can only influence the number of slave processes for some (for example DBW0, DBW1, DBW2, DBW3  or  ARC0, ARC1)</a:t>
            </a:r>
          </a:p>
          <a:p>
            <a:r>
              <a:rPr lang="en-US" sz="2000" dirty="0">
                <a:latin typeface="Arial" panose="020B0604020202020204" pitchFamily="34" charset="0"/>
                <a:cs typeface="Arial" panose="020B0604020202020204" pitchFamily="34" charset="0"/>
              </a:rPr>
              <a:t>Architecture of a Single Instance Database can be presented with 4 interacting components:</a:t>
            </a:r>
          </a:p>
          <a:p>
            <a:pPr marL="457200" indent="-457200">
              <a:buFont typeface="+mj-lt"/>
              <a:buAutoNum type="arabicPeriod"/>
            </a:pPr>
            <a:r>
              <a:rPr lang="en-US" sz="2000" dirty="0">
                <a:latin typeface="Arial" panose="020B0604020202020204" pitchFamily="34" charset="0"/>
                <a:cs typeface="Arial" panose="020B0604020202020204" pitchFamily="34" charset="0"/>
              </a:rPr>
              <a:t>User interacts with User Process (UP), that is user interface SW like SQL*PLUS or EMDE</a:t>
            </a:r>
          </a:p>
          <a:p>
            <a:pPr marL="457200" indent="-457200">
              <a:buFont typeface="+mj-lt"/>
              <a:buAutoNum type="arabicPeriod"/>
            </a:pPr>
            <a:r>
              <a:rPr lang="en-US" sz="2000" dirty="0">
                <a:latin typeface="Arial" panose="020B0604020202020204" pitchFamily="34" charset="0"/>
                <a:cs typeface="Arial" panose="020B0604020202020204" pitchFamily="34" charset="0"/>
              </a:rPr>
              <a:t>UP interacts with a Server Process (SP)</a:t>
            </a:r>
          </a:p>
          <a:p>
            <a:pPr marL="457200" indent="-457200">
              <a:buFont typeface="+mj-lt"/>
              <a:buAutoNum type="arabicPeriod"/>
            </a:pPr>
            <a:r>
              <a:rPr lang="en-US" sz="2000" dirty="0">
                <a:latin typeface="Arial" panose="020B0604020202020204" pitchFamily="34" charset="0"/>
                <a:cs typeface="Arial" panose="020B0604020202020204" pitchFamily="34" charset="0"/>
              </a:rPr>
              <a:t>SP interacts with an Instance</a:t>
            </a:r>
          </a:p>
          <a:p>
            <a:pPr marL="457200" indent="-457200">
              <a:buFont typeface="+mj-lt"/>
              <a:buAutoNum type="arabicPeriod"/>
            </a:pPr>
            <a:r>
              <a:rPr lang="en-US" sz="2000" dirty="0">
                <a:latin typeface="Arial" panose="020B0604020202020204" pitchFamily="34" charset="0"/>
                <a:cs typeface="Arial" panose="020B0604020202020204" pitchFamily="34" charset="0"/>
              </a:rPr>
              <a:t>Instance interacts with a Database</a:t>
            </a:r>
          </a:p>
        </p:txBody>
      </p:sp>
    </p:spTree>
    <p:extLst>
      <p:ext uri="{BB962C8B-B14F-4D97-AF65-F5344CB8AC3E}">
        <p14:creationId xmlns:p14="http://schemas.microsoft.com/office/powerpoint/2010/main" val="378261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923827"/>
          </a:xfrm>
        </p:spPr>
        <p:txBody>
          <a:bodyPr>
            <a:normAutofit/>
          </a:bodyPr>
          <a:lstStyle/>
          <a:p>
            <a:r>
              <a:rPr lang="en-US" b="1" dirty="0"/>
              <a:t>	Distributed Systems Architecture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404593"/>
            <a:ext cx="9201881" cy="3553906"/>
          </a:xfrm>
        </p:spPr>
        <p:txBody>
          <a:bodyPr>
            <a:normAutofit lnSpcReduction="10000"/>
          </a:bodyPr>
          <a:lstStyle/>
          <a:p>
            <a:r>
              <a:rPr lang="en-US" sz="2000" b="1" dirty="0">
                <a:solidFill>
                  <a:srgbClr val="FF0000"/>
                </a:solidFill>
                <a:latin typeface="Arial" panose="020B0604020202020204" pitchFamily="34" charset="0"/>
                <a:cs typeface="Arial" panose="020B0604020202020204" pitchFamily="34" charset="0"/>
              </a:rPr>
              <a:t>Rapid Application Cluster (RAC) </a:t>
            </a:r>
            <a:r>
              <a:rPr lang="en-US" sz="2000" dirty="0">
                <a:latin typeface="Arial" panose="020B0604020202020204" pitchFamily="34" charset="0"/>
                <a:cs typeface="Arial" panose="020B0604020202020204" pitchFamily="34" charset="0"/>
              </a:rPr>
              <a:t>here Multiple Instances connect to a Single Database</a:t>
            </a:r>
          </a:p>
          <a:p>
            <a:r>
              <a:rPr lang="en-US" sz="2000" b="1" dirty="0">
                <a:solidFill>
                  <a:srgbClr val="FF0000"/>
                </a:solidFill>
                <a:latin typeface="Arial" panose="020B0604020202020204" pitchFamily="34" charset="0"/>
                <a:cs typeface="Arial" panose="020B0604020202020204" pitchFamily="34" charset="0"/>
              </a:rPr>
              <a:t>Streams or Golden Gate </a:t>
            </a:r>
            <a:r>
              <a:rPr lang="en-US" sz="2000" dirty="0">
                <a:latin typeface="Arial" panose="020B0604020202020204" pitchFamily="34" charset="0"/>
                <a:cs typeface="Arial" panose="020B0604020202020204" pitchFamily="34" charset="0"/>
              </a:rPr>
              <a:t>here Multiple Servers propagate transactions between each other</a:t>
            </a:r>
          </a:p>
          <a:p>
            <a:r>
              <a:rPr lang="en-US" sz="2000" b="1" dirty="0">
                <a:solidFill>
                  <a:srgbClr val="FF0000"/>
                </a:solidFill>
                <a:latin typeface="Arial" panose="020B0604020202020204" pitchFamily="34" charset="0"/>
                <a:cs typeface="Arial" panose="020B0604020202020204" pitchFamily="34" charset="0"/>
              </a:rPr>
              <a:t>Data Guard </a:t>
            </a:r>
            <a:r>
              <a:rPr lang="en-US" sz="2000" dirty="0">
                <a:latin typeface="Arial" panose="020B0604020202020204" pitchFamily="34" charset="0"/>
                <a:cs typeface="Arial" panose="020B0604020202020204" pitchFamily="34" charset="0"/>
              </a:rPr>
              <a:t>here a Primary Database updates (or replicates) one or more Stand-by Databases to keep them all synchronized in a near real time</a:t>
            </a:r>
          </a:p>
          <a:p>
            <a:r>
              <a:rPr lang="en-US" sz="2000" dirty="0">
                <a:latin typeface="Arial" panose="020B0604020202020204" pitchFamily="34" charset="0"/>
                <a:cs typeface="Arial" panose="020B0604020202020204" pitchFamily="34" charset="0"/>
              </a:rPr>
              <a:t>Complex corporate systems will combine these Three distributed options so that Distributed Solution can achieve a goal of 100% Uptime and Zero data loss, with limitless scalability and performance</a:t>
            </a:r>
          </a:p>
          <a:p>
            <a:r>
              <a:rPr lang="en-US" sz="2000" dirty="0">
                <a:latin typeface="Arial" panose="020B0604020202020204" pitchFamily="34" charset="0"/>
                <a:cs typeface="Arial" panose="020B0604020202020204" pitchFamily="34" charset="0"/>
              </a:rPr>
              <a:t>In our course we will NOT cover Distributed systems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645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Memory Structures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234910"/>
            <a:ext cx="9201881" cy="4590855"/>
          </a:xfrm>
        </p:spPr>
        <p:txBody>
          <a:bodyPr>
            <a:normAutofit fontScale="92500"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An Oracle Instance is made of </a:t>
            </a:r>
            <a:r>
              <a:rPr lang="en-US" sz="2000" b="1" dirty="0">
                <a:solidFill>
                  <a:schemeClr val="tx1"/>
                </a:solidFill>
                <a:latin typeface="Arial" panose="020B0604020202020204" pitchFamily="34" charset="0"/>
                <a:cs typeface="Arial" panose="020B0604020202020204" pitchFamily="34" charset="0"/>
              </a:rPr>
              <a:t>System Global Area </a:t>
            </a:r>
            <a:r>
              <a:rPr lang="en-US" sz="2000" dirty="0">
                <a:solidFill>
                  <a:schemeClr val="tx1"/>
                </a:solidFill>
                <a:latin typeface="Arial" panose="020B0604020202020204" pitchFamily="34" charset="0"/>
                <a:cs typeface="Arial" panose="020B0604020202020204" pitchFamily="34" charset="0"/>
              </a:rPr>
              <a:t>(SGA), also </a:t>
            </a:r>
            <a:r>
              <a:rPr lang="en-US" sz="2000" b="1" dirty="0">
                <a:solidFill>
                  <a:schemeClr val="tx1"/>
                </a:solidFill>
                <a:latin typeface="Arial" panose="020B0604020202020204" pitchFamily="34" charset="0"/>
                <a:cs typeface="Arial" panose="020B0604020202020204" pitchFamily="34" charset="0"/>
              </a:rPr>
              <a:t>Program Global Area</a:t>
            </a:r>
            <a:r>
              <a:rPr lang="en-US" sz="2000" dirty="0">
                <a:solidFill>
                  <a:schemeClr val="tx1"/>
                </a:solidFill>
                <a:latin typeface="Arial" panose="020B0604020202020204" pitchFamily="34" charset="0"/>
                <a:cs typeface="Arial" panose="020B0604020202020204" pitchFamily="34" charset="0"/>
              </a:rPr>
              <a:t> (PGA) and a number of </a:t>
            </a:r>
            <a:r>
              <a:rPr lang="en-US" sz="2000" b="1" dirty="0">
                <a:solidFill>
                  <a:schemeClr val="tx1"/>
                </a:solidFill>
                <a:latin typeface="Arial" panose="020B0604020202020204" pitchFamily="34" charset="0"/>
                <a:cs typeface="Arial" panose="020B0604020202020204" pitchFamily="34" charset="0"/>
              </a:rPr>
              <a:t>Background Processes </a:t>
            </a:r>
            <a:r>
              <a:rPr lang="en-US" sz="2000" dirty="0">
                <a:solidFill>
                  <a:schemeClr val="tx1"/>
                </a:solidFill>
                <a:latin typeface="Arial" panose="020B0604020202020204" pitchFamily="34" charset="0"/>
                <a:cs typeface="Arial" panose="020B0604020202020204" pitchFamily="34" charset="0"/>
              </a:rPr>
              <a:t>(BP)</a:t>
            </a:r>
          </a:p>
          <a:p>
            <a:r>
              <a:rPr lang="en-US" sz="2000" b="1" dirty="0">
                <a:solidFill>
                  <a:srgbClr val="FF0000"/>
                </a:solidFill>
                <a:latin typeface="Arial" panose="020B0604020202020204" pitchFamily="34" charset="0"/>
                <a:cs typeface="Arial" panose="020B0604020202020204" pitchFamily="34" charset="0"/>
              </a:rPr>
              <a:t>System or Shared Global Area (SGA) </a:t>
            </a:r>
            <a:r>
              <a:rPr lang="en-US" sz="2000" dirty="0">
                <a:solidFill>
                  <a:schemeClr val="tx1"/>
                </a:solidFill>
                <a:latin typeface="Arial" panose="020B0604020202020204" pitchFamily="34" charset="0"/>
                <a:cs typeface="Arial" panose="020B0604020202020204" pitchFamily="34" charset="0"/>
              </a:rPr>
              <a:t>hast at least Three mandatory structures</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Database Buffer Cache (DBC)</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Shared Pool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Log Buffer                                                  													and some of the optional structures like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Large Pool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Java Pool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Streams Pool</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In-Memory Column Pool</a:t>
            </a:r>
          </a:p>
          <a:p>
            <a:pPr>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54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Database Buffer Cache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112364"/>
            <a:ext cx="9371564" cy="5264870"/>
          </a:xfrm>
        </p:spPr>
        <p:txBody>
          <a:bodyPr>
            <a:normAutofit fontScale="92500" lnSpcReduction="2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It caches the most recently used data (in form of Database Blocks) that have  been accessed by DB users. Each block is placed into a single buffer.</a:t>
            </a:r>
          </a:p>
          <a:p>
            <a:r>
              <a:rPr lang="en-US" sz="2000" dirty="0">
                <a:latin typeface="Arial" panose="020B0604020202020204" pitchFamily="34" charset="0"/>
                <a:cs typeface="Arial" panose="020B0604020202020204" pitchFamily="34" charset="0"/>
              </a:rPr>
              <a:t>Oracle uses a </a:t>
            </a:r>
            <a:r>
              <a:rPr lang="en-US" sz="2000" b="1" dirty="0">
                <a:latin typeface="Arial" panose="020B0604020202020204" pitchFamily="34" charset="0"/>
                <a:cs typeface="Arial" panose="020B0604020202020204" pitchFamily="34" charset="0"/>
              </a:rPr>
              <a:t>Least Recently Used </a:t>
            </a:r>
            <a:r>
              <a:rPr lang="en-US" sz="2000" dirty="0">
                <a:latin typeface="Arial" panose="020B0604020202020204" pitchFamily="34" charset="0"/>
                <a:cs typeface="Arial" panose="020B0604020202020204" pitchFamily="34" charset="0"/>
              </a:rPr>
              <a:t>(LRU) algorithm to manage the DBC content (which buffers will be kicked out first in the case of need)</a:t>
            </a:r>
          </a:p>
          <a:p>
            <a:r>
              <a:rPr lang="en-US" sz="2000" dirty="0">
                <a:latin typeface="Arial" panose="020B0604020202020204" pitchFamily="34" charset="0"/>
                <a:cs typeface="Arial" panose="020B0604020202020204" pitchFamily="34" charset="0"/>
              </a:rPr>
              <a:t>Its size is determined by parameter </a:t>
            </a:r>
            <a:r>
              <a:rPr lang="en-US" sz="2000" b="1" dirty="0">
                <a:latin typeface="Arial" panose="020B0604020202020204" pitchFamily="34" charset="0"/>
                <a:cs typeface="Arial" panose="020B0604020202020204" pitchFamily="34" charset="0"/>
              </a:rPr>
              <a:t>DB_CACHE_SIZE </a:t>
            </a:r>
            <a:r>
              <a:rPr lang="en-US" sz="2000" dirty="0">
                <a:latin typeface="Arial" panose="020B0604020202020204" pitchFamily="34" charset="0"/>
                <a:cs typeface="Arial" panose="020B0604020202020204" pitchFamily="34" charset="0"/>
              </a:rPr>
              <a:t>(if manual memory control is used). Value will vary from 256MB to 3GB (or More)</a:t>
            </a:r>
          </a:p>
          <a:p>
            <a:r>
              <a:rPr lang="en-US" sz="2000" dirty="0">
                <a:solidFill>
                  <a:schemeClr val="tx1"/>
                </a:solidFill>
                <a:latin typeface="Arial" panose="020B0604020202020204" pitchFamily="34" charset="0"/>
                <a:cs typeface="Arial" panose="020B0604020202020204" pitchFamily="34" charset="0"/>
              </a:rPr>
              <a:t>It has Three types of Buffers:</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Dirty</a:t>
            </a:r>
            <a:r>
              <a:rPr lang="en-US" sz="2000" dirty="0">
                <a:latin typeface="Arial" panose="020B0604020202020204" pitchFamily="34" charset="0"/>
                <a:cs typeface="Arial" panose="020B0604020202020204" pitchFamily="34" charset="0"/>
              </a:rPr>
              <a:t> – ones that have been modified and need to be written to the disk</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Free</a:t>
            </a:r>
            <a:r>
              <a:rPr lang="en-US" sz="2000" dirty="0">
                <a:latin typeface="Arial" panose="020B0604020202020204" pitchFamily="34" charset="0"/>
                <a:cs typeface="Arial" panose="020B0604020202020204" pitchFamily="34" charset="0"/>
              </a:rPr>
              <a:t> (Unused) – ones that have been used for reading (or empty)</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Pinned</a:t>
            </a:r>
            <a:r>
              <a:rPr lang="en-US" sz="2000" dirty="0">
                <a:latin typeface="Arial" panose="020B0604020202020204" pitchFamily="34" charset="0"/>
                <a:cs typeface="Arial" panose="020B0604020202020204" pitchFamily="34" charset="0"/>
              </a:rPr>
              <a:t> – ones that are currently being accessed, and will become either free or dirty</a:t>
            </a:r>
          </a:p>
          <a:p>
            <a:pPr marL="0" indent="0">
              <a:buNone/>
            </a:pPr>
            <a:r>
              <a:rPr lang="en-US" sz="2000" dirty="0">
                <a:solidFill>
                  <a:schemeClr val="tx1"/>
                </a:solidFill>
                <a:latin typeface="Arial" panose="020B0604020202020204" pitchFamily="34" charset="0"/>
                <a:cs typeface="Arial" panose="020B0604020202020204" pitchFamily="34" charset="0"/>
              </a:rPr>
              <a:t>It can have Three parts or sub-caches:</a:t>
            </a:r>
          </a:p>
          <a:p>
            <a:pPr>
              <a:buFont typeface="Wingdings" panose="05000000000000000000" pitchFamily="2" charset="2"/>
              <a:buChar char="q"/>
            </a:pPr>
            <a:r>
              <a:rPr lang="en-US" sz="2000" b="1" dirty="0">
                <a:solidFill>
                  <a:schemeClr val="tx1"/>
                </a:solidFill>
                <a:latin typeface="Arial" panose="020B0604020202020204" pitchFamily="34" charset="0"/>
                <a:cs typeface="Arial" panose="020B0604020202020204" pitchFamily="34" charset="0"/>
              </a:rPr>
              <a:t>DEFAULT</a:t>
            </a:r>
            <a:r>
              <a:rPr lang="en-US" sz="2000" dirty="0">
                <a:solidFill>
                  <a:schemeClr val="tx1"/>
                </a:solidFill>
                <a:latin typeface="Arial" panose="020B0604020202020204" pitchFamily="34" charset="0"/>
                <a:cs typeface="Arial" panose="020B0604020202020204" pitchFamily="34" charset="0"/>
              </a:rPr>
              <a:t> – required. </a:t>
            </a:r>
            <a:r>
              <a:rPr lang="en-US" sz="2000" dirty="0">
                <a:latin typeface="Arial" panose="020B0604020202020204" pitchFamily="34" charset="0"/>
                <a:cs typeface="Arial" panose="020B0604020202020204" pitchFamily="34" charset="0"/>
              </a:rPr>
              <a:t>It improves the speed of getting re-used data dramatically.</a:t>
            </a:r>
            <a:endParaRPr lang="en-US" sz="20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a:solidFill>
                  <a:schemeClr val="tx1"/>
                </a:solidFill>
                <a:latin typeface="Arial" panose="020B0604020202020204" pitchFamily="34" charset="0"/>
                <a:cs typeface="Arial" panose="020B0604020202020204" pitchFamily="34" charset="0"/>
              </a:rPr>
              <a:t>KEEP</a:t>
            </a:r>
            <a:r>
              <a:rPr lang="en-US" sz="2000" dirty="0">
                <a:solidFill>
                  <a:schemeClr val="tx1"/>
                </a:solidFill>
                <a:latin typeface="Arial" panose="020B0604020202020204" pitchFamily="34" charset="0"/>
                <a:cs typeface="Arial" panose="020B0604020202020204" pitchFamily="34" charset="0"/>
              </a:rPr>
              <a:t> – optional, to store some important tables</a:t>
            </a:r>
          </a:p>
          <a:p>
            <a:pPr>
              <a:buFont typeface="Wingdings" panose="05000000000000000000" pitchFamily="2" charset="2"/>
              <a:buChar char="q"/>
            </a:pPr>
            <a:r>
              <a:rPr lang="en-US" sz="2000" b="1" dirty="0">
                <a:solidFill>
                  <a:schemeClr val="tx1"/>
                </a:solidFill>
                <a:latin typeface="Arial" panose="020B0604020202020204" pitchFamily="34" charset="0"/>
                <a:cs typeface="Arial" panose="020B0604020202020204" pitchFamily="34" charset="0"/>
              </a:rPr>
              <a:t>RECYCLE</a:t>
            </a:r>
            <a:r>
              <a:rPr lang="en-US" sz="2000" dirty="0">
                <a:solidFill>
                  <a:schemeClr val="tx1"/>
                </a:solidFill>
                <a:latin typeface="Arial" panose="020B0604020202020204" pitchFamily="34" charset="0"/>
                <a:cs typeface="Arial" panose="020B0604020202020204" pitchFamily="34" charset="0"/>
              </a:rPr>
              <a:t> – optional, to release some data faster from the cache</a:t>
            </a: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60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Shared Pool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668257" cy="5312005"/>
          </a:xfrm>
        </p:spPr>
        <p:txBody>
          <a:bodyPr>
            <a:normAutofit lnSpcReduction="10000"/>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It caches the most recently used </a:t>
            </a:r>
            <a:r>
              <a:rPr lang="en-US" sz="2000" dirty="0" err="1">
                <a:solidFill>
                  <a:schemeClr val="tx1"/>
                </a:solidFill>
                <a:latin typeface="Arial" panose="020B0604020202020204" pitchFamily="34" charset="0"/>
                <a:cs typeface="Arial" panose="020B0604020202020204" pitchFamily="34" charset="0"/>
              </a:rPr>
              <a:t>Sql</a:t>
            </a:r>
            <a:r>
              <a:rPr lang="en-US" sz="2000" dirty="0">
                <a:solidFill>
                  <a:schemeClr val="tx1"/>
                </a:solidFill>
                <a:latin typeface="Arial" panose="020B0604020202020204" pitchFamily="34" charset="0"/>
                <a:cs typeface="Arial" panose="020B0604020202020204" pitchFamily="34" charset="0"/>
              </a:rPr>
              <a:t>/</a:t>
            </a:r>
            <a:r>
              <a:rPr lang="en-US" sz="2000" dirty="0" err="1">
                <a:solidFill>
                  <a:schemeClr val="tx1"/>
                </a:solidFill>
                <a:latin typeface="Arial" panose="020B0604020202020204" pitchFamily="34" charset="0"/>
                <a:cs typeface="Arial" panose="020B0604020202020204" pitchFamily="34" charset="0"/>
              </a:rPr>
              <a:t>Plsql</a:t>
            </a:r>
            <a:r>
              <a:rPr lang="en-US" sz="2000" dirty="0">
                <a:solidFill>
                  <a:schemeClr val="tx1"/>
                </a:solidFill>
                <a:latin typeface="Arial" panose="020B0604020202020204" pitchFamily="34" charset="0"/>
                <a:cs typeface="Arial" panose="020B0604020202020204" pitchFamily="34" charset="0"/>
              </a:rPr>
              <a:t>/Java statements (in a parsed form) that have been issued by DB users (like Procedures, Functions, Packages, Metadata </a:t>
            </a:r>
            <a:r>
              <a:rPr lang="en-US" sz="2000" dirty="0" err="1">
                <a:solidFill>
                  <a:schemeClr val="tx1"/>
                </a:solidFill>
                <a:latin typeface="Arial" panose="020B0604020202020204" pitchFamily="34" charset="0"/>
                <a:cs typeface="Arial" panose="020B0604020202020204" pitchFamily="34" charset="0"/>
              </a:rPr>
              <a:t>etc</a:t>
            </a:r>
            <a:r>
              <a:rPr lang="en-US" sz="2000" dirty="0">
                <a:solidFill>
                  <a:schemeClr val="tx1"/>
                </a:solidFill>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Oracle uses a </a:t>
            </a:r>
            <a:r>
              <a:rPr lang="en-US" sz="2000" b="1" dirty="0">
                <a:latin typeface="Arial" panose="020B0604020202020204" pitchFamily="34" charset="0"/>
                <a:cs typeface="Arial" panose="020B0604020202020204" pitchFamily="34" charset="0"/>
              </a:rPr>
              <a:t>Least Recently Used </a:t>
            </a:r>
            <a:r>
              <a:rPr lang="en-US" sz="2000" dirty="0">
                <a:latin typeface="Arial" panose="020B0604020202020204" pitchFamily="34" charset="0"/>
                <a:cs typeface="Arial" panose="020B0604020202020204" pitchFamily="34" charset="0"/>
              </a:rPr>
              <a:t>(LRU) algorithm to manage the Shared Pool content (which statements will be kicked out first in the case of need)</a:t>
            </a:r>
          </a:p>
          <a:p>
            <a:r>
              <a:rPr lang="en-US" sz="2000" dirty="0">
                <a:latin typeface="Arial" panose="020B0604020202020204" pitchFamily="34" charset="0"/>
                <a:cs typeface="Arial" panose="020B0604020202020204" pitchFamily="34" charset="0"/>
              </a:rPr>
              <a:t>Its size is determined by parameter </a:t>
            </a:r>
            <a:r>
              <a:rPr lang="en-US" sz="2000" b="1" dirty="0">
                <a:latin typeface="Arial" panose="020B0604020202020204" pitchFamily="34" charset="0"/>
                <a:cs typeface="Arial" panose="020B0604020202020204" pitchFamily="34" charset="0"/>
              </a:rPr>
              <a:t>SHARED_POOL_SIZE </a:t>
            </a:r>
            <a:r>
              <a:rPr lang="en-US" sz="2000" dirty="0">
                <a:latin typeface="Arial" panose="020B0604020202020204" pitchFamily="34" charset="0"/>
                <a:cs typeface="Arial" panose="020B0604020202020204" pitchFamily="34" charset="0"/>
              </a:rPr>
              <a:t>(if manual memory control is used). Value will vary from 200MB to 2GB (or More)</a:t>
            </a:r>
          </a:p>
          <a:p>
            <a:r>
              <a:rPr lang="en-US" sz="2000" dirty="0">
                <a:solidFill>
                  <a:schemeClr val="tx1"/>
                </a:solidFill>
                <a:latin typeface="Arial" panose="020B0604020202020204" pitchFamily="34" charset="0"/>
                <a:cs typeface="Arial" panose="020B0604020202020204" pitchFamily="34" charset="0"/>
              </a:rPr>
              <a:t>It has Three major types of sectors:</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Library cache</a:t>
            </a:r>
            <a:r>
              <a:rPr lang="en-US" sz="2000" dirty="0">
                <a:latin typeface="Arial" panose="020B0604020202020204" pitchFamily="34" charset="0"/>
                <a:cs typeface="Arial" panose="020B0604020202020204" pitchFamily="34" charset="0"/>
              </a:rPr>
              <a:t> – has Shared </a:t>
            </a:r>
            <a:r>
              <a:rPr lang="en-US" sz="2000" dirty="0" err="1">
                <a:latin typeface="Arial" panose="020B0604020202020204" pitchFamily="34" charset="0"/>
                <a:cs typeface="Arial" panose="020B0604020202020204" pitchFamily="34" charset="0"/>
              </a:rPr>
              <a:t>Sql</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Plsql</a:t>
            </a:r>
            <a:r>
              <a:rPr lang="en-US" sz="2000" dirty="0">
                <a:latin typeface="Arial" panose="020B0604020202020204" pitchFamily="34" charset="0"/>
                <a:cs typeface="Arial" panose="020B0604020202020204" pitchFamily="34" charset="0"/>
              </a:rPr>
              <a:t> areas plus Control structures area. Shared areas are used to store the most recently executed </a:t>
            </a:r>
            <a:r>
              <a:rPr lang="en-US" sz="2000" dirty="0" err="1">
                <a:latin typeface="Arial" panose="020B0604020202020204" pitchFamily="34" charset="0"/>
                <a:cs typeface="Arial" panose="020B0604020202020204" pitchFamily="34" charset="0"/>
              </a:rPr>
              <a:t>Sql</a:t>
            </a:r>
            <a:r>
              <a:rPr lang="en-US" sz="2000" dirty="0">
                <a:latin typeface="Arial" panose="020B0604020202020204" pitchFamily="34" charset="0"/>
                <a:cs typeface="Arial" panose="020B0604020202020204" pitchFamily="34" charset="0"/>
              </a:rPr>
              <a:t> or </a:t>
            </a:r>
            <a:r>
              <a:rPr lang="en-US" sz="2000" dirty="0" err="1">
                <a:latin typeface="Arial" panose="020B0604020202020204" pitchFamily="34" charset="0"/>
                <a:cs typeface="Arial" panose="020B0604020202020204" pitchFamily="34" charset="0"/>
              </a:rPr>
              <a:t>Plsql</a:t>
            </a:r>
            <a:r>
              <a:rPr lang="en-US" sz="2000" dirty="0">
                <a:latin typeface="Arial" panose="020B0604020202020204" pitchFamily="34" charset="0"/>
                <a:cs typeface="Arial" panose="020B0604020202020204" pitchFamily="34" charset="0"/>
              </a:rPr>
              <a:t> or Java statements and their execution plans. It improves the execution speed of re-used code dramatically.</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Dictionary (Row) cache </a:t>
            </a:r>
            <a:r>
              <a:rPr lang="en-US" sz="2000" dirty="0">
                <a:latin typeface="Arial" panose="020B0604020202020204" pitchFamily="34" charset="0"/>
                <a:cs typeface="Arial" panose="020B0604020202020204" pitchFamily="34" charset="0"/>
              </a:rPr>
              <a:t>– holds the most recently used Data Dictionary info</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Result Cache</a:t>
            </a:r>
            <a:r>
              <a:rPr lang="en-US" sz="2000" dirty="0">
                <a:latin typeface="Arial" panose="020B0604020202020204" pitchFamily="34" charset="0"/>
                <a:cs typeface="Arial" panose="020B0604020202020204" pitchFamily="34" charset="0"/>
              </a:rPr>
              <a:t>– holds the most recently used </a:t>
            </a:r>
            <a:r>
              <a:rPr lang="en-US" sz="2000" dirty="0" err="1">
                <a:latin typeface="Arial" panose="020B0604020202020204" pitchFamily="34" charset="0"/>
                <a:cs typeface="Arial" panose="020B0604020202020204" pitchFamily="34" charset="0"/>
              </a:rPr>
              <a:t>Sql</a:t>
            </a:r>
            <a:r>
              <a:rPr lang="en-US" sz="2000" dirty="0">
                <a:latin typeface="Arial" panose="020B0604020202020204" pitchFamily="34" charset="0"/>
                <a:cs typeface="Arial" panose="020B0604020202020204" pitchFamily="34" charset="0"/>
              </a:rPr>
              <a:t> or </a:t>
            </a:r>
            <a:r>
              <a:rPr lang="en-US" sz="2000" dirty="0" err="1">
                <a:latin typeface="Arial" panose="020B0604020202020204" pitchFamily="34" charset="0"/>
                <a:cs typeface="Arial" panose="020B0604020202020204" pitchFamily="34" charset="0"/>
              </a:rPr>
              <a:t>Plsql</a:t>
            </a:r>
            <a:r>
              <a:rPr lang="en-US" sz="2000" dirty="0">
                <a:latin typeface="Arial" panose="020B0604020202020204" pitchFamily="34" charset="0"/>
                <a:cs typeface="Arial" panose="020B0604020202020204" pitchFamily="34" charset="0"/>
              </a:rPr>
              <a:t> Function Results</a:t>
            </a: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1910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480766"/>
            <a:ext cx="9692640" cy="754145"/>
          </a:xfrm>
        </p:spPr>
        <p:txBody>
          <a:bodyPr>
            <a:normAutofit/>
          </a:bodyPr>
          <a:lstStyle/>
          <a:p>
            <a:r>
              <a:rPr lang="en-US" b="1" dirty="0"/>
              <a:t>	       Log Buffer </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065229"/>
            <a:ext cx="9465833" cy="5175315"/>
          </a:xfrm>
        </p:spPr>
        <p:txBody>
          <a:bodyPr>
            <a:normAutofit/>
          </a:bodyPr>
          <a:lstStyle/>
          <a:p>
            <a:endParaRPr lang="en-US" sz="2000" b="1" dirty="0">
              <a:solidFill>
                <a:srgbClr val="FF0000"/>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(Redo) Log Buffer is a circular buffer that holds the info about most recent changes (DML or DDL) to the database. These changes are known as </a:t>
            </a:r>
            <a:r>
              <a:rPr lang="en-US" sz="2000" b="1" dirty="0">
                <a:solidFill>
                  <a:schemeClr val="tx1"/>
                </a:solidFill>
                <a:latin typeface="Arial" panose="020B0604020202020204" pitchFamily="34" charset="0"/>
                <a:cs typeface="Arial" panose="020B0604020202020204" pitchFamily="34" charset="0"/>
              </a:rPr>
              <a:t>Redo Entries </a:t>
            </a:r>
            <a:r>
              <a:rPr lang="en-US" sz="2000" dirty="0">
                <a:solidFill>
                  <a:schemeClr val="tx1"/>
                </a:solidFill>
                <a:latin typeface="Arial" panose="020B0604020202020204" pitchFamily="34" charset="0"/>
                <a:cs typeface="Arial" panose="020B0604020202020204" pitchFamily="34" charset="0"/>
              </a:rPr>
              <a:t>or Change Vectors and are used in the case of Instance Failure, and when archived (backed-up) for the Media Failure.</a:t>
            </a:r>
          </a:p>
          <a:p>
            <a:r>
              <a:rPr lang="en-US" sz="2000" dirty="0">
                <a:solidFill>
                  <a:schemeClr val="tx1"/>
                </a:solidFill>
                <a:latin typeface="Arial" panose="020B0604020202020204" pitchFamily="34" charset="0"/>
                <a:cs typeface="Arial" panose="020B0604020202020204" pitchFamily="34" charset="0"/>
              </a:rPr>
              <a:t>This buffer is the Database’s guarantee that data will never be lost</a:t>
            </a:r>
          </a:p>
          <a:p>
            <a:r>
              <a:rPr lang="en-US" sz="2000" dirty="0">
                <a:solidFill>
                  <a:schemeClr val="tx1"/>
                </a:solidFill>
                <a:latin typeface="Arial" panose="020B0604020202020204" pitchFamily="34" charset="0"/>
                <a:cs typeface="Arial" panose="020B0604020202020204" pitchFamily="34" charset="0"/>
              </a:rPr>
              <a:t>It is a fairly small memory structure, compared to the other ones, usually under 10MB (but never more than 20MB)</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Its size is determined by parameter </a:t>
            </a:r>
            <a:r>
              <a:rPr lang="en-US" sz="2000" b="1" dirty="0">
                <a:latin typeface="Arial" panose="020B0604020202020204" pitchFamily="34" charset="0"/>
                <a:cs typeface="Arial" panose="020B0604020202020204" pitchFamily="34" charset="0"/>
              </a:rPr>
              <a:t>LOG_BUFFER, </a:t>
            </a:r>
            <a:r>
              <a:rPr lang="en-US" sz="2000" dirty="0">
                <a:latin typeface="Arial" panose="020B0604020202020204" pitchFamily="34" charset="0"/>
                <a:cs typeface="Arial" panose="020B0604020202020204" pitchFamily="34" charset="0"/>
              </a:rPr>
              <a:t>which is the only parameter besides SGA_MAX_SIZE  and MEMORY_MAX_TARGET that is Static (you must restart the Database to change its value). All other memory parameters are Dynamic, and you can modify them while DB is running with:</a:t>
            </a:r>
          </a:p>
          <a:p>
            <a:pPr marL="0" indent="0">
              <a:buNone/>
            </a:pPr>
            <a:r>
              <a:rPr lang="en-US" sz="2000" dirty="0">
                <a:latin typeface="Arial" panose="020B0604020202020204" pitchFamily="34" charset="0"/>
                <a:cs typeface="Arial" panose="020B0604020202020204" pitchFamily="34" charset="0"/>
              </a:rPr>
              <a:t>        ALTER SYSTEM SET </a:t>
            </a:r>
            <a:r>
              <a:rPr lang="en-US" sz="2000" dirty="0" err="1">
                <a:latin typeface="Arial" panose="020B0604020202020204" pitchFamily="34" charset="0"/>
                <a:cs typeface="Arial" panose="020B0604020202020204" pitchFamily="34" charset="0"/>
              </a:rPr>
              <a:t>param_name</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new_value</a:t>
            </a:r>
            <a:r>
              <a:rPr lang="en-US" sz="2000" dirty="0">
                <a:latin typeface="Arial" panose="020B0604020202020204" pitchFamily="34" charset="0"/>
                <a:cs typeface="Arial" panose="020B0604020202020204" pitchFamily="34" charset="0"/>
              </a:rPr>
              <a: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01407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20868</TotalTime>
  <Words>3221</Words>
  <Application>Microsoft Office PowerPoint</Application>
  <PresentationFormat>Widescreen</PresentationFormat>
  <Paragraphs>208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Trebuchet MS</vt:lpstr>
      <vt:lpstr>Wingdings</vt:lpstr>
      <vt:lpstr>Wingdings 3</vt:lpstr>
      <vt:lpstr>Facet</vt:lpstr>
      <vt:lpstr>Architectural Components of an Oracle Server</vt:lpstr>
      <vt:lpstr>Agenda</vt:lpstr>
      <vt:lpstr> Single Instance DB Architecture</vt:lpstr>
      <vt:lpstr> Single Instance DB Architecture cont.</vt:lpstr>
      <vt:lpstr> Distributed Systems Architecture </vt:lpstr>
      <vt:lpstr> Memory Structures </vt:lpstr>
      <vt:lpstr>        Database Buffer Cache </vt:lpstr>
      <vt:lpstr>        Shared Pool </vt:lpstr>
      <vt:lpstr>        Log Buffer </vt:lpstr>
      <vt:lpstr>        Large Pool </vt:lpstr>
      <vt:lpstr>        Java Pool </vt:lpstr>
      <vt:lpstr> Background Processes</vt:lpstr>
      <vt:lpstr>      SMON and PMON</vt:lpstr>
      <vt:lpstr>        Database Writer (DBW0) </vt:lpstr>
      <vt:lpstr>        Log Writer (LGWR)</vt:lpstr>
      <vt:lpstr>        Checkpoint Process (CKPT)</vt:lpstr>
      <vt:lpstr>        Archiver Process (ARC0)</vt:lpstr>
      <vt:lpstr> Physical Database Structures </vt:lpstr>
      <vt:lpstr>        Controlfile</vt:lpstr>
      <vt:lpstr>        Redo Log files</vt:lpstr>
      <vt:lpstr>        Datafiles</vt:lpstr>
      <vt:lpstr>        Other Database files</vt:lpstr>
      <vt:lpstr>  Oracle Storage Model or Logical vs. Physical Structure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485</cp:revision>
  <dcterms:created xsi:type="dcterms:W3CDTF">2019-07-08T16:55:16Z</dcterms:created>
  <dcterms:modified xsi:type="dcterms:W3CDTF">2023-01-13T22:52:20Z</dcterms:modified>
</cp:coreProperties>
</file>