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95" r:id="rId4"/>
    <p:sldId id="296" r:id="rId5"/>
    <p:sldId id="302" r:id="rId6"/>
    <p:sldId id="298" r:id="rId7"/>
    <p:sldId id="300" r:id="rId8"/>
    <p:sldId id="299" r:id="rId9"/>
    <p:sldId id="301" r:id="rId10"/>
    <p:sldId id="30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9525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962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31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25855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90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10368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78592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61681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0261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2022-01-25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44238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2022-01-25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166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2022-01-25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08023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2022-01-25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1477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2022-01-25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020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2022-01-25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128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2022-01-25</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05857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806B3-D79A-4E76-A2D8-F9ADBAFB48B1}" type="datetimeFigureOut">
              <a:rPr lang="en-CA" smtClean="0"/>
              <a:t>2022-01-25</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108774068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102936"/>
            <a:ext cx="9418320" cy="1923068"/>
          </a:xfrm>
        </p:spPr>
        <p:txBody>
          <a:bodyPr>
            <a:normAutofit/>
          </a:bodyPr>
          <a:lstStyle/>
          <a:p>
            <a:pPr algn="ctr"/>
            <a:r>
              <a:rPr lang="en-US" altLang="en-US" dirty="0"/>
              <a:t>Create an Oracle Database</a:t>
            </a:r>
            <a:endParaRPr lang="en-CA" dirty="0"/>
          </a:p>
        </p:txBody>
      </p:sp>
      <p:sp>
        <p:nvSpPr>
          <p:cNvPr id="3" name="Subtitle 2"/>
          <p:cNvSpPr>
            <a:spLocks noGrp="1"/>
          </p:cNvSpPr>
          <p:nvPr>
            <p:ph type="subTitle" idx="1"/>
          </p:nvPr>
        </p:nvSpPr>
        <p:spPr>
          <a:xfrm>
            <a:off x="1261872" y="4091234"/>
            <a:ext cx="8485443" cy="810704"/>
          </a:xfrm>
        </p:spPr>
        <p:txBody>
          <a:bodyPr/>
          <a:lstStyle/>
          <a:p>
            <a:pPr algn="ctr"/>
            <a:r>
              <a:rPr lang="en-CA" sz="1600" dirty="0">
                <a:latin typeface="Arial Black" panose="020B0A04020102020204" pitchFamily="34" charset="0"/>
                <a:cs typeface="Arial" panose="020B0604020202020204" pitchFamily="34" charset="0"/>
              </a:rPr>
              <a:t>Here will be explained Step by Step recipe for a Creation of </a:t>
            </a:r>
            <a:r>
              <a:rPr lang="en-CA" sz="1600">
                <a:latin typeface="Arial Black" panose="020B0A04020102020204" pitchFamily="34" charset="0"/>
                <a:cs typeface="Arial" panose="020B0604020202020204" pitchFamily="34" charset="0"/>
              </a:rPr>
              <a:t>an Oracle19c </a:t>
            </a:r>
            <a:r>
              <a:rPr lang="en-CA" sz="1600" dirty="0">
                <a:latin typeface="Arial Black" panose="020B0A04020102020204" pitchFamily="34" charset="0"/>
                <a:cs typeface="Arial" panose="020B0604020202020204" pitchFamily="34" charset="0"/>
              </a:rPr>
              <a:t>Database by using Database Configuration Assistant</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16816"/>
            <a:ext cx="9692640" cy="565609"/>
          </a:xfrm>
        </p:spPr>
        <p:txBody>
          <a:bodyPr>
            <a:normAutofit fontScale="90000"/>
          </a:bodyPr>
          <a:lstStyle/>
          <a:p>
            <a:r>
              <a:rPr lang="en-US" b="1" dirty="0"/>
              <a:t>	   Database 19c Deletion Steps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2" y="895547"/>
            <a:ext cx="8994491" cy="5891752"/>
          </a:xfrm>
        </p:spPr>
        <p:txBody>
          <a:bodyPr>
            <a:normAutofit fontScale="92500" lnSpcReduction="20000"/>
          </a:bodyPr>
          <a:lstStyle/>
          <a:p>
            <a:r>
              <a:rPr lang="en-US" sz="2000" dirty="0">
                <a:solidFill>
                  <a:srgbClr val="FF0000"/>
                </a:solidFill>
                <a:latin typeface="Arial" panose="020B0604020202020204" pitchFamily="34" charset="0"/>
                <a:cs typeface="Arial" panose="020B0604020202020204" pitchFamily="34" charset="0"/>
              </a:rPr>
              <a:t>Step 1 – Database Operation</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Create Database</a:t>
            </a:r>
            <a:endParaRPr lang="en-US" sz="2000" b="1" dirty="0">
              <a:solidFill>
                <a:schemeClr val="tx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Configure Database Options</a:t>
            </a: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Delete Database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3 </a:t>
            </a:r>
            <a:endParaRPr lang="en-US" sz="2000" b="1" dirty="0">
              <a:solidFill>
                <a:schemeClr val="tx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Manage Templates</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Manage Pluggable Databases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2 – Select Database</a:t>
            </a:r>
          </a:p>
          <a:p>
            <a:pPr marL="0" indent="0">
              <a:buNone/>
            </a:pPr>
            <a:r>
              <a:rPr lang="en-US" sz="2000" dirty="0">
                <a:solidFill>
                  <a:schemeClr val="tx1"/>
                </a:solidFill>
                <a:latin typeface="Arial" panose="020B0604020202020204" pitchFamily="34" charset="0"/>
                <a:cs typeface="Arial" panose="020B0604020202020204" pitchFamily="34" charset="0"/>
              </a:rPr>
              <a:t>         From the LIST of existing databases, select one that needs to be removed</a:t>
            </a:r>
          </a:p>
          <a:p>
            <a:pPr marL="0" indent="0">
              <a:buNone/>
            </a:pP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the appropriate Button  </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 Provide the Password for SYS user (on that Database)  NEXT</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3 – Management option</a:t>
            </a:r>
          </a:p>
          <a:p>
            <a:pPr marL="0" indent="0">
              <a:buNone/>
            </a:pP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Do nothing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4 – Summary</a:t>
            </a:r>
          </a:p>
          <a:p>
            <a:pPr marL="0" indent="0">
              <a:buNone/>
            </a:pP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Do nothing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FINISH</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5 – Progress      </a:t>
            </a:r>
            <a:r>
              <a:rPr lang="en-US" sz="2000" dirty="0">
                <a:solidFill>
                  <a:schemeClr val="tx1"/>
                </a:solidFill>
                <a:latin typeface="Arial" panose="020B0604020202020204" pitchFamily="34" charset="0"/>
                <a:cs typeface="Arial" panose="020B0604020202020204" pitchFamily="34" charset="0"/>
              </a:rPr>
              <a:t>after 10 minutes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YES</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6 – Finish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CLOSE</a:t>
            </a: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87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Agenda</a:t>
            </a:r>
          </a:p>
        </p:txBody>
      </p:sp>
      <p:sp>
        <p:nvSpPr>
          <p:cNvPr id="3" name="Content Placeholder 2"/>
          <p:cNvSpPr>
            <a:spLocks noGrp="1"/>
          </p:cNvSpPr>
          <p:nvPr>
            <p:ph idx="1"/>
          </p:nvPr>
        </p:nvSpPr>
        <p:spPr>
          <a:xfrm>
            <a:off x="1092190" y="1800521"/>
            <a:ext cx="8595360" cy="1628480"/>
          </a:xfrm>
        </p:spPr>
        <p:txBody>
          <a:bodyPr>
            <a:normAutofit lnSpcReduction="10000"/>
          </a:bodyPr>
          <a:lstStyle/>
          <a:p>
            <a:r>
              <a:rPr lang="en-US" sz="2000" dirty="0">
                <a:latin typeface="Arial" panose="020B0604020202020204" pitchFamily="34" charset="0"/>
                <a:cs typeface="Arial" panose="020B0604020202020204" pitchFamily="34" charset="0"/>
              </a:rPr>
              <a:t>How to launch Database Configuration Assistant</a:t>
            </a:r>
          </a:p>
          <a:p>
            <a:r>
              <a:rPr lang="en-US" sz="2000" dirty="0">
                <a:latin typeface="Arial" panose="020B0604020202020204" pitchFamily="34" charset="0"/>
                <a:cs typeface="Arial" panose="020B0604020202020204" pitchFamily="34" charset="0"/>
              </a:rPr>
              <a:t>Creation Steps in version 19c by using DBCA</a:t>
            </a:r>
          </a:p>
          <a:p>
            <a:r>
              <a:rPr lang="en-US" sz="2000" dirty="0">
                <a:latin typeface="Arial" panose="020B0604020202020204" pitchFamily="34" charset="0"/>
                <a:cs typeface="Arial" panose="020B0604020202020204" pitchFamily="34" charset="0"/>
              </a:rPr>
              <a:t>Start using new database</a:t>
            </a:r>
          </a:p>
          <a:p>
            <a:r>
              <a:rPr lang="en-US" sz="2000" dirty="0">
                <a:latin typeface="Arial" panose="020B0604020202020204" pitchFamily="34" charset="0"/>
                <a:cs typeface="Arial" panose="020B0604020202020204" pitchFamily="34" charset="0"/>
              </a:rPr>
              <a:t>Deleting Database with DBCA</a:t>
            </a: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65762"/>
            <a:ext cx="9692640" cy="595772"/>
          </a:xfrm>
        </p:spPr>
        <p:txBody>
          <a:bodyPr>
            <a:normAutofit fontScale="90000"/>
          </a:bodyPr>
          <a:lstStyle/>
          <a:p>
            <a:r>
              <a:rPr lang="en-US" b="1" dirty="0"/>
              <a:t>  Launch Database Configuration Assistant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159498"/>
            <a:ext cx="8900223" cy="4930217"/>
          </a:xfrm>
        </p:spPr>
        <p:txBody>
          <a:bodyPr>
            <a:normAutofit fontScale="92500" lnSpcReduction="10000"/>
          </a:bodyPr>
          <a:lstStyle/>
          <a:p>
            <a:r>
              <a:rPr lang="en-US" sz="2000" dirty="0">
                <a:solidFill>
                  <a:srgbClr val="FF0000"/>
                </a:solidFill>
                <a:latin typeface="Arial" panose="020B0604020202020204" pitchFamily="34" charset="0"/>
                <a:cs typeface="Arial" panose="020B0604020202020204" pitchFamily="34" charset="0"/>
              </a:rPr>
              <a:t>Launch </a:t>
            </a:r>
            <a:r>
              <a:rPr lang="en-US" sz="2000" dirty="0" err="1">
                <a:solidFill>
                  <a:srgbClr val="FF0000"/>
                </a:solidFill>
                <a:latin typeface="Arial" panose="020B0604020202020204" pitchFamily="34" charset="0"/>
                <a:cs typeface="Arial" panose="020B0604020202020204" pitchFamily="34" charset="0"/>
              </a:rPr>
              <a:t>dbca</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You may be in ANY Linux directory, but as privileged Linux user “oracle”</a:t>
            </a:r>
            <a:endParaRPr lang="en-US" sz="2000"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A graphical terminal must be available (X terminal) on Linux</a:t>
            </a:r>
          </a:p>
          <a:p>
            <a:pPr>
              <a:buFont typeface="Arial" panose="020B0604020202020204" pitchFamily="34" charset="0"/>
              <a:buChar char="•"/>
            </a:pPr>
            <a:r>
              <a:rPr lang="en-US" sz="1700" dirty="0">
                <a:latin typeface="Arial" panose="020B0604020202020204" pitchFamily="34" charset="0"/>
                <a:cs typeface="Arial" panose="020B0604020202020204" pitchFamily="34" charset="0"/>
              </a:rPr>
              <a:t>echo $DISPLAY   </a:t>
            </a:r>
            <a:r>
              <a:rPr lang="en-US" sz="1700" dirty="0">
                <a:latin typeface="Arial" panose="020B0604020202020204" pitchFamily="34" charset="0"/>
                <a:cs typeface="Arial" panose="020B0604020202020204" pitchFamily="34" charset="0"/>
                <a:sym typeface="Wingdings" panose="05000000000000000000" pitchFamily="2" charset="2"/>
              </a:rPr>
              <a:t>  </a:t>
            </a:r>
            <a:r>
              <a:rPr lang="en-US" sz="1700" dirty="0">
                <a:solidFill>
                  <a:srgbClr val="0070C0"/>
                </a:solidFill>
                <a:latin typeface="Arial" panose="020B0604020202020204" pitchFamily="34" charset="0"/>
                <a:cs typeface="Arial" panose="020B0604020202020204" pitchFamily="34" charset="0"/>
                <a:sym typeface="Wingdings" panose="05000000000000000000" pitchFamily="2" charset="2"/>
              </a:rPr>
              <a:t>localhost:10.0</a:t>
            </a:r>
            <a:endParaRPr lang="en-US" sz="1700"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Environment variables must be set for the following four:</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DISPLAY    ORACLE_BASE     ORACLE_HOME    PATH</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echo $PATH  </a:t>
            </a:r>
            <a:r>
              <a:rPr lang="en-US" sz="1400" dirty="0">
                <a:latin typeface="Arial" panose="020B0604020202020204" pitchFamily="34" charset="0"/>
                <a:cs typeface="Arial" panose="020B0604020202020204" pitchFamily="34" charset="0"/>
                <a:sym typeface="Wingdings" panose="05000000000000000000" pitchFamily="2" charset="2"/>
              </a:rPr>
              <a:t> among others , it must have this entry  </a:t>
            </a:r>
            <a:r>
              <a:rPr lang="en-US" sz="1400" dirty="0">
                <a:solidFill>
                  <a:srgbClr val="0070C0"/>
                </a:solidFill>
                <a:latin typeface="Arial" panose="020B0604020202020204" pitchFamily="34" charset="0"/>
                <a:cs typeface="Arial" panose="020B0604020202020204" pitchFamily="34" charset="0"/>
                <a:sym typeface="Wingdings" panose="05000000000000000000" pitchFamily="2" charset="2"/>
              </a:rPr>
              <a:t>$ORACLE_HOME/bin</a:t>
            </a:r>
            <a:endParaRPr lang="en-US" sz="1400" dirty="0">
              <a:solidFill>
                <a:srgbClr val="0070C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On Linux command line you type:</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su</a:t>
            </a:r>
            <a:r>
              <a:rPr lang="en-US" sz="2000" b="1" i="1" dirty="0">
                <a:latin typeface="Arial" panose="020B0604020202020204" pitchFamily="34" charset="0"/>
                <a:cs typeface="Arial" panose="020B0604020202020204" pitchFamily="34" charset="0"/>
              </a:rPr>
              <a:t> – oracle</a:t>
            </a:r>
          </a:p>
          <a:p>
            <a:pPr marL="0" indent="0">
              <a:buNone/>
            </a:pPr>
            <a:r>
              <a:rPr lang="en-US" sz="2000" i="1" dirty="0">
                <a:latin typeface="Arial" panose="020B0604020202020204" pitchFamily="34" charset="0"/>
                <a:cs typeface="Arial" panose="020B0604020202020204" pitchFamily="34" charset="0"/>
              </a:rPr>
              <a:t>             Password:  *******         (we have it as   </a:t>
            </a:r>
            <a:r>
              <a:rPr lang="en-US" sz="2000" i="1" dirty="0">
                <a:solidFill>
                  <a:srgbClr val="0070C0"/>
                </a:solidFill>
                <a:latin typeface="Arial" panose="020B0604020202020204" pitchFamily="34" charset="0"/>
                <a:cs typeface="Arial" panose="020B0604020202020204" pitchFamily="34" charset="0"/>
              </a:rPr>
              <a:t>PSmgi451</a:t>
            </a:r>
            <a:r>
              <a:rPr lang="en-US" sz="2000" i="1" dirty="0">
                <a:latin typeface="Arial" panose="020B0604020202020204" pitchFamily="34" charset="0"/>
                <a:cs typeface="Arial" panose="020B0604020202020204" pitchFamily="34" charset="0"/>
              </a:rPr>
              <a:t> )</a:t>
            </a:r>
          </a:p>
          <a:p>
            <a:pPr marL="0" indent="0">
              <a:buNone/>
            </a:pPr>
            <a:r>
              <a:rPr lang="en-US" sz="2000" i="1" dirty="0">
                <a:latin typeface="Arial" panose="020B0604020202020204" pitchFamily="34" charset="0"/>
                <a:cs typeface="Arial" panose="020B0604020202020204" pitchFamily="34" charset="0"/>
              </a:rPr>
              <a:t>             $ </a:t>
            </a:r>
            <a:r>
              <a:rPr lang="en-US" sz="2000" b="1" i="1" dirty="0" err="1">
                <a:latin typeface="Arial" panose="020B0604020202020204" pitchFamily="34" charset="0"/>
                <a:cs typeface="Arial" panose="020B0604020202020204" pitchFamily="34" charset="0"/>
              </a:rPr>
              <a:t>dbca</a:t>
            </a:r>
            <a:endParaRPr lang="en-US" sz="2000" b="1" i="1" dirty="0">
              <a:latin typeface="Arial" panose="020B0604020202020204" pitchFamily="34" charset="0"/>
              <a:cs typeface="Arial" panose="020B0604020202020204" pitchFamily="34" charset="0"/>
            </a:endParaRPr>
          </a:p>
          <a:p>
            <a:r>
              <a:rPr lang="en-US" sz="2000" dirty="0" err="1">
                <a:solidFill>
                  <a:srgbClr val="FF0000"/>
                </a:solidFill>
                <a:latin typeface="Arial" panose="020B0604020202020204" pitchFamily="34" charset="0"/>
                <a:cs typeface="Arial" panose="020B0604020202020204" pitchFamily="34" charset="0"/>
              </a:rPr>
              <a:t>dbca</a:t>
            </a:r>
            <a:r>
              <a:rPr lang="en-US" sz="2000" dirty="0">
                <a:solidFill>
                  <a:srgbClr val="FF0000"/>
                </a:solidFill>
                <a:latin typeface="Arial" panose="020B0604020202020204" pitchFamily="34" charset="0"/>
                <a:cs typeface="Arial" panose="020B0604020202020204" pitchFamily="34" charset="0"/>
              </a:rPr>
              <a:t> Dialog </a:t>
            </a:r>
            <a:r>
              <a:rPr lang="en-US" sz="2000"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Installation is an Interactive process and it has 15 steps explained here</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16816"/>
            <a:ext cx="9692640" cy="565609"/>
          </a:xfrm>
        </p:spPr>
        <p:txBody>
          <a:bodyPr>
            <a:normAutofit fontScale="90000"/>
          </a:bodyPr>
          <a:lstStyle/>
          <a:p>
            <a:r>
              <a:rPr lang="en-US" b="1" dirty="0"/>
              <a:t>	   Database 19c Creation Steps</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2" y="895547"/>
            <a:ext cx="8994491" cy="5891752"/>
          </a:xfrm>
        </p:spPr>
        <p:txBody>
          <a:bodyPr>
            <a:normAutofit fontScale="85000" lnSpcReduction="20000"/>
          </a:bodyPr>
          <a:lstStyle/>
          <a:p>
            <a:r>
              <a:rPr lang="en-US" sz="2000" dirty="0">
                <a:solidFill>
                  <a:srgbClr val="FF0000"/>
                </a:solidFill>
                <a:latin typeface="Arial" panose="020B0604020202020204" pitchFamily="34" charset="0"/>
                <a:cs typeface="Arial" panose="020B0604020202020204" pitchFamily="34" charset="0"/>
              </a:rPr>
              <a:t>Step 1 – Database Operation</a:t>
            </a: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Create Database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1 </a:t>
            </a:r>
            <a:endParaRPr lang="en-US" sz="2000" b="1" dirty="0">
              <a:solidFill>
                <a:schemeClr val="tx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Configure Database Options</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Delete Database</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Manage Templates</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Manage Pluggable Databases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2 – Creation Mode</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Typical Configuration</a:t>
            </a: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Advanced Configuration</a:t>
            </a: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2  NEXT</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3 – Deployment Mode</a:t>
            </a:r>
          </a:p>
          <a:p>
            <a:pPr marL="457200" indent="-457200">
              <a:buFont typeface="+mj-lt"/>
              <a:buAutoNum type="arabicPeriod"/>
            </a:pPr>
            <a:r>
              <a:rPr lang="en-US" sz="2000" dirty="0">
                <a:solidFill>
                  <a:srgbClr val="FF0000"/>
                </a:solidFill>
                <a:latin typeface="Arial" panose="020B0604020202020204" pitchFamily="34" charset="0"/>
                <a:cs typeface="Arial" panose="020B0604020202020204" pitchFamily="34" charset="0"/>
              </a:rPr>
              <a:t>Database Type </a:t>
            </a: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a:t>
            </a:r>
            <a:r>
              <a:rPr lang="en-US" sz="2000" dirty="0">
                <a:solidFill>
                  <a:schemeClr val="tx1"/>
                </a:solidFill>
                <a:latin typeface="Arial" panose="020B0604020202020204" pitchFamily="34" charset="0"/>
                <a:cs typeface="Arial" panose="020B0604020202020204" pitchFamily="34" charset="0"/>
              </a:rPr>
              <a:t> stay with SINGLE INSTANCE option</a:t>
            </a:r>
          </a:p>
          <a:p>
            <a:pPr marL="457200" indent="-457200">
              <a:buFont typeface="+mj-lt"/>
              <a:buAutoNum type="arabicPeriod"/>
            </a:pPr>
            <a:r>
              <a:rPr lang="en-US" sz="2000" dirty="0">
                <a:solidFill>
                  <a:srgbClr val="FF0000"/>
                </a:solidFill>
                <a:latin typeface="Arial" panose="020B0604020202020204" pitchFamily="34" charset="0"/>
                <a:cs typeface="Arial" panose="020B0604020202020204" pitchFamily="34" charset="0"/>
              </a:rPr>
              <a:t>Select a Template</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Data Warehouse</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Custom</a:t>
            </a:r>
            <a:endParaRPr lang="en-US" sz="2000" b="1" dirty="0">
              <a:solidFill>
                <a:schemeClr val="tx1"/>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General Purpose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3 </a:t>
            </a: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1700" dirty="0">
                <a:solidFill>
                  <a:schemeClr val="tx1"/>
                </a:solidFill>
                <a:latin typeface="Arial" panose="020B0604020202020204" pitchFamily="34" charset="0"/>
                <a:cs typeface="Arial" panose="020B0604020202020204" pitchFamily="34" charset="0"/>
                <a:sym typeface="Wingdings" panose="05000000000000000000" pitchFamily="2" charset="2"/>
              </a:rPr>
              <a:t>When choosing “General Purpose” then we have the following fixed TBSP sizes</a:t>
            </a:r>
          </a:p>
          <a:p>
            <a:pPr marL="0" indent="0">
              <a:buNone/>
            </a:pPr>
            <a:r>
              <a:rPr lang="en-US" sz="1700" dirty="0">
                <a:solidFill>
                  <a:schemeClr val="tx1"/>
                </a:solidFill>
                <a:latin typeface="Arial" panose="020B0604020202020204" pitchFamily="34" charset="0"/>
                <a:cs typeface="Arial" panose="020B0604020202020204" pitchFamily="34" charset="0"/>
              </a:rPr>
              <a:t>     </a:t>
            </a:r>
            <a:r>
              <a:rPr lang="en-US" sz="1700" i="1" dirty="0">
                <a:solidFill>
                  <a:schemeClr val="tx1"/>
                </a:solidFill>
                <a:latin typeface="Arial" panose="020B0604020202020204" pitchFamily="34" charset="0"/>
                <a:cs typeface="Arial" panose="020B0604020202020204" pitchFamily="34" charset="0"/>
              </a:rPr>
              <a:t>SYSTEM – 880M   SYSAUX - 400M  UNDOTBS1 – 25M  USERS – 5M TEMP – 60M</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91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697584"/>
          </a:xfrm>
        </p:spPr>
        <p:txBody>
          <a:bodyPr>
            <a:normAutofit/>
          </a:bodyPr>
          <a:lstStyle/>
          <a:p>
            <a:r>
              <a:rPr lang="en-US" sz="3200" b="1" dirty="0"/>
              <a:t>      Database 19c Creation Steps cont</a:t>
            </a:r>
            <a:r>
              <a:rPr lang="en-US" b="1" dirty="0"/>
              <a: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37488" y="876693"/>
            <a:ext cx="9612764" cy="5802198"/>
          </a:xfrm>
        </p:spPr>
        <p:txBody>
          <a:bodyPr>
            <a:normAutofit fontScale="85000" lnSpcReduction="20000"/>
          </a:bodyPr>
          <a:lstStyle/>
          <a:p>
            <a:r>
              <a:rPr lang="en-US" sz="2000" dirty="0">
                <a:solidFill>
                  <a:srgbClr val="FF0000"/>
                </a:solidFill>
                <a:latin typeface="Arial" panose="020B0604020202020204" pitchFamily="34" charset="0"/>
                <a:cs typeface="Arial" panose="020B0604020202020204" pitchFamily="34" charset="0"/>
              </a:rPr>
              <a:t>Step 4 – Database Identification</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Specify Global Database Name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put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lemon.dcm.senecacollege.ca</a:t>
            </a:r>
          </a:p>
          <a:p>
            <a:pPr>
              <a:buFont typeface="Wingdings" panose="05000000000000000000" pitchFamily="2" charset="2"/>
              <a:buChar char="q"/>
            </a:pPr>
            <a:r>
              <a:rPr lang="en-US" sz="2000" dirty="0">
                <a:solidFill>
                  <a:schemeClr val="tx1"/>
                </a:solidFill>
                <a:latin typeface="Arial" panose="020B0604020202020204" pitchFamily="34" charset="0"/>
                <a:cs typeface="Arial" panose="020B0604020202020204" pitchFamily="34" charset="0"/>
              </a:rPr>
              <a:t>SID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accept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lemon 									</a:t>
            </a:r>
          </a:p>
          <a:p>
            <a:pPr marL="0" indent="0">
              <a:buNone/>
            </a:pPr>
            <a:r>
              <a:rPr lang="en-US" sz="2000" b="1" dirty="0">
                <a:solidFill>
                  <a:schemeClr val="tx1"/>
                </a:solidFill>
                <a:latin typeface="Arial" panose="020B0604020202020204" pitchFamily="34" charset="0"/>
                <a:cs typeface="Arial" panose="020B0604020202020204" pitchFamily="34" charset="0"/>
              </a:rPr>
              <a:t>         </a:t>
            </a:r>
            <a:r>
              <a:rPr lang="en-US" sz="1700" b="1" dirty="0">
                <a:solidFill>
                  <a:schemeClr val="tx1"/>
                </a:solidFill>
                <a:latin typeface="Arial" panose="020B0604020202020204" pitchFamily="34" charset="0"/>
                <a:cs typeface="Arial" panose="020B0604020202020204" pitchFamily="34" charset="0"/>
              </a:rPr>
              <a:t>SID </a:t>
            </a:r>
            <a:r>
              <a:rPr lang="en-US" sz="1700" dirty="0">
                <a:solidFill>
                  <a:schemeClr val="tx1"/>
                </a:solidFill>
                <a:latin typeface="Arial" panose="020B0604020202020204" pitchFamily="34" charset="0"/>
                <a:cs typeface="Arial" panose="020B0604020202020204" pitchFamily="34" charset="0"/>
              </a:rPr>
              <a:t>can not be more than 8 characters, must start on a letter, may have $, # , _</a:t>
            </a:r>
          </a:p>
          <a:p>
            <a:pPr marL="0" indent="0">
              <a:buNone/>
            </a:pPr>
            <a:r>
              <a:rPr lang="en-US" sz="1700" dirty="0">
                <a:solidFill>
                  <a:schemeClr val="tx1"/>
                </a:solidFill>
                <a:latin typeface="Arial" panose="020B0604020202020204" pitchFamily="34" charset="0"/>
                <a:cs typeface="Arial" panose="020B0604020202020204" pitchFamily="34" charset="0"/>
              </a:rPr>
              <a:t>           Uncheck the box </a:t>
            </a:r>
            <a:r>
              <a:rPr lang="en-US" sz="1700" dirty="0">
                <a:solidFill>
                  <a:srgbClr val="FF0000"/>
                </a:solidFill>
                <a:latin typeface="Arial" panose="020B0604020202020204" pitchFamily="34" charset="0"/>
                <a:cs typeface="Arial" panose="020B0604020202020204" pitchFamily="34" charset="0"/>
              </a:rPr>
              <a:t>Create as Container DB							</a:t>
            </a:r>
            <a:r>
              <a:rPr lang="en-US" dirty="0">
                <a:solidFill>
                  <a:schemeClr val="tx1"/>
                </a:solidFill>
                <a:latin typeface="Arial" panose="020B0604020202020204" pitchFamily="34" charset="0"/>
                <a:cs typeface="Arial" panose="020B0604020202020204" pitchFamily="34" charset="0"/>
                <a:sym typeface="Wingdings" panose="05000000000000000000" pitchFamily="2" charset="2"/>
              </a:rPr>
              <a:t>  NEXT</a:t>
            </a:r>
            <a:endParaRPr lang="en-US" sz="17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5 – Storage option</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Use DB file locations from Template</a:t>
            </a: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Use following for the database storage attributes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2 </a:t>
            </a:r>
          </a:p>
          <a:p>
            <a:pPr marL="0" indent="0">
              <a:buNone/>
            </a:pPr>
            <a:r>
              <a:rPr lang="en-US" sz="2000" dirty="0">
                <a:solidFill>
                  <a:srgbClr val="FF0000"/>
                </a:solidFill>
                <a:latin typeface="Arial" panose="020B0604020202020204" pitchFamily="34" charset="0"/>
                <a:cs typeface="Arial" panose="020B0604020202020204" pitchFamily="34" charset="0"/>
                <a:sym typeface="Wingdings" panose="05000000000000000000" pitchFamily="2" charset="2"/>
              </a:rPr>
              <a:t>       Database Files Storage Type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stay with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File System</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Files Location 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{ORACLE_BASE}/</a:t>
            </a:r>
            <a:r>
              <a:rPr lang="en-US" sz="2000" b="1" dirty="0" err="1">
                <a:solidFill>
                  <a:schemeClr val="tx1"/>
                </a:solidFill>
                <a:latin typeface="Arial" panose="020B0604020202020204" pitchFamily="34" charset="0"/>
                <a:cs typeface="Arial" panose="020B0604020202020204" pitchFamily="34" charset="0"/>
                <a:sym typeface="Wingdings" panose="05000000000000000000" pitchFamily="2" charset="2"/>
              </a:rPr>
              <a:t>oradata</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/{DB_UNIQUE_NAME}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accept it </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solidFill>
                <a:latin typeface="Arial" panose="020B0604020202020204" pitchFamily="34" charset="0"/>
                <a:cs typeface="Arial" panose="020B0604020202020204" pitchFamily="34" charset="0"/>
              </a:rPr>
              <a:t>Uncheck the box </a:t>
            </a:r>
            <a:r>
              <a:rPr lang="en-US" sz="2000" dirty="0">
                <a:solidFill>
                  <a:srgbClr val="FF0000"/>
                </a:solidFill>
                <a:latin typeface="Arial" panose="020B0604020202020204" pitchFamily="34" charset="0"/>
                <a:cs typeface="Arial" panose="020B0604020202020204" pitchFamily="34" charset="0"/>
              </a:rPr>
              <a:t>Use Oracle-managed Files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      </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6 – Fast Recovery option</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Specify Fast Recovery Area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Check this box</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rgbClr val="FF0000"/>
                </a:solidFill>
                <a:latin typeface="Arial" panose="020B0604020202020204" pitchFamily="34" charset="0"/>
                <a:cs typeface="Arial" panose="020B0604020202020204" pitchFamily="34" charset="0"/>
                <a:sym typeface="Wingdings" panose="05000000000000000000" pitchFamily="2" charset="2"/>
              </a:rPr>
              <a:t>Recovery Files Storage Type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stay with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File System</a:t>
            </a:r>
            <a:endPar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endParaRP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Fast Recovery Area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{ORACLE_BASE}/</a:t>
            </a:r>
            <a:r>
              <a:rPr lang="en-US" sz="2000" b="1" dirty="0" err="1">
                <a:solidFill>
                  <a:schemeClr val="tx1"/>
                </a:solidFill>
                <a:latin typeface="Arial" panose="020B0604020202020204" pitchFamily="34" charset="0"/>
                <a:cs typeface="Arial" panose="020B0604020202020204" pitchFamily="34" charset="0"/>
                <a:sym typeface="Wingdings" panose="05000000000000000000" pitchFamily="2" charset="2"/>
              </a:rPr>
              <a:t>fast_recovery_area</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/{DB_UNIQUE_NAME</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accept it</a:t>
            </a:r>
          </a:p>
          <a:p>
            <a:pPr marL="0" indent="0">
              <a:buNone/>
            </a:pPr>
            <a:r>
              <a:rPr lang="en-US" sz="20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Fast Recovery Area Size                    put     </a:t>
            </a:r>
            <a:r>
              <a:rPr lang="en-US" sz="2000" b="1" dirty="0">
                <a:solidFill>
                  <a:schemeClr val="tx1"/>
                </a:solidFill>
                <a:latin typeface="Arial" panose="020B0604020202020204" pitchFamily="34" charset="0"/>
                <a:cs typeface="Arial" panose="020B0604020202020204" pitchFamily="34" charset="0"/>
                <a:sym typeface="Wingdings" panose="05000000000000000000" pitchFamily="2" charset="2"/>
              </a:rPr>
              <a:t>4096M 					</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Do Not c</a:t>
            </a:r>
            <a:r>
              <a:rPr lang="en-US" sz="2000" dirty="0">
                <a:solidFill>
                  <a:schemeClr val="tx1"/>
                </a:solidFill>
                <a:latin typeface="Arial" panose="020B0604020202020204" pitchFamily="34" charset="0"/>
                <a:cs typeface="Arial" panose="020B0604020202020204" pitchFamily="34" charset="0"/>
              </a:rPr>
              <a:t>heck the box </a:t>
            </a:r>
            <a:r>
              <a:rPr lang="en-US" sz="2000" dirty="0">
                <a:solidFill>
                  <a:srgbClr val="FF0000"/>
                </a:solidFill>
                <a:latin typeface="Arial" panose="020B0604020202020204" pitchFamily="34" charset="0"/>
                <a:cs typeface="Arial" panose="020B0604020202020204" pitchFamily="34" charset="0"/>
              </a:rPr>
              <a:t>Enable Archiving</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 NEXT</a:t>
            </a:r>
            <a:endParaRPr lang="en-US" sz="2000" b="1" dirty="0">
              <a:solidFill>
                <a:schemeClr val="tx1"/>
              </a:solidFill>
              <a:latin typeface="Arial" panose="020B0604020202020204" pitchFamily="34" charset="0"/>
              <a:cs typeface="Arial" panose="020B0604020202020204" pitchFamily="34" charset="0"/>
            </a:endParaRPr>
          </a:p>
          <a:p>
            <a:pPr marL="0" indent="0">
              <a:buNone/>
            </a:pPr>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382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77072"/>
            <a:ext cx="9692640" cy="622170"/>
          </a:xfrm>
        </p:spPr>
        <p:txBody>
          <a:bodyPr>
            <a:normAutofit fontScale="90000"/>
          </a:bodyPr>
          <a:lstStyle/>
          <a:p>
            <a:r>
              <a:rPr lang="en-US" b="1" dirty="0"/>
              <a:t>    Database 19c </a:t>
            </a:r>
            <a:r>
              <a:rPr lang="en-US" sz="3200" b="1" dirty="0"/>
              <a:t>Creation</a:t>
            </a:r>
            <a:r>
              <a:rPr lang="en-US" b="1" dirty="0"/>
              <a:t> Steps cont.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69" y="999242"/>
            <a:ext cx="9937173" cy="5590094"/>
          </a:xfrm>
        </p:spPr>
        <p:txBody>
          <a:bodyPr>
            <a:normAutofit fontScale="77500" lnSpcReduction="20000"/>
          </a:bodyPr>
          <a:lstStyle/>
          <a:p>
            <a:r>
              <a:rPr lang="en-US" sz="2000" dirty="0">
                <a:solidFill>
                  <a:srgbClr val="FF0000"/>
                </a:solidFill>
                <a:latin typeface="Arial" panose="020B0604020202020204" pitchFamily="34" charset="0"/>
                <a:cs typeface="Arial" panose="020B0604020202020204" pitchFamily="34" charset="0"/>
              </a:rPr>
              <a:t>Step 7 – Network Configuration</a:t>
            </a:r>
          </a:p>
          <a:p>
            <a:pPr>
              <a:buFont typeface="Wingdings" panose="05000000000000000000" pitchFamily="2" charset="2"/>
              <a:buChar char="ü"/>
            </a:pPr>
            <a:r>
              <a:rPr lang="en-US" sz="2000" i="1" dirty="0">
                <a:solidFill>
                  <a:schemeClr val="tx1"/>
                </a:solidFill>
                <a:latin typeface="Arial" panose="020B0604020202020204" pitchFamily="34" charset="0"/>
                <a:cs typeface="Arial" panose="020B0604020202020204" pitchFamily="34" charset="0"/>
              </a:rPr>
              <a:t>Listener    1521   /opt/oracle/app/oracle/product/19.3.0/dbhome_1   UP</a:t>
            </a:r>
          </a:p>
          <a:p>
            <a:pPr marL="0" indent="0">
              <a:buNone/>
            </a:pP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Here will be given a List of all available Listeners. Do nothing.  NEXT</a:t>
            </a:r>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8 – Data Vault option</a:t>
            </a:r>
          </a:p>
          <a:p>
            <a:pPr marL="0" indent="0">
              <a:buNone/>
            </a:pP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Do nothing.  NEXT</a:t>
            </a:r>
          </a:p>
          <a:p>
            <a:r>
              <a:rPr lang="en-US" sz="2000" dirty="0">
                <a:solidFill>
                  <a:srgbClr val="FF0000"/>
                </a:solidFill>
                <a:latin typeface="Arial" panose="020B0604020202020204" pitchFamily="34" charset="0"/>
                <a:cs typeface="Arial" panose="020B0604020202020204" pitchFamily="34" charset="0"/>
              </a:rPr>
              <a:t>Step 9 – Configuration options</a:t>
            </a:r>
          </a:p>
          <a:p>
            <a:pPr marL="0" indent="0">
              <a:buNone/>
            </a:pPr>
            <a:r>
              <a:rPr lang="en-US" sz="2000" dirty="0">
                <a:solidFill>
                  <a:schemeClr val="tx1"/>
                </a:solidFill>
                <a:latin typeface="Arial" panose="020B0604020202020204" pitchFamily="34" charset="0"/>
                <a:cs typeface="Arial" panose="020B0604020202020204" pitchFamily="34" charset="0"/>
              </a:rPr>
              <a:t>Here are 5 Tabs, we will change only the first one (Memory) and last (Sample Schemas)</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Memory</a:t>
            </a:r>
            <a:r>
              <a:rPr lang="en-US" sz="2000" dirty="0">
                <a:solidFill>
                  <a:schemeClr val="tx1"/>
                </a:solidFill>
                <a:latin typeface="Arial" panose="020B0604020202020204" pitchFamily="34" charset="0"/>
                <a:cs typeface="Arial" panose="020B0604020202020204" pitchFamily="34" charset="0"/>
              </a:rPr>
              <a:t> </a:t>
            </a:r>
          </a:p>
          <a:p>
            <a:pPr>
              <a:buFont typeface="Courier New" panose="02070309020205020404" pitchFamily="49" charset="0"/>
              <a:buChar char="o"/>
            </a:pPr>
            <a:r>
              <a:rPr lang="en-US" sz="2000" b="1" dirty="0">
                <a:solidFill>
                  <a:schemeClr val="tx1"/>
                </a:solidFill>
                <a:latin typeface="Arial" panose="020B0604020202020204" pitchFamily="34" charset="0"/>
                <a:cs typeface="Arial" panose="020B0604020202020204" pitchFamily="34" charset="0"/>
              </a:rPr>
              <a:t>Use Automatic Shared Memory Management (ASMM)</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Use Manual Shared Memory Management</a:t>
            </a:r>
          </a:p>
          <a:p>
            <a:pPr>
              <a:buFont typeface="Courier New" panose="02070309020205020404" pitchFamily="49" charset="0"/>
              <a:buChar char="o"/>
            </a:pPr>
            <a:r>
              <a:rPr lang="en-US" sz="2000" dirty="0">
                <a:solidFill>
                  <a:schemeClr val="tx1"/>
                </a:solidFill>
                <a:latin typeface="Arial" panose="020B0604020202020204" pitchFamily="34" charset="0"/>
                <a:cs typeface="Arial" panose="020B0604020202020204" pitchFamily="34" charset="0"/>
              </a:rPr>
              <a:t>Use Automatic Memory Management</a:t>
            </a:r>
            <a:r>
              <a:rPr lang="en-US" sz="2000" b="1" dirty="0">
                <a:solidFill>
                  <a:schemeClr val="tx1"/>
                </a:solidFill>
                <a:latin typeface="Arial" panose="020B0604020202020204" pitchFamily="34" charset="0"/>
                <a:cs typeface="Arial" panose="020B0604020202020204" pitchFamily="34" charset="0"/>
              </a:rPr>
              <a:t> (AMM)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Choose Button 1 </a:t>
            </a:r>
          </a:p>
          <a:p>
            <a:pPr marL="0" indent="0">
              <a:buNone/>
            </a:pPr>
            <a:r>
              <a:rPr lang="en-US" sz="2000" dirty="0">
                <a:solidFill>
                  <a:schemeClr val="tx1"/>
                </a:solidFill>
                <a:latin typeface="Arial" panose="020B0604020202020204" pitchFamily="34" charset="0"/>
                <a:cs typeface="Arial" panose="020B0604020202020204" pitchFamily="34" charset="0"/>
              </a:rPr>
              <a:t>            SGA size                       put       </a:t>
            </a:r>
            <a:r>
              <a:rPr lang="en-US" sz="2000" b="1" dirty="0">
                <a:solidFill>
                  <a:schemeClr val="tx1"/>
                </a:solidFill>
                <a:latin typeface="Arial" panose="020B0604020202020204" pitchFamily="34" charset="0"/>
                <a:cs typeface="Arial" panose="020B0604020202020204" pitchFamily="34" charset="0"/>
              </a:rPr>
              <a:t>1256M</a:t>
            </a:r>
          </a:p>
          <a:p>
            <a:pPr marL="0" indent="0">
              <a:buNone/>
            </a:pPr>
            <a:r>
              <a:rPr lang="en-US" sz="2000" b="1"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PGA size                       put       </a:t>
            </a:r>
            <a:r>
              <a:rPr lang="en-US" sz="2000" b="1" dirty="0">
                <a:solidFill>
                  <a:schemeClr val="tx1"/>
                </a:solidFill>
                <a:latin typeface="Arial" panose="020B0604020202020204" pitchFamily="34" charset="0"/>
                <a:cs typeface="Arial" panose="020B0604020202020204" pitchFamily="34" charset="0"/>
              </a:rPr>
              <a:t>  400M</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Sizing</a:t>
            </a:r>
            <a:r>
              <a:rPr lang="en-US" sz="2000" dirty="0">
                <a:solidFill>
                  <a:schemeClr val="tx1"/>
                </a:solidFill>
                <a:latin typeface="Arial" panose="020B0604020202020204" pitchFamily="34" charset="0"/>
                <a:cs typeface="Arial" panose="020B0604020202020204" pitchFamily="34" charset="0"/>
              </a:rPr>
              <a:t>                           -- accept default Block size </a:t>
            </a:r>
            <a:r>
              <a:rPr lang="en-US" sz="2000" b="1" dirty="0">
                <a:solidFill>
                  <a:schemeClr val="tx1"/>
                </a:solidFill>
                <a:latin typeface="Arial" panose="020B0604020202020204" pitchFamily="34" charset="0"/>
                <a:cs typeface="Arial" panose="020B0604020202020204" pitchFamily="34" charset="0"/>
              </a:rPr>
              <a:t>8K </a:t>
            </a:r>
            <a:r>
              <a:rPr lang="en-US" sz="2000" dirty="0">
                <a:solidFill>
                  <a:schemeClr val="tx1"/>
                </a:solidFill>
                <a:latin typeface="Arial" panose="020B0604020202020204" pitchFamily="34" charset="0"/>
                <a:cs typeface="Arial" panose="020B0604020202020204" pitchFamily="34" charset="0"/>
              </a:rPr>
              <a:t>and Processes  </a:t>
            </a:r>
            <a:r>
              <a:rPr lang="en-US" sz="2000" b="1" dirty="0">
                <a:solidFill>
                  <a:schemeClr val="tx1"/>
                </a:solidFill>
                <a:latin typeface="Arial" panose="020B0604020202020204" pitchFamily="34" charset="0"/>
                <a:cs typeface="Arial" panose="020B0604020202020204" pitchFamily="34" charset="0"/>
              </a:rPr>
              <a:t>320</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Character sets</a:t>
            </a:r>
            <a:r>
              <a:rPr lang="en-US" sz="2000" dirty="0">
                <a:solidFill>
                  <a:schemeClr val="tx1"/>
                </a:solidFill>
                <a:latin typeface="Arial" panose="020B0604020202020204" pitchFamily="34" charset="0"/>
                <a:cs typeface="Arial" panose="020B0604020202020204" pitchFamily="34" charset="0"/>
              </a:rPr>
              <a:t>              -- accept default language set  </a:t>
            </a:r>
            <a:r>
              <a:rPr lang="en-US" sz="2000" b="1" dirty="0">
                <a:solidFill>
                  <a:schemeClr val="tx1"/>
                </a:solidFill>
                <a:latin typeface="Arial" panose="020B0604020202020204" pitchFamily="34" charset="0"/>
                <a:cs typeface="Arial" panose="020B0604020202020204" pitchFamily="34" charset="0"/>
              </a:rPr>
              <a:t>Unicode AL32UTF8</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Connection mode         </a:t>
            </a:r>
            <a:r>
              <a:rPr lang="en-US" sz="2000" dirty="0">
                <a:solidFill>
                  <a:schemeClr val="tx1"/>
                </a:solidFill>
                <a:latin typeface="Arial" panose="020B0604020202020204" pitchFamily="34" charset="0"/>
                <a:cs typeface="Arial" panose="020B0604020202020204" pitchFamily="34" charset="0"/>
              </a:rPr>
              <a:t>-- accept default mode   </a:t>
            </a:r>
            <a:r>
              <a:rPr lang="en-US" sz="2000" b="1" dirty="0">
                <a:solidFill>
                  <a:schemeClr val="tx1"/>
                </a:solidFill>
                <a:latin typeface="Arial" panose="020B0604020202020204" pitchFamily="34" charset="0"/>
                <a:cs typeface="Arial" panose="020B0604020202020204" pitchFamily="34" charset="0"/>
              </a:rPr>
              <a:t>Dedicated Server</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Sample Schemas</a:t>
            </a:r>
            <a:r>
              <a:rPr lang="en-US" sz="2000" dirty="0">
                <a:solidFill>
                  <a:schemeClr val="tx1"/>
                </a:solidFill>
                <a:latin typeface="Arial" panose="020B0604020202020204" pitchFamily="34" charset="0"/>
                <a:cs typeface="Arial" panose="020B0604020202020204" pitchFamily="34" charset="0"/>
              </a:rPr>
              <a:t>         -- </a:t>
            </a:r>
            <a:r>
              <a:rPr lang="en-US" sz="2000" b="1" dirty="0">
                <a:solidFill>
                  <a:schemeClr val="tx1"/>
                </a:solidFill>
                <a:latin typeface="Arial" panose="020B0604020202020204" pitchFamily="34" charset="0"/>
                <a:cs typeface="Arial" panose="020B0604020202020204" pitchFamily="34" charset="0"/>
              </a:rPr>
              <a:t>Check the Box </a:t>
            </a:r>
            <a:r>
              <a:rPr lang="en-US" sz="2000" dirty="0">
                <a:solidFill>
                  <a:schemeClr val="tx1"/>
                </a:solidFill>
                <a:latin typeface="Arial" panose="020B0604020202020204" pitchFamily="34" charset="0"/>
                <a:cs typeface="Arial" panose="020B0604020202020204" pitchFamily="34" charset="0"/>
              </a:rPr>
              <a:t>to </a:t>
            </a:r>
            <a:r>
              <a:rPr lang="en-US" sz="2000" dirty="0">
                <a:solidFill>
                  <a:srgbClr val="FF0000"/>
                </a:solidFill>
                <a:latin typeface="Arial" panose="020B0604020202020204" pitchFamily="34" charset="0"/>
                <a:cs typeface="Arial" panose="020B0604020202020204" pitchFamily="34" charset="0"/>
              </a:rPr>
              <a:t>Add Sample Schemas </a:t>
            </a:r>
            <a:r>
              <a:rPr lang="en-US" sz="2000" dirty="0">
                <a:solidFill>
                  <a:schemeClr val="tx1"/>
                </a:solidFill>
                <a:latin typeface="Arial" panose="020B0604020202020204" pitchFamily="34" charset="0"/>
                <a:cs typeface="Arial" panose="020B0604020202020204" pitchFamily="34" charset="0"/>
              </a:rPr>
              <a:t>to database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NEXT</a:t>
            </a:r>
            <a:endParaRPr lang="en-US" sz="2000" dirty="0">
              <a:solidFill>
                <a:schemeClr val="tx1"/>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799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10"/>
            <a:ext cx="9692640" cy="570322"/>
          </a:xfrm>
        </p:spPr>
        <p:txBody>
          <a:bodyPr>
            <a:normAutofit fontScale="90000"/>
          </a:bodyPr>
          <a:lstStyle/>
          <a:p>
            <a:r>
              <a:rPr lang="en-US" b="1" dirty="0"/>
              <a:t>    Database 19c </a:t>
            </a:r>
            <a:r>
              <a:rPr lang="en-US" sz="3200" b="1" dirty="0"/>
              <a:t>Creation</a:t>
            </a:r>
            <a:r>
              <a:rPr lang="en-US" b="1" dirty="0"/>
              <a:t> Steps cont.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820132"/>
            <a:ext cx="9626089" cy="6146276"/>
          </a:xfrm>
        </p:spPr>
        <p:txBody>
          <a:bodyPr>
            <a:normAutofit/>
          </a:bodyPr>
          <a:lstStyle/>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8E49CCA1-7586-4299-96B2-266583622040}"/>
              </a:ext>
            </a:extLst>
          </p:cNvPr>
          <p:cNvSpPr/>
          <p:nvPr/>
        </p:nvSpPr>
        <p:spPr>
          <a:xfrm>
            <a:off x="1376313" y="749431"/>
            <a:ext cx="8323868" cy="8921617"/>
          </a:xfrm>
          <a:prstGeom prst="rect">
            <a:avLst/>
          </a:prstGeom>
        </p:spPr>
        <p:txBody>
          <a:bodyPr wrap="square">
            <a:spAutoFit/>
          </a:bodyPr>
          <a:lstStyle/>
          <a:p>
            <a:r>
              <a:rPr lang="en-US" dirty="0">
                <a:solidFill>
                  <a:srgbClr val="FF0000"/>
                </a:solidFill>
                <a:latin typeface="Arial" panose="020B0604020202020204" pitchFamily="34" charset="0"/>
                <a:cs typeface="Arial" panose="020B0604020202020204" pitchFamily="34" charset="0"/>
              </a:rPr>
              <a:t>Step 10 – Database Management option</a:t>
            </a:r>
          </a:p>
          <a:p>
            <a:endParaRPr lang="en-US"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 Configure EM Database Express</a:t>
            </a:r>
          </a:p>
          <a:p>
            <a:pPr>
              <a:buFont typeface="Wingdings" panose="05000000000000000000" pitchFamily="2" charset="2"/>
              <a:buChar char="q"/>
            </a:pPr>
            <a:r>
              <a:rPr lang="en-US" dirty="0">
                <a:latin typeface="Arial" panose="020B0604020202020204" pitchFamily="34" charset="0"/>
                <a:cs typeface="Arial" panose="020B0604020202020204" pitchFamily="34" charset="0"/>
              </a:rPr>
              <a:t> Register with EM Cloud Control	      			</a:t>
            </a:r>
          </a:p>
          <a:p>
            <a:r>
              <a:rPr lang="en-US" dirty="0">
                <a:latin typeface="Arial" panose="020B0604020202020204" pitchFamily="34" charset="0"/>
                <a:cs typeface="Arial" panose="020B0604020202020204" pitchFamily="34" charset="0"/>
                <a:sym typeface="Wingdings" panose="05000000000000000000" pitchFamily="2" charset="2"/>
              </a:rPr>
              <a:t>                       leave deselected both boxes   		   NEXT</a:t>
            </a:r>
          </a:p>
          <a:p>
            <a:r>
              <a:rPr lang="en-US" dirty="0">
                <a:solidFill>
                  <a:srgbClr val="FF0000"/>
                </a:solidFill>
                <a:latin typeface="Arial" panose="020B0604020202020204" pitchFamily="34" charset="0"/>
                <a:cs typeface="Arial" panose="020B0604020202020204" pitchFamily="34" charset="0"/>
              </a:rPr>
              <a:t>Step 11 – User Credentials</a:t>
            </a:r>
          </a:p>
          <a:p>
            <a:endParaRPr lang="en-US" dirty="0">
              <a:solidFill>
                <a:srgbClr val="FF0000"/>
              </a:solidFill>
              <a:latin typeface="Arial" panose="020B0604020202020204" pitchFamily="34" charset="0"/>
              <a:cs typeface="Arial" panose="020B0604020202020204" pitchFamily="34" charset="0"/>
            </a:endParaRPr>
          </a:p>
          <a:p>
            <a:pPr>
              <a:buFont typeface="Courier New" panose="02070309020205020404" pitchFamily="49" charset="0"/>
              <a:buChar char="o"/>
            </a:pPr>
            <a:r>
              <a:rPr lang="en-US" dirty="0">
                <a:latin typeface="Arial" panose="020B0604020202020204" pitchFamily="34" charset="0"/>
                <a:cs typeface="Arial" panose="020B0604020202020204" pitchFamily="34" charset="0"/>
              </a:rPr>
              <a:t> Use different admin passwords (for SYS and SYSTEM)</a:t>
            </a:r>
            <a:endParaRPr lang="en-US" b="1" dirty="0">
              <a:latin typeface="Arial" panose="020B0604020202020204" pitchFamily="34" charset="0"/>
              <a:cs typeface="Arial" panose="020B0604020202020204" pitchFamily="34" charset="0"/>
            </a:endParaRPr>
          </a:p>
          <a:p>
            <a:pPr>
              <a:buFont typeface="Courier New" panose="02070309020205020404" pitchFamily="49" charset="0"/>
              <a:buChar char="o"/>
            </a:pPr>
            <a:r>
              <a:rPr lang="en-US" b="1" dirty="0">
                <a:latin typeface="Arial" panose="020B0604020202020204" pitchFamily="34" charset="0"/>
                <a:cs typeface="Arial" panose="020B0604020202020204" pitchFamily="34" charset="0"/>
              </a:rPr>
              <a:t> Use same admin passwords for all accounts    </a:t>
            </a:r>
            <a:r>
              <a:rPr lang="en-US" dirty="0">
                <a:latin typeface="Arial" panose="020B0604020202020204" pitchFamily="34" charset="0"/>
                <a:cs typeface="Arial" panose="020B0604020202020204" pitchFamily="34" charset="0"/>
                <a:sym typeface="Wingdings" panose="05000000000000000000" pitchFamily="2" charset="2"/>
              </a:rPr>
              <a:t> Choose Button 2 </a:t>
            </a:r>
          </a:p>
          <a:p>
            <a:r>
              <a:rPr lang="en-US" dirty="0">
                <a:latin typeface="Arial" panose="020B0604020202020204" pitchFamily="34" charset="0"/>
                <a:cs typeface="Arial" panose="020B0604020202020204" pitchFamily="34" charset="0"/>
                <a:sym typeface="Wingdings" panose="05000000000000000000" pitchFamily="2" charset="2"/>
              </a:rPr>
              <a:t>                  put</a:t>
            </a:r>
            <a:r>
              <a:rPr lang="en-US" b="1" dirty="0">
                <a:latin typeface="Arial" panose="020B0604020202020204" pitchFamily="34" charset="0"/>
                <a:cs typeface="Arial" panose="020B0604020202020204" pitchFamily="34" charset="0"/>
                <a:sym typeface="Wingdings" panose="05000000000000000000" pitchFamily="2" charset="2"/>
              </a:rPr>
              <a:t> Seneca </a:t>
            </a:r>
            <a:r>
              <a:rPr lang="en-US" dirty="0">
                <a:latin typeface="Arial" panose="020B0604020202020204" pitchFamily="34" charset="0"/>
                <a:cs typeface="Arial" panose="020B0604020202020204" pitchFamily="34" charset="0"/>
                <a:sym typeface="Wingdings" panose="05000000000000000000" pitchFamily="2" charset="2"/>
              </a:rPr>
              <a:t>twice</a:t>
            </a:r>
            <a:r>
              <a:rPr lang="en-US" b="1"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sym typeface="Wingdings" panose="05000000000000000000" pitchFamily="2" charset="2"/>
              </a:rPr>
              <a:t>Ignore the System Message: </a:t>
            </a:r>
            <a:r>
              <a:rPr lang="en-US" i="1" dirty="0">
                <a:latin typeface="Arial" panose="020B0604020202020204" pitchFamily="34" charset="0"/>
                <a:cs typeface="Arial" panose="020B0604020202020204" pitchFamily="34" charset="0"/>
                <a:sym typeface="Wingdings" panose="05000000000000000000" pitchFamily="2" charset="2"/>
              </a:rPr>
              <a:t>Password: [DBT-06208] The 'ADMIN' password entered does not conform to the Oracle recommended standards</a:t>
            </a:r>
            <a:r>
              <a:rPr lang="en-US" dirty="0">
                <a:latin typeface="Arial" panose="020B0604020202020204" pitchFamily="34" charset="0"/>
                <a:cs typeface="Arial" panose="020B0604020202020204" pitchFamily="34" charset="0"/>
                <a:sym typeface="Wingdings" panose="05000000000000000000" pitchFamily="2" charset="2"/>
              </a:rPr>
              <a:t>. 													 NEXT   and  YES</a:t>
            </a:r>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r>
              <a:rPr lang="en-US" dirty="0">
                <a:solidFill>
                  <a:srgbClr val="FF0000"/>
                </a:solidFill>
                <a:latin typeface="Arial" panose="020B0604020202020204" pitchFamily="34" charset="0"/>
                <a:cs typeface="Arial" panose="020B0604020202020204" pitchFamily="34" charset="0"/>
              </a:rPr>
              <a:t>Step 12 – Creation Options</a:t>
            </a:r>
          </a:p>
          <a:p>
            <a:endParaRPr lang="en-US" dirty="0">
              <a:solidFill>
                <a:srgbClr val="FF0000"/>
              </a:solidFill>
              <a:latin typeface="Arial" panose="020B0604020202020204" pitchFamily="34" charset="0"/>
              <a:cs typeface="Arial" panose="020B0604020202020204" pitchFamily="34" charset="0"/>
            </a:endParaRP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Create Database                 				</a:t>
            </a:r>
            <a:r>
              <a:rPr lang="en-US" dirty="0">
                <a:latin typeface="Arial" panose="020B0604020202020204" pitchFamily="34" charset="0"/>
                <a:cs typeface="Arial" panose="020B0604020202020204" pitchFamily="34" charset="0"/>
                <a:sym typeface="Wingdings" panose="05000000000000000000" pitchFamily="2" charset="2"/>
              </a:rPr>
              <a:t> Check Boxes 1 and 3 </a:t>
            </a: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dirty="0">
                <a:latin typeface="Arial" panose="020B0604020202020204" pitchFamily="34" charset="0"/>
                <a:cs typeface="Arial" panose="020B0604020202020204" pitchFamily="34" charset="0"/>
              </a:rPr>
              <a:t>Save as Database Template</a:t>
            </a:r>
          </a:p>
          <a:p>
            <a:pPr>
              <a:buFont typeface="Wingdings" panose="05000000000000000000" pitchFamily="2" charset="2"/>
              <a:buChar char="q"/>
            </a:pPr>
            <a:r>
              <a:rPr lang="en-US" b="1" dirty="0">
                <a:latin typeface="Arial" panose="020B0604020202020204" pitchFamily="34" charset="0"/>
                <a:cs typeface="Arial" panose="020B0604020202020204" pitchFamily="34" charset="0"/>
              </a:rPr>
              <a:t>Generate DB creation scripts                               	</a:t>
            </a:r>
          </a:p>
          <a:p>
            <a:r>
              <a:rPr lang="en-US" b="1" dirty="0">
                <a:latin typeface="Arial" panose="020B0604020202020204" pitchFamily="34" charset="0"/>
                <a:cs typeface="Arial" panose="020B0604020202020204" pitchFamily="34" charset="0"/>
              </a:rPr>
              <a:t>         </a:t>
            </a:r>
            <a:r>
              <a:rPr lang="en-US" dirty="0">
                <a:highlight>
                  <a:srgbClr val="FFFF00"/>
                </a:highlight>
                <a:latin typeface="Arial" panose="020B0604020202020204" pitchFamily="34" charset="0"/>
                <a:cs typeface="Arial" panose="020B0604020202020204" pitchFamily="34" charset="0"/>
              </a:rPr>
              <a:t>Customize Storage Locations  </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sym typeface="Wingdings" panose="05000000000000000000" pitchFamily="2" charset="2"/>
              </a:rPr>
              <a:t> NEXT</a:t>
            </a:r>
            <a:r>
              <a:rPr lang="en-US" dirty="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If you click on this box you may change locations for ALL files, but size only for Log Files.           Click on each Log file number and change the size to 100M, then Apply  											</a:t>
            </a:r>
            <a:r>
              <a:rPr lang="en-US" sz="1600" dirty="0">
                <a:latin typeface="Arial" panose="020B0604020202020204" pitchFamily="34" charset="0"/>
                <a:cs typeface="Arial" panose="020B0604020202020204" pitchFamily="34" charset="0"/>
                <a:sym typeface="Wingdings" panose="05000000000000000000" pitchFamily="2" charset="2"/>
              </a:rPr>
              <a:t> OK  NEXT</a:t>
            </a:r>
            <a:endParaRPr lang="en-US" sz="1600" dirty="0">
              <a:latin typeface="Arial" panose="020B0604020202020204" pitchFamily="34" charset="0"/>
              <a:cs typeface="Arial" panose="020B0604020202020204" pitchFamily="34" charset="0"/>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sym typeface="Wingdings" panose="05000000000000000000" pitchFamily="2" charset="2"/>
            </a:endParaRPr>
          </a:p>
          <a:p>
            <a:endParaRPr lang="en-US" dirty="0">
              <a:solidFill>
                <a:srgbClr val="FF0000"/>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477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65761"/>
            <a:ext cx="9692640" cy="614627"/>
          </a:xfrm>
        </p:spPr>
        <p:txBody>
          <a:bodyPr>
            <a:normAutofit fontScale="90000"/>
          </a:bodyPr>
          <a:lstStyle/>
          <a:p>
            <a:r>
              <a:rPr lang="en-US" b="1" dirty="0"/>
              <a:t>    Database 19c </a:t>
            </a:r>
            <a:r>
              <a:rPr lang="en-US" sz="3200" b="1" dirty="0"/>
              <a:t>Creation</a:t>
            </a:r>
            <a:r>
              <a:rPr lang="en-US" b="1" dirty="0"/>
              <a:t> Steps cont.</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0" y="1225486"/>
            <a:ext cx="9465833" cy="5266754"/>
          </a:xfrm>
        </p:spPr>
        <p:txBody>
          <a:bodyPr>
            <a:normAutofit/>
          </a:bodyPr>
          <a:lstStyle/>
          <a:p>
            <a:r>
              <a:rPr lang="en-US" sz="2000" dirty="0">
                <a:solidFill>
                  <a:srgbClr val="FF0000"/>
                </a:solidFill>
                <a:latin typeface="Arial" panose="020B0604020202020204" pitchFamily="34" charset="0"/>
                <a:cs typeface="Arial" panose="020B0604020202020204" pitchFamily="34" charset="0"/>
              </a:rPr>
              <a:t>Step 13 -- Summary  </a:t>
            </a:r>
          </a:p>
          <a:p>
            <a:pPr marL="0" indent="0">
              <a:buNone/>
            </a:pPr>
            <a:r>
              <a:rPr lang="en-US" sz="2000" dirty="0">
                <a:solidFill>
                  <a:schemeClr val="tx1"/>
                </a:solidFill>
                <a:latin typeface="Arial" panose="020B0604020202020204" pitchFamily="34" charset="0"/>
                <a:cs typeface="Arial" panose="020B0604020202020204" pitchFamily="34" charset="0"/>
              </a:rPr>
              <a:t>	Here is displayed Summary of what will be done and you may go BACK and 	change some option.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 FINISH</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Step 14 – Progress Page </a:t>
            </a:r>
            <a:r>
              <a:rPr lang="en-US" sz="2000" dirty="0">
                <a:solidFill>
                  <a:schemeClr val="tx1"/>
                </a:solidFill>
                <a:latin typeface="Arial" panose="020B0604020202020204" pitchFamily="34" charset="0"/>
                <a:cs typeface="Arial" panose="020B0604020202020204" pitchFamily="34" charset="0"/>
              </a:rPr>
              <a:t>– this will last 15-20 mins, it goes directly to the next step</a:t>
            </a:r>
          </a:p>
          <a:p>
            <a:r>
              <a:rPr lang="en-US" sz="2000" dirty="0">
                <a:solidFill>
                  <a:srgbClr val="FF0000"/>
                </a:solidFill>
                <a:latin typeface="Arial" panose="020B0604020202020204" pitchFamily="34" charset="0"/>
                <a:cs typeface="Arial" panose="020B0604020202020204" pitchFamily="34" charset="0"/>
              </a:rPr>
              <a:t>Step 15 -- Finish       </a:t>
            </a:r>
          </a:p>
          <a:p>
            <a:pPr marL="0" indent="0">
              <a:buNone/>
            </a:pPr>
            <a:r>
              <a:rPr lang="en-US" sz="2000" dirty="0">
                <a:solidFill>
                  <a:srgbClr val="FF0000"/>
                </a:solidFill>
                <a:latin typeface="Arial" panose="020B0604020202020204" pitchFamily="34" charset="0"/>
                <a:cs typeface="Arial" panose="020B0604020202020204" pitchFamily="34" charset="0"/>
              </a:rPr>
              <a:t>        </a:t>
            </a:r>
            <a:r>
              <a:rPr lang="en-US" sz="2000" dirty="0">
                <a:solidFill>
                  <a:schemeClr val="tx1"/>
                </a:solidFill>
                <a:highlight>
                  <a:srgbClr val="FFFF00"/>
                </a:highlight>
                <a:latin typeface="Arial" panose="020B0604020202020204" pitchFamily="34" charset="0"/>
                <a:cs typeface="Arial" panose="020B0604020202020204" pitchFamily="34" charset="0"/>
              </a:rPr>
              <a:t>Password Management</a:t>
            </a:r>
            <a:r>
              <a:rPr lang="en-US" sz="2000" dirty="0">
                <a:solidFill>
                  <a:srgbClr val="FF0000"/>
                </a:solidFill>
                <a:latin typeface="Arial" panose="020B0604020202020204" pitchFamily="34" charset="0"/>
                <a:cs typeface="Arial" panose="020B0604020202020204" pitchFamily="34" charset="0"/>
              </a:rPr>
              <a:t>    </a:t>
            </a:r>
          </a:p>
          <a:p>
            <a:pPr marL="0" indent="0">
              <a:buNone/>
            </a:pPr>
            <a:r>
              <a:rPr lang="en-US" sz="1700" dirty="0">
                <a:solidFill>
                  <a:schemeClr val="tx1"/>
                </a:solidFill>
                <a:latin typeface="Arial" panose="020B0604020202020204" pitchFamily="34" charset="0"/>
                <a:cs typeface="Arial" panose="020B0604020202020204" pitchFamily="34" charset="0"/>
              </a:rPr>
              <a:t>        If you click on this box you may Unlock some users and change their passwords 			(only SYS and SYSTEM are opened)</a:t>
            </a:r>
            <a:r>
              <a:rPr lang="en-US" sz="2000" dirty="0">
                <a:solidFill>
                  <a:schemeClr val="tx1"/>
                </a:solidFill>
                <a:latin typeface="Arial" panose="020B0604020202020204" pitchFamily="34" charset="0"/>
                <a:cs typeface="Arial" panose="020B0604020202020204" pitchFamily="34" charset="0"/>
              </a:rPr>
              <a:t>. </a:t>
            </a:r>
          </a:p>
          <a:p>
            <a:pPr marL="0" indent="0">
              <a:buNone/>
            </a:pPr>
            <a:r>
              <a:rPr lang="en-US" sz="2000" dirty="0">
                <a:solidFill>
                  <a:schemeClr val="tx1"/>
                </a:solidFill>
                <a:latin typeface="Arial" panose="020B0604020202020204" pitchFamily="34" charset="0"/>
                <a:cs typeface="Arial" panose="020B0604020202020204" pitchFamily="34" charset="0"/>
              </a:rPr>
              <a:t>	</a:t>
            </a:r>
            <a:r>
              <a:rPr lang="en-US" sz="1700" dirty="0">
                <a:solidFill>
                  <a:schemeClr val="tx1"/>
                </a:solidFill>
                <a:latin typeface="Arial" panose="020B0604020202020204" pitchFamily="34" charset="0"/>
                <a:cs typeface="Arial" panose="020B0604020202020204" pitchFamily="34" charset="0"/>
              </a:rPr>
              <a:t>You should unlock </a:t>
            </a:r>
            <a:r>
              <a:rPr lang="en-US" sz="1700" b="1" dirty="0">
                <a:solidFill>
                  <a:schemeClr val="tx1"/>
                </a:solidFill>
                <a:latin typeface="Arial" panose="020B0604020202020204" pitchFamily="34" charset="0"/>
                <a:cs typeface="Arial" panose="020B0604020202020204" pitchFamily="34" charset="0"/>
              </a:rPr>
              <a:t>HR</a:t>
            </a:r>
            <a:r>
              <a:rPr lang="en-US" sz="1700" dirty="0">
                <a:solidFill>
                  <a:schemeClr val="tx1"/>
                </a:solidFill>
                <a:latin typeface="Arial" panose="020B0604020202020204" pitchFamily="34" charset="0"/>
                <a:cs typeface="Arial" panose="020B0604020202020204" pitchFamily="34" charset="0"/>
              </a:rPr>
              <a:t> user with the password </a:t>
            </a:r>
            <a:r>
              <a:rPr lang="en-US" sz="1700" b="1" dirty="0" err="1">
                <a:solidFill>
                  <a:schemeClr val="tx1"/>
                </a:solidFill>
                <a:latin typeface="Arial" panose="020B0604020202020204" pitchFamily="34" charset="0"/>
                <a:cs typeface="Arial" panose="020B0604020202020204" pitchFamily="34" charset="0"/>
              </a:rPr>
              <a:t>hr</a:t>
            </a:r>
            <a:r>
              <a:rPr lang="en-US" sz="1700">
                <a:solidFill>
                  <a:schemeClr val="tx1"/>
                </a:solidFill>
                <a:latin typeface="Arial" panose="020B0604020202020204" pitchFamily="34" charset="0"/>
                <a:cs typeface="Arial" panose="020B0604020202020204" pitchFamily="34" charset="0"/>
              </a:rPr>
              <a:t>    </a:t>
            </a:r>
            <a:r>
              <a:rPr lang="en-US" sz="170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1700">
                <a:solidFill>
                  <a:schemeClr val="tx1"/>
                </a:solidFill>
                <a:latin typeface="Arial" panose="020B0604020202020204" pitchFamily="34" charset="0"/>
                <a:cs typeface="Arial" panose="020B0604020202020204" pitchFamily="34" charset="0"/>
              </a:rPr>
              <a:t>   OK and YES</a:t>
            </a:r>
            <a:r>
              <a:rPr lang="en-US" sz="2000" dirty="0">
                <a:solidFill>
                  <a:schemeClr val="tx1"/>
                </a:solidFill>
                <a:latin typeface="Arial" panose="020B0604020202020204" pitchFamily="34" charset="0"/>
                <a:cs typeface="Arial" panose="020B0604020202020204" pitchFamily="34" charset="0"/>
              </a:rPr>
              <a:t>																	</a:t>
            </a:r>
            <a:r>
              <a:rPr lang="en-US" sz="2000">
                <a:solidFill>
                  <a:schemeClr val="tx1"/>
                </a:solidFill>
                <a:latin typeface="Arial" panose="020B0604020202020204" pitchFamily="34" charset="0"/>
                <a:cs typeface="Arial" panose="020B0604020202020204" pitchFamily="34" charset="0"/>
              </a:rPr>
              <a:t>		</a:t>
            </a:r>
            <a:r>
              <a:rPr lang="en-US" sz="2000">
                <a:solidFill>
                  <a:schemeClr val="tx1"/>
                </a:solidFill>
                <a:latin typeface="Arial" panose="020B0604020202020204" pitchFamily="34" charset="0"/>
                <a:cs typeface="Arial" panose="020B0604020202020204" pitchFamily="34" charset="0"/>
                <a:sym typeface="Wingdings" panose="05000000000000000000" pitchFamily="2" charset="2"/>
              </a:rPr>
              <a:t> </a:t>
            </a:r>
            <a:r>
              <a:rPr lang="en-US" sz="2000" dirty="0">
                <a:solidFill>
                  <a:schemeClr val="tx1"/>
                </a:solidFill>
                <a:latin typeface="Arial" panose="020B0604020202020204" pitchFamily="34" charset="0"/>
                <a:cs typeface="Arial" panose="020B0604020202020204" pitchFamily="34" charset="0"/>
                <a:sym typeface="Wingdings" panose="05000000000000000000" pitchFamily="2" charset="2"/>
              </a:rPr>
              <a:t>CLOSE</a:t>
            </a:r>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870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365762"/>
            <a:ext cx="9692640" cy="595772"/>
          </a:xfrm>
        </p:spPr>
        <p:txBody>
          <a:bodyPr>
            <a:normAutofit fontScale="90000"/>
          </a:bodyPr>
          <a:lstStyle/>
          <a:p>
            <a:r>
              <a:rPr lang="en-US" b="1" dirty="0"/>
              <a:t>  Connecting to the “lemon” database</a:t>
            </a:r>
            <a:endParaRPr lang="en-US" sz="36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093510"/>
            <a:ext cx="8900223" cy="4996206"/>
          </a:xfrm>
        </p:spPr>
        <p:txBody>
          <a:bodyPr>
            <a:normAutofit lnSpcReduction="10000"/>
          </a:bodyPr>
          <a:lstStyle/>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On Linux command line you type:</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su</a:t>
            </a:r>
            <a:r>
              <a:rPr lang="en-US" sz="2000" b="1" i="1" dirty="0">
                <a:latin typeface="Arial" panose="020B0604020202020204" pitchFamily="34" charset="0"/>
                <a:cs typeface="Arial" panose="020B0604020202020204" pitchFamily="34" charset="0"/>
              </a:rPr>
              <a:t> – oracle</a:t>
            </a:r>
          </a:p>
          <a:p>
            <a:pPr marL="0" indent="0">
              <a:buNone/>
            </a:pPr>
            <a:r>
              <a:rPr lang="en-US" sz="2000" i="1" dirty="0">
                <a:latin typeface="Arial" panose="020B0604020202020204" pitchFamily="34" charset="0"/>
                <a:cs typeface="Arial" panose="020B0604020202020204" pitchFamily="34" charset="0"/>
              </a:rPr>
              <a:t>             Password:  *******         (we have it as   </a:t>
            </a:r>
            <a:r>
              <a:rPr lang="en-US" sz="2000" i="1" dirty="0">
                <a:solidFill>
                  <a:srgbClr val="0070C0"/>
                </a:solidFill>
                <a:latin typeface="Arial" panose="020B0604020202020204" pitchFamily="34" charset="0"/>
                <a:cs typeface="Arial" panose="020B0604020202020204" pitchFamily="34" charset="0"/>
              </a:rPr>
              <a:t>PSmgi451</a:t>
            </a:r>
            <a:r>
              <a:rPr lang="en-US" sz="2000" i="1" dirty="0">
                <a:latin typeface="Arial" panose="020B0604020202020204" pitchFamily="34" charset="0"/>
                <a:cs typeface="Arial" panose="020B0604020202020204" pitchFamily="34" charset="0"/>
              </a:rPr>
              <a:t> )</a:t>
            </a:r>
          </a:p>
          <a:p>
            <a:pPr marL="0" indent="0">
              <a:buNone/>
            </a:pPr>
            <a:r>
              <a:rPr lang="en-US" sz="2000" i="1" dirty="0">
                <a:latin typeface="Arial" panose="020B0604020202020204" pitchFamily="34" charset="0"/>
                <a:cs typeface="Arial" panose="020B0604020202020204" pitchFamily="34" charset="0"/>
              </a:rPr>
              <a:t>             $ </a:t>
            </a:r>
            <a:r>
              <a:rPr lang="en-US" sz="2000" b="1" i="1" dirty="0" err="1">
                <a:latin typeface="Arial" panose="020B0604020202020204" pitchFamily="34" charset="0"/>
                <a:cs typeface="Arial" panose="020B0604020202020204" pitchFamily="34" charset="0"/>
              </a:rPr>
              <a:t>sqlplus</a:t>
            </a:r>
            <a:r>
              <a:rPr lang="en-US" sz="2000" b="1" i="1" dirty="0">
                <a:latin typeface="Arial" panose="020B0604020202020204" pitchFamily="34" charset="0"/>
                <a:cs typeface="Arial" panose="020B0604020202020204" pitchFamily="34" charset="0"/>
              </a:rPr>
              <a:t>  /</a:t>
            </a:r>
            <a:r>
              <a:rPr lang="en-US" sz="2000" b="1" i="1" dirty="0" err="1">
                <a:latin typeface="Arial" panose="020B0604020202020204" pitchFamily="34" charset="0"/>
                <a:cs typeface="Arial" panose="020B0604020202020204" pitchFamily="34" charset="0"/>
              </a:rPr>
              <a:t>nolog</a:t>
            </a:r>
            <a:endParaRPr lang="en-US" sz="2000" b="1" i="1" dirty="0">
              <a:latin typeface="Arial" panose="020B0604020202020204" pitchFamily="34" charset="0"/>
              <a:cs typeface="Arial" panose="020B0604020202020204" pitchFamily="34" charset="0"/>
            </a:endParaRPr>
          </a:p>
          <a:p>
            <a:pPr marL="0" indent="0">
              <a:buNone/>
            </a:pPr>
            <a:r>
              <a:rPr lang="en-US" sz="2000" i="1" dirty="0">
                <a:latin typeface="Arial" panose="020B0604020202020204" pitchFamily="34" charset="0"/>
                <a:cs typeface="Arial" panose="020B0604020202020204" pitchFamily="34" charset="0"/>
              </a:rPr>
              <a:t>         SQL&gt; </a:t>
            </a:r>
            <a:r>
              <a:rPr lang="en-US" sz="2000" b="1" i="1" dirty="0">
                <a:latin typeface="Arial" panose="020B0604020202020204" pitchFamily="34" charset="0"/>
                <a:cs typeface="Arial" panose="020B0604020202020204" pitchFamily="34" charset="0"/>
              </a:rPr>
              <a:t>conn sys/S</a:t>
            </a:r>
            <a:r>
              <a:rPr lang="en-US" sz="2000" b="1" i="1">
                <a:latin typeface="Arial" panose="020B0604020202020204" pitchFamily="34" charset="0"/>
                <a:cs typeface="Arial" panose="020B0604020202020204" pitchFamily="34" charset="0"/>
              </a:rPr>
              <a:t>eneca</a:t>
            </a:r>
            <a:r>
              <a:rPr lang="en-US" sz="2000" b="1" i="1" dirty="0" err="1">
                <a:latin typeface="Arial" panose="020B0604020202020204" pitchFamily="34" charset="0"/>
                <a:cs typeface="Arial" panose="020B0604020202020204" pitchFamily="34" charset="0"/>
              </a:rPr>
              <a:t>@lemon</a:t>
            </a:r>
            <a:r>
              <a:rPr lang="en-US" sz="2000" b="1" i="1" dirty="0">
                <a:latin typeface="Arial" panose="020B0604020202020204" pitchFamily="34" charset="0"/>
                <a:cs typeface="Arial" panose="020B0604020202020204" pitchFamily="34" charset="0"/>
              </a:rPr>
              <a:t> as </a:t>
            </a:r>
            <a:r>
              <a:rPr lang="en-US" sz="2000" b="1" i="1" dirty="0" err="1">
                <a:latin typeface="Arial" panose="020B0604020202020204" pitchFamily="34" charset="0"/>
                <a:cs typeface="Arial" panose="020B0604020202020204" pitchFamily="34" charset="0"/>
              </a:rPr>
              <a:t>sysdba</a:t>
            </a:r>
            <a:endParaRPr lang="en-US" sz="2000" b="1" i="1" dirty="0">
              <a:latin typeface="Arial" panose="020B0604020202020204" pitchFamily="34" charset="0"/>
              <a:cs typeface="Arial" panose="020B0604020202020204" pitchFamily="34" charset="0"/>
            </a:endParaRPr>
          </a:p>
          <a:p>
            <a:pPr marL="0" indent="0">
              <a:buNone/>
            </a:pPr>
            <a:r>
              <a:rPr lang="en-US" sz="2000" i="1" dirty="0">
                <a:latin typeface="Arial" panose="020B0604020202020204" pitchFamily="34" charset="0"/>
                <a:cs typeface="Arial" panose="020B0604020202020204" pitchFamily="34" charset="0"/>
              </a:rPr>
              <a:t>         Connected</a:t>
            </a:r>
          </a:p>
          <a:p>
            <a:pPr marL="0" indent="0">
              <a:buNone/>
            </a:pPr>
            <a:r>
              <a:rPr lang="en-US" sz="2000" i="1" dirty="0">
                <a:latin typeface="Arial" panose="020B0604020202020204" pitchFamily="34" charset="0"/>
                <a:cs typeface="Arial" panose="020B0604020202020204" pitchFamily="34" charset="0"/>
              </a:rPr>
              <a:t>         SQL&gt; </a:t>
            </a:r>
            <a:r>
              <a:rPr lang="en-US" sz="2000" b="1" i="1" dirty="0">
                <a:latin typeface="Arial" panose="020B0604020202020204" pitchFamily="34" charset="0"/>
                <a:cs typeface="Arial" panose="020B0604020202020204" pitchFamily="34" charset="0"/>
              </a:rPr>
              <a:t>SELECT </a:t>
            </a:r>
            <a:r>
              <a:rPr lang="en-US" sz="2000" b="1" i="1" dirty="0" err="1">
                <a:latin typeface="Arial" panose="020B0604020202020204" pitchFamily="34" charset="0"/>
                <a:cs typeface="Arial" panose="020B0604020202020204" pitchFamily="34" charset="0"/>
              </a:rPr>
              <a:t>instance_name</a:t>
            </a:r>
            <a:r>
              <a:rPr lang="en-US" sz="2000" b="1" i="1" dirty="0">
                <a:latin typeface="Arial" panose="020B0604020202020204" pitchFamily="34" charset="0"/>
                <a:cs typeface="Arial" panose="020B0604020202020204" pitchFamily="34" charset="0"/>
              </a:rPr>
              <a:t> FROM </a:t>
            </a:r>
            <a:r>
              <a:rPr lang="en-US" sz="2000" b="1" i="1" dirty="0" err="1">
                <a:latin typeface="Arial" panose="020B0604020202020204" pitchFamily="34" charset="0"/>
                <a:cs typeface="Arial" panose="020B0604020202020204" pitchFamily="34" charset="0"/>
              </a:rPr>
              <a:t>v$instance</a:t>
            </a:r>
            <a:r>
              <a:rPr lang="en-US" sz="2000" b="1" i="1" dirty="0">
                <a:latin typeface="Arial" panose="020B0604020202020204" pitchFamily="34" charset="0"/>
                <a:cs typeface="Arial" panose="020B0604020202020204" pitchFamily="34" charset="0"/>
              </a:rPr>
              <a:t>;</a:t>
            </a:r>
          </a:p>
          <a:p>
            <a:pPr marL="0" indent="0">
              <a:buNone/>
            </a:pPr>
            <a:r>
              <a:rPr lang="en-US" sz="2000" i="1" dirty="0">
                <a:latin typeface="Arial" panose="020B0604020202020204" pitchFamily="34" charset="0"/>
                <a:cs typeface="Arial" panose="020B0604020202020204" pitchFamily="34" charset="0"/>
              </a:rPr>
              <a:t>      	    lemon</a:t>
            </a:r>
          </a:p>
          <a:p>
            <a:pPr marL="0" indent="0">
              <a:buNone/>
            </a:pPr>
            <a:r>
              <a:rPr lang="en-US" sz="2000" i="1" dirty="0">
                <a:latin typeface="Arial" panose="020B0604020202020204" pitchFamily="34" charset="0"/>
                <a:cs typeface="Arial" panose="020B0604020202020204" pitchFamily="34" charset="0"/>
              </a:rPr>
              <a:t>         SQL&gt; </a:t>
            </a:r>
            <a:r>
              <a:rPr lang="en-US" sz="2000" b="1" i="1" dirty="0">
                <a:latin typeface="Arial" panose="020B0604020202020204" pitchFamily="34" charset="0"/>
                <a:cs typeface="Arial" panose="020B0604020202020204" pitchFamily="34" charset="0"/>
              </a:rPr>
              <a:t>conn </a:t>
            </a:r>
            <a:r>
              <a:rPr lang="en-US" sz="2000" b="1" i="1" dirty="0" err="1">
                <a:latin typeface="Arial" panose="020B0604020202020204" pitchFamily="34" charset="0"/>
                <a:cs typeface="Arial" panose="020B0604020202020204" pitchFamily="34" charset="0"/>
              </a:rPr>
              <a:t>hr</a:t>
            </a:r>
            <a:r>
              <a:rPr lang="en-US" sz="2000" b="1" i="1" dirty="0">
                <a:latin typeface="Arial" panose="020B0604020202020204" pitchFamily="34" charset="0"/>
                <a:cs typeface="Arial" panose="020B0604020202020204" pitchFamily="34" charset="0"/>
              </a:rPr>
              <a:t>/</a:t>
            </a:r>
            <a:r>
              <a:rPr lang="en-US" sz="2000" b="1" i="1" dirty="0" err="1">
                <a:latin typeface="Arial" panose="020B0604020202020204" pitchFamily="34" charset="0"/>
                <a:cs typeface="Arial" panose="020B0604020202020204" pitchFamily="34" charset="0"/>
              </a:rPr>
              <a:t>hr@lemon</a:t>
            </a:r>
            <a:endParaRPr lang="en-US" sz="2000" b="1" i="1" dirty="0">
              <a:latin typeface="Arial" panose="020B0604020202020204" pitchFamily="34" charset="0"/>
              <a:cs typeface="Arial" panose="020B0604020202020204" pitchFamily="34" charset="0"/>
            </a:endParaRPr>
          </a:p>
          <a:p>
            <a:pPr marL="0" indent="0">
              <a:buNone/>
            </a:pPr>
            <a:r>
              <a:rPr lang="en-US" sz="2000" i="1" dirty="0">
                <a:latin typeface="Arial" panose="020B0604020202020204" pitchFamily="34" charset="0"/>
                <a:cs typeface="Arial" panose="020B0604020202020204" pitchFamily="34" charset="0"/>
              </a:rPr>
              <a:t>         Connected</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SQL&gt; </a:t>
            </a:r>
            <a:r>
              <a:rPr lang="en-US" sz="2000" b="1" i="1" dirty="0">
                <a:latin typeface="Arial" panose="020B0604020202020204" pitchFamily="34" charset="0"/>
                <a:cs typeface="Arial" panose="020B0604020202020204" pitchFamily="34" charset="0"/>
              </a:rPr>
              <a:t>SELECT </a:t>
            </a:r>
            <a:r>
              <a:rPr lang="en-US" sz="2000" b="1" i="1" dirty="0" err="1">
                <a:latin typeface="Arial" panose="020B0604020202020204" pitchFamily="34" charset="0"/>
                <a:cs typeface="Arial" panose="020B0604020202020204" pitchFamily="34" charset="0"/>
              </a:rPr>
              <a:t>tab_name</a:t>
            </a:r>
            <a:r>
              <a:rPr lang="en-US" sz="2000" b="1" i="1" dirty="0">
                <a:latin typeface="Arial" panose="020B0604020202020204" pitchFamily="34" charset="0"/>
                <a:cs typeface="Arial" panose="020B0604020202020204" pitchFamily="34" charset="0"/>
              </a:rPr>
              <a:t> FROM tab ORDER BY </a:t>
            </a:r>
            <a:r>
              <a:rPr lang="en-US" sz="2000" b="1" i="1" dirty="0" err="1">
                <a:latin typeface="Arial" panose="020B0604020202020204" pitchFamily="34" charset="0"/>
                <a:cs typeface="Arial" panose="020B0604020202020204" pitchFamily="34" charset="0"/>
              </a:rPr>
              <a:t>tab_name</a:t>
            </a:r>
            <a:r>
              <a:rPr lang="en-US" sz="2000" b="1" i="1" dirty="0">
                <a:latin typeface="Arial" panose="020B0604020202020204" pitchFamily="34" charset="0"/>
                <a:cs typeface="Arial" panose="020B0604020202020204" pitchFamily="34" charset="0"/>
              </a:rPr>
              <a:t>;</a:t>
            </a:r>
          </a:p>
          <a:p>
            <a:pPr marL="0" indent="0">
              <a:buNone/>
            </a:pPr>
            <a:r>
              <a:rPr lang="en-US" sz="2000" i="1" dirty="0">
                <a:latin typeface="Arial" panose="020B0604020202020204" pitchFamily="34" charset="0"/>
                <a:cs typeface="Arial" panose="020B0604020202020204" pitchFamily="34" charset="0"/>
              </a:rPr>
              <a:t>           Countries  Departments   Employees  … Regions (8 rows)</a:t>
            </a:r>
          </a:p>
          <a:p>
            <a:pPr marL="0" indent="0">
              <a:buNone/>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2664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20297</TotalTime>
  <Words>1230</Words>
  <Application>Microsoft Office PowerPoint</Application>
  <PresentationFormat>Widescreen</PresentationFormat>
  <Paragraphs>142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Courier New</vt:lpstr>
      <vt:lpstr>Trebuchet MS</vt:lpstr>
      <vt:lpstr>Wingdings</vt:lpstr>
      <vt:lpstr>Wingdings 3</vt:lpstr>
      <vt:lpstr>Facet</vt:lpstr>
      <vt:lpstr>Create an Oracle Database</vt:lpstr>
      <vt:lpstr>Agenda</vt:lpstr>
      <vt:lpstr>  Launch Database Configuration Assistant</vt:lpstr>
      <vt:lpstr>    Database 19c Creation Steps</vt:lpstr>
      <vt:lpstr>      Database 19c Creation Steps cont.</vt:lpstr>
      <vt:lpstr>    Database 19c Creation Steps cont.</vt:lpstr>
      <vt:lpstr>    Database 19c Creation Steps cont.</vt:lpstr>
      <vt:lpstr>    Database 19c Creation Steps cont.</vt:lpstr>
      <vt:lpstr>  Connecting to the “lemon” database</vt:lpstr>
      <vt:lpstr>    Database 19c Deletion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470</cp:revision>
  <dcterms:created xsi:type="dcterms:W3CDTF">2019-07-08T16:55:16Z</dcterms:created>
  <dcterms:modified xsi:type="dcterms:W3CDTF">2022-01-25T16:43:06Z</dcterms:modified>
</cp:coreProperties>
</file>