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7" r:id="rId1"/>
  </p:sldMasterIdLst>
  <p:sldIdLst>
    <p:sldId id="256" r:id="rId2"/>
    <p:sldId id="258" r:id="rId3"/>
    <p:sldId id="295" r:id="rId4"/>
    <p:sldId id="300" r:id="rId5"/>
    <p:sldId id="301" r:id="rId6"/>
    <p:sldId id="302" r:id="rId7"/>
    <p:sldId id="303" r:id="rId8"/>
    <p:sldId id="304" r:id="rId9"/>
    <p:sldId id="305" r:id="rId10"/>
    <p:sldId id="30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ebojsa Conkic" initials="NC" lastIdx="1" clrIdx="0">
    <p:extLst>
      <p:ext uri="{19B8F6BF-5375-455C-9EA6-DF929625EA0E}">
        <p15:presenceInfo xmlns:p15="http://schemas.microsoft.com/office/powerpoint/2012/main" userId="S-1-5-21-1024869244-1620239511-3323744733-526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644"/>
    <a:srgbClr val="009E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68" d="100"/>
          <a:sy n="68"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952567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896204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43131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258551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309094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103681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785926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616818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026190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8C806B3-D79A-4E76-A2D8-F9ADBAFB48B1}" type="datetimeFigureOut">
              <a:rPr lang="en-CA" smtClean="0"/>
              <a:t>2021-02-03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442380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C806B3-D79A-4E76-A2D8-F9ADBAFB48B1}"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116624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C806B3-D79A-4E76-A2D8-F9ADBAFB48B1}" type="datetimeFigureOut">
              <a:rPr lang="en-CA" smtClean="0"/>
              <a:t>2021-02-03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080233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C806B3-D79A-4E76-A2D8-F9ADBAFB48B1}" type="datetimeFigureOut">
              <a:rPr lang="en-CA" smtClean="0"/>
              <a:t>2021-02-03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2147742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C806B3-D79A-4E76-A2D8-F9ADBAFB48B1}" type="datetimeFigureOut">
              <a:rPr lang="en-CA" smtClean="0"/>
              <a:t>2021-02-03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4020124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71284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8C806B3-D79A-4E76-A2D8-F9ADBAFB48B1}" type="datetimeFigureOut">
              <a:rPr lang="en-CA" smtClean="0"/>
              <a:t>2021-02-03</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DBC746D-FDA8-4E70-97A5-9AC447FED407}" type="slidenum">
              <a:rPr lang="en-CA" smtClean="0"/>
              <a:t>‹#›</a:t>
            </a:fld>
            <a:endParaRPr lang="en-CA"/>
          </a:p>
        </p:txBody>
      </p:sp>
    </p:spTree>
    <p:extLst>
      <p:ext uri="{BB962C8B-B14F-4D97-AF65-F5344CB8AC3E}">
        <p14:creationId xmlns:p14="http://schemas.microsoft.com/office/powerpoint/2010/main" val="3058573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8C806B3-D79A-4E76-A2D8-F9ADBAFB48B1}" type="datetimeFigureOut">
              <a:rPr lang="en-CA" smtClean="0"/>
              <a:t>2021-02-03</a:t>
            </a:fld>
            <a:endParaRPr lang="en-CA"/>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DBC746D-FDA8-4E70-97A5-9AC447FED407}" type="slidenum">
              <a:rPr lang="en-CA" smtClean="0"/>
              <a:t>‹#›</a:t>
            </a:fld>
            <a:endParaRPr lang="en-CA"/>
          </a:p>
        </p:txBody>
      </p:sp>
    </p:spTree>
    <p:extLst>
      <p:ext uri="{BB962C8B-B14F-4D97-AF65-F5344CB8AC3E}">
        <p14:creationId xmlns:p14="http://schemas.microsoft.com/office/powerpoint/2010/main" val="1087740680"/>
      </p:ext>
    </p:extLst>
  </p:cSld>
  <p:clrMap bg1="lt1" tx1="dk1" bg2="lt2" tx2="dk2" accent1="accent1" accent2="accent2" accent3="accent3" accent4="accent4" accent5="accent5" accent6="accent6" hlink="hlink" folHlink="folHlink"/>
  <p:sldLayoutIdLst>
    <p:sldLayoutId id="2147483798" r:id="rId1"/>
    <p:sldLayoutId id="2147483799" r:id="rId2"/>
    <p:sldLayoutId id="2147483800" r:id="rId3"/>
    <p:sldLayoutId id="2147483801" r:id="rId4"/>
    <p:sldLayoutId id="2147483802" r:id="rId5"/>
    <p:sldLayoutId id="2147483803" r:id="rId6"/>
    <p:sldLayoutId id="2147483804" r:id="rId7"/>
    <p:sldLayoutId id="2147483805" r:id="rId8"/>
    <p:sldLayoutId id="2147483806" r:id="rId9"/>
    <p:sldLayoutId id="2147483807" r:id="rId10"/>
    <p:sldLayoutId id="2147483808" r:id="rId11"/>
    <p:sldLayoutId id="2147483809" r:id="rId12"/>
    <p:sldLayoutId id="2147483810" r:id="rId13"/>
    <p:sldLayoutId id="2147483811" r:id="rId14"/>
    <p:sldLayoutId id="2147483812" r:id="rId15"/>
    <p:sldLayoutId id="214748381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1102936"/>
            <a:ext cx="9418320" cy="1923068"/>
          </a:xfrm>
        </p:spPr>
        <p:txBody>
          <a:bodyPr>
            <a:normAutofit/>
          </a:bodyPr>
          <a:lstStyle/>
          <a:p>
            <a:pPr algn="ctr"/>
            <a:r>
              <a:rPr lang="en-US" altLang="en-US" dirty="0"/>
              <a:t>Managing DB Files </a:t>
            </a:r>
            <a:endParaRPr lang="en-CA" dirty="0"/>
          </a:p>
        </p:txBody>
      </p:sp>
      <p:sp>
        <p:nvSpPr>
          <p:cNvPr id="3" name="Subtitle 2"/>
          <p:cNvSpPr>
            <a:spLocks noGrp="1"/>
          </p:cNvSpPr>
          <p:nvPr>
            <p:ph type="subTitle" idx="1"/>
          </p:nvPr>
        </p:nvSpPr>
        <p:spPr>
          <a:xfrm>
            <a:off x="1261872" y="4091234"/>
            <a:ext cx="8683406" cy="1168923"/>
          </a:xfrm>
        </p:spPr>
        <p:txBody>
          <a:bodyPr/>
          <a:lstStyle/>
          <a:p>
            <a:pPr marL="285750" indent="-285750" algn="ctr">
              <a:buFont typeface="Wingdings" panose="05000000000000000000" pitchFamily="2" charset="2"/>
              <a:buChar char="v"/>
            </a:pPr>
            <a:r>
              <a:rPr lang="en-CA" sz="1600" dirty="0">
                <a:latin typeface="Arial Black" panose="020B0A04020102020204" pitchFamily="34" charset="0"/>
                <a:cs typeface="Arial" panose="020B0604020202020204" pitchFamily="34" charset="0"/>
              </a:rPr>
              <a:t>This Lecture is very important for our Assignment1</a:t>
            </a:r>
          </a:p>
        </p:txBody>
      </p:sp>
    </p:spTree>
    <p:extLst>
      <p:ext uri="{BB962C8B-B14F-4D97-AF65-F5344CB8AC3E}">
        <p14:creationId xmlns:p14="http://schemas.microsoft.com/office/powerpoint/2010/main" val="28637499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791852"/>
          </a:xfrm>
        </p:spPr>
        <p:txBody>
          <a:bodyPr>
            <a:normAutofit/>
          </a:bodyPr>
          <a:lstStyle/>
          <a:p>
            <a:r>
              <a:rPr lang="en-US" sz="3600" b="1" dirty="0"/>
              <a:t>   </a:t>
            </a:r>
            <a:r>
              <a:rPr lang="en-US" sz="3200" b="1" dirty="0"/>
              <a:t>Temporary Tablespace and </a:t>
            </a:r>
            <a:r>
              <a:rPr lang="en-US" sz="3200" b="1" dirty="0" err="1"/>
              <a:t>Tempfiles</a:t>
            </a:r>
            <a:r>
              <a:rPr lang="en-US" sz="3200" b="1" dirty="0"/>
              <a:t> cont.</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867266"/>
            <a:ext cx="9230162" cy="5674936"/>
          </a:xfrm>
        </p:spPr>
        <p:txBody>
          <a:bodyPr>
            <a:normAutofit/>
          </a:bodyPr>
          <a:lstStyle/>
          <a:p>
            <a:r>
              <a:rPr lang="en-US" sz="2000" dirty="0">
                <a:latin typeface="Arial" panose="020B0604020202020204" pitchFamily="34" charset="0"/>
                <a:cs typeface="Arial" panose="020B0604020202020204" pitchFamily="34" charset="0"/>
              </a:rPr>
              <a:t>The Full syntax is shown below. Underlined options are DEFAULTS. </a:t>
            </a:r>
          </a:p>
          <a:p>
            <a:pPr marL="0" indent="0">
              <a:buNone/>
            </a:pPr>
            <a:r>
              <a:rPr lang="en-US" sz="2000" i="1" dirty="0">
                <a:latin typeface="Arial" panose="020B0604020202020204" pitchFamily="34" charset="0"/>
                <a:cs typeface="Arial" panose="020B0604020202020204" pitchFamily="34" charset="0"/>
              </a:rPr>
              <a:t>	 &gt; CREATE TEMPORARY TABLESPACE  </a:t>
            </a:r>
            <a:r>
              <a:rPr lang="en-US" sz="2000" i="1" dirty="0" err="1">
                <a:latin typeface="Arial" panose="020B0604020202020204" pitchFamily="34" charset="0"/>
                <a:cs typeface="Arial" panose="020B0604020202020204" pitchFamily="34" charset="0"/>
              </a:rPr>
              <a:t>Tbspname</a:t>
            </a:r>
            <a:endParaRPr lang="en-US" sz="2000" i="1" dirty="0">
              <a:latin typeface="Arial" panose="020B0604020202020204" pitchFamily="34" charset="0"/>
              <a:cs typeface="Arial" panose="020B0604020202020204" pitchFamily="34" charset="0"/>
            </a:endParaRPr>
          </a:p>
          <a:p>
            <a:pPr marL="0" indent="0">
              <a:buNone/>
            </a:pPr>
            <a:r>
              <a:rPr lang="en-US" sz="2000" i="1" dirty="0">
                <a:latin typeface="Arial" panose="020B0604020202020204" pitchFamily="34" charset="0"/>
                <a:cs typeface="Arial" panose="020B0604020202020204" pitchFamily="34" charset="0"/>
              </a:rPr>
              <a:t>           TEMPFILE  ‘/path/</a:t>
            </a:r>
            <a:r>
              <a:rPr lang="en-US" sz="2000" i="1" dirty="0" err="1">
                <a:latin typeface="Arial" panose="020B0604020202020204" pitchFamily="34" charset="0"/>
                <a:cs typeface="Arial" panose="020B0604020202020204" pitchFamily="34" charset="0"/>
              </a:rPr>
              <a:t>name.dbf</a:t>
            </a:r>
            <a:r>
              <a:rPr lang="en-US" sz="2000" i="1" dirty="0">
                <a:latin typeface="Arial" panose="020B0604020202020204" pitchFamily="34" charset="0"/>
                <a:cs typeface="Arial" panose="020B0604020202020204" pitchFamily="34" charset="0"/>
              </a:rPr>
              <a:t>’ SIZE   x M    </a:t>
            </a:r>
          </a:p>
          <a:p>
            <a:pPr marL="0" indent="0">
              <a:buNone/>
            </a:pPr>
            <a:r>
              <a:rPr lang="en-US" sz="2000" i="1" dirty="0">
                <a:solidFill>
                  <a:srgbClr val="0070C0"/>
                </a:solidFill>
                <a:latin typeface="Arial" panose="020B0604020202020204" pitchFamily="34" charset="0"/>
                <a:cs typeface="Arial" panose="020B0604020202020204" pitchFamily="34" charset="0"/>
              </a:rPr>
              <a:t>           [ </a:t>
            </a:r>
            <a:r>
              <a:rPr lang="en-US" sz="2000" i="1" u="sng" dirty="0">
                <a:solidFill>
                  <a:schemeClr val="tx1"/>
                </a:solidFill>
                <a:latin typeface="Arial" panose="020B0604020202020204" pitchFamily="34" charset="0"/>
                <a:cs typeface="Arial" panose="020B0604020202020204" pitchFamily="34" charset="0"/>
              </a:rPr>
              <a:t>EXTENT MANAGEMENT LOCAL </a:t>
            </a:r>
            <a:r>
              <a:rPr lang="en-US" sz="2000" i="1" dirty="0">
                <a:solidFill>
                  <a:srgbClr val="0070C0"/>
                </a:solidFill>
                <a:latin typeface="Arial" panose="020B0604020202020204" pitchFamily="34" charset="0"/>
                <a:cs typeface="Arial" panose="020B0604020202020204" pitchFamily="34" charset="0"/>
              </a:rPr>
              <a:t>]</a:t>
            </a:r>
            <a:endParaRPr lang="en-US" sz="2000" i="1" u="sng" dirty="0">
              <a:solidFill>
                <a:schemeClr val="tx1"/>
              </a:solidFill>
              <a:latin typeface="Arial" panose="020B0604020202020204" pitchFamily="34" charset="0"/>
              <a:cs typeface="Arial" panose="020B0604020202020204" pitchFamily="34" charset="0"/>
            </a:endParaRPr>
          </a:p>
          <a:p>
            <a:pPr marL="0" indent="0">
              <a:buNone/>
            </a:pPr>
            <a:r>
              <a:rPr lang="en-US" sz="2000" i="1" dirty="0">
                <a:solidFill>
                  <a:schemeClr val="tx1"/>
                </a:solidFill>
                <a:latin typeface="Arial" panose="020B0604020202020204" pitchFamily="34" charset="0"/>
                <a:cs typeface="Arial" panose="020B0604020202020204" pitchFamily="34" charset="0"/>
              </a:rPr>
              <a:t>		</a:t>
            </a:r>
            <a:r>
              <a:rPr lang="en-US" sz="2000" i="1" dirty="0">
                <a:solidFill>
                  <a:srgbClr val="0070C0"/>
                </a:solidFill>
                <a:latin typeface="Arial" panose="020B0604020202020204" pitchFamily="34" charset="0"/>
                <a:cs typeface="Arial" panose="020B0604020202020204" pitchFamily="34" charset="0"/>
              </a:rPr>
              <a:t> [ </a:t>
            </a:r>
            <a:r>
              <a:rPr lang="en-US" sz="2000" i="1" u="sng" dirty="0">
                <a:solidFill>
                  <a:schemeClr val="tx1"/>
                </a:solidFill>
                <a:latin typeface="Arial" panose="020B0604020202020204" pitchFamily="34" charset="0"/>
                <a:cs typeface="Arial" panose="020B0604020202020204" pitchFamily="34" charset="0"/>
              </a:rPr>
              <a:t>UNIFORM  SIZE </a:t>
            </a:r>
            <a:r>
              <a:rPr lang="en-US" sz="2000" i="1" dirty="0">
                <a:solidFill>
                  <a:srgbClr val="0070C0"/>
                </a:solidFill>
                <a:latin typeface="Arial" panose="020B0604020202020204" pitchFamily="34" charset="0"/>
                <a:cs typeface="Arial" panose="020B0604020202020204" pitchFamily="34" charset="0"/>
              </a:rPr>
              <a:t>{ </a:t>
            </a:r>
            <a:r>
              <a:rPr lang="en-US" sz="2000" i="1" u="sng" dirty="0">
                <a:solidFill>
                  <a:schemeClr val="tx1"/>
                </a:solidFill>
                <a:latin typeface="Arial" panose="020B0604020202020204" pitchFamily="34" charset="0"/>
                <a:cs typeface="Arial" panose="020B0604020202020204" pitchFamily="34" charset="0"/>
              </a:rPr>
              <a:t>1M </a:t>
            </a:r>
            <a:r>
              <a:rPr lang="en-US" sz="2000" i="1" dirty="0">
                <a:solidFill>
                  <a:srgbClr val="0070C0"/>
                </a:solidFill>
                <a:latin typeface="Arial" panose="020B0604020202020204" pitchFamily="34" charset="0"/>
                <a:cs typeface="Arial" panose="020B0604020202020204" pitchFamily="34" charset="0"/>
              </a:rPr>
              <a:t>|  </a:t>
            </a:r>
            <a:r>
              <a:rPr lang="en-US" sz="2000" i="1" dirty="0">
                <a:solidFill>
                  <a:schemeClr val="tx1"/>
                </a:solidFill>
                <a:latin typeface="Arial" panose="020B0604020202020204" pitchFamily="34" charset="0"/>
                <a:cs typeface="Arial" panose="020B0604020202020204" pitchFamily="34" charset="0"/>
              </a:rPr>
              <a:t>x  M</a:t>
            </a:r>
            <a:r>
              <a:rPr lang="en-US" sz="2000" i="1" dirty="0">
                <a:solidFill>
                  <a:srgbClr val="0070C0"/>
                </a:solidFill>
                <a:latin typeface="Arial" panose="020B0604020202020204" pitchFamily="34" charset="0"/>
                <a:cs typeface="Arial" panose="020B0604020202020204" pitchFamily="34" charset="0"/>
              </a:rPr>
              <a:t> }] </a:t>
            </a:r>
            <a:endParaRPr lang="en-US" sz="2000" i="1" dirty="0">
              <a:solidFill>
                <a:schemeClr val="tx1"/>
              </a:solidFill>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i="1" dirty="0">
                <a:solidFill>
                  <a:srgbClr val="0070C0"/>
                </a:solidFill>
                <a:latin typeface="Arial" panose="020B0604020202020204" pitchFamily="34" charset="0"/>
                <a:cs typeface="Arial" panose="020B0604020202020204" pitchFamily="34" charset="0"/>
              </a:rPr>
              <a:t> [ </a:t>
            </a:r>
            <a:r>
              <a:rPr lang="en-US" sz="2000" i="1" dirty="0">
                <a:solidFill>
                  <a:schemeClr val="tx1"/>
                </a:solidFill>
                <a:latin typeface="Arial" panose="020B0604020202020204" pitchFamily="34" charset="0"/>
                <a:cs typeface="Arial" panose="020B0604020202020204" pitchFamily="34" charset="0"/>
              </a:rPr>
              <a:t>TABLESPACE  GROUP  </a:t>
            </a:r>
            <a:r>
              <a:rPr lang="en-US" sz="2000" i="1" dirty="0" err="1">
                <a:solidFill>
                  <a:schemeClr val="tx1"/>
                </a:solidFill>
                <a:latin typeface="Arial" panose="020B0604020202020204" pitchFamily="34" charset="0"/>
                <a:cs typeface="Arial" panose="020B0604020202020204" pitchFamily="34" charset="0"/>
              </a:rPr>
              <a:t>GroupName</a:t>
            </a:r>
            <a:r>
              <a:rPr lang="en-US" sz="2000" i="1" dirty="0">
                <a:solidFill>
                  <a:srgbClr val="0070C0"/>
                </a:solidFill>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Here are some examples about </a:t>
            </a:r>
            <a:r>
              <a:rPr lang="en-US" sz="2000" dirty="0" err="1">
                <a:latin typeface="Arial" panose="020B0604020202020204" pitchFamily="34" charset="0"/>
                <a:cs typeface="Arial" panose="020B0604020202020204" pitchFamily="34" charset="0"/>
              </a:rPr>
              <a:t>Tempfiles</a:t>
            </a: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&gt; CREATE TEMPORARY TABLESPACE </a:t>
            </a:r>
            <a:r>
              <a:rPr lang="en-US" sz="2000" i="1" dirty="0" err="1">
                <a:latin typeface="Arial" panose="020B0604020202020204" pitchFamily="34" charset="0"/>
                <a:cs typeface="Arial" panose="020B0604020202020204" pitchFamily="34" charset="0"/>
              </a:rPr>
              <a:t>mytemp</a:t>
            </a:r>
            <a:endParaRPr lang="en-US" sz="2000" i="1"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TEMPFILE  ‘/home/oracle/mytemp1.dbf’  SIZE  100M</a:t>
            </a:r>
          </a:p>
          <a:p>
            <a:pPr marL="0" indent="0">
              <a:buNone/>
            </a:pPr>
            <a:r>
              <a:rPr lang="en-US" sz="2000" dirty="0">
                <a:latin typeface="Arial" panose="020B0604020202020204" pitchFamily="34" charset="0"/>
                <a:cs typeface="Arial" panose="020B0604020202020204" pitchFamily="34" charset="0"/>
              </a:rPr>
              <a:t>         UNIFORM SIZE 5M</a:t>
            </a:r>
          </a:p>
          <a:p>
            <a:pPr marL="0" indent="0">
              <a:buNone/>
            </a:pPr>
            <a:r>
              <a:rPr lang="en-US" sz="2000" dirty="0">
                <a:latin typeface="Arial" panose="020B0604020202020204" pitchFamily="34" charset="0"/>
                <a:cs typeface="Arial" panose="020B0604020202020204" pitchFamily="34" charset="0"/>
              </a:rPr>
              <a:t>        TABLESPACE GROUP </a:t>
            </a:r>
            <a:r>
              <a:rPr lang="en-US" sz="2000" dirty="0" err="1">
                <a:latin typeface="Arial" panose="020B0604020202020204" pitchFamily="34" charset="0"/>
                <a:cs typeface="Arial" panose="020B0604020202020204" pitchFamily="34" charset="0"/>
              </a:rPr>
              <a:t>mygroup</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&gt;  ALTER TABLESPACE temp TABLESPACE GROUP </a:t>
            </a:r>
            <a:r>
              <a:rPr lang="en-US" sz="2000" dirty="0" err="1">
                <a:latin typeface="Arial" panose="020B0604020202020204" pitchFamily="34" charset="0"/>
                <a:cs typeface="Arial" panose="020B0604020202020204" pitchFamily="34" charset="0"/>
              </a:rPr>
              <a:t>mygroup</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&gt; ALTER DATABASE DEFAULT TEMPORARY TABLESPACE </a:t>
            </a:r>
            <a:r>
              <a:rPr lang="en-US" sz="2000" dirty="0" err="1">
                <a:latin typeface="Arial" panose="020B0604020202020204" pitchFamily="34" charset="0"/>
                <a:cs typeface="Arial" panose="020B0604020202020204" pitchFamily="34" charset="0"/>
              </a:rPr>
              <a:t>mygroup</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5099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600" b="1" dirty="0"/>
              <a:t>Agenda</a:t>
            </a:r>
          </a:p>
        </p:txBody>
      </p:sp>
      <p:sp>
        <p:nvSpPr>
          <p:cNvPr id="3" name="Content Placeholder 2"/>
          <p:cNvSpPr>
            <a:spLocks noGrp="1"/>
          </p:cNvSpPr>
          <p:nvPr>
            <p:ph idx="1"/>
          </p:nvPr>
        </p:nvSpPr>
        <p:spPr>
          <a:xfrm>
            <a:off x="1092190" y="1743959"/>
            <a:ext cx="8595360" cy="4015818"/>
          </a:xfrm>
        </p:spPr>
        <p:txBody>
          <a:bodyPr>
            <a:normAutofit/>
          </a:bodyPr>
          <a:lstStyle/>
          <a:p>
            <a:r>
              <a:rPr lang="en-US" sz="2000" dirty="0">
                <a:latin typeface="Arial" panose="020B0604020202020204" pitchFamily="34" charset="0"/>
                <a:cs typeface="Arial" panose="020B0604020202020204" pitchFamily="34" charset="0"/>
              </a:rPr>
              <a:t>Multiplexing </a:t>
            </a:r>
            <a:r>
              <a:rPr lang="en-US" sz="2000" dirty="0" err="1">
                <a:latin typeface="Arial" panose="020B0604020202020204" pitchFamily="34" charset="0"/>
                <a:cs typeface="Arial" panose="020B0604020202020204" pitchFamily="34" charset="0"/>
              </a:rPr>
              <a:t>Controlfile</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Logfile Members</a:t>
            </a:r>
          </a:p>
          <a:p>
            <a:r>
              <a:rPr lang="en-US" sz="2000" dirty="0">
                <a:latin typeface="Arial" panose="020B0604020202020204" pitchFamily="34" charset="0"/>
                <a:cs typeface="Arial" panose="020B0604020202020204" pitchFamily="34" charset="0"/>
              </a:rPr>
              <a:t>Operations with Log files</a:t>
            </a:r>
          </a:p>
          <a:p>
            <a:r>
              <a:rPr lang="en-US" sz="2000" dirty="0">
                <a:latin typeface="Arial" panose="020B0604020202020204" pitchFamily="34" charset="0"/>
                <a:cs typeface="Arial" panose="020B0604020202020204" pitchFamily="34" charset="0"/>
              </a:rPr>
              <a:t>Operations with Datafiles</a:t>
            </a:r>
          </a:p>
          <a:p>
            <a:r>
              <a:rPr lang="en-US" sz="2000" dirty="0">
                <a:latin typeface="Arial" panose="020B0604020202020204" pitchFamily="34" charset="0"/>
                <a:cs typeface="Arial" panose="020B0604020202020204" pitchFamily="34" charset="0"/>
              </a:rPr>
              <a:t>TEMP Tablespace and Temporary files</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pPr marL="0" indent="0">
              <a:buNone/>
            </a:pPr>
            <a:endParaRPr lang="en-CA" dirty="0"/>
          </a:p>
        </p:txBody>
      </p:sp>
    </p:spTree>
    <p:extLst>
      <p:ext uri="{BB962C8B-B14F-4D97-AF65-F5344CB8AC3E}">
        <p14:creationId xmlns:p14="http://schemas.microsoft.com/office/powerpoint/2010/main" val="3557403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35671"/>
            <a:ext cx="9692640" cy="735290"/>
          </a:xfrm>
        </p:spPr>
        <p:txBody>
          <a:bodyPr>
            <a:normAutofit/>
          </a:bodyPr>
          <a:lstStyle/>
          <a:p>
            <a:r>
              <a:rPr lang="en-US" sz="3600" b="1" dirty="0"/>
              <a:t>      </a:t>
            </a:r>
            <a:r>
              <a:rPr lang="en-US" sz="3200" b="1" dirty="0"/>
              <a:t>Multiplexing </a:t>
            </a:r>
            <a:r>
              <a:rPr lang="en-US" sz="3200" b="1" dirty="0" err="1"/>
              <a:t>Controlfile</a:t>
            </a:r>
            <a:endParaRPr lang="en-US" sz="32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102936"/>
            <a:ext cx="8900223" cy="5389303"/>
          </a:xfrm>
        </p:spPr>
        <p:txBody>
          <a:bodyPr>
            <a:normAutofit fontScale="92500" lnSpcReduction="20000"/>
          </a:bodyPr>
          <a:lstStyle/>
          <a:p>
            <a:r>
              <a:rPr lang="en-US" sz="2000" dirty="0">
                <a:latin typeface="Arial" panose="020B0604020202020204" pitchFamily="34" charset="0"/>
                <a:cs typeface="Arial" panose="020B0604020202020204" pitchFamily="34" charset="0"/>
              </a:rPr>
              <a:t>This small binary file is Critical for DB operation, and at minimum you must have 2 copies, but Oracle recommends 3 copies on different disks</a:t>
            </a:r>
          </a:p>
          <a:p>
            <a:r>
              <a:rPr lang="en-US" sz="2000" dirty="0">
                <a:latin typeface="Arial" panose="020B0604020202020204" pitchFamily="34" charset="0"/>
                <a:cs typeface="Arial" panose="020B0604020202020204" pitchFamily="34" charset="0"/>
              </a:rPr>
              <a:t>To Add a new Copy of your </a:t>
            </a:r>
            <a:r>
              <a:rPr lang="en-US" sz="2000" dirty="0" err="1">
                <a:latin typeface="Arial" panose="020B0604020202020204" pitchFamily="34" charset="0"/>
                <a:cs typeface="Arial" panose="020B0604020202020204" pitchFamily="34" charset="0"/>
              </a:rPr>
              <a:t>Controlfile</a:t>
            </a:r>
            <a:r>
              <a:rPr lang="en-US" sz="2000" dirty="0">
                <a:latin typeface="Arial" panose="020B0604020202020204" pitchFamily="34" charset="0"/>
                <a:cs typeface="Arial" panose="020B0604020202020204" pitchFamily="34" charset="0"/>
              </a:rPr>
              <a:t>, you need to restart your Instance, and you may use either PFILE or SPFILE to do that</a:t>
            </a:r>
          </a:p>
          <a:p>
            <a:r>
              <a:rPr lang="en-US" sz="2000" b="1" dirty="0">
                <a:latin typeface="Arial" panose="020B0604020202020204" pitchFamily="34" charset="0"/>
                <a:cs typeface="Arial" panose="020B0604020202020204" pitchFamily="34" charset="0"/>
              </a:rPr>
              <a:t>PFILE method</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Edit value of parameter CONTROL_FILES in your PFILE (by adding new entry pointing to the location and name of  a new copy)</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Shutdown your DB</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Copy your </a:t>
            </a:r>
            <a:r>
              <a:rPr lang="en-US" sz="2000" dirty="0" err="1">
                <a:latin typeface="Arial" panose="020B0604020202020204" pitchFamily="34" charset="0"/>
                <a:cs typeface="Arial" panose="020B0604020202020204" pitchFamily="34" charset="0"/>
              </a:rPr>
              <a:t>Controlfile</a:t>
            </a:r>
            <a:r>
              <a:rPr lang="en-US" sz="2000" dirty="0">
                <a:latin typeface="Arial" panose="020B0604020202020204" pitchFamily="34" charset="0"/>
                <a:cs typeface="Arial" panose="020B0604020202020204" pitchFamily="34" charset="0"/>
              </a:rPr>
              <a:t> in OS to the new location and rename it </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Open your DB</a:t>
            </a:r>
          </a:p>
          <a:p>
            <a:pPr>
              <a:buFont typeface="Wingdings" panose="05000000000000000000" pitchFamily="2" charset="2"/>
              <a:buChar char="q"/>
            </a:pPr>
            <a:r>
              <a:rPr lang="en-US" sz="2000" b="1" dirty="0">
                <a:latin typeface="Arial" panose="020B0604020202020204" pitchFamily="34" charset="0"/>
                <a:cs typeface="Arial" panose="020B0604020202020204" pitchFamily="34" charset="0"/>
              </a:rPr>
              <a:t>SPFILE method</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Modify parameter CONTROL_FILES in your SPFILE (by using Alter System with the scope of </a:t>
            </a:r>
            <a:r>
              <a:rPr lang="en-US" sz="2000" dirty="0" err="1">
                <a:latin typeface="Arial" panose="020B0604020202020204" pitchFamily="34" charset="0"/>
                <a:cs typeface="Arial" panose="020B0604020202020204" pitchFamily="34" charset="0"/>
              </a:rPr>
              <a:t>Spfile</a:t>
            </a:r>
            <a:r>
              <a:rPr lang="en-US" sz="2000" dirty="0">
                <a:latin typeface="Arial" panose="020B0604020202020204" pitchFamily="34" charset="0"/>
                <a:cs typeface="Arial" panose="020B0604020202020204" pitchFamily="34" charset="0"/>
              </a:rPr>
              <a:t>)</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Shutdown your DB</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Copy your </a:t>
            </a:r>
            <a:r>
              <a:rPr lang="en-US" sz="2000" dirty="0" err="1">
                <a:latin typeface="Arial" panose="020B0604020202020204" pitchFamily="34" charset="0"/>
                <a:cs typeface="Arial" panose="020B0604020202020204" pitchFamily="34" charset="0"/>
              </a:rPr>
              <a:t>Controlfile</a:t>
            </a:r>
            <a:r>
              <a:rPr lang="en-US" sz="2000" dirty="0">
                <a:latin typeface="Arial" panose="020B0604020202020204" pitchFamily="34" charset="0"/>
                <a:cs typeface="Arial" panose="020B0604020202020204" pitchFamily="34" charset="0"/>
              </a:rPr>
              <a:t> in OS to the new location and rename it </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Open your DB</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413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35671"/>
            <a:ext cx="9692640" cy="735290"/>
          </a:xfrm>
        </p:spPr>
        <p:txBody>
          <a:bodyPr>
            <a:normAutofit/>
          </a:bodyPr>
          <a:lstStyle/>
          <a:p>
            <a:r>
              <a:rPr lang="en-US" sz="3600" b="1" dirty="0"/>
              <a:t>      </a:t>
            </a:r>
            <a:r>
              <a:rPr lang="en-US" sz="3200" b="1" dirty="0"/>
              <a:t>Managing Log Files</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159496"/>
            <a:ext cx="8900223" cy="5099901"/>
          </a:xfrm>
        </p:spPr>
        <p:txBody>
          <a:bodyPr>
            <a:normAutofit fontScale="92500" lnSpcReduction="20000"/>
          </a:bodyPr>
          <a:lstStyle/>
          <a:p>
            <a:r>
              <a:rPr lang="en-US" sz="2000" dirty="0">
                <a:latin typeface="Arial" panose="020B0604020202020204" pitchFamily="34" charset="0"/>
                <a:cs typeface="Arial" panose="020B0604020202020204" pitchFamily="34" charset="0"/>
              </a:rPr>
              <a:t>A Redo Log file records all changes to the database into “redo entries”. Each entry consists of a group of change vectors, where each vector describes change to a single database block</a:t>
            </a:r>
          </a:p>
          <a:p>
            <a:r>
              <a:rPr lang="en-US" sz="2000" dirty="0">
                <a:latin typeface="Arial" panose="020B0604020202020204" pitchFamily="34" charset="0"/>
                <a:cs typeface="Arial" panose="020B0604020202020204" pitchFamily="34" charset="0"/>
              </a:rPr>
              <a:t>LGWR process writes redo info from the Log Buffer to the online Redo Log files in a circular fashion, usually when user commits or just before DBWR will flush of “dirty buffers”</a:t>
            </a:r>
          </a:p>
          <a:p>
            <a:r>
              <a:rPr lang="en-US" sz="2000" dirty="0">
                <a:latin typeface="Arial" panose="020B0604020202020204" pitchFamily="34" charset="0"/>
                <a:cs typeface="Arial" panose="020B0604020202020204" pitchFamily="34" charset="0"/>
              </a:rPr>
              <a:t>You can use redo entries to reconstruct all changes made to the database, incl. the undo segments. The content in these files will be used during “Roll Forward” step of an Instance Recovery, or via Archived Log Files when performing Media (Disk) Recovery.</a:t>
            </a:r>
          </a:p>
          <a:p>
            <a:r>
              <a:rPr lang="en-US" sz="2000" dirty="0">
                <a:latin typeface="Arial" panose="020B0604020202020204" pitchFamily="34" charset="0"/>
                <a:cs typeface="Arial" panose="020B0604020202020204" pitchFamily="34" charset="0"/>
              </a:rPr>
              <a:t>Each DB must have at least 2 Log Groups, with one Member each, but it is recommended to have at least 3 or 4 groups, each with 2 or 3 Members (copies of Group Log files). </a:t>
            </a:r>
          </a:p>
          <a:p>
            <a:r>
              <a:rPr lang="en-US" sz="2000" dirty="0">
                <a:latin typeface="Arial" panose="020B0604020202020204" pitchFamily="34" charset="0"/>
                <a:cs typeface="Arial" panose="020B0604020202020204" pitchFamily="34" charset="0"/>
              </a:rPr>
              <a:t>The limits for these numbers is set in parameter MAXLOGFILES and MAXLOGMEMBERS</a:t>
            </a:r>
          </a:p>
          <a:p>
            <a:r>
              <a:rPr lang="en-US" sz="2000" dirty="0">
                <a:latin typeface="Arial" panose="020B0604020202020204" pitchFamily="34" charset="0"/>
                <a:cs typeface="Arial" panose="020B0604020202020204" pitchFamily="34" charset="0"/>
              </a:rPr>
              <a:t>You may do the following with the Redo Log files:  </a:t>
            </a:r>
          </a:p>
          <a:p>
            <a:pPr marL="0" indent="0">
              <a:buNone/>
            </a:pPr>
            <a:r>
              <a:rPr lang="en-US" sz="2000" dirty="0">
                <a:latin typeface="Arial" panose="020B0604020202020204" pitchFamily="34" charset="0"/>
                <a:cs typeface="Arial" panose="020B0604020202020204" pitchFamily="34" charset="0"/>
              </a:rPr>
              <a:t>	Add a new Log Group, Add a new Log Member, Relocate a Member, 	Drop a Member and Drop a Group</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8810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35671"/>
            <a:ext cx="9692640" cy="735290"/>
          </a:xfrm>
        </p:spPr>
        <p:txBody>
          <a:bodyPr>
            <a:normAutofit/>
          </a:bodyPr>
          <a:lstStyle/>
          <a:p>
            <a:r>
              <a:rPr lang="en-US" sz="3600" b="1" dirty="0"/>
              <a:t>      </a:t>
            </a:r>
            <a:r>
              <a:rPr lang="en-US" sz="3200" b="1" dirty="0"/>
              <a:t>Operations with Log Files</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093509" y="1159496"/>
            <a:ext cx="9417378" cy="5099901"/>
          </a:xfrm>
        </p:spPr>
        <p:txBody>
          <a:bodyPr>
            <a:normAutofit fontScale="92500" lnSpcReduction="20000"/>
          </a:bodyPr>
          <a:lstStyle/>
          <a:p>
            <a:r>
              <a:rPr lang="en-US" sz="2000" b="1" dirty="0">
                <a:latin typeface="Arial" panose="020B0604020202020204" pitchFamily="34" charset="0"/>
                <a:cs typeface="Arial" panose="020B0604020202020204" pitchFamily="34" charset="0"/>
              </a:rPr>
              <a:t>Adding a new Log Group </a:t>
            </a:r>
          </a:p>
          <a:p>
            <a:pPr marL="0" indent="0">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ALTER DATABASE ADD LOGFILE </a:t>
            </a:r>
            <a:r>
              <a:rPr lang="en-US" sz="2000" i="1" dirty="0">
                <a:solidFill>
                  <a:srgbClr val="0070C0"/>
                </a:solidFill>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GROUP  n</a:t>
            </a:r>
            <a:r>
              <a:rPr lang="en-US" sz="2000" i="1" dirty="0">
                <a:solidFill>
                  <a:srgbClr val="0070C0"/>
                </a:solidFill>
                <a:latin typeface="Arial" panose="020B0604020202020204" pitchFamily="34" charset="0"/>
                <a:cs typeface="Arial" panose="020B0604020202020204" pitchFamily="34" charset="0"/>
              </a:rPr>
              <a:t> ]</a:t>
            </a:r>
            <a:endParaRPr lang="en-US" sz="2000" i="1" dirty="0">
              <a:latin typeface="Arial" panose="020B0604020202020204" pitchFamily="34" charset="0"/>
              <a:cs typeface="Arial" panose="020B0604020202020204" pitchFamily="34" charset="0"/>
            </a:endParaRPr>
          </a:p>
          <a:p>
            <a:pPr marL="0" indent="0">
              <a:buNone/>
            </a:pPr>
            <a:r>
              <a:rPr lang="en-US" sz="2000" i="1" dirty="0">
                <a:latin typeface="Arial" panose="020B0604020202020204" pitchFamily="34" charset="0"/>
                <a:cs typeface="Arial" panose="020B0604020202020204" pitchFamily="34" charset="0"/>
              </a:rPr>
              <a:t>	     ‘/path/redon.log’   SIZE  x  M ;</a:t>
            </a:r>
          </a:p>
          <a:p>
            <a:pPr marL="0" indent="0">
              <a:buNone/>
            </a:pPr>
            <a:r>
              <a:rPr lang="en-US" sz="2000" dirty="0">
                <a:latin typeface="Arial" panose="020B0604020202020204" pitchFamily="34" charset="0"/>
                <a:cs typeface="Arial" panose="020B0604020202020204" pitchFamily="34" charset="0"/>
              </a:rPr>
              <a:t>     If you omit Group number, Server will assign the next number sequentially</a:t>
            </a:r>
          </a:p>
          <a:p>
            <a:r>
              <a:rPr lang="en-US" sz="2000" b="1" dirty="0">
                <a:latin typeface="Arial" panose="020B0604020202020204" pitchFamily="34" charset="0"/>
                <a:cs typeface="Arial" panose="020B0604020202020204" pitchFamily="34" charset="0"/>
              </a:rPr>
              <a:t>Adding a new Log Member</a:t>
            </a:r>
          </a:p>
          <a:p>
            <a:pPr marL="0" indent="0">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ALTER DATABASE ADD LOGFILE  MEMBER </a:t>
            </a:r>
          </a:p>
          <a:p>
            <a:pPr marL="0" indent="0">
              <a:buNone/>
            </a:pPr>
            <a:r>
              <a:rPr lang="en-US" sz="2000" i="1" dirty="0">
                <a:latin typeface="Arial" panose="020B0604020202020204" pitchFamily="34" charset="0"/>
                <a:cs typeface="Arial" panose="020B0604020202020204" pitchFamily="34" charset="0"/>
              </a:rPr>
              <a:t>	     ‘/path/redonb.log’ TO GROUP n;</a:t>
            </a:r>
          </a:p>
          <a:p>
            <a:pPr marL="0" indent="0">
              <a:buNone/>
            </a:pPr>
            <a:r>
              <a:rPr lang="en-US" sz="2000" dirty="0">
                <a:latin typeface="Arial" panose="020B0604020202020204" pitchFamily="34" charset="0"/>
                <a:cs typeface="Arial" panose="020B0604020202020204" pitchFamily="34" charset="0"/>
              </a:rPr>
              <a:t>      Here, the Second member “b” was added to Group “n”. You can to this only if the Group is not Current one. Same applies to the next task.</a:t>
            </a:r>
          </a:p>
          <a:p>
            <a:r>
              <a:rPr lang="en-US" sz="2000" b="1" dirty="0">
                <a:latin typeface="Arial" panose="020B0604020202020204" pitchFamily="34" charset="0"/>
                <a:cs typeface="Arial" panose="020B0604020202020204" pitchFamily="34" charset="0"/>
              </a:rPr>
              <a:t>Relocate a Member</a:t>
            </a:r>
          </a:p>
          <a:p>
            <a:pPr marL="0" indent="0">
              <a:buNone/>
            </a:pPr>
            <a:r>
              <a:rPr lang="en-US" sz="2000" dirty="0">
                <a:latin typeface="Arial" panose="020B0604020202020204" pitchFamily="34" charset="0"/>
                <a:cs typeface="Arial" panose="020B0604020202020204" pitchFamily="34" charset="0"/>
              </a:rPr>
              <a:t>	Step 1: Copy (rename) your Member to a different location by using OS command</a:t>
            </a:r>
          </a:p>
          <a:p>
            <a:pPr marL="0" indent="0">
              <a:buNone/>
            </a:pPr>
            <a:r>
              <a:rPr lang="en-US" sz="2000" dirty="0">
                <a:latin typeface="Arial" panose="020B0604020202020204" pitchFamily="34" charset="0"/>
                <a:cs typeface="Arial" panose="020B0604020202020204" pitchFamily="34" charset="0"/>
              </a:rPr>
              <a:t>       Step 2: Relocate (rename) your Member in SQL with</a:t>
            </a:r>
          </a:p>
          <a:p>
            <a:pPr marL="0" indent="0">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ALTER DATABASE RENAME FILE   </a:t>
            </a:r>
          </a:p>
          <a:p>
            <a:pPr marL="0" indent="0">
              <a:buNone/>
            </a:pP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Oldpath</a:t>
            </a:r>
            <a:r>
              <a:rPr lang="en-US" sz="2000" i="1" dirty="0">
                <a:latin typeface="Arial" panose="020B0604020202020204" pitchFamily="34" charset="0"/>
                <a:cs typeface="Arial" panose="020B0604020202020204" pitchFamily="34" charset="0"/>
              </a:rPr>
              <a:t>/redonb.log’ TO ‘/</a:t>
            </a:r>
            <a:r>
              <a:rPr lang="en-US" sz="2000" i="1" dirty="0" err="1">
                <a:latin typeface="Arial" panose="020B0604020202020204" pitchFamily="34" charset="0"/>
                <a:cs typeface="Arial" panose="020B0604020202020204" pitchFamily="34" charset="0"/>
              </a:rPr>
              <a:t>Newpath</a:t>
            </a:r>
            <a:r>
              <a:rPr lang="en-US" sz="2000" i="1" dirty="0">
                <a:latin typeface="Arial" panose="020B0604020202020204" pitchFamily="34" charset="0"/>
                <a:cs typeface="Arial" panose="020B0604020202020204" pitchFamily="34" charset="0"/>
              </a:rPr>
              <a:t>/redonb.log’  ;</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5245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35671"/>
            <a:ext cx="9692640" cy="735290"/>
          </a:xfrm>
        </p:spPr>
        <p:txBody>
          <a:bodyPr>
            <a:normAutofit/>
          </a:bodyPr>
          <a:lstStyle/>
          <a:p>
            <a:r>
              <a:rPr lang="en-US" dirty="0"/>
              <a:t>   </a:t>
            </a:r>
            <a:r>
              <a:rPr lang="en-US" sz="3600" dirty="0"/>
              <a:t>   </a:t>
            </a:r>
            <a:r>
              <a:rPr lang="en-US" sz="3200" dirty="0"/>
              <a:t>Operations with Log Files cont.</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261871" y="1055802"/>
            <a:ext cx="8900223" cy="5203595"/>
          </a:xfrm>
        </p:spPr>
        <p:txBody>
          <a:bodyPr>
            <a:normAutofit fontScale="92500" lnSpcReduction="20000"/>
          </a:bodyPr>
          <a:lstStyle/>
          <a:p>
            <a:r>
              <a:rPr lang="en-US" sz="2000" b="1" dirty="0">
                <a:latin typeface="Arial" panose="020B0604020202020204" pitchFamily="34" charset="0"/>
                <a:cs typeface="Arial" panose="020B0604020202020204" pitchFamily="34" charset="0"/>
              </a:rPr>
              <a:t>Drop a Member</a:t>
            </a:r>
          </a:p>
          <a:p>
            <a:pPr marL="0" indent="0">
              <a:buNone/>
            </a:pPr>
            <a:r>
              <a:rPr lang="en-US" sz="2000" i="1" dirty="0">
                <a:latin typeface="Arial" panose="020B0604020202020204" pitchFamily="34" charset="0"/>
                <a:cs typeface="Arial" panose="020B0604020202020204" pitchFamily="34" charset="0"/>
              </a:rPr>
              <a:t>		ALTER DATABASE DROP LOGFILE  MEMBER </a:t>
            </a:r>
          </a:p>
          <a:p>
            <a:pPr marL="0" indent="0">
              <a:buNone/>
            </a:pPr>
            <a:r>
              <a:rPr lang="en-US" sz="2000" i="1" dirty="0">
                <a:latin typeface="Arial" panose="020B0604020202020204" pitchFamily="34" charset="0"/>
                <a:cs typeface="Arial" panose="020B0604020202020204" pitchFamily="34" charset="0"/>
              </a:rPr>
              <a:t>	         ‘/path/redonb.log’ ;</a:t>
            </a:r>
          </a:p>
          <a:p>
            <a:pPr marL="0" indent="0">
              <a:buNone/>
            </a:pPr>
            <a:r>
              <a:rPr lang="en-US" sz="2000" dirty="0">
                <a:latin typeface="Arial" panose="020B0604020202020204" pitchFamily="34" charset="0"/>
                <a:cs typeface="Arial" panose="020B0604020202020204" pitchFamily="34" charset="0"/>
              </a:rPr>
              <a:t>	You can to this only if the Group is not the Current one. Same applies to the 	next task.</a:t>
            </a:r>
          </a:p>
          <a:p>
            <a:r>
              <a:rPr lang="en-US" sz="2000" b="1" dirty="0">
                <a:latin typeface="Arial" panose="020B0604020202020204" pitchFamily="34" charset="0"/>
                <a:cs typeface="Arial" panose="020B0604020202020204" pitchFamily="34" charset="0"/>
              </a:rPr>
              <a:t>Drop a Group</a:t>
            </a:r>
          </a:p>
          <a:p>
            <a:pPr marL="0" indent="0">
              <a:buNone/>
            </a:pPr>
            <a:r>
              <a:rPr lang="en-US" sz="2000" i="1" dirty="0">
                <a:latin typeface="Arial" panose="020B0604020202020204" pitchFamily="34" charset="0"/>
                <a:cs typeface="Arial" panose="020B0604020202020204" pitchFamily="34" charset="0"/>
              </a:rPr>
              <a:t>	ALTER DATABASE DROP LOGFILE GROUP  n</a:t>
            </a:r>
            <a:r>
              <a:rPr lang="en-US" sz="2000" i="1" dirty="0">
                <a:solidFill>
                  <a:srgbClr val="0070C0"/>
                </a:solidFill>
                <a:latin typeface="Arial" panose="020B0604020202020204" pitchFamily="34" charset="0"/>
                <a:cs typeface="Arial" panose="020B0604020202020204" pitchFamily="34" charset="0"/>
              </a:rPr>
              <a:t> ;</a:t>
            </a:r>
            <a:endParaRPr lang="en-US" sz="2000" i="1"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	This will drop ALL members of the group.</a:t>
            </a:r>
          </a:p>
          <a:p>
            <a:pPr marL="0" indent="0">
              <a:buNone/>
            </a:pP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Dictionary Views</a:t>
            </a:r>
          </a:p>
          <a:p>
            <a:pPr>
              <a:buFont typeface="Wingdings" panose="05000000000000000000" pitchFamily="2" charset="2"/>
              <a:buChar char="q"/>
            </a:pPr>
            <a:r>
              <a:rPr lang="en-US" sz="2000" b="1" dirty="0">
                <a:solidFill>
                  <a:srgbClr val="FF0000"/>
                </a:solidFill>
                <a:latin typeface="Arial" panose="020B0604020202020204" pitchFamily="34" charset="0"/>
                <a:cs typeface="Arial" panose="020B0604020202020204" pitchFamily="34" charset="0"/>
              </a:rPr>
              <a:t>V$LOG       </a:t>
            </a:r>
            <a:r>
              <a:rPr lang="en-US" sz="2000" dirty="0">
                <a:latin typeface="Arial" panose="020B0604020202020204" pitchFamily="34" charset="0"/>
                <a:cs typeface="Arial" panose="020B0604020202020204" pitchFamily="34" charset="0"/>
              </a:rPr>
              <a:t>-- shows log group #, log sequence # (LSN), bytes and status</a:t>
            </a:r>
          </a:p>
          <a:p>
            <a:pPr>
              <a:buFont typeface="Wingdings" panose="05000000000000000000" pitchFamily="2" charset="2"/>
              <a:buChar char="q"/>
            </a:pPr>
            <a:r>
              <a:rPr lang="en-US" sz="2000" b="1" dirty="0">
                <a:solidFill>
                  <a:srgbClr val="FF0000"/>
                </a:solidFill>
                <a:latin typeface="Arial" panose="020B0604020202020204" pitchFamily="34" charset="0"/>
                <a:cs typeface="Arial" panose="020B0604020202020204" pitchFamily="34" charset="0"/>
              </a:rPr>
              <a:t>V$LOGFILE </a:t>
            </a:r>
            <a:r>
              <a:rPr lang="en-US" sz="2000" dirty="0">
                <a:latin typeface="Arial" panose="020B0604020202020204" pitchFamily="34" charset="0"/>
                <a:cs typeface="Arial" panose="020B0604020202020204" pitchFamily="34" charset="0"/>
              </a:rPr>
              <a:t>-- shows log group #, member (file name) and status</a:t>
            </a:r>
          </a:p>
          <a:p>
            <a:pPr marL="0" indent="0">
              <a:buNone/>
            </a:pPr>
            <a:r>
              <a:rPr lang="en-US" sz="2000" dirty="0">
                <a:latin typeface="Arial" panose="020B0604020202020204" pitchFamily="34" charset="0"/>
                <a:cs typeface="Arial" panose="020B0604020202020204" pitchFamily="34" charset="0"/>
              </a:rPr>
              <a:t>    </a:t>
            </a:r>
            <a:r>
              <a:rPr lang="en-US" sz="2000" u="sng" dirty="0">
                <a:latin typeface="Arial" panose="020B0604020202020204" pitchFamily="34" charset="0"/>
                <a:cs typeface="Arial" panose="020B0604020202020204" pitchFamily="34" charset="0"/>
              </a:rPr>
              <a:t>Status </a:t>
            </a:r>
            <a:r>
              <a:rPr lang="en-US" sz="2000" dirty="0">
                <a:latin typeface="Arial" panose="020B0604020202020204" pitchFamily="34" charset="0"/>
                <a:cs typeface="Arial" panose="020B0604020202020204" pitchFamily="34" charset="0"/>
              </a:rPr>
              <a:t>in V$LOG may be : </a:t>
            </a:r>
            <a:r>
              <a:rPr lang="en-US" sz="2000" dirty="0">
                <a:solidFill>
                  <a:srgbClr val="0070C0"/>
                </a:solidFill>
                <a:latin typeface="Arial" panose="020B0604020202020204" pitchFamily="34" charset="0"/>
                <a:cs typeface="Arial" panose="020B0604020202020204" pitchFamily="34" charset="0"/>
              </a:rPr>
              <a:t>Current, Active, Inactive, Unused</a:t>
            </a:r>
          </a:p>
          <a:p>
            <a:pPr marL="0" indent="0">
              <a:buNone/>
            </a:pPr>
            <a:r>
              <a:rPr lang="en-US" sz="2000" dirty="0">
                <a:latin typeface="Arial" panose="020B0604020202020204" pitchFamily="34" charset="0"/>
                <a:cs typeface="Arial" panose="020B0604020202020204" pitchFamily="34" charset="0"/>
              </a:rPr>
              <a:t>	You may force manual Log Switch with</a:t>
            </a:r>
          </a:p>
          <a:p>
            <a:pPr marL="0" indent="0">
              <a:buNone/>
            </a:pPr>
            <a:r>
              <a:rPr lang="en-US" sz="2000" i="1" dirty="0">
                <a:latin typeface="Arial" panose="020B0604020202020204" pitchFamily="34" charset="0"/>
                <a:cs typeface="Arial" panose="020B0604020202020204" pitchFamily="34" charset="0"/>
              </a:rPr>
              <a:t>      &gt; ALTER SYSTEM SWITCH LOGFILE;</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204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35671"/>
            <a:ext cx="9692640" cy="735290"/>
          </a:xfrm>
        </p:spPr>
        <p:txBody>
          <a:bodyPr>
            <a:normAutofit/>
          </a:bodyPr>
          <a:lstStyle/>
          <a:p>
            <a:r>
              <a:rPr lang="en-US" sz="3600" b="1" dirty="0"/>
              <a:t>      </a:t>
            </a:r>
            <a:r>
              <a:rPr lang="en-US" sz="3200" b="1" dirty="0"/>
              <a:t>Operations with Data Files</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093509" y="970961"/>
            <a:ext cx="9417378" cy="5448693"/>
          </a:xfrm>
        </p:spPr>
        <p:txBody>
          <a:bodyPr>
            <a:normAutofit/>
          </a:bodyPr>
          <a:lstStyle/>
          <a:p>
            <a:r>
              <a:rPr lang="en-US" sz="2000" dirty="0">
                <a:latin typeface="Arial" panose="020B0604020202020204" pitchFamily="34" charset="0"/>
                <a:cs typeface="Arial" panose="020B0604020202020204" pitchFamily="34" charset="0"/>
              </a:rPr>
              <a:t>We have TWO types of Datafiles:</a:t>
            </a:r>
          </a:p>
          <a:p>
            <a:pPr>
              <a:buFont typeface="Wingdings" panose="05000000000000000000" pitchFamily="2" charset="2"/>
              <a:buChar char="q"/>
            </a:pPr>
            <a:r>
              <a:rPr lang="en-US" sz="2000" dirty="0">
                <a:solidFill>
                  <a:srgbClr val="FF0000"/>
                </a:solidFill>
                <a:latin typeface="Arial" panose="020B0604020202020204" pitchFamily="34" charset="0"/>
                <a:cs typeface="Arial" panose="020B0604020202020204" pitchFamily="34" charset="0"/>
              </a:rPr>
              <a:t>CRITICAL</a:t>
            </a:r>
            <a:r>
              <a:rPr lang="en-US" sz="2000" dirty="0">
                <a:latin typeface="Arial" panose="020B0604020202020204" pitchFamily="34" charset="0"/>
                <a:cs typeface="Arial" panose="020B0604020202020204" pitchFamily="34" charset="0"/>
              </a:rPr>
              <a:t> (can not be place OFFLINE) – in Tablespaces SYSTEM and UNDOTBS</a:t>
            </a:r>
          </a:p>
          <a:p>
            <a:pPr>
              <a:buFont typeface="Wingdings" panose="05000000000000000000" pitchFamily="2" charset="2"/>
              <a:buChar char="q"/>
            </a:pPr>
            <a:r>
              <a:rPr lang="en-US" sz="2000" dirty="0">
                <a:solidFill>
                  <a:srgbClr val="FF0000"/>
                </a:solidFill>
                <a:latin typeface="Arial" panose="020B0604020202020204" pitchFamily="34" charset="0"/>
                <a:cs typeface="Arial" panose="020B0604020202020204" pitchFamily="34" charset="0"/>
              </a:rPr>
              <a:t>NON-CRITICAL</a:t>
            </a:r>
            <a:r>
              <a:rPr lang="en-US" sz="2000" dirty="0">
                <a:latin typeface="Arial" panose="020B0604020202020204" pitchFamily="34" charset="0"/>
                <a:cs typeface="Arial" panose="020B0604020202020204" pitchFamily="34" charset="0"/>
              </a:rPr>
              <a:t> (may be placed OFFLINE) – in all other Tablespaces</a:t>
            </a:r>
          </a:p>
          <a:p>
            <a:r>
              <a:rPr lang="en-US" sz="2000" b="1" dirty="0">
                <a:latin typeface="Arial" panose="020B0604020202020204" pitchFamily="34" charset="0"/>
                <a:cs typeface="Arial" panose="020B0604020202020204" pitchFamily="34" charset="0"/>
              </a:rPr>
              <a:t>How to Relocate (rename) a Critical Datafile</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Shutdown DB</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Copy (rename) your Datafile to a different location by using OS command</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Mount DB</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Relocate (rename) your Member in SQL with</a:t>
            </a:r>
          </a:p>
          <a:p>
            <a:pPr marL="0" indent="0">
              <a:buNone/>
            </a:pPr>
            <a:r>
              <a:rPr lang="en-US" sz="2000" i="1" dirty="0">
                <a:latin typeface="Arial" panose="020B0604020202020204" pitchFamily="34" charset="0"/>
                <a:cs typeface="Arial" panose="020B0604020202020204" pitchFamily="34" charset="0"/>
              </a:rPr>
              <a:t>                ALTER DATABASE RENAME FILE   </a:t>
            </a:r>
          </a:p>
          <a:p>
            <a:pPr marL="0" indent="0">
              <a:buNone/>
            </a:pP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Oldpath</a:t>
            </a:r>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filename.dbf</a:t>
            </a:r>
            <a:r>
              <a:rPr lang="en-US" sz="2000" i="1" dirty="0">
                <a:latin typeface="Arial" panose="020B0604020202020204" pitchFamily="34" charset="0"/>
                <a:cs typeface="Arial" panose="020B0604020202020204" pitchFamily="34" charset="0"/>
              </a:rPr>
              <a:t>’ TO ‘/</a:t>
            </a:r>
            <a:r>
              <a:rPr lang="en-US" sz="2000" i="1" dirty="0" err="1">
                <a:latin typeface="Arial" panose="020B0604020202020204" pitchFamily="34" charset="0"/>
                <a:cs typeface="Arial" panose="020B0604020202020204" pitchFamily="34" charset="0"/>
              </a:rPr>
              <a:t>Newpath</a:t>
            </a:r>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filename.dbf</a:t>
            </a:r>
            <a:r>
              <a:rPr lang="en-US" sz="2000" i="1"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Open DB</a:t>
            </a: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7849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235671"/>
            <a:ext cx="9692640" cy="735290"/>
          </a:xfrm>
        </p:spPr>
        <p:txBody>
          <a:bodyPr>
            <a:normAutofit/>
          </a:bodyPr>
          <a:lstStyle/>
          <a:p>
            <a:r>
              <a:rPr lang="en-US" sz="3600" b="1" dirty="0"/>
              <a:t>      </a:t>
            </a:r>
            <a:r>
              <a:rPr lang="en-US" sz="3200" b="1" dirty="0"/>
              <a:t>Operations with Data Files cont.</a:t>
            </a:r>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093509" y="970961"/>
            <a:ext cx="9417378" cy="5552387"/>
          </a:xfrm>
        </p:spPr>
        <p:txBody>
          <a:bodyPr>
            <a:normAutofit fontScale="92500" lnSpcReduction="10000"/>
          </a:bodyPr>
          <a:lstStyle/>
          <a:p>
            <a:r>
              <a:rPr lang="en-US" sz="2000" b="1" dirty="0">
                <a:latin typeface="Arial" panose="020B0604020202020204" pitchFamily="34" charset="0"/>
                <a:cs typeface="Arial" panose="020B0604020202020204" pitchFamily="34" charset="0"/>
              </a:rPr>
              <a:t>How to Relocate (rename) a Non-Critical Datafile</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Take the Tablespace (where this file belongs) OFFLINE</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Copy (rename) your Datafile to a different location by using OS command</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Relocate (rename) your Datafile in SQL with</a:t>
            </a:r>
          </a:p>
          <a:p>
            <a:pPr marL="0" indent="0">
              <a:buNone/>
            </a:pPr>
            <a:r>
              <a:rPr lang="en-US" sz="2000"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ALTER TABLESPACE RENAME DATAFILE   </a:t>
            </a:r>
          </a:p>
          <a:p>
            <a:pPr marL="0" indent="0">
              <a:buNone/>
            </a:pP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Oldpath</a:t>
            </a:r>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filename.dbf</a:t>
            </a:r>
            <a:r>
              <a:rPr lang="en-US" sz="2000" i="1" dirty="0">
                <a:latin typeface="Arial" panose="020B0604020202020204" pitchFamily="34" charset="0"/>
                <a:cs typeface="Arial" panose="020B0604020202020204" pitchFamily="34" charset="0"/>
              </a:rPr>
              <a:t>’ TO ‘/</a:t>
            </a:r>
            <a:r>
              <a:rPr lang="en-US" sz="2000" i="1" dirty="0" err="1">
                <a:latin typeface="Arial" panose="020B0604020202020204" pitchFamily="34" charset="0"/>
                <a:cs typeface="Arial" panose="020B0604020202020204" pitchFamily="34" charset="0"/>
              </a:rPr>
              <a:t>Newpath</a:t>
            </a:r>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filename.dbf</a:t>
            </a:r>
            <a:r>
              <a:rPr lang="en-US" sz="2000" i="1" dirty="0">
                <a:latin typeface="Arial" panose="020B0604020202020204" pitchFamily="34" charset="0"/>
                <a:cs typeface="Arial" panose="020B0604020202020204" pitchFamily="34" charset="0"/>
              </a:rPr>
              <a:t> ;</a:t>
            </a:r>
          </a:p>
          <a:p>
            <a:pPr>
              <a:buFont typeface="Wingdings" panose="05000000000000000000" pitchFamily="2" charset="2"/>
              <a:buChar char="q"/>
            </a:pPr>
            <a:r>
              <a:rPr lang="en-US" sz="2000" dirty="0">
                <a:latin typeface="Arial" panose="020B0604020202020204" pitchFamily="34" charset="0"/>
                <a:cs typeface="Arial" panose="020B0604020202020204" pitchFamily="34" charset="0"/>
              </a:rPr>
              <a:t>Put the Tablespace ONLINE</a:t>
            </a:r>
          </a:p>
          <a:p>
            <a:pPr marL="0" indent="0">
              <a:buNone/>
            </a:pPr>
            <a:r>
              <a:rPr lang="en-US" sz="2000" dirty="0">
                <a:latin typeface="Arial" panose="020B0604020202020204" pitchFamily="34" charset="0"/>
                <a:cs typeface="Arial" panose="020B0604020202020204" pitchFamily="34" charset="0"/>
              </a:rPr>
              <a:t>	You can also place just a single Datafile Offline, instead the whole Tablespace, with the option Immediate.</a:t>
            </a:r>
          </a:p>
          <a:p>
            <a:pPr marL="0" indent="0">
              <a:buNone/>
            </a:pPr>
            <a:r>
              <a:rPr lang="en-US" sz="2000" dirty="0">
                <a:latin typeface="Arial" panose="020B0604020202020204" pitchFamily="34" charset="0"/>
                <a:cs typeface="Arial" panose="020B0604020202020204" pitchFamily="34" charset="0"/>
              </a:rPr>
              <a:t> ALTER DATABASE DATAFILE  ‘/</a:t>
            </a:r>
            <a:r>
              <a:rPr lang="en-US" sz="2000" dirty="0" err="1">
                <a:latin typeface="Arial" panose="020B0604020202020204" pitchFamily="34" charset="0"/>
                <a:cs typeface="Arial" panose="020B0604020202020204" pitchFamily="34" charset="0"/>
              </a:rPr>
              <a:t>Oldpath</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filename.dbf</a:t>
            </a:r>
            <a:r>
              <a:rPr lang="en-US" sz="2000" dirty="0">
                <a:latin typeface="Arial" panose="020B0604020202020204" pitchFamily="34" charset="0"/>
                <a:cs typeface="Arial" panose="020B0604020202020204" pitchFamily="34" charset="0"/>
              </a:rPr>
              <a:t>’  OFFLINE IMMEDIATE;</a:t>
            </a:r>
          </a:p>
          <a:p>
            <a:r>
              <a:rPr lang="en-US" sz="2000" b="1" dirty="0">
                <a:latin typeface="Arial" panose="020B0604020202020204" pitchFamily="34" charset="0"/>
                <a:cs typeface="Arial" panose="020B0604020202020204" pitchFamily="34" charset="0"/>
              </a:rPr>
              <a:t>New in 12c </a:t>
            </a:r>
            <a:r>
              <a:rPr lang="en-US" sz="2000" dirty="0">
                <a:latin typeface="Arial" panose="020B0604020202020204" pitchFamily="34" charset="0"/>
                <a:cs typeface="Arial" panose="020B0604020202020204" pitchFamily="34" charset="0"/>
              </a:rPr>
              <a:t>– you may just use ONE command in SQL, instead a 4 Step scenario to relocate a Non-Critical Datafile. You may perform Select, DML and DDL operations on the Datafile being relocated.</a:t>
            </a:r>
          </a:p>
          <a:p>
            <a:pPr marL="0" indent="0">
              <a:buNone/>
            </a:pPr>
            <a:r>
              <a:rPr lang="en-US" sz="2000" b="1" i="1" dirty="0">
                <a:latin typeface="Arial" panose="020B0604020202020204" pitchFamily="34" charset="0"/>
                <a:cs typeface="Arial" panose="020B0604020202020204" pitchFamily="34" charset="0"/>
              </a:rPr>
              <a:t>        </a:t>
            </a:r>
            <a:r>
              <a:rPr lang="en-US" sz="2000" i="1" dirty="0">
                <a:latin typeface="Arial" panose="020B0604020202020204" pitchFamily="34" charset="0"/>
                <a:cs typeface="Arial" panose="020B0604020202020204" pitchFamily="34" charset="0"/>
              </a:rPr>
              <a:t>ALTER DATABASE MOVE DATAFILE   </a:t>
            </a:r>
          </a:p>
          <a:p>
            <a:pPr marL="0" indent="0">
              <a:buNone/>
            </a:pPr>
            <a:r>
              <a:rPr lang="en-US" sz="2000" i="1" dirty="0">
                <a:latin typeface="Arial" panose="020B0604020202020204" pitchFamily="34" charset="0"/>
                <a:cs typeface="Arial" panose="020B0604020202020204" pitchFamily="34" charset="0"/>
              </a:rPr>
              <a:t>	‘/</a:t>
            </a:r>
            <a:r>
              <a:rPr lang="en-US" sz="2000" i="1" dirty="0" err="1">
                <a:latin typeface="Arial" panose="020B0604020202020204" pitchFamily="34" charset="0"/>
                <a:cs typeface="Arial" panose="020B0604020202020204" pitchFamily="34" charset="0"/>
              </a:rPr>
              <a:t>Oldpath</a:t>
            </a:r>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filename.dbf</a:t>
            </a:r>
            <a:r>
              <a:rPr lang="en-US" sz="2000" i="1" dirty="0">
                <a:latin typeface="Arial" panose="020B0604020202020204" pitchFamily="34" charset="0"/>
                <a:cs typeface="Arial" panose="020B0604020202020204" pitchFamily="34" charset="0"/>
              </a:rPr>
              <a:t>’ TO ‘/</a:t>
            </a:r>
            <a:r>
              <a:rPr lang="en-US" sz="2000" i="1" dirty="0" err="1">
                <a:latin typeface="Arial" panose="020B0604020202020204" pitchFamily="34" charset="0"/>
                <a:cs typeface="Arial" panose="020B0604020202020204" pitchFamily="34" charset="0"/>
              </a:rPr>
              <a:t>Newpath</a:t>
            </a:r>
            <a:r>
              <a:rPr lang="en-US" sz="2000" i="1" dirty="0">
                <a:latin typeface="Arial" panose="020B0604020202020204" pitchFamily="34" charset="0"/>
                <a:cs typeface="Arial" panose="020B0604020202020204" pitchFamily="34" charset="0"/>
              </a:rPr>
              <a:t>/</a:t>
            </a:r>
            <a:r>
              <a:rPr lang="en-US" sz="2000" i="1" dirty="0" err="1">
                <a:latin typeface="Arial" panose="020B0604020202020204" pitchFamily="34" charset="0"/>
                <a:cs typeface="Arial" panose="020B0604020202020204" pitchFamily="34" charset="0"/>
              </a:rPr>
              <a:t>filename.dbf</a:t>
            </a:r>
            <a:r>
              <a:rPr lang="en-US" sz="2000" i="1" dirty="0">
                <a:latin typeface="Arial" panose="020B0604020202020204" pitchFamily="34" charset="0"/>
                <a:cs typeface="Arial" panose="020B0604020202020204" pitchFamily="34" charset="0"/>
              </a:rPr>
              <a:t> ;</a:t>
            </a:r>
          </a:p>
          <a:p>
            <a:pPr marL="0" indent="0">
              <a:buNone/>
            </a:pP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76165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2947F-CD6C-4827-A5D9-C7960A5756A6}"/>
              </a:ext>
            </a:extLst>
          </p:cNvPr>
          <p:cNvSpPr>
            <a:spLocks noGrp="1"/>
          </p:cNvSpPr>
          <p:nvPr>
            <p:ph type="title"/>
          </p:nvPr>
        </p:nvSpPr>
        <p:spPr>
          <a:xfrm>
            <a:off x="1261872" y="179109"/>
            <a:ext cx="9692640" cy="791852"/>
          </a:xfrm>
        </p:spPr>
        <p:txBody>
          <a:bodyPr>
            <a:normAutofit/>
          </a:bodyPr>
          <a:lstStyle/>
          <a:p>
            <a:r>
              <a:rPr lang="en-US" sz="3600" b="1" dirty="0"/>
              <a:t>      </a:t>
            </a:r>
            <a:r>
              <a:rPr lang="en-US" sz="3200" b="1" dirty="0"/>
              <a:t>Temporary Tablespace and </a:t>
            </a:r>
            <a:r>
              <a:rPr lang="en-US" sz="3200" b="1" dirty="0" err="1"/>
              <a:t>Tempfiles</a:t>
            </a:r>
            <a:endParaRPr lang="en-US" sz="3200" b="1" dirty="0"/>
          </a:p>
        </p:txBody>
      </p:sp>
      <p:sp>
        <p:nvSpPr>
          <p:cNvPr id="3" name="Content Placeholder 2">
            <a:extLst>
              <a:ext uri="{FF2B5EF4-FFF2-40B4-BE49-F238E27FC236}">
                <a16:creationId xmlns:a16="http://schemas.microsoft.com/office/drawing/2014/main" id="{89FC2D1B-8FDD-43FC-9638-6FB374EC4BB6}"/>
              </a:ext>
            </a:extLst>
          </p:cNvPr>
          <p:cNvSpPr>
            <a:spLocks noGrp="1"/>
          </p:cNvSpPr>
          <p:nvPr>
            <p:ph idx="1"/>
          </p:nvPr>
        </p:nvSpPr>
        <p:spPr>
          <a:xfrm>
            <a:off x="1102936" y="867266"/>
            <a:ext cx="9389097" cy="5674936"/>
          </a:xfrm>
        </p:spPr>
        <p:txBody>
          <a:bodyPr>
            <a:normAutofit fontScale="92500" lnSpcReduction="20000"/>
          </a:bodyPr>
          <a:lstStyle/>
          <a:p>
            <a:r>
              <a:rPr lang="en-US" sz="2000" dirty="0">
                <a:latin typeface="Arial" panose="020B0604020202020204" pitchFamily="34" charset="0"/>
                <a:cs typeface="Arial" panose="020B0604020202020204" pitchFamily="34" charset="0"/>
              </a:rPr>
              <a:t>A Temporary Tablespace is used by Server to handle large SORT operations on large tables for the sake of ORDER BY, GROUP BY or CREATE INDEX syntax.</a:t>
            </a:r>
          </a:p>
          <a:p>
            <a:r>
              <a:rPr lang="en-US" sz="2000" dirty="0">
                <a:latin typeface="Arial" panose="020B0604020202020204" pitchFamily="34" charset="0"/>
                <a:cs typeface="Arial" panose="020B0604020202020204" pitchFamily="34" charset="0"/>
              </a:rPr>
              <a:t>If you have TEMP tablespace, Oracle eliminates the allocation and deallocation of sort segments in a permanent tablespace. If you do not have TEMP tablespace, for all these sorts will be used SYSTEM tablespace (bad for the performance)</a:t>
            </a:r>
          </a:p>
          <a:p>
            <a:r>
              <a:rPr lang="en-US" sz="2000" dirty="0">
                <a:latin typeface="Arial" panose="020B0604020202020204" pitchFamily="34" charset="0"/>
                <a:cs typeface="Arial" panose="020B0604020202020204" pitchFamily="34" charset="0"/>
              </a:rPr>
              <a:t>TEMP tablespace may contain only the Sort segments (not Permanent ones)</a:t>
            </a:r>
          </a:p>
          <a:p>
            <a:r>
              <a:rPr lang="en-US" sz="2000" dirty="0">
                <a:latin typeface="Arial" panose="020B0604020202020204" pitchFamily="34" charset="0"/>
                <a:cs typeface="Arial" panose="020B0604020202020204" pitchFamily="34" charset="0"/>
              </a:rPr>
              <a:t>This type of tablespace does not log data and it is never backed up</a:t>
            </a:r>
          </a:p>
          <a:p>
            <a:r>
              <a:rPr lang="en-US" sz="2000" dirty="0">
                <a:latin typeface="Arial" panose="020B0604020202020204" pitchFamily="34" charset="0"/>
                <a:cs typeface="Arial" panose="020B0604020202020204" pitchFamily="34" charset="0"/>
              </a:rPr>
              <a:t>It can not be created with AUTOALLOCATE option, if you do not specify the Extent size with the UNIFORM option, default is 1M. Also, its </a:t>
            </a:r>
            <a:r>
              <a:rPr lang="en-US" sz="2000" dirty="0" err="1">
                <a:latin typeface="Arial" panose="020B0604020202020204" pitchFamily="34" charset="0"/>
                <a:cs typeface="Arial" panose="020B0604020202020204" pitchFamily="34" charset="0"/>
              </a:rPr>
              <a:t>Tempfile</a:t>
            </a:r>
            <a:r>
              <a:rPr lang="en-US" sz="2000" dirty="0">
                <a:latin typeface="Arial" panose="020B0604020202020204" pitchFamily="34" charset="0"/>
                <a:cs typeface="Arial" panose="020B0604020202020204" pitchFamily="34" charset="0"/>
              </a:rPr>
              <a:t> can not be </a:t>
            </a:r>
            <a:r>
              <a:rPr lang="en-US" sz="2000" dirty="0" err="1">
                <a:latin typeface="Arial" panose="020B0604020202020204" pitchFamily="34" charset="0"/>
                <a:cs typeface="Arial" panose="020B0604020202020204" pitchFamily="34" charset="0"/>
              </a:rPr>
              <a:t>Autoextended</a:t>
            </a:r>
            <a:r>
              <a:rPr lang="en-US" sz="2000" dirty="0">
                <a:latin typeface="Arial" panose="020B0604020202020204" pitchFamily="34" charset="0"/>
                <a:cs typeface="Arial" panose="020B0604020202020204" pitchFamily="34" charset="0"/>
              </a:rPr>
              <a:t>. It may be placed Offline.</a:t>
            </a:r>
          </a:p>
          <a:p>
            <a:r>
              <a:rPr lang="en-US" sz="2000" dirty="0">
                <a:latin typeface="Arial" panose="020B0604020202020204" pitchFamily="34" charset="0"/>
                <a:cs typeface="Arial" panose="020B0604020202020204" pitchFamily="34" charset="0"/>
              </a:rPr>
              <a:t>Each user upon creation will be assigned TEMPORARY TABLESPACE, or if not then the  DEFAULT TEMPORARY TABLESPACE (which was created when the DB was created) will be assigned </a:t>
            </a:r>
          </a:p>
          <a:p>
            <a:r>
              <a:rPr lang="en-US" sz="2000" dirty="0">
                <a:latin typeface="Arial" panose="020B0604020202020204" pitchFamily="34" charset="0"/>
                <a:cs typeface="Arial" panose="020B0604020202020204" pitchFamily="34" charset="0"/>
              </a:rPr>
              <a:t>You may have several Temporary Tablespaces, but only one will be active at the time, unless you create a Tablespace Group. That group will be implicitly created when the first Temporary Tablespace is added to it.</a:t>
            </a:r>
          </a:p>
          <a:p>
            <a:r>
              <a:rPr lang="en-US" sz="2100" dirty="0">
                <a:latin typeface="Arial" panose="020B0604020202020204" pitchFamily="34" charset="0"/>
                <a:cs typeface="Arial" panose="020B0604020202020204" pitchFamily="34" charset="0"/>
              </a:rPr>
              <a:t>A tablespace group enables a user to consume temporary space from multiple tablespaces. Using a tablespace group, rather than a single temporary tablespace, can reduce problems caused where one tablespace is inadequate to hold the results of a sort, particularly on a table that has many partitions</a:t>
            </a: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2000" dirty="0">
              <a:latin typeface="Arial" panose="020B0604020202020204" pitchFamily="34" charset="0"/>
              <a:cs typeface="Arial" panose="020B0604020202020204" pitchFamily="34" charset="0"/>
            </a:endParaRPr>
          </a:p>
          <a:p>
            <a:pPr>
              <a:buFont typeface="Wingdings" panose="05000000000000000000" pitchFamily="2" charset="2"/>
              <a:buChar char="§"/>
            </a:pPr>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1139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19425</TotalTime>
  <Words>1337</Words>
  <Application>Microsoft Office PowerPoint</Application>
  <PresentationFormat>Widescreen</PresentationFormat>
  <Paragraphs>129</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Trebuchet MS</vt:lpstr>
      <vt:lpstr>Wingdings</vt:lpstr>
      <vt:lpstr>Wingdings 3</vt:lpstr>
      <vt:lpstr>Facet</vt:lpstr>
      <vt:lpstr>Managing DB Files </vt:lpstr>
      <vt:lpstr>Agenda</vt:lpstr>
      <vt:lpstr>      Multiplexing Controlfile</vt:lpstr>
      <vt:lpstr>      Managing Log Files</vt:lpstr>
      <vt:lpstr>      Operations with Log Files</vt:lpstr>
      <vt:lpstr>      Operations with Log Files cont.</vt:lpstr>
      <vt:lpstr>      Operations with Data Files</vt:lpstr>
      <vt:lpstr>      Operations with Data Files cont.</vt:lpstr>
      <vt:lpstr>      Temporary Tablespace and Tempfiles</vt:lpstr>
      <vt:lpstr>   Temporary Tablespace and Tempfiles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Nasim</dc:creator>
  <cp:lastModifiedBy>Nebojsa Conkic</cp:lastModifiedBy>
  <cp:revision>501</cp:revision>
  <dcterms:created xsi:type="dcterms:W3CDTF">2019-07-08T16:55:16Z</dcterms:created>
  <dcterms:modified xsi:type="dcterms:W3CDTF">2021-02-03T19:06:20Z</dcterms:modified>
</cp:coreProperties>
</file>