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8" r:id="rId3"/>
    <p:sldId id="295" r:id="rId4"/>
    <p:sldId id="305" r:id="rId5"/>
    <p:sldId id="306" r:id="rId6"/>
    <p:sldId id="304" r:id="rId7"/>
    <p:sldId id="307" r:id="rId8"/>
    <p:sldId id="308" r:id="rId9"/>
    <p:sldId id="309" r:id="rId10"/>
    <p:sldId id="310" r:id="rId11"/>
    <p:sldId id="311" r:id="rId12"/>
    <p:sldId id="312" r:id="rId13"/>
    <p:sldId id="313" r:id="rId14"/>
    <p:sldId id="314" r:id="rId15"/>
    <p:sldId id="315"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bojsa Conkic" initials="NC" lastIdx="1" clrIdx="0">
    <p:extLst>
      <p:ext uri="{19B8F6BF-5375-455C-9EA6-DF929625EA0E}">
        <p15:presenceInfo xmlns:p15="http://schemas.microsoft.com/office/powerpoint/2012/main" userId="S-1-5-21-1024869244-1620239511-3323744733-5263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44"/>
    <a:srgbClr val="009E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2023-02-17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952567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C806B3-D79A-4E76-A2D8-F9ADBAFB48B1}" type="datetimeFigureOut">
              <a:rPr lang="en-CA" smtClean="0"/>
              <a:t>2023-02-17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896204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C806B3-D79A-4E76-A2D8-F9ADBAFB48B1}" type="datetimeFigureOut">
              <a:rPr lang="en-CA" smtClean="0"/>
              <a:t>2023-02-17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43131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C806B3-D79A-4E76-A2D8-F9ADBAFB48B1}" type="datetimeFigureOut">
              <a:rPr lang="en-CA" smtClean="0"/>
              <a:t>2023-02-17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258551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C806B3-D79A-4E76-A2D8-F9ADBAFB48B1}" type="datetimeFigureOut">
              <a:rPr lang="en-CA" smtClean="0"/>
              <a:t>2023-02-17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30909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C806B3-D79A-4E76-A2D8-F9ADBAFB48B1}" type="datetimeFigureOut">
              <a:rPr lang="en-CA" smtClean="0"/>
              <a:t>2023-02-17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103681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2023-02-17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785926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2023-02-17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616818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2023-02-17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026190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C806B3-D79A-4E76-A2D8-F9ADBAFB48B1}" type="datetimeFigureOut">
              <a:rPr lang="en-CA" smtClean="0"/>
              <a:t>2023-02-17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442380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C806B3-D79A-4E76-A2D8-F9ADBAFB48B1}" type="datetimeFigureOut">
              <a:rPr lang="en-CA" smtClean="0"/>
              <a:t>2023-02-17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16624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C806B3-D79A-4E76-A2D8-F9ADBAFB48B1}" type="datetimeFigureOut">
              <a:rPr lang="en-CA" smtClean="0"/>
              <a:t>2023-02-17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080233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C806B3-D79A-4E76-A2D8-F9ADBAFB48B1}" type="datetimeFigureOut">
              <a:rPr lang="en-CA" smtClean="0"/>
              <a:t>2023-02-17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147742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C806B3-D79A-4E76-A2D8-F9ADBAFB48B1}" type="datetimeFigureOut">
              <a:rPr lang="en-CA" smtClean="0"/>
              <a:t>2023-02-17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4020124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8C806B3-D79A-4E76-A2D8-F9ADBAFB48B1}" type="datetimeFigureOut">
              <a:rPr lang="en-CA" smtClean="0"/>
              <a:t>2023-02-17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712845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8C806B3-D79A-4E76-A2D8-F9ADBAFB48B1}" type="datetimeFigureOut">
              <a:rPr lang="en-CA" smtClean="0"/>
              <a:t>2023-02-17</a:t>
            </a:fld>
            <a:endParaRPr lang="en-CA"/>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058573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8C806B3-D79A-4E76-A2D8-F9ADBAFB48B1}" type="datetimeFigureOut">
              <a:rPr lang="en-CA" smtClean="0"/>
              <a:t>2023-02-17</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DBC746D-FDA8-4E70-97A5-9AC447FED407}" type="slidenum">
              <a:rPr lang="en-CA" smtClean="0"/>
              <a:t>‹#›</a:t>
            </a:fld>
            <a:endParaRPr lang="en-CA"/>
          </a:p>
        </p:txBody>
      </p:sp>
    </p:spTree>
    <p:extLst>
      <p:ext uri="{BB962C8B-B14F-4D97-AF65-F5344CB8AC3E}">
        <p14:creationId xmlns:p14="http://schemas.microsoft.com/office/powerpoint/2010/main" val="1087740680"/>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1102936"/>
            <a:ext cx="9418320" cy="1923068"/>
          </a:xfrm>
        </p:spPr>
        <p:txBody>
          <a:bodyPr>
            <a:normAutofit/>
          </a:bodyPr>
          <a:lstStyle/>
          <a:p>
            <a:pPr algn="ctr"/>
            <a:r>
              <a:rPr lang="en-US" dirty="0"/>
              <a:t>Oracle Networking</a:t>
            </a:r>
            <a:endParaRPr lang="en-CA" dirty="0"/>
          </a:p>
        </p:txBody>
      </p:sp>
      <p:sp>
        <p:nvSpPr>
          <p:cNvPr id="3" name="Subtitle 2"/>
          <p:cNvSpPr>
            <a:spLocks noGrp="1"/>
          </p:cNvSpPr>
          <p:nvPr>
            <p:ph type="subTitle" idx="1"/>
          </p:nvPr>
        </p:nvSpPr>
        <p:spPr>
          <a:xfrm>
            <a:off x="1261872" y="4091234"/>
            <a:ext cx="8683406" cy="1168923"/>
          </a:xfrm>
        </p:spPr>
        <p:txBody>
          <a:bodyPr/>
          <a:lstStyle/>
          <a:p>
            <a:pPr marL="285750" indent="-285750" algn="ctr">
              <a:buFont typeface="Wingdings" panose="05000000000000000000" pitchFamily="2" charset="2"/>
              <a:buChar char="v"/>
            </a:pPr>
            <a:endParaRPr lang="en-CA" sz="1600" dirty="0">
              <a:latin typeface="Arial Black" panose="020B0A04020102020204" pitchFamily="34" charset="0"/>
              <a:cs typeface="Arial" panose="020B0604020202020204" pitchFamily="34" charset="0"/>
            </a:endParaRPr>
          </a:p>
        </p:txBody>
      </p:sp>
    </p:spTree>
    <p:extLst>
      <p:ext uri="{BB962C8B-B14F-4D97-AF65-F5344CB8AC3E}">
        <p14:creationId xmlns:p14="http://schemas.microsoft.com/office/powerpoint/2010/main" val="286374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113122"/>
            <a:ext cx="9692640" cy="594801"/>
          </a:xfrm>
        </p:spPr>
        <p:txBody>
          <a:bodyPr>
            <a:normAutofit fontScale="90000"/>
          </a:bodyPr>
          <a:lstStyle/>
          <a:p>
            <a:r>
              <a:rPr lang="en-US" sz="3600" b="1" dirty="0"/>
              <a:t>      	Name Resolution Methods cont.</a:t>
            </a:r>
            <a:endParaRPr lang="en-US" b="1" dirty="0"/>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763570" y="707923"/>
            <a:ext cx="9549353" cy="6150077"/>
          </a:xfrm>
        </p:spPr>
        <p:txBody>
          <a:bodyPr>
            <a:normAutofit fontScale="92500" lnSpcReduction="20000"/>
          </a:bodyPr>
          <a:lstStyle/>
          <a:p>
            <a:pPr>
              <a:buFont typeface="Wingdings" panose="05000000000000000000" pitchFamily="2" charset="2"/>
              <a:buChar char="q"/>
            </a:pPr>
            <a:r>
              <a:rPr lang="en-US" sz="2100" b="1" dirty="0">
                <a:latin typeface="Arial" panose="020B0604020202020204" pitchFamily="34" charset="0"/>
                <a:cs typeface="Arial" panose="020B0604020202020204" pitchFamily="34" charset="0"/>
              </a:rPr>
              <a:t>Easy Connect  </a:t>
            </a:r>
            <a:r>
              <a:rPr lang="en-US" sz="2100" dirty="0">
                <a:latin typeface="Arial" panose="020B0604020202020204" pitchFamily="34" charset="0"/>
                <a:cs typeface="Arial" panose="020B0604020202020204" pitchFamily="34" charset="0"/>
              </a:rPr>
              <a:t>-- requires the following syntax</a:t>
            </a:r>
          </a:p>
          <a:p>
            <a:pPr marL="0" indent="0">
              <a:buNone/>
            </a:pPr>
            <a:r>
              <a:rPr lang="en-US" sz="2100" b="1" dirty="0">
                <a:latin typeface="Arial" panose="020B0604020202020204" pitchFamily="34" charset="0"/>
                <a:cs typeface="Arial" panose="020B0604020202020204" pitchFamily="34" charset="0"/>
              </a:rPr>
              <a:t>	&gt; connect username/</a:t>
            </a:r>
            <a:r>
              <a:rPr lang="en-US" sz="2100" b="1" dirty="0" err="1">
                <a:latin typeface="Arial" panose="020B0604020202020204" pitchFamily="34" charset="0"/>
                <a:cs typeface="Arial" panose="020B0604020202020204" pitchFamily="34" charset="0"/>
              </a:rPr>
              <a:t>password@hostname:Port</a:t>
            </a:r>
            <a:r>
              <a:rPr lang="en-US" sz="2100" b="1" dirty="0">
                <a:latin typeface="Arial" panose="020B0604020202020204" pitchFamily="34" charset="0"/>
                <a:cs typeface="Arial" panose="020B0604020202020204" pitchFamily="34" charset="0"/>
              </a:rPr>
              <a:t>#/</a:t>
            </a:r>
            <a:r>
              <a:rPr lang="en-US" sz="2100" b="1" dirty="0" err="1">
                <a:latin typeface="Arial" panose="020B0604020202020204" pitchFamily="34" charset="0"/>
                <a:cs typeface="Arial" panose="020B0604020202020204" pitchFamily="34" charset="0"/>
              </a:rPr>
              <a:t>ServiceName</a:t>
            </a:r>
            <a:endParaRPr lang="en-US" sz="2100" b="1" dirty="0">
              <a:latin typeface="Arial" panose="020B0604020202020204" pitchFamily="34" charset="0"/>
              <a:cs typeface="Arial" panose="020B0604020202020204" pitchFamily="34" charset="0"/>
            </a:endParaRPr>
          </a:p>
          <a:p>
            <a:pPr marL="0" indent="0">
              <a:buNone/>
            </a:pPr>
            <a:r>
              <a:rPr lang="en-US" sz="2100" b="1" i="1" dirty="0">
                <a:latin typeface="Arial" panose="020B0604020202020204" pitchFamily="34" charset="0"/>
                <a:cs typeface="Arial" panose="020B0604020202020204" pitchFamily="34" charset="0"/>
              </a:rPr>
              <a:t>       </a:t>
            </a:r>
            <a:r>
              <a:rPr lang="en-US" sz="2100" i="1" dirty="0">
                <a:latin typeface="Arial" panose="020B0604020202020204" pitchFamily="34" charset="0"/>
                <a:cs typeface="Arial" panose="020B0604020202020204" pitchFamily="34" charset="0"/>
              </a:rPr>
              <a:t>&gt; connect </a:t>
            </a:r>
            <a:r>
              <a:rPr lang="en-US" sz="2100" i="1" dirty="0" err="1">
                <a:latin typeface="Arial" panose="020B0604020202020204" pitchFamily="34" charset="0"/>
                <a:cs typeface="Arial" panose="020B0604020202020204" pitchFamily="34" charset="0"/>
              </a:rPr>
              <a:t>scott</a:t>
            </a:r>
            <a:r>
              <a:rPr lang="en-US" sz="2100" i="1" dirty="0">
                <a:latin typeface="Arial" panose="020B0604020202020204" pitchFamily="34" charset="0"/>
                <a:cs typeface="Arial" panose="020B0604020202020204" pitchFamily="34" charset="0"/>
              </a:rPr>
              <a:t>/tiger@oracledb19c.dcm.senecacollege.ca/student</a:t>
            </a:r>
            <a:endParaRPr lang="en-US" sz="2100" i="1" u="sng" dirty="0">
              <a:solidFill>
                <a:schemeClr val="tx1"/>
              </a:solidFill>
              <a:latin typeface="Arial" panose="020B0604020202020204" pitchFamily="34" charset="0"/>
              <a:cs typeface="Arial" panose="020B0604020202020204" pitchFamily="34" charset="0"/>
            </a:endParaRPr>
          </a:p>
          <a:p>
            <a:pPr marL="0" indent="0">
              <a:buNone/>
            </a:pPr>
            <a:r>
              <a:rPr lang="en-US" sz="2100" i="1" dirty="0">
                <a:latin typeface="Arial" panose="020B0604020202020204" pitchFamily="34" charset="0"/>
                <a:cs typeface="Arial" panose="020B0604020202020204" pitchFamily="34" charset="0"/>
              </a:rPr>
              <a:t>       &gt; connect </a:t>
            </a:r>
            <a:r>
              <a:rPr lang="en-US" sz="2100" i="1" dirty="0" err="1">
                <a:latin typeface="Arial" panose="020B0604020202020204" pitchFamily="34" charset="0"/>
                <a:cs typeface="Arial" panose="020B0604020202020204" pitchFamily="34" charset="0"/>
              </a:rPr>
              <a:t>hr</a:t>
            </a:r>
            <a:r>
              <a:rPr lang="en-US" sz="2100" i="1" dirty="0">
                <a:latin typeface="Arial" panose="020B0604020202020204" pitchFamily="34" charset="0"/>
                <a:cs typeface="Arial" panose="020B0604020202020204" pitchFamily="34" charset="0"/>
              </a:rPr>
              <a:t>/hr@oracledb19c.dcm.senecacollege.ca:1561/lemon</a:t>
            </a:r>
          </a:p>
          <a:p>
            <a:pPr marL="0" indent="0">
              <a:buNone/>
            </a:pPr>
            <a:r>
              <a:rPr lang="en-US" sz="2100" dirty="0">
                <a:latin typeface="Arial" panose="020B0604020202020204" pitchFamily="34" charset="0"/>
                <a:cs typeface="Arial" panose="020B0604020202020204" pitchFamily="34" charset="0"/>
              </a:rPr>
              <a:t>    Default Port# is 1521 and it may be omitted. Service name may be omitted,                                                	only if it is the same as the Hostname (which is unlikely).</a:t>
            </a:r>
          </a:p>
          <a:p>
            <a:pPr>
              <a:buFont typeface="Wingdings" panose="05000000000000000000" pitchFamily="2" charset="2"/>
              <a:buChar char="q"/>
            </a:pPr>
            <a:r>
              <a:rPr lang="en-US" sz="2100" b="1" dirty="0">
                <a:latin typeface="Arial" panose="020B0604020202020204" pitchFamily="34" charset="0"/>
                <a:cs typeface="Arial" panose="020B0604020202020204" pitchFamily="34" charset="0"/>
              </a:rPr>
              <a:t>Local Naming </a:t>
            </a:r>
            <a:r>
              <a:rPr lang="en-US" sz="2100" dirty="0">
                <a:latin typeface="Arial" panose="020B0604020202020204" pitchFamily="34" charset="0"/>
                <a:cs typeface="Arial" panose="020B0604020202020204" pitchFamily="34" charset="0"/>
              </a:rPr>
              <a:t>– you should use either </a:t>
            </a:r>
            <a:r>
              <a:rPr lang="en-US" sz="2100" dirty="0" err="1">
                <a:solidFill>
                  <a:srgbClr val="0070C0"/>
                </a:solidFill>
                <a:latin typeface="Arial" panose="020B0604020202020204" pitchFamily="34" charset="0"/>
                <a:cs typeface="Arial" panose="020B0604020202020204" pitchFamily="34" charset="0"/>
              </a:rPr>
              <a:t>netmgr</a:t>
            </a:r>
            <a:r>
              <a:rPr lang="en-US" sz="2100" dirty="0">
                <a:latin typeface="Arial" panose="020B0604020202020204" pitchFamily="34" charset="0"/>
                <a:cs typeface="Arial" panose="020B0604020202020204" pitchFamily="34" charset="0"/>
              </a:rPr>
              <a:t> or </a:t>
            </a:r>
            <a:r>
              <a:rPr lang="en-US" sz="2100" dirty="0" err="1">
                <a:solidFill>
                  <a:srgbClr val="0070C0"/>
                </a:solidFill>
                <a:latin typeface="Arial" panose="020B0604020202020204" pitchFamily="34" charset="0"/>
                <a:cs typeface="Arial" panose="020B0604020202020204" pitchFamily="34" charset="0"/>
              </a:rPr>
              <a:t>netca</a:t>
            </a:r>
            <a:r>
              <a:rPr lang="en-US" sz="2100" dirty="0">
                <a:latin typeface="Arial" panose="020B0604020202020204" pitchFamily="34" charset="0"/>
                <a:cs typeface="Arial" panose="020B0604020202020204" pitchFamily="34" charset="0"/>
              </a:rPr>
              <a:t> to configure a Client side networking file called  </a:t>
            </a:r>
            <a:r>
              <a:rPr lang="en-US" sz="2100" dirty="0" err="1">
                <a:solidFill>
                  <a:srgbClr val="FF0000"/>
                </a:solidFill>
                <a:latin typeface="Arial" panose="020B0604020202020204" pitchFamily="34" charset="0"/>
                <a:cs typeface="Arial" panose="020B0604020202020204" pitchFamily="34" charset="0"/>
              </a:rPr>
              <a:t>tnsnames.ora</a:t>
            </a:r>
            <a:r>
              <a:rPr lang="en-US" sz="2100" dirty="0">
                <a:solidFill>
                  <a:srgbClr val="FF0000"/>
                </a:solidFill>
                <a:latin typeface="Arial" panose="020B0604020202020204" pitchFamily="34" charset="0"/>
                <a:cs typeface="Arial" panose="020B0604020202020204" pitchFamily="34" charset="0"/>
              </a:rPr>
              <a:t> </a:t>
            </a:r>
          </a:p>
          <a:p>
            <a:pPr>
              <a:buFont typeface="Wingdings" panose="05000000000000000000" pitchFamily="2" charset="2"/>
              <a:buChar char="v"/>
            </a:pPr>
            <a:r>
              <a:rPr lang="en-US" sz="2100" dirty="0">
                <a:latin typeface="Arial" panose="020B0604020202020204" pitchFamily="34" charset="0"/>
                <a:cs typeface="Arial" panose="020B0604020202020204" pitchFamily="34" charset="0"/>
              </a:rPr>
              <a:t>Lets use </a:t>
            </a:r>
            <a:r>
              <a:rPr lang="en-US" sz="2100" dirty="0" err="1">
                <a:solidFill>
                  <a:srgbClr val="0070C0"/>
                </a:solidFill>
                <a:latin typeface="Arial" panose="020B0604020202020204" pitchFamily="34" charset="0"/>
                <a:cs typeface="Arial" panose="020B0604020202020204" pitchFamily="34" charset="0"/>
              </a:rPr>
              <a:t>netca</a:t>
            </a:r>
            <a:r>
              <a:rPr lang="en-US" sz="2100" dirty="0">
                <a:latin typeface="Arial" panose="020B0604020202020204" pitchFamily="34" charset="0"/>
                <a:cs typeface="Arial" panose="020B0604020202020204" pitchFamily="34" charset="0"/>
              </a:rPr>
              <a:t> to Add a new entry for a new Net Alias called </a:t>
            </a:r>
            <a:r>
              <a:rPr lang="en-US" sz="2100" dirty="0">
                <a:solidFill>
                  <a:srgbClr val="0070C0"/>
                </a:solidFill>
                <a:latin typeface="Arial" panose="020B0604020202020204" pitchFamily="34" charset="0"/>
                <a:cs typeface="Arial" panose="020B0604020202020204" pitchFamily="34" charset="0"/>
              </a:rPr>
              <a:t>test61</a:t>
            </a:r>
            <a:r>
              <a:rPr lang="en-US" sz="2100" dirty="0">
                <a:latin typeface="Arial" panose="020B0604020202020204" pitchFamily="34" charset="0"/>
                <a:cs typeface="Arial" panose="020B0604020202020204" pitchFamily="34" charset="0"/>
              </a:rPr>
              <a:t>, that will be accessed by the Listener2 on Port# </a:t>
            </a:r>
            <a:r>
              <a:rPr lang="en-US" sz="2100" dirty="0">
                <a:solidFill>
                  <a:srgbClr val="0070C0"/>
                </a:solidFill>
                <a:latin typeface="Arial" panose="020B0604020202020204" pitchFamily="34" charset="0"/>
                <a:cs typeface="Arial" panose="020B0604020202020204" pitchFamily="34" charset="0"/>
              </a:rPr>
              <a:t>1561</a:t>
            </a:r>
          </a:p>
          <a:p>
            <a:pPr marL="0" indent="0">
              <a:buNone/>
            </a:pPr>
            <a:r>
              <a:rPr lang="en-CA" sz="1900" dirty="0"/>
              <a:t>	You will see 5 buttons (options) and </a:t>
            </a:r>
            <a:r>
              <a:rPr lang="en-CA" sz="1900" b="1" u="sng" dirty="0"/>
              <a:t>Choose the Third one</a:t>
            </a:r>
            <a:r>
              <a:rPr lang="en-CA" sz="1900" dirty="0"/>
              <a:t> </a:t>
            </a:r>
            <a:endParaRPr lang="en-US" sz="1900" dirty="0"/>
          </a:p>
          <a:p>
            <a:pPr marL="0" indent="0">
              <a:buNone/>
            </a:pPr>
            <a:r>
              <a:rPr lang="en-CA" sz="1900" dirty="0"/>
              <a:t>	</a:t>
            </a:r>
            <a:r>
              <a:rPr lang="en-CA" sz="1900" dirty="0">
                <a:solidFill>
                  <a:srgbClr val="0070C0"/>
                </a:solidFill>
              </a:rPr>
              <a:t>         </a:t>
            </a:r>
            <a:r>
              <a:rPr lang="en-CA" sz="1900" b="1" dirty="0">
                <a:solidFill>
                  <a:srgbClr val="0070C0"/>
                </a:solidFill>
              </a:rPr>
              <a:t>LOCAL NET SERVICE NAME CONFIGURATION</a:t>
            </a:r>
            <a:r>
              <a:rPr lang="en-CA" sz="1900" dirty="0">
                <a:solidFill>
                  <a:srgbClr val="0070C0"/>
                </a:solidFill>
              </a:rPr>
              <a:t>  </a:t>
            </a:r>
            <a:r>
              <a:rPr lang="en-CA" sz="1900" dirty="0"/>
              <a:t>	</a:t>
            </a:r>
            <a:r>
              <a:rPr lang="en-CA" sz="1900" dirty="0">
                <a:sym typeface="Wingdings" panose="05000000000000000000" pitchFamily="2" charset="2"/>
              </a:rPr>
              <a:t></a:t>
            </a:r>
            <a:r>
              <a:rPr lang="en-CA" sz="1900" dirty="0"/>
              <a:t> </a:t>
            </a:r>
            <a:r>
              <a:rPr lang="en-CA" sz="1900" b="1" dirty="0"/>
              <a:t>NEXT </a:t>
            </a:r>
            <a:endParaRPr lang="en-US" sz="1900" dirty="0"/>
          </a:p>
          <a:p>
            <a:pPr marL="0" indent="0">
              <a:buNone/>
            </a:pPr>
            <a:r>
              <a:rPr lang="en-CA" sz="1900" dirty="0"/>
              <a:t>	and </a:t>
            </a:r>
            <a:r>
              <a:rPr lang="en-CA" sz="1900" b="1" u="sng" dirty="0"/>
              <a:t>Choose the First button</a:t>
            </a:r>
            <a:r>
              <a:rPr lang="en-CA" sz="1900" dirty="0"/>
              <a:t>   </a:t>
            </a:r>
            <a:r>
              <a:rPr lang="en-CA" sz="1900" b="1" dirty="0">
                <a:solidFill>
                  <a:srgbClr val="0070C0"/>
                </a:solidFill>
              </a:rPr>
              <a:t>ADD</a:t>
            </a:r>
            <a:r>
              <a:rPr lang="en-CA" sz="1900" dirty="0"/>
              <a:t>               		</a:t>
            </a:r>
            <a:r>
              <a:rPr lang="en-CA" sz="1900" dirty="0">
                <a:sym typeface="Wingdings" panose="05000000000000000000" pitchFamily="2" charset="2"/>
              </a:rPr>
              <a:t></a:t>
            </a:r>
            <a:r>
              <a:rPr lang="en-CA" sz="1900" dirty="0"/>
              <a:t>  </a:t>
            </a:r>
            <a:r>
              <a:rPr lang="en-CA" sz="1900" b="1" dirty="0"/>
              <a:t>NEXT</a:t>
            </a:r>
            <a:endParaRPr lang="en-US" sz="1900" dirty="0"/>
          </a:p>
          <a:p>
            <a:pPr marL="0" indent="0">
              <a:buNone/>
            </a:pPr>
            <a:r>
              <a:rPr lang="en-CA" sz="1900" dirty="0"/>
              <a:t>	Enter field value for </a:t>
            </a:r>
            <a:r>
              <a:rPr lang="en-CA" sz="1900" b="1" dirty="0"/>
              <a:t>Service name</a:t>
            </a:r>
            <a:r>
              <a:rPr lang="en-CA" sz="1900" dirty="0"/>
              <a:t>   </a:t>
            </a:r>
            <a:r>
              <a:rPr lang="en-CA" sz="1900" b="1" dirty="0">
                <a:solidFill>
                  <a:srgbClr val="0070C0"/>
                </a:solidFill>
              </a:rPr>
              <a:t>lemon</a:t>
            </a:r>
            <a:r>
              <a:rPr lang="en-CA" sz="1900" dirty="0"/>
              <a:t>    		</a:t>
            </a:r>
            <a:r>
              <a:rPr lang="en-CA" sz="1900" dirty="0">
                <a:sym typeface="Wingdings" panose="05000000000000000000" pitchFamily="2" charset="2"/>
              </a:rPr>
              <a:t></a:t>
            </a:r>
            <a:r>
              <a:rPr lang="en-CA" sz="1900" dirty="0"/>
              <a:t>  </a:t>
            </a:r>
            <a:r>
              <a:rPr lang="en-CA" sz="1900" b="1" dirty="0"/>
              <a:t>NEXT</a:t>
            </a:r>
            <a:endParaRPr lang="en-US" sz="1900" dirty="0"/>
          </a:p>
          <a:p>
            <a:pPr marL="0" indent="0">
              <a:buNone/>
            </a:pPr>
            <a:r>
              <a:rPr lang="en-CA" sz="1900" b="1" dirty="0"/>
              <a:t>	Now, enter 3 fields</a:t>
            </a:r>
            <a:endParaRPr lang="en-US" sz="1900" dirty="0"/>
          </a:p>
          <a:p>
            <a:pPr marL="0" indent="0">
              <a:buNone/>
            </a:pPr>
            <a:r>
              <a:rPr lang="en-CA" sz="1900" dirty="0"/>
              <a:t>     	</a:t>
            </a:r>
            <a:r>
              <a:rPr lang="en-CA" sz="1900" b="1" dirty="0"/>
              <a:t>Protocol</a:t>
            </a:r>
            <a:r>
              <a:rPr lang="en-CA" sz="1900" dirty="0"/>
              <a:t>				</a:t>
            </a:r>
            <a:r>
              <a:rPr lang="en-CA" sz="1900" b="1" dirty="0">
                <a:solidFill>
                  <a:srgbClr val="0070C0"/>
                </a:solidFill>
              </a:rPr>
              <a:t>TCP/IP</a:t>
            </a:r>
            <a:endParaRPr lang="en-US" sz="1900" dirty="0">
              <a:solidFill>
                <a:srgbClr val="0070C0"/>
              </a:solidFill>
            </a:endParaRPr>
          </a:p>
          <a:p>
            <a:pPr marL="0" indent="0">
              <a:buNone/>
            </a:pPr>
            <a:r>
              <a:rPr lang="en-CA" sz="1900" dirty="0"/>
              <a:t>     	</a:t>
            </a:r>
            <a:r>
              <a:rPr lang="en-CA" sz="1900" b="1" dirty="0"/>
              <a:t>Host name</a:t>
            </a:r>
            <a:r>
              <a:rPr lang="en-CA" sz="1900" dirty="0"/>
              <a:t>     		</a:t>
            </a:r>
            <a:r>
              <a:rPr lang="en-CA" sz="1900" b="1" dirty="0">
                <a:solidFill>
                  <a:srgbClr val="0070C0"/>
                </a:solidFill>
              </a:rPr>
              <a:t>oracledb19c.dcm.senecacollege.ca</a:t>
            </a:r>
            <a:endParaRPr lang="en-US" sz="1900" dirty="0">
              <a:solidFill>
                <a:srgbClr val="0070C0"/>
              </a:solidFill>
            </a:endParaRPr>
          </a:p>
          <a:p>
            <a:pPr marL="0" indent="0">
              <a:buNone/>
            </a:pPr>
            <a:r>
              <a:rPr lang="en-CA" sz="1900" dirty="0"/>
              <a:t>     	</a:t>
            </a:r>
            <a:r>
              <a:rPr lang="en-CA" sz="1900" b="1" dirty="0"/>
              <a:t>Use another port#	</a:t>
            </a:r>
            <a:r>
              <a:rPr lang="en-CA" sz="1900" b="1" dirty="0">
                <a:solidFill>
                  <a:srgbClr val="0070C0"/>
                </a:solidFill>
              </a:rPr>
              <a:t>1561</a:t>
            </a:r>
            <a:r>
              <a:rPr lang="en-CA" sz="1900" b="1" dirty="0"/>
              <a:t>                   			</a:t>
            </a:r>
            <a:r>
              <a:rPr lang="en-CA" sz="1900" b="1" dirty="0">
                <a:sym typeface="Wingdings" panose="05000000000000000000" pitchFamily="2" charset="2"/>
              </a:rPr>
              <a:t></a:t>
            </a:r>
            <a:r>
              <a:rPr lang="en-CA" sz="1900" dirty="0"/>
              <a:t>  </a:t>
            </a:r>
            <a:r>
              <a:rPr lang="en-CA" sz="1900" b="1" dirty="0"/>
              <a:t>NEXT</a:t>
            </a: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5994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179109"/>
            <a:ext cx="9692640" cy="528814"/>
          </a:xfrm>
        </p:spPr>
        <p:txBody>
          <a:bodyPr>
            <a:normAutofit fontScale="90000"/>
          </a:bodyPr>
          <a:lstStyle/>
          <a:p>
            <a:r>
              <a:rPr lang="en-US" sz="3600" b="1" dirty="0"/>
              <a:t>      	Name Resolution Methods cont.</a:t>
            </a:r>
            <a:endParaRPr lang="en-US" b="1" dirty="0"/>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763570" y="707923"/>
            <a:ext cx="9549353" cy="6676103"/>
          </a:xfrm>
        </p:spPr>
        <p:txBody>
          <a:bodyPr>
            <a:normAutofit/>
          </a:bodyPr>
          <a:lstStyle/>
          <a:p>
            <a:pPr marL="0" indent="0">
              <a:buNone/>
            </a:pPr>
            <a:r>
              <a:rPr lang="en-CA" sz="1900" dirty="0"/>
              <a:t>	</a:t>
            </a:r>
            <a:r>
              <a:rPr lang="en-CA" dirty="0"/>
              <a:t>You may Test your Connection or just               		</a:t>
            </a:r>
            <a:r>
              <a:rPr lang="en-CA" dirty="0">
                <a:sym typeface="Wingdings" panose="05000000000000000000" pitchFamily="2" charset="2"/>
              </a:rPr>
              <a:t></a:t>
            </a:r>
            <a:r>
              <a:rPr lang="en-CA" dirty="0"/>
              <a:t>  </a:t>
            </a:r>
            <a:r>
              <a:rPr lang="en-CA" b="1" dirty="0"/>
              <a:t>NEXT</a:t>
            </a:r>
            <a:endParaRPr lang="en-US" dirty="0"/>
          </a:p>
          <a:p>
            <a:pPr marL="0" indent="0">
              <a:buNone/>
            </a:pPr>
            <a:r>
              <a:rPr lang="en-CA" dirty="0"/>
              <a:t>	Enter field value for </a:t>
            </a:r>
            <a:r>
              <a:rPr lang="en-CA" b="1" dirty="0"/>
              <a:t>Net Service name</a:t>
            </a:r>
            <a:r>
              <a:rPr lang="en-CA" dirty="0"/>
              <a:t>   </a:t>
            </a:r>
            <a:r>
              <a:rPr lang="en-CA" b="1" dirty="0">
                <a:solidFill>
                  <a:srgbClr val="0070C0"/>
                </a:solidFill>
              </a:rPr>
              <a:t>TEST61</a:t>
            </a:r>
            <a:r>
              <a:rPr lang="en-CA" dirty="0"/>
              <a:t>    	</a:t>
            </a:r>
            <a:r>
              <a:rPr lang="en-CA" dirty="0">
                <a:sym typeface="Wingdings" panose="05000000000000000000" pitchFamily="2" charset="2"/>
              </a:rPr>
              <a:t></a:t>
            </a:r>
            <a:r>
              <a:rPr lang="en-CA" dirty="0"/>
              <a:t>  </a:t>
            </a:r>
            <a:r>
              <a:rPr lang="en-CA" b="1" dirty="0"/>
              <a:t>NEXT</a:t>
            </a:r>
            <a:endParaRPr lang="en-US" dirty="0"/>
          </a:p>
          <a:p>
            <a:pPr marL="0" indent="0">
              <a:buNone/>
            </a:pPr>
            <a:r>
              <a:rPr lang="en-CA" dirty="0"/>
              <a:t>	Choose NO (for adding another net name)            	</a:t>
            </a:r>
            <a:r>
              <a:rPr lang="en-CA" dirty="0">
                <a:sym typeface="Wingdings" panose="05000000000000000000" pitchFamily="2" charset="2"/>
              </a:rPr>
              <a:t></a:t>
            </a:r>
            <a:r>
              <a:rPr lang="en-CA" dirty="0"/>
              <a:t> </a:t>
            </a:r>
            <a:r>
              <a:rPr lang="en-CA" b="1" dirty="0"/>
              <a:t>NEXT</a:t>
            </a:r>
            <a:endParaRPr lang="en-US" dirty="0"/>
          </a:p>
          <a:p>
            <a:pPr marL="0" indent="0">
              <a:buNone/>
            </a:pPr>
            <a:r>
              <a:rPr lang="en-CA" dirty="0"/>
              <a:t>	and then press</a:t>
            </a:r>
            <a:r>
              <a:rPr lang="en-CA" b="1" dirty="0"/>
              <a:t> FINISH, </a:t>
            </a:r>
            <a:r>
              <a:rPr lang="en-CA" dirty="0"/>
              <a:t>and </a:t>
            </a:r>
            <a:r>
              <a:rPr lang="en-CA" dirty="0" err="1"/>
              <a:t>netca</a:t>
            </a:r>
            <a:r>
              <a:rPr lang="en-CA" dirty="0"/>
              <a:t> will perform </a:t>
            </a:r>
            <a:r>
              <a:rPr lang="en-CA" b="1" dirty="0"/>
              <a:t>AUTO SAVE.</a:t>
            </a:r>
            <a:endParaRPr lang="en-US" sz="1300" dirty="0">
              <a:latin typeface="Arial" panose="020B0604020202020204" pitchFamily="34" charset="0"/>
              <a:cs typeface="Arial" panose="020B0604020202020204" pitchFamily="34" charset="0"/>
            </a:endParaRPr>
          </a:p>
          <a:p>
            <a:pPr>
              <a:buFont typeface="Wingdings" panose="05000000000000000000" pitchFamily="2" charset="2"/>
              <a:buChar char="v"/>
            </a:pPr>
            <a:r>
              <a:rPr lang="en-US" sz="2000" dirty="0">
                <a:latin typeface="Arial" panose="020B0604020202020204" pitchFamily="34" charset="0"/>
                <a:cs typeface="Arial" panose="020B0604020202020204" pitchFamily="34" charset="0"/>
              </a:rPr>
              <a:t>Let’s see what was added to our </a:t>
            </a:r>
            <a:r>
              <a:rPr lang="en-US" sz="2000" dirty="0" err="1">
                <a:latin typeface="Arial" panose="020B0604020202020204" pitchFamily="34" charset="0"/>
                <a:cs typeface="Arial" panose="020B0604020202020204" pitchFamily="34" charset="0"/>
              </a:rPr>
              <a:t>tnsnames.ora</a:t>
            </a:r>
            <a:r>
              <a:rPr lang="en-US" sz="2000" dirty="0">
                <a:latin typeface="Arial" panose="020B0604020202020204" pitchFamily="34" charset="0"/>
                <a:cs typeface="Arial" panose="020B0604020202020204" pitchFamily="34" charset="0"/>
              </a:rPr>
              <a:t> file</a:t>
            </a:r>
          </a:p>
          <a:p>
            <a:pPr marL="0" indent="0">
              <a:buNone/>
            </a:pPr>
            <a:r>
              <a:rPr lang="en-CA" b="1" dirty="0"/>
              <a:t>	</a:t>
            </a:r>
            <a:r>
              <a:rPr lang="en-CA" b="1" i="1" dirty="0"/>
              <a:t>TEST61 =</a:t>
            </a:r>
            <a:endParaRPr lang="en-US" i="1" dirty="0"/>
          </a:p>
          <a:p>
            <a:pPr marL="0" indent="0">
              <a:buNone/>
            </a:pPr>
            <a:r>
              <a:rPr lang="en-CA" b="1" i="1" dirty="0"/>
              <a:t>  (DESCRIPTION =     (ADDRESS_LIST =</a:t>
            </a:r>
            <a:endParaRPr lang="en-US" i="1" dirty="0"/>
          </a:p>
          <a:p>
            <a:pPr marL="0" indent="0">
              <a:buNone/>
            </a:pPr>
            <a:r>
              <a:rPr lang="en-CA" b="1" i="1" dirty="0"/>
              <a:t>      (ADDRESS = (PROTOCOL = TCP)</a:t>
            </a:r>
          </a:p>
          <a:p>
            <a:pPr marL="0" indent="0">
              <a:buNone/>
            </a:pPr>
            <a:r>
              <a:rPr lang="en-CA" b="1" i="1" dirty="0"/>
              <a:t>(HOST = oracledb19c.dcm.senecacollege.ca)(PORT = 1561))     )</a:t>
            </a:r>
            <a:endParaRPr lang="en-US" i="1" dirty="0"/>
          </a:p>
          <a:p>
            <a:pPr marL="0" indent="0">
              <a:buNone/>
            </a:pPr>
            <a:r>
              <a:rPr lang="en-CA" b="1" i="1" dirty="0"/>
              <a:t>    (CONNECT_DATA =</a:t>
            </a:r>
            <a:endParaRPr lang="en-US" i="1" dirty="0"/>
          </a:p>
          <a:p>
            <a:pPr marL="0" indent="0">
              <a:buNone/>
            </a:pPr>
            <a:r>
              <a:rPr lang="en-CA" b="1" i="1" dirty="0"/>
              <a:t>      (SERVICE_NAME = student)     )   )</a:t>
            </a:r>
            <a:endParaRPr lang="en-US" i="1" dirty="0"/>
          </a:p>
          <a:p>
            <a:pPr>
              <a:buFont typeface="Wingdings" panose="05000000000000000000" pitchFamily="2" charset="2"/>
              <a:buChar char="v"/>
            </a:pPr>
            <a:r>
              <a:rPr lang="en-US" sz="2100" dirty="0">
                <a:latin typeface="Arial" panose="020B0604020202020204" pitchFamily="34" charset="0"/>
                <a:cs typeface="Arial" panose="020B0604020202020204" pitchFamily="34" charset="0"/>
              </a:rPr>
              <a:t>What about the optional file </a:t>
            </a:r>
            <a:r>
              <a:rPr lang="en-US" sz="2100" dirty="0" err="1">
                <a:solidFill>
                  <a:srgbClr val="FF0000"/>
                </a:solidFill>
                <a:latin typeface="Arial" panose="020B0604020202020204" pitchFamily="34" charset="0"/>
                <a:cs typeface="Arial" panose="020B0604020202020204" pitchFamily="34" charset="0"/>
              </a:rPr>
              <a:t>sqlnet.ora</a:t>
            </a:r>
            <a:r>
              <a:rPr lang="en-US" sz="2100" dirty="0">
                <a:latin typeface="Arial" panose="020B0604020202020204" pitchFamily="34" charset="0"/>
                <a:cs typeface="Arial" panose="020B0604020202020204" pitchFamily="34" charset="0"/>
              </a:rPr>
              <a:t>. It may be used mainly to provide the order in which the Name Resolution methods will be tried. In our case, it has only one entry line, so that Local Naming is to be used before EZ connect.</a:t>
            </a:r>
          </a:p>
          <a:p>
            <a:pPr marL="0" indent="0">
              <a:buNone/>
            </a:pPr>
            <a:r>
              <a:rPr lang="en-US" dirty="0">
                <a:cs typeface="Arial" panose="020B0604020202020204" pitchFamily="34" charset="0"/>
              </a:rPr>
              <a:t>		</a:t>
            </a:r>
            <a:r>
              <a:rPr lang="en-US" i="1" dirty="0">
                <a:cs typeface="Arial" panose="020B0604020202020204" pitchFamily="34" charset="0"/>
              </a:rPr>
              <a:t>NAMES.DIRECTORY_PATH= (TNSNAMES, EZCONNECT)</a:t>
            </a: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9033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179109"/>
            <a:ext cx="9692640" cy="518475"/>
          </a:xfrm>
        </p:spPr>
        <p:txBody>
          <a:bodyPr>
            <a:normAutofit fontScale="90000"/>
          </a:bodyPr>
          <a:lstStyle/>
          <a:p>
            <a:r>
              <a:rPr lang="en-US" sz="3600" b="1" dirty="0"/>
              <a:t>      	Advanced Connection Methods</a:t>
            </a:r>
            <a:endParaRPr lang="en-US" b="1" dirty="0"/>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763571" y="810705"/>
            <a:ext cx="9398524" cy="5868186"/>
          </a:xfrm>
        </p:spPr>
        <p:txBody>
          <a:bodyPr>
            <a:normAutofit/>
          </a:bodyPr>
          <a:lstStyle/>
          <a:p>
            <a:r>
              <a:rPr lang="en-US" sz="2100" dirty="0">
                <a:latin typeface="Arial" panose="020B0604020202020204" pitchFamily="34" charset="0"/>
                <a:cs typeface="Arial" panose="020B0604020202020204" pitchFamily="34" charset="0"/>
              </a:rPr>
              <a:t>When database service can be reached by multiple listener protocol addresses, you can specify the order in which these addresses are to be used – in a sequence or randomly or both or via routing</a:t>
            </a:r>
          </a:p>
          <a:p>
            <a:r>
              <a:rPr lang="en-US" sz="2100" dirty="0">
                <a:latin typeface="Arial" panose="020B0604020202020204" pitchFamily="34" charset="0"/>
                <a:cs typeface="Arial" panose="020B0604020202020204" pitchFamily="34" charset="0"/>
              </a:rPr>
              <a:t>Oracle Net provides </a:t>
            </a:r>
            <a:r>
              <a:rPr lang="en-US" sz="2100" u="sng" dirty="0">
                <a:solidFill>
                  <a:srgbClr val="0070C0"/>
                </a:solidFill>
                <a:latin typeface="Arial" panose="020B0604020202020204" pitchFamily="34" charset="0"/>
                <a:cs typeface="Arial" panose="020B0604020202020204" pitchFamily="34" charset="0"/>
              </a:rPr>
              <a:t>4 advanced options </a:t>
            </a:r>
            <a:r>
              <a:rPr lang="en-US" sz="2100" dirty="0">
                <a:latin typeface="Arial" panose="020B0604020202020204" pitchFamily="34" charset="0"/>
                <a:cs typeface="Arial" panose="020B0604020202020204" pitchFamily="34" charset="0"/>
              </a:rPr>
              <a:t>for the use of Listener Address</a:t>
            </a:r>
          </a:p>
          <a:p>
            <a:pPr>
              <a:buFont typeface="Wingdings" panose="05000000000000000000" pitchFamily="2" charset="2"/>
              <a:buChar char="q"/>
            </a:pPr>
            <a:r>
              <a:rPr lang="en-US" sz="2100" b="1" dirty="0">
                <a:latin typeface="Arial" panose="020B0604020202020204" pitchFamily="34" charset="0"/>
                <a:cs typeface="Arial" panose="020B0604020202020204" pitchFamily="34" charset="0"/>
              </a:rPr>
              <a:t>Failover  </a:t>
            </a:r>
            <a:r>
              <a:rPr lang="en-US" sz="2100" dirty="0">
                <a:latin typeface="Arial" panose="020B0604020202020204" pitchFamily="34" charset="0"/>
                <a:cs typeface="Arial" panose="020B0604020202020204" pitchFamily="34" charset="0"/>
              </a:rPr>
              <a:t>-- Try each address in sequence, until one succeeds</a:t>
            </a:r>
          </a:p>
          <a:p>
            <a:pPr>
              <a:buFont typeface="Wingdings" panose="05000000000000000000" pitchFamily="2" charset="2"/>
              <a:buChar char="q"/>
            </a:pPr>
            <a:r>
              <a:rPr lang="en-US" sz="2100" b="1" dirty="0">
                <a:latin typeface="Arial" panose="020B0604020202020204" pitchFamily="34" charset="0"/>
                <a:cs typeface="Arial" panose="020B0604020202020204" pitchFamily="34" charset="0"/>
              </a:rPr>
              <a:t>Load Balancing </a:t>
            </a:r>
            <a:r>
              <a:rPr lang="en-US" sz="2100" dirty="0">
                <a:latin typeface="Arial" panose="020B0604020202020204" pitchFamily="34" charset="0"/>
                <a:cs typeface="Arial" panose="020B0604020202020204" pitchFamily="34" charset="0"/>
              </a:rPr>
              <a:t>– Try one address selected at random</a:t>
            </a:r>
            <a:endParaRPr lang="en-US" sz="2100" dirty="0">
              <a:solidFill>
                <a:srgbClr val="FF0000"/>
              </a:solidFill>
              <a:latin typeface="Arial" panose="020B0604020202020204" pitchFamily="34" charset="0"/>
              <a:cs typeface="Arial" panose="020B0604020202020204" pitchFamily="34" charset="0"/>
            </a:endParaRPr>
          </a:p>
          <a:p>
            <a:pPr>
              <a:buFont typeface="Wingdings" panose="05000000000000000000" pitchFamily="2" charset="2"/>
              <a:buChar char="q"/>
            </a:pPr>
            <a:r>
              <a:rPr lang="en-US" sz="2100" b="1" dirty="0">
                <a:latin typeface="Arial" panose="020B0604020202020204" pitchFamily="34" charset="0"/>
                <a:cs typeface="Arial" panose="020B0604020202020204" pitchFamily="34" charset="0"/>
              </a:rPr>
              <a:t>Failover and Load Balancing </a:t>
            </a:r>
            <a:r>
              <a:rPr lang="en-US" sz="2100" dirty="0">
                <a:latin typeface="Arial" panose="020B0604020202020204" pitchFamily="34" charset="0"/>
                <a:cs typeface="Arial" panose="020B0604020202020204" pitchFamily="34" charset="0"/>
              </a:rPr>
              <a:t>– Try each address randomly, until one succeeds. This option is DEFAULT when using GUI tools and Local Naming method.</a:t>
            </a:r>
          </a:p>
          <a:p>
            <a:pPr>
              <a:buFont typeface="Wingdings" panose="05000000000000000000" pitchFamily="2" charset="2"/>
              <a:buChar char="q"/>
            </a:pPr>
            <a:r>
              <a:rPr lang="en-US" sz="2100" b="1" dirty="0">
                <a:latin typeface="Arial" panose="020B0604020202020204" pitchFamily="34" charset="0"/>
                <a:cs typeface="Arial" panose="020B0604020202020204" pitchFamily="34" charset="0"/>
              </a:rPr>
              <a:t>Source Routing </a:t>
            </a:r>
            <a:r>
              <a:rPr lang="en-US" sz="2100" dirty="0">
                <a:latin typeface="Arial" panose="020B0604020202020204" pitchFamily="34" charset="0"/>
                <a:cs typeface="Arial" panose="020B0604020202020204" pitchFamily="34" charset="0"/>
              </a:rPr>
              <a:t>– Try each address in sequence, until the destination is reached</a:t>
            </a:r>
            <a:endParaRPr lang="en-US" sz="1700" dirty="0">
              <a:latin typeface="Arial" panose="020B0604020202020204" pitchFamily="34" charset="0"/>
              <a:cs typeface="Arial" panose="020B0604020202020204" pitchFamily="34" charset="0"/>
            </a:endParaRPr>
          </a:p>
          <a:p>
            <a:pPr>
              <a:buFont typeface="Courier New" panose="02070309020205020404" pitchFamily="49" charset="0"/>
              <a:buChar char="o"/>
            </a:pP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5709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240384"/>
            <a:ext cx="9692640" cy="457200"/>
          </a:xfrm>
        </p:spPr>
        <p:txBody>
          <a:bodyPr>
            <a:normAutofit fontScale="90000"/>
          </a:bodyPr>
          <a:lstStyle/>
          <a:p>
            <a:r>
              <a:rPr lang="en-US" sz="3600" b="1" dirty="0"/>
              <a:t>      		</a:t>
            </a:r>
            <a:r>
              <a:rPr lang="en-US" sz="3200" b="1" dirty="0"/>
              <a:t>Shared Server Architecture</a:t>
            </a:r>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857839" y="933254"/>
            <a:ext cx="9304256" cy="5684362"/>
          </a:xfrm>
        </p:spPr>
        <p:txBody>
          <a:bodyPr>
            <a:normAutofit fontScale="92500" lnSpcReduction="20000"/>
          </a:bodyPr>
          <a:lstStyle/>
          <a:p>
            <a:r>
              <a:rPr lang="en-US" sz="2000" b="1" dirty="0">
                <a:latin typeface="Arial" panose="020B0604020202020204" pitchFamily="34" charset="0"/>
                <a:cs typeface="Arial" panose="020B0604020202020204" pitchFamily="34" charset="0"/>
              </a:rPr>
              <a:t>Dedicated Server Environment  (default) </a:t>
            </a:r>
            <a:r>
              <a:rPr lang="en-US" sz="2000" dirty="0">
                <a:latin typeface="Arial" panose="020B0604020202020204" pitchFamily="34" charset="0"/>
                <a:cs typeface="Arial" panose="020B0604020202020204" pitchFamily="34" charset="0"/>
              </a:rPr>
              <a:t>-- every client is connected via UP with its own Dedicated SP or Shadow process, that is spawned by LIST (after client’s Net Alias was validated). When client disconnects, this SP is terminated also. If you have 1000 clients, there will be 1000 dedicated SP.</a:t>
            </a:r>
          </a:p>
          <a:p>
            <a:r>
              <a:rPr lang="en-US" sz="2000" b="1" dirty="0">
                <a:latin typeface="Arial" panose="020B0604020202020204" pitchFamily="34" charset="0"/>
                <a:cs typeface="Arial" panose="020B0604020202020204" pitchFamily="34" charset="0"/>
              </a:rPr>
              <a:t>Shared Server Architecture </a:t>
            </a:r>
            <a:r>
              <a:rPr lang="en-US" sz="2000" dirty="0">
                <a:latin typeface="Arial" panose="020B0604020202020204" pitchFamily="34" charset="0"/>
                <a:cs typeface="Arial" panose="020B0604020202020204" pitchFamily="34" charset="0"/>
              </a:rPr>
              <a:t>– here is Dispatcher process handling requests from many Clients, which improves scalability big time. </a:t>
            </a:r>
            <a:r>
              <a:rPr lang="en-US" sz="2000" b="1" dirty="0">
                <a:latin typeface="Arial" panose="020B0604020202020204" pitchFamily="34" charset="0"/>
                <a:cs typeface="Arial" panose="020B0604020202020204" pitchFamily="34" charset="0"/>
              </a:rPr>
              <a:t> DISP </a:t>
            </a:r>
            <a:r>
              <a:rPr lang="en-US" sz="2000" dirty="0">
                <a:latin typeface="Arial" panose="020B0604020202020204" pitchFamily="34" charset="0"/>
                <a:cs typeface="Arial" panose="020B0604020202020204" pitchFamily="34" charset="0"/>
              </a:rPr>
              <a:t>will then deal with one of the pre-spawned SP (at instance startup), and this Shared SP will actually do the “request work”. Both DISP and Shared SP are active while DB is running.</a:t>
            </a:r>
          </a:p>
          <a:p>
            <a:r>
              <a:rPr lang="en-US" sz="2000" dirty="0">
                <a:latin typeface="Arial" panose="020B0604020202020204" pitchFamily="34" charset="0"/>
                <a:cs typeface="Arial" panose="020B0604020202020204" pitchFamily="34" charset="0"/>
              </a:rPr>
              <a:t>Here are the </a:t>
            </a:r>
            <a:r>
              <a:rPr lang="en-US" sz="2000" u="sng" dirty="0">
                <a:solidFill>
                  <a:srgbClr val="0070C0"/>
                </a:solidFill>
                <a:latin typeface="Arial" panose="020B0604020202020204" pitchFamily="34" charset="0"/>
                <a:cs typeface="Arial" panose="020B0604020202020204" pitchFamily="34" charset="0"/>
              </a:rPr>
              <a:t>8 Steps </a:t>
            </a:r>
            <a:r>
              <a:rPr lang="en-US" sz="2000" dirty="0">
                <a:latin typeface="Arial" panose="020B0604020202020204" pitchFamily="34" charset="0"/>
                <a:cs typeface="Arial" panose="020B0604020202020204" pitchFamily="34" charset="0"/>
              </a:rPr>
              <a:t>when having Shared Server architecture:</a:t>
            </a:r>
          </a:p>
          <a:p>
            <a:pPr marL="457200" indent="-457200">
              <a:buFont typeface="+mj-lt"/>
              <a:buAutoNum type="arabicPeriod"/>
            </a:pPr>
            <a:r>
              <a:rPr lang="en-US" sz="2000" dirty="0">
                <a:latin typeface="Arial" panose="020B0604020202020204" pitchFamily="34" charset="0"/>
                <a:cs typeface="Arial" panose="020B0604020202020204" pitchFamily="34" charset="0"/>
              </a:rPr>
              <a:t>After validating “connect identifier”, LIST passes the control to the least busy DISP (or to the only one)</a:t>
            </a:r>
          </a:p>
          <a:p>
            <a:pPr marL="457200" indent="-457200">
              <a:buFont typeface="+mj-lt"/>
              <a:buAutoNum type="arabicPeriod"/>
            </a:pPr>
            <a:r>
              <a:rPr lang="en-US" sz="2000" dirty="0">
                <a:latin typeface="Arial" panose="020B0604020202020204" pitchFamily="34" charset="0"/>
                <a:cs typeface="Arial" panose="020B0604020202020204" pitchFamily="34" charset="0"/>
              </a:rPr>
              <a:t>Then UP passes the SQL request to this DISP</a:t>
            </a:r>
          </a:p>
          <a:p>
            <a:pPr marL="457200" indent="-457200">
              <a:buFont typeface="+mj-lt"/>
              <a:buAutoNum type="arabicPeriod"/>
            </a:pPr>
            <a:r>
              <a:rPr lang="en-US" sz="2000" dirty="0">
                <a:latin typeface="Arial" panose="020B0604020202020204" pitchFamily="34" charset="0"/>
                <a:cs typeface="Arial" panose="020B0604020202020204" pitchFamily="34" charset="0"/>
              </a:rPr>
              <a:t>DISP places this request in the “Common Request Queue” for all dispatchers</a:t>
            </a:r>
          </a:p>
          <a:p>
            <a:pPr marL="457200" indent="-457200">
              <a:buFont typeface="+mj-lt"/>
              <a:buAutoNum type="arabicPeriod"/>
            </a:pPr>
            <a:r>
              <a:rPr lang="en-US" sz="2000" dirty="0">
                <a:latin typeface="Arial" panose="020B0604020202020204" pitchFamily="34" charset="0"/>
                <a:cs typeface="Arial" panose="020B0604020202020204" pitchFamily="34" charset="0"/>
              </a:rPr>
              <a:t>One of the least busy SP will pick up this request from the queue</a:t>
            </a:r>
          </a:p>
          <a:p>
            <a:pPr marL="457200" indent="-457200">
              <a:buFont typeface="+mj-lt"/>
              <a:buAutoNum type="arabicPeriod"/>
            </a:pPr>
            <a:r>
              <a:rPr lang="en-US" sz="2000" dirty="0">
                <a:latin typeface="Arial" panose="020B0604020202020204" pitchFamily="34" charset="0"/>
                <a:cs typeface="Arial" panose="020B0604020202020204" pitchFamily="34" charset="0"/>
              </a:rPr>
              <a:t>SP will execute this request by communicating it directly with the Database</a:t>
            </a:r>
          </a:p>
          <a:p>
            <a:pPr marL="457200" indent="-457200">
              <a:buFont typeface="+mj-lt"/>
              <a:buAutoNum type="arabicPeriod"/>
            </a:pPr>
            <a:r>
              <a:rPr lang="en-US" sz="2000" dirty="0">
                <a:latin typeface="Arial" panose="020B0604020202020204" pitchFamily="34" charset="0"/>
                <a:cs typeface="Arial" panose="020B0604020202020204" pitchFamily="34" charset="0"/>
              </a:rPr>
              <a:t>SP will return the SQL result into dispatcher’s own “Response Queue”</a:t>
            </a:r>
          </a:p>
          <a:p>
            <a:pPr marL="457200" indent="-457200">
              <a:buFont typeface="+mj-lt"/>
              <a:buAutoNum type="arabicPeriod"/>
            </a:pPr>
            <a:r>
              <a:rPr lang="en-US" sz="2000" dirty="0">
                <a:latin typeface="Arial" panose="020B0604020202020204" pitchFamily="34" charset="0"/>
                <a:cs typeface="Arial" panose="020B0604020202020204" pitchFamily="34" charset="0"/>
              </a:rPr>
              <a:t>DISP picks up the SQL result from its own “Response Queue”</a:t>
            </a:r>
          </a:p>
          <a:p>
            <a:pPr marL="457200" indent="-457200">
              <a:buFont typeface="+mj-lt"/>
              <a:buAutoNum type="arabicPeriod"/>
            </a:pPr>
            <a:r>
              <a:rPr lang="en-US" sz="2000" dirty="0">
                <a:latin typeface="Arial" panose="020B0604020202020204" pitchFamily="34" charset="0"/>
                <a:cs typeface="Arial" panose="020B0604020202020204" pitchFamily="34" charset="0"/>
              </a:rPr>
              <a:t>The completed request is passed back to UP</a:t>
            </a:r>
          </a:p>
          <a:p>
            <a:pPr marL="457200" indent="-457200">
              <a:buFont typeface="+mj-lt"/>
              <a:buAutoNum type="arabicPeriod"/>
            </a:pP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4202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240384"/>
            <a:ext cx="9692640" cy="457200"/>
          </a:xfrm>
        </p:spPr>
        <p:txBody>
          <a:bodyPr>
            <a:normAutofit fontScale="90000"/>
          </a:bodyPr>
          <a:lstStyle/>
          <a:p>
            <a:r>
              <a:rPr lang="en-US" sz="3600" b="1" dirty="0"/>
              <a:t>      		Configuring </a:t>
            </a:r>
            <a:r>
              <a:rPr lang="en-US" sz="3200" b="1" dirty="0"/>
              <a:t>Shared Server </a:t>
            </a:r>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669303" y="933254"/>
            <a:ext cx="9492792" cy="5684362"/>
          </a:xfrm>
        </p:spPr>
        <p:txBody>
          <a:bodyPr>
            <a:normAutofit fontScale="92500" lnSpcReduction="10000"/>
          </a:bodyPr>
          <a:lstStyle/>
          <a:p>
            <a:r>
              <a:rPr lang="en-US" sz="2000" dirty="0">
                <a:latin typeface="Arial" panose="020B0604020202020204" pitchFamily="34" charset="0"/>
                <a:cs typeface="Arial" panose="020B0604020202020204" pitchFamily="34" charset="0"/>
              </a:rPr>
              <a:t>There are many parameters that may be used for this kind of Server, but only 		 </a:t>
            </a:r>
            <a:r>
              <a:rPr lang="en-US" sz="2000" u="sng" dirty="0">
                <a:solidFill>
                  <a:srgbClr val="0070C0"/>
                </a:solidFill>
                <a:latin typeface="Arial" panose="020B0604020202020204" pitchFamily="34" charset="0"/>
                <a:cs typeface="Arial" panose="020B0604020202020204" pitchFamily="34" charset="0"/>
              </a:rPr>
              <a:t>2 Parameters </a:t>
            </a:r>
            <a:r>
              <a:rPr lang="en-US" sz="2000" dirty="0">
                <a:latin typeface="Arial" panose="020B0604020202020204" pitchFamily="34" charset="0"/>
                <a:cs typeface="Arial" panose="020B0604020202020204" pitchFamily="34" charset="0"/>
              </a:rPr>
              <a:t>are needed, and only one is mandatory. Both are dynamic.</a:t>
            </a:r>
          </a:p>
          <a:p>
            <a:pPr>
              <a:buFont typeface="Wingdings" panose="05000000000000000000" pitchFamily="2" charset="2"/>
              <a:buChar char="q"/>
            </a:pPr>
            <a:r>
              <a:rPr lang="en-US" sz="2000" b="1" dirty="0">
                <a:latin typeface="Arial" panose="020B0604020202020204" pitchFamily="34" charset="0"/>
                <a:cs typeface="Arial" panose="020B0604020202020204" pitchFamily="34" charset="0"/>
              </a:rPr>
              <a:t>Dispatchers</a:t>
            </a:r>
            <a:r>
              <a:rPr lang="en-US" sz="2000" dirty="0">
                <a:latin typeface="Arial" panose="020B0604020202020204" pitchFamily="34" charset="0"/>
                <a:cs typeface="Arial" panose="020B0604020202020204" pitchFamily="34" charset="0"/>
              </a:rPr>
              <a:t> – mandatory one. It controls how many Dispatchers processes will start at Startup and how will they behave. Four options are crucial here:</a:t>
            </a:r>
          </a:p>
          <a:p>
            <a:pPr>
              <a:buFont typeface="Courier New" panose="02070309020205020404" pitchFamily="49" charset="0"/>
              <a:buChar char="o"/>
            </a:pPr>
            <a:r>
              <a:rPr lang="en-US" sz="2000" dirty="0">
                <a:latin typeface="Arial" panose="020B0604020202020204" pitchFamily="34" charset="0"/>
                <a:cs typeface="Arial" panose="020B0604020202020204" pitchFamily="34" charset="0"/>
              </a:rPr>
              <a:t>How many will start, DISP -- by default is 1</a:t>
            </a:r>
          </a:p>
          <a:p>
            <a:pPr>
              <a:buFont typeface="Courier New" panose="02070309020205020404" pitchFamily="49" charset="0"/>
              <a:buChar char="o"/>
            </a:pPr>
            <a:r>
              <a:rPr lang="en-US" sz="2000" dirty="0">
                <a:latin typeface="Arial" panose="020B0604020202020204" pitchFamily="34" charset="0"/>
                <a:cs typeface="Arial" panose="020B0604020202020204" pitchFamily="34" charset="0"/>
              </a:rPr>
              <a:t>Which protocol will be used, PROT– the only one that must be specified</a:t>
            </a:r>
          </a:p>
          <a:p>
            <a:pPr>
              <a:buFont typeface="Courier New" panose="02070309020205020404" pitchFamily="49" charset="0"/>
              <a:buChar char="o"/>
            </a:pPr>
            <a:r>
              <a:rPr lang="en-US" sz="2000" dirty="0">
                <a:latin typeface="Arial" panose="020B0604020202020204" pitchFamily="34" charset="0"/>
                <a:cs typeface="Arial" panose="020B0604020202020204" pitchFamily="34" charset="0"/>
              </a:rPr>
              <a:t>Which service will be accessed, SERVICE – if not specified, then it will watch for all services listed in the SERVICE_NAMES parameter</a:t>
            </a:r>
          </a:p>
          <a:p>
            <a:pPr>
              <a:buFont typeface="Courier New" panose="02070309020205020404" pitchFamily="49" charset="0"/>
              <a:buChar char="o"/>
            </a:pPr>
            <a:r>
              <a:rPr lang="en-US" sz="2000" dirty="0">
                <a:latin typeface="Arial" panose="020B0604020202020204" pitchFamily="34" charset="0"/>
                <a:cs typeface="Arial" panose="020B0604020202020204" pitchFamily="34" charset="0"/>
              </a:rPr>
              <a:t>What is the maximum number of connections per dispatcher, CONN – given by OS</a:t>
            </a:r>
          </a:p>
          <a:p>
            <a:pPr>
              <a:buFont typeface="Wingdings" panose="05000000000000000000" pitchFamily="2" charset="2"/>
              <a:buChar char="q"/>
            </a:pPr>
            <a:r>
              <a:rPr lang="en-US" sz="2000" b="1" dirty="0" err="1">
                <a:latin typeface="Arial" panose="020B0604020202020204" pitchFamily="34" charset="0"/>
                <a:cs typeface="Arial" panose="020B0604020202020204" pitchFamily="34" charset="0"/>
              </a:rPr>
              <a:t>Shared_servers</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optional (default is 1). It controls how many Server processes will start at Startup. Server can increase automatically this number in the case of a “traffic jam”, up to the number specified with parameter </a:t>
            </a:r>
            <a:r>
              <a:rPr lang="en-US" sz="2000" dirty="0" err="1">
                <a:solidFill>
                  <a:srgbClr val="0070C0"/>
                </a:solidFill>
                <a:latin typeface="Arial" panose="020B0604020202020204" pitchFamily="34" charset="0"/>
                <a:cs typeface="Arial" panose="020B0604020202020204" pitchFamily="34" charset="0"/>
              </a:rPr>
              <a:t>Max_shared_servers</a:t>
            </a:r>
            <a:r>
              <a:rPr lang="en-US" sz="2000" dirty="0">
                <a:solidFill>
                  <a:srgbClr val="0070C0"/>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(optional one, default is 1/8 of </a:t>
            </a:r>
            <a:r>
              <a:rPr lang="en-US" sz="2000" dirty="0">
                <a:solidFill>
                  <a:srgbClr val="0070C0"/>
                </a:solidFill>
                <a:latin typeface="Arial" panose="020B0604020202020204" pitchFamily="34" charset="0"/>
                <a:cs typeface="Arial" panose="020B0604020202020204" pitchFamily="34" charset="0"/>
              </a:rPr>
              <a:t>Processes</a:t>
            </a:r>
            <a:r>
              <a:rPr lang="en-US" sz="2000" dirty="0">
                <a:latin typeface="Arial" panose="020B0604020202020204" pitchFamily="34" charset="0"/>
                <a:cs typeface="Arial" panose="020B0604020202020204" pitchFamily="34" charset="0"/>
              </a:rPr>
              <a:t> parameter)</a:t>
            </a:r>
          </a:p>
          <a:p>
            <a:pPr marL="0" indent="0">
              <a:buNone/>
            </a:pPr>
            <a:r>
              <a:rPr lang="en-US" sz="1900" dirty="0">
                <a:cs typeface="Arial" panose="020B0604020202020204" pitchFamily="34" charset="0"/>
              </a:rPr>
              <a:t>        </a:t>
            </a:r>
            <a:r>
              <a:rPr lang="en-US" sz="1900" i="1" dirty="0">
                <a:cs typeface="Arial" panose="020B0604020202020204" pitchFamily="34" charset="0"/>
              </a:rPr>
              <a:t>&gt; ALTER SYSTEM SET DISPATCHERS = ‘(</a:t>
            </a:r>
            <a:r>
              <a:rPr lang="en-US" sz="1900" i="1" dirty="0" err="1">
                <a:cs typeface="Arial" panose="020B0604020202020204" pitchFamily="34" charset="0"/>
              </a:rPr>
              <a:t>disp</a:t>
            </a:r>
            <a:r>
              <a:rPr lang="en-US" sz="1900" i="1" dirty="0">
                <a:cs typeface="Arial" panose="020B0604020202020204" pitchFamily="34" charset="0"/>
              </a:rPr>
              <a:t>=2) (</a:t>
            </a:r>
            <a:r>
              <a:rPr lang="en-US" sz="1900" i="1" dirty="0" err="1">
                <a:cs typeface="Arial" panose="020B0604020202020204" pitchFamily="34" charset="0"/>
              </a:rPr>
              <a:t>prot</a:t>
            </a:r>
            <a:r>
              <a:rPr lang="en-US" sz="1900" i="1" dirty="0">
                <a:cs typeface="Arial" panose="020B0604020202020204" pitchFamily="34" charset="0"/>
              </a:rPr>
              <a:t>=</a:t>
            </a:r>
            <a:r>
              <a:rPr lang="en-US" sz="1900" i="1" dirty="0" err="1">
                <a:cs typeface="Arial" panose="020B0604020202020204" pitchFamily="34" charset="0"/>
              </a:rPr>
              <a:t>tcp</a:t>
            </a:r>
            <a:r>
              <a:rPr lang="en-US" sz="1900" i="1" dirty="0">
                <a:cs typeface="Arial" panose="020B0604020202020204" pitchFamily="34" charset="0"/>
              </a:rPr>
              <a:t>) (conn=40)(service=</a:t>
            </a:r>
            <a:r>
              <a:rPr lang="en-US" sz="1900" i="1" dirty="0" err="1">
                <a:cs typeface="Arial" panose="020B0604020202020204" pitchFamily="34" charset="0"/>
              </a:rPr>
              <a:t>orcl</a:t>
            </a:r>
            <a:r>
              <a:rPr lang="en-US" sz="1900" i="1" dirty="0">
                <a:cs typeface="Arial" panose="020B0604020202020204" pitchFamily="34" charset="0"/>
              </a:rPr>
              <a:t>) 								(</a:t>
            </a:r>
            <a:r>
              <a:rPr lang="en-US" sz="1900" i="1" dirty="0" err="1">
                <a:cs typeface="Arial" panose="020B0604020202020204" pitchFamily="34" charset="0"/>
              </a:rPr>
              <a:t>prot</a:t>
            </a:r>
            <a:r>
              <a:rPr lang="en-US" sz="1900" i="1" dirty="0">
                <a:cs typeface="Arial" panose="020B0604020202020204" pitchFamily="34" charset="0"/>
              </a:rPr>
              <a:t>=</a:t>
            </a:r>
            <a:r>
              <a:rPr lang="en-US" sz="1900" i="1" dirty="0" err="1">
                <a:cs typeface="Arial" panose="020B0604020202020204" pitchFamily="34" charset="0"/>
              </a:rPr>
              <a:t>ipc</a:t>
            </a:r>
            <a:r>
              <a:rPr lang="en-US" sz="1900" i="1" dirty="0">
                <a:cs typeface="Arial" panose="020B0604020202020204" pitchFamily="34" charset="0"/>
              </a:rPr>
              <a:t>)(service=</a:t>
            </a:r>
            <a:r>
              <a:rPr lang="en-US" sz="1900" i="1" dirty="0" err="1">
                <a:cs typeface="Arial" panose="020B0604020202020204" pitchFamily="34" charset="0"/>
              </a:rPr>
              <a:t>orclXDB</a:t>
            </a:r>
            <a:r>
              <a:rPr lang="en-US" sz="1900" i="1" dirty="0">
                <a:cs typeface="Arial" panose="020B0604020202020204" pitchFamily="34" charset="0"/>
              </a:rPr>
              <a:t>)’ ; </a:t>
            </a:r>
          </a:p>
          <a:p>
            <a:pPr marL="0" indent="0">
              <a:buNone/>
            </a:pPr>
            <a:r>
              <a:rPr lang="en-US" sz="1900" i="1" dirty="0">
                <a:cs typeface="Arial" panose="020B0604020202020204" pitchFamily="34" charset="0"/>
              </a:rPr>
              <a:t>        &gt; ALTER SYSTEM SET SHARED_SERVERS = 10;</a:t>
            </a:r>
          </a:p>
        </p:txBody>
      </p:sp>
    </p:spTree>
    <p:extLst>
      <p:ext uri="{BB962C8B-B14F-4D97-AF65-F5344CB8AC3E}">
        <p14:creationId xmlns:p14="http://schemas.microsoft.com/office/powerpoint/2010/main" val="3499063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141402"/>
            <a:ext cx="9692640" cy="556182"/>
          </a:xfrm>
        </p:spPr>
        <p:txBody>
          <a:bodyPr>
            <a:normAutofit fontScale="90000"/>
          </a:bodyPr>
          <a:lstStyle/>
          <a:p>
            <a:r>
              <a:rPr lang="en-US" sz="3600" b="1" dirty="0"/>
              <a:t>      Comparing Dedicated and </a:t>
            </a:r>
            <a:r>
              <a:rPr lang="en-US" sz="3200" b="1" dirty="0"/>
              <a:t>Shared Server </a:t>
            </a:r>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669303" y="782425"/>
            <a:ext cx="9492792" cy="5934173"/>
          </a:xfrm>
        </p:spPr>
        <p:txBody>
          <a:bodyPr>
            <a:normAutofit fontScale="92500" lnSpcReduction="20000"/>
          </a:bodyPr>
          <a:lstStyle/>
          <a:p>
            <a:r>
              <a:rPr lang="en-US" sz="2000" dirty="0">
                <a:latin typeface="Arial" panose="020B0604020202020204" pitchFamily="34" charset="0"/>
                <a:cs typeface="Arial" panose="020B0604020202020204" pitchFamily="34" charset="0"/>
              </a:rPr>
              <a:t>Using a Shared Server is not an automatic choice, you will use it because you have to. If your main goal is to increase Scalability (carry out more requests per second through the instance), then you will configure it, possibly at the expense of CPU usage and overall response time. You may save a lot on PGA with the slight increase in SGA (for the LARGE_POOL), and also the overall number of Processes will be reduced.</a:t>
            </a:r>
          </a:p>
          <a:p>
            <a:r>
              <a:rPr lang="en-US" sz="2000" dirty="0">
                <a:latin typeface="Arial" panose="020B0604020202020204" pitchFamily="34" charset="0"/>
                <a:cs typeface="Arial" panose="020B0604020202020204" pitchFamily="34" charset="0"/>
              </a:rPr>
              <a:t>Shared Server is ideal for managing many Sessions doing short transactions, where the majority of work is done on the Client side. Here, one Shared Server should be able to deal with dozens of clients.</a:t>
            </a:r>
          </a:p>
          <a:p>
            <a:r>
              <a:rPr lang="en-US" sz="2000" dirty="0">
                <a:latin typeface="Arial" panose="020B0604020202020204" pitchFamily="34" charset="0"/>
                <a:cs typeface="Arial" panose="020B0604020202020204" pitchFamily="34" charset="0"/>
              </a:rPr>
              <a:t>Who will benefit mostly when a Shared Server is used:</a:t>
            </a:r>
          </a:p>
          <a:p>
            <a:pPr marL="0" indent="0">
              <a:buNone/>
            </a:pPr>
            <a:r>
              <a:rPr lang="en-US" sz="2000" dirty="0">
                <a:latin typeface="Arial" panose="020B0604020202020204" pitchFamily="34" charset="0"/>
                <a:cs typeface="Arial" panose="020B0604020202020204" pitchFamily="34" charset="0"/>
              </a:rPr>
              <a:t>	1. OLTP environment     2. Web Applications</a:t>
            </a:r>
          </a:p>
          <a:p>
            <a:r>
              <a:rPr lang="en-US" sz="2000" dirty="0">
                <a:latin typeface="Arial" panose="020B0604020202020204" pitchFamily="34" charset="0"/>
                <a:cs typeface="Arial" panose="020B0604020202020204" pitchFamily="34" charset="0"/>
              </a:rPr>
              <a:t>Also, you can configure </a:t>
            </a:r>
            <a:r>
              <a:rPr lang="en-US" sz="2000" b="1" dirty="0">
                <a:latin typeface="Arial" panose="020B0604020202020204" pitchFamily="34" charset="0"/>
                <a:cs typeface="Arial" panose="020B0604020202020204" pitchFamily="34" charset="0"/>
              </a:rPr>
              <a:t>Connection Pooling </a:t>
            </a:r>
            <a:r>
              <a:rPr lang="en-US" sz="2000" dirty="0">
                <a:latin typeface="Arial" panose="020B0604020202020204" pitchFamily="34" charset="0"/>
                <a:cs typeface="Arial" panose="020B0604020202020204" pitchFamily="34" charset="0"/>
              </a:rPr>
              <a:t>option, where Server can time out an Idle session and use its connection to service an Active session. The Idle session remains open and the physical connection is established promptly after a request comes from that session</a:t>
            </a:r>
          </a:p>
          <a:p>
            <a:r>
              <a:rPr lang="en-US" sz="2000" dirty="0">
                <a:latin typeface="Arial" panose="020B0604020202020204" pitchFamily="34" charset="0"/>
                <a:cs typeface="Arial" panose="020B0604020202020204" pitchFamily="34" charset="0"/>
              </a:rPr>
              <a:t>When is smart NOT to use a Shared Server</a:t>
            </a:r>
          </a:p>
          <a:p>
            <a:pPr>
              <a:buFont typeface="Wingdings" panose="05000000000000000000" pitchFamily="2" charset="2"/>
              <a:buChar char="q"/>
            </a:pPr>
            <a:r>
              <a:rPr lang="en-US" sz="2000" dirty="0">
                <a:latin typeface="Arial" panose="020B0604020202020204" pitchFamily="34" charset="0"/>
                <a:cs typeface="Arial" panose="020B0604020202020204" pitchFamily="34" charset="0"/>
              </a:rPr>
              <a:t>DBA work like Startup/Shutdown, Backup Procedures with RMAN etc.</a:t>
            </a:r>
          </a:p>
          <a:p>
            <a:pPr>
              <a:buFont typeface="Wingdings" panose="05000000000000000000" pitchFamily="2" charset="2"/>
              <a:buChar char="q"/>
            </a:pPr>
            <a:r>
              <a:rPr lang="en-US" sz="2000" dirty="0">
                <a:latin typeface="Arial" panose="020B0604020202020204" pitchFamily="34" charset="0"/>
                <a:cs typeface="Arial" panose="020B0604020202020204" pitchFamily="34" charset="0"/>
              </a:rPr>
              <a:t>(Large) Index creation or rebuilding</a:t>
            </a:r>
          </a:p>
          <a:p>
            <a:pPr>
              <a:buFont typeface="Wingdings" panose="05000000000000000000" pitchFamily="2" charset="2"/>
              <a:buChar char="q"/>
            </a:pPr>
            <a:r>
              <a:rPr lang="en-US" sz="2000" dirty="0">
                <a:latin typeface="Arial" panose="020B0604020202020204" pitchFamily="34" charset="0"/>
                <a:cs typeface="Arial" panose="020B0604020202020204" pitchFamily="34" charset="0"/>
              </a:rPr>
              <a:t>(Large) Table Reorganization operations</a:t>
            </a:r>
          </a:p>
          <a:p>
            <a:pPr>
              <a:buFont typeface="Wingdings" panose="05000000000000000000" pitchFamily="2" charset="2"/>
              <a:buChar char="q"/>
            </a:pPr>
            <a:r>
              <a:rPr lang="en-US" sz="2000" dirty="0">
                <a:latin typeface="Arial" panose="020B0604020202020204" pitchFamily="34" charset="0"/>
                <a:cs typeface="Arial" panose="020B0604020202020204" pitchFamily="34" charset="0"/>
              </a:rPr>
              <a:t>Data Warehouse operations or Bulk Insert operations</a:t>
            </a:r>
          </a:p>
          <a:p>
            <a:pPr>
              <a:buFont typeface="Wingdings" panose="05000000000000000000" pitchFamily="2" charset="2"/>
              <a:buChar char="q"/>
            </a:pP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2111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600" b="1" dirty="0"/>
              <a:t>Agenda</a:t>
            </a:r>
          </a:p>
        </p:txBody>
      </p:sp>
      <p:sp>
        <p:nvSpPr>
          <p:cNvPr id="3" name="Content Placeholder 2"/>
          <p:cNvSpPr>
            <a:spLocks noGrp="1"/>
          </p:cNvSpPr>
          <p:nvPr>
            <p:ph idx="1"/>
          </p:nvPr>
        </p:nvSpPr>
        <p:spPr>
          <a:xfrm>
            <a:off x="1092190" y="1517715"/>
            <a:ext cx="8595360" cy="4242062"/>
          </a:xfrm>
        </p:spPr>
        <p:txBody>
          <a:bodyPr>
            <a:normAutofit/>
          </a:bodyPr>
          <a:lstStyle/>
          <a:p>
            <a:r>
              <a:rPr lang="en-US" sz="2000" dirty="0">
                <a:latin typeface="Arial" panose="020B0604020202020204" pitchFamily="34" charset="0"/>
                <a:cs typeface="Arial" panose="020B0604020202020204" pitchFamily="34" charset="0"/>
              </a:rPr>
              <a:t>Oracle Net Overview</a:t>
            </a:r>
          </a:p>
          <a:p>
            <a:r>
              <a:rPr lang="en-US" sz="2000" dirty="0">
                <a:latin typeface="Arial" panose="020B0604020202020204" pitchFamily="34" charset="0"/>
                <a:cs typeface="Arial" panose="020B0604020202020204" pitchFamily="34" charset="0"/>
              </a:rPr>
              <a:t>Establishing a Session</a:t>
            </a:r>
          </a:p>
          <a:p>
            <a:r>
              <a:rPr lang="en-US" sz="2000" dirty="0">
                <a:latin typeface="Arial" panose="020B0604020202020204" pitchFamily="34" charset="0"/>
                <a:cs typeface="Arial" panose="020B0604020202020204" pitchFamily="34" charset="0"/>
              </a:rPr>
              <a:t>Tools to administer Oracle Network</a:t>
            </a:r>
          </a:p>
          <a:p>
            <a:r>
              <a:rPr lang="en-US" sz="2000" dirty="0">
                <a:latin typeface="Arial" panose="020B0604020202020204" pitchFamily="34" charset="0"/>
                <a:cs typeface="Arial" panose="020B0604020202020204" pitchFamily="34" charset="0"/>
              </a:rPr>
              <a:t>Creating a Database Listener</a:t>
            </a:r>
          </a:p>
          <a:p>
            <a:r>
              <a:rPr lang="en-US" sz="2000" dirty="0">
                <a:latin typeface="Arial" panose="020B0604020202020204" pitchFamily="34" charset="0"/>
                <a:cs typeface="Arial" panose="020B0604020202020204" pitchFamily="34" charset="0"/>
              </a:rPr>
              <a:t>Name Resolution Methods</a:t>
            </a:r>
          </a:p>
          <a:p>
            <a:r>
              <a:rPr lang="en-US" sz="2000" dirty="0">
                <a:latin typeface="Arial" panose="020B0604020202020204" pitchFamily="34" charset="0"/>
                <a:cs typeface="Arial" panose="020B0604020202020204" pitchFamily="34" charset="0"/>
              </a:rPr>
              <a:t>Advanced Connection Methods</a:t>
            </a:r>
          </a:p>
          <a:p>
            <a:r>
              <a:rPr lang="en-US" sz="2000" dirty="0">
                <a:latin typeface="Arial" panose="020B0604020202020204" pitchFamily="34" charset="0"/>
                <a:cs typeface="Arial" panose="020B0604020202020204" pitchFamily="34" charset="0"/>
              </a:rPr>
              <a:t>Shared Server Architecture</a:t>
            </a:r>
          </a:p>
          <a:p>
            <a:r>
              <a:rPr lang="en-US" sz="2000" dirty="0">
                <a:latin typeface="Arial" panose="020B0604020202020204" pitchFamily="34" charset="0"/>
                <a:cs typeface="Arial" panose="020B0604020202020204" pitchFamily="34" charset="0"/>
              </a:rPr>
              <a:t>Configure Shared Server (Parameters)</a:t>
            </a:r>
          </a:p>
          <a:p>
            <a:r>
              <a:rPr lang="en-US" sz="2000" dirty="0">
                <a:latin typeface="Arial" panose="020B0604020202020204" pitchFamily="34" charset="0"/>
                <a:cs typeface="Arial" panose="020B0604020202020204" pitchFamily="34" charset="0"/>
              </a:rPr>
              <a:t>Comparing Dedicated and Shared Server </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pPr marL="0" indent="0">
              <a:buNone/>
            </a:pPr>
            <a:endParaRPr lang="en-CA" dirty="0"/>
          </a:p>
        </p:txBody>
      </p:sp>
    </p:spTree>
    <p:extLst>
      <p:ext uri="{BB962C8B-B14F-4D97-AF65-F5344CB8AC3E}">
        <p14:creationId xmlns:p14="http://schemas.microsoft.com/office/powerpoint/2010/main" val="3557403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84841"/>
            <a:ext cx="9692640" cy="612743"/>
          </a:xfrm>
        </p:spPr>
        <p:txBody>
          <a:bodyPr>
            <a:normAutofit fontScale="90000"/>
          </a:bodyPr>
          <a:lstStyle/>
          <a:p>
            <a:r>
              <a:rPr lang="en-US" sz="3600" b="1" dirty="0"/>
              <a:t>      		</a:t>
            </a:r>
            <a:r>
              <a:rPr lang="en-US" sz="3200" b="1" dirty="0"/>
              <a:t>Oracle Net Overview</a:t>
            </a:r>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707010" y="697584"/>
            <a:ext cx="9455085" cy="6075575"/>
          </a:xfrm>
        </p:spPr>
        <p:txBody>
          <a:bodyPr>
            <a:normAutofit fontScale="92500" lnSpcReduction="20000"/>
          </a:bodyPr>
          <a:lstStyle/>
          <a:p>
            <a:r>
              <a:rPr lang="en-US" sz="2000" b="1" dirty="0">
                <a:latin typeface="Arial" panose="020B0604020202020204" pitchFamily="34" charset="0"/>
                <a:cs typeface="Arial" panose="020B0604020202020204" pitchFamily="34" charset="0"/>
              </a:rPr>
              <a:t>Oracle Net </a:t>
            </a:r>
            <a:r>
              <a:rPr lang="en-US" sz="2000" dirty="0">
                <a:latin typeface="Arial" panose="020B0604020202020204" pitchFamily="34" charset="0"/>
                <a:cs typeface="Arial" panose="020B0604020202020204" pitchFamily="34" charset="0"/>
              </a:rPr>
              <a:t>is the enabling software for Oracle’s Client-Server Architecture. It is a mechanism for establishing client sessions against a database.</a:t>
            </a:r>
          </a:p>
          <a:p>
            <a:r>
              <a:rPr lang="en-US" sz="2000" dirty="0">
                <a:latin typeface="Arial" panose="020B0604020202020204" pitchFamily="34" charset="0"/>
                <a:cs typeface="Arial" panose="020B0604020202020204" pitchFamily="34" charset="0"/>
              </a:rPr>
              <a:t>It is the glue that bounds the Oracle Network together or you may call it a Network Courier. It is responsible for handling Client-to-Server (and vice versa) communication, after a network session is established. </a:t>
            </a:r>
          </a:p>
          <a:p>
            <a:r>
              <a:rPr lang="en-US" sz="2000" dirty="0">
                <a:latin typeface="Arial" panose="020B0604020202020204" pitchFamily="34" charset="0"/>
                <a:cs typeface="Arial" panose="020B0604020202020204" pitchFamily="34" charset="0"/>
              </a:rPr>
              <a:t>It can be configured on the Client side, Server side, Middle-Tier App or Web Server</a:t>
            </a:r>
          </a:p>
          <a:p>
            <a:r>
              <a:rPr lang="en-US" sz="2000" dirty="0">
                <a:latin typeface="Arial" panose="020B0604020202020204" pitchFamily="34" charset="0"/>
                <a:cs typeface="Arial" panose="020B0604020202020204" pitchFamily="34" charset="0"/>
              </a:rPr>
              <a:t>There are several Tools that can be used to setup and administer Oracle Net, though it can be done by editing just Three files in a text editor</a:t>
            </a:r>
          </a:p>
          <a:p>
            <a:r>
              <a:rPr lang="en-US" sz="2000" dirty="0">
                <a:latin typeface="Arial" panose="020B0604020202020204" pitchFamily="34" charset="0"/>
                <a:cs typeface="Arial" panose="020B0604020202020204" pitchFamily="34" charset="0"/>
              </a:rPr>
              <a:t>In the Oracle environment, no user ever has direct access to the database, nor does the process that the user is running. User interacts only with a </a:t>
            </a:r>
            <a:r>
              <a:rPr lang="en-US" sz="2000" b="1" dirty="0">
                <a:latin typeface="Arial" panose="020B0604020202020204" pitchFamily="34" charset="0"/>
                <a:cs typeface="Arial" panose="020B0604020202020204" pitchFamily="34" charset="0"/>
              </a:rPr>
              <a:t>User Process</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UP</a:t>
            </a:r>
            <a:r>
              <a:rPr lang="en-US" sz="2000" dirty="0">
                <a:latin typeface="Arial" panose="020B0604020202020204" pitchFamily="34" charset="0"/>
                <a:cs typeface="Arial" panose="020B0604020202020204" pitchFamily="34" charset="0"/>
              </a:rPr>
              <a:t> (a C++ code linked with the OCI, a SQL*PLUS session etc.)</a:t>
            </a:r>
          </a:p>
          <a:p>
            <a:r>
              <a:rPr lang="en-US" sz="2000" dirty="0">
                <a:latin typeface="Arial" panose="020B0604020202020204" pitchFamily="34" charset="0"/>
                <a:cs typeface="Arial" panose="020B0604020202020204" pitchFamily="34" charset="0"/>
              </a:rPr>
              <a:t>The </a:t>
            </a:r>
            <a:r>
              <a:rPr lang="en-US" sz="2000" b="1" dirty="0">
                <a:latin typeface="Arial" panose="020B0604020202020204" pitchFamily="34" charset="0"/>
                <a:cs typeface="Arial" panose="020B0604020202020204" pitchFamily="34" charset="0"/>
              </a:rPr>
              <a:t>Server Process SP </a:t>
            </a:r>
            <a:r>
              <a:rPr lang="en-US" sz="2000" dirty="0">
                <a:latin typeface="Arial" panose="020B0604020202020204" pitchFamily="34" charset="0"/>
                <a:cs typeface="Arial" panose="020B0604020202020204" pitchFamily="34" charset="0"/>
              </a:rPr>
              <a:t>is running on a database server machine and executes the SQL requests received by UP. This the Client-Server split.</a:t>
            </a:r>
          </a:p>
          <a:p>
            <a:r>
              <a:rPr lang="en-US" sz="2000" dirty="0">
                <a:latin typeface="Arial" panose="020B0604020202020204" pitchFamily="34" charset="0"/>
                <a:cs typeface="Arial" panose="020B0604020202020204" pitchFamily="34" charset="0"/>
              </a:rPr>
              <a:t>Oracle Net is responsible for maintaining the session, meaning transmitting SQL requests from UP to SP and fetching the results from SP back to UP</a:t>
            </a:r>
          </a:p>
          <a:p>
            <a:r>
              <a:rPr lang="en-US" sz="2000" dirty="0">
                <a:latin typeface="Arial" panose="020B0604020202020204" pitchFamily="34" charset="0"/>
                <a:cs typeface="Arial" panose="020B0604020202020204" pitchFamily="34" charset="0"/>
              </a:rPr>
              <a:t>Oracle Net is running on the top of a certain </a:t>
            </a:r>
            <a:r>
              <a:rPr lang="en-US" sz="2000" b="1" dirty="0">
                <a:latin typeface="Arial" panose="020B0604020202020204" pitchFamily="34" charset="0"/>
                <a:cs typeface="Arial" panose="020B0604020202020204" pitchFamily="34" charset="0"/>
              </a:rPr>
              <a:t>Communication Protocol </a:t>
            </a:r>
            <a:r>
              <a:rPr lang="en-US" sz="2000" dirty="0">
                <a:latin typeface="Arial" panose="020B0604020202020204" pitchFamily="34" charset="0"/>
                <a:cs typeface="Arial" panose="020B0604020202020204" pitchFamily="34" charset="0"/>
              </a:rPr>
              <a:t>supported by the OS. There are at least </a:t>
            </a:r>
            <a:r>
              <a:rPr lang="en-US" sz="2000" dirty="0">
                <a:solidFill>
                  <a:srgbClr val="0070C0"/>
                </a:solidFill>
                <a:latin typeface="Arial" panose="020B0604020202020204" pitchFamily="34" charset="0"/>
                <a:cs typeface="Arial" panose="020B0604020202020204" pitchFamily="34" charset="0"/>
              </a:rPr>
              <a:t>3 default protocols </a:t>
            </a:r>
            <a:r>
              <a:rPr lang="en-US" sz="2000" dirty="0">
                <a:latin typeface="Arial" panose="020B0604020202020204" pitchFamily="34" charset="0"/>
                <a:cs typeface="Arial" panose="020B0604020202020204" pitchFamily="34" charset="0"/>
              </a:rPr>
              <a:t>available;</a:t>
            </a:r>
          </a:p>
          <a:p>
            <a:pPr>
              <a:buFont typeface="Courier New" panose="02070309020205020404" pitchFamily="49" charset="0"/>
              <a:buChar char="o"/>
            </a:pPr>
            <a:r>
              <a:rPr lang="en-US" sz="2000" dirty="0">
                <a:latin typeface="Arial" panose="020B0604020202020204" pitchFamily="34" charset="0"/>
                <a:cs typeface="Arial" panose="020B0604020202020204" pitchFamily="34" charset="0"/>
              </a:rPr>
              <a:t>TCP/IP versions 4 and 6</a:t>
            </a:r>
          </a:p>
          <a:p>
            <a:pPr>
              <a:buFont typeface="Courier New" panose="02070309020205020404" pitchFamily="49" charset="0"/>
              <a:buChar char="o"/>
            </a:pPr>
            <a:r>
              <a:rPr lang="en-US" sz="2000" dirty="0">
                <a:latin typeface="Arial" panose="020B0604020202020204" pitchFamily="34" charset="0"/>
                <a:cs typeface="Arial" panose="020B0604020202020204" pitchFamily="34" charset="0"/>
              </a:rPr>
              <a:t>TCP/IP with Secure Socket layer (SSL)</a:t>
            </a:r>
          </a:p>
          <a:p>
            <a:pPr>
              <a:buFont typeface="Courier New" panose="02070309020205020404" pitchFamily="49" charset="0"/>
              <a:buChar char="o"/>
            </a:pPr>
            <a:r>
              <a:rPr lang="en-US" sz="2000" dirty="0">
                <a:latin typeface="Arial" panose="020B0604020202020204" pitchFamily="34" charset="0"/>
                <a:cs typeface="Arial" panose="020B0604020202020204" pitchFamily="34" charset="0"/>
              </a:rPr>
              <a:t>Inter Process Protocol (IPC)</a:t>
            </a:r>
          </a:p>
          <a:p>
            <a:pPr>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4136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150829"/>
            <a:ext cx="9692640" cy="546755"/>
          </a:xfrm>
        </p:spPr>
        <p:txBody>
          <a:bodyPr>
            <a:normAutofit fontScale="90000"/>
          </a:bodyPr>
          <a:lstStyle/>
          <a:p>
            <a:r>
              <a:rPr lang="en-US" sz="3600" b="1" dirty="0"/>
              <a:t>      	</a:t>
            </a:r>
            <a:r>
              <a:rPr lang="en-US" b="1" dirty="0"/>
              <a:t>Establishing a Client-Server Session</a:t>
            </a:r>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857839" y="801278"/>
            <a:ext cx="9304256" cy="5816338"/>
          </a:xfrm>
        </p:spPr>
        <p:txBody>
          <a:bodyPr>
            <a:normAutofit fontScale="92500" lnSpcReduction="10000"/>
          </a:bodyPr>
          <a:lstStyle/>
          <a:p>
            <a:r>
              <a:rPr lang="en-US" sz="2000" b="1" dirty="0">
                <a:latin typeface="Arial" panose="020B0604020202020204" pitchFamily="34" charset="0"/>
                <a:cs typeface="Arial" panose="020B0604020202020204" pitchFamily="34" charset="0"/>
              </a:rPr>
              <a:t>Session </a:t>
            </a:r>
            <a:r>
              <a:rPr lang="en-US" sz="2000" dirty="0">
                <a:latin typeface="Arial" panose="020B0604020202020204" pitchFamily="34" charset="0"/>
                <a:cs typeface="Arial" panose="020B0604020202020204" pitchFamily="34" charset="0"/>
              </a:rPr>
              <a:t>has various components; an User interacts with a UP, then UP interacts with a SP via Oracle Net, then SP interacts with the Instance (mainly SGA), then the Instance via BP interacts with the Database and finally the other way around, until the SQL results are brought back to the User.</a:t>
            </a:r>
          </a:p>
          <a:p>
            <a:r>
              <a:rPr lang="en-US" sz="2000" dirty="0">
                <a:latin typeface="Arial" panose="020B0604020202020204" pitchFamily="34" charset="0"/>
                <a:cs typeface="Arial" panose="020B0604020202020204" pitchFamily="34" charset="0"/>
              </a:rPr>
              <a:t>The database </a:t>
            </a:r>
            <a:r>
              <a:rPr lang="en-US" sz="2000" b="1" dirty="0">
                <a:latin typeface="Arial" panose="020B0604020202020204" pitchFamily="34" charset="0"/>
                <a:cs typeface="Arial" panose="020B0604020202020204" pitchFamily="34" charset="0"/>
              </a:rPr>
              <a:t>Listener (LIST) </a:t>
            </a:r>
            <a:r>
              <a:rPr lang="en-US" sz="2000" dirty="0">
                <a:latin typeface="Arial" panose="020B0604020202020204" pitchFamily="34" charset="0"/>
                <a:cs typeface="Arial" panose="020B0604020202020204" pitchFamily="34" charset="0"/>
              </a:rPr>
              <a:t>process is running on the server machine, monitors one or more ports (by default at 1521) for incoming </a:t>
            </a:r>
            <a:r>
              <a:rPr lang="en-US" sz="2000" b="1" dirty="0">
                <a:latin typeface="Arial" panose="020B0604020202020204" pitchFamily="34" charset="0"/>
                <a:cs typeface="Arial" panose="020B0604020202020204" pitchFamily="34" charset="0"/>
              </a:rPr>
              <a:t>connection requests </a:t>
            </a:r>
            <a:r>
              <a:rPr lang="en-US" sz="2000" dirty="0">
                <a:latin typeface="Arial" panose="020B0604020202020204" pitchFamily="34" charset="0"/>
                <a:cs typeface="Arial" panose="020B0604020202020204" pitchFamily="34" charset="0"/>
              </a:rPr>
              <a:t>by UP. It is responsible to validate the UP connection request and to spawn a new (dedicated) SP or to pass the UP to one of the </a:t>
            </a:r>
            <a:r>
              <a:rPr lang="en-US" sz="2000" b="1" dirty="0">
                <a:latin typeface="Arial" panose="020B0604020202020204" pitchFamily="34" charset="0"/>
                <a:cs typeface="Arial" panose="020B0604020202020204" pitchFamily="34" charset="0"/>
              </a:rPr>
              <a:t>Dispatcher (DISP) </a:t>
            </a:r>
            <a:r>
              <a:rPr lang="en-US" sz="2000" dirty="0">
                <a:latin typeface="Arial" panose="020B0604020202020204" pitchFamily="34" charset="0"/>
                <a:cs typeface="Arial" panose="020B0604020202020204" pitchFamily="34" charset="0"/>
              </a:rPr>
              <a:t>processes, that will then deal with one of the pre-spawned SP</a:t>
            </a:r>
          </a:p>
          <a:p>
            <a:r>
              <a:rPr lang="en-US" sz="2000" dirty="0">
                <a:latin typeface="Arial" panose="020B0604020202020204" pitchFamily="34" charset="0"/>
                <a:cs typeface="Arial" panose="020B0604020202020204" pitchFamily="34" charset="0"/>
              </a:rPr>
              <a:t>Assume that we have the following connection request made in </a:t>
            </a:r>
            <a:r>
              <a:rPr lang="en-US" sz="2000" dirty="0" err="1">
                <a:latin typeface="Arial" panose="020B0604020202020204" pitchFamily="34" charset="0"/>
                <a:cs typeface="Arial" panose="020B0604020202020204" pitchFamily="34" charset="0"/>
              </a:rPr>
              <a:t>Sql</a:t>
            </a:r>
            <a:r>
              <a:rPr lang="en-US" sz="2000" dirty="0">
                <a:latin typeface="Arial" panose="020B0604020202020204" pitchFamily="34" charset="0"/>
                <a:cs typeface="Arial" panose="020B0604020202020204" pitchFamily="34" charset="0"/>
              </a:rPr>
              <a:t>*Plus by a given </a:t>
            </a:r>
            <a:r>
              <a:rPr lang="en-US" sz="2000" dirty="0">
                <a:solidFill>
                  <a:srgbClr val="0070C0"/>
                </a:solidFill>
                <a:latin typeface="Arial" panose="020B0604020202020204" pitchFamily="34" charset="0"/>
                <a:cs typeface="Arial" panose="020B0604020202020204" pitchFamily="34" charset="0"/>
              </a:rPr>
              <a:t>“connect string”. </a:t>
            </a:r>
            <a:r>
              <a:rPr lang="en-US" sz="2000" dirty="0">
                <a:latin typeface="Arial" panose="020B0604020202020204" pitchFamily="34" charset="0"/>
                <a:cs typeface="Arial" panose="020B0604020202020204" pitchFamily="34" charset="0"/>
              </a:rPr>
              <a:t>Then you will have the following steps done by LIST:</a:t>
            </a:r>
          </a:p>
          <a:p>
            <a:pPr marL="0" indent="0">
              <a:buNone/>
            </a:pPr>
            <a:r>
              <a:rPr lang="en-US" sz="2000" dirty="0">
                <a:latin typeface="Arial" panose="020B0604020202020204" pitchFamily="34" charset="0"/>
                <a:cs typeface="Arial" panose="020B0604020202020204" pitchFamily="34" charset="0"/>
              </a:rPr>
              <a:t>                 </a:t>
            </a:r>
            <a:r>
              <a:rPr lang="en-US" sz="1900" i="1" dirty="0">
                <a:latin typeface="Century" panose="02040604050505020304" pitchFamily="18" charset="0"/>
                <a:cs typeface="Arial" panose="020B0604020202020204" pitchFamily="34" charset="0"/>
              </a:rPr>
              <a:t>&gt; connect  </a:t>
            </a:r>
            <a:r>
              <a:rPr lang="en-US" sz="1900" i="1" dirty="0" err="1">
                <a:latin typeface="Century" panose="02040604050505020304" pitchFamily="18" charset="0"/>
                <a:cs typeface="Arial" panose="020B0604020202020204" pitchFamily="34" charset="0"/>
              </a:rPr>
              <a:t>scott</a:t>
            </a:r>
            <a:r>
              <a:rPr lang="en-US" sz="1900" i="1" dirty="0">
                <a:latin typeface="Century" panose="02040604050505020304" pitchFamily="18" charset="0"/>
                <a:cs typeface="Arial" panose="020B0604020202020204" pitchFamily="34" charset="0"/>
              </a:rPr>
              <a:t>/</a:t>
            </a:r>
            <a:r>
              <a:rPr lang="en-US" sz="1900" i="1" dirty="0" err="1">
                <a:latin typeface="Century" panose="02040604050505020304" pitchFamily="18" charset="0"/>
                <a:cs typeface="Arial" panose="020B0604020202020204" pitchFamily="34" charset="0"/>
              </a:rPr>
              <a:t>tiger@sales</a:t>
            </a:r>
            <a:endParaRPr lang="en-US" sz="1900" i="1" dirty="0">
              <a:latin typeface="Century" panose="02040604050505020304" pitchFamily="18"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1	</a:t>
            </a:r>
            <a:r>
              <a:rPr lang="en-US" sz="2000" b="1" dirty="0">
                <a:latin typeface="Arial" panose="020B0604020202020204" pitchFamily="34" charset="0"/>
                <a:cs typeface="Arial" panose="020B0604020202020204" pitchFamily="34" charset="0"/>
              </a:rPr>
              <a:t>Name Resolution </a:t>
            </a:r>
            <a:r>
              <a:rPr lang="en-US" sz="2000" dirty="0">
                <a:latin typeface="Arial" panose="020B0604020202020204" pitchFamily="34" charset="0"/>
                <a:cs typeface="Arial" panose="020B0604020202020204" pitchFamily="34" charset="0"/>
              </a:rPr>
              <a:t>of the “connect string” that includes “connect identifier” in the 	form of  a </a:t>
            </a:r>
            <a:r>
              <a:rPr lang="en-US" sz="2000" dirty="0">
                <a:solidFill>
                  <a:srgbClr val="0070C0"/>
                </a:solidFill>
                <a:latin typeface="Arial" panose="020B0604020202020204" pitchFamily="34" charset="0"/>
                <a:cs typeface="Arial" panose="020B0604020202020204" pitchFamily="34" charset="0"/>
              </a:rPr>
              <a:t>“net service name”  </a:t>
            </a:r>
            <a:r>
              <a:rPr lang="en-US" sz="2000" dirty="0">
                <a:latin typeface="Arial" panose="020B0604020202020204" pitchFamily="34" charset="0"/>
                <a:cs typeface="Arial" panose="020B0604020202020204" pitchFamily="34" charset="0"/>
                <a:sym typeface="Wingdings" panose="05000000000000000000" pitchFamily="2" charset="2"/>
              </a:rPr>
              <a:t> 	here  </a:t>
            </a:r>
            <a:r>
              <a:rPr lang="en-US" sz="2000" dirty="0">
                <a:solidFill>
                  <a:srgbClr val="0070C0"/>
                </a:solidFill>
                <a:latin typeface="Arial" panose="020B0604020202020204" pitchFamily="34" charset="0"/>
                <a:cs typeface="Arial" panose="020B0604020202020204" pitchFamily="34" charset="0"/>
                <a:sym typeface="Wingdings" panose="05000000000000000000" pitchFamily="2" charset="2"/>
              </a:rPr>
              <a:t>sales</a:t>
            </a:r>
          </a:p>
          <a:p>
            <a:pPr>
              <a:buFont typeface="Courier New" panose="02070309020205020404" pitchFamily="49" charset="0"/>
              <a:buChar char="o"/>
            </a:pPr>
            <a:r>
              <a:rPr lang="en-US" sz="1900" dirty="0">
                <a:cs typeface="Arial" panose="020B0604020202020204" pitchFamily="34" charset="0"/>
              </a:rPr>
              <a:t>The Protocol used (by default is TCP/IP)</a:t>
            </a:r>
          </a:p>
          <a:p>
            <a:pPr>
              <a:buFont typeface="Courier New" panose="02070309020205020404" pitchFamily="49" charset="0"/>
              <a:buChar char="o"/>
            </a:pPr>
            <a:r>
              <a:rPr lang="en-US" sz="1900" dirty="0">
                <a:cs typeface="Arial" panose="020B0604020202020204" pitchFamily="34" charset="0"/>
              </a:rPr>
              <a:t>The IP address of the database server or the Hostname</a:t>
            </a:r>
          </a:p>
          <a:p>
            <a:pPr>
              <a:buFont typeface="Courier New" panose="02070309020205020404" pitchFamily="49" charset="0"/>
              <a:buChar char="o"/>
            </a:pPr>
            <a:r>
              <a:rPr lang="en-US" sz="1900" dirty="0">
                <a:cs typeface="Arial" panose="020B0604020202020204" pitchFamily="34" charset="0"/>
              </a:rPr>
              <a:t>The Port# that the LIST is monitoring on (by default is 1521)</a:t>
            </a:r>
          </a:p>
          <a:p>
            <a:pPr>
              <a:buFont typeface="Courier New" panose="02070309020205020404" pitchFamily="49" charset="0"/>
              <a:buChar char="o"/>
            </a:pPr>
            <a:r>
              <a:rPr lang="en-US" sz="1900" dirty="0">
                <a:cs typeface="Arial" panose="020B0604020202020204" pitchFamily="34" charset="0"/>
              </a:rPr>
              <a:t>The Service or Instance Name (that may be different of the connect identifier)</a:t>
            </a:r>
            <a:endParaRPr lang="en-US" sz="1900" dirty="0">
              <a:solidFill>
                <a:srgbClr val="0070C0"/>
              </a:solidFill>
              <a:cs typeface="Arial" panose="020B0604020202020204" pitchFamily="34" charset="0"/>
              <a:sym typeface="Wingdings" panose="05000000000000000000" pitchFamily="2" charset="2"/>
            </a:endParaRPr>
          </a:p>
          <a:p>
            <a:pPr marL="0" indent="0">
              <a:buNone/>
            </a:pPr>
            <a:endParaRPr lang="en-US" sz="1700" dirty="0">
              <a:latin typeface="Arial" panose="020B0604020202020204" pitchFamily="34" charset="0"/>
              <a:cs typeface="Arial" panose="020B0604020202020204" pitchFamily="34" charset="0"/>
            </a:endParaRPr>
          </a:p>
          <a:p>
            <a:pPr>
              <a:buFont typeface="Courier New" panose="02070309020205020404" pitchFamily="49" charset="0"/>
              <a:buChar char="o"/>
            </a:pP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4596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9975"/>
            <a:ext cx="9692640" cy="1017547"/>
          </a:xfrm>
        </p:spPr>
        <p:txBody>
          <a:bodyPr>
            <a:normAutofit/>
          </a:bodyPr>
          <a:lstStyle/>
          <a:p>
            <a:r>
              <a:rPr lang="en-US" sz="3600" b="1" dirty="0"/>
              <a:t>   </a:t>
            </a:r>
            <a:r>
              <a:rPr lang="en-US" sz="3200" b="1" dirty="0"/>
              <a:t>Establishing a Client-Server Session cont.</a:t>
            </a:r>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490194" y="546755"/>
            <a:ext cx="9455085" cy="17425392"/>
          </a:xfrm>
        </p:spPr>
        <p:txBody>
          <a:bodyPr>
            <a:normAutofit/>
          </a:bodyPr>
          <a:lstStyle/>
          <a:p>
            <a:pPr marL="0" indent="0">
              <a:buNone/>
            </a:pPr>
            <a:r>
              <a:rPr lang="en-US" dirty="0">
                <a:latin typeface="Arial" panose="020B0604020202020204" pitchFamily="34" charset="0"/>
                <a:cs typeface="Arial" panose="020B0604020202020204" pitchFamily="34" charset="0"/>
              </a:rPr>
              <a:t>2.</a:t>
            </a:r>
            <a:r>
              <a:rPr lang="en-US" sz="2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Will spawn or launch a new SP (in a Dedicated Server environment) that will get an 	unique TCP 	Port# </a:t>
            </a:r>
          </a:p>
          <a:p>
            <a:pPr marL="0" indent="0">
              <a:buNone/>
            </a:pPr>
            <a:r>
              <a:rPr lang="en-US" dirty="0">
                <a:latin typeface="Arial" panose="020B0604020202020204" pitchFamily="34" charset="0"/>
                <a:cs typeface="Arial" panose="020B0604020202020204" pitchFamily="34" charset="0"/>
              </a:rPr>
              <a:t>3.	LIST will send this Port# back to UP and will then stop communicating with that UP, 	and will continue to listen for other connection requests</a:t>
            </a:r>
          </a:p>
          <a:p>
            <a:pPr marL="0" indent="0">
              <a:buNone/>
            </a:pPr>
            <a:r>
              <a:rPr lang="en-US" dirty="0">
                <a:latin typeface="Arial" panose="020B0604020202020204" pitchFamily="34" charset="0"/>
                <a:cs typeface="Arial" panose="020B0604020202020204" pitchFamily="34" charset="0"/>
              </a:rPr>
              <a:t>4.	Validation of User/Password by SP (password is </a:t>
            </a:r>
            <a:r>
              <a:rPr lang="en-US" dirty="0" err="1">
                <a:latin typeface="Arial" panose="020B0604020202020204" pitchFamily="34" charset="0"/>
                <a:cs typeface="Arial" panose="020B0604020202020204" pitchFamily="34" charset="0"/>
              </a:rPr>
              <a:t>CaSe</a:t>
            </a:r>
            <a:r>
              <a:rPr lang="en-US" dirty="0">
                <a:latin typeface="Arial" panose="020B0604020202020204" pitchFamily="34" charset="0"/>
                <a:cs typeface="Arial" panose="020B0604020202020204" pitchFamily="34" charset="0"/>
              </a:rPr>
              <a:t> sensitive since 11g)</a:t>
            </a:r>
          </a:p>
          <a:p>
            <a:pPr marL="0" indent="0">
              <a:buNone/>
            </a:pPr>
            <a:r>
              <a:rPr lang="en-US" dirty="0">
                <a:latin typeface="Arial" panose="020B0604020202020204" pitchFamily="34" charset="0"/>
                <a:cs typeface="Arial" panose="020B0604020202020204" pitchFamily="34" charset="0"/>
              </a:rPr>
              <a:t>5.	From now on, UP will direct communicate only with its dedicated SP, that will be 	responsible for things like:</a:t>
            </a:r>
          </a:p>
          <a:p>
            <a:pPr>
              <a:buFont typeface="Wingdings" panose="05000000000000000000" pitchFamily="2" charset="2"/>
              <a:buChar char="§"/>
            </a:pPr>
            <a:r>
              <a:rPr lang="en-US" dirty="0">
                <a:cs typeface="Arial" panose="020B0604020202020204" pitchFamily="34" charset="0"/>
              </a:rPr>
              <a:t>Parsing and running any SQL statements specified in the UP requests</a:t>
            </a:r>
          </a:p>
          <a:p>
            <a:pPr>
              <a:buFont typeface="Wingdings" panose="05000000000000000000" pitchFamily="2" charset="2"/>
              <a:buChar char="§"/>
            </a:pPr>
            <a:r>
              <a:rPr lang="en-US" dirty="0">
                <a:cs typeface="Arial" panose="020B0604020202020204" pitchFamily="34" charset="0"/>
              </a:rPr>
              <a:t>Checking the DBC for all blocks needed to satisfy the SQL requests, and if not present, then reading those blocks from Datafiles into DBC</a:t>
            </a:r>
          </a:p>
          <a:p>
            <a:pPr>
              <a:buFont typeface="Wingdings" panose="05000000000000000000" pitchFamily="2" charset="2"/>
              <a:buChar char="§"/>
            </a:pPr>
            <a:r>
              <a:rPr lang="en-US" dirty="0">
                <a:cs typeface="Arial" panose="020B0604020202020204" pitchFamily="34" charset="0"/>
              </a:rPr>
              <a:t>Managing all Sorting activity and Returning all Results to UP</a:t>
            </a:r>
          </a:p>
          <a:p>
            <a:pPr>
              <a:buFont typeface="Wingdings" panose="05000000000000000000" pitchFamily="2" charset="2"/>
              <a:buChar char="v"/>
            </a:pPr>
            <a:r>
              <a:rPr lang="en-US" dirty="0">
                <a:latin typeface="Rockwell" panose="02060603020205020403" pitchFamily="18" charset="0"/>
                <a:cs typeface="Calibri" panose="020F0502020204030204" pitchFamily="34" charset="0"/>
              </a:rPr>
              <a:t>Users initiate a connection request by providing a </a:t>
            </a:r>
            <a:r>
              <a:rPr lang="en-US" dirty="0">
                <a:solidFill>
                  <a:srgbClr val="0070C0"/>
                </a:solidFill>
                <a:latin typeface="Rockwell" panose="02060603020205020403" pitchFamily="18" charset="0"/>
                <a:cs typeface="Calibri" panose="020F0502020204030204" pitchFamily="34" charset="0"/>
              </a:rPr>
              <a:t>connect string</a:t>
            </a:r>
            <a:r>
              <a:rPr lang="en-US" dirty="0">
                <a:latin typeface="Rockwell" panose="02060603020205020403" pitchFamily="18" charset="0"/>
                <a:cs typeface="Calibri" panose="020F0502020204030204" pitchFamily="34" charset="0"/>
              </a:rPr>
              <a:t>. A connect string includes a username and password, along with a </a:t>
            </a:r>
            <a:r>
              <a:rPr lang="en-US" dirty="0">
                <a:solidFill>
                  <a:srgbClr val="0070C0"/>
                </a:solidFill>
                <a:latin typeface="Rockwell" panose="02060603020205020403" pitchFamily="18" charset="0"/>
                <a:cs typeface="Calibri" panose="020F0502020204030204" pitchFamily="34" charset="0"/>
              </a:rPr>
              <a:t>connect identifier</a:t>
            </a:r>
            <a:r>
              <a:rPr lang="en-US" dirty="0">
                <a:latin typeface="Rockwell" panose="02060603020205020403" pitchFamily="18" charset="0"/>
                <a:cs typeface="Calibri" panose="020F0502020204030204" pitchFamily="34" charset="0"/>
              </a:rPr>
              <a:t>. A connect identifier can be the </a:t>
            </a:r>
            <a:r>
              <a:rPr lang="en-US" dirty="0">
                <a:solidFill>
                  <a:srgbClr val="0070C0"/>
                </a:solidFill>
                <a:latin typeface="Rockwell" panose="02060603020205020403" pitchFamily="18" charset="0"/>
                <a:cs typeface="Calibri" panose="020F0502020204030204" pitchFamily="34" charset="0"/>
              </a:rPr>
              <a:t>connect descriptor </a:t>
            </a:r>
            <a:r>
              <a:rPr lang="en-US" dirty="0">
                <a:latin typeface="Rockwell" panose="02060603020205020403" pitchFamily="18" charset="0"/>
                <a:cs typeface="Calibri" panose="020F0502020204030204" pitchFamily="34" charset="0"/>
              </a:rPr>
              <a:t>itself or a name that resolves to a connect descriptor. One of the most common connect identifiers is a </a:t>
            </a:r>
            <a:r>
              <a:rPr lang="en-US" dirty="0">
                <a:solidFill>
                  <a:srgbClr val="0070C0"/>
                </a:solidFill>
                <a:latin typeface="Rockwell" panose="02060603020205020403" pitchFamily="18" charset="0"/>
                <a:cs typeface="Calibri" panose="020F0502020204030204" pitchFamily="34" charset="0"/>
              </a:rPr>
              <a:t>net service name</a:t>
            </a:r>
            <a:r>
              <a:rPr lang="en-US" dirty="0">
                <a:latin typeface="Rockwell" panose="02060603020205020403" pitchFamily="18" charset="0"/>
                <a:cs typeface="Calibri" panose="020F0502020204030204" pitchFamily="34" charset="0"/>
              </a:rPr>
              <a:t>, a simple name for a DB service. Here is an example with the “connect descriptor” </a:t>
            </a:r>
          </a:p>
          <a:p>
            <a:pPr marL="0" indent="0">
              <a:buNone/>
            </a:pPr>
            <a:r>
              <a:rPr lang="en-US" i="1" dirty="0">
                <a:latin typeface="Rockwell" panose="02060603020205020403" pitchFamily="18" charset="0"/>
                <a:cs typeface="Calibri" panose="020F0502020204030204" pitchFamily="34" charset="0"/>
              </a:rPr>
              <a:t>	</a:t>
            </a:r>
            <a:r>
              <a:rPr lang="en-US" i="1" dirty="0" err="1">
                <a:cs typeface="Arial" panose="020B0604020202020204" pitchFamily="34" charset="0"/>
              </a:rPr>
              <a:t>scott</a:t>
            </a:r>
            <a:r>
              <a:rPr lang="en-US" i="1" dirty="0">
                <a:cs typeface="Arial" panose="020B0604020202020204" pitchFamily="34" charset="0"/>
              </a:rPr>
              <a:t>/tiger@((</a:t>
            </a:r>
            <a:r>
              <a:rPr lang="en-US" altLang="en-US" i="1" dirty="0">
                <a:solidFill>
                  <a:srgbClr val="000000"/>
                </a:solidFill>
                <a:cs typeface="Arial" panose="020B0604020202020204" pitchFamily="34" charset="0"/>
              </a:rPr>
              <a:t>DESCRIPTION=(ADDRESS=(PROTOCOL=</a:t>
            </a:r>
            <a:r>
              <a:rPr lang="en-US" altLang="en-US" i="1" dirty="0" err="1">
                <a:solidFill>
                  <a:srgbClr val="000000"/>
                </a:solidFill>
                <a:cs typeface="Arial" panose="020B0604020202020204" pitchFamily="34" charset="0"/>
              </a:rPr>
              <a:t>tcp</a:t>
            </a:r>
            <a:r>
              <a:rPr lang="en-US" altLang="en-US" i="1" dirty="0">
                <a:solidFill>
                  <a:srgbClr val="000000"/>
                </a:solidFill>
                <a:cs typeface="Arial" panose="020B0604020202020204" pitchFamily="34" charset="0"/>
              </a:rPr>
              <a:t>)(HOST=sales_server1)	(PORT=1521))</a:t>
            </a:r>
            <a:r>
              <a:rPr lang="en-US" altLang="en-US" i="1" dirty="0">
                <a:solidFill>
                  <a:schemeClr val="tx1"/>
                </a:solidFill>
                <a:cs typeface="Arial" panose="020B0604020202020204" pitchFamily="34" charset="0"/>
              </a:rPr>
              <a:t> </a:t>
            </a:r>
            <a:r>
              <a:rPr lang="en-US" altLang="en-US" i="1" dirty="0">
                <a:solidFill>
                  <a:srgbClr val="000000"/>
                </a:solidFill>
                <a:cs typeface="Arial" panose="020B0604020202020204" pitchFamily="34" charset="0"/>
              </a:rPr>
              <a:t>(CONNECT_DATA=(SERVICE_NAME=sales.us.acme.com)))</a:t>
            </a:r>
            <a:r>
              <a:rPr lang="en-US" altLang="en-US" i="1" dirty="0">
                <a:solidFill>
                  <a:schemeClr val="tx1"/>
                </a:solidFill>
                <a:cs typeface="Arial" panose="020B0604020202020204" pitchFamily="34" charset="0"/>
              </a:rPr>
              <a:t> </a:t>
            </a:r>
          </a:p>
          <a:p>
            <a:pPr marL="0" indent="0">
              <a:buNone/>
            </a:pPr>
            <a:r>
              <a:rPr lang="en-US" altLang="en-US" sz="1100" dirty="0">
                <a:solidFill>
                  <a:schemeClr val="tx1"/>
                </a:solidFill>
                <a:latin typeface="Arial" panose="020B0604020202020204" pitchFamily="34" charset="0"/>
              </a:rPr>
              <a:t>               </a:t>
            </a:r>
            <a:endParaRPr lang="en-US" altLang="en-US" sz="3200" dirty="0">
              <a:solidFill>
                <a:schemeClr val="tx1"/>
              </a:solidFill>
              <a:latin typeface="Arial" panose="020B0604020202020204" pitchFamily="34" charset="0"/>
            </a:endParaRPr>
          </a:p>
          <a:p>
            <a:pPr marL="0" indent="0">
              <a:buNone/>
            </a:pPr>
            <a:endParaRPr lang="en-US" sz="12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a:t>
            </a:r>
          </a:p>
          <a:p>
            <a:pPr>
              <a:buFont typeface="Courier New" panose="02070309020205020404" pitchFamily="49" charset="0"/>
              <a:buChar char="o"/>
            </a:pP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
        <p:nvSpPr>
          <p:cNvPr id="9" name="Rectangle 6">
            <a:extLst>
              <a:ext uri="{FF2B5EF4-FFF2-40B4-BE49-F238E27FC236}">
                <a16:creationId xmlns:a16="http://schemas.microsoft.com/office/drawing/2014/main" id="{1E1B08C9-F82C-43E2-8C14-586346D70FA1}"/>
              </a:ext>
            </a:extLst>
          </p:cNvPr>
          <p:cNvSpPr>
            <a:spLocks noChangeArrowheads="1"/>
          </p:cNvSpPr>
          <p:nvPr/>
        </p:nvSpPr>
        <p:spPr bwMode="auto">
          <a:xfrm>
            <a:off x="-527900" y="9975"/>
            <a:ext cx="65" cy="437249"/>
          </a:xfrm>
          <a:prstGeom prst="rect">
            <a:avLst/>
          </a:prstGeom>
          <a:solidFill>
            <a:srgbClr val="F9F9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7">
            <a:extLst>
              <a:ext uri="{FF2B5EF4-FFF2-40B4-BE49-F238E27FC236}">
                <a16:creationId xmlns:a16="http://schemas.microsoft.com/office/drawing/2014/main" id="{528DDC0A-9B2C-4CEC-B705-E53FC4FB8B95}"/>
              </a:ext>
            </a:extLst>
          </p:cNvPr>
          <p:cNvSpPr>
            <a:spLocks noChangeArrowheads="1"/>
          </p:cNvSpPr>
          <p:nvPr/>
        </p:nvSpPr>
        <p:spPr bwMode="auto">
          <a:xfrm>
            <a:off x="-263950" y="-32446"/>
            <a:ext cx="65" cy="437249"/>
          </a:xfrm>
          <a:prstGeom prst="rect">
            <a:avLst/>
          </a:prstGeom>
          <a:solidFill>
            <a:srgbClr val="F9F9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2341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188537"/>
            <a:ext cx="9692640" cy="537327"/>
          </a:xfrm>
        </p:spPr>
        <p:txBody>
          <a:bodyPr>
            <a:normAutofit fontScale="90000"/>
          </a:bodyPr>
          <a:lstStyle/>
          <a:p>
            <a:r>
              <a:rPr lang="en-US" sz="3600" b="1" dirty="0"/>
              <a:t>      	Tools to administer Oracle Network</a:t>
            </a:r>
            <a:endParaRPr lang="en-US" b="1" dirty="0"/>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1055803" y="838987"/>
            <a:ext cx="9106292" cy="5929458"/>
          </a:xfrm>
        </p:spPr>
        <p:txBody>
          <a:bodyPr>
            <a:normAutofit fontScale="92500" lnSpcReduction="20000"/>
          </a:bodyPr>
          <a:lstStyle/>
          <a:p>
            <a:r>
              <a:rPr lang="en-US" sz="2000" dirty="0">
                <a:latin typeface="Arial" panose="020B0604020202020204" pitchFamily="34" charset="0"/>
                <a:cs typeface="Arial" panose="020B0604020202020204" pitchFamily="34" charset="0"/>
              </a:rPr>
              <a:t>Configuring Oracle Net is nothing more than creating/maintaining Three net config files by using a text editor. But, it is much easier and safer to use 2 GUI tools provided by Oracle and/or command line utility.</a:t>
            </a:r>
          </a:p>
          <a:p>
            <a:r>
              <a:rPr lang="en-US" sz="2000" dirty="0">
                <a:latin typeface="Arial" panose="020B0604020202020204" pitchFamily="34" charset="0"/>
                <a:cs typeface="Arial" panose="020B0604020202020204" pitchFamily="34" charset="0"/>
              </a:rPr>
              <a:t>There are </a:t>
            </a:r>
            <a:r>
              <a:rPr lang="en-US" sz="2000" dirty="0">
                <a:solidFill>
                  <a:srgbClr val="0070C0"/>
                </a:solidFill>
                <a:latin typeface="Arial" panose="020B0604020202020204" pitchFamily="34" charset="0"/>
                <a:cs typeface="Arial" panose="020B0604020202020204" pitchFamily="34" charset="0"/>
              </a:rPr>
              <a:t>4 ways to control Oracle Network</a:t>
            </a:r>
            <a:r>
              <a:rPr lang="en-US" sz="2000" dirty="0">
                <a:latin typeface="Arial" panose="020B0604020202020204" pitchFamily="34" charset="0"/>
                <a:cs typeface="Arial" panose="020B0604020202020204" pitchFamily="34" charset="0"/>
              </a:rPr>
              <a:t>:</a:t>
            </a:r>
          </a:p>
          <a:p>
            <a:pPr>
              <a:buFont typeface="Wingdings" panose="05000000000000000000" pitchFamily="2" charset="2"/>
              <a:buChar char="q"/>
            </a:pPr>
            <a:r>
              <a:rPr lang="en-US" sz="2000" b="1" dirty="0">
                <a:latin typeface="Arial" panose="020B0604020202020204" pitchFamily="34" charset="0"/>
                <a:cs typeface="Arial" panose="020B0604020202020204" pitchFamily="34" charset="0"/>
              </a:rPr>
              <a:t>Manual through Net Config Files </a:t>
            </a:r>
            <a:r>
              <a:rPr lang="en-US" sz="2000" dirty="0">
                <a:latin typeface="Arial" panose="020B0604020202020204" pitchFamily="34" charset="0"/>
                <a:cs typeface="Arial" panose="020B0604020202020204" pitchFamily="34" charset="0"/>
              </a:rPr>
              <a:t>– by default they are stored in the </a:t>
            </a:r>
            <a:r>
              <a:rPr lang="en-US" sz="2000" i="1" dirty="0">
                <a:latin typeface="Arial" panose="020B0604020202020204" pitchFamily="34" charset="0"/>
                <a:cs typeface="Arial" panose="020B0604020202020204" pitchFamily="34" charset="0"/>
              </a:rPr>
              <a:t>$ORACLE_HOME/network/admin </a:t>
            </a:r>
            <a:r>
              <a:rPr lang="en-US" sz="2000" dirty="0">
                <a:latin typeface="Arial" panose="020B0604020202020204" pitchFamily="34" charset="0"/>
                <a:cs typeface="Arial" panose="020B0604020202020204" pitchFamily="34" charset="0"/>
              </a:rPr>
              <a:t>directory</a:t>
            </a:r>
          </a:p>
          <a:p>
            <a:pPr>
              <a:buFont typeface="Courier New" panose="02070309020205020404" pitchFamily="49" charset="0"/>
              <a:buChar char="o"/>
            </a:pPr>
            <a:r>
              <a:rPr lang="en-US" sz="2000" dirty="0" err="1">
                <a:solidFill>
                  <a:srgbClr val="FF0000"/>
                </a:solidFill>
                <a:latin typeface="Arial" panose="020B0604020202020204" pitchFamily="34" charset="0"/>
                <a:cs typeface="Arial" panose="020B0604020202020204" pitchFamily="34" charset="0"/>
              </a:rPr>
              <a:t>listener.ora</a:t>
            </a:r>
            <a:r>
              <a:rPr lang="en-US" sz="2000" dirty="0">
                <a:solidFill>
                  <a:srgbClr val="FF0000"/>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server side file, defines listener operations and parameters</a:t>
            </a:r>
          </a:p>
          <a:p>
            <a:pPr>
              <a:buFont typeface="Courier New" panose="02070309020205020404" pitchFamily="49" charset="0"/>
              <a:buChar char="o"/>
            </a:pPr>
            <a:r>
              <a:rPr lang="en-US" sz="2000" dirty="0" err="1">
                <a:solidFill>
                  <a:srgbClr val="FF0000"/>
                </a:solidFill>
                <a:latin typeface="Arial" panose="020B0604020202020204" pitchFamily="34" charset="0"/>
                <a:cs typeface="Arial" panose="020B0604020202020204" pitchFamily="34" charset="0"/>
              </a:rPr>
              <a:t>sqlnet.ora</a:t>
            </a:r>
            <a:r>
              <a:rPr lang="en-US" sz="2000" dirty="0">
                <a:solidFill>
                  <a:srgbClr val="FF0000"/>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server or client side file, mostly to give the list and priority of 					 name resolution methods</a:t>
            </a:r>
          </a:p>
          <a:p>
            <a:pPr>
              <a:buFont typeface="Courier New" panose="02070309020205020404" pitchFamily="49" charset="0"/>
              <a:buChar char="o"/>
            </a:pPr>
            <a:r>
              <a:rPr lang="en-US" sz="2000" dirty="0" err="1">
                <a:solidFill>
                  <a:srgbClr val="FF0000"/>
                </a:solidFill>
                <a:latin typeface="Arial" panose="020B0604020202020204" pitchFamily="34" charset="0"/>
                <a:cs typeface="Arial" panose="020B0604020202020204" pitchFamily="34" charset="0"/>
              </a:rPr>
              <a:t>tnsnames.ora</a:t>
            </a:r>
            <a:r>
              <a:rPr lang="en-US" sz="2000" dirty="0">
                <a:solidFill>
                  <a:srgbClr val="FF0000"/>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client side file used strictly for name resolutions</a:t>
            </a:r>
          </a:p>
          <a:p>
            <a:pPr>
              <a:buFont typeface="Wingdings" panose="05000000000000000000" pitchFamily="2" charset="2"/>
              <a:buChar char="q"/>
            </a:pPr>
            <a:r>
              <a:rPr lang="en-US" sz="2000" b="1" dirty="0">
                <a:latin typeface="Arial" panose="020B0604020202020204" pitchFamily="34" charset="0"/>
                <a:cs typeface="Arial" panose="020B0604020202020204" pitchFamily="34" charset="0"/>
              </a:rPr>
              <a:t>Manual via command line interface LSNRCTL </a:t>
            </a:r>
            <a:r>
              <a:rPr lang="en-US" sz="2000" dirty="0">
                <a:latin typeface="Arial" panose="020B0604020202020204" pitchFamily="34" charset="0"/>
                <a:cs typeface="Arial" panose="020B0604020202020204" pitchFamily="34" charset="0"/>
              </a:rPr>
              <a:t>–  here you can only manage Listener parameters. You invoke it from Linux prompt by;</a:t>
            </a:r>
          </a:p>
          <a:p>
            <a:pPr marL="0" indent="0">
              <a:buNone/>
            </a:pPr>
            <a:r>
              <a:rPr lang="en-US" sz="2000" dirty="0">
                <a:latin typeface="Arial" panose="020B0604020202020204" pitchFamily="34" charset="0"/>
                <a:cs typeface="Arial" panose="020B0604020202020204" pitchFamily="34" charset="0"/>
              </a:rPr>
              <a:t>        	</a:t>
            </a:r>
            <a:r>
              <a:rPr lang="en-US" sz="2000" b="1" dirty="0">
                <a:solidFill>
                  <a:srgbClr val="0070C0"/>
                </a:solidFill>
                <a:latin typeface="Arial" panose="020B0604020202020204" pitchFamily="34" charset="0"/>
                <a:cs typeface="Arial" panose="020B0604020202020204" pitchFamily="34" charset="0"/>
              </a:rPr>
              <a:t>$ </a:t>
            </a:r>
            <a:r>
              <a:rPr lang="en-US" sz="2000" b="1" dirty="0" err="1">
                <a:solidFill>
                  <a:srgbClr val="0070C0"/>
                </a:solidFill>
                <a:latin typeface="Arial" panose="020B0604020202020204" pitchFamily="34" charset="0"/>
                <a:cs typeface="Arial" panose="020B0604020202020204" pitchFamily="34" charset="0"/>
              </a:rPr>
              <a:t>lsnrctl</a:t>
            </a:r>
            <a:r>
              <a:rPr lang="en-US" sz="2000" b="1" dirty="0">
                <a:solidFill>
                  <a:srgbClr val="0070C0"/>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major commands are:  </a:t>
            </a:r>
            <a:r>
              <a:rPr lang="en-US" sz="2000" i="1" dirty="0">
                <a:latin typeface="Arial" panose="020B0604020202020204" pitchFamily="34" charset="0"/>
                <a:cs typeface="Arial" panose="020B0604020202020204" pitchFamily="34" charset="0"/>
              </a:rPr>
              <a:t>start   stop   status  reload  services</a:t>
            </a:r>
          </a:p>
          <a:p>
            <a:pPr>
              <a:buFont typeface="Wingdings" panose="05000000000000000000" pitchFamily="2" charset="2"/>
              <a:buChar char="q"/>
            </a:pPr>
            <a:r>
              <a:rPr lang="en-US" sz="2000" b="1" dirty="0">
                <a:latin typeface="Arial" panose="020B0604020202020204" pitchFamily="34" charset="0"/>
                <a:cs typeface="Arial" panose="020B0604020202020204" pitchFamily="34" charset="0"/>
              </a:rPr>
              <a:t>Net Manager (GUI tool)  </a:t>
            </a:r>
            <a:r>
              <a:rPr lang="en-US" sz="2000" dirty="0">
                <a:latin typeface="Arial" panose="020B0604020202020204" pitchFamily="34" charset="0"/>
                <a:cs typeface="Arial" panose="020B0604020202020204" pitchFamily="34" charset="0"/>
              </a:rPr>
              <a:t>-- here you can manage everything</a:t>
            </a:r>
          </a:p>
          <a:p>
            <a:pPr marL="0" indent="0">
              <a:buNone/>
            </a:pPr>
            <a:r>
              <a:rPr lang="en-US" sz="2000" b="1" dirty="0">
                <a:solidFill>
                  <a:srgbClr val="0070C0"/>
                </a:solidFill>
                <a:latin typeface="Arial" panose="020B0604020202020204" pitchFamily="34" charset="0"/>
                <a:cs typeface="Arial" panose="020B0604020202020204" pitchFamily="34" charset="0"/>
              </a:rPr>
              <a:t>		$ </a:t>
            </a:r>
            <a:r>
              <a:rPr lang="en-US" sz="2000" b="1" dirty="0" err="1">
                <a:solidFill>
                  <a:srgbClr val="0070C0"/>
                </a:solidFill>
                <a:latin typeface="Arial" panose="020B0604020202020204" pitchFamily="34" charset="0"/>
                <a:cs typeface="Arial" panose="020B0604020202020204" pitchFamily="34" charset="0"/>
              </a:rPr>
              <a:t>netmgr</a:t>
            </a:r>
            <a:endParaRPr lang="en-US" sz="2000" b="1" dirty="0">
              <a:solidFill>
                <a:srgbClr val="0070C0"/>
              </a:solidFill>
              <a:latin typeface="Arial" panose="020B0604020202020204" pitchFamily="34" charset="0"/>
              <a:cs typeface="Arial" panose="020B0604020202020204" pitchFamily="34" charset="0"/>
            </a:endParaRPr>
          </a:p>
          <a:p>
            <a:pPr>
              <a:buFont typeface="Wingdings" panose="05000000000000000000" pitchFamily="2" charset="2"/>
              <a:buChar char="q"/>
            </a:pPr>
            <a:r>
              <a:rPr lang="en-US" sz="2000" b="1" dirty="0">
                <a:latin typeface="Arial" panose="020B0604020202020204" pitchFamily="34" charset="0"/>
                <a:cs typeface="Arial" panose="020B0604020202020204" pitchFamily="34" charset="0"/>
              </a:rPr>
              <a:t>Net Configuration Assistant (GUI tool) </a:t>
            </a:r>
            <a:r>
              <a:rPr lang="en-US" sz="2000" dirty="0">
                <a:latin typeface="Arial" panose="020B0604020202020204" pitchFamily="34" charset="0"/>
                <a:cs typeface="Arial" panose="020B0604020202020204" pitchFamily="34" charset="0"/>
              </a:rPr>
              <a:t>--  here you can only manage Listeners and connect strings within </a:t>
            </a:r>
            <a:r>
              <a:rPr lang="en-US" sz="2000" dirty="0" err="1">
                <a:latin typeface="Arial" panose="020B0604020202020204" pitchFamily="34" charset="0"/>
                <a:cs typeface="Arial" panose="020B0604020202020204" pitchFamily="34" charset="0"/>
              </a:rPr>
              <a:t>tnsnames.ora</a:t>
            </a:r>
            <a:r>
              <a:rPr lang="en-US" sz="2000" dirty="0">
                <a:latin typeface="Arial" panose="020B0604020202020204" pitchFamily="34" charset="0"/>
                <a:cs typeface="Arial" panose="020B0604020202020204" pitchFamily="34" charset="0"/>
              </a:rPr>
              <a:t> file </a:t>
            </a:r>
          </a:p>
          <a:p>
            <a:pPr marL="0" indent="0">
              <a:buNone/>
            </a:pPr>
            <a:r>
              <a:rPr lang="en-US" sz="2000" b="1" dirty="0">
                <a:solidFill>
                  <a:srgbClr val="0070C0"/>
                </a:solidFill>
                <a:latin typeface="Arial" panose="020B0604020202020204" pitchFamily="34" charset="0"/>
                <a:cs typeface="Arial" panose="020B0604020202020204" pitchFamily="34" charset="0"/>
              </a:rPr>
              <a:t>		$ </a:t>
            </a:r>
            <a:r>
              <a:rPr lang="en-US" sz="2000" b="1" dirty="0" err="1">
                <a:solidFill>
                  <a:srgbClr val="0070C0"/>
                </a:solidFill>
                <a:latin typeface="Arial" panose="020B0604020202020204" pitchFamily="34" charset="0"/>
                <a:cs typeface="Arial" panose="020B0604020202020204" pitchFamily="34" charset="0"/>
              </a:rPr>
              <a:t>netca</a:t>
            </a:r>
            <a:endParaRPr lang="en-US" sz="2000" b="1" dirty="0">
              <a:solidFill>
                <a:srgbClr val="0070C0"/>
              </a:solidFill>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530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179109"/>
            <a:ext cx="9692640" cy="518475"/>
          </a:xfrm>
        </p:spPr>
        <p:txBody>
          <a:bodyPr>
            <a:normAutofit fontScale="90000"/>
          </a:bodyPr>
          <a:lstStyle/>
          <a:p>
            <a:r>
              <a:rPr lang="en-US" sz="3600" b="1" dirty="0"/>
              <a:t>      		</a:t>
            </a:r>
            <a:r>
              <a:rPr lang="en-US" b="1" dirty="0"/>
              <a:t>Creating a Database Listener</a:t>
            </a:r>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697584" y="820133"/>
            <a:ext cx="9464511" cy="5858758"/>
          </a:xfrm>
        </p:spPr>
        <p:txBody>
          <a:bodyPr>
            <a:normAutofit fontScale="85000" lnSpcReduction="20000"/>
          </a:bodyPr>
          <a:lstStyle/>
          <a:p>
            <a:r>
              <a:rPr lang="en-US" sz="2100" dirty="0">
                <a:latin typeface="Arial" panose="020B0604020202020204" pitchFamily="34" charset="0"/>
                <a:cs typeface="Arial" panose="020B0604020202020204" pitchFamily="34" charset="0"/>
              </a:rPr>
              <a:t>As a part of the initial Oracle Installation process, the Installer prompts you to create a Default listener called </a:t>
            </a:r>
            <a:r>
              <a:rPr lang="en-US" sz="2100" b="1" dirty="0">
                <a:latin typeface="Arial" panose="020B0604020202020204" pitchFamily="34" charset="0"/>
                <a:cs typeface="Arial" panose="020B0604020202020204" pitchFamily="34" charset="0"/>
              </a:rPr>
              <a:t>Listener </a:t>
            </a:r>
            <a:r>
              <a:rPr lang="en-US" sz="2100" dirty="0">
                <a:latin typeface="Arial" panose="020B0604020202020204" pitchFamily="34" charset="0"/>
                <a:cs typeface="Arial" panose="020B0604020202020204" pitchFamily="34" charset="0"/>
              </a:rPr>
              <a:t>by using </a:t>
            </a:r>
            <a:r>
              <a:rPr lang="en-US" sz="2100" b="1" dirty="0" err="1">
                <a:latin typeface="Arial" panose="020B0604020202020204" pitchFamily="34" charset="0"/>
                <a:cs typeface="Arial" panose="020B0604020202020204" pitchFamily="34" charset="0"/>
              </a:rPr>
              <a:t>netca</a:t>
            </a:r>
            <a:r>
              <a:rPr lang="en-US" sz="2100" dirty="0">
                <a:latin typeface="Arial" panose="020B0604020202020204" pitchFamily="34" charset="0"/>
                <a:cs typeface="Arial" panose="020B0604020202020204" pitchFamily="34" charset="0"/>
              </a:rPr>
              <a:t> tool</a:t>
            </a:r>
          </a:p>
          <a:p>
            <a:r>
              <a:rPr lang="en-US" sz="2100" dirty="0">
                <a:latin typeface="Arial" panose="020B0604020202020204" pitchFamily="34" charset="0"/>
                <a:cs typeface="Arial" panose="020B0604020202020204" pitchFamily="34" charset="0"/>
              </a:rPr>
              <a:t>The content of our </a:t>
            </a:r>
            <a:r>
              <a:rPr lang="en-US" sz="2100" b="1" dirty="0" err="1">
                <a:solidFill>
                  <a:srgbClr val="FF0000"/>
                </a:solidFill>
                <a:latin typeface="Arial" panose="020B0604020202020204" pitchFamily="34" charset="0"/>
                <a:cs typeface="Arial" panose="020B0604020202020204" pitchFamily="34" charset="0"/>
              </a:rPr>
              <a:t>listener.or</a:t>
            </a:r>
            <a:r>
              <a:rPr lang="en-US" sz="2100" dirty="0" err="1">
                <a:latin typeface="Arial" panose="020B0604020202020204" pitchFamily="34" charset="0"/>
                <a:cs typeface="Arial" panose="020B0604020202020204" pitchFamily="34" charset="0"/>
              </a:rPr>
              <a:t>a</a:t>
            </a:r>
            <a:r>
              <a:rPr lang="en-US" sz="2100" dirty="0">
                <a:latin typeface="Arial" panose="020B0604020202020204" pitchFamily="34" charset="0"/>
                <a:cs typeface="Arial" panose="020B0604020202020204" pitchFamily="34" charset="0"/>
              </a:rPr>
              <a:t> file is shown below, and you do as user “oracle”</a:t>
            </a:r>
          </a:p>
          <a:p>
            <a:pPr marL="0" indent="0">
              <a:buNone/>
            </a:pPr>
            <a:r>
              <a:rPr lang="en-US" sz="2100" dirty="0">
                <a:latin typeface="Arial" panose="020B0604020202020204" pitchFamily="34" charset="0"/>
                <a:cs typeface="Arial" panose="020B0604020202020204" pitchFamily="34" charset="0"/>
              </a:rPr>
              <a:t>		</a:t>
            </a:r>
            <a:r>
              <a:rPr lang="en-US" sz="2100" i="1" dirty="0">
                <a:latin typeface="Arial" panose="020B0604020202020204" pitchFamily="34" charset="0"/>
                <a:cs typeface="Arial" panose="020B0604020202020204" pitchFamily="34" charset="0"/>
              </a:rPr>
              <a:t>$ </a:t>
            </a:r>
            <a:r>
              <a:rPr lang="en-US" sz="2100" b="1" i="1" dirty="0">
                <a:latin typeface="Arial" panose="020B0604020202020204" pitchFamily="34" charset="0"/>
                <a:cs typeface="Arial" panose="020B0604020202020204" pitchFamily="34" charset="0"/>
              </a:rPr>
              <a:t>cat  $ORACLE_HOME/network/admin/</a:t>
            </a:r>
            <a:r>
              <a:rPr lang="en-US" sz="2100" b="1" i="1" dirty="0" err="1">
                <a:latin typeface="Arial" panose="020B0604020202020204" pitchFamily="34" charset="0"/>
                <a:cs typeface="Arial" panose="020B0604020202020204" pitchFamily="34" charset="0"/>
              </a:rPr>
              <a:t>listener.ora</a:t>
            </a:r>
            <a:endParaRPr lang="en-US" sz="2100" b="1" i="1" dirty="0">
              <a:latin typeface="Arial" panose="020B0604020202020204" pitchFamily="34" charset="0"/>
              <a:cs typeface="Arial" panose="020B0604020202020204" pitchFamily="34" charset="0"/>
            </a:endParaRPr>
          </a:p>
          <a:p>
            <a:pPr marL="0" indent="0">
              <a:buNone/>
            </a:pPr>
            <a:r>
              <a:rPr lang="en-US" sz="2100" dirty="0">
                <a:latin typeface="Arial" panose="020B0604020202020204" pitchFamily="34" charset="0"/>
                <a:cs typeface="Arial" panose="020B0604020202020204" pitchFamily="34" charset="0"/>
              </a:rPr>
              <a:t>	</a:t>
            </a:r>
            <a:r>
              <a:rPr lang="en-US" sz="2100" i="1" dirty="0">
                <a:latin typeface="Arial" panose="020B0604020202020204" pitchFamily="34" charset="0"/>
                <a:cs typeface="Arial" panose="020B0604020202020204" pitchFamily="34" charset="0"/>
              </a:rPr>
              <a:t>LISTENER =   (DESCRIPTION_LIST =  (DESCRIPTION =</a:t>
            </a:r>
          </a:p>
          <a:p>
            <a:pPr marL="0" indent="0">
              <a:buNone/>
            </a:pPr>
            <a:r>
              <a:rPr lang="en-US" sz="2100" i="1" dirty="0">
                <a:latin typeface="Arial" panose="020B0604020202020204" pitchFamily="34" charset="0"/>
                <a:cs typeface="Arial" panose="020B0604020202020204" pitchFamily="34" charset="0"/>
              </a:rPr>
              <a:t> (ADDRESS = (PROTOCOL = TCP)</a:t>
            </a:r>
          </a:p>
          <a:p>
            <a:pPr marL="0" indent="0">
              <a:buNone/>
            </a:pPr>
            <a:r>
              <a:rPr lang="en-US" sz="2100" i="1" dirty="0">
                <a:latin typeface="Arial" panose="020B0604020202020204" pitchFamily="34" charset="0"/>
                <a:cs typeface="Arial" panose="020B0604020202020204" pitchFamily="34" charset="0"/>
              </a:rPr>
              <a:t>(HOST = oracledb19c.dcm.senecacollege.ca)(PORT = 1521))</a:t>
            </a:r>
          </a:p>
          <a:p>
            <a:pPr marL="0" indent="0">
              <a:buNone/>
            </a:pPr>
            <a:r>
              <a:rPr lang="en-US" sz="2100" i="1" dirty="0">
                <a:latin typeface="Arial" panose="020B0604020202020204" pitchFamily="34" charset="0"/>
                <a:cs typeface="Arial" panose="020B0604020202020204" pitchFamily="34" charset="0"/>
              </a:rPr>
              <a:t>      (ADDRESS = (PROTOCOL = IPC)(KEY = EXTPROC1521))     ) )</a:t>
            </a:r>
            <a:endParaRPr lang="en-US" sz="2100" dirty="0">
              <a:latin typeface="Arial" panose="020B0604020202020204" pitchFamily="34" charset="0"/>
              <a:cs typeface="Arial" panose="020B0604020202020204" pitchFamily="34" charset="0"/>
            </a:endParaRPr>
          </a:p>
          <a:p>
            <a:r>
              <a:rPr lang="en-US" sz="2100" dirty="0">
                <a:latin typeface="Arial" panose="020B0604020202020204" pitchFamily="34" charset="0"/>
                <a:cs typeface="Arial" panose="020B0604020202020204" pitchFamily="34" charset="0"/>
              </a:rPr>
              <a:t>We may create another Listener by using </a:t>
            </a:r>
            <a:r>
              <a:rPr lang="en-US" sz="2100" b="1" dirty="0" err="1">
                <a:latin typeface="Arial" panose="020B0604020202020204" pitchFamily="34" charset="0"/>
                <a:cs typeface="Arial" panose="020B0604020202020204" pitchFamily="34" charset="0"/>
              </a:rPr>
              <a:t>netmgr</a:t>
            </a:r>
            <a:r>
              <a:rPr lang="en-US" sz="2100" dirty="0">
                <a:latin typeface="Arial" panose="020B0604020202020204" pitchFamily="34" charset="0"/>
                <a:cs typeface="Arial" panose="020B0604020202020204" pitchFamily="34" charset="0"/>
              </a:rPr>
              <a:t> tool    $ </a:t>
            </a:r>
            <a:r>
              <a:rPr lang="en-US" sz="2100" b="1" i="1" dirty="0" err="1">
                <a:latin typeface="Arial" panose="020B0604020202020204" pitchFamily="34" charset="0"/>
                <a:cs typeface="Arial" panose="020B0604020202020204" pitchFamily="34" charset="0"/>
              </a:rPr>
              <a:t>netmgr</a:t>
            </a:r>
            <a:endParaRPr lang="en-US" sz="2100" b="1" i="1" dirty="0">
              <a:latin typeface="Arial" panose="020B0604020202020204" pitchFamily="34" charset="0"/>
              <a:cs typeface="Arial" panose="020B0604020202020204" pitchFamily="34" charset="0"/>
            </a:endParaRPr>
          </a:p>
          <a:p>
            <a:pPr marL="0" indent="0">
              <a:buNone/>
            </a:pPr>
            <a:r>
              <a:rPr lang="en-CA" sz="2100" b="1" dirty="0"/>
              <a:t>	</a:t>
            </a:r>
            <a:r>
              <a:rPr lang="en-CA" sz="2100" dirty="0">
                <a:latin typeface="Calibri" panose="020F0502020204030204" pitchFamily="34" charset="0"/>
                <a:cs typeface="Calibri" panose="020F0502020204030204" pitchFamily="34" charset="0"/>
              </a:rPr>
              <a:t>Expand</a:t>
            </a:r>
            <a:r>
              <a:rPr lang="en-CA" sz="2100" b="1" dirty="0">
                <a:latin typeface="Calibri" panose="020F0502020204030204" pitchFamily="34" charset="0"/>
                <a:cs typeface="Calibri" panose="020F0502020204030204" pitchFamily="34" charset="0"/>
              </a:rPr>
              <a:t> LOCAL, </a:t>
            </a:r>
            <a:r>
              <a:rPr lang="en-CA" sz="2100" dirty="0">
                <a:latin typeface="Calibri" panose="020F0502020204030204" pitchFamily="34" charset="0"/>
                <a:cs typeface="Calibri" panose="020F0502020204030204" pitchFamily="34" charset="0"/>
              </a:rPr>
              <a:t>select</a:t>
            </a:r>
            <a:r>
              <a:rPr lang="en-CA" sz="2100" b="1" dirty="0">
                <a:latin typeface="Calibri" panose="020F0502020204030204" pitchFamily="34" charset="0"/>
                <a:cs typeface="Calibri" panose="020F0502020204030204" pitchFamily="34" charset="0"/>
              </a:rPr>
              <a:t> LISTENERS </a:t>
            </a:r>
            <a:r>
              <a:rPr lang="en-CA" sz="2100" dirty="0">
                <a:latin typeface="Calibri" panose="020F0502020204030204" pitchFamily="34" charset="0"/>
                <a:cs typeface="Calibri" panose="020F0502020204030204" pitchFamily="34" charset="0"/>
              </a:rPr>
              <a:t>and click on </a:t>
            </a:r>
            <a:r>
              <a:rPr lang="en-CA" sz="2100" b="1" dirty="0">
                <a:latin typeface="Calibri" panose="020F0502020204030204" pitchFamily="34" charset="0"/>
                <a:cs typeface="Calibri" panose="020F0502020204030204" pitchFamily="34" charset="0"/>
              </a:rPr>
              <a:t>+</a:t>
            </a:r>
            <a:endParaRPr lang="en-US" sz="2100" dirty="0">
              <a:latin typeface="Calibri" panose="020F0502020204030204" pitchFamily="34" charset="0"/>
              <a:cs typeface="Calibri" panose="020F0502020204030204" pitchFamily="34" charset="0"/>
            </a:endParaRPr>
          </a:p>
          <a:p>
            <a:pPr marL="0" indent="0">
              <a:buNone/>
            </a:pPr>
            <a:r>
              <a:rPr lang="en-CA" sz="2100" dirty="0">
                <a:latin typeface="Calibri" panose="020F0502020204030204" pitchFamily="34" charset="0"/>
                <a:cs typeface="Calibri" panose="020F0502020204030204" pitchFamily="34" charset="0"/>
              </a:rPr>
              <a:t>	Enter field value for </a:t>
            </a:r>
            <a:r>
              <a:rPr lang="en-CA" sz="2100" b="1" dirty="0">
                <a:latin typeface="Calibri" panose="020F0502020204030204" pitchFamily="34" charset="0"/>
                <a:cs typeface="Calibri" panose="020F0502020204030204" pitchFamily="34" charset="0"/>
              </a:rPr>
              <a:t>Listener name</a:t>
            </a:r>
            <a:r>
              <a:rPr lang="en-CA" sz="2100" dirty="0">
                <a:latin typeface="Calibri" panose="020F0502020204030204" pitchFamily="34" charset="0"/>
                <a:cs typeface="Calibri" panose="020F0502020204030204" pitchFamily="34" charset="0"/>
              </a:rPr>
              <a:t>   </a:t>
            </a:r>
            <a:r>
              <a:rPr lang="en-CA" sz="2100" b="1" dirty="0">
                <a:solidFill>
                  <a:srgbClr val="0070C0"/>
                </a:solidFill>
                <a:latin typeface="Calibri" panose="020F0502020204030204" pitchFamily="34" charset="0"/>
                <a:cs typeface="Calibri" panose="020F0502020204030204" pitchFamily="34" charset="0"/>
              </a:rPr>
              <a:t>LISTENER2</a:t>
            </a:r>
            <a:r>
              <a:rPr lang="en-CA" sz="2100" dirty="0">
                <a:latin typeface="Calibri" panose="020F0502020204030204" pitchFamily="34" charset="0"/>
                <a:cs typeface="Calibri" panose="020F0502020204030204" pitchFamily="34" charset="0"/>
              </a:rPr>
              <a:t>  </a:t>
            </a:r>
            <a:r>
              <a:rPr lang="en-CA" sz="2100" dirty="0">
                <a:latin typeface="Calibri" panose="020F0502020204030204" pitchFamily="34" charset="0"/>
                <a:cs typeface="Calibri" panose="020F0502020204030204" pitchFamily="34" charset="0"/>
                <a:sym typeface="Wingdings" panose="05000000000000000000" pitchFamily="2" charset="2"/>
              </a:rPr>
              <a:t></a:t>
            </a:r>
            <a:r>
              <a:rPr lang="en-CA" sz="2100" dirty="0">
                <a:latin typeface="Calibri" panose="020F0502020204030204" pitchFamily="34" charset="0"/>
                <a:cs typeface="Calibri" panose="020F0502020204030204" pitchFamily="34" charset="0"/>
              </a:rPr>
              <a:t> </a:t>
            </a:r>
            <a:r>
              <a:rPr lang="en-CA" sz="2100" b="1" dirty="0">
                <a:latin typeface="Calibri" panose="020F0502020204030204" pitchFamily="34" charset="0"/>
                <a:cs typeface="Calibri" panose="020F0502020204030204" pitchFamily="34" charset="0"/>
              </a:rPr>
              <a:t>OK</a:t>
            </a:r>
            <a:r>
              <a:rPr lang="en-CA" sz="2100" dirty="0">
                <a:latin typeface="Calibri" panose="020F0502020204030204" pitchFamily="34" charset="0"/>
                <a:cs typeface="Calibri" panose="020F0502020204030204" pitchFamily="34" charset="0"/>
              </a:rPr>
              <a:t> </a:t>
            </a:r>
            <a:endParaRPr lang="en-US" sz="2100" dirty="0">
              <a:latin typeface="Calibri" panose="020F0502020204030204" pitchFamily="34" charset="0"/>
              <a:cs typeface="Calibri" panose="020F0502020204030204" pitchFamily="34" charset="0"/>
            </a:endParaRPr>
          </a:p>
          <a:p>
            <a:pPr marL="0" indent="0">
              <a:buNone/>
            </a:pPr>
            <a:r>
              <a:rPr lang="en-CA" sz="2100" dirty="0">
                <a:latin typeface="Calibri" panose="020F0502020204030204" pitchFamily="34" charset="0"/>
                <a:cs typeface="Calibri" panose="020F0502020204030204" pitchFamily="34" charset="0"/>
              </a:rPr>
              <a:t>	Click on</a:t>
            </a:r>
            <a:r>
              <a:rPr lang="en-CA" sz="2100" b="1" dirty="0">
                <a:latin typeface="Calibri" panose="020F0502020204030204" pitchFamily="34" charset="0"/>
                <a:cs typeface="Calibri" panose="020F0502020204030204" pitchFamily="34" charset="0"/>
              </a:rPr>
              <a:t> ADD ADDRESS </a:t>
            </a:r>
            <a:r>
              <a:rPr lang="en-CA" sz="2100" dirty="0">
                <a:latin typeface="Calibri" panose="020F0502020204030204" pitchFamily="34" charset="0"/>
                <a:cs typeface="Calibri" panose="020F0502020204030204" pitchFamily="34" charset="0"/>
              </a:rPr>
              <a:t>and enter 3 fields like shown:</a:t>
            </a:r>
            <a:endParaRPr lang="en-US" sz="2100" dirty="0">
              <a:latin typeface="Calibri" panose="020F0502020204030204" pitchFamily="34" charset="0"/>
              <a:cs typeface="Calibri" panose="020F0502020204030204" pitchFamily="34" charset="0"/>
            </a:endParaRPr>
          </a:p>
          <a:p>
            <a:pPr marL="0" indent="0">
              <a:buNone/>
            </a:pPr>
            <a:r>
              <a:rPr lang="en-CA" sz="2100" dirty="0">
                <a:latin typeface="Calibri" panose="020F0502020204030204" pitchFamily="34" charset="0"/>
                <a:cs typeface="Calibri" panose="020F0502020204030204" pitchFamily="34" charset="0"/>
              </a:rPr>
              <a:t>     		</a:t>
            </a:r>
            <a:r>
              <a:rPr lang="en-CA" sz="2100" b="1" dirty="0">
                <a:latin typeface="Calibri" panose="020F0502020204030204" pitchFamily="34" charset="0"/>
                <a:cs typeface="Calibri" panose="020F0502020204030204" pitchFamily="34" charset="0"/>
              </a:rPr>
              <a:t>Protocol</a:t>
            </a:r>
            <a:r>
              <a:rPr lang="en-CA" sz="2100" dirty="0">
                <a:latin typeface="Calibri" panose="020F0502020204030204" pitchFamily="34" charset="0"/>
                <a:cs typeface="Calibri" panose="020F0502020204030204" pitchFamily="34" charset="0"/>
              </a:rPr>
              <a:t>		</a:t>
            </a:r>
            <a:r>
              <a:rPr lang="en-CA" sz="2100" b="1" dirty="0">
                <a:solidFill>
                  <a:srgbClr val="0070C0"/>
                </a:solidFill>
                <a:latin typeface="Calibri" panose="020F0502020204030204" pitchFamily="34" charset="0"/>
                <a:cs typeface="Calibri" panose="020F0502020204030204" pitchFamily="34" charset="0"/>
              </a:rPr>
              <a:t>TCP/IP</a:t>
            </a:r>
            <a:endParaRPr lang="en-US" sz="2100" dirty="0">
              <a:solidFill>
                <a:srgbClr val="0070C0"/>
              </a:solidFill>
              <a:latin typeface="Calibri" panose="020F0502020204030204" pitchFamily="34" charset="0"/>
              <a:cs typeface="Calibri" panose="020F0502020204030204" pitchFamily="34" charset="0"/>
            </a:endParaRPr>
          </a:p>
          <a:p>
            <a:pPr marL="0" indent="0">
              <a:buNone/>
            </a:pPr>
            <a:r>
              <a:rPr lang="en-CA" sz="2100" dirty="0">
                <a:latin typeface="Calibri" panose="020F0502020204030204" pitchFamily="34" charset="0"/>
                <a:cs typeface="Calibri" panose="020F0502020204030204" pitchFamily="34" charset="0"/>
              </a:rPr>
              <a:t>     		</a:t>
            </a:r>
            <a:r>
              <a:rPr lang="en-CA" sz="2100" b="1" dirty="0">
                <a:latin typeface="Calibri" panose="020F0502020204030204" pitchFamily="34" charset="0"/>
                <a:cs typeface="Calibri" panose="020F0502020204030204" pitchFamily="34" charset="0"/>
              </a:rPr>
              <a:t>Host  </a:t>
            </a:r>
            <a:r>
              <a:rPr lang="en-CA" sz="2100" dirty="0">
                <a:latin typeface="Calibri" panose="020F0502020204030204" pitchFamily="34" charset="0"/>
                <a:cs typeface="Calibri" panose="020F0502020204030204" pitchFamily="34" charset="0"/>
              </a:rPr>
              <a:t>      	</a:t>
            </a:r>
            <a:r>
              <a:rPr lang="en-CA" sz="2100" b="1" dirty="0">
                <a:solidFill>
                  <a:srgbClr val="0070C0"/>
                </a:solidFill>
                <a:latin typeface="Calibri" panose="020F0502020204030204" pitchFamily="34" charset="0"/>
                <a:cs typeface="Calibri" panose="020F0502020204030204" pitchFamily="34" charset="0"/>
              </a:rPr>
              <a:t>oracledb19c.dcm.senecacollege.ca</a:t>
            </a:r>
            <a:endParaRPr lang="en-US" sz="2100" dirty="0">
              <a:solidFill>
                <a:srgbClr val="0070C0"/>
              </a:solidFill>
              <a:latin typeface="Calibri" panose="020F0502020204030204" pitchFamily="34" charset="0"/>
              <a:cs typeface="Calibri" panose="020F0502020204030204" pitchFamily="34" charset="0"/>
            </a:endParaRPr>
          </a:p>
          <a:p>
            <a:pPr marL="0" indent="0">
              <a:buNone/>
            </a:pPr>
            <a:r>
              <a:rPr lang="en-CA" sz="2100" dirty="0">
                <a:latin typeface="Calibri" panose="020F0502020204030204" pitchFamily="34" charset="0"/>
                <a:cs typeface="Calibri" panose="020F0502020204030204" pitchFamily="34" charset="0"/>
              </a:rPr>
              <a:t>     		</a:t>
            </a:r>
            <a:r>
              <a:rPr lang="en-CA" sz="2100" b="1" dirty="0">
                <a:latin typeface="Calibri" panose="020F0502020204030204" pitchFamily="34" charset="0"/>
                <a:cs typeface="Calibri" panose="020F0502020204030204" pitchFamily="34" charset="0"/>
              </a:rPr>
              <a:t>Port#</a:t>
            </a:r>
            <a:r>
              <a:rPr lang="en-CA" sz="2100" dirty="0">
                <a:latin typeface="Calibri" panose="020F0502020204030204" pitchFamily="34" charset="0"/>
                <a:cs typeface="Calibri" panose="020F0502020204030204" pitchFamily="34" charset="0"/>
              </a:rPr>
              <a:t>       	</a:t>
            </a:r>
            <a:r>
              <a:rPr lang="en-CA" sz="2100" b="1" dirty="0">
                <a:solidFill>
                  <a:srgbClr val="0070C0"/>
                </a:solidFill>
                <a:latin typeface="Calibri" panose="020F0502020204030204" pitchFamily="34" charset="0"/>
                <a:cs typeface="Calibri" panose="020F0502020204030204" pitchFamily="34" charset="0"/>
              </a:rPr>
              <a:t>1561</a:t>
            </a:r>
            <a:r>
              <a:rPr lang="en-CA" sz="2100" b="1" dirty="0">
                <a:latin typeface="Calibri" panose="020F0502020204030204" pitchFamily="34" charset="0"/>
                <a:cs typeface="Calibri" panose="020F0502020204030204" pitchFamily="34" charset="0"/>
              </a:rPr>
              <a:t> </a:t>
            </a:r>
            <a:endParaRPr lang="en-US" sz="2100" dirty="0">
              <a:latin typeface="Calibri" panose="020F0502020204030204" pitchFamily="34" charset="0"/>
              <a:cs typeface="Calibri" panose="020F0502020204030204" pitchFamily="34" charset="0"/>
            </a:endParaRPr>
          </a:p>
          <a:p>
            <a:pPr marL="0" indent="0">
              <a:buNone/>
            </a:pPr>
            <a:r>
              <a:rPr lang="en-CA" sz="2100" dirty="0">
                <a:latin typeface="Calibri" panose="020F0502020204030204" pitchFamily="34" charset="0"/>
                <a:cs typeface="Calibri" panose="020F0502020204030204" pitchFamily="34" charset="0"/>
              </a:rPr>
              <a:t>Click on</a:t>
            </a:r>
            <a:r>
              <a:rPr lang="en-CA" sz="2100" b="1" dirty="0">
                <a:latin typeface="Calibri" panose="020F0502020204030204" pitchFamily="34" charset="0"/>
                <a:cs typeface="Calibri" panose="020F0502020204030204" pitchFamily="34" charset="0"/>
              </a:rPr>
              <a:t> FILE  </a:t>
            </a:r>
            <a:r>
              <a:rPr lang="en-CA" sz="2100" b="1" dirty="0">
                <a:latin typeface="Calibri" panose="020F0502020204030204" pitchFamily="34" charset="0"/>
                <a:cs typeface="Calibri" panose="020F0502020204030204" pitchFamily="34" charset="0"/>
                <a:sym typeface="Wingdings" panose="05000000000000000000" pitchFamily="2" charset="2"/>
              </a:rPr>
              <a:t></a:t>
            </a:r>
            <a:r>
              <a:rPr lang="en-CA" sz="2100" dirty="0">
                <a:latin typeface="Calibri" panose="020F0502020204030204" pitchFamily="34" charset="0"/>
                <a:cs typeface="Calibri" panose="020F0502020204030204" pitchFamily="34" charset="0"/>
              </a:rPr>
              <a:t> </a:t>
            </a:r>
            <a:r>
              <a:rPr lang="en-CA" sz="2100" b="1" dirty="0">
                <a:latin typeface="Calibri" panose="020F0502020204030204" pitchFamily="34" charset="0"/>
                <a:cs typeface="Calibri" panose="020F0502020204030204" pitchFamily="34" charset="0"/>
              </a:rPr>
              <a:t>SAVE NETWORK CONFIG </a:t>
            </a:r>
            <a:r>
              <a:rPr lang="en-CA" sz="2100" dirty="0">
                <a:latin typeface="Calibri" panose="020F0502020204030204" pitchFamily="34" charset="0"/>
                <a:cs typeface="Calibri" panose="020F0502020204030204" pitchFamily="34" charset="0"/>
              </a:rPr>
              <a:t>to save your changes. Observe how your </a:t>
            </a:r>
            <a:r>
              <a:rPr lang="en-CA" sz="2100" dirty="0" err="1">
                <a:latin typeface="Calibri" panose="020F0502020204030204" pitchFamily="34" charset="0"/>
                <a:cs typeface="Calibri" panose="020F0502020204030204" pitchFamily="34" charset="0"/>
              </a:rPr>
              <a:t>listener.ora</a:t>
            </a:r>
            <a:r>
              <a:rPr lang="en-CA" sz="2100" dirty="0">
                <a:latin typeface="Calibri" panose="020F0502020204030204" pitchFamily="34" charset="0"/>
                <a:cs typeface="Calibri" panose="020F0502020204030204" pitchFamily="34" charset="0"/>
              </a:rPr>
              <a:t> file has changed.</a:t>
            </a:r>
            <a:endParaRPr lang="en-US" sz="2100" dirty="0">
              <a:latin typeface="Calibri" panose="020F0502020204030204" pitchFamily="34" charset="0"/>
              <a:cs typeface="Calibri" panose="020F050202020403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1700" dirty="0">
              <a:latin typeface="Arial" panose="020B0604020202020204" pitchFamily="34" charset="0"/>
              <a:cs typeface="Arial" panose="020B0604020202020204" pitchFamily="34" charset="0"/>
            </a:endParaRPr>
          </a:p>
          <a:p>
            <a:pPr>
              <a:buFont typeface="Courier New" panose="02070309020205020404" pitchFamily="49" charset="0"/>
              <a:buChar char="o"/>
            </a:pP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766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179109"/>
            <a:ext cx="9692640" cy="518475"/>
          </a:xfrm>
        </p:spPr>
        <p:txBody>
          <a:bodyPr>
            <a:normAutofit fontScale="90000"/>
          </a:bodyPr>
          <a:lstStyle/>
          <a:p>
            <a:r>
              <a:rPr lang="en-US" sz="3600" b="1" dirty="0"/>
              <a:t>      		</a:t>
            </a:r>
            <a:r>
              <a:rPr lang="en-US" b="1" dirty="0"/>
              <a:t>Creating a Database Listener cont.</a:t>
            </a:r>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857839" y="820133"/>
            <a:ext cx="9304256" cy="5740924"/>
          </a:xfrm>
        </p:spPr>
        <p:txBody>
          <a:bodyPr>
            <a:normAutofit fontScale="92500" lnSpcReduction="20000"/>
          </a:bodyPr>
          <a:lstStyle/>
          <a:p>
            <a:r>
              <a:rPr lang="en-US" sz="2000" dirty="0">
                <a:latin typeface="Arial" panose="020B0604020202020204" pitchFamily="34" charset="0"/>
                <a:cs typeface="Arial" panose="020B0604020202020204" pitchFamily="34" charset="0"/>
              </a:rPr>
              <a:t>Next, we are going to relate this new Listener with our Database “student”, i.e. we will perform a </a:t>
            </a:r>
            <a:r>
              <a:rPr lang="en-US" sz="2000" b="1" dirty="0">
                <a:latin typeface="Arial" panose="020B0604020202020204" pitchFamily="34" charset="0"/>
                <a:cs typeface="Arial" panose="020B0604020202020204" pitchFamily="34" charset="0"/>
              </a:rPr>
              <a:t>Static Database Registration </a:t>
            </a:r>
            <a:r>
              <a:rPr lang="en-US" sz="2000" dirty="0">
                <a:latin typeface="Arial" panose="020B0604020202020204" pitchFamily="34" charset="0"/>
                <a:cs typeface="Arial" panose="020B0604020202020204" pitchFamily="34" charset="0"/>
              </a:rPr>
              <a:t>via </a:t>
            </a:r>
            <a:r>
              <a:rPr lang="en-US" sz="2000" b="1" dirty="0" err="1">
                <a:solidFill>
                  <a:srgbClr val="0070C0"/>
                </a:solidFill>
                <a:latin typeface="Arial" panose="020B0604020202020204" pitchFamily="34" charset="0"/>
                <a:cs typeface="Arial" panose="020B0604020202020204" pitchFamily="34" charset="0"/>
              </a:rPr>
              <a:t>netmgr</a:t>
            </a:r>
            <a:r>
              <a:rPr lang="en-US" sz="2000" b="1" dirty="0">
                <a:solidFill>
                  <a:srgbClr val="0070C0"/>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This is necessary, because our New Listener2 does not use default port# 1521.</a:t>
            </a:r>
            <a:endParaRPr lang="en-US" sz="2000" b="1" dirty="0">
              <a:solidFill>
                <a:srgbClr val="0070C0"/>
              </a:solidFill>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a:t>
            </a:r>
            <a:r>
              <a:rPr lang="en-CA" sz="1900" dirty="0"/>
              <a:t>Now Expand</a:t>
            </a:r>
            <a:r>
              <a:rPr lang="en-CA" sz="1900" b="1" dirty="0"/>
              <a:t> LOCAL, </a:t>
            </a:r>
            <a:r>
              <a:rPr lang="en-CA" sz="1900" dirty="0"/>
              <a:t>expand</a:t>
            </a:r>
            <a:r>
              <a:rPr lang="en-CA" sz="1900" b="1" dirty="0"/>
              <a:t> LISTENERS </a:t>
            </a:r>
            <a:r>
              <a:rPr lang="en-CA" sz="1900" dirty="0"/>
              <a:t>and select </a:t>
            </a:r>
            <a:r>
              <a:rPr lang="en-CA" sz="1900" b="1" dirty="0"/>
              <a:t>LISTENER2</a:t>
            </a:r>
            <a:endParaRPr lang="en-US" sz="1900" dirty="0"/>
          </a:p>
          <a:p>
            <a:pPr marL="0" indent="0">
              <a:buNone/>
            </a:pPr>
            <a:r>
              <a:rPr lang="en-CA" sz="1900" b="1" dirty="0"/>
              <a:t> Switch the pick list</a:t>
            </a:r>
            <a:r>
              <a:rPr lang="en-CA" sz="1900" dirty="0"/>
              <a:t> from </a:t>
            </a:r>
            <a:r>
              <a:rPr lang="en-CA" sz="1900" b="1" dirty="0"/>
              <a:t>LISTENING LOCATIONS</a:t>
            </a:r>
            <a:r>
              <a:rPr lang="en-CA" sz="1900" dirty="0"/>
              <a:t> to </a:t>
            </a:r>
            <a:r>
              <a:rPr lang="en-CA" sz="1900" b="1" dirty="0"/>
              <a:t>DATABASE SERVICES</a:t>
            </a:r>
            <a:endParaRPr lang="en-US" sz="1900" dirty="0"/>
          </a:p>
          <a:p>
            <a:pPr marL="0" indent="0">
              <a:buNone/>
            </a:pPr>
            <a:r>
              <a:rPr lang="en-CA" sz="1900" dirty="0"/>
              <a:t> Click on </a:t>
            </a:r>
            <a:r>
              <a:rPr lang="en-CA" sz="1900" b="1" dirty="0"/>
              <a:t>ADD DATABASE</a:t>
            </a:r>
            <a:r>
              <a:rPr lang="en-CA" sz="1900" dirty="0"/>
              <a:t> and enter 3 fields</a:t>
            </a:r>
            <a:endParaRPr lang="en-US" sz="1900" dirty="0"/>
          </a:p>
          <a:p>
            <a:pPr marL="0" indent="0">
              <a:buNone/>
            </a:pPr>
            <a:r>
              <a:rPr lang="en-CA" sz="1900" dirty="0"/>
              <a:t>  	</a:t>
            </a:r>
            <a:r>
              <a:rPr lang="en-CA" sz="1900" b="1" dirty="0"/>
              <a:t>Global DB Name</a:t>
            </a:r>
            <a:r>
              <a:rPr lang="en-CA" sz="1900" dirty="0"/>
              <a:t>		</a:t>
            </a:r>
            <a:r>
              <a:rPr lang="en-CA" sz="1900" b="1" dirty="0">
                <a:solidFill>
                  <a:srgbClr val="0070C0"/>
                </a:solidFill>
              </a:rPr>
              <a:t>student</a:t>
            </a:r>
            <a:endParaRPr lang="en-US" sz="1900" dirty="0">
              <a:solidFill>
                <a:srgbClr val="0070C0"/>
              </a:solidFill>
            </a:endParaRPr>
          </a:p>
          <a:p>
            <a:pPr marL="0" indent="0">
              <a:buNone/>
            </a:pPr>
            <a:r>
              <a:rPr lang="en-CA" sz="1900" dirty="0"/>
              <a:t>  	</a:t>
            </a:r>
            <a:r>
              <a:rPr lang="en-CA" sz="1900" b="1" dirty="0"/>
              <a:t>Oracle Home Dir </a:t>
            </a:r>
            <a:r>
              <a:rPr lang="en-CA" sz="1900" dirty="0"/>
              <a:t>    </a:t>
            </a:r>
            <a:r>
              <a:rPr lang="en-CA" sz="1900" b="1" dirty="0">
                <a:solidFill>
                  <a:srgbClr val="0070C0"/>
                </a:solidFill>
              </a:rPr>
              <a:t>/opt/oracle/app/oracle/product/19.3.0/dbhome_1</a:t>
            </a:r>
            <a:endParaRPr lang="en-US" sz="1900" dirty="0">
              <a:solidFill>
                <a:srgbClr val="0070C0"/>
              </a:solidFill>
            </a:endParaRPr>
          </a:p>
          <a:p>
            <a:pPr marL="0" indent="0">
              <a:buNone/>
            </a:pPr>
            <a:r>
              <a:rPr lang="en-CA" sz="1900" dirty="0"/>
              <a:t>  	</a:t>
            </a:r>
            <a:r>
              <a:rPr lang="en-CA" sz="1900" b="1" dirty="0"/>
              <a:t>SID			</a:t>
            </a:r>
            <a:r>
              <a:rPr lang="en-CA" sz="1900" dirty="0"/>
              <a:t>     	      </a:t>
            </a:r>
            <a:r>
              <a:rPr lang="en-CA" sz="1900" b="1" dirty="0">
                <a:solidFill>
                  <a:srgbClr val="0070C0"/>
                </a:solidFill>
              </a:rPr>
              <a:t>student</a:t>
            </a:r>
            <a:endParaRPr lang="en-US" sz="1900" dirty="0"/>
          </a:p>
          <a:p>
            <a:pPr marL="0" indent="0">
              <a:buNone/>
            </a:pPr>
            <a:r>
              <a:rPr lang="en-CA" sz="1900" dirty="0"/>
              <a:t>  Click on</a:t>
            </a:r>
            <a:r>
              <a:rPr lang="en-CA" sz="1900" b="1" dirty="0"/>
              <a:t> FILE </a:t>
            </a:r>
            <a:r>
              <a:rPr lang="en-CA" sz="1900" b="1" dirty="0">
                <a:sym typeface="Wingdings" panose="05000000000000000000" pitchFamily="2" charset="2"/>
              </a:rPr>
              <a:t></a:t>
            </a:r>
            <a:r>
              <a:rPr lang="en-CA" sz="1900" dirty="0"/>
              <a:t> </a:t>
            </a:r>
            <a:r>
              <a:rPr lang="en-CA" sz="1900" b="1" dirty="0"/>
              <a:t>SAVE NETWORK CONFIG </a:t>
            </a:r>
            <a:r>
              <a:rPr lang="en-CA" sz="1900" dirty="0"/>
              <a:t>to save your changes. 						</a:t>
            </a:r>
            <a:r>
              <a:rPr lang="en-CA" sz="1900" dirty="0">
                <a:cs typeface="Calibri" panose="020F0502020204030204" pitchFamily="34" charset="0"/>
              </a:rPr>
              <a:t>Observe how your </a:t>
            </a:r>
            <a:r>
              <a:rPr lang="en-CA" sz="1900" dirty="0" err="1">
                <a:cs typeface="Calibri" panose="020F0502020204030204" pitchFamily="34" charset="0"/>
              </a:rPr>
              <a:t>listener.ora</a:t>
            </a:r>
            <a:r>
              <a:rPr lang="en-CA" sz="1900" dirty="0">
                <a:cs typeface="Calibri" panose="020F0502020204030204" pitchFamily="34" charset="0"/>
              </a:rPr>
              <a:t> file has changed.</a:t>
            </a:r>
            <a:r>
              <a:rPr lang="en-US" sz="1900" dirty="0"/>
              <a:t>   </a:t>
            </a:r>
            <a:endParaRPr lang="en-US" sz="1900" dirty="0">
              <a:cs typeface="Arial" panose="020B0604020202020204" pitchFamily="34" charset="0"/>
            </a:endParaRPr>
          </a:p>
          <a:p>
            <a:r>
              <a:rPr lang="en-US" sz="2000" dirty="0">
                <a:latin typeface="Arial" panose="020B0604020202020204" pitchFamily="34" charset="0"/>
                <a:cs typeface="Arial" panose="020B0604020202020204" pitchFamily="34" charset="0"/>
              </a:rPr>
              <a:t>During the Life time of an Instance, LREG process repeatedly re-registers with the Listener (in the case Listener was stopped and started again).    			LREG (new in 12c) will automatically register all Database Services with the Default Listener or any other one listening on default port# 1521.					We call this  </a:t>
            </a:r>
            <a:r>
              <a:rPr lang="en-US" sz="2000" b="1" dirty="0">
                <a:latin typeface="Arial" panose="020B0604020202020204" pitchFamily="34" charset="0"/>
                <a:cs typeface="Arial" panose="020B0604020202020204" pitchFamily="34" charset="0"/>
              </a:rPr>
              <a:t>Dynamic Service Registration (DSR)</a:t>
            </a:r>
          </a:p>
          <a:p>
            <a:r>
              <a:rPr lang="en-US" sz="2000" dirty="0">
                <a:latin typeface="Arial" panose="020B0604020202020204" pitchFamily="34" charset="0"/>
                <a:cs typeface="Arial" panose="020B0604020202020204" pitchFamily="34" charset="0"/>
              </a:rPr>
              <a:t>If  DSR was used, we will not see the services listed in the </a:t>
            </a:r>
            <a:r>
              <a:rPr lang="en-US" sz="2000" dirty="0" err="1">
                <a:latin typeface="Arial" panose="020B0604020202020204" pitchFamily="34" charset="0"/>
                <a:cs typeface="Arial" panose="020B0604020202020204" pitchFamily="34" charset="0"/>
              </a:rPr>
              <a:t>listener.ora</a:t>
            </a:r>
            <a:r>
              <a:rPr lang="en-US" sz="2000" dirty="0">
                <a:latin typeface="Arial" panose="020B0604020202020204" pitchFamily="34" charset="0"/>
                <a:cs typeface="Arial" panose="020B0604020202020204" pitchFamily="34" charset="0"/>
              </a:rPr>
              <a:t> file, and we must issue the following command to see that info:</a:t>
            </a:r>
          </a:p>
          <a:p>
            <a:pPr marL="0" indent="0">
              <a:buNone/>
            </a:pPr>
            <a:r>
              <a:rPr lang="en-US" sz="2000" dirty="0">
                <a:latin typeface="Arial" panose="020B0604020202020204" pitchFamily="34" charset="0"/>
                <a:cs typeface="Arial" panose="020B0604020202020204" pitchFamily="34" charset="0"/>
              </a:rPr>
              <a:t>	$ </a:t>
            </a:r>
            <a:r>
              <a:rPr lang="en-US" sz="2000" b="1" dirty="0" err="1">
                <a:latin typeface="Arial" panose="020B0604020202020204" pitchFamily="34" charset="0"/>
                <a:cs typeface="Arial" panose="020B0604020202020204" pitchFamily="34" charset="0"/>
              </a:rPr>
              <a:t>lsnrctl</a:t>
            </a:r>
            <a:r>
              <a:rPr lang="en-US" sz="2000" b="1" dirty="0">
                <a:latin typeface="Arial" panose="020B0604020202020204" pitchFamily="34" charset="0"/>
                <a:cs typeface="Arial" panose="020B0604020202020204" pitchFamily="34" charset="0"/>
              </a:rPr>
              <a:t> services</a:t>
            </a:r>
          </a:p>
          <a:p>
            <a:pPr marL="0" indent="0">
              <a:buNone/>
            </a:pPr>
            <a:endParaRPr lang="en-US" dirty="0"/>
          </a:p>
          <a:p>
            <a:pPr marL="0" indent="0">
              <a:buNone/>
            </a:pPr>
            <a:endParaRPr lang="en-US" sz="1700" dirty="0">
              <a:latin typeface="Arial" panose="020B0604020202020204" pitchFamily="34" charset="0"/>
              <a:cs typeface="Arial" panose="020B0604020202020204" pitchFamily="34" charset="0"/>
            </a:endParaRPr>
          </a:p>
          <a:p>
            <a:pPr>
              <a:buFont typeface="Courier New" panose="02070309020205020404" pitchFamily="49" charset="0"/>
              <a:buChar char="o"/>
            </a:pP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3802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179109"/>
            <a:ext cx="9692640" cy="518475"/>
          </a:xfrm>
        </p:spPr>
        <p:txBody>
          <a:bodyPr>
            <a:normAutofit fontScale="90000"/>
          </a:bodyPr>
          <a:lstStyle/>
          <a:p>
            <a:r>
              <a:rPr lang="en-US" sz="3600" b="1" dirty="0"/>
              <a:t>      	Name Resolution Methods</a:t>
            </a:r>
            <a:endParaRPr lang="en-US" b="1" dirty="0"/>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763571" y="810705"/>
            <a:ext cx="9398524" cy="5868186"/>
          </a:xfrm>
        </p:spPr>
        <p:txBody>
          <a:bodyPr>
            <a:normAutofit fontScale="92500" lnSpcReduction="20000"/>
          </a:bodyPr>
          <a:lstStyle/>
          <a:p>
            <a:r>
              <a:rPr lang="en-US" sz="2100" dirty="0">
                <a:latin typeface="Arial" panose="020B0604020202020204" pitchFamily="34" charset="0"/>
                <a:cs typeface="Arial" panose="020B0604020202020204" pitchFamily="34" charset="0"/>
              </a:rPr>
              <a:t>After configuring the Server side by creating your Listener with its Address and Port#, you need to take care of the Client side by configuring the Naming method, </a:t>
            </a:r>
            <a:r>
              <a:rPr lang="en-US" sz="2100" dirty="0" err="1">
                <a:latin typeface="Arial" panose="020B0604020202020204" pitchFamily="34" charset="0"/>
                <a:cs typeface="Arial" panose="020B0604020202020204" pitchFamily="34" charset="0"/>
              </a:rPr>
              <a:t>i.e</a:t>
            </a:r>
            <a:r>
              <a:rPr lang="en-US" sz="2100" dirty="0">
                <a:latin typeface="Arial" panose="020B0604020202020204" pitchFamily="34" charset="0"/>
                <a:cs typeface="Arial" panose="020B0604020202020204" pitchFamily="34" charset="0"/>
              </a:rPr>
              <a:t> how the “connect identifier” send by UP will be resolved by LIST.</a:t>
            </a:r>
          </a:p>
          <a:p>
            <a:r>
              <a:rPr lang="en-US" sz="2100" dirty="0">
                <a:latin typeface="Arial" panose="020B0604020202020204" pitchFamily="34" charset="0"/>
                <a:cs typeface="Arial" panose="020B0604020202020204" pitchFamily="34" charset="0"/>
              </a:rPr>
              <a:t>In order to connect to the Database, Client must provide the </a:t>
            </a:r>
            <a:r>
              <a:rPr lang="en-US" sz="2100" b="1" dirty="0">
                <a:latin typeface="Arial" panose="020B0604020202020204" pitchFamily="34" charset="0"/>
                <a:cs typeface="Arial" panose="020B0604020202020204" pitchFamily="34" charset="0"/>
              </a:rPr>
              <a:t>“Connect String” </a:t>
            </a:r>
            <a:r>
              <a:rPr lang="en-US" sz="2100" dirty="0">
                <a:latin typeface="Arial" panose="020B0604020202020204" pitchFamily="34" charset="0"/>
                <a:cs typeface="Arial" panose="020B0604020202020204" pitchFamily="34" charset="0"/>
              </a:rPr>
              <a:t>with 3 pieces of info:</a:t>
            </a:r>
          </a:p>
          <a:p>
            <a:pPr>
              <a:buFont typeface="Wingdings" panose="05000000000000000000" pitchFamily="2" charset="2"/>
              <a:buChar char="q"/>
            </a:pPr>
            <a:r>
              <a:rPr lang="en-US" sz="2100" dirty="0">
                <a:latin typeface="Arial" panose="020B0604020202020204" pitchFamily="34" charset="0"/>
                <a:cs typeface="Arial" panose="020B0604020202020204" pitchFamily="34" charset="0"/>
              </a:rPr>
              <a:t>Username</a:t>
            </a:r>
          </a:p>
          <a:p>
            <a:pPr>
              <a:buFont typeface="Wingdings" panose="05000000000000000000" pitchFamily="2" charset="2"/>
              <a:buChar char="q"/>
            </a:pPr>
            <a:r>
              <a:rPr lang="en-US" sz="2100" dirty="0">
                <a:latin typeface="Arial" panose="020B0604020202020204" pitchFamily="34" charset="0"/>
                <a:cs typeface="Arial" panose="020B0604020202020204" pitchFamily="34" charset="0"/>
              </a:rPr>
              <a:t>Password</a:t>
            </a:r>
          </a:p>
          <a:p>
            <a:pPr>
              <a:buFont typeface="Wingdings" panose="05000000000000000000" pitchFamily="2" charset="2"/>
              <a:buChar char="q"/>
            </a:pPr>
            <a:r>
              <a:rPr lang="en-US" sz="2100" b="1" dirty="0">
                <a:latin typeface="Arial" panose="020B0604020202020204" pitchFamily="34" charset="0"/>
                <a:cs typeface="Arial" panose="020B0604020202020204" pitchFamily="34" charset="0"/>
              </a:rPr>
              <a:t>Connect Identifier </a:t>
            </a:r>
            <a:r>
              <a:rPr lang="en-US" sz="2100" dirty="0">
                <a:latin typeface="Arial" panose="020B0604020202020204" pitchFamily="34" charset="0"/>
                <a:cs typeface="Arial" panose="020B0604020202020204" pitchFamily="34" charset="0"/>
                <a:sym typeface="Wingdings" panose="05000000000000000000" pitchFamily="2" charset="2"/>
              </a:rPr>
              <a:t> usually </a:t>
            </a:r>
            <a:r>
              <a:rPr lang="en-US" sz="2100" b="1" dirty="0">
                <a:latin typeface="Arial" panose="020B0604020202020204" pitchFamily="34" charset="0"/>
                <a:cs typeface="Arial" panose="020B0604020202020204" pitchFamily="34" charset="0"/>
                <a:sym typeface="Wingdings" panose="05000000000000000000" pitchFamily="2" charset="2"/>
              </a:rPr>
              <a:t>Net Service Name (Net Alias) </a:t>
            </a:r>
            <a:r>
              <a:rPr lang="en-US" sz="2100" dirty="0">
                <a:latin typeface="Arial" panose="020B0604020202020204" pitchFamily="34" charset="0"/>
                <a:cs typeface="Arial" panose="020B0604020202020204" pitchFamily="34" charset="0"/>
                <a:sym typeface="Wingdings" panose="05000000000000000000" pitchFamily="2" charset="2"/>
              </a:rPr>
              <a:t>that replaces full “connect descriptor”</a:t>
            </a:r>
            <a:endParaRPr lang="en-US" sz="2100" dirty="0">
              <a:latin typeface="Arial" panose="020B0604020202020204" pitchFamily="34" charset="0"/>
              <a:cs typeface="Arial" panose="020B0604020202020204" pitchFamily="34" charset="0"/>
            </a:endParaRPr>
          </a:p>
          <a:p>
            <a:r>
              <a:rPr lang="en-US" sz="2100" dirty="0">
                <a:latin typeface="Arial" panose="020B0604020202020204" pitchFamily="34" charset="0"/>
                <a:cs typeface="Arial" panose="020B0604020202020204" pitchFamily="34" charset="0"/>
              </a:rPr>
              <a:t>Oracle provides </a:t>
            </a:r>
            <a:r>
              <a:rPr lang="en-US" sz="2100" u="sng" dirty="0">
                <a:solidFill>
                  <a:srgbClr val="0070C0"/>
                </a:solidFill>
                <a:latin typeface="Arial" panose="020B0604020202020204" pitchFamily="34" charset="0"/>
                <a:cs typeface="Arial" panose="020B0604020202020204" pitchFamily="34" charset="0"/>
              </a:rPr>
              <a:t>4 methods </a:t>
            </a:r>
            <a:r>
              <a:rPr lang="en-US" sz="2100" dirty="0">
                <a:latin typeface="Arial" panose="020B0604020202020204" pitchFamily="34" charset="0"/>
                <a:cs typeface="Arial" panose="020B0604020202020204" pitchFamily="34" charset="0"/>
              </a:rPr>
              <a:t>for the  (Net Service) Name Resolution:</a:t>
            </a:r>
          </a:p>
          <a:p>
            <a:pPr>
              <a:buFont typeface="Wingdings" panose="05000000000000000000" pitchFamily="2" charset="2"/>
              <a:buChar char="q"/>
            </a:pPr>
            <a:r>
              <a:rPr lang="en-US" sz="2100" b="1" dirty="0">
                <a:latin typeface="Arial" panose="020B0604020202020204" pitchFamily="34" charset="0"/>
                <a:cs typeface="Arial" panose="020B0604020202020204" pitchFamily="34" charset="0"/>
              </a:rPr>
              <a:t>Easy Connect  </a:t>
            </a:r>
            <a:r>
              <a:rPr lang="en-US" sz="2100" dirty="0">
                <a:latin typeface="Arial" panose="020B0604020202020204" pitchFamily="34" charset="0"/>
                <a:cs typeface="Arial" panose="020B0604020202020204" pitchFamily="34" charset="0"/>
              </a:rPr>
              <a:t>-- does not need support file on the Client side, but it must use TCP/IP protocol and NO advanced options may be used</a:t>
            </a:r>
          </a:p>
          <a:p>
            <a:pPr>
              <a:buFont typeface="Wingdings" panose="05000000000000000000" pitchFamily="2" charset="2"/>
              <a:buChar char="q"/>
            </a:pPr>
            <a:r>
              <a:rPr lang="en-US" sz="2100" b="1" dirty="0">
                <a:latin typeface="Arial" panose="020B0604020202020204" pitchFamily="34" charset="0"/>
                <a:cs typeface="Arial" panose="020B0604020202020204" pitchFamily="34" charset="0"/>
              </a:rPr>
              <a:t>Local Naming </a:t>
            </a:r>
            <a:r>
              <a:rPr lang="en-US" sz="2100" dirty="0">
                <a:latin typeface="Arial" panose="020B0604020202020204" pitchFamily="34" charset="0"/>
                <a:cs typeface="Arial" panose="020B0604020202020204" pitchFamily="34" charset="0"/>
              </a:rPr>
              <a:t>– uses </a:t>
            </a:r>
            <a:r>
              <a:rPr lang="en-US" sz="2100" dirty="0" err="1">
                <a:solidFill>
                  <a:srgbClr val="FF0000"/>
                </a:solidFill>
                <a:latin typeface="Arial" panose="020B0604020202020204" pitchFamily="34" charset="0"/>
                <a:cs typeface="Arial" panose="020B0604020202020204" pitchFamily="34" charset="0"/>
              </a:rPr>
              <a:t>tnsnames.ora</a:t>
            </a:r>
            <a:r>
              <a:rPr lang="en-US" sz="2100" dirty="0">
                <a:solidFill>
                  <a:srgbClr val="FF0000"/>
                </a:solidFill>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on the Client side and it requires constant Maintenance of all clients. But, it supports all protocols and all advanced features of Oracle Net</a:t>
            </a:r>
          </a:p>
          <a:p>
            <a:pPr>
              <a:buFont typeface="Wingdings" panose="05000000000000000000" pitchFamily="2" charset="2"/>
              <a:buChar char="q"/>
            </a:pPr>
            <a:r>
              <a:rPr lang="en-US" sz="2100" b="1" dirty="0">
                <a:latin typeface="Arial" panose="020B0604020202020204" pitchFamily="34" charset="0"/>
                <a:cs typeface="Arial" panose="020B0604020202020204" pitchFamily="34" charset="0"/>
              </a:rPr>
              <a:t>Directory Naming </a:t>
            </a:r>
            <a:r>
              <a:rPr lang="en-US" sz="2100" dirty="0">
                <a:latin typeface="Arial" panose="020B0604020202020204" pitchFamily="34" charset="0"/>
                <a:cs typeface="Arial" panose="020B0604020202020204" pitchFamily="34" charset="0"/>
              </a:rPr>
              <a:t>– uses Lightweight Directory Access Protocol (LDAP) server to resolve an Alias. Best way in a busy environment with hundreds of users</a:t>
            </a:r>
          </a:p>
          <a:p>
            <a:pPr>
              <a:buFont typeface="Wingdings" panose="05000000000000000000" pitchFamily="2" charset="2"/>
              <a:buChar char="q"/>
            </a:pPr>
            <a:r>
              <a:rPr lang="en-US" sz="2100" b="1" dirty="0">
                <a:latin typeface="Arial" panose="020B0604020202020204" pitchFamily="34" charset="0"/>
                <a:cs typeface="Arial" panose="020B0604020202020204" pitchFamily="34" charset="0"/>
              </a:rPr>
              <a:t>External Naming </a:t>
            </a:r>
            <a:r>
              <a:rPr lang="en-US" sz="2100" dirty="0">
                <a:latin typeface="Arial" panose="020B0604020202020204" pitchFamily="34" charset="0"/>
                <a:cs typeface="Arial" panose="020B0604020202020204" pitchFamily="34" charset="0"/>
              </a:rPr>
              <a:t>– the concept is similar with LDAP, just uses the Third party software like Network Information Services (NIS) or Cell Directory Services (CDS)</a:t>
            </a:r>
            <a:endParaRPr lang="en-US" sz="1700" dirty="0">
              <a:latin typeface="Arial" panose="020B0604020202020204" pitchFamily="34" charset="0"/>
              <a:cs typeface="Arial" panose="020B0604020202020204" pitchFamily="34" charset="0"/>
            </a:endParaRPr>
          </a:p>
          <a:p>
            <a:pPr>
              <a:buFont typeface="Courier New" panose="02070309020205020404" pitchFamily="49" charset="0"/>
              <a:buChar char="o"/>
            </a:pP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43602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25023</TotalTime>
  <Words>3006</Words>
  <Application>Microsoft Office PowerPoint</Application>
  <PresentationFormat>Widescreen</PresentationFormat>
  <Paragraphs>176</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Arial Black</vt:lpstr>
      <vt:lpstr>Calibri</vt:lpstr>
      <vt:lpstr>Century</vt:lpstr>
      <vt:lpstr>Courier New</vt:lpstr>
      <vt:lpstr>Rockwell</vt:lpstr>
      <vt:lpstr>Trebuchet MS</vt:lpstr>
      <vt:lpstr>Wingdings</vt:lpstr>
      <vt:lpstr>Wingdings 3</vt:lpstr>
      <vt:lpstr>Facet</vt:lpstr>
      <vt:lpstr>Oracle Networking</vt:lpstr>
      <vt:lpstr>Agenda</vt:lpstr>
      <vt:lpstr>        Oracle Net Overview</vt:lpstr>
      <vt:lpstr>       Establishing a Client-Server Session</vt:lpstr>
      <vt:lpstr>   Establishing a Client-Server Session cont.</vt:lpstr>
      <vt:lpstr>       Tools to administer Oracle Network</vt:lpstr>
      <vt:lpstr>        Creating a Database Listener</vt:lpstr>
      <vt:lpstr>        Creating a Database Listener cont.</vt:lpstr>
      <vt:lpstr>       Name Resolution Methods</vt:lpstr>
      <vt:lpstr>       Name Resolution Methods cont.</vt:lpstr>
      <vt:lpstr>       Name Resolution Methods cont.</vt:lpstr>
      <vt:lpstr>       Advanced Connection Methods</vt:lpstr>
      <vt:lpstr>        Shared Server Architecture</vt:lpstr>
      <vt:lpstr>        Configuring Shared Server </vt:lpstr>
      <vt:lpstr>      Comparing Dedicated and Shared Server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Nasim</dc:creator>
  <cp:lastModifiedBy>Nebojsa Conkic</cp:lastModifiedBy>
  <cp:revision>555</cp:revision>
  <dcterms:created xsi:type="dcterms:W3CDTF">2019-07-08T16:55:16Z</dcterms:created>
  <dcterms:modified xsi:type="dcterms:W3CDTF">2023-02-17T22:30:07Z</dcterms:modified>
</cp:coreProperties>
</file>