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8" r:id="rId3"/>
    <p:sldId id="295" r:id="rId4"/>
    <p:sldId id="304" r:id="rId5"/>
    <p:sldId id="303" r:id="rId6"/>
    <p:sldId id="308" r:id="rId7"/>
    <p:sldId id="309" r:id="rId8"/>
    <p:sldId id="310" r:id="rId9"/>
    <p:sldId id="31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bojsa Conkic" initials="NC" lastIdx="1" clrIdx="0">
    <p:extLst>
      <p:ext uri="{19B8F6BF-5375-455C-9EA6-DF929625EA0E}">
        <p15:presenceInfo xmlns:p15="http://schemas.microsoft.com/office/powerpoint/2012/main" userId="S-1-5-21-1024869244-1620239511-3323744733-526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95256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9620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313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25855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90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10368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78592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61681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02619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2020-12-29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44238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2020-12-29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1662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2020-12-29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08023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2020-12-29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14774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2020-12-29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02012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2020-12-29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1284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2020-12-29</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05857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806B3-D79A-4E76-A2D8-F9ADBAFB48B1}" type="datetimeFigureOut">
              <a:rPr lang="en-CA" smtClean="0"/>
              <a:t>2020-12-29</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108774068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102936"/>
            <a:ext cx="9418320" cy="1923068"/>
          </a:xfrm>
        </p:spPr>
        <p:txBody>
          <a:bodyPr>
            <a:normAutofit/>
          </a:bodyPr>
          <a:lstStyle/>
          <a:p>
            <a:pPr algn="ctr"/>
            <a:r>
              <a:rPr lang="en-US" altLang="en-US" dirty="0"/>
              <a:t>Space Management </a:t>
            </a:r>
            <a:endParaRPr lang="en-CA" dirty="0"/>
          </a:p>
        </p:txBody>
      </p:sp>
      <p:sp>
        <p:nvSpPr>
          <p:cNvPr id="3" name="Subtitle 2"/>
          <p:cNvSpPr>
            <a:spLocks noGrp="1"/>
          </p:cNvSpPr>
          <p:nvPr>
            <p:ph type="subTitle" idx="1"/>
          </p:nvPr>
        </p:nvSpPr>
        <p:spPr>
          <a:xfrm>
            <a:off x="1261872" y="4091234"/>
            <a:ext cx="8683406" cy="1168923"/>
          </a:xfrm>
        </p:spPr>
        <p:txBody>
          <a:bodyPr/>
          <a:lstStyle/>
          <a:p>
            <a:pPr marL="285750" indent="-285750" algn="ctr">
              <a:buFont typeface="Wingdings" panose="05000000000000000000" pitchFamily="2" charset="2"/>
              <a:buChar char="v"/>
            </a:pPr>
            <a:endParaRPr lang="en-CA" sz="1600"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86374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b="1" dirty="0"/>
              <a:t>Agenda</a:t>
            </a:r>
          </a:p>
        </p:txBody>
      </p:sp>
      <p:sp>
        <p:nvSpPr>
          <p:cNvPr id="3" name="Content Placeholder 2"/>
          <p:cNvSpPr>
            <a:spLocks noGrp="1"/>
          </p:cNvSpPr>
          <p:nvPr>
            <p:ph idx="1"/>
          </p:nvPr>
        </p:nvSpPr>
        <p:spPr>
          <a:xfrm>
            <a:off x="1092190" y="1743959"/>
            <a:ext cx="8595360" cy="4015818"/>
          </a:xfrm>
        </p:spPr>
        <p:txBody>
          <a:bodyPr>
            <a:normAutofit/>
          </a:bodyPr>
          <a:lstStyle/>
          <a:p>
            <a:r>
              <a:rPr lang="en-US" sz="2000" dirty="0">
                <a:latin typeface="Arial" panose="020B0604020202020204" pitchFamily="34" charset="0"/>
                <a:cs typeface="Arial" panose="020B0604020202020204" pitchFamily="34" charset="0"/>
              </a:rPr>
              <a:t>Overview</a:t>
            </a:r>
          </a:p>
          <a:p>
            <a:r>
              <a:rPr lang="en-US" sz="2000" dirty="0">
                <a:latin typeface="Arial" panose="020B0604020202020204" pitchFamily="34" charset="0"/>
                <a:cs typeface="Arial" panose="020B0604020202020204" pitchFamily="34" charset="0"/>
              </a:rPr>
              <a:t>Auto Segment Space Management (ASSM)</a:t>
            </a:r>
          </a:p>
          <a:p>
            <a:r>
              <a:rPr lang="en-US" sz="2000" dirty="0">
                <a:latin typeface="Arial" panose="020B0604020202020204" pitchFamily="34" charset="0"/>
                <a:cs typeface="Arial" panose="020B0604020202020204" pitchFamily="34" charset="0"/>
              </a:rPr>
              <a:t>Major Space Problems</a:t>
            </a:r>
          </a:p>
          <a:p>
            <a:r>
              <a:rPr lang="en-US" sz="2000" dirty="0">
                <a:latin typeface="Arial" panose="020B0604020202020204" pitchFamily="34" charset="0"/>
                <a:cs typeface="Arial" panose="020B0604020202020204" pitchFamily="34" charset="0"/>
              </a:rPr>
              <a:t>Proactive Tablespace Monitoring</a:t>
            </a:r>
          </a:p>
          <a:p>
            <a:r>
              <a:rPr lang="en-US" sz="2000" dirty="0">
                <a:latin typeface="Arial" panose="020B0604020202020204" pitchFamily="34" charset="0"/>
                <a:cs typeface="Arial" panose="020B0604020202020204" pitchFamily="34" charset="0"/>
              </a:rPr>
              <a:t>Segment Advisor</a:t>
            </a:r>
          </a:p>
          <a:p>
            <a:r>
              <a:rPr lang="en-US" sz="2000" dirty="0">
                <a:latin typeface="Arial" panose="020B0604020202020204" pitchFamily="34" charset="0"/>
                <a:cs typeface="Arial" panose="020B0604020202020204" pitchFamily="34" charset="0"/>
              </a:rPr>
              <a:t>Manual Allocation of Extents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82805"/>
            <a:ext cx="9692640" cy="603315"/>
          </a:xfrm>
        </p:spPr>
        <p:txBody>
          <a:bodyPr>
            <a:normAutofit fontScale="90000"/>
          </a:bodyPr>
          <a:lstStyle/>
          <a:p>
            <a:r>
              <a:rPr lang="en-US" sz="3600" b="1" dirty="0"/>
              <a:t>          </a:t>
            </a:r>
            <a:r>
              <a:rPr lang="en-US" sz="3200" b="1" dirty="0"/>
              <a:t>Overview</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065229" y="886120"/>
            <a:ext cx="9087439" cy="5689075"/>
          </a:xfrm>
        </p:spPr>
        <p:txBody>
          <a:bodyPr>
            <a:normAutofit fontScale="92500" lnSpcReduction="20000"/>
          </a:bodyPr>
          <a:lstStyle/>
          <a:p>
            <a:r>
              <a:rPr lang="en-US" sz="2000" dirty="0">
                <a:latin typeface="Arial" panose="020B0604020202020204" pitchFamily="34" charset="0"/>
                <a:cs typeface="Arial" panose="020B0604020202020204" pitchFamily="34" charset="0"/>
              </a:rPr>
              <a:t>Space is Automatically managed by Oracle Server, though DBA may manually intervene when needed. The assumption is that all Tablespaces will have Extent Management </a:t>
            </a:r>
            <a:r>
              <a:rPr lang="en-US" sz="2000" b="1" dirty="0">
                <a:latin typeface="Arial" panose="020B0604020202020204" pitchFamily="34" charset="0"/>
                <a:cs typeface="Arial" panose="020B0604020202020204" pitchFamily="34" charset="0"/>
              </a:rPr>
              <a:t>Local</a:t>
            </a:r>
            <a:r>
              <a:rPr lang="en-US" sz="2000" dirty="0">
                <a:latin typeface="Arial" panose="020B0604020202020204" pitchFamily="34" charset="0"/>
                <a:cs typeface="Arial" panose="020B0604020202020204" pitchFamily="34" charset="0"/>
              </a:rPr>
              <a:t> enforced to track </a:t>
            </a:r>
            <a:r>
              <a:rPr lang="en-US" sz="2000" b="1" dirty="0">
                <a:latin typeface="Arial" panose="020B0604020202020204" pitchFamily="34" charset="0"/>
                <a:cs typeface="Arial" panose="020B0604020202020204" pitchFamily="34" charset="0"/>
              </a:rPr>
              <a:t>Free Extents via Bitmaps</a:t>
            </a:r>
            <a:r>
              <a:rPr lang="en-US" sz="2000" dirty="0">
                <a:latin typeface="Arial" panose="020B0604020202020204" pitchFamily="34" charset="0"/>
                <a:cs typeface="Arial" panose="020B0604020202020204" pitchFamily="34" charset="0"/>
              </a:rPr>
              <a:t>, unlike Data Dictionary method that uses set of Storage Parameters. </a:t>
            </a:r>
          </a:p>
          <a:p>
            <a:r>
              <a:rPr lang="en-US" sz="2000" dirty="0">
                <a:latin typeface="Arial" panose="020B0604020202020204" pitchFamily="34" charset="0"/>
                <a:cs typeface="Arial" panose="020B0604020202020204" pitchFamily="34" charset="0"/>
              </a:rPr>
              <a:t>Server looks for a free space to Allocate New Extent by searching Datafile’s bitmap for the “required number” of adjacent data blocks. If that file can not provide it, then Server looks in another Datafile or extends that one (or returns “allocation error” if this option is turned off)</a:t>
            </a:r>
          </a:p>
          <a:p>
            <a:r>
              <a:rPr lang="en-US" sz="2000" i="1" u="sng" dirty="0">
                <a:latin typeface="Arial" panose="020B0604020202020204" pitchFamily="34" charset="0"/>
                <a:cs typeface="Arial" panose="020B0604020202020204" pitchFamily="34" charset="0"/>
              </a:rPr>
              <a:t>Automatic Features </a:t>
            </a:r>
            <a:r>
              <a:rPr lang="en-US" sz="2000" dirty="0">
                <a:latin typeface="Arial" panose="020B0604020202020204" pitchFamily="34" charset="0"/>
                <a:cs typeface="Arial" panose="020B0604020202020204" pitchFamily="34" charset="0"/>
              </a:rPr>
              <a:t>include:</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Auto Segment Space Management (ASSM) </a:t>
            </a:r>
            <a:r>
              <a:rPr lang="en-US" sz="2000" dirty="0">
                <a:latin typeface="Arial" panose="020B0604020202020204" pitchFamily="34" charset="0"/>
                <a:cs typeface="Arial" panose="020B0604020202020204" pitchFamily="34" charset="0"/>
              </a:rPr>
              <a:t>– specified when Tablespace is created and can not be changed. It uses Bitmaps to tracks Blocks available for Insert or Update operation. </a:t>
            </a: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Automatic Datafile Extension </a:t>
            </a:r>
            <a:r>
              <a:rPr lang="en-US" sz="2000" dirty="0">
                <a:latin typeface="Arial" panose="020B0604020202020204" pitchFamily="34" charset="0"/>
                <a:cs typeface="Arial" panose="020B0604020202020204" pitchFamily="34" charset="0"/>
              </a:rPr>
              <a:t>– specified when Tablespace is created and may be changed later with ALTER DATABASE DATAFILE … AUTOEXTEND …</a:t>
            </a: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Proactive Space management </a:t>
            </a:r>
            <a:r>
              <a:rPr lang="en-US" sz="2000" dirty="0">
                <a:latin typeface="Arial" panose="020B0604020202020204" pitchFamily="34" charset="0"/>
                <a:cs typeface="Arial" panose="020B0604020202020204" pitchFamily="34" charset="0"/>
              </a:rPr>
              <a:t>– it is Enabled by default. Server monitors space utilization during normal hours and operations, and if needed it creates Alerts (Warning and Critical)</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Space Reorganization  and Reclamation </a:t>
            </a:r>
            <a:r>
              <a:rPr lang="en-US" sz="2000" dirty="0">
                <a:latin typeface="Arial" panose="020B0604020202020204" pitchFamily="34" charset="0"/>
                <a:cs typeface="Arial" panose="020B0604020202020204" pitchFamily="34" charset="0"/>
              </a:rPr>
              <a:t>–You may use Segment Advisor to help you diagnose or handle problems. Also, here DBA may manually intervene</a:t>
            </a: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Oracle Managed Files (OMF) </a:t>
            </a:r>
            <a:r>
              <a:rPr lang="en-US" sz="2000" dirty="0">
                <a:latin typeface="Arial" panose="020B0604020202020204" pitchFamily="34" charset="0"/>
                <a:cs typeface="Arial" panose="020B0604020202020204" pitchFamily="34" charset="0"/>
              </a:rPr>
              <a:t>– not covered in this Course</a:t>
            </a: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13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88537"/>
            <a:ext cx="9692640" cy="537327"/>
          </a:xfrm>
        </p:spPr>
        <p:txBody>
          <a:bodyPr>
            <a:normAutofit fontScale="90000"/>
          </a:bodyPr>
          <a:lstStyle/>
          <a:p>
            <a:r>
              <a:rPr lang="en-US" sz="3600" b="1" dirty="0"/>
              <a:t>    Auto Segment Space Management (ASSM)</a:t>
            </a:r>
            <a:endParaRPr lang="en-US"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121791" y="838987"/>
            <a:ext cx="9040304" cy="5830476"/>
          </a:xfrm>
        </p:spPr>
        <p:txBody>
          <a:bodyPr>
            <a:normAutofit fontScale="92500" lnSpcReduction="20000"/>
          </a:bodyPr>
          <a:lstStyle/>
          <a:p>
            <a:r>
              <a:rPr lang="en-US" sz="2000" dirty="0">
                <a:latin typeface="Arial" panose="020B0604020202020204" pitchFamily="34" charset="0"/>
                <a:cs typeface="Arial" panose="020B0604020202020204" pitchFamily="34" charset="0"/>
              </a:rPr>
              <a:t>This management is set per each Tablespace and applies to all Segments in the Tablespace.</a:t>
            </a:r>
          </a:p>
          <a:p>
            <a:r>
              <a:rPr lang="en-US" sz="2000" dirty="0">
                <a:latin typeface="Arial" panose="020B0604020202020204" pitchFamily="34" charset="0"/>
                <a:cs typeface="Arial" panose="020B0604020202020204" pitchFamily="34" charset="0"/>
              </a:rPr>
              <a:t>It is specified via SEGMENT SPACE MANAGEMENT clause, and AUTO is Default. Manual should never be used for USERS/INDX tablespace.</a:t>
            </a:r>
          </a:p>
          <a:p>
            <a:r>
              <a:rPr lang="en-US" sz="2000" dirty="0">
                <a:latin typeface="Arial" panose="020B0604020202020204" pitchFamily="34" charset="0"/>
                <a:cs typeface="Arial" panose="020B0604020202020204" pitchFamily="34" charset="0"/>
              </a:rPr>
              <a:t>The only Tablespace excluded from ASSM are: SYSTEM, UNDOTBS and TEMP, because here Server does not need any assistance for Inserts</a:t>
            </a:r>
          </a:p>
          <a:p>
            <a:r>
              <a:rPr lang="en-US" sz="2000" dirty="0">
                <a:latin typeface="Arial" panose="020B0604020202020204" pitchFamily="34" charset="0"/>
                <a:cs typeface="Arial" panose="020B0604020202020204" pitchFamily="34" charset="0"/>
              </a:rPr>
              <a:t>A table segment consists of many blocks in or more extents. When an Insert is applied, Server must figure out –&gt; Into which block(s), row(s) should be placed most efficiently. That is determined by locating appropriate Bitmap band.</a:t>
            </a:r>
          </a:p>
          <a:p>
            <a:r>
              <a:rPr lang="en-US" sz="2000" dirty="0">
                <a:latin typeface="Arial" panose="020B0604020202020204" pitchFamily="34" charset="0"/>
                <a:cs typeface="Arial" panose="020B0604020202020204" pitchFamily="34" charset="0"/>
              </a:rPr>
              <a:t>Every Segment created in a Tablespace has a set of 5 Bitmaps that describe how full each block is. These bitmaps track Used Space in Bands:</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Full Block (reached 100-PCTFREE capacity), where </a:t>
            </a:r>
            <a:r>
              <a:rPr lang="en-US" sz="2000" dirty="0" err="1">
                <a:latin typeface="Arial" panose="020B0604020202020204" pitchFamily="34" charset="0"/>
                <a:cs typeface="Arial" panose="020B0604020202020204" pitchFamily="34" charset="0"/>
              </a:rPr>
              <a:t>Pctfree</a:t>
            </a:r>
            <a:r>
              <a:rPr lang="en-US" sz="2000" dirty="0">
                <a:latin typeface="Arial" panose="020B0604020202020204" pitchFamily="34" charset="0"/>
                <a:cs typeface="Arial" panose="020B0604020202020204" pitchFamily="34" charset="0"/>
              </a:rPr>
              <a:t> determines what portion of the whole block will be “reserved for future Updates” (default is 10)</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75-100% of the 100-PCTFREE area</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50-75%</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25-50%   if the Block size is 8k and average row size is 2.2k, this type of 				      block will be used for Insert operation (or the next type, if the </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0-25%     average row size &lt; 1.8k)</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53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716437"/>
          </a:xfrm>
        </p:spPr>
        <p:txBody>
          <a:bodyPr>
            <a:normAutofit/>
          </a:bodyPr>
          <a:lstStyle/>
          <a:p>
            <a:r>
              <a:rPr lang="en-US" sz="3600" b="1" dirty="0"/>
              <a:t>            </a:t>
            </a:r>
            <a:r>
              <a:rPr lang="en-US" sz="3200" b="1" dirty="0"/>
              <a:t>Major Space Problems</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980388" y="820132"/>
            <a:ext cx="9370243" cy="5858759"/>
          </a:xfrm>
        </p:spPr>
        <p:txBody>
          <a:bodyPr>
            <a:normAutofit fontScale="77500" lnSpcReduction="20000"/>
          </a:bodyPr>
          <a:lstStyle/>
          <a:p>
            <a:r>
              <a:rPr lang="en-US" sz="2300" dirty="0">
                <a:latin typeface="Arial" panose="020B0604020202020204" pitchFamily="34" charset="0"/>
                <a:cs typeface="Arial" panose="020B0604020202020204" pitchFamily="34" charset="0"/>
              </a:rPr>
              <a:t>ASSM takes care of INSERT statements pretty good, but DML also has Update/Delete statements that may cause problems like Row Migration or Block Fragmentation.</a:t>
            </a:r>
          </a:p>
          <a:p>
            <a:r>
              <a:rPr lang="en-US" sz="2300" dirty="0">
                <a:latin typeface="Arial" panose="020B0604020202020204" pitchFamily="34" charset="0"/>
                <a:cs typeface="Arial" panose="020B0604020202020204" pitchFamily="34" charset="0"/>
              </a:rPr>
              <a:t>The major Space problems are:</a:t>
            </a:r>
          </a:p>
          <a:p>
            <a:pPr>
              <a:buFont typeface="Wingdings" panose="05000000000000000000" pitchFamily="2" charset="2"/>
              <a:buChar char="q"/>
            </a:pPr>
            <a:r>
              <a:rPr lang="en-US" sz="2300" b="1" dirty="0">
                <a:latin typeface="Arial" panose="020B0604020202020204" pitchFamily="34" charset="0"/>
                <a:cs typeface="Arial" panose="020B0604020202020204" pitchFamily="34" charset="0"/>
              </a:rPr>
              <a:t>Row Chaining </a:t>
            </a:r>
            <a:r>
              <a:rPr lang="en-US" sz="2300" dirty="0">
                <a:latin typeface="Arial" panose="020B0604020202020204" pitchFamily="34" charset="0"/>
                <a:cs typeface="Arial" panose="020B0604020202020204" pitchFamily="34" charset="0"/>
              </a:rPr>
              <a:t>– a chained row is one stored in more than one Block, like if Block size is 4k and row length is 5k. There is no choice here, and DBA can not fix this problem. Maybe table Redesign may resolve it, and that is usually job for Developers</a:t>
            </a:r>
          </a:p>
          <a:p>
            <a:pPr>
              <a:buFont typeface="Wingdings" panose="05000000000000000000" pitchFamily="2" charset="2"/>
              <a:buChar char="q"/>
            </a:pPr>
            <a:r>
              <a:rPr lang="en-US" sz="2300" b="1" dirty="0">
                <a:latin typeface="Arial" panose="020B0604020202020204" pitchFamily="34" charset="0"/>
                <a:cs typeface="Arial" panose="020B0604020202020204" pitchFamily="34" charset="0"/>
              </a:rPr>
              <a:t>Row Migration </a:t>
            </a:r>
            <a:r>
              <a:rPr lang="en-US" sz="2300" dirty="0">
                <a:latin typeface="Arial" panose="020B0604020202020204" pitchFamily="34" charset="0"/>
                <a:cs typeface="Arial" panose="020B0604020202020204" pitchFamily="34" charset="0"/>
              </a:rPr>
              <a:t>– always caused by Update(s). When a Row grows suddenly (by filling a NULL column) and can not fit the PCTFREE area, it must be relocated to another block. It actually migrates to the new disk address.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So, this Update now became Insert and Delete operation (worse for the performance)</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ROWID of that row has not changed, it still points to the original block that now has only the “forwarding address” of the new block, and that is Good and Bad</a:t>
            </a:r>
          </a:p>
          <a:p>
            <a:pPr marL="0" indent="0">
              <a:buNone/>
            </a:pPr>
            <a:r>
              <a:rPr lang="en-US" sz="2000" dirty="0">
                <a:latin typeface="Arial" panose="020B0604020202020204" pitchFamily="34" charset="0"/>
                <a:cs typeface="Arial" panose="020B0604020202020204" pitchFamily="34" charset="0"/>
              </a:rPr>
              <a:t>	Good: There is no need to adjust Indexes, they will still point to the original location</a:t>
            </a:r>
          </a:p>
          <a:p>
            <a:pPr marL="0" indent="0">
              <a:buNone/>
            </a:pPr>
            <a:r>
              <a:rPr lang="en-US" sz="2000" dirty="0">
                <a:latin typeface="Arial" panose="020B0604020202020204" pitchFamily="34" charset="0"/>
                <a:cs typeface="Arial" panose="020B0604020202020204" pitchFamily="34" charset="0"/>
              </a:rPr>
              <a:t>        Bad: If row is retrieved via an index search, then an extra I/O operation will be needed to read 	a row from its new location (address)</a:t>
            </a:r>
          </a:p>
          <a:p>
            <a:pPr>
              <a:buFont typeface="Arial" panose="020B0604020202020204" pitchFamily="34" charset="0"/>
              <a:buChar char="•"/>
            </a:pPr>
            <a:r>
              <a:rPr lang="en-US" sz="2300" dirty="0">
                <a:latin typeface="Arial" panose="020B0604020202020204" pitchFamily="34" charset="0"/>
                <a:cs typeface="Arial" panose="020B0604020202020204" pitchFamily="34" charset="0"/>
              </a:rPr>
              <a:t>Migration can be fixed either by setting better PCTFREE parameter (from 10) or by </a:t>
            </a:r>
            <a:r>
              <a:rPr lang="en-US" sz="2300" b="1" dirty="0">
                <a:latin typeface="Arial" panose="020B0604020202020204" pitchFamily="34" charset="0"/>
                <a:cs typeface="Arial" panose="020B0604020202020204" pitchFamily="34" charset="0"/>
              </a:rPr>
              <a:t>Reorganizing (Moving) table </a:t>
            </a:r>
            <a:r>
              <a:rPr lang="en-US" sz="2300" dirty="0">
                <a:latin typeface="Arial" panose="020B0604020202020204" pitchFamily="34" charset="0"/>
                <a:cs typeface="Arial" panose="020B0604020202020204" pitchFamily="34" charset="0"/>
              </a:rPr>
              <a:t>so that all rows are removed and then brought back in a more compact order. Both solutions are accomplished with </a:t>
            </a:r>
          </a:p>
          <a:p>
            <a:pPr marL="0" indent="0">
              <a:buNone/>
            </a:pPr>
            <a:r>
              <a:rPr lang="en-US" sz="2300" dirty="0">
                <a:latin typeface="Arial" panose="020B0604020202020204" pitchFamily="34" charset="0"/>
                <a:cs typeface="Arial" panose="020B0604020202020204" pitchFamily="34" charset="0"/>
              </a:rPr>
              <a:t>	&gt; </a:t>
            </a:r>
            <a:r>
              <a:rPr lang="en-US" sz="2300" i="1" dirty="0">
                <a:latin typeface="Arial" panose="020B0604020202020204" pitchFamily="34" charset="0"/>
                <a:cs typeface="Arial" panose="020B0604020202020204" pitchFamily="34" charset="0"/>
              </a:rPr>
              <a:t>ALTER TABLE </a:t>
            </a:r>
            <a:r>
              <a:rPr lang="en-US" sz="2300" i="1" dirty="0" err="1">
                <a:latin typeface="Arial" panose="020B0604020202020204" pitchFamily="34" charset="0"/>
                <a:cs typeface="Arial" panose="020B0604020202020204" pitchFamily="34" charset="0"/>
              </a:rPr>
              <a:t>schema.tablename</a:t>
            </a:r>
            <a:r>
              <a:rPr lang="en-US" sz="2300" i="1" dirty="0">
                <a:latin typeface="Arial" panose="020B0604020202020204" pitchFamily="34" charset="0"/>
                <a:cs typeface="Arial" panose="020B0604020202020204" pitchFamily="34" charset="0"/>
              </a:rPr>
              <a:t>  PCTFREE  n         </a:t>
            </a:r>
            <a:r>
              <a:rPr lang="en-US" sz="2300" dirty="0">
                <a:latin typeface="Arial" panose="020B0604020202020204" pitchFamily="34" charset="0"/>
                <a:cs typeface="Arial" panose="020B0604020202020204" pitchFamily="34" charset="0"/>
              </a:rPr>
              <a:t>or</a:t>
            </a:r>
            <a:r>
              <a:rPr lang="en-US" sz="2300" i="1" dirty="0">
                <a:latin typeface="Arial" panose="020B0604020202020204" pitchFamily="34" charset="0"/>
                <a:cs typeface="Arial" panose="020B0604020202020204" pitchFamily="34" charset="0"/>
              </a:rPr>
              <a:t>  </a:t>
            </a:r>
          </a:p>
          <a:p>
            <a:pPr marL="0" indent="0">
              <a:buNone/>
            </a:pPr>
            <a:r>
              <a:rPr lang="en-US" sz="2300" i="1" dirty="0">
                <a:latin typeface="Arial" panose="020B0604020202020204" pitchFamily="34" charset="0"/>
                <a:cs typeface="Arial" panose="020B0604020202020204" pitchFamily="34" charset="0"/>
              </a:rPr>
              <a:t>       </a:t>
            </a:r>
            <a:r>
              <a:rPr lang="en-US" sz="2300" dirty="0">
                <a:latin typeface="Arial" panose="020B0604020202020204" pitchFamily="34" charset="0"/>
                <a:cs typeface="Arial" panose="020B0604020202020204" pitchFamily="34" charset="0"/>
              </a:rPr>
              <a:t>&gt; </a:t>
            </a:r>
            <a:r>
              <a:rPr lang="en-US" sz="2300" i="1" dirty="0">
                <a:latin typeface="Arial" panose="020B0604020202020204" pitchFamily="34" charset="0"/>
                <a:cs typeface="Arial" panose="020B0604020202020204" pitchFamily="34" charset="0"/>
              </a:rPr>
              <a:t>ALTER TABLE </a:t>
            </a:r>
            <a:r>
              <a:rPr lang="en-US" sz="2300" i="1" dirty="0" err="1">
                <a:latin typeface="Arial" panose="020B0604020202020204" pitchFamily="34" charset="0"/>
                <a:cs typeface="Arial" panose="020B0604020202020204" pitchFamily="34" charset="0"/>
              </a:rPr>
              <a:t>schema.tablename</a:t>
            </a:r>
            <a:r>
              <a:rPr lang="en-US" sz="2300" i="1" dirty="0">
                <a:latin typeface="Arial" panose="020B0604020202020204" pitchFamily="34" charset="0"/>
                <a:cs typeface="Arial" panose="020B0604020202020204" pitchFamily="34" charset="0"/>
              </a:rPr>
              <a:t>  MOVE  </a:t>
            </a:r>
            <a:r>
              <a:rPr lang="en-US" sz="2300" i="1" dirty="0">
                <a:solidFill>
                  <a:srgbClr val="0070C0"/>
                </a:solidFill>
                <a:latin typeface="Arial" panose="020B0604020202020204" pitchFamily="34" charset="0"/>
                <a:cs typeface="Arial" panose="020B0604020202020204" pitchFamily="34" charset="0"/>
              </a:rPr>
              <a:t>[</a:t>
            </a:r>
            <a:r>
              <a:rPr lang="en-US" sz="2300" i="1" dirty="0">
                <a:latin typeface="Arial" panose="020B0604020202020204" pitchFamily="34" charset="0"/>
                <a:cs typeface="Arial" panose="020B0604020202020204" pitchFamily="34" charset="0"/>
              </a:rPr>
              <a:t>TABLESPACE  </a:t>
            </a:r>
            <a:r>
              <a:rPr lang="en-US" sz="2300" i="1" dirty="0" err="1">
                <a:latin typeface="Arial" panose="020B0604020202020204" pitchFamily="34" charset="0"/>
                <a:cs typeface="Arial" panose="020B0604020202020204" pitchFamily="34" charset="0"/>
              </a:rPr>
              <a:t>newtbsp</a:t>
            </a:r>
            <a:r>
              <a:rPr lang="en-US" sz="2300" i="1" dirty="0">
                <a:solidFill>
                  <a:srgbClr val="0070C0"/>
                </a:solidFill>
                <a:latin typeface="Arial" panose="020B0604020202020204" pitchFamily="34" charset="0"/>
                <a:cs typeface="Arial" panose="020B0604020202020204" pitchFamily="34" charset="0"/>
              </a:rPr>
              <a:t>]</a:t>
            </a:r>
            <a:r>
              <a:rPr lang="en-US" sz="2300" i="1" dirty="0">
                <a:latin typeface="Arial" panose="020B0604020202020204" pitchFamily="34" charset="0"/>
                <a:cs typeface="Arial" panose="020B0604020202020204" pitchFamily="34" charset="0"/>
              </a:rPr>
              <a:t> ;</a:t>
            </a:r>
          </a:p>
          <a:p>
            <a:pPr marL="0" indent="0">
              <a:buNone/>
            </a:pPr>
            <a:endParaRPr lang="en-US"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112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03695"/>
            <a:ext cx="9692640" cy="527901"/>
          </a:xfrm>
        </p:spPr>
        <p:txBody>
          <a:bodyPr>
            <a:normAutofit fontScale="90000"/>
          </a:bodyPr>
          <a:lstStyle/>
          <a:p>
            <a:r>
              <a:rPr lang="en-US" sz="3600" b="1" dirty="0"/>
              <a:t>          	</a:t>
            </a:r>
            <a:r>
              <a:rPr lang="en-US" sz="3200" b="1" dirty="0"/>
              <a:t>Major Space Problems cont.</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933254" y="744718"/>
            <a:ext cx="9417377" cy="6113281"/>
          </a:xfrm>
        </p:spPr>
        <p:txBody>
          <a:bodyPr>
            <a:normAutofit fontScale="85000" lnSpcReduction="20000"/>
          </a:bodyPr>
          <a:lstStyle/>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Block Fragmentation </a:t>
            </a:r>
            <a:r>
              <a:rPr lang="en-US" sz="2100" dirty="0">
                <a:latin typeface="Arial" panose="020B0604020202020204" pitchFamily="34" charset="0"/>
                <a:cs typeface="Arial" panose="020B0604020202020204" pitchFamily="34" charset="0"/>
              </a:rPr>
              <a:t>– if Block has many Update/Delete operations, it will get fragmented </a:t>
            </a:r>
            <a:r>
              <a:rPr lang="en-US" sz="2100" dirty="0">
                <a:latin typeface="Arial" panose="020B0604020202020204" pitchFamily="34" charset="0"/>
                <a:cs typeface="Arial" panose="020B0604020202020204" pitchFamily="34" charset="0"/>
                <a:sym typeface="Wingdings" panose="05000000000000000000" pitchFamily="2" charset="2"/>
              </a:rPr>
              <a:t> </a:t>
            </a:r>
            <a:r>
              <a:rPr lang="en-US" sz="2100" dirty="0">
                <a:latin typeface="Arial" panose="020B0604020202020204" pitchFamily="34" charset="0"/>
                <a:cs typeface="Arial" panose="020B0604020202020204" pitchFamily="34" charset="0"/>
              </a:rPr>
              <a:t>will contain many “empty spots” that can not be used by Server for Inserts; Server has a preference for speed (and not for a good block organization).  Solution is to either use </a:t>
            </a:r>
            <a:r>
              <a:rPr lang="en-US" sz="2100" b="1" dirty="0">
                <a:latin typeface="Arial" panose="020B0604020202020204" pitchFamily="34" charset="0"/>
                <a:cs typeface="Arial" panose="020B0604020202020204" pitchFamily="34" charset="0"/>
              </a:rPr>
              <a:t>MOVE</a:t>
            </a:r>
            <a:r>
              <a:rPr lang="en-US" sz="2100" dirty="0">
                <a:latin typeface="Arial" panose="020B0604020202020204" pitchFamily="34" charset="0"/>
                <a:cs typeface="Arial" panose="020B0604020202020204" pitchFamily="34" charset="0"/>
              </a:rPr>
              <a:t> option which has these side effects:</a:t>
            </a:r>
          </a:p>
          <a:p>
            <a:pPr>
              <a:buFont typeface="Courier New" panose="02070309020205020404" pitchFamily="49" charset="0"/>
              <a:buChar char="o"/>
            </a:pPr>
            <a:r>
              <a:rPr lang="en-US" dirty="0">
                <a:latin typeface="Arial" panose="020B0604020202020204" pitchFamily="34" charset="0"/>
                <a:cs typeface="Arial" panose="020B0604020202020204" pitchFamily="34" charset="0"/>
              </a:rPr>
              <a:t>Table will be locked (so NO online move is possible)</a:t>
            </a:r>
          </a:p>
          <a:p>
            <a:pPr>
              <a:buFont typeface="Courier New" panose="02070309020205020404" pitchFamily="49" charset="0"/>
              <a:buChar char="o"/>
            </a:pPr>
            <a:r>
              <a:rPr lang="en-US" dirty="0">
                <a:latin typeface="Arial" panose="020B0604020202020204" pitchFamily="34" charset="0"/>
                <a:cs typeface="Arial" panose="020B0604020202020204" pitchFamily="34" charset="0"/>
              </a:rPr>
              <a:t>You will need to rebuild Indexes after this reorganization</a:t>
            </a:r>
          </a:p>
          <a:p>
            <a:pPr marL="0" indent="0">
              <a:buNone/>
            </a:pPr>
            <a:r>
              <a:rPr lang="en-US" sz="19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or to use </a:t>
            </a:r>
            <a:r>
              <a:rPr lang="en-US" sz="2100" b="1" dirty="0">
                <a:latin typeface="Arial" panose="020B0604020202020204" pitchFamily="34" charset="0"/>
                <a:cs typeface="Arial" panose="020B0604020202020204" pitchFamily="34" charset="0"/>
              </a:rPr>
              <a:t>SHRINK</a:t>
            </a:r>
            <a:r>
              <a:rPr lang="en-US" sz="2100" dirty="0">
                <a:latin typeface="Arial" panose="020B0604020202020204" pitchFamily="34" charset="0"/>
                <a:cs typeface="Arial" panose="020B0604020202020204" pitchFamily="34" charset="0"/>
              </a:rPr>
              <a:t> option that does not have those two side effects. It relocates rows from the end of the table toward the beginning by mean of a bunch of Insert/Delete operations. Then, when all possible moves are done, it will bring the High Water mark (HWM) down to the last used block and then it will release the space above the HWM. But, because </a:t>
            </a:r>
            <a:r>
              <a:rPr lang="en-US" sz="2100" dirty="0" err="1">
                <a:latin typeface="Arial" panose="020B0604020202020204" pitchFamily="34" charset="0"/>
                <a:cs typeface="Arial" panose="020B0604020202020204" pitchFamily="34" charset="0"/>
              </a:rPr>
              <a:t>Rowids</a:t>
            </a:r>
            <a:r>
              <a:rPr lang="en-US" sz="2100" dirty="0">
                <a:latin typeface="Arial" panose="020B0604020202020204" pitchFamily="34" charset="0"/>
                <a:cs typeface="Arial" panose="020B0604020202020204" pitchFamily="34" charset="0"/>
              </a:rPr>
              <a:t> will change, you need to enable a row movement in a table</a:t>
            </a:r>
          </a:p>
          <a:p>
            <a:pPr marL="0" indent="0">
              <a:buNone/>
            </a:pPr>
            <a:r>
              <a:rPr lang="en-US" sz="2000" i="1" dirty="0">
                <a:latin typeface="Arial" panose="020B0604020202020204" pitchFamily="34" charset="0"/>
                <a:cs typeface="Arial" panose="020B0604020202020204" pitchFamily="34" charset="0"/>
              </a:rPr>
              <a:t>   &gt; ALTER TABLE </a:t>
            </a:r>
            <a:r>
              <a:rPr lang="en-US" sz="2000" i="1" dirty="0" err="1">
                <a:latin typeface="Arial" panose="020B0604020202020204" pitchFamily="34" charset="0"/>
                <a:cs typeface="Arial" panose="020B0604020202020204" pitchFamily="34" charset="0"/>
              </a:rPr>
              <a:t>schema.tablename</a:t>
            </a:r>
            <a:r>
              <a:rPr lang="en-US" sz="2000" i="1" dirty="0">
                <a:latin typeface="Arial" panose="020B0604020202020204" pitchFamily="34" charset="0"/>
                <a:cs typeface="Arial" panose="020B0604020202020204" pitchFamily="34" charset="0"/>
              </a:rPr>
              <a:t>  ENABLE ROW MOVEMENT;</a:t>
            </a:r>
          </a:p>
          <a:p>
            <a:pPr marL="0" indent="0">
              <a:buNone/>
            </a:pPr>
            <a:r>
              <a:rPr lang="en-US" sz="2000" i="1" dirty="0">
                <a:latin typeface="Arial" panose="020B0604020202020204" pitchFamily="34" charset="0"/>
                <a:cs typeface="Arial" panose="020B0604020202020204" pitchFamily="34" charset="0"/>
              </a:rPr>
              <a:t>   &gt; ALTER TABLE </a:t>
            </a:r>
            <a:r>
              <a:rPr lang="en-US" sz="2000" i="1" dirty="0" err="1">
                <a:latin typeface="Arial" panose="020B0604020202020204" pitchFamily="34" charset="0"/>
                <a:cs typeface="Arial" panose="020B0604020202020204" pitchFamily="34" charset="0"/>
              </a:rPr>
              <a:t>schema.tablename</a:t>
            </a:r>
            <a:r>
              <a:rPr lang="en-US" sz="2000" i="1" dirty="0">
                <a:latin typeface="Arial" panose="020B0604020202020204" pitchFamily="34" charset="0"/>
                <a:cs typeface="Arial" panose="020B0604020202020204" pitchFamily="34" charset="0"/>
              </a:rPr>
              <a:t>  SHRINK SPACE </a:t>
            </a:r>
            <a:r>
              <a:rPr lang="en-US" sz="2000" i="1" dirty="0">
                <a:solidFill>
                  <a:srgbClr val="0070C0"/>
                </a:solidFill>
                <a:latin typeface="Arial" panose="020B0604020202020204" pitchFamily="34" charset="0"/>
                <a:cs typeface="Arial" panose="020B0604020202020204" pitchFamily="34" charset="0"/>
              </a:rPr>
              <a:t>[</a:t>
            </a:r>
            <a:r>
              <a:rPr lang="en-US" sz="2000" i="1" dirty="0">
                <a:solidFill>
                  <a:schemeClr val="tx1"/>
                </a:solidFill>
                <a:latin typeface="Arial" panose="020B0604020202020204" pitchFamily="34" charset="0"/>
                <a:cs typeface="Arial" panose="020B0604020202020204" pitchFamily="34" charset="0"/>
              </a:rPr>
              <a:t>COMPACT</a:t>
            </a:r>
            <a:r>
              <a:rPr lang="en-US" sz="2000" i="1" dirty="0">
                <a:solidFill>
                  <a:srgbClr val="0070C0"/>
                </a:solidFill>
                <a:latin typeface="Arial" panose="020B0604020202020204" pitchFamily="34" charset="0"/>
                <a:cs typeface="Arial" panose="020B0604020202020204" pitchFamily="34" charset="0"/>
              </a:rPr>
              <a:t>] [</a:t>
            </a:r>
            <a:r>
              <a:rPr lang="en-US" sz="2000" i="1" dirty="0">
                <a:solidFill>
                  <a:schemeClr val="tx1"/>
                </a:solidFill>
                <a:latin typeface="Arial" panose="020B0604020202020204" pitchFamily="34" charset="0"/>
                <a:cs typeface="Arial" panose="020B0604020202020204" pitchFamily="34" charset="0"/>
              </a:rPr>
              <a:t>CASCADE</a:t>
            </a:r>
            <a:r>
              <a:rPr lang="en-US" sz="2000" i="1" dirty="0">
                <a:solidFill>
                  <a:srgbClr val="0070C0"/>
                </a:solidFill>
                <a:latin typeface="Arial" panose="020B0604020202020204" pitchFamily="34" charset="0"/>
                <a:cs typeface="Arial" panose="020B0604020202020204" pitchFamily="34" charset="0"/>
              </a:rPr>
              <a:t>]</a:t>
            </a:r>
          </a:p>
          <a:p>
            <a:pPr marL="0" indent="0">
              <a:buNone/>
            </a:pPr>
            <a:r>
              <a:rPr lang="en-US" sz="20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SHRINK  SPACE </a:t>
            </a:r>
            <a:r>
              <a:rPr lang="en-US" sz="2100" dirty="0">
                <a:latin typeface="Arial" panose="020B0604020202020204" pitchFamily="34" charset="0"/>
                <a:cs typeface="Arial" panose="020B0604020202020204" pitchFamily="34" charset="0"/>
              </a:rPr>
              <a:t>COMPACT option executes only the moving portion, but does not release the space above the HWM</a:t>
            </a:r>
          </a:p>
          <a:p>
            <a:pPr marL="0" indent="0">
              <a:buNone/>
            </a:pPr>
            <a:r>
              <a:rPr lang="en-US" sz="2100" i="1"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just SHRINK SPACE option executes both phases (moving and releasing)</a:t>
            </a:r>
          </a:p>
          <a:p>
            <a:pPr marL="0" indent="0">
              <a:buNone/>
            </a:pPr>
            <a:r>
              <a:rPr lang="en-US" sz="2100" dirty="0">
                <a:latin typeface="Arial" panose="020B0604020202020204" pitchFamily="34" charset="0"/>
                <a:cs typeface="Arial" panose="020B0604020202020204" pitchFamily="34" charset="0"/>
              </a:rPr>
              <a:t> SHRINK SPACE CASCADE option shrinks also dependent Indexes</a:t>
            </a:r>
          </a:p>
          <a:p>
            <a:pPr>
              <a:buFont typeface="Wingdings" panose="05000000000000000000" pitchFamily="2" charset="2"/>
              <a:buChar char="v"/>
            </a:pPr>
            <a:r>
              <a:rPr lang="en-US" sz="2000" dirty="0">
                <a:latin typeface="Arial" panose="020B0604020202020204" pitchFamily="34" charset="0"/>
                <a:cs typeface="Arial" panose="020B0604020202020204" pitchFamily="34" charset="0"/>
              </a:rPr>
              <a:t>Table must be created with SEGMENT SPACE MANAGEMENT AUTO clause in order to use SHRINK syntax on it.</a:t>
            </a:r>
          </a:p>
          <a:p>
            <a:pPr>
              <a:buFont typeface="Wingdings" panose="05000000000000000000" pitchFamily="2" charset="2"/>
              <a:buChar char="v"/>
            </a:pPr>
            <a:r>
              <a:rPr lang="en-US" sz="2000" dirty="0">
                <a:latin typeface="Arial" panose="020B0604020202020204" pitchFamily="34" charset="0"/>
                <a:cs typeface="Arial" panose="020B0604020202020204" pitchFamily="34" charset="0"/>
              </a:rPr>
              <a:t>Adjusting HWM and space Release requires a table Lock, so DBA often perform this task in two steps – firstly (during peak hours) just Compact, and later (off  hours) just Shrink Space</a:t>
            </a:r>
          </a:p>
        </p:txBody>
      </p:sp>
    </p:spTree>
    <p:extLst>
      <p:ext uri="{BB962C8B-B14F-4D97-AF65-F5344CB8AC3E}">
        <p14:creationId xmlns:p14="http://schemas.microsoft.com/office/powerpoint/2010/main" val="77045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716437"/>
          </a:xfrm>
        </p:spPr>
        <p:txBody>
          <a:bodyPr>
            <a:normAutofit/>
          </a:bodyPr>
          <a:lstStyle/>
          <a:p>
            <a:r>
              <a:rPr lang="en-US" sz="3600" b="1" dirty="0"/>
              <a:t>         </a:t>
            </a:r>
            <a:r>
              <a:rPr lang="en-US" sz="3200" b="1" dirty="0"/>
              <a:t>Proactive Tablespace Monitoring</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895546" y="970961"/>
            <a:ext cx="9455085" cy="5307292"/>
          </a:xfrm>
        </p:spPr>
        <p:txBody>
          <a:bodyPr>
            <a:normAutofit fontScale="77500" lnSpcReduction="20000"/>
          </a:bodyPr>
          <a:lstStyle/>
          <a:p>
            <a:r>
              <a:rPr lang="en-US" sz="2400" dirty="0">
                <a:latin typeface="Arial" panose="020B0604020202020204" pitchFamily="34" charset="0"/>
                <a:cs typeface="Arial" panose="020B0604020202020204" pitchFamily="34" charset="0"/>
              </a:rPr>
              <a:t>Server will automatically monitor Tablespace space usage by using a query against DBA_THRESHOLDS view and placing warnings through Alert system. This will place an alert in the case or reaching a Threshold or clearing it as well</a:t>
            </a:r>
          </a:p>
          <a:p>
            <a:r>
              <a:rPr lang="en-US" sz="2400" dirty="0">
                <a:latin typeface="Arial" panose="020B0604020202020204" pitchFamily="34" charset="0"/>
                <a:cs typeface="Arial" panose="020B0604020202020204" pitchFamily="34" charset="0"/>
              </a:rPr>
              <a:t>There are Two Alert Thresholds or Levels defined for any tablespace:</a:t>
            </a:r>
          </a:p>
          <a:p>
            <a:pPr>
              <a:buFont typeface="Wingdings" panose="05000000000000000000" pitchFamily="2" charset="2"/>
              <a:buChar char="q"/>
            </a:pPr>
            <a:r>
              <a:rPr lang="en-US" sz="2400" b="1" dirty="0">
                <a:latin typeface="Arial" panose="020B0604020202020204" pitchFamily="34" charset="0"/>
                <a:cs typeface="Arial" panose="020B0604020202020204" pitchFamily="34" charset="0"/>
              </a:rPr>
              <a:t>Warning Alert </a:t>
            </a:r>
            <a:r>
              <a:rPr lang="en-US" sz="2400" dirty="0">
                <a:latin typeface="Arial" panose="020B0604020202020204" pitchFamily="34" charset="0"/>
                <a:cs typeface="Arial" panose="020B0604020202020204" pitchFamily="34" charset="0"/>
              </a:rPr>
              <a:t>– set at 85% of a Tablespace size</a:t>
            </a:r>
          </a:p>
          <a:p>
            <a:pPr>
              <a:buFont typeface="Wingdings" panose="05000000000000000000" pitchFamily="2" charset="2"/>
              <a:buChar char="q"/>
            </a:pPr>
            <a:r>
              <a:rPr lang="en-US" sz="2400" b="1" dirty="0">
                <a:latin typeface="Arial" panose="020B0604020202020204" pitchFamily="34" charset="0"/>
                <a:cs typeface="Arial" panose="020B0604020202020204" pitchFamily="34" charset="0"/>
              </a:rPr>
              <a:t>Critical Alert </a:t>
            </a:r>
            <a:r>
              <a:rPr lang="en-US" sz="2400" dirty="0">
                <a:latin typeface="Arial" panose="020B0604020202020204" pitchFamily="34" charset="0"/>
                <a:cs typeface="Arial" panose="020B0604020202020204" pitchFamily="34" charset="0"/>
              </a:rPr>
              <a:t>– set at 97% of a Tablespace size </a:t>
            </a:r>
          </a:p>
          <a:p>
            <a:r>
              <a:rPr lang="en-US" sz="2400" dirty="0">
                <a:latin typeface="Arial" panose="020B0604020202020204" pitchFamily="34" charset="0"/>
                <a:cs typeface="Arial" panose="020B0604020202020204" pitchFamily="34" charset="0"/>
              </a:rPr>
              <a:t>Server also keeps a history of Tablespace space usage, and that info is stored in the Automatic Workload Repository (AWR)</a:t>
            </a:r>
          </a:p>
          <a:p>
            <a:r>
              <a:rPr lang="en-US" sz="2400" dirty="0">
                <a:latin typeface="Arial" panose="020B0604020202020204" pitchFamily="34" charset="0"/>
                <a:cs typeface="Arial" panose="020B0604020202020204" pitchFamily="34" charset="0"/>
              </a:rPr>
              <a:t>MMON tracks space utilization by creating AWR snapshots every 10 minutes and records the info in DBA_HIST_TBC_SPACE_USAGE view</a:t>
            </a:r>
          </a:p>
          <a:p>
            <a:r>
              <a:rPr lang="en-US" sz="2400" dirty="0">
                <a:latin typeface="Arial" panose="020B0604020202020204" pitchFamily="34" charset="0"/>
                <a:cs typeface="Arial" panose="020B0604020202020204" pitchFamily="34" charset="0"/>
              </a:rPr>
              <a:t>Alert should not be placed on any Read Only Tablespace or Offline Tablespace</a:t>
            </a:r>
          </a:p>
          <a:p>
            <a:r>
              <a:rPr lang="en-US" sz="2400" dirty="0">
                <a:latin typeface="Arial" panose="020B0604020202020204" pitchFamily="34" charset="0"/>
                <a:cs typeface="Arial" panose="020B0604020202020204" pitchFamily="34" charset="0"/>
              </a:rPr>
              <a:t>The Alert indicates that it can be resolved by any of the following:</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Adding a Datafile or Resize an existing Datafile</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Turn the Auto-extend option on (for an existing Datafile)</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Shrinking some Segments in that Tablespace</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Freeing up space on the related Disk</a:t>
            </a:r>
          </a:p>
          <a:p>
            <a:pPr marL="0" indent="0">
              <a:buNone/>
            </a:pPr>
            <a:endParaRPr lang="en-US"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546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716437"/>
          </a:xfrm>
        </p:spPr>
        <p:txBody>
          <a:bodyPr>
            <a:normAutofit/>
          </a:bodyPr>
          <a:lstStyle/>
          <a:p>
            <a:r>
              <a:rPr lang="en-US" sz="3600" b="1" dirty="0"/>
              <a:t>         </a:t>
            </a:r>
            <a:r>
              <a:rPr lang="en-US" sz="3200" b="1" dirty="0"/>
              <a:t>Segment Advisor</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895546" y="1178352"/>
            <a:ext cx="9455085" cy="4204354"/>
          </a:xfrm>
        </p:spPr>
        <p:txBody>
          <a:bodyPr>
            <a:normAutofit fontScale="85000" lnSpcReduction="20000"/>
          </a:bodyPr>
          <a:lstStyle/>
          <a:p>
            <a:r>
              <a:rPr lang="en-US" sz="2400" dirty="0">
                <a:latin typeface="Arial" panose="020B0604020202020204" pitchFamily="34" charset="0"/>
                <a:cs typeface="Arial" panose="020B0604020202020204" pitchFamily="34" charset="0"/>
              </a:rPr>
              <a:t>This Advisor attempt to generate Recommendations for Reorganizing Segments, mostly Tables and Indexes</a:t>
            </a:r>
          </a:p>
          <a:p>
            <a:r>
              <a:rPr lang="en-US" sz="2400" dirty="0">
                <a:latin typeface="Arial" panose="020B0604020202020204" pitchFamily="34" charset="0"/>
                <a:cs typeface="Arial" panose="020B0604020202020204" pitchFamily="34" charset="0"/>
              </a:rPr>
              <a:t>It uses both historical data from AWR and the current state of segment space utilization</a:t>
            </a:r>
          </a:p>
          <a:p>
            <a:r>
              <a:rPr lang="en-US" sz="2400" dirty="0">
                <a:latin typeface="Arial" panose="020B0604020202020204" pitchFamily="34" charset="0"/>
                <a:cs typeface="Arial" panose="020B0604020202020204" pitchFamily="34" charset="0"/>
              </a:rPr>
              <a:t>Segment Advisor (by default) runs every night as an Autotask scheduled Job. This Autotask does not examine Every segment, but:</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Segments in Tablespaces that have crossed a space usage Threshold</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Segments with the most recent Activity</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Segments that have the highest Growth Rate</a:t>
            </a:r>
          </a:p>
          <a:p>
            <a:r>
              <a:rPr lang="en-US" sz="2400" dirty="0">
                <a:latin typeface="Arial" panose="020B0604020202020204" pitchFamily="34" charset="0"/>
                <a:cs typeface="Arial" panose="020B0604020202020204" pitchFamily="34" charset="0"/>
              </a:rPr>
              <a:t>Recommendations can be viewed through EM CC and should be inspected regularly by DBA</a:t>
            </a:r>
          </a:p>
          <a:p>
            <a:r>
              <a:rPr lang="en-US" sz="2400" dirty="0">
                <a:latin typeface="Arial" panose="020B0604020202020204" pitchFamily="34" charset="0"/>
                <a:cs typeface="Arial" panose="020B0604020202020204" pitchFamily="34" charset="0"/>
              </a:rPr>
              <a:t>DBA can also manually run this Advisor by going to Advisor Central from EM CC Home page (beyond our scope)</a:t>
            </a:r>
          </a:p>
          <a:p>
            <a:pPr marL="0" indent="0">
              <a:buNone/>
            </a:pPr>
            <a:endParaRPr lang="en-US"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2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716437"/>
          </a:xfrm>
        </p:spPr>
        <p:txBody>
          <a:bodyPr>
            <a:normAutofit/>
          </a:bodyPr>
          <a:lstStyle/>
          <a:p>
            <a:r>
              <a:rPr lang="en-US" sz="3600" b="1" dirty="0"/>
              <a:t>         </a:t>
            </a:r>
            <a:r>
              <a:rPr lang="en-US" sz="3200" b="1" dirty="0"/>
              <a:t>Manual Allocation of Extents </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895546" y="999241"/>
            <a:ext cx="9455085" cy="5175316"/>
          </a:xfrm>
        </p:spPr>
        <p:txBody>
          <a:bodyPr>
            <a:normAutofit fontScale="77500" lnSpcReduction="20000"/>
          </a:bodyPr>
          <a:lstStyle/>
          <a:p>
            <a:r>
              <a:rPr lang="en-US" sz="2400" dirty="0">
                <a:latin typeface="Arial" panose="020B0604020202020204" pitchFamily="34" charset="0"/>
                <a:cs typeface="Arial" panose="020B0604020202020204" pitchFamily="34" charset="0"/>
              </a:rPr>
              <a:t>Extent Allocation is automated for all Tablespaces, when a Segment becomes full.   In that case server follows the given Tablespace extent parameters (either 		Auto-allocate or Uniform Size) and Segment storage parameters (if specified).</a:t>
            </a:r>
          </a:p>
          <a:p>
            <a:r>
              <a:rPr lang="en-US" sz="2400" dirty="0">
                <a:latin typeface="Arial" panose="020B0604020202020204" pitchFamily="34" charset="0"/>
                <a:cs typeface="Arial" panose="020B0604020202020204" pitchFamily="34" charset="0"/>
              </a:rPr>
              <a:t>DBA can always manually allocate a fresh Extent for any Segment, or deallocate unused ones (above HWM)</a:t>
            </a:r>
          </a:p>
          <a:p>
            <a:r>
              <a:rPr lang="en-US" sz="2400" dirty="0">
                <a:latin typeface="Arial" panose="020B0604020202020204" pitchFamily="34" charset="0"/>
                <a:cs typeface="Arial" panose="020B0604020202020204" pitchFamily="34" charset="0"/>
              </a:rPr>
              <a:t>Syntax for Manual Extent Allocation/Deallocation (likely a table) is:</a:t>
            </a:r>
          </a:p>
          <a:p>
            <a:pPr marL="0" indent="0">
              <a:buNone/>
            </a:pP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&gt; ALTER TABLE </a:t>
            </a:r>
            <a:r>
              <a:rPr lang="en-US" sz="2400" i="1" dirty="0" err="1">
                <a:latin typeface="Arial" panose="020B0604020202020204" pitchFamily="34" charset="0"/>
                <a:cs typeface="Arial" panose="020B0604020202020204" pitchFamily="34" charset="0"/>
              </a:rPr>
              <a:t>schema.tablename</a:t>
            </a:r>
            <a:r>
              <a:rPr lang="en-US" sz="2400" i="1" dirty="0">
                <a:latin typeface="Arial" panose="020B0604020202020204" pitchFamily="34" charset="0"/>
                <a:cs typeface="Arial" panose="020B0604020202020204" pitchFamily="34" charset="0"/>
              </a:rPr>
              <a:t>  ALLOCATE EXTENT </a:t>
            </a:r>
            <a:r>
              <a:rPr lang="en-US" sz="2400" b="1" i="1" dirty="0">
                <a:solidFill>
                  <a:srgbClr val="0070C0"/>
                </a:solidFill>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(SIZE x M)</a:t>
            </a:r>
            <a:r>
              <a:rPr lang="en-US" sz="2400" b="1" i="1" dirty="0">
                <a:solidFill>
                  <a:srgbClr val="0070C0"/>
                </a:solidFill>
                <a:latin typeface="Arial" panose="020B0604020202020204" pitchFamily="34" charset="0"/>
                <a:cs typeface="Arial" panose="020B0604020202020204" pitchFamily="34" charset="0"/>
              </a:rPr>
              <a:t> ] ;</a:t>
            </a:r>
            <a:r>
              <a:rPr lang="en-US" sz="2400" i="1" dirty="0">
                <a:latin typeface="Arial" panose="020B0604020202020204" pitchFamily="34" charset="0"/>
                <a:cs typeface="Arial" panose="020B0604020202020204" pitchFamily="34" charset="0"/>
              </a:rPr>
              <a:t> </a:t>
            </a:r>
          </a:p>
          <a:p>
            <a:pPr marL="0" indent="0">
              <a:buNone/>
            </a:pPr>
            <a:r>
              <a:rPr lang="en-US" sz="2400" i="1" dirty="0">
                <a:latin typeface="Arial" panose="020B0604020202020204" pitchFamily="34" charset="0"/>
                <a:cs typeface="Arial" panose="020B0604020202020204" pitchFamily="34" charset="0"/>
              </a:rPr>
              <a:t> 	&gt; ALTER TABLE. </a:t>
            </a:r>
            <a:r>
              <a:rPr lang="en-US" sz="2400" i="1" dirty="0" err="1">
                <a:latin typeface="Arial" panose="020B0604020202020204" pitchFamily="34" charset="0"/>
                <a:cs typeface="Arial" panose="020B0604020202020204" pitchFamily="34" charset="0"/>
              </a:rPr>
              <a:t>Schema.tablename</a:t>
            </a:r>
            <a:r>
              <a:rPr lang="en-US" sz="2400" i="1" dirty="0">
                <a:latin typeface="Arial" panose="020B0604020202020204" pitchFamily="34" charset="0"/>
                <a:cs typeface="Arial" panose="020B0604020202020204" pitchFamily="34" charset="0"/>
              </a:rPr>
              <a:t> DEALLOCATE UNUSED </a:t>
            </a:r>
            <a:r>
              <a:rPr lang="en-US" sz="2400" b="1" i="1" dirty="0">
                <a:solidFill>
                  <a:srgbClr val="0070C0"/>
                </a:solidFill>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(KEEP x M)</a:t>
            </a:r>
            <a:r>
              <a:rPr lang="en-US" sz="2400" b="1" i="1" dirty="0">
                <a:solidFill>
                  <a:srgbClr val="0070C0"/>
                </a:solidFill>
                <a:latin typeface="Arial" panose="020B0604020202020204" pitchFamily="34" charset="0"/>
                <a:cs typeface="Arial" panose="020B0604020202020204" pitchFamily="34" charset="0"/>
              </a:rPr>
              <a:t> ];</a:t>
            </a:r>
            <a:endParaRPr lang="en-US" sz="2400" i="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In order to see HWM or Unused Space (in Blocks) for a Segment, DBA may issue a request for Manual Statistics Gathering on any segment (likely a table). The syntax:</a:t>
            </a:r>
          </a:p>
          <a:p>
            <a:pPr marL="0" indent="0">
              <a:buNone/>
            </a:pP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&gt; ANALYZE TABLE </a:t>
            </a:r>
            <a:r>
              <a:rPr lang="en-US" sz="2400" i="1" dirty="0" err="1">
                <a:latin typeface="Arial" panose="020B0604020202020204" pitchFamily="34" charset="0"/>
                <a:cs typeface="Arial" panose="020B0604020202020204" pitchFamily="34" charset="0"/>
              </a:rPr>
              <a:t>schema.tablename</a:t>
            </a:r>
            <a:r>
              <a:rPr lang="en-US" sz="2400" i="1" dirty="0">
                <a:latin typeface="Arial" panose="020B0604020202020204" pitchFamily="34" charset="0"/>
                <a:cs typeface="Arial" panose="020B0604020202020204" pitchFamily="34" charset="0"/>
              </a:rPr>
              <a:t>  </a:t>
            </a:r>
            <a:r>
              <a:rPr lang="en-US" sz="2400" b="1" i="1" dirty="0">
                <a:solidFill>
                  <a:srgbClr val="0070C0"/>
                </a:solidFill>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COMPUTE</a:t>
            </a:r>
            <a:r>
              <a:rPr lang="en-US" sz="2400" b="1" i="1" dirty="0">
                <a:solidFill>
                  <a:srgbClr val="0070C0"/>
                </a:solidFill>
                <a:latin typeface="Arial" panose="020B0604020202020204" pitchFamily="34" charset="0"/>
                <a:cs typeface="Arial" panose="020B0604020202020204" pitchFamily="34" charset="0"/>
              </a:rPr>
              <a:t> | </a:t>
            </a:r>
            <a:r>
              <a:rPr lang="en-US" sz="2400" i="1" dirty="0">
                <a:latin typeface="Arial" panose="020B0604020202020204" pitchFamily="34" charset="0"/>
                <a:cs typeface="Arial" panose="020B0604020202020204" pitchFamily="34" charset="0"/>
              </a:rPr>
              <a:t>ESTIMATE   </a:t>
            </a:r>
            <a:r>
              <a:rPr lang="en-US" sz="2400" b="1" i="1" dirty="0">
                <a:solidFill>
                  <a:srgbClr val="0070C0"/>
                </a:solidFill>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ROWS </a:t>
            </a:r>
            <a:r>
              <a:rPr lang="en-US" sz="2400" b="1" i="1" dirty="0">
                <a:solidFill>
                  <a:srgbClr val="0070C0"/>
                </a:solidFill>
                <a:latin typeface="Arial" panose="020B0604020202020204" pitchFamily="34" charset="0"/>
                <a:cs typeface="Arial" panose="020B0604020202020204" pitchFamily="34" charset="0"/>
              </a:rPr>
              <a:t>{</a:t>
            </a:r>
            <a:r>
              <a:rPr lang="en-US" sz="2400" i="1" u="sng" dirty="0">
                <a:latin typeface="Arial" panose="020B0604020202020204" pitchFamily="34" charset="0"/>
                <a:cs typeface="Arial" panose="020B0604020202020204" pitchFamily="34" charset="0"/>
              </a:rPr>
              <a:t>1024</a:t>
            </a:r>
            <a:r>
              <a:rPr lang="en-US" sz="2400" i="1" dirty="0">
                <a:latin typeface="Arial" panose="020B0604020202020204" pitchFamily="34" charset="0"/>
                <a:cs typeface="Arial" panose="020B0604020202020204" pitchFamily="34" charset="0"/>
              </a:rPr>
              <a:t> 															</a:t>
            </a:r>
            <a:r>
              <a:rPr lang="en-US" sz="2400" b="1" i="1" dirty="0">
                <a:solidFill>
                  <a:srgbClr val="0070C0"/>
                </a:solidFill>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n </a:t>
            </a:r>
            <a:r>
              <a:rPr lang="en-US" sz="2400" b="1" i="1" dirty="0">
                <a:solidFill>
                  <a:srgbClr val="0070C0"/>
                </a:solidFill>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 STATISTICS ;</a:t>
            </a:r>
          </a:p>
          <a:p>
            <a:r>
              <a:rPr lang="en-US" sz="2400" dirty="0">
                <a:latin typeface="Arial" panose="020B0604020202020204" pitchFamily="34" charset="0"/>
                <a:cs typeface="Arial" panose="020B0604020202020204" pitchFamily="34" charset="0"/>
              </a:rPr>
              <a:t>DBA can inspect the following views to get info about Segment’s Extents and Blocks:</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DBA_SEGMENTS</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DBA_EXTENTS</a:t>
            </a:r>
          </a:p>
        </p:txBody>
      </p:sp>
    </p:spTree>
    <p:extLst>
      <p:ext uri="{BB962C8B-B14F-4D97-AF65-F5344CB8AC3E}">
        <p14:creationId xmlns:p14="http://schemas.microsoft.com/office/powerpoint/2010/main" val="5140706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20879</TotalTime>
  <Words>1609</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Courier New</vt:lpstr>
      <vt:lpstr>Trebuchet MS</vt:lpstr>
      <vt:lpstr>Wingdings</vt:lpstr>
      <vt:lpstr>Wingdings 3</vt:lpstr>
      <vt:lpstr>Facet</vt:lpstr>
      <vt:lpstr>Space Management </vt:lpstr>
      <vt:lpstr>Agenda</vt:lpstr>
      <vt:lpstr>          Overview</vt:lpstr>
      <vt:lpstr>    Auto Segment Space Management (ASSM)</vt:lpstr>
      <vt:lpstr>            Major Space Problems</vt:lpstr>
      <vt:lpstr>           Major Space Problems cont.</vt:lpstr>
      <vt:lpstr>         Proactive Tablespace Monitoring</vt:lpstr>
      <vt:lpstr>         Segment Advisor</vt:lpstr>
      <vt:lpstr>         Manual Allocation of Extents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Nebojsa Conkic</cp:lastModifiedBy>
  <cp:revision>528</cp:revision>
  <dcterms:created xsi:type="dcterms:W3CDTF">2019-07-08T16:55:16Z</dcterms:created>
  <dcterms:modified xsi:type="dcterms:W3CDTF">2020-12-29T16:49:25Z</dcterms:modified>
</cp:coreProperties>
</file>