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256" r:id="rId5"/>
    <p:sldId id="258" r:id="rId6"/>
    <p:sldId id="282" r:id="rId7"/>
    <p:sldId id="28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0655" autoAdjust="0"/>
  </p:normalViewPr>
  <p:slideViewPr>
    <p:cSldViewPr snapToGrid="0">
      <p:cViewPr varScale="1">
        <p:scale>
          <a:sx n="161" d="100"/>
          <a:sy n="161" d="100"/>
        </p:scale>
        <p:origin x="2550" y="14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R Parker" userId="9845d4cb-2e43-4e49-b467-f1a255333106" providerId="ADAL" clId="{BB850426-4EB6-4B56-B6C9-B4273603F067}"/>
    <pc:docChg chg="custSel modSld">
      <pc:chgData name="Joe R Parker" userId="9845d4cb-2e43-4e49-b467-f1a255333106" providerId="ADAL" clId="{BB850426-4EB6-4B56-B6C9-B4273603F067}" dt="2024-03-29T20:40:18.342" v="358" actId="27636"/>
      <pc:docMkLst>
        <pc:docMk/>
      </pc:docMkLst>
      <pc:sldChg chg="modSp mod">
        <pc:chgData name="Joe R Parker" userId="9845d4cb-2e43-4e49-b467-f1a255333106" providerId="ADAL" clId="{BB850426-4EB6-4B56-B6C9-B4273603F067}" dt="2024-03-29T20:40:18.342" v="358" actId="27636"/>
        <pc:sldMkLst>
          <pc:docMk/>
          <pc:sldMk cId="3571516367" sldId="258"/>
        </pc:sldMkLst>
        <pc:spChg chg="mod">
          <ac:chgData name="Joe R Parker" userId="9845d4cb-2e43-4e49-b467-f1a255333106" providerId="ADAL" clId="{BB850426-4EB6-4B56-B6C9-B4273603F067}" dt="2024-03-29T20:40:18.342" v="358" actId="27636"/>
          <ac:spMkLst>
            <pc:docMk/>
            <pc:sldMk cId="3571516367" sldId="258"/>
            <ac:spMk id="3" creationId="{9D5232F9-FD00-464A-9F17-619C91AEF8F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4268304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err="1"/>
              <a:t>Cdrt</a:t>
            </a:r>
            <a:r>
              <a:rPr lang="en-US" dirty="0"/>
              <a:t> investigator</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1227931"/>
          </a:xfrm>
        </p:spPr>
        <p:txBody>
          <a:bodyPr/>
          <a:lstStyle/>
          <a:p>
            <a:r>
              <a:rPr lang="en-US" dirty="0"/>
              <a:t>What it is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587829" y="1816925"/>
            <a:ext cx="9304315" cy="4353205"/>
          </a:xfrm>
        </p:spPr>
        <p:txBody>
          <a:bodyPr>
            <a:normAutofit fontScale="77500" lnSpcReduction="20000"/>
          </a:bodyPr>
          <a:lstStyle/>
          <a:p>
            <a:r>
              <a:rPr lang="en-US" dirty="0"/>
              <a:t>Automated investigation and quick access to details to support Team in responding to engagements</a:t>
            </a:r>
          </a:p>
          <a:p>
            <a:pPr lvl="1"/>
            <a:r>
              <a:rPr lang="en-US" dirty="0"/>
              <a:t>Easy access to model and content details</a:t>
            </a:r>
          </a:p>
          <a:p>
            <a:pPr lvl="2"/>
            <a:r>
              <a:rPr lang="en-US" dirty="0"/>
              <a:t>MT to BIOS Code </a:t>
            </a:r>
          </a:p>
          <a:p>
            <a:pPr lvl="2"/>
            <a:r>
              <a:rPr lang="en-US" dirty="0"/>
              <a:t>Package ID to XML Package Descriptor</a:t>
            </a:r>
          </a:p>
          <a:p>
            <a:pPr lvl="1"/>
            <a:r>
              <a:rPr lang="en-US" dirty="0"/>
              <a:t>Automatically verify certain aspects related to specified content</a:t>
            </a:r>
          </a:p>
          <a:p>
            <a:pPr lvl="2"/>
            <a:r>
              <a:rPr lang="en-US" dirty="0"/>
              <a:t>XML missing in catalog</a:t>
            </a:r>
          </a:p>
          <a:p>
            <a:pPr lvl="2"/>
            <a:r>
              <a:rPr lang="en-US" dirty="0"/>
              <a:t>TXT readme missing</a:t>
            </a:r>
          </a:p>
          <a:p>
            <a:pPr lvl="2"/>
            <a:r>
              <a:rPr lang="en-US" dirty="0"/>
              <a:t>CRC mismatch</a:t>
            </a:r>
          </a:p>
          <a:p>
            <a:pPr lvl="2"/>
            <a:r>
              <a:rPr lang="en-US" dirty="0"/>
              <a:t>Differences between eSupport and SU catalogs</a:t>
            </a:r>
          </a:p>
          <a:p>
            <a:pPr lvl="2"/>
            <a:r>
              <a:rPr lang="en-US" dirty="0"/>
              <a:t>Availability in LUC</a:t>
            </a:r>
          </a:p>
          <a:p>
            <a:pPr lvl="1"/>
            <a:r>
              <a:rPr lang="en-US" dirty="0"/>
              <a:t>Grow as scenarios are encountered</a:t>
            </a:r>
          </a:p>
          <a:p>
            <a:pPr lvl="1"/>
            <a:r>
              <a:rPr lang="en-US" dirty="0"/>
              <a:t>Code can be reused from Devin’s audit tool and XML2 Scanner (have to convert from Visual Basic to C#)</a:t>
            </a:r>
          </a:p>
          <a:p>
            <a:pPr lvl="1"/>
            <a:r>
              <a:rPr lang="en-US" dirty="0"/>
              <a:t>May want to add SU\Thin Installer log file summarizer (have VB code for it), could extend to support LCV log files (do not currently know what to look for in those even though they are similar)</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604981"/>
          </a:xfrm>
        </p:spPr>
        <p:txBody>
          <a:bodyPr/>
          <a:lstStyle/>
          <a:p>
            <a:r>
              <a:rPr lang="en-US" dirty="0"/>
              <a:t>UI Prototype</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3</a:t>
            </a:fld>
            <a:endParaRPr lang="en-US" dirty="0"/>
          </a:p>
        </p:txBody>
      </p:sp>
      <p:sp>
        <p:nvSpPr>
          <p:cNvPr id="11" name="Rectangle 10">
            <a:extLst>
              <a:ext uri="{FF2B5EF4-FFF2-40B4-BE49-F238E27FC236}">
                <a16:creationId xmlns:a16="http://schemas.microsoft.com/office/drawing/2014/main" id="{57669596-9FE8-A810-1509-EF822F60E94A}"/>
              </a:ext>
            </a:extLst>
          </p:cNvPr>
          <p:cNvSpPr/>
          <p:nvPr/>
        </p:nvSpPr>
        <p:spPr>
          <a:xfrm>
            <a:off x="748145" y="1347849"/>
            <a:ext cx="10082151" cy="527264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2" name="TextBox 11">
            <a:extLst>
              <a:ext uri="{FF2B5EF4-FFF2-40B4-BE49-F238E27FC236}">
                <a16:creationId xmlns:a16="http://schemas.microsoft.com/office/drawing/2014/main" id="{7685F22F-09C3-1223-E8D7-90F4840BDB9F}"/>
              </a:ext>
            </a:extLst>
          </p:cNvPr>
          <p:cNvSpPr txBox="1"/>
          <p:nvPr/>
        </p:nvSpPr>
        <p:spPr>
          <a:xfrm>
            <a:off x="748145" y="1347849"/>
            <a:ext cx="1452642" cy="246221"/>
          </a:xfrm>
          <a:prstGeom prst="rect">
            <a:avLst/>
          </a:prstGeom>
          <a:noFill/>
        </p:spPr>
        <p:txBody>
          <a:bodyPr wrap="none" rtlCol="0">
            <a:spAutoFit/>
          </a:bodyPr>
          <a:lstStyle/>
          <a:p>
            <a:r>
              <a:rPr lang="en-US" sz="1000" dirty="0"/>
              <a:t>CDRT Investigator v1.0</a:t>
            </a:r>
          </a:p>
        </p:txBody>
      </p:sp>
      <p:cxnSp>
        <p:nvCxnSpPr>
          <p:cNvPr id="17" name="Straight Connector 16">
            <a:extLst>
              <a:ext uri="{FF2B5EF4-FFF2-40B4-BE49-F238E27FC236}">
                <a16:creationId xmlns:a16="http://schemas.microsoft.com/office/drawing/2014/main" id="{BD3F1C82-181D-725D-15F7-C15385E2CEED}"/>
              </a:ext>
            </a:extLst>
          </p:cNvPr>
          <p:cNvCxnSpPr/>
          <p:nvPr/>
        </p:nvCxnSpPr>
        <p:spPr>
          <a:xfrm>
            <a:off x="748145" y="1594070"/>
            <a:ext cx="10082151"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8DCEEB05-52FF-A5FA-81B1-7574109A0008}"/>
              </a:ext>
            </a:extLst>
          </p:cNvPr>
          <p:cNvSpPr/>
          <p:nvPr/>
        </p:nvSpPr>
        <p:spPr>
          <a:xfrm>
            <a:off x="10545292" y="1383475"/>
            <a:ext cx="195939" cy="17812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X</a:t>
            </a:r>
            <a:endParaRPr lang="en-US" b="1" dirty="0"/>
          </a:p>
        </p:txBody>
      </p:sp>
      <p:sp>
        <p:nvSpPr>
          <p:cNvPr id="19" name="Rectangle: Rounded Corners 18">
            <a:extLst>
              <a:ext uri="{FF2B5EF4-FFF2-40B4-BE49-F238E27FC236}">
                <a16:creationId xmlns:a16="http://schemas.microsoft.com/office/drawing/2014/main" id="{4B5A08AE-E415-BC5A-3DAC-A39EAB705AB7}"/>
              </a:ext>
            </a:extLst>
          </p:cNvPr>
          <p:cNvSpPr/>
          <p:nvPr/>
        </p:nvSpPr>
        <p:spPr>
          <a:xfrm>
            <a:off x="10224658" y="1389414"/>
            <a:ext cx="195939" cy="1721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21" name="Straight Connector 20">
            <a:extLst>
              <a:ext uri="{FF2B5EF4-FFF2-40B4-BE49-F238E27FC236}">
                <a16:creationId xmlns:a16="http://schemas.microsoft.com/office/drawing/2014/main" id="{216131C0-E594-737A-A20F-B4EEE3C43654}"/>
              </a:ext>
            </a:extLst>
          </p:cNvPr>
          <p:cNvCxnSpPr>
            <a:cxnSpLocks/>
          </p:cNvCxnSpPr>
          <p:nvPr/>
        </p:nvCxnSpPr>
        <p:spPr>
          <a:xfrm>
            <a:off x="9915897" y="1466601"/>
            <a:ext cx="195943" cy="0"/>
          </a:xfrm>
          <a:prstGeom prst="line">
            <a:avLst/>
          </a:prstGeom>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ABF84A80-2416-25A0-09B6-59075BF1F3D8}"/>
              </a:ext>
            </a:extLst>
          </p:cNvPr>
          <p:cNvSpPr/>
          <p:nvPr/>
        </p:nvSpPr>
        <p:spPr>
          <a:xfrm>
            <a:off x="902525" y="1787236"/>
            <a:ext cx="2499756" cy="46610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95F05FF-3024-D40B-5F57-8BAC8F3CCB3C}"/>
              </a:ext>
            </a:extLst>
          </p:cNvPr>
          <p:cNvSpPr txBox="1"/>
          <p:nvPr/>
        </p:nvSpPr>
        <p:spPr>
          <a:xfrm>
            <a:off x="1574360" y="1840291"/>
            <a:ext cx="1156086" cy="276999"/>
          </a:xfrm>
          <a:prstGeom prst="rect">
            <a:avLst/>
          </a:prstGeom>
          <a:noFill/>
        </p:spPr>
        <p:txBody>
          <a:bodyPr wrap="none" rtlCol="0">
            <a:spAutoFit/>
          </a:bodyPr>
          <a:lstStyle/>
          <a:p>
            <a:r>
              <a:rPr lang="en-US" sz="1200" dirty="0"/>
              <a:t>Search Criteria</a:t>
            </a:r>
          </a:p>
        </p:txBody>
      </p:sp>
      <p:sp>
        <p:nvSpPr>
          <p:cNvPr id="25" name="Rectangle 24">
            <a:extLst>
              <a:ext uri="{FF2B5EF4-FFF2-40B4-BE49-F238E27FC236}">
                <a16:creationId xmlns:a16="http://schemas.microsoft.com/office/drawing/2014/main" id="{9CAE22F8-D9E4-F7EA-1E11-6F52130FEDF8}"/>
              </a:ext>
            </a:extLst>
          </p:cNvPr>
          <p:cNvSpPr/>
          <p:nvPr/>
        </p:nvSpPr>
        <p:spPr>
          <a:xfrm>
            <a:off x="1015340" y="2214748"/>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0FD795A-44E8-09F9-2F43-B855DD978264}"/>
              </a:ext>
            </a:extLst>
          </p:cNvPr>
          <p:cNvSpPr txBox="1"/>
          <p:nvPr/>
        </p:nvSpPr>
        <p:spPr>
          <a:xfrm>
            <a:off x="1140031" y="2151013"/>
            <a:ext cx="1051891" cy="246221"/>
          </a:xfrm>
          <a:prstGeom prst="rect">
            <a:avLst/>
          </a:prstGeom>
          <a:noFill/>
        </p:spPr>
        <p:txBody>
          <a:bodyPr wrap="none" rtlCol="0">
            <a:spAutoFit/>
          </a:bodyPr>
          <a:lstStyle/>
          <a:p>
            <a:r>
              <a:rPr lang="en-US" sz="1000" dirty="0"/>
              <a:t>Model selection</a:t>
            </a:r>
          </a:p>
        </p:txBody>
      </p:sp>
      <p:sp>
        <p:nvSpPr>
          <p:cNvPr id="27" name="TextBox 26">
            <a:extLst>
              <a:ext uri="{FF2B5EF4-FFF2-40B4-BE49-F238E27FC236}">
                <a16:creationId xmlns:a16="http://schemas.microsoft.com/office/drawing/2014/main" id="{E198659C-AC6E-F40E-4DB5-9509842E0874}"/>
              </a:ext>
            </a:extLst>
          </p:cNvPr>
          <p:cNvSpPr txBox="1"/>
          <p:nvPr/>
        </p:nvSpPr>
        <p:spPr>
          <a:xfrm>
            <a:off x="1270655" y="2397234"/>
            <a:ext cx="513282" cy="246221"/>
          </a:xfrm>
          <a:prstGeom prst="rect">
            <a:avLst/>
          </a:prstGeom>
          <a:noFill/>
        </p:spPr>
        <p:txBody>
          <a:bodyPr wrap="none" rtlCol="0">
            <a:spAutoFit/>
          </a:bodyPr>
          <a:lstStyle/>
          <a:p>
            <a:r>
              <a:rPr lang="en-US" sz="1000" dirty="0"/>
              <a:t>Brand</a:t>
            </a:r>
          </a:p>
        </p:txBody>
      </p:sp>
      <p:sp>
        <p:nvSpPr>
          <p:cNvPr id="28" name="TextBox 27">
            <a:extLst>
              <a:ext uri="{FF2B5EF4-FFF2-40B4-BE49-F238E27FC236}">
                <a16:creationId xmlns:a16="http://schemas.microsoft.com/office/drawing/2014/main" id="{6A04F239-BA8F-2582-00A4-8E630EFC070E}"/>
              </a:ext>
            </a:extLst>
          </p:cNvPr>
          <p:cNvSpPr txBox="1"/>
          <p:nvPr/>
        </p:nvSpPr>
        <p:spPr>
          <a:xfrm>
            <a:off x="1015340" y="2619512"/>
            <a:ext cx="766557" cy="246221"/>
          </a:xfrm>
          <a:prstGeom prst="rect">
            <a:avLst/>
          </a:prstGeom>
          <a:noFill/>
        </p:spPr>
        <p:txBody>
          <a:bodyPr wrap="none" rtlCol="0">
            <a:spAutoFit/>
          </a:bodyPr>
          <a:lstStyle/>
          <a:p>
            <a:r>
              <a:rPr lang="en-US" sz="1000" dirty="0"/>
              <a:t>Sub-series</a:t>
            </a:r>
          </a:p>
        </p:txBody>
      </p:sp>
      <p:sp>
        <p:nvSpPr>
          <p:cNvPr id="29" name="TextBox 28">
            <a:extLst>
              <a:ext uri="{FF2B5EF4-FFF2-40B4-BE49-F238E27FC236}">
                <a16:creationId xmlns:a16="http://schemas.microsoft.com/office/drawing/2014/main" id="{ED9B3F69-9C90-B7E6-A19C-8B03CA2EE367}"/>
              </a:ext>
            </a:extLst>
          </p:cNvPr>
          <p:cNvSpPr txBox="1"/>
          <p:nvPr/>
        </p:nvSpPr>
        <p:spPr>
          <a:xfrm>
            <a:off x="1252845" y="2865733"/>
            <a:ext cx="529312" cy="246221"/>
          </a:xfrm>
          <a:prstGeom prst="rect">
            <a:avLst/>
          </a:prstGeom>
          <a:noFill/>
        </p:spPr>
        <p:txBody>
          <a:bodyPr wrap="none" rtlCol="0">
            <a:spAutoFit/>
          </a:bodyPr>
          <a:lstStyle/>
          <a:p>
            <a:r>
              <a:rPr lang="en-US" sz="1000" dirty="0"/>
              <a:t>Model</a:t>
            </a:r>
          </a:p>
        </p:txBody>
      </p:sp>
      <p:sp>
        <p:nvSpPr>
          <p:cNvPr id="30" name="Rectangle 29">
            <a:extLst>
              <a:ext uri="{FF2B5EF4-FFF2-40B4-BE49-F238E27FC236}">
                <a16:creationId xmlns:a16="http://schemas.microsoft.com/office/drawing/2014/main" id="{285F8785-2A63-B20E-097F-E85511D204A8}"/>
              </a:ext>
            </a:extLst>
          </p:cNvPr>
          <p:cNvSpPr/>
          <p:nvPr/>
        </p:nvSpPr>
        <p:spPr>
          <a:xfrm>
            <a:off x="1015340" y="3274856"/>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A2C25F7-6B75-5DEC-9109-0237E0BB0032}"/>
              </a:ext>
            </a:extLst>
          </p:cNvPr>
          <p:cNvSpPr txBox="1"/>
          <p:nvPr/>
        </p:nvSpPr>
        <p:spPr>
          <a:xfrm>
            <a:off x="1140031" y="3211121"/>
            <a:ext cx="957313" cy="246221"/>
          </a:xfrm>
          <a:prstGeom prst="rect">
            <a:avLst/>
          </a:prstGeom>
          <a:noFill/>
        </p:spPr>
        <p:txBody>
          <a:bodyPr wrap="none" rtlCol="0">
            <a:spAutoFit/>
          </a:bodyPr>
          <a:lstStyle/>
          <a:p>
            <a:r>
              <a:rPr lang="en-US" sz="1000" dirty="0"/>
              <a:t>Machine Type</a:t>
            </a:r>
          </a:p>
        </p:txBody>
      </p:sp>
      <p:grpSp>
        <p:nvGrpSpPr>
          <p:cNvPr id="35" name="Group 34">
            <a:extLst>
              <a:ext uri="{FF2B5EF4-FFF2-40B4-BE49-F238E27FC236}">
                <a16:creationId xmlns:a16="http://schemas.microsoft.com/office/drawing/2014/main" id="{74E61A08-B2CC-3D04-BEFF-021483A0CFF4}"/>
              </a:ext>
            </a:extLst>
          </p:cNvPr>
          <p:cNvGrpSpPr/>
          <p:nvPr/>
        </p:nvGrpSpPr>
        <p:grpSpPr>
          <a:xfrm>
            <a:off x="1802233" y="2381285"/>
            <a:ext cx="1254389" cy="261610"/>
            <a:chOff x="5225143" y="2784186"/>
            <a:chExt cx="1254389" cy="261610"/>
          </a:xfrm>
        </p:grpSpPr>
        <p:sp>
          <p:nvSpPr>
            <p:cNvPr id="32" name="Rectangle 31">
              <a:extLst>
                <a:ext uri="{FF2B5EF4-FFF2-40B4-BE49-F238E27FC236}">
                  <a16:creationId xmlns:a16="http://schemas.microsoft.com/office/drawing/2014/main" id="{BCEC0A7B-92D5-165C-244B-76887B8DB6C6}"/>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AF61940-0A92-425F-0D51-BE093ED3A78F}"/>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482F87F-614C-D0AE-DBAB-33F4E343C1CE}"/>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grpSp>
        <p:nvGrpSpPr>
          <p:cNvPr id="37" name="Group 36">
            <a:extLst>
              <a:ext uri="{FF2B5EF4-FFF2-40B4-BE49-F238E27FC236}">
                <a16:creationId xmlns:a16="http://schemas.microsoft.com/office/drawing/2014/main" id="{F6C51FCC-AC79-44CD-D261-1F90AB96B0FC}"/>
              </a:ext>
            </a:extLst>
          </p:cNvPr>
          <p:cNvGrpSpPr/>
          <p:nvPr/>
        </p:nvGrpSpPr>
        <p:grpSpPr>
          <a:xfrm>
            <a:off x="1806192" y="2622755"/>
            <a:ext cx="1254389" cy="261610"/>
            <a:chOff x="5225143" y="2784186"/>
            <a:chExt cx="1254389" cy="261610"/>
          </a:xfrm>
        </p:grpSpPr>
        <p:sp>
          <p:nvSpPr>
            <p:cNvPr id="38" name="Rectangle 37">
              <a:extLst>
                <a:ext uri="{FF2B5EF4-FFF2-40B4-BE49-F238E27FC236}">
                  <a16:creationId xmlns:a16="http://schemas.microsoft.com/office/drawing/2014/main" id="{91A36789-F7F8-91E0-48AA-380585237B63}"/>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F3180DA-FF7B-ACAC-967B-38FDA11C71D5}"/>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55BA318-69C7-293A-9D84-0B80D30A8B7F}"/>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grpSp>
        <p:nvGrpSpPr>
          <p:cNvPr id="41" name="Group 40">
            <a:extLst>
              <a:ext uri="{FF2B5EF4-FFF2-40B4-BE49-F238E27FC236}">
                <a16:creationId xmlns:a16="http://schemas.microsoft.com/office/drawing/2014/main" id="{7D92CB01-97B5-1F77-662C-DEBE048EABEB}"/>
              </a:ext>
            </a:extLst>
          </p:cNvPr>
          <p:cNvGrpSpPr/>
          <p:nvPr/>
        </p:nvGrpSpPr>
        <p:grpSpPr>
          <a:xfrm>
            <a:off x="1804212" y="2858287"/>
            <a:ext cx="1254389" cy="261610"/>
            <a:chOff x="5225143" y="2784186"/>
            <a:chExt cx="1254389" cy="261610"/>
          </a:xfrm>
        </p:grpSpPr>
        <p:sp>
          <p:nvSpPr>
            <p:cNvPr id="42" name="Rectangle 41">
              <a:extLst>
                <a:ext uri="{FF2B5EF4-FFF2-40B4-BE49-F238E27FC236}">
                  <a16:creationId xmlns:a16="http://schemas.microsoft.com/office/drawing/2014/main" id="{6E5AE912-7EF3-99BE-FB7D-3653E2D2D0EC}"/>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12D7E49-7E55-0BE1-3044-73A15CC26E42}"/>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4D714C89-B826-23C4-ED66-2C0A98B63246}"/>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grpSp>
        <p:nvGrpSpPr>
          <p:cNvPr id="45" name="Group 44">
            <a:extLst>
              <a:ext uri="{FF2B5EF4-FFF2-40B4-BE49-F238E27FC236}">
                <a16:creationId xmlns:a16="http://schemas.microsoft.com/office/drawing/2014/main" id="{1175F746-84AF-0241-0158-0B54575881D1}"/>
              </a:ext>
            </a:extLst>
          </p:cNvPr>
          <p:cNvGrpSpPr/>
          <p:nvPr/>
        </p:nvGrpSpPr>
        <p:grpSpPr>
          <a:xfrm>
            <a:off x="1252782" y="3431270"/>
            <a:ext cx="1254389" cy="261610"/>
            <a:chOff x="5225143" y="2784186"/>
            <a:chExt cx="1254389" cy="261610"/>
          </a:xfrm>
        </p:grpSpPr>
        <p:sp>
          <p:nvSpPr>
            <p:cNvPr id="46" name="Rectangle 45">
              <a:extLst>
                <a:ext uri="{FF2B5EF4-FFF2-40B4-BE49-F238E27FC236}">
                  <a16:creationId xmlns:a16="http://schemas.microsoft.com/office/drawing/2014/main" id="{B29247BD-352C-E191-B94B-1BB0293FE6D1}"/>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E531D8A-9057-8FE1-5B6F-B0DB8CDC1179}"/>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E59221BC-C83D-8411-9D24-B8976ED4D89F}"/>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cxnSp>
        <p:nvCxnSpPr>
          <p:cNvPr id="50" name="Straight Connector 49">
            <a:extLst>
              <a:ext uri="{FF2B5EF4-FFF2-40B4-BE49-F238E27FC236}">
                <a16:creationId xmlns:a16="http://schemas.microsoft.com/office/drawing/2014/main" id="{50803B10-A359-D12C-5C5A-0E15A9D7F251}"/>
              </a:ext>
            </a:extLst>
          </p:cNvPr>
          <p:cNvCxnSpPr>
            <a:cxnSpLocks/>
          </p:cNvCxnSpPr>
          <p:nvPr/>
        </p:nvCxnSpPr>
        <p:spPr>
          <a:xfrm>
            <a:off x="902525" y="4292943"/>
            <a:ext cx="2499756" cy="0"/>
          </a:xfrm>
          <a:prstGeom prst="line">
            <a:avLst/>
          </a:prstGeom>
        </p:spPr>
        <p:style>
          <a:lnRef idx="1">
            <a:schemeClr val="accent3"/>
          </a:lnRef>
          <a:fillRef idx="0">
            <a:schemeClr val="accent3"/>
          </a:fillRef>
          <a:effectRef idx="0">
            <a:schemeClr val="accent3"/>
          </a:effectRef>
          <a:fontRef idx="minor">
            <a:schemeClr val="tx1"/>
          </a:fontRef>
        </p:style>
      </p:cxnSp>
      <p:sp>
        <p:nvSpPr>
          <p:cNvPr id="53" name="Rectangle 52">
            <a:extLst>
              <a:ext uri="{FF2B5EF4-FFF2-40B4-BE49-F238E27FC236}">
                <a16:creationId xmlns:a16="http://schemas.microsoft.com/office/drawing/2014/main" id="{EB613448-5AF0-003F-C0BF-BC7C91E7CBBB}"/>
              </a:ext>
            </a:extLst>
          </p:cNvPr>
          <p:cNvSpPr/>
          <p:nvPr/>
        </p:nvSpPr>
        <p:spPr>
          <a:xfrm>
            <a:off x="1013360" y="4496051"/>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55FE12F-D08E-977C-86D9-99CA0939F87E}"/>
              </a:ext>
            </a:extLst>
          </p:cNvPr>
          <p:cNvSpPr txBox="1"/>
          <p:nvPr/>
        </p:nvSpPr>
        <p:spPr>
          <a:xfrm>
            <a:off x="1138051" y="4432316"/>
            <a:ext cx="809837" cy="246221"/>
          </a:xfrm>
          <a:prstGeom prst="rect">
            <a:avLst/>
          </a:prstGeom>
          <a:noFill/>
        </p:spPr>
        <p:txBody>
          <a:bodyPr wrap="none" rtlCol="0">
            <a:spAutoFit/>
          </a:bodyPr>
          <a:lstStyle/>
          <a:p>
            <a:r>
              <a:rPr lang="en-US" sz="1000" dirty="0"/>
              <a:t>Package ID</a:t>
            </a:r>
          </a:p>
        </p:txBody>
      </p:sp>
      <p:grpSp>
        <p:nvGrpSpPr>
          <p:cNvPr id="55" name="Group 54">
            <a:extLst>
              <a:ext uri="{FF2B5EF4-FFF2-40B4-BE49-F238E27FC236}">
                <a16:creationId xmlns:a16="http://schemas.microsoft.com/office/drawing/2014/main" id="{BBED3C02-E323-BFBB-78C6-4942815E0122}"/>
              </a:ext>
            </a:extLst>
          </p:cNvPr>
          <p:cNvGrpSpPr/>
          <p:nvPr/>
        </p:nvGrpSpPr>
        <p:grpSpPr>
          <a:xfrm>
            <a:off x="1250802" y="4652465"/>
            <a:ext cx="1254389" cy="261610"/>
            <a:chOff x="5225143" y="2784186"/>
            <a:chExt cx="1254389" cy="261610"/>
          </a:xfrm>
        </p:grpSpPr>
        <p:sp>
          <p:nvSpPr>
            <p:cNvPr id="56" name="Rectangle 55">
              <a:extLst>
                <a:ext uri="{FF2B5EF4-FFF2-40B4-BE49-F238E27FC236}">
                  <a16:creationId xmlns:a16="http://schemas.microsoft.com/office/drawing/2014/main" id="{43E40081-E926-7BD9-9191-C23E26005F50}"/>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C575A28-D73B-4676-C980-C74DB4AF588F}"/>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662CCAC-ED4B-C953-17C6-98CB7D6ADAB4}"/>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sp>
        <p:nvSpPr>
          <p:cNvPr id="59" name="Rectangle 58">
            <a:extLst>
              <a:ext uri="{FF2B5EF4-FFF2-40B4-BE49-F238E27FC236}">
                <a16:creationId xmlns:a16="http://schemas.microsoft.com/office/drawing/2014/main" id="{A2FBA02A-685B-1323-794A-088AB654E364}"/>
              </a:ext>
            </a:extLst>
          </p:cNvPr>
          <p:cNvSpPr/>
          <p:nvPr/>
        </p:nvSpPr>
        <p:spPr>
          <a:xfrm>
            <a:off x="1013360" y="5066067"/>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91D7C10-6F7D-B4F4-0066-FF5C7EB16AAF}"/>
              </a:ext>
            </a:extLst>
          </p:cNvPr>
          <p:cNvSpPr txBox="1"/>
          <p:nvPr/>
        </p:nvSpPr>
        <p:spPr>
          <a:xfrm>
            <a:off x="1138051" y="5002332"/>
            <a:ext cx="1473480" cy="246221"/>
          </a:xfrm>
          <a:prstGeom prst="rect">
            <a:avLst/>
          </a:prstGeom>
          <a:noFill/>
        </p:spPr>
        <p:txBody>
          <a:bodyPr wrap="none" rtlCol="0">
            <a:spAutoFit/>
          </a:bodyPr>
          <a:lstStyle/>
          <a:p>
            <a:r>
              <a:rPr lang="en-US" sz="1000" dirty="0"/>
              <a:t>Update Title contains…</a:t>
            </a:r>
          </a:p>
        </p:txBody>
      </p:sp>
      <p:grpSp>
        <p:nvGrpSpPr>
          <p:cNvPr id="61" name="Group 60">
            <a:extLst>
              <a:ext uri="{FF2B5EF4-FFF2-40B4-BE49-F238E27FC236}">
                <a16:creationId xmlns:a16="http://schemas.microsoft.com/office/drawing/2014/main" id="{D1E2C62A-5A67-409C-8306-3FC53FE76439}"/>
              </a:ext>
            </a:extLst>
          </p:cNvPr>
          <p:cNvGrpSpPr/>
          <p:nvPr/>
        </p:nvGrpSpPr>
        <p:grpSpPr>
          <a:xfrm>
            <a:off x="1250802" y="5222481"/>
            <a:ext cx="1254389" cy="261610"/>
            <a:chOff x="5225143" y="2784186"/>
            <a:chExt cx="1254389" cy="261610"/>
          </a:xfrm>
        </p:grpSpPr>
        <p:sp>
          <p:nvSpPr>
            <p:cNvPr id="62" name="Rectangle 61">
              <a:extLst>
                <a:ext uri="{FF2B5EF4-FFF2-40B4-BE49-F238E27FC236}">
                  <a16:creationId xmlns:a16="http://schemas.microsoft.com/office/drawing/2014/main" id="{D1A892C7-E379-7706-4555-250407FCD19C}"/>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DA51051-F314-414C-7527-FFDBF2E04D3A}"/>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ACA80C0B-7AAD-6100-B7E6-0581C1A6D970}"/>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sp>
        <p:nvSpPr>
          <p:cNvPr id="65" name="Rectangle 64">
            <a:extLst>
              <a:ext uri="{FF2B5EF4-FFF2-40B4-BE49-F238E27FC236}">
                <a16:creationId xmlns:a16="http://schemas.microsoft.com/office/drawing/2014/main" id="{5BD9FFBA-6277-F6C5-1C27-EF14151FC5F4}"/>
              </a:ext>
            </a:extLst>
          </p:cNvPr>
          <p:cNvSpPr/>
          <p:nvPr/>
        </p:nvSpPr>
        <p:spPr>
          <a:xfrm>
            <a:off x="1013359" y="3777580"/>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F42E5305-B313-B61F-3790-7C7BD13F8E44}"/>
              </a:ext>
            </a:extLst>
          </p:cNvPr>
          <p:cNvSpPr txBox="1"/>
          <p:nvPr/>
        </p:nvSpPr>
        <p:spPr>
          <a:xfrm>
            <a:off x="1138050" y="3713845"/>
            <a:ext cx="763351" cy="246221"/>
          </a:xfrm>
          <a:prstGeom prst="rect">
            <a:avLst/>
          </a:prstGeom>
          <a:noFill/>
        </p:spPr>
        <p:txBody>
          <a:bodyPr wrap="none" rtlCol="0">
            <a:spAutoFit/>
          </a:bodyPr>
          <a:lstStyle/>
          <a:p>
            <a:r>
              <a:rPr lang="en-US" sz="1000" dirty="0"/>
              <a:t>BIOS Code</a:t>
            </a:r>
          </a:p>
        </p:txBody>
      </p:sp>
      <p:grpSp>
        <p:nvGrpSpPr>
          <p:cNvPr id="67" name="Group 66">
            <a:extLst>
              <a:ext uri="{FF2B5EF4-FFF2-40B4-BE49-F238E27FC236}">
                <a16:creationId xmlns:a16="http://schemas.microsoft.com/office/drawing/2014/main" id="{A37275CE-EFF6-67A1-5C2D-F8CA1E90B1CC}"/>
              </a:ext>
            </a:extLst>
          </p:cNvPr>
          <p:cNvGrpSpPr/>
          <p:nvPr/>
        </p:nvGrpSpPr>
        <p:grpSpPr>
          <a:xfrm>
            <a:off x="1250801" y="3933994"/>
            <a:ext cx="1254389" cy="261610"/>
            <a:chOff x="5225143" y="2784186"/>
            <a:chExt cx="1254389" cy="261610"/>
          </a:xfrm>
        </p:grpSpPr>
        <p:sp>
          <p:nvSpPr>
            <p:cNvPr id="69" name="Rectangle 68">
              <a:extLst>
                <a:ext uri="{FF2B5EF4-FFF2-40B4-BE49-F238E27FC236}">
                  <a16:creationId xmlns:a16="http://schemas.microsoft.com/office/drawing/2014/main" id="{F3BBC91A-1102-59CB-7478-21B8E99F1C99}"/>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8AFBA48-05FE-7CD6-F0FB-E692538B79D7}"/>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0582AC9-F790-D3AC-B18B-6B2C3F958B28}"/>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sp>
        <p:nvSpPr>
          <p:cNvPr id="72" name="Rectangle 71">
            <a:extLst>
              <a:ext uri="{FF2B5EF4-FFF2-40B4-BE49-F238E27FC236}">
                <a16:creationId xmlns:a16="http://schemas.microsoft.com/office/drawing/2014/main" id="{CC610F06-6263-D6DD-EBC3-9BE7C96ED73B}"/>
              </a:ext>
            </a:extLst>
          </p:cNvPr>
          <p:cNvSpPr/>
          <p:nvPr/>
        </p:nvSpPr>
        <p:spPr>
          <a:xfrm>
            <a:off x="3586348" y="2151013"/>
            <a:ext cx="7030192" cy="42972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8BD876F1-C9C4-8562-3F98-58CE8F0239EA}"/>
              </a:ext>
            </a:extLst>
          </p:cNvPr>
          <p:cNvGrpSpPr/>
          <p:nvPr/>
        </p:nvGrpSpPr>
        <p:grpSpPr>
          <a:xfrm>
            <a:off x="3639787" y="1840291"/>
            <a:ext cx="1419101" cy="310722"/>
            <a:chOff x="3639787" y="1840291"/>
            <a:chExt cx="1419101" cy="310722"/>
          </a:xfrm>
        </p:grpSpPr>
        <p:cxnSp>
          <p:nvCxnSpPr>
            <p:cNvPr id="74" name="Straight Connector 73">
              <a:extLst>
                <a:ext uri="{FF2B5EF4-FFF2-40B4-BE49-F238E27FC236}">
                  <a16:creationId xmlns:a16="http://schemas.microsoft.com/office/drawing/2014/main" id="{4620BD21-5494-99C9-5066-C35F86FD508D}"/>
                </a:ext>
              </a:extLst>
            </p:cNvPr>
            <p:cNvCxnSpPr/>
            <p:nvPr/>
          </p:nvCxnSpPr>
          <p:spPr>
            <a:xfrm>
              <a:off x="3639787" y="1840291"/>
              <a:ext cx="0" cy="310722"/>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70AFA203-DA5C-E1B2-85BE-2E12B2D155FF}"/>
                </a:ext>
              </a:extLst>
            </p:cNvPr>
            <p:cNvCxnSpPr/>
            <p:nvPr/>
          </p:nvCxnSpPr>
          <p:spPr>
            <a:xfrm>
              <a:off x="3639787" y="1840291"/>
              <a:ext cx="1240971"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FAEF21B6-BA00-F9E5-F239-83FC3AD9CF5F}"/>
                </a:ext>
              </a:extLst>
            </p:cNvPr>
            <p:cNvCxnSpPr/>
            <p:nvPr/>
          </p:nvCxnSpPr>
          <p:spPr>
            <a:xfrm flipH="1" flipV="1">
              <a:off x="4880758" y="1840291"/>
              <a:ext cx="178130" cy="310722"/>
            </a:xfrm>
            <a:prstGeom prst="line">
              <a:avLst/>
            </a:prstGeom>
          </p:spPr>
          <p:style>
            <a:lnRef idx="2">
              <a:schemeClr val="dk1"/>
            </a:lnRef>
            <a:fillRef idx="0">
              <a:schemeClr val="dk1"/>
            </a:fillRef>
            <a:effectRef idx="1">
              <a:schemeClr val="dk1"/>
            </a:effectRef>
            <a:fontRef idx="minor">
              <a:schemeClr val="tx1"/>
            </a:fontRef>
          </p:style>
        </p:cxnSp>
      </p:grpSp>
      <p:grpSp>
        <p:nvGrpSpPr>
          <p:cNvPr id="80" name="Group 79">
            <a:extLst>
              <a:ext uri="{FF2B5EF4-FFF2-40B4-BE49-F238E27FC236}">
                <a16:creationId xmlns:a16="http://schemas.microsoft.com/office/drawing/2014/main" id="{0F74168D-A647-BE6F-9135-D800514C93DB}"/>
              </a:ext>
            </a:extLst>
          </p:cNvPr>
          <p:cNvGrpSpPr/>
          <p:nvPr/>
        </p:nvGrpSpPr>
        <p:grpSpPr>
          <a:xfrm>
            <a:off x="5046023" y="1840290"/>
            <a:ext cx="1419101" cy="310722"/>
            <a:chOff x="3639787" y="1840291"/>
            <a:chExt cx="1419101" cy="310722"/>
          </a:xfrm>
        </p:grpSpPr>
        <p:cxnSp>
          <p:nvCxnSpPr>
            <p:cNvPr id="81" name="Straight Connector 80">
              <a:extLst>
                <a:ext uri="{FF2B5EF4-FFF2-40B4-BE49-F238E27FC236}">
                  <a16:creationId xmlns:a16="http://schemas.microsoft.com/office/drawing/2014/main" id="{D3558CF5-ABE1-4BFF-559D-7876843ABD50}"/>
                </a:ext>
              </a:extLst>
            </p:cNvPr>
            <p:cNvCxnSpPr/>
            <p:nvPr/>
          </p:nvCxnSpPr>
          <p:spPr>
            <a:xfrm>
              <a:off x="3639787" y="1840291"/>
              <a:ext cx="0" cy="310722"/>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C5F1698F-0B95-FD3F-BAD6-16B52EF85AFE}"/>
                </a:ext>
              </a:extLst>
            </p:cNvPr>
            <p:cNvCxnSpPr/>
            <p:nvPr/>
          </p:nvCxnSpPr>
          <p:spPr>
            <a:xfrm>
              <a:off x="3639787" y="1840291"/>
              <a:ext cx="1240971" cy="0"/>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1D66EA24-EB5D-8E94-D320-F0B0E58FAAB0}"/>
                </a:ext>
              </a:extLst>
            </p:cNvPr>
            <p:cNvCxnSpPr/>
            <p:nvPr/>
          </p:nvCxnSpPr>
          <p:spPr>
            <a:xfrm flipH="1" flipV="1">
              <a:off x="4880758" y="1840291"/>
              <a:ext cx="178130" cy="310722"/>
            </a:xfrm>
            <a:prstGeom prst="line">
              <a:avLst/>
            </a:prstGeom>
          </p:spPr>
          <p:style>
            <a:lnRef idx="2">
              <a:schemeClr val="dk1"/>
            </a:lnRef>
            <a:fillRef idx="0">
              <a:schemeClr val="dk1"/>
            </a:fillRef>
            <a:effectRef idx="1">
              <a:schemeClr val="dk1"/>
            </a:effectRef>
            <a:fontRef idx="minor">
              <a:schemeClr val="tx1"/>
            </a:fontRef>
          </p:style>
        </p:cxnSp>
      </p:grpSp>
      <p:grpSp>
        <p:nvGrpSpPr>
          <p:cNvPr id="84" name="Group 83">
            <a:extLst>
              <a:ext uri="{FF2B5EF4-FFF2-40B4-BE49-F238E27FC236}">
                <a16:creationId xmlns:a16="http://schemas.microsoft.com/office/drawing/2014/main" id="{59FDE3FA-E972-BFDE-B2D0-05E11C934B6F}"/>
              </a:ext>
            </a:extLst>
          </p:cNvPr>
          <p:cNvGrpSpPr/>
          <p:nvPr/>
        </p:nvGrpSpPr>
        <p:grpSpPr>
          <a:xfrm>
            <a:off x="6457789" y="1840289"/>
            <a:ext cx="1419101" cy="310722"/>
            <a:chOff x="3639787" y="1840291"/>
            <a:chExt cx="1419101" cy="310722"/>
          </a:xfrm>
        </p:grpSpPr>
        <p:cxnSp>
          <p:nvCxnSpPr>
            <p:cNvPr id="85" name="Straight Connector 84">
              <a:extLst>
                <a:ext uri="{FF2B5EF4-FFF2-40B4-BE49-F238E27FC236}">
                  <a16:creationId xmlns:a16="http://schemas.microsoft.com/office/drawing/2014/main" id="{4BAA8D23-1FFB-6C8E-1607-1050C9747D6D}"/>
                </a:ext>
              </a:extLst>
            </p:cNvPr>
            <p:cNvCxnSpPr/>
            <p:nvPr/>
          </p:nvCxnSpPr>
          <p:spPr>
            <a:xfrm>
              <a:off x="3639787" y="1840291"/>
              <a:ext cx="0" cy="310722"/>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9A450BF3-014A-794D-E820-BD8B11884781}"/>
                </a:ext>
              </a:extLst>
            </p:cNvPr>
            <p:cNvCxnSpPr/>
            <p:nvPr/>
          </p:nvCxnSpPr>
          <p:spPr>
            <a:xfrm>
              <a:off x="3639787" y="1840291"/>
              <a:ext cx="1240971"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689B1C8D-0505-82B1-C40F-F5DB473F8BBC}"/>
                </a:ext>
              </a:extLst>
            </p:cNvPr>
            <p:cNvCxnSpPr/>
            <p:nvPr/>
          </p:nvCxnSpPr>
          <p:spPr>
            <a:xfrm flipH="1" flipV="1">
              <a:off x="4880758" y="1840291"/>
              <a:ext cx="178130" cy="310722"/>
            </a:xfrm>
            <a:prstGeom prst="line">
              <a:avLst/>
            </a:prstGeom>
          </p:spPr>
          <p:style>
            <a:lnRef idx="2">
              <a:schemeClr val="dk1"/>
            </a:lnRef>
            <a:fillRef idx="0">
              <a:schemeClr val="dk1"/>
            </a:fillRef>
            <a:effectRef idx="1">
              <a:schemeClr val="dk1"/>
            </a:effectRef>
            <a:fontRef idx="minor">
              <a:schemeClr val="tx1"/>
            </a:fontRef>
          </p:style>
        </p:cxnSp>
      </p:grpSp>
      <p:sp>
        <p:nvSpPr>
          <p:cNvPr id="88" name="TextBox 87">
            <a:extLst>
              <a:ext uri="{FF2B5EF4-FFF2-40B4-BE49-F238E27FC236}">
                <a16:creationId xmlns:a16="http://schemas.microsoft.com/office/drawing/2014/main" id="{86228DA5-21EE-E518-FEAD-1C8954812624}"/>
              </a:ext>
            </a:extLst>
          </p:cNvPr>
          <p:cNvSpPr txBox="1"/>
          <p:nvPr/>
        </p:nvSpPr>
        <p:spPr>
          <a:xfrm>
            <a:off x="3652652" y="1880160"/>
            <a:ext cx="1071127" cy="246221"/>
          </a:xfrm>
          <a:prstGeom prst="rect">
            <a:avLst/>
          </a:prstGeom>
          <a:noFill/>
        </p:spPr>
        <p:txBody>
          <a:bodyPr wrap="none" rtlCol="0">
            <a:spAutoFit/>
          </a:bodyPr>
          <a:lstStyle/>
          <a:p>
            <a:r>
              <a:rPr lang="en-US" sz="1000" dirty="0"/>
              <a:t>Machine Details</a:t>
            </a:r>
          </a:p>
        </p:txBody>
      </p:sp>
      <p:sp>
        <p:nvSpPr>
          <p:cNvPr id="89" name="TextBox 88">
            <a:extLst>
              <a:ext uri="{FF2B5EF4-FFF2-40B4-BE49-F238E27FC236}">
                <a16:creationId xmlns:a16="http://schemas.microsoft.com/office/drawing/2014/main" id="{3634BB7B-A5CD-5B7E-5BED-A060B898A00D}"/>
              </a:ext>
            </a:extLst>
          </p:cNvPr>
          <p:cNvSpPr txBox="1"/>
          <p:nvPr/>
        </p:nvSpPr>
        <p:spPr>
          <a:xfrm>
            <a:off x="5098990" y="1880160"/>
            <a:ext cx="1010213" cy="246221"/>
          </a:xfrm>
          <a:prstGeom prst="rect">
            <a:avLst/>
          </a:prstGeom>
          <a:noFill/>
        </p:spPr>
        <p:txBody>
          <a:bodyPr wrap="none" rtlCol="0">
            <a:spAutoFit/>
          </a:bodyPr>
          <a:lstStyle/>
          <a:p>
            <a:r>
              <a:rPr lang="en-US" sz="1000" dirty="0"/>
              <a:t>Update Details</a:t>
            </a:r>
          </a:p>
        </p:txBody>
      </p:sp>
      <p:sp>
        <p:nvSpPr>
          <p:cNvPr id="90" name="TextBox 89">
            <a:extLst>
              <a:ext uri="{FF2B5EF4-FFF2-40B4-BE49-F238E27FC236}">
                <a16:creationId xmlns:a16="http://schemas.microsoft.com/office/drawing/2014/main" id="{ED218C39-EF38-71DB-826B-94863326A0DD}"/>
              </a:ext>
            </a:extLst>
          </p:cNvPr>
          <p:cNvSpPr txBox="1"/>
          <p:nvPr/>
        </p:nvSpPr>
        <p:spPr>
          <a:xfrm>
            <a:off x="6531743" y="1880159"/>
            <a:ext cx="1039067" cy="246221"/>
          </a:xfrm>
          <a:prstGeom prst="rect">
            <a:avLst/>
          </a:prstGeom>
          <a:noFill/>
        </p:spPr>
        <p:txBody>
          <a:bodyPr wrap="none" rtlCol="0">
            <a:spAutoFit/>
          </a:bodyPr>
          <a:lstStyle/>
          <a:p>
            <a:r>
              <a:rPr lang="en-US" sz="1000" dirty="0"/>
              <a:t>Catalog Details</a:t>
            </a:r>
          </a:p>
        </p:txBody>
      </p:sp>
      <p:sp>
        <p:nvSpPr>
          <p:cNvPr id="91" name="TextBox 90">
            <a:extLst>
              <a:ext uri="{FF2B5EF4-FFF2-40B4-BE49-F238E27FC236}">
                <a16:creationId xmlns:a16="http://schemas.microsoft.com/office/drawing/2014/main" id="{64BA2356-099E-931B-6A1E-301895952C75}"/>
              </a:ext>
            </a:extLst>
          </p:cNvPr>
          <p:cNvSpPr txBox="1"/>
          <p:nvPr/>
        </p:nvSpPr>
        <p:spPr>
          <a:xfrm>
            <a:off x="4067558" y="3409042"/>
            <a:ext cx="5149358" cy="369332"/>
          </a:xfrm>
          <a:prstGeom prst="rect">
            <a:avLst/>
          </a:prstGeom>
          <a:solidFill>
            <a:schemeClr val="bg1">
              <a:lumMod val="85000"/>
            </a:schemeClr>
          </a:solidFill>
        </p:spPr>
        <p:txBody>
          <a:bodyPr wrap="none" rtlCol="0">
            <a:spAutoFit/>
          </a:bodyPr>
          <a:lstStyle/>
          <a:p>
            <a:r>
              <a:rPr lang="en-US" dirty="0"/>
              <a:t>Keep a history of the last 5 (? Or 10?) strings used</a:t>
            </a:r>
          </a:p>
        </p:txBody>
      </p:sp>
      <p:cxnSp>
        <p:nvCxnSpPr>
          <p:cNvPr id="93" name="Straight Arrow Connector 92">
            <a:extLst>
              <a:ext uri="{FF2B5EF4-FFF2-40B4-BE49-F238E27FC236}">
                <a16:creationId xmlns:a16="http://schemas.microsoft.com/office/drawing/2014/main" id="{3B3626AB-AB80-749F-F5D5-F93F67316410}"/>
              </a:ext>
            </a:extLst>
          </p:cNvPr>
          <p:cNvCxnSpPr>
            <a:stCxn id="91" idx="1"/>
          </p:cNvCxnSpPr>
          <p:nvPr/>
        </p:nvCxnSpPr>
        <p:spPr>
          <a:xfrm flipH="1" flipV="1">
            <a:off x="2617728" y="3542639"/>
            <a:ext cx="1449830" cy="510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5" name="Straight Arrow Connector 94">
            <a:extLst>
              <a:ext uri="{FF2B5EF4-FFF2-40B4-BE49-F238E27FC236}">
                <a16:creationId xmlns:a16="http://schemas.microsoft.com/office/drawing/2014/main" id="{493D8E5E-9971-F84F-8064-F679A8D39CA5}"/>
              </a:ext>
            </a:extLst>
          </p:cNvPr>
          <p:cNvCxnSpPr>
            <a:stCxn id="91" idx="1"/>
          </p:cNvCxnSpPr>
          <p:nvPr/>
        </p:nvCxnSpPr>
        <p:spPr>
          <a:xfrm flipH="1">
            <a:off x="2617728" y="3593708"/>
            <a:ext cx="1449830" cy="4595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a:extLst>
              <a:ext uri="{FF2B5EF4-FFF2-40B4-BE49-F238E27FC236}">
                <a16:creationId xmlns:a16="http://schemas.microsoft.com/office/drawing/2014/main" id="{3F53CBE6-6B05-8891-7F25-5425790E8D80}"/>
              </a:ext>
            </a:extLst>
          </p:cNvPr>
          <p:cNvCxnSpPr>
            <a:stCxn id="91" idx="1"/>
          </p:cNvCxnSpPr>
          <p:nvPr/>
        </p:nvCxnSpPr>
        <p:spPr>
          <a:xfrm flipH="1">
            <a:off x="2571267" y="3593708"/>
            <a:ext cx="1496291" cy="10648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a:extLst>
              <a:ext uri="{FF2B5EF4-FFF2-40B4-BE49-F238E27FC236}">
                <a16:creationId xmlns:a16="http://schemas.microsoft.com/office/drawing/2014/main" id="{94D3F856-C8F7-E88D-CCF4-F8BE1146A83B}"/>
              </a:ext>
            </a:extLst>
          </p:cNvPr>
          <p:cNvCxnSpPr>
            <a:stCxn id="91" idx="1"/>
          </p:cNvCxnSpPr>
          <p:nvPr/>
        </p:nvCxnSpPr>
        <p:spPr>
          <a:xfrm flipH="1">
            <a:off x="2617728" y="3593708"/>
            <a:ext cx="1449830" cy="16502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0" name="TextBox 99">
            <a:extLst>
              <a:ext uri="{FF2B5EF4-FFF2-40B4-BE49-F238E27FC236}">
                <a16:creationId xmlns:a16="http://schemas.microsoft.com/office/drawing/2014/main" id="{4EF7D22C-B61E-E3E5-8CCA-7911178C22C2}"/>
              </a:ext>
            </a:extLst>
          </p:cNvPr>
          <p:cNvSpPr txBox="1"/>
          <p:nvPr/>
        </p:nvSpPr>
        <p:spPr>
          <a:xfrm>
            <a:off x="4040731" y="2276005"/>
            <a:ext cx="4851071" cy="646331"/>
          </a:xfrm>
          <a:prstGeom prst="rect">
            <a:avLst/>
          </a:prstGeom>
          <a:solidFill>
            <a:schemeClr val="bg1">
              <a:lumMod val="85000"/>
            </a:schemeClr>
          </a:solidFill>
        </p:spPr>
        <p:txBody>
          <a:bodyPr wrap="square" rtlCol="0">
            <a:spAutoFit/>
          </a:bodyPr>
          <a:lstStyle/>
          <a:p>
            <a:r>
              <a:rPr lang="en-US" dirty="0"/>
              <a:t>Not sure checkboxes will be necessary, could possible just base search on provided content</a:t>
            </a:r>
          </a:p>
        </p:txBody>
      </p:sp>
      <p:cxnSp>
        <p:nvCxnSpPr>
          <p:cNvPr id="102" name="Straight Arrow Connector 101">
            <a:extLst>
              <a:ext uri="{FF2B5EF4-FFF2-40B4-BE49-F238E27FC236}">
                <a16:creationId xmlns:a16="http://schemas.microsoft.com/office/drawing/2014/main" id="{D2304662-A985-20E4-264E-6B2D9AD67D57}"/>
              </a:ext>
            </a:extLst>
          </p:cNvPr>
          <p:cNvCxnSpPr>
            <a:cxnSpLocks/>
            <a:stCxn id="100" idx="1"/>
          </p:cNvCxnSpPr>
          <p:nvPr/>
        </p:nvCxnSpPr>
        <p:spPr>
          <a:xfrm flipH="1" flipV="1">
            <a:off x="2324747" y="2243317"/>
            <a:ext cx="1715984" cy="355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4" name="Rectangle: Rounded Corners 103">
            <a:extLst>
              <a:ext uri="{FF2B5EF4-FFF2-40B4-BE49-F238E27FC236}">
                <a16:creationId xmlns:a16="http://schemas.microsoft.com/office/drawing/2014/main" id="{30F336B1-0EF9-FAB6-7745-F7C0914C26A2}"/>
              </a:ext>
            </a:extLst>
          </p:cNvPr>
          <p:cNvSpPr/>
          <p:nvPr/>
        </p:nvSpPr>
        <p:spPr>
          <a:xfrm>
            <a:off x="1527296" y="6014852"/>
            <a:ext cx="1045028" cy="1837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Search</a:t>
            </a:r>
            <a:endParaRPr lang="en-US" dirty="0">
              <a:solidFill>
                <a:schemeClr val="tx1"/>
              </a:solidFill>
            </a:endParaRPr>
          </a:p>
        </p:txBody>
      </p:sp>
      <p:sp>
        <p:nvSpPr>
          <p:cNvPr id="105" name="TextBox 104">
            <a:extLst>
              <a:ext uri="{FF2B5EF4-FFF2-40B4-BE49-F238E27FC236}">
                <a16:creationId xmlns:a16="http://schemas.microsoft.com/office/drawing/2014/main" id="{0D2D1995-6FCA-0B65-EBF6-94D923FFBBE2}"/>
              </a:ext>
            </a:extLst>
          </p:cNvPr>
          <p:cNvSpPr txBox="1"/>
          <p:nvPr/>
        </p:nvSpPr>
        <p:spPr>
          <a:xfrm>
            <a:off x="7698760" y="743084"/>
            <a:ext cx="3131530" cy="523220"/>
          </a:xfrm>
          <a:prstGeom prst="rect">
            <a:avLst/>
          </a:prstGeom>
          <a:solidFill>
            <a:schemeClr val="bg1">
              <a:lumMod val="85000"/>
            </a:schemeClr>
          </a:solidFill>
        </p:spPr>
        <p:txBody>
          <a:bodyPr wrap="square" rtlCol="0">
            <a:spAutoFit/>
          </a:bodyPr>
          <a:lstStyle/>
          <a:p>
            <a:r>
              <a:rPr lang="en-US" sz="1400" dirty="0"/>
              <a:t>Would show the catalog details like the XML2 Scanner does</a:t>
            </a:r>
          </a:p>
        </p:txBody>
      </p:sp>
      <p:cxnSp>
        <p:nvCxnSpPr>
          <p:cNvPr id="107" name="Straight Arrow Connector 106">
            <a:extLst>
              <a:ext uri="{FF2B5EF4-FFF2-40B4-BE49-F238E27FC236}">
                <a16:creationId xmlns:a16="http://schemas.microsoft.com/office/drawing/2014/main" id="{05B9321D-FAD6-F305-181E-828BD7601EB9}"/>
              </a:ext>
            </a:extLst>
          </p:cNvPr>
          <p:cNvCxnSpPr/>
          <p:nvPr/>
        </p:nvCxnSpPr>
        <p:spPr>
          <a:xfrm flipH="1">
            <a:off x="7493330" y="1269858"/>
            <a:ext cx="205430" cy="570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8" name="TextBox 107">
            <a:extLst>
              <a:ext uri="{FF2B5EF4-FFF2-40B4-BE49-F238E27FC236}">
                <a16:creationId xmlns:a16="http://schemas.microsoft.com/office/drawing/2014/main" id="{F9AF46CA-5071-2C88-7D53-B793A1792911}"/>
              </a:ext>
            </a:extLst>
          </p:cNvPr>
          <p:cNvSpPr txBox="1"/>
          <p:nvPr/>
        </p:nvSpPr>
        <p:spPr>
          <a:xfrm>
            <a:off x="4555916" y="527640"/>
            <a:ext cx="2419644" cy="738664"/>
          </a:xfrm>
          <a:prstGeom prst="rect">
            <a:avLst/>
          </a:prstGeom>
          <a:solidFill>
            <a:schemeClr val="bg1">
              <a:lumMod val="85000"/>
            </a:schemeClr>
          </a:solidFill>
        </p:spPr>
        <p:txBody>
          <a:bodyPr wrap="square" rtlCol="0">
            <a:spAutoFit/>
          </a:bodyPr>
          <a:lstStyle/>
          <a:p>
            <a:r>
              <a:rPr lang="en-US" sz="1400" dirty="0"/>
              <a:t>Would show results of checks like Devin’s audit tool does, can reuse his code</a:t>
            </a:r>
          </a:p>
        </p:txBody>
      </p:sp>
      <p:cxnSp>
        <p:nvCxnSpPr>
          <p:cNvPr id="110" name="Straight Arrow Connector 109">
            <a:extLst>
              <a:ext uri="{FF2B5EF4-FFF2-40B4-BE49-F238E27FC236}">
                <a16:creationId xmlns:a16="http://schemas.microsoft.com/office/drawing/2014/main" id="{6B54D45D-431F-C2B6-4E8C-030BDEF51D4F}"/>
              </a:ext>
            </a:extLst>
          </p:cNvPr>
          <p:cNvCxnSpPr>
            <a:stCxn id="11" idx="0"/>
          </p:cNvCxnSpPr>
          <p:nvPr/>
        </p:nvCxnSpPr>
        <p:spPr>
          <a:xfrm flipH="1">
            <a:off x="5765738" y="1347849"/>
            <a:ext cx="23483" cy="4678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3692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604981"/>
          </a:xfrm>
        </p:spPr>
        <p:txBody>
          <a:bodyPr/>
          <a:lstStyle/>
          <a:p>
            <a:r>
              <a:rPr lang="en-US" dirty="0"/>
              <a:t>UI Prototype</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p:sp>
        <p:nvSpPr>
          <p:cNvPr id="11" name="Rectangle 10">
            <a:extLst>
              <a:ext uri="{FF2B5EF4-FFF2-40B4-BE49-F238E27FC236}">
                <a16:creationId xmlns:a16="http://schemas.microsoft.com/office/drawing/2014/main" id="{57669596-9FE8-A810-1509-EF822F60E94A}"/>
              </a:ext>
            </a:extLst>
          </p:cNvPr>
          <p:cNvSpPr/>
          <p:nvPr/>
        </p:nvSpPr>
        <p:spPr>
          <a:xfrm>
            <a:off x="748145" y="1347849"/>
            <a:ext cx="10082151" cy="527264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2" name="TextBox 11">
            <a:extLst>
              <a:ext uri="{FF2B5EF4-FFF2-40B4-BE49-F238E27FC236}">
                <a16:creationId xmlns:a16="http://schemas.microsoft.com/office/drawing/2014/main" id="{7685F22F-09C3-1223-E8D7-90F4840BDB9F}"/>
              </a:ext>
            </a:extLst>
          </p:cNvPr>
          <p:cNvSpPr txBox="1"/>
          <p:nvPr/>
        </p:nvSpPr>
        <p:spPr>
          <a:xfrm>
            <a:off x="748145" y="1347849"/>
            <a:ext cx="1452642" cy="246221"/>
          </a:xfrm>
          <a:prstGeom prst="rect">
            <a:avLst/>
          </a:prstGeom>
          <a:noFill/>
        </p:spPr>
        <p:txBody>
          <a:bodyPr wrap="none" rtlCol="0">
            <a:spAutoFit/>
          </a:bodyPr>
          <a:lstStyle/>
          <a:p>
            <a:r>
              <a:rPr lang="en-US" sz="1000" dirty="0"/>
              <a:t>CDRT Investigator v1.0</a:t>
            </a:r>
          </a:p>
        </p:txBody>
      </p:sp>
      <p:cxnSp>
        <p:nvCxnSpPr>
          <p:cNvPr id="17" name="Straight Connector 16">
            <a:extLst>
              <a:ext uri="{FF2B5EF4-FFF2-40B4-BE49-F238E27FC236}">
                <a16:creationId xmlns:a16="http://schemas.microsoft.com/office/drawing/2014/main" id="{BD3F1C82-181D-725D-15F7-C15385E2CEED}"/>
              </a:ext>
            </a:extLst>
          </p:cNvPr>
          <p:cNvCxnSpPr/>
          <p:nvPr/>
        </p:nvCxnSpPr>
        <p:spPr>
          <a:xfrm>
            <a:off x="748145" y="1594070"/>
            <a:ext cx="10082151"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8DCEEB05-52FF-A5FA-81B1-7574109A0008}"/>
              </a:ext>
            </a:extLst>
          </p:cNvPr>
          <p:cNvSpPr/>
          <p:nvPr/>
        </p:nvSpPr>
        <p:spPr>
          <a:xfrm>
            <a:off x="10545292" y="1383475"/>
            <a:ext cx="195939" cy="17812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t>X</a:t>
            </a:r>
            <a:endParaRPr lang="en-US" b="1" dirty="0"/>
          </a:p>
        </p:txBody>
      </p:sp>
      <p:sp>
        <p:nvSpPr>
          <p:cNvPr id="19" name="Rectangle: Rounded Corners 18">
            <a:extLst>
              <a:ext uri="{FF2B5EF4-FFF2-40B4-BE49-F238E27FC236}">
                <a16:creationId xmlns:a16="http://schemas.microsoft.com/office/drawing/2014/main" id="{4B5A08AE-E415-BC5A-3DAC-A39EAB705AB7}"/>
              </a:ext>
            </a:extLst>
          </p:cNvPr>
          <p:cNvSpPr/>
          <p:nvPr/>
        </p:nvSpPr>
        <p:spPr>
          <a:xfrm>
            <a:off x="10224658" y="1389414"/>
            <a:ext cx="195939" cy="1721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21" name="Straight Connector 20">
            <a:extLst>
              <a:ext uri="{FF2B5EF4-FFF2-40B4-BE49-F238E27FC236}">
                <a16:creationId xmlns:a16="http://schemas.microsoft.com/office/drawing/2014/main" id="{216131C0-E594-737A-A20F-B4EEE3C43654}"/>
              </a:ext>
            </a:extLst>
          </p:cNvPr>
          <p:cNvCxnSpPr>
            <a:cxnSpLocks/>
          </p:cNvCxnSpPr>
          <p:nvPr/>
        </p:nvCxnSpPr>
        <p:spPr>
          <a:xfrm>
            <a:off x="9915897" y="1466601"/>
            <a:ext cx="195943" cy="0"/>
          </a:xfrm>
          <a:prstGeom prst="line">
            <a:avLst/>
          </a:prstGeom>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ABF84A80-2416-25A0-09B6-59075BF1F3D8}"/>
              </a:ext>
            </a:extLst>
          </p:cNvPr>
          <p:cNvSpPr/>
          <p:nvPr/>
        </p:nvSpPr>
        <p:spPr>
          <a:xfrm>
            <a:off x="902525" y="1787236"/>
            <a:ext cx="2499756" cy="46610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95F05FF-3024-D40B-5F57-8BAC8F3CCB3C}"/>
              </a:ext>
            </a:extLst>
          </p:cNvPr>
          <p:cNvSpPr txBox="1"/>
          <p:nvPr/>
        </p:nvSpPr>
        <p:spPr>
          <a:xfrm>
            <a:off x="1574360" y="1840291"/>
            <a:ext cx="1156086" cy="276999"/>
          </a:xfrm>
          <a:prstGeom prst="rect">
            <a:avLst/>
          </a:prstGeom>
          <a:noFill/>
        </p:spPr>
        <p:txBody>
          <a:bodyPr wrap="none" rtlCol="0">
            <a:spAutoFit/>
          </a:bodyPr>
          <a:lstStyle/>
          <a:p>
            <a:r>
              <a:rPr lang="en-US" sz="1200" dirty="0"/>
              <a:t>Search Criteria</a:t>
            </a:r>
          </a:p>
        </p:txBody>
      </p:sp>
      <p:sp>
        <p:nvSpPr>
          <p:cNvPr id="25" name="Rectangle 24">
            <a:extLst>
              <a:ext uri="{FF2B5EF4-FFF2-40B4-BE49-F238E27FC236}">
                <a16:creationId xmlns:a16="http://schemas.microsoft.com/office/drawing/2014/main" id="{9CAE22F8-D9E4-F7EA-1E11-6F52130FEDF8}"/>
              </a:ext>
            </a:extLst>
          </p:cNvPr>
          <p:cNvSpPr/>
          <p:nvPr/>
        </p:nvSpPr>
        <p:spPr>
          <a:xfrm>
            <a:off x="1015340" y="2214748"/>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0FD795A-44E8-09F9-2F43-B855DD978264}"/>
              </a:ext>
            </a:extLst>
          </p:cNvPr>
          <p:cNvSpPr txBox="1"/>
          <p:nvPr/>
        </p:nvSpPr>
        <p:spPr>
          <a:xfrm>
            <a:off x="1140031" y="2151013"/>
            <a:ext cx="1051891" cy="246221"/>
          </a:xfrm>
          <a:prstGeom prst="rect">
            <a:avLst/>
          </a:prstGeom>
          <a:noFill/>
        </p:spPr>
        <p:txBody>
          <a:bodyPr wrap="none" rtlCol="0">
            <a:spAutoFit/>
          </a:bodyPr>
          <a:lstStyle/>
          <a:p>
            <a:r>
              <a:rPr lang="en-US" sz="1000" dirty="0"/>
              <a:t>Model selection</a:t>
            </a:r>
          </a:p>
        </p:txBody>
      </p:sp>
      <p:sp>
        <p:nvSpPr>
          <p:cNvPr id="27" name="TextBox 26">
            <a:extLst>
              <a:ext uri="{FF2B5EF4-FFF2-40B4-BE49-F238E27FC236}">
                <a16:creationId xmlns:a16="http://schemas.microsoft.com/office/drawing/2014/main" id="{E198659C-AC6E-F40E-4DB5-9509842E0874}"/>
              </a:ext>
            </a:extLst>
          </p:cNvPr>
          <p:cNvSpPr txBox="1"/>
          <p:nvPr/>
        </p:nvSpPr>
        <p:spPr>
          <a:xfrm>
            <a:off x="1270655" y="2397234"/>
            <a:ext cx="513282" cy="246221"/>
          </a:xfrm>
          <a:prstGeom prst="rect">
            <a:avLst/>
          </a:prstGeom>
          <a:noFill/>
        </p:spPr>
        <p:txBody>
          <a:bodyPr wrap="none" rtlCol="0">
            <a:spAutoFit/>
          </a:bodyPr>
          <a:lstStyle/>
          <a:p>
            <a:r>
              <a:rPr lang="en-US" sz="1000" dirty="0"/>
              <a:t>Brand</a:t>
            </a:r>
          </a:p>
        </p:txBody>
      </p:sp>
      <p:sp>
        <p:nvSpPr>
          <p:cNvPr id="28" name="TextBox 27">
            <a:extLst>
              <a:ext uri="{FF2B5EF4-FFF2-40B4-BE49-F238E27FC236}">
                <a16:creationId xmlns:a16="http://schemas.microsoft.com/office/drawing/2014/main" id="{6A04F239-BA8F-2582-00A4-8E630EFC070E}"/>
              </a:ext>
            </a:extLst>
          </p:cNvPr>
          <p:cNvSpPr txBox="1"/>
          <p:nvPr/>
        </p:nvSpPr>
        <p:spPr>
          <a:xfrm>
            <a:off x="1015340" y="2619512"/>
            <a:ext cx="766557" cy="246221"/>
          </a:xfrm>
          <a:prstGeom prst="rect">
            <a:avLst/>
          </a:prstGeom>
          <a:noFill/>
        </p:spPr>
        <p:txBody>
          <a:bodyPr wrap="none" rtlCol="0">
            <a:spAutoFit/>
          </a:bodyPr>
          <a:lstStyle/>
          <a:p>
            <a:r>
              <a:rPr lang="en-US" sz="1000" dirty="0"/>
              <a:t>Sub-series</a:t>
            </a:r>
          </a:p>
        </p:txBody>
      </p:sp>
      <p:sp>
        <p:nvSpPr>
          <p:cNvPr id="29" name="TextBox 28">
            <a:extLst>
              <a:ext uri="{FF2B5EF4-FFF2-40B4-BE49-F238E27FC236}">
                <a16:creationId xmlns:a16="http://schemas.microsoft.com/office/drawing/2014/main" id="{ED9B3F69-9C90-B7E6-A19C-8B03CA2EE367}"/>
              </a:ext>
            </a:extLst>
          </p:cNvPr>
          <p:cNvSpPr txBox="1"/>
          <p:nvPr/>
        </p:nvSpPr>
        <p:spPr>
          <a:xfrm>
            <a:off x="1252845" y="2865733"/>
            <a:ext cx="529312" cy="246221"/>
          </a:xfrm>
          <a:prstGeom prst="rect">
            <a:avLst/>
          </a:prstGeom>
          <a:noFill/>
        </p:spPr>
        <p:txBody>
          <a:bodyPr wrap="none" rtlCol="0">
            <a:spAutoFit/>
          </a:bodyPr>
          <a:lstStyle/>
          <a:p>
            <a:r>
              <a:rPr lang="en-US" sz="1000" dirty="0"/>
              <a:t>Model</a:t>
            </a:r>
          </a:p>
        </p:txBody>
      </p:sp>
      <p:sp>
        <p:nvSpPr>
          <p:cNvPr id="30" name="Rectangle 29">
            <a:extLst>
              <a:ext uri="{FF2B5EF4-FFF2-40B4-BE49-F238E27FC236}">
                <a16:creationId xmlns:a16="http://schemas.microsoft.com/office/drawing/2014/main" id="{285F8785-2A63-B20E-097F-E85511D204A8}"/>
              </a:ext>
            </a:extLst>
          </p:cNvPr>
          <p:cNvSpPr/>
          <p:nvPr/>
        </p:nvSpPr>
        <p:spPr>
          <a:xfrm>
            <a:off x="1015340" y="3274856"/>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A2C25F7-6B75-5DEC-9109-0237E0BB0032}"/>
              </a:ext>
            </a:extLst>
          </p:cNvPr>
          <p:cNvSpPr txBox="1"/>
          <p:nvPr/>
        </p:nvSpPr>
        <p:spPr>
          <a:xfrm>
            <a:off x="1140031" y="3211121"/>
            <a:ext cx="957313" cy="246221"/>
          </a:xfrm>
          <a:prstGeom prst="rect">
            <a:avLst/>
          </a:prstGeom>
          <a:noFill/>
        </p:spPr>
        <p:txBody>
          <a:bodyPr wrap="none" rtlCol="0">
            <a:spAutoFit/>
          </a:bodyPr>
          <a:lstStyle/>
          <a:p>
            <a:r>
              <a:rPr lang="en-US" sz="1000" dirty="0"/>
              <a:t>Machine Type</a:t>
            </a:r>
          </a:p>
        </p:txBody>
      </p:sp>
      <p:grpSp>
        <p:nvGrpSpPr>
          <p:cNvPr id="35" name="Group 34">
            <a:extLst>
              <a:ext uri="{FF2B5EF4-FFF2-40B4-BE49-F238E27FC236}">
                <a16:creationId xmlns:a16="http://schemas.microsoft.com/office/drawing/2014/main" id="{74E61A08-B2CC-3D04-BEFF-021483A0CFF4}"/>
              </a:ext>
            </a:extLst>
          </p:cNvPr>
          <p:cNvGrpSpPr/>
          <p:nvPr/>
        </p:nvGrpSpPr>
        <p:grpSpPr>
          <a:xfrm>
            <a:off x="1802233" y="2381285"/>
            <a:ext cx="1254389" cy="261610"/>
            <a:chOff x="5225143" y="2784186"/>
            <a:chExt cx="1254389" cy="261610"/>
          </a:xfrm>
        </p:grpSpPr>
        <p:sp>
          <p:nvSpPr>
            <p:cNvPr id="32" name="Rectangle 31">
              <a:extLst>
                <a:ext uri="{FF2B5EF4-FFF2-40B4-BE49-F238E27FC236}">
                  <a16:creationId xmlns:a16="http://schemas.microsoft.com/office/drawing/2014/main" id="{BCEC0A7B-92D5-165C-244B-76887B8DB6C6}"/>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AF61940-0A92-425F-0D51-BE093ED3A78F}"/>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482F87F-614C-D0AE-DBAB-33F4E343C1CE}"/>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grpSp>
        <p:nvGrpSpPr>
          <p:cNvPr id="37" name="Group 36">
            <a:extLst>
              <a:ext uri="{FF2B5EF4-FFF2-40B4-BE49-F238E27FC236}">
                <a16:creationId xmlns:a16="http://schemas.microsoft.com/office/drawing/2014/main" id="{F6C51FCC-AC79-44CD-D261-1F90AB96B0FC}"/>
              </a:ext>
            </a:extLst>
          </p:cNvPr>
          <p:cNvGrpSpPr/>
          <p:nvPr/>
        </p:nvGrpSpPr>
        <p:grpSpPr>
          <a:xfrm>
            <a:off x="1806192" y="2622755"/>
            <a:ext cx="1254389" cy="261610"/>
            <a:chOff x="5225143" y="2784186"/>
            <a:chExt cx="1254389" cy="261610"/>
          </a:xfrm>
        </p:grpSpPr>
        <p:sp>
          <p:nvSpPr>
            <p:cNvPr id="38" name="Rectangle 37">
              <a:extLst>
                <a:ext uri="{FF2B5EF4-FFF2-40B4-BE49-F238E27FC236}">
                  <a16:creationId xmlns:a16="http://schemas.microsoft.com/office/drawing/2014/main" id="{91A36789-F7F8-91E0-48AA-380585237B63}"/>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F3180DA-FF7B-ACAC-967B-38FDA11C71D5}"/>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55BA318-69C7-293A-9D84-0B80D30A8B7F}"/>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grpSp>
        <p:nvGrpSpPr>
          <p:cNvPr id="41" name="Group 40">
            <a:extLst>
              <a:ext uri="{FF2B5EF4-FFF2-40B4-BE49-F238E27FC236}">
                <a16:creationId xmlns:a16="http://schemas.microsoft.com/office/drawing/2014/main" id="{7D92CB01-97B5-1F77-662C-DEBE048EABEB}"/>
              </a:ext>
            </a:extLst>
          </p:cNvPr>
          <p:cNvGrpSpPr/>
          <p:nvPr/>
        </p:nvGrpSpPr>
        <p:grpSpPr>
          <a:xfrm>
            <a:off x="1804212" y="2858287"/>
            <a:ext cx="1254389" cy="261610"/>
            <a:chOff x="5225143" y="2784186"/>
            <a:chExt cx="1254389" cy="261610"/>
          </a:xfrm>
        </p:grpSpPr>
        <p:sp>
          <p:nvSpPr>
            <p:cNvPr id="42" name="Rectangle 41">
              <a:extLst>
                <a:ext uri="{FF2B5EF4-FFF2-40B4-BE49-F238E27FC236}">
                  <a16:creationId xmlns:a16="http://schemas.microsoft.com/office/drawing/2014/main" id="{6E5AE912-7EF3-99BE-FB7D-3653E2D2D0EC}"/>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12D7E49-7E55-0BE1-3044-73A15CC26E42}"/>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4D714C89-B826-23C4-ED66-2C0A98B63246}"/>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grpSp>
        <p:nvGrpSpPr>
          <p:cNvPr id="45" name="Group 44">
            <a:extLst>
              <a:ext uri="{FF2B5EF4-FFF2-40B4-BE49-F238E27FC236}">
                <a16:creationId xmlns:a16="http://schemas.microsoft.com/office/drawing/2014/main" id="{1175F746-84AF-0241-0158-0B54575881D1}"/>
              </a:ext>
            </a:extLst>
          </p:cNvPr>
          <p:cNvGrpSpPr/>
          <p:nvPr/>
        </p:nvGrpSpPr>
        <p:grpSpPr>
          <a:xfrm>
            <a:off x="1252782" y="3431270"/>
            <a:ext cx="1254389" cy="261610"/>
            <a:chOff x="5225143" y="2784186"/>
            <a:chExt cx="1254389" cy="261610"/>
          </a:xfrm>
        </p:grpSpPr>
        <p:sp>
          <p:nvSpPr>
            <p:cNvPr id="46" name="Rectangle 45">
              <a:extLst>
                <a:ext uri="{FF2B5EF4-FFF2-40B4-BE49-F238E27FC236}">
                  <a16:creationId xmlns:a16="http://schemas.microsoft.com/office/drawing/2014/main" id="{B29247BD-352C-E191-B94B-1BB0293FE6D1}"/>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E531D8A-9057-8FE1-5B6F-B0DB8CDC1179}"/>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E59221BC-C83D-8411-9D24-B8976ED4D89F}"/>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cxnSp>
        <p:nvCxnSpPr>
          <p:cNvPr id="50" name="Straight Connector 49">
            <a:extLst>
              <a:ext uri="{FF2B5EF4-FFF2-40B4-BE49-F238E27FC236}">
                <a16:creationId xmlns:a16="http://schemas.microsoft.com/office/drawing/2014/main" id="{50803B10-A359-D12C-5C5A-0E15A9D7F251}"/>
              </a:ext>
            </a:extLst>
          </p:cNvPr>
          <p:cNvCxnSpPr>
            <a:cxnSpLocks/>
          </p:cNvCxnSpPr>
          <p:nvPr/>
        </p:nvCxnSpPr>
        <p:spPr>
          <a:xfrm>
            <a:off x="902525" y="4292943"/>
            <a:ext cx="2499756"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2" name="Straight Connector 51">
            <a:extLst>
              <a:ext uri="{FF2B5EF4-FFF2-40B4-BE49-F238E27FC236}">
                <a16:creationId xmlns:a16="http://schemas.microsoft.com/office/drawing/2014/main" id="{3A94A6A5-4C6C-1B39-D3D8-65184D47FA96}"/>
              </a:ext>
            </a:extLst>
          </p:cNvPr>
          <p:cNvCxnSpPr>
            <a:cxnSpLocks/>
          </p:cNvCxnSpPr>
          <p:nvPr/>
        </p:nvCxnSpPr>
        <p:spPr>
          <a:xfrm>
            <a:off x="894607" y="5585367"/>
            <a:ext cx="2499756" cy="0"/>
          </a:xfrm>
          <a:prstGeom prst="line">
            <a:avLst/>
          </a:prstGeom>
        </p:spPr>
        <p:style>
          <a:lnRef idx="1">
            <a:schemeClr val="accent3"/>
          </a:lnRef>
          <a:fillRef idx="0">
            <a:schemeClr val="accent3"/>
          </a:fillRef>
          <a:effectRef idx="0">
            <a:schemeClr val="accent3"/>
          </a:effectRef>
          <a:fontRef idx="minor">
            <a:schemeClr val="tx1"/>
          </a:fontRef>
        </p:style>
      </p:cxnSp>
      <p:sp>
        <p:nvSpPr>
          <p:cNvPr id="53" name="Rectangle 52">
            <a:extLst>
              <a:ext uri="{FF2B5EF4-FFF2-40B4-BE49-F238E27FC236}">
                <a16:creationId xmlns:a16="http://schemas.microsoft.com/office/drawing/2014/main" id="{EB613448-5AF0-003F-C0BF-BC7C91E7CBBB}"/>
              </a:ext>
            </a:extLst>
          </p:cNvPr>
          <p:cNvSpPr/>
          <p:nvPr/>
        </p:nvSpPr>
        <p:spPr>
          <a:xfrm>
            <a:off x="1013360" y="4496051"/>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55FE12F-D08E-977C-86D9-99CA0939F87E}"/>
              </a:ext>
            </a:extLst>
          </p:cNvPr>
          <p:cNvSpPr txBox="1"/>
          <p:nvPr/>
        </p:nvSpPr>
        <p:spPr>
          <a:xfrm>
            <a:off x="1138051" y="4432316"/>
            <a:ext cx="809837" cy="246221"/>
          </a:xfrm>
          <a:prstGeom prst="rect">
            <a:avLst/>
          </a:prstGeom>
          <a:noFill/>
        </p:spPr>
        <p:txBody>
          <a:bodyPr wrap="none" rtlCol="0">
            <a:spAutoFit/>
          </a:bodyPr>
          <a:lstStyle/>
          <a:p>
            <a:r>
              <a:rPr lang="en-US" sz="1000" dirty="0"/>
              <a:t>Package ID</a:t>
            </a:r>
          </a:p>
        </p:txBody>
      </p:sp>
      <p:grpSp>
        <p:nvGrpSpPr>
          <p:cNvPr id="55" name="Group 54">
            <a:extLst>
              <a:ext uri="{FF2B5EF4-FFF2-40B4-BE49-F238E27FC236}">
                <a16:creationId xmlns:a16="http://schemas.microsoft.com/office/drawing/2014/main" id="{BBED3C02-E323-BFBB-78C6-4942815E0122}"/>
              </a:ext>
            </a:extLst>
          </p:cNvPr>
          <p:cNvGrpSpPr/>
          <p:nvPr/>
        </p:nvGrpSpPr>
        <p:grpSpPr>
          <a:xfrm>
            <a:off x="1250802" y="4652465"/>
            <a:ext cx="1254389" cy="261610"/>
            <a:chOff x="5225143" y="2784186"/>
            <a:chExt cx="1254389" cy="261610"/>
          </a:xfrm>
        </p:grpSpPr>
        <p:sp>
          <p:nvSpPr>
            <p:cNvPr id="56" name="Rectangle 55">
              <a:extLst>
                <a:ext uri="{FF2B5EF4-FFF2-40B4-BE49-F238E27FC236}">
                  <a16:creationId xmlns:a16="http://schemas.microsoft.com/office/drawing/2014/main" id="{43E40081-E926-7BD9-9191-C23E26005F50}"/>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C575A28-D73B-4676-C980-C74DB4AF588F}"/>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662CCAC-ED4B-C953-17C6-98CB7D6ADAB4}"/>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sp>
        <p:nvSpPr>
          <p:cNvPr id="59" name="Rectangle 58">
            <a:extLst>
              <a:ext uri="{FF2B5EF4-FFF2-40B4-BE49-F238E27FC236}">
                <a16:creationId xmlns:a16="http://schemas.microsoft.com/office/drawing/2014/main" id="{A2FBA02A-685B-1323-794A-088AB654E364}"/>
              </a:ext>
            </a:extLst>
          </p:cNvPr>
          <p:cNvSpPr/>
          <p:nvPr/>
        </p:nvSpPr>
        <p:spPr>
          <a:xfrm>
            <a:off x="1013360" y="5066067"/>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91D7C10-6F7D-B4F4-0066-FF5C7EB16AAF}"/>
              </a:ext>
            </a:extLst>
          </p:cNvPr>
          <p:cNvSpPr txBox="1"/>
          <p:nvPr/>
        </p:nvSpPr>
        <p:spPr>
          <a:xfrm>
            <a:off x="1138051" y="5002332"/>
            <a:ext cx="1473480" cy="246221"/>
          </a:xfrm>
          <a:prstGeom prst="rect">
            <a:avLst/>
          </a:prstGeom>
          <a:noFill/>
        </p:spPr>
        <p:txBody>
          <a:bodyPr wrap="none" rtlCol="0">
            <a:spAutoFit/>
          </a:bodyPr>
          <a:lstStyle/>
          <a:p>
            <a:r>
              <a:rPr lang="en-US" sz="1000" dirty="0"/>
              <a:t>Update Title contains…</a:t>
            </a:r>
          </a:p>
        </p:txBody>
      </p:sp>
      <p:grpSp>
        <p:nvGrpSpPr>
          <p:cNvPr id="61" name="Group 60">
            <a:extLst>
              <a:ext uri="{FF2B5EF4-FFF2-40B4-BE49-F238E27FC236}">
                <a16:creationId xmlns:a16="http://schemas.microsoft.com/office/drawing/2014/main" id="{D1E2C62A-5A67-409C-8306-3FC53FE76439}"/>
              </a:ext>
            </a:extLst>
          </p:cNvPr>
          <p:cNvGrpSpPr/>
          <p:nvPr/>
        </p:nvGrpSpPr>
        <p:grpSpPr>
          <a:xfrm>
            <a:off x="1250802" y="5222481"/>
            <a:ext cx="1254389" cy="261610"/>
            <a:chOff x="5225143" y="2784186"/>
            <a:chExt cx="1254389" cy="261610"/>
          </a:xfrm>
        </p:grpSpPr>
        <p:sp>
          <p:nvSpPr>
            <p:cNvPr id="62" name="Rectangle 61">
              <a:extLst>
                <a:ext uri="{FF2B5EF4-FFF2-40B4-BE49-F238E27FC236}">
                  <a16:creationId xmlns:a16="http://schemas.microsoft.com/office/drawing/2014/main" id="{D1A892C7-E379-7706-4555-250407FCD19C}"/>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DA51051-F314-414C-7527-FFDBF2E04D3A}"/>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ACA80C0B-7AAD-6100-B7E6-0581C1A6D970}"/>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sp>
        <p:nvSpPr>
          <p:cNvPr id="65" name="Rectangle 64">
            <a:extLst>
              <a:ext uri="{FF2B5EF4-FFF2-40B4-BE49-F238E27FC236}">
                <a16:creationId xmlns:a16="http://schemas.microsoft.com/office/drawing/2014/main" id="{5BD9FFBA-6277-F6C5-1C27-EF14151FC5F4}"/>
              </a:ext>
            </a:extLst>
          </p:cNvPr>
          <p:cNvSpPr/>
          <p:nvPr/>
        </p:nvSpPr>
        <p:spPr>
          <a:xfrm>
            <a:off x="1013359" y="3777580"/>
            <a:ext cx="124691" cy="118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F42E5305-B313-B61F-3790-7C7BD13F8E44}"/>
              </a:ext>
            </a:extLst>
          </p:cNvPr>
          <p:cNvSpPr txBox="1"/>
          <p:nvPr/>
        </p:nvSpPr>
        <p:spPr>
          <a:xfrm>
            <a:off x="1138050" y="3713845"/>
            <a:ext cx="763351" cy="246221"/>
          </a:xfrm>
          <a:prstGeom prst="rect">
            <a:avLst/>
          </a:prstGeom>
          <a:noFill/>
        </p:spPr>
        <p:txBody>
          <a:bodyPr wrap="none" rtlCol="0">
            <a:spAutoFit/>
          </a:bodyPr>
          <a:lstStyle/>
          <a:p>
            <a:r>
              <a:rPr lang="en-US" sz="1000" dirty="0"/>
              <a:t>BIOS Code</a:t>
            </a:r>
          </a:p>
        </p:txBody>
      </p:sp>
      <p:grpSp>
        <p:nvGrpSpPr>
          <p:cNvPr id="67" name="Group 66">
            <a:extLst>
              <a:ext uri="{FF2B5EF4-FFF2-40B4-BE49-F238E27FC236}">
                <a16:creationId xmlns:a16="http://schemas.microsoft.com/office/drawing/2014/main" id="{A37275CE-EFF6-67A1-5C2D-F8CA1E90B1CC}"/>
              </a:ext>
            </a:extLst>
          </p:cNvPr>
          <p:cNvGrpSpPr/>
          <p:nvPr/>
        </p:nvGrpSpPr>
        <p:grpSpPr>
          <a:xfrm>
            <a:off x="1250801" y="3933994"/>
            <a:ext cx="1254389" cy="261610"/>
            <a:chOff x="5225143" y="2784186"/>
            <a:chExt cx="1254389" cy="261610"/>
          </a:xfrm>
        </p:grpSpPr>
        <p:sp>
          <p:nvSpPr>
            <p:cNvPr id="69" name="Rectangle 68">
              <a:extLst>
                <a:ext uri="{FF2B5EF4-FFF2-40B4-BE49-F238E27FC236}">
                  <a16:creationId xmlns:a16="http://schemas.microsoft.com/office/drawing/2014/main" id="{F3BBC91A-1102-59CB-7478-21B8E99F1C99}"/>
                </a:ext>
              </a:extLst>
            </p:cNvPr>
            <p:cNvSpPr/>
            <p:nvPr/>
          </p:nvSpPr>
          <p:spPr>
            <a:xfrm>
              <a:off x="5225143" y="2865733"/>
              <a:ext cx="1045028" cy="132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8AFBA48-05FE-7CD6-F0FB-E692538B79D7}"/>
                </a:ext>
              </a:extLst>
            </p:cNvPr>
            <p:cNvSpPr/>
            <p:nvPr/>
          </p:nvSpPr>
          <p:spPr>
            <a:xfrm>
              <a:off x="6270169" y="2865734"/>
              <a:ext cx="160320" cy="132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0582AC9-F790-D3AC-B18B-6B2C3F958B28}"/>
                </a:ext>
              </a:extLst>
            </p:cNvPr>
            <p:cNvSpPr txBox="1"/>
            <p:nvPr/>
          </p:nvSpPr>
          <p:spPr>
            <a:xfrm>
              <a:off x="6221128" y="2784186"/>
              <a:ext cx="258404" cy="261610"/>
            </a:xfrm>
            <a:prstGeom prst="rect">
              <a:avLst/>
            </a:prstGeom>
            <a:noFill/>
          </p:spPr>
          <p:txBody>
            <a:bodyPr wrap="none" rtlCol="0">
              <a:spAutoFit/>
            </a:bodyPr>
            <a:lstStyle/>
            <a:p>
              <a:r>
                <a:rPr lang="en-US" sz="1100" b="1" dirty="0"/>
                <a:t>v</a:t>
              </a:r>
            </a:p>
          </p:txBody>
        </p:sp>
      </p:grpSp>
      <p:sp>
        <p:nvSpPr>
          <p:cNvPr id="72" name="Rectangle 71">
            <a:extLst>
              <a:ext uri="{FF2B5EF4-FFF2-40B4-BE49-F238E27FC236}">
                <a16:creationId xmlns:a16="http://schemas.microsoft.com/office/drawing/2014/main" id="{CC610F06-6263-D6DD-EBC3-9BE7C96ED73B}"/>
              </a:ext>
            </a:extLst>
          </p:cNvPr>
          <p:cNvSpPr/>
          <p:nvPr/>
        </p:nvSpPr>
        <p:spPr>
          <a:xfrm>
            <a:off x="3586348" y="2151013"/>
            <a:ext cx="7030192" cy="42972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8BD876F1-C9C4-8562-3F98-58CE8F0239EA}"/>
              </a:ext>
            </a:extLst>
          </p:cNvPr>
          <p:cNvGrpSpPr/>
          <p:nvPr/>
        </p:nvGrpSpPr>
        <p:grpSpPr>
          <a:xfrm>
            <a:off x="3639787" y="1840291"/>
            <a:ext cx="1419101" cy="310722"/>
            <a:chOff x="3639787" y="1840291"/>
            <a:chExt cx="1419101" cy="310722"/>
          </a:xfrm>
        </p:grpSpPr>
        <p:cxnSp>
          <p:nvCxnSpPr>
            <p:cNvPr id="74" name="Straight Connector 73">
              <a:extLst>
                <a:ext uri="{FF2B5EF4-FFF2-40B4-BE49-F238E27FC236}">
                  <a16:creationId xmlns:a16="http://schemas.microsoft.com/office/drawing/2014/main" id="{4620BD21-5494-99C9-5066-C35F86FD508D}"/>
                </a:ext>
              </a:extLst>
            </p:cNvPr>
            <p:cNvCxnSpPr/>
            <p:nvPr/>
          </p:nvCxnSpPr>
          <p:spPr>
            <a:xfrm>
              <a:off x="3639787" y="1840291"/>
              <a:ext cx="0" cy="310722"/>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70AFA203-DA5C-E1B2-85BE-2E12B2D155FF}"/>
                </a:ext>
              </a:extLst>
            </p:cNvPr>
            <p:cNvCxnSpPr/>
            <p:nvPr/>
          </p:nvCxnSpPr>
          <p:spPr>
            <a:xfrm>
              <a:off x="3639787" y="1840291"/>
              <a:ext cx="1240971"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FAEF21B6-BA00-F9E5-F239-83FC3AD9CF5F}"/>
                </a:ext>
              </a:extLst>
            </p:cNvPr>
            <p:cNvCxnSpPr/>
            <p:nvPr/>
          </p:nvCxnSpPr>
          <p:spPr>
            <a:xfrm flipH="1" flipV="1">
              <a:off x="4880758" y="1840291"/>
              <a:ext cx="178130" cy="310722"/>
            </a:xfrm>
            <a:prstGeom prst="line">
              <a:avLst/>
            </a:prstGeom>
          </p:spPr>
          <p:style>
            <a:lnRef idx="2">
              <a:schemeClr val="dk1"/>
            </a:lnRef>
            <a:fillRef idx="0">
              <a:schemeClr val="dk1"/>
            </a:fillRef>
            <a:effectRef idx="1">
              <a:schemeClr val="dk1"/>
            </a:effectRef>
            <a:fontRef idx="minor">
              <a:schemeClr val="tx1"/>
            </a:fontRef>
          </p:style>
        </p:cxnSp>
      </p:grpSp>
      <p:grpSp>
        <p:nvGrpSpPr>
          <p:cNvPr id="80" name="Group 79">
            <a:extLst>
              <a:ext uri="{FF2B5EF4-FFF2-40B4-BE49-F238E27FC236}">
                <a16:creationId xmlns:a16="http://schemas.microsoft.com/office/drawing/2014/main" id="{0F74168D-A647-BE6F-9135-D800514C93DB}"/>
              </a:ext>
            </a:extLst>
          </p:cNvPr>
          <p:cNvGrpSpPr/>
          <p:nvPr/>
        </p:nvGrpSpPr>
        <p:grpSpPr>
          <a:xfrm>
            <a:off x="5046023" y="1840290"/>
            <a:ext cx="1419101" cy="310722"/>
            <a:chOff x="3639787" y="1840291"/>
            <a:chExt cx="1419101" cy="310722"/>
          </a:xfrm>
        </p:grpSpPr>
        <p:cxnSp>
          <p:nvCxnSpPr>
            <p:cNvPr id="81" name="Straight Connector 80">
              <a:extLst>
                <a:ext uri="{FF2B5EF4-FFF2-40B4-BE49-F238E27FC236}">
                  <a16:creationId xmlns:a16="http://schemas.microsoft.com/office/drawing/2014/main" id="{D3558CF5-ABE1-4BFF-559D-7876843ABD50}"/>
                </a:ext>
              </a:extLst>
            </p:cNvPr>
            <p:cNvCxnSpPr/>
            <p:nvPr/>
          </p:nvCxnSpPr>
          <p:spPr>
            <a:xfrm>
              <a:off x="3639787" y="1840291"/>
              <a:ext cx="0" cy="310722"/>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C5F1698F-0B95-FD3F-BAD6-16B52EF85AFE}"/>
                </a:ext>
              </a:extLst>
            </p:cNvPr>
            <p:cNvCxnSpPr/>
            <p:nvPr/>
          </p:nvCxnSpPr>
          <p:spPr>
            <a:xfrm>
              <a:off x="3639787" y="1840291"/>
              <a:ext cx="1240971" cy="0"/>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1D66EA24-EB5D-8E94-D320-F0B0E58FAAB0}"/>
                </a:ext>
              </a:extLst>
            </p:cNvPr>
            <p:cNvCxnSpPr/>
            <p:nvPr/>
          </p:nvCxnSpPr>
          <p:spPr>
            <a:xfrm flipH="1" flipV="1">
              <a:off x="4880758" y="1840291"/>
              <a:ext cx="178130" cy="310722"/>
            </a:xfrm>
            <a:prstGeom prst="line">
              <a:avLst/>
            </a:prstGeom>
          </p:spPr>
          <p:style>
            <a:lnRef idx="2">
              <a:schemeClr val="dk1"/>
            </a:lnRef>
            <a:fillRef idx="0">
              <a:schemeClr val="dk1"/>
            </a:fillRef>
            <a:effectRef idx="1">
              <a:schemeClr val="dk1"/>
            </a:effectRef>
            <a:fontRef idx="minor">
              <a:schemeClr val="tx1"/>
            </a:fontRef>
          </p:style>
        </p:cxnSp>
      </p:grpSp>
      <p:grpSp>
        <p:nvGrpSpPr>
          <p:cNvPr id="84" name="Group 83">
            <a:extLst>
              <a:ext uri="{FF2B5EF4-FFF2-40B4-BE49-F238E27FC236}">
                <a16:creationId xmlns:a16="http://schemas.microsoft.com/office/drawing/2014/main" id="{59FDE3FA-E972-BFDE-B2D0-05E11C934B6F}"/>
              </a:ext>
            </a:extLst>
          </p:cNvPr>
          <p:cNvGrpSpPr/>
          <p:nvPr/>
        </p:nvGrpSpPr>
        <p:grpSpPr>
          <a:xfrm>
            <a:off x="6457789" y="1840289"/>
            <a:ext cx="1419101" cy="310722"/>
            <a:chOff x="3639787" y="1840291"/>
            <a:chExt cx="1419101" cy="310722"/>
          </a:xfrm>
        </p:grpSpPr>
        <p:cxnSp>
          <p:nvCxnSpPr>
            <p:cNvPr id="85" name="Straight Connector 84">
              <a:extLst>
                <a:ext uri="{FF2B5EF4-FFF2-40B4-BE49-F238E27FC236}">
                  <a16:creationId xmlns:a16="http://schemas.microsoft.com/office/drawing/2014/main" id="{4BAA8D23-1FFB-6C8E-1607-1050C9747D6D}"/>
                </a:ext>
              </a:extLst>
            </p:cNvPr>
            <p:cNvCxnSpPr/>
            <p:nvPr/>
          </p:nvCxnSpPr>
          <p:spPr>
            <a:xfrm>
              <a:off x="3639787" y="1840291"/>
              <a:ext cx="0" cy="310722"/>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9A450BF3-014A-794D-E820-BD8B11884781}"/>
                </a:ext>
              </a:extLst>
            </p:cNvPr>
            <p:cNvCxnSpPr/>
            <p:nvPr/>
          </p:nvCxnSpPr>
          <p:spPr>
            <a:xfrm>
              <a:off x="3639787" y="1840291"/>
              <a:ext cx="1240971"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689B1C8D-0505-82B1-C40F-F5DB473F8BBC}"/>
                </a:ext>
              </a:extLst>
            </p:cNvPr>
            <p:cNvCxnSpPr/>
            <p:nvPr/>
          </p:nvCxnSpPr>
          <p:spPr>
            <a:xfrm flipH="1" flipV="1">
              <a:off x="4880758" y="1840291"/>
              <a:ext cx="178130" cy="310722"/>
            </a:xfrm>
            <a:prstGeom prst="line">
              <a:avLst/>
            </a:prstGeom>
          </p:spPr>
          <p:style>
            <a:lnRef idx="2">
              <a:schemeClr val="dk1"/>
            </a:lnRef>
            <a:fillRef idx="0">
              <a:schemeClr val="dk1"/>
            </a:fillRef>
            <a:effectRef idx="1">
              <a:schemeClr val="dk1"/>
            </a:effectRef>
            <a:fontRef idx="minor">
              <a:schemeClr val="tx1"/>
            </a:fontRef>
          </p:style>
        </p:cxnSp>
      </p:grpSp>
      <p:sp>
        <p:nvSpPr>
          <p:cNvPr id="88" name="TextBox 87">
            <a:extLst>
              <a:ext uri="{FF2B5EF4-FFF2-40B4-BE49-F238E27FC236}">
                <a16:creationId xmlns:a16="http://schemas.microsoft.com/office/drawing/2014/main" id="{86228DA5-21EE-E518-FEAD-1C8954812624}"/>
              </a:ext>
            </a:extLst>
          </p:cNvPr>
          <p:cNvSpPr txBox="1"/>
          <p:nvPr/>
        </p:nvSpPr>
        <p:spPr>
          <a:xfrm>
            <a:off x="3652652" y="1880160"/>
            <a:ext cx="1071127" cy="246221"/>
          </a:xfrm>
          <a:prstGeom prst="rect">
            <a:avLst/>
          </a:prstGeom>
          <a:noFill/>
        </p:spPr>
        <p:txBody>
          <a:bodyPr wrap="none" rtlCol="0">
            <a:spAutoFit/>
          </a:bodyPr>
          <a:lstStyle/>
          <a:p>
            <a:r>
              <a:rPr lang="en-US" sz="1000" dirty="0"/>
              <a:t>Machine Details</a:t>
            </a:r>
          </a:p>
        </p:txBody>
      </p:sp>
      <p:sp>
        <p:nvSpPr>
          <p:cNvPr id="89" name="TextBox 88">
            <a:extLst>
              <a:ext uri="{FF2B5EF4-FFF2-40B4-BE49-F238E27FC236}">
                <a16:creationId xmlns:a16="http://schemas.microsoft.com/office/drawing/2014/main" id="{3634BB7B-A5CD-5B7E-5BED-A060B898A00D}"/>
              </a:ext>
            </a:extLst>
          </p:cNvPr>
          <p:cNvSpPr txBox="1"/>
          <p:nvPr/>
        </p:nvSpPr>
        <p:spPr>
          <a:xfrm>
            <a:off x="5098990" y="1880160"/>
            <a:ext cx="1010213" cy="246221"/>
          </a:xfrm>
          <a:prstGeom prst="rect">
            <a:avLst/>
          </a:prstGeom>
          <a:noFill/>
        </p:spPr>
        <p:txBody>
          <a:bodyPr wrap="none" rtlCol="0">
            <a:spAutoFit/>
          </a:bodyPr>
          <a:lstStyle/>
          <a:p>
            <a:r>
              <a:rPr lang="en-US" sz="1000" dirty="0"/>
              <a:t>Update Details</a:t>
            </a:r>
          </a:p>
        </p:txBody>
      </p:sp>
      <p:sp>
        <p:nvSpPr>
          <p:cNvPr id="90" name="TextBox 89">
            <a:extLst>
              <a:ext uri="{FF2B5EF4-FFF2-40B4-BE49-F238E27FC236}">
                <a16:creationId xmlns:a16="http://schemas.microsoft.com/office/drawing/2014/main" id="{ED218C39-EF38-71DB-826B-94863326A0DD}"/>
              </a:ext>
            </a:extLst>
          </p:cNvPr>
          <p:cNvSpPr txBox="1"/>
          <p:nvPr/>
        </p:nvSpPr>
        <p:spPr>
          <a:xfrm>
            <a:off x="6531743" y="1880159"/>
            <a:ext cx="1039067" cy="246221"/>
          </a:xfrm>
          <a:prstGeom prst="rect">
            <a:avLst/>
          </a:prstGeom>
          <a:noFill/>
        </p:spPr>
        <p:txBody>
          <a:bodyPr wrap="none" rtlCol="0">
            <a:spAutoFit/>
          </a:bodyPr>
          <a:lstStyle/>
          <a:p>
            <a:r>
              <a:rPr lang="en-US" sz="1000" dirty="0"/>
              <a:t>Catalog Details</a:t>
            </a:r>
          </a:p>
        </p:txBody>
      </p:sp>
      <p:sp>
        <p:nvSpPr>
          <p:cNvPr id="3" name="TextBox 2">
            <a:extLst>
              <a:ext uri="{FF2B5EF4-FFF2-40B4-BE49-F238E27FC236}">
                <a16:creationId xmlns:a16="http://schemas.microsoft.com/office/drawing/2014/main" id="{C9AC56D5-490D-674C-4D71-2F92662231EF}"/>
              </a:ext>
            </a:extLst>
          </p:cNvPr>
          <p:cNvSpPr txBox="1"/>
          <p:nvPr/>
        </p:nvSpPr>
        <p:spPr>
          <a:xfrm>
            <a:off x="3770416" y="2462832"/>
            <a:ext cx="1891865" cy="2862322"/>
          </a:xfrm>
          <a:prstGeom prst="rect">
            <a:avLst/>
          </a:prstGeom>
          <a:noFill/>
        </p:spPr>
        <p:txBody>
          <a:bodyPr wrap="none" rtlCol="0">
            <a:spAutoFit/>
          </a:bodyPr>
          <a:lstStyle/>
          <a:p>
            <a:r>
              <a:rPr lang="en-US" sz="1000" dirty="0"/>
              <a:t>Model Name:    </a:t>
            </a:r>
          </a:p>
          <a:p>
            <a:endParaRPr lang="en-US" sz="1000" dirty="0"/>
          </a:p>
          <a:p>
            <a:r>
              <a:rPr lang="en-US" sz="1000" dirty="0"/>
              <a:t>Machine Types:  </a:t>
            </a:r>
          </a:p>
          <a:p>
            <a:endParaRPr lang="en-US" sz="1000" dirty="0"/>
          </a:p>
          <a:p>
            <a:r>
              <a:rPr lang="en-US" sz="1000" dirty="0"/>
              <a:t>BIOS Code:</a:t>
            </a:r>
          </a:p>
          <a:p>
            <a:endParaRPr lang="en-US" sz="1000" dirty="0"/>
          </a:p>
          <a:p>
            <a:r>
              <a:rPr lang="en-US" sz="1000" dirty="0"/>
              <a:t>Available BIOS update version:</a:t>
            </a:r>
          </a:p>
          <a:p>
            <a:r>
              <a:rPr lang="en-US" sz="1000" dirty="0"/>
              <a:t>    Link to Exe:</a:t>
            </a:r>
          </a:p>
          <a:p>
            <a:r>
              <a:rPr lang="en-US" sz="1000" dirty="0"/>
              <a:t>    Link to Readme:</a:t>
            </a:r>
          </a:p>
          <a:p>
            <a:endParaRPr lang="en-US" sz="1000" dirty="0"/>
          </a:p>
          <a:p>
            <a:r>
              <a:rPr lang="en-US" sz="1000" dirty="0"/>
              <a:t>Available SCCM driver Packs:</a:t>
            </a:r>
          </a:p>
          <a:p>
            <a:endParaRPr lang="en-US" sz="1000" dirty="0"/>
          </a:p>
          <a:p>
            <a:endParaRPr lang="en-US" sz="1000" dirty="0"/>
          </a:p>
          <a:p>
            <a:r>
              <a:rPr lang="en-US" sz="1000" dirty="0"/>
              <a:t>Available HAS Packs:</a:t>
            </a:r>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31664066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{79D55DCB-D242-4676-8E44-FC736B2E1C21}tf67328976_win32</Template>
  <TotalTime>42</TotalTime>
  <Words>296</Words>
  <Application>Microsoft Office PowerPoint</Application>
  <PresentationFormat>Widescreen</PresentationFormat>
  <Paragraphs>87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Tenorite</vt:lpstr>
      <vt:lpstr>Custom</vt:lpstr>
      <vt:lpstr>Cdrt investigator</vt:lpstr>
      <vt:lpstr>What it is</vt:lpstr>
      <vt:lpstr>UI Prototype</vt:lpstr>
      <vt:lpstr>UI Prototype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Cdrt investigator</dc:title>
  <dc:creator>Joe R Parker</dc:creator>
  <cp:lastModifiedBy>Joe R Parker</cp:lastModifiedBy>
  <cp:revision>1</cp:revision>
  <dcterms:created xsi:type="dcterms:W3CDTF">2024-03-29T19:57:32Z</dcterms:created>
  <dcterms:modified xsi:type="dcterms:W3CDTF">2024-03-29T20:40:24Z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