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changesInfos/changesInfo1.xml" ContentType="application/vnd.ms-powerpoint.changesinfo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"/>
  </p:notesMasterIdLst>
  <p:sldIdLst>
    <p:sldId id="345" r:id="rId2"/>
    <p:sldId id="374" r:id="rId3"/>
    <p:sldId id="375" r:id="rId4"/>
    <p:sldId id="366" r:id="rId5"/>
    <p:sldId id="388" r:id="rId6"/>
    <p:sldId id="393" r:id="rId7"/>
    <p:sldId id="377" r:id="rId8"/>
    <p:sldId id="394" r:id="rId9"/>
    <p:sldId id="395" r:id="rId10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Comic Sans MS" pitchFamily="66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Comic Sans MS" pitchFamily="66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Comic Sans MS" pitchFamily="66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Comic Sans MS" pitchFamily="66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Comic Sans MS" pitchFamily="66" charset="0"/>
        <a:ea typeface="+mn-ea"/>
        <a:cs typeface="Arial" charset="0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Comic Sans MS" pitchFamily="66" charset="0"/>
        <a:ea typeface="+mn-ea"/>
        <a:cs typeface="Arial" charset="0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Comic Sans MS" pitchFamily="66" charset="0"/>
        <a:ea typeface="+mn-ea"/>
        <a:cs typeface="Arial" charset="0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Comic Sans MS" pitchFamily="66" charset="0"/>
        <a:ea typeface="+mn-ea"/>
        <a:cs typeface="Arial" charset="0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Comic Sans MS" pitchFamily="66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DDDDDD"/>
    <a:srgbClr val="D9D9D9"/>
    <a:srgbClr val="000000"/>
    <a:srgbClr val="EAEAEA"/>
    <a:srgbClr val="FFFF00"/>
    <a:srgbClr val="C0C0C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1" autoAdjust="0"/>
    <p:restoredTop sz="94714" autoAdjust="0"/>
  </p:normalViewPr>
  <p:slideViewPr>
    <p:cSldViewPr>
      <p:cViewPr varScale="1">
        <p:scale>
          <a:sx n="106" d="100"/>
          <a:sy n="106" d="100"/>
        </p:scale>
        <p:origin x="-294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422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3.xml"/><Relationship Id="rId7" Type="http://schemas.openxmlformats.org/officeDocument/2006/relationships/slide" Target="slides/slide9.xml"/><Relationship Id="rId2" Type="http://schemas.openxmlformats.org/officeDocument/2006/relationships/slide" Target="slides/slide2.xml"/><Relationship Id="rId1" Type="http://schemas.openxmlformats.org/officeDocument/2006/relationships/slide" Target="slides/slide1.xml"/><Relationship Id="rId6" Type="http://schemas.openxmlformats.org/officeDocument/2006/relationships/slide" Target="slides/slide8.xml"/><Relationship Id="rId5" Type="http://schemas.openxmlformats.org/officeDocument/2006/relationships/slide" Target="slides/slide7.xml"/><Relationship Id="rId4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milo Rennó" userId="eac9aab033b2f962" providerId="LiveId" clId="{5395F24D-1F66-4E6A-99E7-5137BBD24C62}"/>
    <pc:docChg chg="modSld">
      <pc:chgData name="Camilo Rennó" userId="eac9aab033b2f962" providerId="LiveId" clId="{5395F24D-1F66-4E6A-99E7-5137BBD24C62}" dt="2024-06-10T16:12:16.548" v="4"/>
      <pc:docMkLst>
        <pc:docMk/>
      </pc:docMkLst>
      <pc:sldChg chg="modAnim">
        <pc:chgData name="Camilo Rennó" userId="eac9aab033b2f962" providerId="LiveId" clId="{5395F24D-1F66-4E6A-99E7-5137BBD24C62}" dt="2024-06-10T16:12:16.548" v="4"/>
        <pc:sldMkLst>
          <pc:docMk/>
          <pc:sldMk cId="3928394977" sldId="39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13D13E68-3F65-4956-B623-CDA8FD0840EC}" type="datetimeFigureOut">
              <a:rPr lang="pt-BR"/>
              <a:pPr>
                <a:defRPr/>
              </a:pPr>
              <a:t>10/06/2024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noProof="0"/>
              <a:t>Clique para editar 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B282321D-B8BF-4AD2-B522-67950E411EA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2256463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A8F26E-5B93-4304-BB4C-8EBE658FB52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5161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DEC83D-23FE-460E-8D63-2162A3AC7DD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453503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48450" y="609600"/>
            <a:ext cx="2114550" cy="5486400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304800" y="609600"/>
            <a:ext cx="6191250" cy="5486400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EA886F-1474-4337-B62F-6ADD50B314E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39148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256463" y="6400800"/>
            <a:ext cx="1905000" cy="457200"/>
          </a:xfrm>
        </p:spPr>
        <p:txBody>
          <a:bodyPr anchor="b"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B75E3667-2AED-4289-B46A-D8A255B210A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275309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5DCDF4-4CD2-48E5-B655-36386C2264B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797247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85800" y="14478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9CE33F-CC5C-4EEC-81F7-66FC7C1E889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705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9C82DA-2166-4F5E-A471-94EF30EB021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60448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3B8089-F15D-4D0A-824E-AB4B11AC165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488974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020CA0-720B-4B39-B72F-DD031416DD5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571094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3B2210-A96D-4153-88DA-A4382B445BD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920368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D482F2-E0F5-4454-9466-E80264FF34E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341253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609600"/>
            <a:ext cx="8458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4478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os estilos do texto mestre</a:t>
            </a:r>
          </a:p>
          <a:p>
            <a:pPr lvl="1"/>
            <a:r>
              <a:rPr lang="pt-BR" altLang="pt-BR"/>
              <a:t>Segundo nível</a:t>
            </a:r>
          </a:p>
          <a:p>
            <a:pPr lvl="2"/>
            <a:r>
              <a:rPr lang="pt-BR" altLang="pt-BR"/>
              <a:t>Terceiro nível</a:t>
            </a:r>
          </a:p>
          <a:p>
            <a:pPr lvl="3"/>
            <a:r>
              <a:rPr lang="pt-BR" altLang="pt-BR"/>
              <a:t>Quarto nível</a:t>
            </a:r>
          </a:p>
          <a:p>
            <a:pPr lvl="4"/>
            <a:r>
              <a:rPr lang="pt-BR" altLang="pt-BR"/>
              <a:t>Quinto nível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fld id="{3577D123-9152-4530-BEFD-9C2BF789E3A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  <p:sp>
        <p:nvSpPr>
          <p:cNvPr id="1031" name="Rectangle 7"/>
          <p:cNvSpPr>
            <a:spLocks noChangeArrowheads="1"/>
          </p:cNvSpPr>
          <p:nvPr userDrawn="1"/>
        </p:nvSpPr>
        <p:spPr bwMode="auto">
          <a:xfrm>
            <a:off x="762000" y="1219200"/>
            <a:ext cx="7620000" cy="76200"/>
          </a:xfrm>
          <a:prstGeom prst="rect">
            <a:avLst/>
          </a:prstGeom>
          <a:gradFill rotWithShape="0">
            <a:gsLst>
              <a:gs pos="0">
                <a:schemeClr val="accent2">
                  <a:gamma/>
                  <a:tint val="20392"/>
                  <a:invGamma/>
                </a:schemeClr>
              </a:gs>
              <a:gs pos="50000">
                <a:schemeClr val="accent2"/>
              </a:gs>
              <a:gs pos="100000">
                <a:schemeClr val="accent2">
                  <a:gamma/>
                  <a:tint val="20392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3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3300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3300"/>
          </a:solidFill>
          <a:effectLst>
            <a:outerShdw blurRad="38100" dist="38100" dir="2700000" algn="tl">
              <a:srgbClr val="C0C0C0"/>
            </a:outerShdw>
          </a:effectLst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3300"/>
          </a:solidFill>
          <a:effectLst>
            <a:outerShdw blurRad="38100" dist="38100" dir="2700000" algn="tl">
              <a:srgbClr val="C0C0C0"/>
            </a:outerShdw>
          </a:effectLst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3300"/>
          </a:solidFill>
          <a:effectLst>
            <a:outerShdw blurRad="38100" dist="38100" dir="2700000" algn="tl">
              <a:srgbClr val="C0C0C0"/>
            </a:outerShdw>
          </a:effectLst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3300"/>
          </a:solidFill>
          <a:effectLst>
            <a:outerShdw blurRad="38100" dist="38100" dir="2700000" algn="tl">
              <a:srgbClr val="C0C0C0"/>
            </a:outerShdw>
          </a:effectLst>
          <a:latin typeface="Comic Sans MS" pitchFamily="66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rgbClr val="FF3300"/>
          </a:solidFill>
          <a:effectLst>
            <a:outerShdw blurRad="38100" dist="38100" dir="2700000" algn="tl">
              <a:srgbClr val="C0C0C0"/>
            </a:outerShdw>
          </a:effectLst>
          <a:latin typeface="Comic Sans MS" pitchFamily="6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rgbClr val="FF3300"/>
          </a:solidFill>
          <a:effectLst>
            <a:outerShdw blurRad="38100" dist="38100" dir="2700000" algn="tl">
              <a:srgbClr val="C0C0C0"/>
            </a:outerShdw>
          </a:effectLst>
          <a:latin typeface="Comic Sans MS" pitchFamily="6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rgbClr val="FF3300"/>
          </a:solidFill>
          <a:effectLst>
            <a:outerShdw blurRad="38100" dist="38100" dir="2700000" algn="tl">
              <a:srgbClr val="C0C0C0"/>
            </a:outerShdw>
          </a:effectLst>
          <a:latin typeface="Comic Sans MS" pitchFamily="6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rgbClr val="FF3300"/>
          </a:solidFill>
          <a:effectLst>
            <a:outerShdw blurRad="38100" dist="38100" dir="2700000" algn="tl">
              <a:srgbClr val="C0C0C0"/>
            </a:outerShdw>
          </a:effectLst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895600"/>
            <a:ext cx="8458200" cy="685800"/>
          </a:xfrm>
        </p:spPr>
        <p:txBody>
          <a:bodyPr/>
          <a:lstStyle/>
          <a:p>
            <a:pPr eaLnBrk="1" hangingPunct="1">
              <a:defRPr/>
            </a:pPr>
            <a:r>
              <a:rPr lang="pt-BR" sz="2400" dirty="0"/>
              <a:t>Estatística: Aplicação ao Sensoriamento Remoto</a:t>
            </a:r>
            <a:br>
              <a:rPr lang="pt-BR" sz="2400" dirty="0"/>
            </a:br>
            <a:r>
              <a:rPr lang="pt-BR" sz="2400" dirty="0"/>
              <a:t/>
            </a:r>
            <a:br>
              <a:rPr lang="pt-BR" sz="2400" dirty="0"/>
            </a:br>
            <a:r>
              <a:rPr lang="pt-BR" sz="2400" dirty="0"/>
              <a:t>SER 204 - </a:t>
            </a:r>
            <a:r>
              <a:rPr lang="pt-BR" sz="2400"/>
              <a:t>ANO  2024</a:t>
            </a:r>
            <a:r>
              <a:rPr lang="pt-BR" sz="2400" dirty="0"/>
              <a:t/>
            </a:r>
            <a:br>
              <a:rPr lang="pt-BR" sz="2400" dirty="0"/>
            </a:br>
            <a:r>
              <a:rPr lang="pt-BR" sz="2400" dirty="0"/>
              <a:t/>
            </a:r>
            <a:br>
              <a:rPr lang="pt-BR" sz="2400" dirty="0"/>
            </a:br>
            <a:r>
              <a:rPr lang="pt-BR" sz="2400" dirty="0"/>
              <a:t>Apresentação da Disciplina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5500688" y="5903913"/>
            <a:ext cx="3414712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defRPr/>
            </a:pPr>
            <a:r>
              <a:rPr lang="pt-BR" sz="1800" kern="0" dirty="0">
                <a:latin typeface="+mn-lt"/>
                <a:cs typeface="+mn-cs"/>
              </a:rPr>
              <a:t>Camilo </a:t>
            </a:r>
            <a:r>
              <a:rPr lang="pt-BR" sz="1800" kern="0" dirty="0" err="1">
                <a:latin typeface="+mn-lt"/>
                <a:cs typeface="+mn-cs"/>
              </a:rPr>
              <a:t>Daleles</a:t>
            </a:r>
            <a:r>
              <a:rPr lang="pt-BR" sz="1800" kern="0" dirty="0">
                <a:latin typeface="+mn-lt"/>
                <a:cs typeface="+mn-cs"/>
              </a:rPr>
              <a:t> </a:t>
            </a:r>
            <a:r>
              <a:rPr lang="pt-BR" sz="1800" kern="0" dirty="0" err="1">
                <a:latin typeface="+mn-lt"/>
                <a:cs typeface="+mn-cs"/>
              </a:rPr>
              <a:t>Rennó</a:t>
            </a:r>
            <a:endParaRPr lang="pt-BR" sz="1800" kern="0" dirty="0">
              <a:latin typeface="+mn-lt"/>
              <a:cs typeface="+mn-cs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defRPr/>
            </a:pPr>
            <a:r>
              <a:rPr lang="pt-BR" sz="1200" kern="0" dirty="0">
                <a:latin typeface="Arial Unicode MS" pitchFamily="34" charset="-128"/>
                <a:cs typeface="+mn-cs"/>
              </a:rPr>
              <a:t>camilo.renno@inpe.br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defRPr/>
            </a:pPr>
            <a:r>
              <a:rPr lang="pt-BR" sz="1200" kern="0" dirty="0">
                <a:latin typeface="Arial Unicode MS" pitchFamily="34" charset="-128"/>
                <a:cs typeface="+mn-cs"/>
              </a:rPr>
              <a:t>http://www.dpi.inpe.br/~camilo/estatistica/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Apresentação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2996952"/>
            <a:ext cx="8458200" cy="432048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pt-BR" altLang="pt-BR" sz="2000" dirty="0"/>
              <a:t>Camilo D. Rennó </a:t>
            </a:r>
            <a:r>
              <a:rPr lang="pt-BR" altLang="pt-BR" sz="1800" dirty="0"/>
              <a:t>(camilo.renno@inpe.br)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2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23528" y="5258228"/>
            <a:ext cx="8458200" cy="126711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defTabSz="246063" eaLnBrk="1" hangingPunct="1">
              <a:buFontTx/>
              <a:buNone/>
            </a:pPr>
            <a:r>
              <a:rPr lang="pt-BR" altLang="pt-BR" sz="2000" kern="0" dirty="0"/>
              <a:t>Todo o conteúdo da disciplina está disponível em:</a:t>
            </a:r>
            <a:br>
              <a:rPr lang="pt-BR" altLang="pt-BR" sz="2000" kern="0" dirty="0"/>
            </a:br>
            <a:r>
              <a:rPr lang="pt-BR" altLang="pt-BR" sz="2000" kern="0" dirty="0"/>
              <a:t/>
            </a:r>
            <a:br>
              <a:rPr lang="pt-BR" altLang="pt-BR" sz="2000" kern="0" dirty="0"/>
            </a:br>
            <a:r>
              <a:rPr lang="pt-BR" altLang="pt-BR" sz="2000" kern="0" dirty="0"/>
              <a:t>							</a:t>
            </a:r>
            <a:r>
              <a:rPr lang="pt-BR" sz="1800" kern="0" dirty="0">
                <a:latin typeface="Arial" panose="020B0604020202020204" pitchFamily="34" charset="0"/>
                <a:cs typeface="Arial" panose="020B0604020202020204" pitchFamily="34" charset="0"/>
              </a:rPr>
              <a:t>http://www.dpi.inpe.br/~camilo/estatistica</a:t>
            </a:r>
            <a:endParaRPr lang="pt-BR" altLang="pt-BR" sz="1800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346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upo 15" descr=" 16"/>
          <p:cNvGrpSpPr/>
          <p:nvPr/>
        </p:nvGrpSpPr>
        <p:grpSpPr>
          <a:xfrm>
            <a:off x="3969293" y="4365104"/>
            <a:ext cx="1610819" cy="1611835"/>
            <a:chOff x="1512888" y="2420938"/>
            <a:chExt cx="2519362" cy="2520950"/>
          </a:xfrm>
        </p:grpSpPr>
        <p:pic>
          <p:nvPicPr>
            <p:cNvPr id="17" name="Picture 2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12888" y="2420938"/>
              <a:ext cx="2519362" cy="2520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8" name="Grupo 3"/>
            <p:cNvGrpSpPr>
              <a:grpSpLocks/>
            </p:cNvGrpSpPr>
            <p:nvPr/>
          </p:nvGrpSpPr>
          <p:grpSpPr bwMode="auto">
            <a:xfrm>
              <a:off x="1764231" y="3004186"/>
              <a:ext cx="144024" cy="144048"/>
              <a:chOff x="1371836" y="4693332"/>
              <a:chExt cx="144016" cy="144016"/>
            </a:xfrm>
          </p:grpSpPr>
          <p:cxnSp>
            <p:nvCxnSpPr>
              <p:cNvPr id="76" name="Conector reto 75"/>
              <p:cNvCxnSpPr/>
              <p:nvPr/>
            </p:nvCxnSpPr>
            <p:spPr>
              <a:xfrm>
                <a:off x="1444339" y="4692696"/>
                <a:ext cx="0" cy="14443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Conector reto 76"/>
              <p:cNvCxnSpPr/>
              <p:nvPr/>
            </p:nvCxnSpPr>
            <p:spPr>
              <a:xfrm rot="5400000">
                <a:off x="1443545" y="4693478"/>
                <a:ext cx="0" cy="14445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upo 513"/>
            <p:cNvGrpSpPr>
              <a:grpSpLocks/>
            </p:cNvGrpSpPr>
            <p:nvPr/>
          </p:nvGrpSpPr>
          <p:grpSpPr bwMode="auto">
            <a:xfrm>
              <a:off x="2916426" y="2974831"/>
              <a:ext cx="144024" cy="144048"/>
              <a:chOff x="1371836" y="4693332"/>
              <a:chExt cx="144016" cy="144016"/>
            </a:xfrm>
          </p:grpSpPr>
          <p:cxnSp>
            <p:nvCxnSpPr>
              <p:cNvPr id="74" name="Conector reto 73"/>
              <p:cNvCxnSpPr/>
              <p:nvPr/>
            </p:nvCxnSpPr>
            <p:spPr>
              <a:xfrm>
                <a:off x="1444669" y="4693476"/>
                <a:ext cx="0" cy="14443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Conector reto 74"/>
              <p:cNvCxnSpPr/>
              <p:nvPr/>
            </p:nvCxnSpPr>
            <p:spPr>
              <a:xfrm rot="5400000">
                <a:off x="1443875" y="4694258"/>
                <a:ext cx="0" cy="14445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Grupo 516"/>
            <p:cNvGrpSpPr>
              <a:grpSpLocks/>
            </p:cNvGrpSpPr>
            <p:nvPr/>
          </p:nvGrpSpPr>
          <p:grpSpPr bwMode="auto">
            <a:xfrm>
              <a:off x="2123335" y="3688747"/>
              <a:ext cx="144024" cy="144048"/>
              <a:chOff x="1371836" y="4693332"/>
              <a:chExt cx="144016" cy="144016"/>
            </a:xfrm>
          </p:grpSpPr>
          <p:cxnSp>
            <p:nvCxnSpPr>
              <p:cNvPr id="72" name="Conector reto 71"/>
              <p:cNvCxnSpPr/>
              <p:nvPr/>
            </p:nvCxnSpPr>
            <p:spPr>
              <a:xfrm>
                <a:off x="1444010" y="4693935"/>
                <a:ext cx="0" cy="14284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Conector reto 72"/>
              <p:cNvCxnSpPr/>
              <p:nvPr/>
            </p:nvCxnSpPr>
            <p:spPr>
              <a:xfrm rot="5400000">
                <a:off x="1444010" y="4693923"/>
                <a:ext cx="0" cy="14286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upo 519"/>
            <p:cNvGrpSpPr>
              <a:grpSpLocks/>
            </p:cNvGrpSpPr>
            <p:nvPr/>
          </p:nvGrpSpPr>
          <p:grpSpPr bwMode="auto">
            <a:xfrm>
              <a:off x="3420511" y="3508353"/>
              <a:ext cx="144024" cy="144048"/>
              <a:chOff x="1371836" y="4693332"/>
              <a:chExt cx="144016" cy="144016"/>
            </a:xfrm>
          </p:grpSpPr>
          <p:cxnSp>
            <p:nvCxnSpPr>
              <p:cNvPr id="70" name="Conector reto 69"/>
              <p:cNvCxnSpPr/>
              <p:nvPr/>
            </p:nvCxnSpPr>
            <p:spPr>
              <a:xfrm>
                <a:off x="1443821" y="4693354"/>
                <a:ext cx="0" cy="14443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Conector reto 70"/>
              <p:cNvCxnSpPr/>
              <p:nvPr/>
            </p:nvCxnSpPr>
            <p:spPr>
              <a:xfrm rot="5400000">
                <a:off x="1443822" y="4694929"/>
                <a:ext cx="0" cy="14286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upo 522"/>
            <p:cNvGrpSpPr>
              <a:grpSpLocks/>
            </p:cNvGrpSpPr>
            <p:nvPr/>
          </p:nvGrpSpPr>
          <p:grpSpPr bwMode="auto">
            <a:xfrm>
              <a:off x="2927274" y="4156567"/>
              <a:ext cx="144024" cy="144048"/>
              <a:chOff x="1371836" y="4693332"/>
              <a:chExt cx="144016" cy="144016"/>
            </a:xfrm>
          </p:grpSpPr>
          <p:cxnSp>
            <p:nvCxnSpPr>
              <p:cNvPr id="68" name="Conector reto 67"/>
              <p:cNvCxnSpPr/>
              <p:nvPr/>
            </p:nvCxnSpPr>
            <p:spPr>
              <a:xfrm>
                <a:off x="1444933" y="4692840"/>
                <a:ext cx="0" cy="14443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Conector reto 68"/>
              <p:cNvCxnSpPr/>
              <p:nvPr/>
            </p:nvCxnSpPr>
            <p:spPr>
              <a:xfrm rot="5400000">
                <a:off x="1444140" y="4693621"/>
                <a:ext cx="0" cy="144455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upo 525"/>
            <p:cNvGrpSpPr>
              <a:grpSpLocks/>
            </p:cNvGrpSpPr>
            <p:nvPr/>
          </p:nvGrpSpPr>
          <p:grpSpPr bwMode="auto">
            <a:xfrm>
              <a:off x="3708560" y="2987904"/>
              <a:ext cx="144024" cy="144048"/>
              <a:chOff x="1371836" y="4693332"/>
              <a:chExt cx="144016" cy="144016"/>
            </a:xfrm>
          </p:grpSpPr>
          <p:cxnSp>
            <p:nvCxnSpPr>
              <p:cNvPr id="66" name="Conector reto 65"/>
              <p:cNvCxnSpPr/>
              <p:nvPr/>
            </p:nvCxnSpPr>
            <p:spPr>
              <a:xfrm>
                <a:off x="1444697" y="4693103"/>
                <a:ext cx="0" cy="14443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Conector reto 66"/>
              <p:cNvCxnSpPr/>
              <p:nvPr/>
            </p:nvCxnSpPr>
            <p:spPr>
              <a:xfrm rot="5400000">
                <a:off x="1443904" y="4693884"/>
                <a:ext cx="0" cy="144455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upo 528"/>
            <p:cNvGrpSpPr>
              <a:grpSpLocks/>
            </p:cNvGrpSpPr>
            <p:nvPr/>
          </p:nvGrpSpPr>
          <p:grpSpPr bwMode="auto">
            <a:xfrm>
              <a:off x="3491566" y="4162730"/>
              <a:ext cx="144024" cy="144048"/>
              <a:chOff x="1371836" y="4693332"/>
              <a:chExt cx="144016" cy="144016"/>
            </a:xfrm>
          </p:grpSpPr>
          <p:cxnSp>
            <p:nvCxnSpPr>
              <p:cNvPr id="64" name="Conector reto 63"/>
              <p:cNvCxnSpPr/>
              <p:nvPr/>
            </p:nvCxnSpPr>
            <p:spPr>
              <a:xfrm>
                <a:off x="1444204" y="4693027"/>
                <a:ext cx="0" cy="14443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Conector reto 64"/>
              <p:cNvCxnSpPr/>
              <p:nvPr/>
            </p:nvCxnSpPr>
            <p:spPr>
              <a:xfrm rot="5400000">
                <a:off x="1443410" y="4693809"/>
                <a:ext cx="0" cy="14445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upo 531"/>
            <p:cNvGrpSpPr>
              <a:grpSpLocks/>
            </p:cNvGrpSpPr>
            <p:nvPr/>
          </p:nvGrpSpPr>
          <p:grpSpPr bwMode="auto">
            <a:xfrm>
              <a:off x="2136125" y="4588709"/>
              <a:ext cx="144024" cy="144048"/>
              <a:chOff x="1371836" y="4693332"/>
              <a:chExt cx="144016" cy="144016"/>
            </a:xfrm>
          </p:grpSpPr>
          <p:cxnSp>
            <p:nvCxnSpPr>
              <p:cNvPr id="62" name="Conector reto 61"/>
              <p:cNvCxnSpPr/>
              <p:nvPr/>
            </p:nvCxnSpPr>
            <p:spPr>
              <a:xfrm>
                <a:off x="1443920" y="4694086"/>
                <a:ext cx="0" cy="14284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Conector reto 62"/>
              <p:cNvCxnSpPr/>
              <p:nvPr/>
            </p:nvCxnSpPr>
            <p:spPr>
              <a:xfrm rot="5400000">
                <a:off x="1443920" y="4694073"/>
                <a:ext cx="0" cy="14286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upo 534"/>
            <p:cNvGrpSpPr>
              <a:grpSpLocks/>
            </p:cNvGrpSpPr>
            <p:nvPr/>
          </p:nvGrpSpPr>
          <p:grpSpPr bwMode="auto">
            <a:xfrm>
              <a:off x="3060450" y="4581065"/>
              <a:ext cx="144024" cy="144048"/>
              <a:chOff x="1371836" y="4693332"/>
              <a:chExt cx="144016" cy="144016"/>
            </a:xfrm>
          </p:grpSpPr>
          <p:cxnSp>
            <p:nvCxnSpPr>
              <p:cNvPr id="60" name="Conector reto 59"/>
              <p:cNvCxnSpPr/>
              <p:nvPr/>
            </p:nvCxnSpPr>
            <p:spPr>
              <a:xfrm>
                <a:off x="1445107" y="4693792"/>
                <a:ext cx="0" cy="14284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Conector reto 60"/>
              <p:cNvCxnSpPr/>
              <p:nvPr/>
            </p:nvCxnSpPr>
            <p:spPr>
              <a:xfrm rot="5400000">
                <a:off x="1444314" y="4692986"/>
                <a:ext cx="0" cy="144455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upo 537"/>
            <p:cNvGrpSpPr>
              <a:grpSpLocks/>
            </p:cNvGrpSpPr>
            <p:nvPr/>
          </p:nvGrpSpPr>
          <p:grpSpPr bwMode="auto">
            <a:xfrm>
              <a:off x="2627420" y="3212613"/>
              <a:ext cx="144024" cy="144048"/>
              <a:chOff x="1371836" y="4693332"/>
              <a:chExt cx="144016" cy="144016"/>
            </a:xfrm>
          </p:grpSpPr>
          <p:cxnSp>
            <p:nvCxnSpPr>
              <p:cNvPr id="58" name="Conector reto 57"/>
              <p:cNvCxnSpPr/>
              <p:nvPr/>
            </p:nvCxnSpPr>
            <p:spPr>
              <a:xfrm>
                <a:off x="1444750" y="4693819"/>
                <a:ext cx="0" cy="14284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Conector reto 58"/>
              <p:cNvCxnSpPr/>
              <p:nvPr/>
            </p:nvCxnSpPr>
            <p:spPr>
              <a:xfrm rot="5400000">
                <a:off x="1443956" y="4693014"/>
                <a:ext cx="0" cy="14445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upo 540"/>
            <p:cNvGrpSpPr>
              <a:grpSpLocks/>
            </p:cNvGrpSpPr>
            <p:nvPr/>
          </p:nvGrpSpPr>
          <p:grpSpPr bwMode="auto">
            <a:xfrm>
              <a:off x="2412341" y="2663057"/>
              <a:ext cx="144024" cy="144048"/>
              <a:chOff x="1371836" y="4693332"/>
              <a:chExt cx="144016" cy="144016"/>
            </a:xfrm>
          </p:grpSpPr>
          <p:cxnSp>
            <p:nvCxnSpPr>
              <p:cNvPr id="56" name="Conector reto 55"/>
              <p:cNvCxnSpPr/>
              <p:nvPr/>
            </p:nvCxnSpPr>
            <p:spPr>
              <a:xfrm>
                <a:off x="1443929" y="4694100"/>
                <a:ext cx="0" cy="14284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Conector reto 56"/>
              <p:cNvCxnSpPr/>
              <p:nvPr/>
            </p:nvCxnSpPr>
            <p:spPr>
              <a:xfrm rot="5400000">
                <a:off x="1443929" y="4694088"/>
                <a:ext cx="0" cy="14286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upo 543"/>
            <p:cNvGrpSpPr>
              <a:grpSpLocks/>
            </p:cNvGrpSpPr>
            <p:nvPr/>
          </p:nvGrpSpPr>
          <p:grpSpPr bwMode="auto">
            <a:xfrm>
              <a:off x="1743662" y="4004874"/>
              <a:ext cx="144024" cy="144048"/>
              <a:chOff x="1371836" y="4693332"/>
              <a:chExt cx="144016" cy="144016"/>
            </a:xfrm>
          </p:grpSpPr>
          <p:cxnSp>
            <p:nvCxnSpPr>
              <p:cNvPr id="54" name="Conector reto 53"/>
              <p:cNvCxnSpPr/>
              <p:nvPr/>
            </p:nvCxnSpPr>
            <p:spPr>
              <a:xfrm>
                <a:off x="1444270" y="4693721"/>
                <a:ext cx="0" cy="14284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Conector reto 54"/>
              <p:cNvCxnSpPr/>
              <p:nvPr/>
            </p:nvCxnSpPr>
            <p:spPr>
              <a:xfrm rot="5400000">
                <a:off x="1443477" y="4692914"/>
                <a:ext cx="0" cy="144455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Grupo 546"/>
            <p:cNvGrpSpPr>
              <a:grpSpLocks/>
            </p:cNvGrpSpPr>
            <p:nvPr/>
          </p:nvGrpSpPr>
          <p:grpSpPr bwMode="auto">
            <a:xfrm>
              <a:off x="3789584" y="4707352"/>
              <a:ext cx="144024" cy="144048"/>
              <a:chOff x="1371836" y="4693332"/>
              <a:chExt cx="144016" cy="144016"/>
            </a:xfrm>
          </p:grpSpPr>
          <p:cxnSp>
            <p:nvCxnSpPr>
              <p:cNvPr id="52" name="Conector reto 51"/>
              <p:cNvCxnSpPr/>
              <p:nvPr/>
            </p:nvCxnSpPr>
            <p:spPr>
              <a:xfrm>
                <a:off x="1444636" y="4692918"/>
                <a:ext cx="0" cy="14443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Conector reto 52"/>
              <p:cNvCxnSpPr/>
              <p:nvPr/>
            </p:nvCxnSpPr>
            <p:spPr>
              <a:xfrm rot="5400000">
                <a:off x="1443842" y="4693700"/>
                <a:ext cx="0" cy="14445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upo 549"/>
            <p:cNvGrpSpPr>
              <a:grpSpLocks/>
            </p:cNvGrpSpPr>
            <p:nvPr/>
          </p:nvGrpSpPr>
          <p:grpSpPr bwMode="auto">
            <a:xfrm>
              <a:off x="3059493" y="3819479"/>
              <a:ext cx="144024" cy="144048"/>
              <a:chOff x="1371836" y="4693332"/>
              <a:chExt cx="144016" cy="144016"/>
            </a:xfrm>
          </p:grpSpPr>
          <p:cxnSp>
            <p:nvCxnSpPr>
              <p:cNvPr id="50" name="Conector reto 49"/>
              <p:cNvCxnSpPr/>
              <p:nvPr/>
            </p:nvCxnSpPr>
            <p:spPr>
              <a:xfrm>
                <a:off x="1444477" y="4693378"/>
                <a:ext cx="0" cy="14443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ector reto 50"/>
              <p:cNvCxnSpPr/>
              <p:nvPr/>
            </p:nvCxnSpPr>
            <p:spPr>
              <a:xfrm rot="5400000">
                <a:off x="1443683" y="4694160"/>
                <a:ext cx="0" cy="14445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" name="Grupo 552"/>
            <p:cNvGrpSpPr>
              <a:grpSpLocks/>
            </p:cNvGrpSpPr>
            <p:nvPr/>
          </p:nvGrpSpPr>
          <p:grpSpPr bwMode="auto">
            <a:xfrm>
              <a:off x="2484353" y="4143339"/>
              <a:ext cx="144024" cy="144048"/>
              <a:chOff x="1371836" y="4693332"/>
              <a:chExt cx="144016" cy="144016"/>
            </a:xfrm>
          </p:grpSpPr>
          <p:cxnSp>
            <p:nvCxnSpPr>
              <p:cNvPr id="48" name="Conector reto 47"/>
              <p:cNvCxnSpPr/>
              <p:nvPr/>
            </p:nvCxnSpPr>
            <p:spPr>
              <a:xfrm>
                <a:off x="1444942" y="4693368"/>
                <a:ext cx="0" cy="14443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onector reto 48"/>
              <p:cNvCxnSpPr/>
              <p:nvPr/>
            </p:nvCxnSpPr>
            <p:spPr>
              <a:xfrm rot="5400000">
                <a:off x="1444148" y="4694150"/>
                <a:ext cx="0" cy="14445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Grupo 555"/>
            <p:cNvGrpSpPr>
              <a:grpSpLocks/>
            </p:cNvGrpSpPr>
            <p:nvPr/>
          </p:nvGrpSpPr>
          <p:grpSpPr bwMode="auto">
            <a:xfrm>
              <a:off x="3204475" y="2735081"/>
              <a:ext cx="144024" cy="144048"/>
              <a:chOff x="1371836" y="4693332"/>
              <a:chExt cx="144016" cy="144016"/>
            </a:xfrm>
          </p:grpSpPr>
          <p:cxnSp>
            <p:nvCxnSpPr>
              <p:cNvPr id="46" name="Conector reto 45"/>
              <p:cNvCxnSpPr/>
              <p:nvPr/>
            </p:nvCxnSpPr>
            <p:spPr>
              <a:xfrm>
                <a:off x="1443957" y="4693514"/>
                <a:ext cx="0" cy="14443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Conector reto 46"/>
              <p:cNvCxnSpPr/>
              <p:nvPr/>
            </p:nvCxnSpPr>
            <p:spPr>
              <a:xfrm rot="5400000">
                <a:off x="1443958" y="4695089"/>
                <a:ext cx="0" cy="14286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Grupo 558"/>
            <p:cNvGrpSpPr>
              <a:grpSpLocks/>
            </p:cNvGrpSpPr>
            <p:nvPr/>
          </p:nvGrpSpPr>
          <p:grpSpPr bwMode="auto">
            <a:xfrm>
              <a:off x="1619250" y="2492375"/>
              <a:ext cx="144024" cy="144048"/>
              <a:chOff x="1371836" y="4693332"/>
              <a:chExt cx="144016" cy="144016"/>
            </a:xfrm>
          </p:grpSpPr>
          <p:cxnSp>
            <p:nvCxnSpPr>
              <p:cNvPr id="44" name="Conector reto 43"/>
              <p:cNvCxnSpPr/>
              <p:nvPr/>
            </p:nvCxnSpPr>
            <p:spPr>
              <a:xfrm>
                <a:off x="1444857" y="4693332"/>
                <a:ext cx="0" cy="14443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ector reto 44"/>
              <p:cNvCxnSpPr/>
              <p:nvPr/>
            </p:nvCxnSpPr>
            <p:spPr>
              <a:xfrm rot="5400000">
                <a:off x="1444064" y="4694113"/>
                <a:ext cx="0" cy="144455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Grupo 561"/>
            <p:cNvGrpSpPr>
              <a:grpSpLocks/>
            </p:cNvGrpSpPr>
            <p:nvPr/>
          </p:nvGrpSpPr>
          <p:grpSpPr bwMode="auto">
            <a:xfrm>
              <a:off x="1754345" y="3292281"/>
              <a:ext cx="144024" cy="144048"/>
              <a:chOff x="1371836" y="4693332"/>
              <a:chExt cx="144016" cy="144016"/>
            </a:xfrm>
          </p:grpSpPr>
          <p:cxnSp>
            <p:nvCxnSpPr>
              <p:cNvPr id="42" name="Conector reto 41"/>
              <p:cNvCxnSpPr/>
              <p:nvPr/>
            </p:nvCxnSpPr>
            <p:spPr>
              <a:xfrm>
                <a:off x="1444700" y="4693526"/>
                <a:ext cx="0" cy="14443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Conector reto 42"/>
              <p:cNvCxnSpPr/>
              <p:nvPr/>
            </p:nvCxnSpPr>
            <p:spPr>
              <a:xfrm rot="5400000">
                <a:off x="1443906" y="4694308"/>
                <a:ext cx="0" cy="14445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upo 564"/>
            <p:cNvGrpSpPr>
              <a:grpSpLocks/>
            </p:cNvGrpSpPr>
            <p:nvPr/>
          </p:nvGrpSpPr>
          <p:grpSpPr bwMode="auto">
            <a:xfrm>
              <a:off x="2484487" y="4509041"/>
              <a:ext cx="144024" cy="144048"/>
              <a:chOff x="1371836" y="4693332"/>
              <a:chExt cx="144016" cy="144016"/>
            </a:xfrm>
          </p:grpSpPr>
          <p:cxnSp>
            <p:nvCxnSpPr>
              <p:cNvPr id="40" name="Conector reto 39"/>
              <p:cNvCxnSpPr/>
              <p:nvPr/>
            </p:nvCxnSpPr>
            <p:spPr>
              <a:xfrm>
                <a:off x="1444808" y="4692791"/>
                <a:ext cx="0" cy="14443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Conector reto 40"/>
              <p:cNvCxnSpPr/>
              <p:nvPr/>
            </p:nvCxnSpPr>
            <p:spPr>
              <a:xfrm rot="5400000">
                <a:off x="1444014" y="4693573"/>
                <a:ext cx="0" cy="14445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Grupo 567"/>
            <p:cNvGrpSpPr>
              <a:grpSpLocks/>
            </p:cNvGrpSpPr>
            <p:nvPr/>
          </p:nvGrpSpPr>
          <p:grpSpPr bwMode="auto">
            <a:xfrm>
              <a:off x="3059493" y="3212613"/>
              <a:ext cx="144024" cy="144048"/>
              <a:chOff x="1371836" y="4693332"/>
              <a:chExt cx="144016" cy="144016"/>
            </a:xfrm>
          </p:grpSpPr>
          <p:cxnSp>
            <p:nvCxnSpPr>
              <p:cNvPr id="38" name="Conector reto 37"/>
              <p:cNvCxnSpPr/>
              <p:nvPr/>
            </p:nvCxnSpPr>
            <p:spPr>
              <a:xfrm>
                <a:off x="1444477" y="4693819"/>
                <a:ext cx="0" cy="14284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Conector reto 38"/>
              <p:cNvCxnSpPr/>
              <p:nvPr/>
            </p:nvCxnSpPr>
            <p:spPr>
              <a:xfrm rot="5400000">
                <a:off x="1443683" y="4693014"/>
                <a:ext cx="0" cy="14445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" name="Group 4" descr=" 6"/>
          <p:cNvGrpSpPr>
            <a:grpSpLocks/>
          </p:cNvGrpSpPr>
          <p:nvPr/>
        </p:nvGrpSpPr>
        <p:grpSpPr bwMode="auto">
          <a:xfrm>
            <a:off x="611560" y="3893885"/>
            <a:ext cx="2668588" cy="2578100"/>
            <a:chOff x="1296" y="912"/>
            <a:chExt cx="1681" cy="1624"/>
          </a:xfrm>
        </p:grpSpPr>
        <p:pic>
          <p:nvPicPr>
            <p:cNvPr id="7" name="Picture 5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96" y="912"/>
              <a:ext cx="1194" cy="1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6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24" y="1392"/>
              <a:ext cx="1153" cy="1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9" name="Group 7" descr=" 9"/>
          <p:cNvGrpSpPr>
            <a:grpSpLocks/>
          </p:cNvGrpSpPr>
          <p:nvPr/>
        </p:nvGrpSpPr>
        <p:grpSpPr bwMode="auto">
          <a:xfrm>
            <a:off x="5958408" y="3876947"/>
            <a:ext cx="2286000" cy="2792413"/>
            <a:chOff x="192" y="960"/>
            <a:chExt cx="1440" cy="1759"/>
          </a:xfrm>
        </p:grpSpPr>
        <p:pic>
          <p:nvPicPr>
            <p:cNvPr id="10" name="Picture 8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6" y="1198"/>
              <a:ext cx="528" cy="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" name="Picture 9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2" y="1872"/>
              <a:ext cx="720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" name="Picture 10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6" y="960"/>
              <a:ext cx="461" cy="4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" name="Picture 11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8" y="1488"/>
              <a:ext cx="624" cy="5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" name="Picture 12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8" y="2160"/>
              <a:ext cx="459" cy="5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194" name="Rectangle 2" descr=" 819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Apresentação</a:t>
            </a:r>
          </a:p>
        </p:txBody>
      </p:sp>
      <p:sp>
        <p:nvSpPr>
          <p:cNvPr id="19459" name="Rectangle 3" descr=" 19459"/>
          <p:cNvSpPr>
            <a:spLocks noGrp="1" noChangeArrowheads="1"/>
          </p:cNvSpPr>
          <p:nvPr>
            <p:ph type="body" idx="1"/>
          </p:nvPr>
        </p:nvSpPr>
        <p:spPr>
          <a:xfrm>
            <a:off x="323528" y="1340768"/>
            <a:ext cx="8458200" cy="2520280"/>
          </a:xfrm>
        </p:spPr>
        <p:txBody>
          <a:bodyPr/>
          <a:lstStyle/>
          <a:p>
            <a:pPr algn="just" eaLnBrk="1" hangingPunct="1">
              <a:buFontTx/>
              <a:buNone/>
            </a:pPr>
            <a:endParaRPr lang="pt-BR" altLang="pt-BR" sz="2000" dirty="0"/>
          </a:p>
          <a:p>
            <a:pPr algn="just" eaLnBrk="1" hangingPunct="1">
              <a:buFontTx/>
              <a:buNone/>
            </a:pPr>
            <a:r>
              <a:rPr lang="pt-BR" altLang="pt-BR" sz="2000" dirty="0"/>
              <a:t>O curso SER-204 tem como objetivo principal apresentar alguns conceitos de estatística fundamentais para o entendimento dos procedimentos estatísticos comumente utilizados em Sensoriamento Remoto e áreas afins. Por se tratar de uma disciplina aplicada, todos os exemplos e exercícios são voltados às questões ligadas ao Sensoriamento Remoto e Geoprocessamento. </a:t>
            </a:r>
          </a:p>
        </p:txBody>
      </p:sp>
      <p:sp>
        <p:nvSpPr>
          <p:cNvPr id="2" name="Espaço Reservado para Número de Slide 1" descr="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3</a:t>
            </a:r>
          </a:p>
        </p:txBody>
      </p:sp>
      <p:sp>
        <p:nvSpPr>
          <p:cNvPr id="78" name="Rectangle 3" descr=" 5"/>
          <p:cNvSpPr txBox="1">
            <a:spLocks noChangeArrowheads="1"/>
          </p:cNvSpPr>
          <p:nvPr/>
        </p:nvSpPr>
        <p:spPr bwMode="auto">
          <a:xfrm>
            <a:off x="323528" y="3890076"/>
            <a:ext cx="8458200" cy="27792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just" eaLnBrk="1" hangingPunct="1">
              <a:spcBef>
                <a:spcPct val="0"/>
              </a:spcBef>
              <a:buNone/>
            </a:pPr>
            <a:r>
              <a:rPr lang="pt-BR" altLang="pt-BR" sz="2000" kern="0" dirty="0">
                <a:solidFill>
                  <a:schemeClr val="tx1">
                    <a:lumMod val="100000"/>
                  </a:schemeClr>
                </a:solidFill>
                <a:latin typeface="Comic Sans MS"/>
                <a:cs typeface="Arial" charset="0"/>
              </a:rPr>
              <a:t>Espera-se que o aluno, ao final do curso, consiga compreender, adaptar e desenvolver análises estatísticas apropriadas ao conjunto de dados utilizado em seu trabalho de dissertação e tese.</a:t>
            </a:r>
            <a:endParaRPr lang="pt-BR" altLang="pt-BR" sz="2000" kern="0" dirty="0"/>
          </a:p>
        </p:txBody>
      </p:sp>
    </p:spTree>
    <p:extLst>
      <p:ext uri="{BB962C8B-B14F-4D97-AF65-F5344CB8AC3E}">
        <p14:creationId xmlns:p14="http://schemas.microsoft.com/office/powerpoint/2010/main" xmlns="" val="19168794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Conteúdo Programático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3568" y="1844824"/>
            <a:ext cx="6480720" cy="4176464"/>
          </a:xfrm>
        </p:spPr>
        <p:txBody>
          <a:bodyPr/>
          <a:lstStyle/>
          <a:p>
            <a:pPr algn="just" eaLnBrk="1" hangingPunct="1">
              <a:buFontTx/>
              <a:buNone/>
            </a:pPr>
            <a:r>
              <a:rPr lang="pt-BR" altLang="pt-BR" sz="2000" dirty="0"/>
              <a:t>Variáveis Aleatórias e Distribuições de Probabilidade</a:t>
            </a:r>
          </a:p>
          <a:p>
            <a:pPr algn="just" eaLnBrk="1" hangingPunct="1">
              <a:buNone/>
            </a:pPr>
            <a:r>
              <a:rPr lang="pt-BR" altLang="pt-BR" sz="2000" dirty="0"/>
              <a:t>Simulação Estocástica</a:t>
            </a:r>
          </a:p>
          <a:p>
            <a:pPr algn="just" eaLnBrk="1" hangingPunct="1">
              <a:buFontTx/>
              <a:buNone/>
            </a:pPr>
            <a:r>
              <a:rPr lang="pt-BR" altLang="pt-BR" sz="2000" dirty="0"/>
              <a:t>Conceitos Básicos de Inferência Estatística</a:t>
            </a:r>
          </a:p>
          <a:p>
            <a:pPr algn="just" eaLnBrk="1" hangingPunct="1">
              <a:buFontTx/>
              <a:buNone/>
            </a:pPr>
            <a:r>
              <a:rPr lang="pt-BR" altLang="pt-BR" sz="2000" dirty="0"/>
              <a:t>Intervalo de Confiança e Teste de Hipóteses</a:t>
            </a:r>
          </a:p>
          <a:p>
            <a:pPr algn="just" eaLnBrk="1" hangingPunct="1">
              <a:buNone/>
            </a:pPr>
            <a:r>
              <a:rPr lang="pt-BR" altLang="pt-BR" sz="2000" dirty="0"/>
              <a:t>Teoria de Amostragem e Técnicas de </a:t>
            </a:r>
            <a:r>
              <a:rPr lang="pt-BR" altLang="pt-BR" sz="2000" dirty="0" err="1"/>
              <a:t>Reamostragem</a:t>
            </a:r>
            <a:endParaRPr lang="pt-BR" altLang="pt-BR" sz="2000" dirty="0"/>
          </a:p>
          <a:p>
            <a:pPr algn="just" eaLnBrk="1" hangingPunct="1">
              <a:buFontTx/>
              <a:buNone/>
            </a:pPr>
            <a:r>
              <a:rPr lang="pt-BR" altLang="pt-BR" sz="2000" dirty="0"/>
              <a:t>Análise de Variância e Regressão </a:t>
            </a:r>
          </a:p>
          <a:p>
            <a:pPr algn="just" eaLnBrk="1" hangingPunct="1">
              <a:buFontTx/>
              <a:buNone/>
            </a:pPr>
            <a:r>
              <a:rPr lang="pt-BR" altLang="pt-BR" sz="2000" dirty="0"/>
              <a:t>Componentes Principais</a:t>
            </a:r>
          </a:p>
          <a:p>
            <a:pPr algn="just" eaLnBrk="1" hangingPunct="1">
              <a:buNone/>
            </a:pPr>
            <a:r>
              <a:rPr lang="pt-BR" altLang="pt-BR" sz="2000" dirty="0"/>
              <a:t>Avaliação de Classificação/Modelos</a:t>
            </a:r>
          </a:p>
          <a:p>
            <a:pPr algn="just" eaLnBrk="1" hangingPunct="1">
              <a:buNone/>
            </a:pPr>
            <a:r>
              <a:rPr lang="pt-BR" altLang="pt-BR" sz="2000" dirty="0"/>
              <a:t>Análise de Agrupamento</a:t>
            </a:r>
          </a:p>
          <a:p>
            <a:pPr algn="just" eaLnBrk="1" hangingPunct="1">
              <a:buFontTx/>
              <a:buNone/>
            </a:pPr>
            <a:r>
              <a:rPr lang="pt-BR" altLang="pt-BR" sz="2000" dirty="0"/>
              <a:t>Estatísticas Não-Paramétricas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4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 descr=" 819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Dinâmica do curso</a:t>
            </a:r>
          </a:p>
        </p:txBody>
      </p:sp>
      <p:sp>
        <p:nvSpPr>
          <p:cNvPr id="3075" name="Rectangle 3" descr=" 3075"/>
          <p:cNvSpPr>
            <a:spLocks noGrp="1" noChangeArrowheads="1"/>
          </p:cNvSpPr>
          <p:nvPr>
            <p:ph type="body" idx="1"/>
          </p:nvPr>
        </p:nvSpPr>
        <p:spPr>
          <a:xfrm>
            <a:off x="685800" y="1388368"/>
            <a:ext cx="7772400" cy="4848944"/>
          </a:xfrm>
        </p:spPr>
        <p:txBody>
          <a:bodyPr/>
          <a:lstStyle/>
          <a:p>
            <a:pPr algn="just" eaLnBrk="1" hangingPunct="1">
              <a:buFontTx/>
              <a:buNone/>
              <a:defRPr/>
            </a:pPr>
            <a:r>
              <a:rPr lang="pt-BR" altLang="pt-BR" sz="2000" dirty="0"/>
              <a:t>Aulas:</a:t>
            </a:r>
          </a:p>
          <a:p>
            <a:pPr algn="just" eaLnBrk="1" hangingPunct="1">
              <a:buFontTx/>
              <a:buNone/>
              <a:defRPr/>
            </a:pPr>
            <a:endParaRPr lang="pt-BR" altLang="pt-BR" sz="2000" dirty="0"/>
          </a:p>
          <a:p>
            <a:pPr algn="just" eaLnBrk="1" hangingPunct="1">
              <a:defRPr/>
            </a:pPr>
            <a:r>
              <a:rPr lang="pt-BR" altLang="pt-BR" sz="2000" dirty="0">
                <a:solidFill>
                  <a:schemeClr val="tx1">
                    <a:lumMod val="100000"/>
                  </a:schemeClr>
                </a:solidFill>
                <a:latin typeface="Comic Sans MS"/>
              </a:rPr>
              <a:t>Regulares</a:t>
            </a:r>
          </a:p>
          <a:p>
            <a:pPr marL="0" indent="0" algn="just" eaLnBrk="1" hangingPunct="1">
              <a:buNone/>
              <a:defRPr/>
            </a:pPr>
            <a:r>
              <a:rPr lang="pt-BR" altLang="pt-BR" sz="2000" dirty="0">
                <a:solidFill>
                  <a:schemeClr val="tx1">
                    <a:lumMod val="100000"/>
                  </a:schemeClr>
                </a:solidFill>
                <a:latin typeface="Comic Sans MS"/>
              </a:rPr>
              <a:t>	</a:t>
            </a:r>
            <a:r>
              <a:rPr lang="pt-BR" altLang="pt-BR" sz="1600" dirty="0">
                <a:solidFill>
                  <a:schemeClr val="tx1">
                    <a:lumMod val="100000"/>
                  </a:schemeClr>
                </a:solidFill>
                <a:latin typeface="Comic Sans MS"/>
              </a:rPr>
              <a:t>O material disponibilizado </a:t>
            </a:r>
            <a:r>
              <a:rPr lang="pt-BR" altLang="pt-BR" sz="1600" dirty="0">
                <a:solidFill>
                  <a:srgbClr val="FF0000"/>
                </a:solidFill>
                <a:latin typeface="Comic Sans MS"/>
              </a:rPr>
              <a:t>deve ser </a:t>
            </a:r>
            <a:r>
              <a:rPr lang="pt-BR" altLang="pt-BR" sz="1600" dirty="0">
                <a:solidFill>
                  <a:schemeClr val="tx1">
                    <a:lumMod val="100000"/>
                  </a:schemeClr>
                </a:solidFill>
                <a:latin typeface="Comic Sans MS"/>
              </a:rPr>
              <a:t>estudado antes da aula</a:t>
            </a:r>
          </a:p>
          <a:p>
            <a:pPr marL="0" indent="0" algn="just" eaLnBrk="1" hangingPunct="1">
              <a:buNone/>
              <a:defRPr/>
            </a:pPr>
            <a:r>
              <a:rPr lang="pt-BR" altLang="pt-BR" sz="1600" dirty="0">
                <a:solidFill>
                  <a:schemeClr val="tx1">
                    <a:lumMod val="100000"/>
                  </a:schemeClr>
                </a:solidFill>
                <a:latin typeface="Comic Sans MS"/>
              </a:rPr>
              <a:t>	A aula será interativa com perguntas direcionadas</a:t>
            </a:r>
          </a:p>
          <a:p>
            <a:pPr marL="0" indent="0" algn="just" eaLnBrk="1" hangingPunct="1">
              <a:buNone/>
              <a:defRPr/>
            </a:pPr>
            <a:r>
              <a:rPr lang="pt-BR" altLang="pt-BR" sz="1600" dirty="0">
                <a:solidFill>
                  <a:schemeClr val="tx1">
                    <a:lumMod val="100000"/>
                  </a:schemeClr>
                </a:solidFill>
                <a:latin typeface="Comic Sans MS"/>
              </a:rPr>
              <a:t>	O material disponibilizado será utilizado como apoio</a:t>
            </a:r>
          </a:p>
          <a:p>
            <a:pPr marL="0" indent="0" algn="just" eaLnBrk="1" hangingPunct="1">
              <a:buNone/>
              <a:defRPr/>
            </a:pPr>
            <a:r>
              <a:rPr lang="pt-BR" altLang="pt-BR" sz="1600" dirty="0">
                <a:solidFill>
                  <a:schemeClr val="tx1">
                    <a:lumMod val="100000"/>
                  </a:schemeClr>
                </a:solidFill>
                <a:latin typeface="Comic Sans MS"/>
              </a:rPr>
              <a:t>	Intervenções durante as aulas para esclarecimento de dúvidas ou 			comentários serão incentivadas</a:t>
            </a:r>
          </a:p>
          <a:p>
            <a:pPr marL="0" indent="0" algn="just" eaLnBrk="1" hangingPunct="1">
              <a:buFontTx/>
              <a:buNone/>
              <a:defRPr/>
            </a:pPr>
            <a:endParaRPr lang="pt-BR" altLang="pt-BR" sz="2000" dirty="0"/>
          </a:p>
          <a:p>
            <a:pPr algn="just" eaLnBrk="1" hangingPunct="1">
              <a:defRPr/>
            </a:pPr>
            <a:r>
              <a:rPr lang="pt-BR" altLang="pt-BR" sz="2000" dirty="0">
                <a:solidFill>
                  <a:schemeClr val="tx1">
                    <a:lumMod val="100000"/>
                  </a:schemeClr>
                </a:solidFill>
                <a:latin typeface="Comic Sans MS"/>
              </a:rPr>
              <a:t>“Tira Dúvidas”</a:t>
            </a:r>
          </a:p>
          <a:p>
            <a:pPr marL="0" indent="0" algn="just" eaLnBrk="1" hangingPunct="1">
              <a:buNone/>
              <a:defRPr/>
            </a:pPr>
            <a:r>
              <a:rPr lang="pt-BR" altLang="pt-BR" sz="2000" dirty="0">
                <a:solidFill>
                  <a:schemeClr val="tx1">
                    <a:lumMod val="100000"/>
                  </a:schemeClr>
                </a:solidFill>
                <a:latin typeface="Comic Sans MS"/>
              </a:rPr>
              <a:t>	</a:t>
            </a:r>
            <a:r>
              <a:rPr lang="pt-BR" altLang="pt-BR" sz="1600" dirty="0">
                <a:solidFill>
                  <a:schemeClr val="tx1">
                    <a:lumMod val="100000"/>
                  </a:schemeClr>
                </a:solidFill>
                <a:latin typeface="Comic Sans MS"/>
              </a:rPr>
              <a:t>Marcadas sempre antes das provas</a:t>
            </a:r>
          </a:p>
          <a:p>
            <a:pPr marL="0" indent="0" algn="just" eaLnBrk="1" hangingPunct="1">
              <a:buNone/>
              <a:defRPr/>
            </a:pPr>
            <a:r>
              <a:rPr lang="pt-BR" altLang="pt-BR" sz="1600" dirty="0">
                <a:solidFill>
                  <a:schemeClr val="tx1">
                    <a:lumMod val="100000"/>
                  </a:schemeClr>
                </a:solidFill>
                <a:latin typeface="Comic Sans MS"/>
              </a:rPr>
              <a:t>	Serão discutidos assuntos definidos pelos presentes, incluindo-se a 			resolução dos exercícios propostos caso haja interesse</a:t>
            </a:r>
          </a:p>
          <a:p>
            <a:pPr marL="0" indent="0" algn="just" eaLnBrk="1" hangingPunct="1">
              <a:buNone/>
              <a:defRPr/>
            </a:pPr>
            <a:r>
              <a:rPr lang="pt-BR" altLang="pt-BR" sz="1600" dirty="0">
                <a:solidFill>
                  <a:schemeClr val="tx1">
                    <a:lumMod val="100000"/>
                  </a:schemeClr>
                </a:solidFill>
                <a:latin typeface="Comic Sans MS"/>
              </a:rPr>
              <a:t>	Deverá acontecer preferencialmente no horário regular das aulas</a:t>
            </a:r>
          </a:p>
          <a:p>
            <a:pPr marL="0" indent="0" algn="just" eaLnBrk="1" hangingPunct="1">
              <a:buFontTx/>
              <a:buNone/>
              <a:defRPr/>
            </a:pPr>
            <a:endParaRPr lang="pt-BR" altLang="pt-BR" sz="1600" dirty="0"/>
          </a:p>
        </p:txBody>
      </p:sp>
      <p:sp>
        <p:nvSpPr>
          <p:cNvPr id="2" name="Espaço Reservado para Número de Slide 1" descr="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xmlns="" val="9832610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 descr=" 819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Dinâmica do curso</a:t>
            </a:r>
          </a:p>
        </p:txBody>
      </p:sp>
      <p:sp>
        <p:nvSpPr>
          <p:cNvPr id="3075" name="Rectangle 3" descr=" 3075"/>
          <p:cNvSpPr>
            <a:spLocks noGrp="1" noChangeArrowheads="1"/>
          </p:cNvSpPr>
          <p:nvPr>
            <p:ph type="body" idx="1"/>
          </p:nvPr>
        </p:nvSpPr>
        <p:spPr>
          <a:xfrm>
            <a:off x="685800" y="1700808"/>
            <a:ext cx="7772400" cy="3816424"/>
          </a:xfrm>
        </p:spPr>
        <p:txBody>
          <a:bodyPr/>
          <a:lstStyle/>
          <a:p>
            <a:pPr algn="just" eaLnBrk="1" hangingPunct="1">
              <a:buFontTx/>
              <a:buNone/>
              <a:defRPr/>
            </a:pPr>
            <a:r>
              <a:rPr lang="pt-BR" altLang="pt-BR" sz="2000" dirty="0"/>
              <a:t>Avaliações:</a:t>
            </a:r>
          </a:p>
          <a:p>
            <a:pPr algn="just" eaLnBrk="1" hangingPunct="1">
              <a:buFontTx/>
              <a:buNone/>
              <a:defRPr/>
            </a:pPr>
            <a:endParaRPr lang="pt-BR" altLang="pt-BR" sz="2000" dirty="0"/>
          </a:p>
          <a:p>
            <a:pPr algn="just" eaLnBrk="1" hangingPunct="1">
              <a:defRPr/>
            </a:pPr>
            <a:r>
              <a:rPr lang="pt-BR" altLang="pt-BR" sz="2000" dirty="0">
                <a:solidFill>
                  <a:schemeClr val="tx1">
                    <a:lumMod val="100000"/>
                  </a:schemeClr>
                </a:solidFill>
                <a:latin typeface="Comic Sans MS"/>
              </a:rPr>
              <a:t>Exercícios</a:t>
            </a:r>
          </a:p>
          <a:p>
            <a:pPr marL="0" indent="0" algn="just" defTabSz="217488" eaLnBrk="1" hangingPunct="1">
              <a:buNone/>
              <a:defRPr/>
            </a:pPr>
            <a:r>
              <a:rPr lang="pt-BR" altLang="pt-BR" sz="1600" dirty="0">
                <a:solidFill>
                  <a:schemeClr val="tx1">
                    <a:lumMod val="100000"/>
                  </a:schemeClr>
                </a:solidFill>
                <a:latin typeface="Comic Sans MS"/>
              </a:rPr>
              <a:t>				</a:t>
            </a:r>
            <a:r>
              <a:rPr lang="pt-BR" altLang="pt-BR" sz="1600" dirty="0">
                <a:solidFill>
                  <a:schemeClr val="tx1">
                    <a:lumMod val="100000"/>
                  </a:schemeClr>
                </a:solidFill>
              </a:rPr>
              <a:t>Disponibilizados por tema, devendo ser resolvidos em grupos de 3</a:t>
            </a:r>
            <a:r>
              <a:rPr lang="pt-BR" altLang="pt-BR" sz="1600" dirty="0">
                <a:solidFill>
                  <a:schemeClr val="tx1">
                    <a:lumMod val="100000"/>
                  </a:schemeClr>
                </a:solidFill>
                <a:latin typeface="Comic Sans MS"/>
              </a:rPr>
              <a:t>							</a:t>
            </a:r>
            <a:r>
              <a:rPr lang="pt-BR" altLang="pt-BR" sz="1600" dirty="0">
                <a:solidFill>
                  <a:schemeClr val="tx1">
                    <a:lumMod val="100000"/>
                  </a:schemeClr>
                </a:solidFill>
              </a:rPr>
              <a:t>pessoas </a:t>
            </a:r>
            <a:r>
              <a:rPr lang="pt-BR" altLang="pt-BR" sz="1600" dirty="0">
                <a:solidFill>
                  <a:schemeClr val="tx1">
                    <a:lumMod val="100000"/>
                  </a:schemeClr>
                </a:solidFill>
                <a:latin typeface="Comic Sans MS"/>
              </a:rPr>
              <a:t>e enviadas para camilo.renno@inpe.br em data combinada</a:t>
            </a:r>
          </a:p>
          <a:p>
            <a:pPr marL="0" indent="0" algn="just" defTabSz="217488" eaLnBrk="1" hangingPunct="1">
              <a:buNone/>
              <a:defRPr/>
            </a:pPr>
            <a:r>
              <a:rPr lang="pt-BR" altLang="pt-BR" sz="1600" dirty="0">
                <a:solidFill>
                  <a:schemeClr val="tx1">
                    <a:lumMod val="100000"/>
                  </a:schemeClr>
                </a:solidFill>
                <a:latin typeface="Comic Sans MS"/>
              </a:rPr>
              <a:t>				</a:t>
            </a:r>
            <a:r>
              <a:rPr lang="pt-BR" altLang="pt-BR" sz="1600" dirty="0">
                <a:solidFill>
                  <a:schemeClr val="tx1">
                    <a:lumMod val="100000"/>
                  </a:schemeClr>
                </a:solidFill>
              </a:rPr>
              <a:t>Devem ser entregues no formato </a:t>
            </a:r>
            <a:r>
              <a:rPr lang="pt-BR" altLang="pt-BR" sz="1600" dirty="0">
                <a:solidFill>
                  <a:srgbClr val="FF0000"/>
                </a:solidFill>
              </a:rPr>
              <a:t>PDF editável</a:t>
            </a:r>
          </a:p>
          <a:p>
            <a:pPr marL="0" indent="0" algn="just" defTabSz="217488" eaLnBrk="1" hangingPunct="1">
              <a:buNone/>
              <a:defRPr/>
            </a:pPr>
            <a:r>
              <a:rPr lang="pt-BR" altLang="pt-BR" sz="1600" dirty="0">
                <a:solidFill>
                  <a:schemeClr val="tx1">
                    <a:lumMod val="100000"/>
                  </a:schemeClr>
                </a:solidFill>
                <a:latin typeface="Comic Sans MS"/>
              </a:rPr>
              <a:t>					e </a:t>
            </a:r>
            <a:r>
              <a:rPr lang="pt-BR" altLang="pt-BR" sz="1600" dirty="0">
                <a:solidFill>
                  <a:schemeClr val="tx1">
                    <a:lumMod val="100000"/>
                  </a:schemeClr>
                </a:solidFill>
              </a:rPr>
              <a:t>não serão aceitos arquivos em outros formatos (</a:t>
            </a:r>
            <a:r>
              <a:rPr lang="pt-BR" altLang="pt-BR" sz="1600" dirty="0" err="1">
                <a:solidFill>
                  <a:schemeClr val="tx1">
                    <a:lumMod val="100000"/>
                  </a:schemeClr>
                </a:solidFill>
              </a:rPr>
              <a:t>doc</a:t>
            </a:r>
            <a:r>
              <a:rPr lang="pt-BR" altLang="pt-BR" sz="1600" dirty="0">
                <a:solidFill>
                  <a:schemeClr val="tx1">
                    <a:lumMod val="100000"/>
                  </a:schemeClr>
                </a:solidFill>
              </a:rPr>
              <a:t>, </a:t>
            </a:r>
            <a:r>
              <a:rPr lang="pt-BR" altLang="pt-BR" sz="1600" dirty="0" err="1">
                <a:solidFill>
                  <a:schemeClr val="tx1">
                    <a:lumMod val="100000"/>
                  </a:schemeClr>
                </a:solidFill>
              </a:rPr>
              <a:t>xls</a:t>
            </a:r>
            <a:r>
              <a:rPr lang="pt-BR" altLang="pt-BR" sz="1600" dirty="0">
                <a:solidFill>
                  <a:schemeClr val="tx1">
                    <a:lumMod val="100000"/>
                  </a:schemeClr>
                </a:solidFill>
              </a:rPr>
              <a:t>, </a:t>
            </a:r>
            <a:r>
              <a:rPr lang="pt-BR" altLang="pt-BR" sz="1600" dirty="0" err="1">
                <a:solidFill>
                  <a:schemeClr val="tx1">
                    <a:lumMod val="100000"/>
                  </a:schemeClr>
                </a:solidFill>
              </a:rPr>
              <a:t>etc</a:t>
            </a:r>
            <a:r>
              <a:rPr lang="pt-BR" altLang="pt-BR" sz="1600" dirty="0">
                <a:solidFill>
                  <a:schemeClr val="tx1">
                    <a:lumMod val="100000"/>
                  </a:schemeClr>
                </a:solidFill>
              </a:rPr>
              <a:t>)</a:t>
            </a:r>
            <a:endParaRPr lang="pt-BR" altLang="pt-BR" sz="1600" dirty="0">
              <a:solidFill>
                <a:schemeClr val="tx1">
                  <a:lumMod val="100000"/>
                </a:schemeClr>
              </a:solidFill>
              <a:latin typeface="Comic Sans MS"/>
            </a:endParaRPr>
          </a:p>
          <a:p>
            <a:pPr marL="0" indent="0" algn="just" defTabSz="900113" eaLnBrk="1" hangingPunct="1">
              <a:buNone/>
              <a:defRPr/>
            </a:pPr>
            <a:r>
              <a:rPr lang="pt-BR" altLang="pt-BR" sz="2000" dirty="0">
                <a:solidFill>
                  <a:schemeClr val="tx1">
                    <a:lumMod val="100000"/>
                  </a:schemeClr>
                </a:solidFill>
                <a:latin typeface="Comic Sans MS"/>
              </a:rPr>
              <a:t>	</a:t>
            </a:r>
            <a:r>
              <a:rPr lang="pt-BR" altLang="pt-BR" sz="1600" dirty="0"/>
              <a:t>	</a:t>
            </a:r>
          </a:p>
          <a:p>
            <a:pPr algn="just" eaLnBrk="1" hangingPunct="1">
              <a:defRPr/>
            </a:pPr>
            <a:r>
              <a:rPr lang="pt-BR" altLang="pt-BR" sz="2000" dirty="0">
                <a:solidFill>
                  <a:schemeClr val="tx1">
                    <a:lumMod val="100000"/>
                  </a:schemeClr>
                </a:solidFill>
                <a:latin typeface="Comic Sans MS"/>
              </a:rPr>
              <a:t>Provas</a:t>
            </a:r>
          </a:p>
          <a:p>
            <a:pPr marL="0" indent="0" algn="just" defTabSz="217488" eaLnBrk="1" hangingPunct="1">
              <a:buNone/>
              <a:defRPr/>
            </a:pPr>
            <a:r>
              <a:rPr lang="pt-BR" altLang="pt-BR" sz="2000" dirty="0">
                <a:solidFill>
                  <a:schemeClr val="tx1">
                    <a:lumMod val="100000"/>
                  </a:schemeClr>
                </a:solidFill>
              </a:rPr>
              <a:t>				</a:t>
            </a:r>
            <a:r>
              <a:rPr lang="pt-BR" altLang="pt-BR" sz="1600" dirty="0">
                <a:solidFill>
                  <a:srgbClr val="000000"/>
                </a:solidFill>
              </a:rPr>
              <a:t>3 provas individuais e não acumulativas</a:t>
            </a:r>
          </a:p>
          <a:p>
            <a:pPr marL="0" indent="0" algn="just" defTabSz="217488" eaLnBrk="1" hangingPunct="1">
              <a:buNone/>
              <a:defRPr/>
            </a:pPr>
            <a:r>
              <a:rPr lang="pt-BR" altLang="pt-BR" sz="1600" dirty="0">
                <a:solidFill>
                  <a:srgbClr val="000000"/>
                </a:solidFill>
              </a:rPr>
              <a:t>				É permitido a consulta a materiais impressos e o uso de calculadoras</a:t>
            </a:r>
          </a:p>
          <a:p>
            <a:pPr marL="0" indent="0" algn="just" defTabSz="217488" eaLnBrk="1" hangingPunct="1">
              <a:buNone/>
              <a:defRPr/>
            </a:pPr>
            <a:r>
              <a:rPr lang="pt-BR" altLang="pt-BR" sz="1600" dirty="0">
                <a:solidFill>
                  <a:srgbClr val="000000"/>
                </a:solidFill>
              </a:rPr>
              <a:t>				Não é permitido o uso de celulares, </a:t>
            </a:r>
            <a:r>
              <a:rPr lang="pt-BR" altLang="pt-BR" sz="1600" dirty="0" err="1">
                <a:solidFill>
                  <a:srgbClr val="000000"/>
                </a:solidFill>
              </a:rPr>
              <a:t>tablets</a:t>
            </a:r>
            <a:r>
              <a:rPr lang="pt-BR" altLang="pt-BR" sz="1600" dirty="0">
                <a:solidFill>
                  <a:srgbClr val="000000"/>
                </a:solidFill>
              </a:rPr>
              <a:t> e computadores</a:t>
            </a:r>
            <a:endParaRPr lang="pt-BR" altLang="pt-BR" sz="2000" dirty="0"/>
          </a:p>
        </p:txBody>
      </p:sp>
      <p:sp>
        <p:nvSpPr>
          <p:cNvPr id="2" name="Espaço Reservado para Número de Slide 1" descr="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xmlns="" val="18772540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54088" y="3756151"/>
            <a:ext cx="4762714" cy="2913209"/>
          </a:xfrm>
          <a:prstGeom prst="rect">
            <a:avLst/>
          </a:prstGeom>
        </p:spPr>
      </p:pic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Dinâmica do curso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40768"/>
            <a:ext cx="7772400" cy="2448272"/>
          </a:xfrm>
        </p:spPr>
        <p:txBody>
          <a:bodyPr/>
          <a:lstStyle/>
          <a:p>
            <a:pPr algn="just" eaLnBrk="1" hangingPunct="1">
              <a:buFontTx/>
              <a:buNone/>
              <a:defRPr/>
            </a:pPr>
            <a:r>
              <a:rPr lang="pt-BR" altLang="pt-BR" sz="2000" dirty="0"/>
              <a:t>Nota Final:</a:t>
            </a:r>
          </a:p>
          <a:p>
            <a:pPr algn="just" eaLnBrk="1" hangingPunct="1">
              <a:buFontTx/>
              <a:buNone/>
              <a:defRPr/>
            </a:pPr>
            <a:endParaRPr lang="pt-BR" altLang="pt-BR" sz="1000" dirty="0"/>
          </a:p>
          <a:p>
            <a:pPr marL="174625" indent="-174625" algn="just" eaLnBrk="1" hangingPunct="1">
              <a:buNone/>
              <a:defRPr/>
            </a:pPr>
            <a:r>
              <a:rPr lang="pt-BR" sz="1600" dirty="0"/>
              <a:t>Os alunos serão avaliados através de exercícios referentes a cada tema discutido em aula e 3 provas com consulta (P1, P2 e P3).</a:t>
            </a:r>
          </a:p>
          <a:p>
            <a:pPr marL="174625" indent="-174625" algn="just" eaLnBrk="1" hangingPunct="1">
              <a:buNone/>
              <a:defRPr/>
            </a:pPr>
            <a:r>
              <a:rPr lang="pt-BR" sz="1600" dirty="0"/>
              <a:t>A nota final (NF) será resultado da ponderação entre as notas das provas e a nota média de todos os exercícios (E), dada por:</a:t>
            </a:r>
          </a:p>
          <a:p>
            <a:pPr marL="174625" indent="-174625" algn="ctr" eaLnBrk="1" hangingPunct="1">
              <a:buNone/>
              <a:defRPr/>
            </a:pPr>
            <a:r>
              <a:rPr lang="pt-BR" sz="1600" dirty="0"/>
              <a:t>NF = 0,25P1 + 0,25P2 + 0,25P3 + 0,25E</a:t>
            </a:r>
          </a:p>
          <a:p>
            <a:pPr marL="174625" indent="-174625" algn="just" eaLnBrk="1" hangingPunct="1">
              <a:buNone/>
              <a:defRPr/>
            </a:pPr>
            <a:r>
              <a:rPr lang="pt-BR" sz="1600" dirty="0"/>
              <a:t>NF será posteriormente convertida num conceito segundo a tabela</a:t>
            </a:r>
            <a:r>
              <a:rPr lang="pt-BR" altLang="pt-BR" sz="1600" dirty="0"/>
              <a:t>: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pt-BR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xmlns="" val="22391236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26075"/>
          <a:stretch/>
        </p:blipFill>
        <p:spPr>
          <a:xfrm>
            <a:off x="557213" y="1038225"/>
            <a:ext cx="8010525" cy="4767039"/>
          </a:xfrm>
          <a:prstGeom prst="rect">
            <a:avLst/>
          </a:prstGeom>
        </p:spPr>
      </p:pic>
      <p:sp>
        <p:nvSpPr>
          <p:cNvPr id="7" name="Espaço Reservado para Número de Slide 1"/>
          <p:cNvSpPr>
            <a:spLocks noGrp="1"/>
          </p:cNvSpPr>
          <p:nvPr>
            <p:ph type="sldNum" sz="quarter" idx="12"/>
          </p:nvPr>
        </p:nvSpPr>
        <p:spPr>
          <a:xfrm>
            <a:off x="7256463" y="6400800"/>
            <a:ext cx="1905000" cy="457200"/>
          </a:xfrm>
        </p:spPr>
        <p:txBody>
          <a:bodyPr/>
          <a:lstStyle/>
          <a:p>
            <a:pPr>
              <a:defRPr/>
            </a:pPr>
            <a:r>
              <a:rPr lang="pt-BR" dirty="0"/>
              <a:t>8</a:t>
            </a:r>
          </a:p>
        </p:txBody>
      </p:sp>
      <p:sp>
        <p:nvSpPr>
          <p:cNvPr id="2" name="Retângulo 1"/>
          <p:cNvSpPr/>
          <p:nvPr/>
        </p:nvSpPr>
        <p:spPr>
          <a:xfrm>
            <a:off x="557213" y="699671"/>
            <a:ext cx="389722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kern="0" dirty="0">
                <a:latin typeface="Arial" panose="020B0604020202020204" pitchFamily="34" charset="0"/>
                <a:cs typeface="Arial" panose="020B0604020202020204" pitchFamily="34" charset="0"/>
              </a:rPr>
              <a:t>http://www.dpi.inpe.br/~camilo/estatistica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566327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57213" y="350093"/>
            <a:ext cx="8039100" cy="6229350"/>
          </a:xfrm>
          <a:prstGeom prst="rect">
            <a:avLst/>
          </a:prstGeom>
        </p:spPr>
      </p:pic>
      <p:sp>
        <p:nvSpPr>
          <p:cNvPr id="5" name="Espaço Reservado para Número de Slide 1"/>
          <p:cNvSpPr>
            <a:spLocks noGrp="1"/>
          </p:cNvSpPr>
          <p:nvPr>
            <p:ph type="sldNum" sz="quarter" idx="12"/>
          </p:nvPr>
        </p:nvSpPr>
        <p:spPr>
          <a:xfrm>
            <a:off x="7256463" y="6400800"/>
            <a:ext cx="1905000" cy="457200"/>
          </a:xfrm>
        </p:spPr>
        <p:txBody>
          <a:bodyPr/>
          <a:lstStyle/>
          <a:p>
            <a:pPr>
              <a:defRPr/>
            </a:pPr>
            <a:r>
              <a:rPr lang="pt-BR" dirty="0"/>
              <a:t>9</a:t>
            </a:r>
          </a:p>
        </p:txBody>
      </p:sp>
      <p:sp>
        <p:nvSpPr>
          <p:cNvPr id="4" name="Elipse 3"/>
          <p:cNvSpPr/>
          <p:nvPr/>
        </p:nvSpPr>
        <p:spPr>
          <a:xfrm>
            <a:off x="2526748" y="1749755"/>
            <a:ext cx="1728192" cy="57009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lipse 8"/>
          <p:cNvSpPr/>
          <p:nvPr/>
        </p:nvSpPr>
        <p:spPr>
          <a:xfrm>
            <a:off x="4499992" y="2476527"/>
            <a:ext cx="936104" cy="44841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Elipse 9"/>
          <p:cNvSpPr/>
          <p:nvPr/>
        </p:nvSpPr>
        <p:spPr>
          <a:xfrm>
            <a:off x="2555776" y="3645112"/>
            <a:ext cx="2412268" cy="792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lipse 10"/>
          <p:cNvSpPr/>
          <p:nvPr/>
        </p:nvSpPr>
        <p:spPr>
          <a:xfrm>
            <a:off x="2843808" y="3133482"/>
            <a:ext cx="2592288" cy="468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928394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  <p:bldP spid="10" grpId="0" animBg="1"/>
      <p:bldP spid="11" grpId="0" animBg="1"/>
    </p:bldLst>
  </p:timing>
</p:sld>
</file>

<file path=ppt/theme/theme1.xml><?xml version="1.0" encoding="utf-8"?>
<a:theme xmlns:a="http://schemas.openxmlformats.org/drawingml/2006/main" name="Estrutura padrão">
  <a:themeElements>
    <a:clrScheme name="Estrutura padrão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trutura padrão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strutura padrão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strutura padrão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18888</TotalTime>
  <Words>267</Words>
  <Application>Microsoft Office PowerPoint</Application>
  <PresentationFormat>Apresentação na tela (4:3)</PresentationFormat>
  <Paragraphs>63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0" baseType="lpstr">
      <vt:lpstr>Estrutura padrão</vt:lpstr>
      <vt:lpstr>Estatística: Aplicação ao Sensoriamento Remoto  SER 204 - ANO  2024  Apresentação da Disciplina</vt:lpstr>
      <vt:lpstr>Apresentação</vt:lpstr>
      <vt:lpstr>Apresentação</vt:lpstr>
      <vt:lpstr>Conteúdo Programático</vt:lpstr>
      <vt:lpstr>Dinâmica do curso</vt:lpstr>
      <vt:lpstr>Dinâmica do curso</vt:lpstr>
      <vt:lpstr>Dinâmica do curso</vt:lpstr>
      <vt:lpstr>Slide 8</vt:lpstr>
      <vt:lpstr>Slide 9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Estatística</dc:title>
  <dc:creator>Camilo Daleles Rennó, DPI/INPE</dc:creator>
  <cp:lastModifiedBy>cdren</cp:lastModifiedBy>
  <cp:revision>956</cp:revision>
  <dcterms:created xsi:type="dcterms:W3CDTF">2003-03-18T00:57:51Z</dcterms:created>
  <dcterms:modified xsi:type="dcterms:W3CDTF">2024-06-10T22:18:56Z</dcterms:modified>
</cp:coreProperties>
</file>