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345" r:id="rId2"/>
    <p:sldId id="373" r:id="rId3"/>
    <p:sldId id="376" r:id="rId4"/>
    <p:sldId id="381" r:id="rId5"/>
    <p:sldId id="382" r:id="rId6"/>
    <p:sldId id="377" r:id="rId7"/>
    <p:sldId id="378" r:id="rId8"/>
    <p:sldId id="380" r:id="rId9"/>
    <p:sldId id="383" r:id="rId10"/>
    <p:sldId id="359" r:id="rId11"/>
    <p:sldId id="360" r:id="rId12"/>
    <p:sldId id="361" r:id="rId13"/>
    <p:sldId id="362" r:id="rId14"/>
    <p:sldId id="363" r:id="rId15"/>
    <p:sldId id="351" r:id="rId16"/>
    <p:sldId id="379" r:id="rId17"/>
    <p:sldId id="352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DDDDDD"/>
    <a:srgbClr val="D9D9D9"/>
    <a:srgbClr val="000000"/>
    <a:srgbClr val="EAEAEA"/>
    <a:srgbClr val="FFFF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714" autoAdjust="0"/>
  </p:normalViewPr>
  <p:slideViewPr>
    <p:cSldViewPr>
      <p:cViewPr varScale="1">
        <p:scale>
          <a:sx n="106" d="100"/>
          <a:sy n="106" d="100"/>
        </p:scale>
        <p:origin x="168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3D13E68-3F65-4956-B623-CDA8FD0840EC}" type="datetimeFigureOut">
              <a:rPr lang="pt-BR"/>
              <a:pPr>
                <a:defRPr/>
              </a:pPr>
              <a:t>24/05/2024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282321D-B8BF-4AD2-B522-67950E411E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646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8F26E-5B93-4304-BB4C-8EBE658FB5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1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EC83D-23FE-460E-8D63-2162A3AC7D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50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A886F-1474-4337-B62F-6ADD50B314E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4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6463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B75E3667-2AED-4289-B46A-D8A255B210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30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DCDF4-4CD2-48E5-B655-36386C2264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24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CE33F-CC5C-4EEC-81F7-66FC7C1E88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C82DA-2166-4F5E-A471-94EF30EB02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B8089-F15D-4D0A-824E-AB4B11AC16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97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20CA0-720B-4B39-B72F-DD031416DD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09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B2210-A96D-4153-88DA-A4382B445B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36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482F2-E0F5-4454-9466-E80264FF34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25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3577D123-9152-4530-BEFD-9C2BF789E3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 smtClean="0"/>
              <a:t>Estatística: Aplicação ao Sensoriamento Remoto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SER 204 </a:t>
            </a:r>
            <a:r>
              <a:rPr lang="pt-BR" sz="2400" dirty="0"/>
              <a:t>- </a:t>
            </a:r>
            <a:r>
              <a:rPr lang="pt-BR" sz="2400"/>
              <a:t>ANO  </a:t>
            </a:r>
            <a:r>
              <a:rPr lang="pt-BR" sz="2400" smtClean="0"/>
              <a:t>2024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Introdução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  <a:cs typeface="+mn-cs"/>
              </a:rPr>
              <a:t>Camilo </a:t>
            </a:r>
            <a:r>
              <a:rPr lang="pt-BR" sz="1800" kern="0" dirty="0" err="1">
                <a:latin typeface="+mn-lt"/>
                <a:cs typeface="+mn-cs"/>
              </a:rPr>
              <a:t>Daleles</a:t>
            </a:r>
            <a:r>
              <a:rPr lang="pt-BR" sz="1800" kern="0" dirty="0">
                <a:latin typeface="+mn-lt"/>
                <a:cs typeface="+mn-cs"/>
              </a:rPr>
              <a:t> </a:t>
            </a:r>
            <a:r>
              <a:rPr lang="pt-BR" sz="1800" kern="0" dirty="0" err="1">
                <a:latin typeface="+mn-lt"/>
                <a:cs typeface="+mn-cs"/>
              </a:rPr>
              <a:t>Rennó</a:t>
            </a:r>
            <a:endParaRPr lang="pt-BR" sz="18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 smtClean="0">
                <a:latin typeface="Arial Unicode MS" pitchFamily="34" charset="-128"/>
              </a:rPr>
              <a:t>camilo.renno@inpe.br</a:t>
            </a:r>
            <a:endParaRPr lang="pt-BR" sz="1200" kern="0" dirty="0">
              <a:latin typeface="Arial Unicode MS" pitchFamily="34" charset="-128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 Unicode MS" pitchFamily="34" charset="-128"/>
                <a:cs typeface="+mn-cs"/>
              </a:rPr>
              <a:t>http://www.dpi.inpe.br/~camilo/estatistica/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Para que Estatística em SR?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214313" y="1555750"/>
            <a:ext cx="8786812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446088" indent="-174625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2000" dirty="0"/>
              <a:t>comparar fenômenos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err="1"/>
              <a:t>ex</a:t>
            </a:r>
            <a:r>
              <a:rPr lang="pt-BR" altLang="pt-BR" sz="1600" dirty="0"/>
              <a:t>: é possível distinguir diferentes níveis de degradação em florestas tropicais </a:t>
            </a:r>
            <a:r>
              <a:rPr lang="pt-BR" altLang="pt-BR" sz="1600" dirty="0" smtClean="0"/>
              <a:t>a partir de </a:t>
            </a:r>
            <a:r>
              <a:rPr lang="pt-BR" altLang="pt-BR" sz="1600" dirty="0"/>
              <a:t>imagens </a:t>
            </a:r>
            <a:r>
              <a:rPr lang="pt-BR" altLang="pt-BR" sz="1600" dirty="0" err="1" smtClean="0"/>
              <a:t>Landsat</a:t>
            </a:r>
            <a:r>
              <a:rPr lang="pt-BR" altLang="pt-BR" sz="1600" dirty="0" smtClean="0"/>
              <a:t>/TM?</a:t>
            </a:r>
            <a:endParaRPr lang="pt-BR" altLang="pt-BR" sz="1600" dirty="0"/>
          </a:p>
        </p:txBody>
      </p:sp>
      <p:grpSp>
        <p:nvGrpSpPr>
          <p:cNvPr id="5124" name="Grupo 2"/>
          <p:cNvGrpSpPr>
            <a:grpSpLocks/>
          </p:cNvGrpSpPr>
          <p:nvPr/>
        </p:nvGrpSpPr>
        <p:grpSpPr bwMode="auto">
          <a:xfrm>
            <a:off x="1043608" y="2695575"/>
            <a:ext cx="4660900" cy="3613150"/>
            <a:chOff x="1818924" y="2420888"/>
            <a:chExt cx="4660780" cy="3612918"/>
          </a:xfrm>
        </p:grpSpPr>
        <p:pic>
          <p:nvPicPr>
            <p:cNvPr id="10246" name="Picture 5" descr="http://www.obt.inpe.br/degrad/figuras/degra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2420888"/>
              <a:ext cx="4572000" cy="3429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Retângulo 1"/>
            <p:cNvSpPr>
              <a:spLocks noChangeArrowheads="1"/>
            </p:cNvSpPr>
            <p:nvPr/>
          </p:nvSpPr>
          <p:spPr bwMode="auto">
            <a:xfrm>
              <a:off x="1818924" y="5833751"/>
              <a:ext cx="182453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700"/>
                <a:t>Fonte: http://www.obt.inpe.br/degrad/</a:t>
              </a:r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BBC17-3F9C-464C-9585-8349F530966B}" type="slidenum">
              <a:rPr lang="pt-BR"/>
              <a:pPr>
                <a:defRPr/>
              </a:pPr>
              <a:t>10</a:t>
            </a:fld>
            <a:endParaRPr lang="pt-BR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6084167" y="3004497"/>
            <a:ext cx="2916957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446088" indent="-174625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07950" lvl="1" indent="-107950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. quais as melhores métricas e bandas espectrais a serem usadas?</a:t>
            </a:r>
          </a:p>
          <a:p>
            <a:pPr marL="107950" lvl="1" indent="-107950" eaLnBrk="1" hangingPunct="1">
              <a:spcBef>
                <a:spcPct val="0"/>
              </a:spcBef>
              <a:buFontTx/>
              <a:buNone/>
            </a:pPr>
            <a:endParaRPr lang="pt-BR" altLang="pt-BR" sz="1600" dirty="0" smtClean="0"/>
          </a:p>
          <a:p>
            <a:pPr marL="107950" lvl="1" indent="-107950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. quantos níveis de degradação podem ser detectados?</a:t>
            </a:r>
          </a:p>
          <a:p>
            <a:pPr marL="107950" lvl="1" indent="-107950"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marL="107950" lvl="1" indent="-107950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. qual a melhor técnica ou procedimento para se fazer essa detecção?</a:t>
            </a:r>
            <a:endParaRPr lang="pt-BR" alt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 autoUpdateAnimBg="0"/>
      <p:bldP spid="9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Para que Estatística em SR?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214313" y="1555750"/>
            <a:ext cx="8786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446088" indent="-174625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2000" dirty="0"/>
              <a:t>encontrar padrões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err="1"/>
              <a:t>ex</a:t>
            </a:r>
            <a:r>
              <a:rPr lang="pt-BR" altLang="pt-BR" sz="1600" dirty="0"/>
              <a:t>: qual o comportamento espectral </a:t>
            </a:r>
            <a:r>
              <a:rPr lang="pt-BR" altLang="pt-BR" sz="1600" dirty="0" smtClean="0"/>
              <a:t>típico </a:t>
            </a:r>
            <a:r>
              <a:rPr lang="pt-BR" altLang="pt-BR" sz="1600" dirty="0"/>
              <a:t>da cana-de-açúcar?</a:t>
            </a:r>
          </a:p>
        </p:txBody>
      </p:sp>
      <p:grpSp>
        <p:nvGrpSpPr>
          <p:cNvPr id="6148" name="Grupo 2"/>
          <p:cNvGrpSpPr>
            <a:grpSpLocks/>
          </p:cNvGrpSpPr>
          <p:nvPr/>
        </p:nvGrpSpPr>
        <p:grpSpPr bwMode="auto">
          <a:xfrm>
            <a:off x="2528888" y="2668588"/>
            <a:ext cx="4572000" cy="2976562"/>
            <a:chOff x="2529158" y="2668588"/>
            <a:chExt cx="4572000" cy="2976691"/>
          </a:xfrm>
        </p:grpSpPr>
        <p:pic>
          <p:nvPicPr>
            <p:cNvPr id="11270" name="Picture 5" descr="http://www.a-a-r-s.org/aars/proceeding/ACRS2004/Papers/HSS04-1_files/acrs2004_a1001a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668588"/>
              <a:ext cx="3905250" cy="279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1" name="Retângulo 1"/>
            <p:cNvSpPr>
              <a:spLocks noChangeArrowheads="1"/>
            </p:cNvSpPr>
            <p:nvPr/>
          </p:nvSpPr>
          <p:spPr bwMode="auto">
            <a:xfrm>
              <a:off x="2529158" y="5445224"/>
              <a:ext cx="457200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700"/>
                <a:t>Fonte: http://www.a-a-r-s.org/aars/proceeding/ACRS2004/Papers/HSS04-1.htm</a:t>
              </a:r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A9A5E-1513-42D7-A8D9-71C55DCD7288}" type="slidenum">
              <a:rPr lang="pt-BR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Para que Estatística em SR?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214313" y="1555750"/>
            <a:ext cx="8786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630238" indent="-358775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2000" dirty="0"/>
              <a:t>selecionar fatores mais importantes para explicar um fenômeno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err="1"/>
              <a:t>ex</a:t>
            </a:r>
            <a:r>
              <a:rPr lang="pt-BR" altLang="pt-BR" sz="1600" dirty="0"/>
              <a:t>: quais </a:t>
            </a:r>
            <a:r>
              <a:rPr lang="pt-BR" altLang="pt-BR" sz="1600" dirty="0" smtClean="0"/>
              <a:t>bandas espectrais e índices de vegetação que melhor explicam </a:t>
            </a:r>
            <a:r>
              <a:rPr lang="pt-BR" altLang="pt-BR" sz="1600" dirty="0"/>
              <a:t>a variação </a:t>
            </a:r>
            <a:r>
              <a:rPr lang="pt-BR" altLang="pt-BR" sz="1600" dirty="0" smtClean="0"/>
              <a:t>de Biomassa e Carbono orgânico em </a:t>
            </a:r>
            <a:r>
              <a:rPr lang="pt-BR" altLang="pt-BR" sz="1600" dirty="0" err="1" smtClean="0"/>
              <a:t>macrófitas</a:t>
            </a:r>
            <a:r>
              <a:rPr lang="pt-BR" altLang="pt-BR" sz="1600" dirty="0" smtClean="0"/>
              <a:t>? </a:t>
            </a:r>
            <a:endParaRPr lang="pt-BR" altLang="pt-BR" sz="1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8A23E-3477-421B-B770-670B8EF6048B}" type="slidenum">
              <a:rPr lang="pt-BR"/>
              <a:pPr>
                <a:defRPr/>
              </a:pPr>
              <a:t>12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"/>
          <a:stretch/>
        </p:blipFill>
        <p:spPr bwMode="auto">
          <a:xfrm>
            <a:off x="94128" y="2767647"/>
            <a:ext cx="4673741" cy="368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2"/>
          <p:cNvSpPr>
            <a:spLocks noChangeArrowheads="1"/>
          </p:cNvSpPr>
          <p:nvPr/>
        </p:nvSpPr>
        <p:spPr bwMode="auto">
          <a:xfrm>
            <a:off x="0" y="6657945"/>
            <a:ext cx="432048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700" dirty="0"/>
              <a:t>Fonte: https://www.lume.ufrgs.br/bitstream/handle/10183/202034/001106858.pdf?sequence=1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74954" y="3622334"/>
            <a:ext cx="678904" cy="241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" r="5802"/>
          <a:stretch/>
        </p:blipFill>
        <p:spPr bwMode="auto">
          <a:xfrm>
            <a:off x="4716016" y="3014702"/>
            <a:ext cx="4306771" cy="342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5870400" y="4077072"/>
            <a:ext cx="678904" cy="2310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Para que Estatística em SR?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214313" y="1555750"/>
            <a:ext cx="8786812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630238" indent="-358775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2000" dirty="0"/>
              <a:t>encontrar relações matemáticas entre fenômenos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err="1"/>
              <a:t>ex</a:t>
            </a:r>
            <a:r>
              <a:rPr lang="pt-BR" altLang="pt-BR" sz="1600" dirty="0"/>
              <a:t>: qual modelo matemático que melhor estima a concentração de sólidos em suspensão de corpos d´água na Amazônia a partir da </a:t>
            </a:r>
            <a:r>
              <a:rPr lang="pt-BR" altLang="pt-BR" sz="1600" dirty="0" err="1"/>
              <a:t>reflectância</a:t>
            </a:r>
            <a:r>
              <a:rPr lang="pt-BR" altLang="pt-BR" sz="1600" dirty="0"/>
              <a:t> de superfície em dados do </a:t>
            </a:r>
            <a:r>
              <a:rPr lang="pt-BR" altLang="pt-BR" sz="1600" dirty="0" err="1"/>
              <a:t>Landsat</a:t>
            </a:r>
            <a:r>
              <a:rPr lang="pt-BR" altLang="pt-BR" sz="1600" dirty="0"/>
              <a:t>/TM?</a:t>
            </a:r>
          </a:p>
        </p:txBody>
      </p: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1765300" y="2852738"/>
            <a:ext cx="5543550" cy="3240087"/>
            <a:chOff x="1765867" y="2852936"/>
            <a:chExt cx="5542437" cy="3240360"/>
          </a:xfrm>
        </p:grpSpPr>
        <p:sp>
          <p:nvSpPr>
            <p:cNvPr id="13318" name="Retângulo 2"/>
            <p:cNvSpPr>
              <a:spLocks noChangeArrowheads="1"/>
            </p:cNvSpPr>
            <p:nvPr/>
          </p:nvSpPr>
          <p:spPr bwMode="auto">
            <a:xfrm>
              <a:off x="1765867" y="5893243"/>
              <a:ext cx="4572000" cy="20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700"/>
                <a:t>Fonte: http://mtc-m19.sid.inpe.br/col/sid.inpe.br/mtc-m19/2013/02.26.19.52/doc/publicacao.pdf</a:t>
              </a:r>
            </a:p>
          </p:txBody>
        </p:sp>
        <p:pic>
          <p:nvPicPr>
            <p:cNvPr id="1331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596" y="2973525"/>
              <a:ext cx="1778292" cy="2742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20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129" y="2852936"/>
              <a:ext cx="3432175" cy="3097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06854-2436-4B86-B365-31C00817A0EE}" type="slidenum">
              <a:rPr lang="pt-BR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Para que Estatística em SR?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214313" y="1555750"/>
            <a:ext cx="8786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446088" indent="-174625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2000" dirty="0" smtClean="0"/>
              <a:t>comparar ou avaliar </a:t>
            </a:r>
            <a:r>
              <a:rPr lang="pt-BR" altLang="pt-BR" sz="2000" dirty="0"/>
              <a:t>classificações/mapeamentos/modelos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err="1"/>
              <a:t>ex</a:t>
            </a:r>
            <a:r>
              <a:rPr lang="pt-BR" altLang="pt-BR" sz="1600" dirty="0"/>
              <a:t>: qual método de classificação resulta no melhor mapeamento de uma área urbana?</a:t>
            </a:r>
          </a:p>
        </p:txBody>
      </p:sp>
      <p:grpSp>
        <p:nvGrpSpPr>
          <p:cNvPr id="9220" name="Grupo 1"/>
          <p:cNvGrpSpPr>
            <a:grpSpLocks/>
          </p:cNvGrpSpPr>
          <p:nvPr/>
        </p:nvGrpSpPr>
        <p:grpSpPr bwMode="auto">
          <a:xfrm>
            <a:off x="827088" y="2927350"/>
            <a:ext cx="7897812" cy="2682875"/>
            <a:chOff x="827088" y="2927350"/>
            <a:chExt cx="7897812" cy="2683391"/>
          </a:xfrm>
        </p:grpSpPr>
        <p:pic>
          <p:nvPicPr>
            <p:cNvPr id="14342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138" y="2938463"/>
              <a:ext cx="2159000" cy="215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3" name="Pictur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8" y="2938463"/>
              <a:ext cx="2160587" cy="215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4" name="Picture 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600" y="2927350"/>
              <a:ext cx="2160588" cy="2160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5" name="CaixaDeTexto 8"/>
            <p:cNvSpPr txBox="1">
              <a:spLocks noChangeArrowheads="1"/>
            </p:cNvSpPr>
            <p:nvPr/>
          </p:nvSpPr>
          <p:spPr bwMode="auto">
            <a:xfrm>
              <a:off x="845826" y="5426075"/>
              <a:ext cx="3277567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446088" indent="-174625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600" dirty="0"/>
                <a:t>Fonte: http://marte.sid.inpe.br/col/ltid.inpe.br/sbsr/2004/11.19.17.58/doc/4217.pdf</a:t>
              </a:r>
            </a:p>
          </p:txBody>
        </p:sp>
        <p:sp>
          <p:nvSpPr>
            <p:cNvPr id="14346" name="Retângulo 3"/>
            <p:cNvSpPr>
              <a:spLocks noChangeArrowheads="1"/>
            </p:cNvSpPr>
            <p:nvPr/>
          </p:nvSpPr>
          <p:spPr bwMode="auto">
            <a:xfrm>
              <a:off x="971550" y="5087938"/>
              <a:ext cx="1671638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/>
                <a:t>Classificação MAXVER</a:t>
              </a:r>
            </a:p>
          </p:txBody>
        </p:sp>
        <p:sp>
          <p:nvSpPr>
            <p:cNvPr id="14347" name="Retângulo 4"/>
            <p:cNvSpPr>
              <a:spLocks noChangeArrowheads="1"/>
            </p:cNvSpPr>
            <p:nvPr/>
          </p:nvSpPr>
          <p:spPr bwMode="auto">
            <a:xfrm>
              <a:off x="5338763" y="5087938"/>
              <a:ext cx="235426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/>
                <a:t>Classificação orientada a objetos</a:t>
              </a:r>
            </a:p>
          </p:txBody>
        </p:sp>
        <p:sp>
          <p:nvSpPr>
            <p:cNvPr id="14348" name="Retângulo 5"/>
            <p:cNvSpPr>
              <a:spLocks noChangeArrowheads="1"/>
            </p:cNvSpPr>
            <p:nvPr/>
          </p:nvSpPr>
          <p:spPr bwMode="auto">
            <a:xfrm>
              <a:off x="3203575" y="5087938"/>
              <a:ext cx="201612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/>
                <a:t>Imagem IKONOS fusionada</a:t>
              </a:r>
            </a:p>
          </p:txBody>
        </p:sp>
        <p:pic>
          <p:nvPicPr>
            <p:cNvPr id="1434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025" y="3573463"/>
              <a:ext cx="10318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2D8FED-490C-4FDB-969B-D2E2487A4069}" type="slidenum">
              <a:rPr lang="pt-BR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Estatística em SR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6EE45B-A6AF-4231-ADBB-13A9A2835280}" type="slidenum">
              <a:rPr lang="pt-BR"/>
              <a:pPr>
                <a:defRPr/>
              </a:pPr>
              <a:t>15</a:t>
            </a:fld>
            <a:endParaRPr lang="pt-BR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685800" y="1484784"/>
            <a:ext cx="77724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buFontTx/>
              <a:buNone/>
            </a:pPr>
            <a:r>
              <a:rPr lang="pt-BR" altLang="pt-BR" sz="2000" kern="0" dirty="0" smtClean="0">
                <a:cs typeface="Times New Roman" charset="0"/>
                <a:sym typeface="Symbol" pitchFamily="18" charset="2"/>
              </a:rPr>
              <a:t>O que difere a estatística aplicada no Sensoriamento Remoto  daquela aplicada em outras áreas do conhecimento?</a:t>
            </a:r>
          </a:p>
        </p:txBody>
      </p:sp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420888"/>
            <a:ext cx="3773488" cy="37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Grupo 40"/>
          <p:cNvGrpSpPr>
            <a:grpSpLocks/>
          </p:cNvGrpSpPr>
          <p:nvPr/>
        </p:nvGrpSpPr>
        <p:grpSpPr bwMode="auto">
          <a:xfrm>
            <a:off x="6572250" y="2420888"/>
            <a:ext cx="2052638" cy="2052637"/>
            <a:chOff x="6572264" y="1433513"/>
            <a:chExt cx="2052000" cy="2052000"/>
          </a:xfrm>
        </p:grpSpPr>
        <p:sp>
          <p:nvSpPr>
            <p:cNvPr id="40" name="CaixaDeTexto 12"/>
            <p:cNvSpPr txBox="1">
              <a:spLocks noChangeArrowheads="1"/>
            </p:cNvSpPr>
            <p:nvPr/>
          </p:nvSpPr>
          <p:spPr bwMode="auto">
            <a:xfrm>
              <a:off x="6572264" y="1433513"/>
              <a:ext cx="410400" cy="410400"/>
            </a:xfrm>
            <a:prstGeom prst="rect">
              <a:avLst/>
            </a:pr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41" name="CaixaDeTexto 16"/>
            <p:cNvSpPr txBox="1">
              <a:spLocks noChangeArrowheads="1"/>
            </p:cNvSpPr>
            <p:nvPr/>
          </p:nvSpPr>
          <p:spPr bwMode="auto">
            <a:xfrm>
              <a:off x="6982664" y="1433513"/>
              <a:ext cx="410400" cy="410400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42" name="CaixaDeTexto 17"/>
            <p:cNvSpPr txBox="1">
              <a:spLocks noChangeArrowheads="1"/>
            </p:cNvSpPr>
            <p:nvPr/>
          </p:nvSpPr>
          <p:spPr bwMode="auto">
            <a:xfrm>
              <a:off x="7393064" y="1433513"/>
              <a:ext cx="410400" cy="410400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43" name="CaixaDeTexto 18"/>
            <p:cNvSpPr txBox="1">
              <a:spLocks noChangeArrowheads="1"/>
            </p:cNvSpPr>
            <p:nvPr/>
          </p:nvSpPr>
          <p:spPr bwMode="auto">
            <a:xfrm>
              <a:off x="7803464" y="1433513"/>
              <a:ext cx="410400" cy="41040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44" name="CaixaDeTexto 19"/>
            <p:cNvSpPr txBox="1">
              <a:spLocks noChangeArrowheads="1"/>
            </p:cNvSpPr>
            <p:nvPr/>
          </p:nvSpPr>
          <p:spPr bwMode="auto">
            <a:xfrm>
              <a:off x="8213864" y="1433513"/>
              <a:ext cx="410400" cy="410400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45" name="CaixaDeTexto 20"/>
            <p:cNvSpPr txBox="1">
              <a:spLocks noChangeArrowheads="1"/>
            </p:cNvSpPr>
            <p:nvPr/>
          </p:nvSpPr>
          <p:spPr bwMode="auto">
            <a:xfrm>
              <a:off x="6572264" y="1843913"/>
              <a:ext cx="410400" cy="410400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46" name="CaixaDeTexto 21"/>
            <p:cNvSpPr txBox="1">
              <a:spLocks noChangeArrowheads="1"/>
            </p:cNvSpPr>
            <p:nvPr/>
          </p:nvSpPr>
          <p:spPr bwMode="auto">
            <a:xfrm>
              <a:off x="6982664" y="1843913"/>
              <a:ext cx="410400" cy="410400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47" name="CaixaDeTexto 22"/>
            <p:cNvSpPr txBox="1">
              <a:spLocks noChangeArrowheads="1"/>
            </p:cNvSpPr>
            <p:nvPr/>
          </p:nvSpPr>
          <p:spPr bwMode="auto">
            <a:xfrm>
              <a:off x="7393064" y="1843913"/>
              <a:ext cx="410400" cy="410400"/>
            </a:xfrm>
            <a:prstGeom prst="rect">
              <a:avLst/>
            </a:prstGeom>
            <a:solidFill>
              <a:srgbClr val="0707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48" name="CaixaDeTexto 23"/>
            <p:cNvSpPr txBox="1">
              <a:spLocks noChangeArrowheads="1"/>
            </p:cNvSpPr>
            <p:nvPr/>
          </p:nvSpPr>
          <p:spPr bwMode="auto">
            <a:xfrm>
              <a:off x="7803464" y="1843913"/>
              <a:ext cx="410400" cy="410400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49" name="CaixaDeTexto 24"/>
            <p:cNvSpPr txBox="1">
              <a:spLocks noChangeArrowheads="1"/>
            </p:cNvSpPr>
            <p:nvPr/>
          </p:nvSpPr>
          <p:spPr bwMode="auto">
            <a:xfrm>
              <a:off x="8213864" y="1843913"/>
              <a:ext cx="410400" cy="410400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50" name="CaixaDeTexto 25"/>
            <p:cNvSpPr txBox="1">
              <a:spLocks noChangeArrowheads="1"/>
            </p:cNvSpPr>
            <p:nvPr/>
          </p:nvSpPr>
          <p:spPr bwMode="auto">
            <a:xfrm>
              <a:off x="6572264" y="2254313"/>
              <a:ext cx="410400" cy="410400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51" name="CaixaDeTexto 26"/>
            <p:cNvSpPr txBox="1">
              <a:spLocks noChangeArrowheads="1"/>
            </p:cNvSpPr>
            <p:nvPr/>
          </p:nvSpPr>
          <p:spPr bwMode="auto">
            <a:xfrm>
              <a:off x="6982664" y="2254313"/>
              <a:ext cx="410400" cy="410400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52" name="CaixaDeTexto 27"/>
            <p:cNvSpPr txBox="1">
              <a:spLocks noChangeArrowheads="1"/>
            </p:cNvSpPr>
            <p:nvPr/>
          </p:nvSpPr>
          <p:spPr bwMode="auto">
            <a:xfrm>
              <a:off x="7393064" y="2254313"/>
              <a:ext cx="410400" cy="410400"/>
            </a:xfrm>
            <a:prstGeom prst="rect">
              <a:avLst/>
            </a:pr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53" name="CaixaDeTexto 28"/>
            <p:cNvSpPr txBox="1">
              <a:spLocks noChangeArrowheads="1"/>
            </p:cNvSpPr>
            <p:nvPr/>
          </p:nvSpPr>
          <p:spPr bwMode="auto">
            <a:xfrm>
              <a:off x="7803464" y="2254313"/>
              <a:ext cx="410400" cy="410400"/>
            </a:xfrm>
            <a:prstGeom prst="rect">
              <a:avLst/>
            </a:prstGeom>
            <a:solidFill>
              <a:srgbClr val="090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54" name="CaixaDeTexto 29"/>
            <p:cNvSpPr txBox="1">
              <a:spLocks noChangeArrowheads="1"/>
            </p:cNvSpPr>
            <p:nvPr/>
          </p:nvSpPr>
          <p:spPr bwMode="auto">
            <a:xfrm>
              <a:off x="8213864" y="2254313"/>
              <a:ext cx="410400" cy="410400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55" name="CaixaDeTexto 30"/>
            <p:cNvSpPr txBox="1">
              <a:spLocks noChangeArrowheads="1"/>
            </p:cNvSpPr>
            <p:nvPr/>
          </p:nvSpPr>
          <p:spPr bwMode="auto">
            <a:xfrm>
              <a:off x="6572264" y="2664713"/>
              <a:ext cx="410400" cy="410400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56" name="CaixaDeTexto 31"/>
            <p:cNvSpPr txBox="1">
              <a:spLocks noChangeArrowheads="1"/>
            </p:cNvSpPr>
            <p:nvPr/>
          </p:nvSpPr>
          <p:spPr bwMode="auto">
            <a:xfrm>
              <a:off x="6982664" y="2664713"/>
              <a:ext cx="410400" cy="410400"/>
            </a:xfrm>
            <a:prstGeom prst="rect">
              <a:avLst/>
            </a:pr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57" name="CaixaDeTexto 32"/>
            <p:cNvSpPr txBox="1">
              <a:spLocks noChangeArrowheads="1"/>
            </p:cNvSpPr>
            <p:nvPr/>
          </p:nvSpPr>
          <p:spPr bwMode="auto">
            <a:xfrm>
              <a:off x="7393064" y="2664713"/>
              <a:ext cx="410400" cy="410400"/>
            </a:xfrm>
            <a:prstGeom prst="rect">
              <a:avLst/>
            </a:pr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58" name="CaixaDeTexto 33"/>
            <p:cNvSpPr txBox="1">
              <a:spLocks noChangeArrowheads="1"/>
            </p:cNvSpPr>
            <p:nvPr/>
          </p:nvSpPr>
          <p:spPr bwMode="auto">
            <a:xfrm>
              <a:off x="7803464" y="2664713"/>
              <a:ext cx="410400" cy="410400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59" name="CaixaDeTexto 34"/>
            <p:cNvSpPr txBox="1">
              <a:spLocks noChangeArrowheads="1"/>
            </p:cNvSpPr>
            <p:nvPr/>
          </p:nvSpPr>
          <p:spPr bwMode="auto">
            <a:xfrm>
              <a:off x="8213864" y="2664713"/>
              <a:ext cx="410400" cy="410400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60" name="CaixaDeTexto 35"/>
            <p:cNvSpPr txBox="1">
              <a:spLocks noChangeArrowheads="1"/>
            </p:cNvSpPr>
            <p:nvPr/>
          </p:nvSpPr>
          <p:spPr bwMode="auto">
            <a:xfrm>
              <a:off x="6572264" y="3075113"/>
              <a:ext cx="410400" cy="410400"/>
            </a:xfrm>
            <a:prstGeom prst="rect">
              <a:avLst/>
            </a:prstGeom>
            <a:solidFill>
              <a:srgbClr val="8B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61" name="CaixaDeTexto 36"/>
            <p:cNvSpPr txBox="1">
              <a:spLocks noChangeArrowheads="1"/>
            </p:cNvSpPr>
            <p:nvPr/>
          </p:nvSpPr>
          <p:spPr bwMode="auto">
            <a:xfrm>
              <a:off x="6982664" y="3075113"/>
              <a:ext cx="410400" cy="41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62" name="CaixaDeTexto 37"/>
            <p:cNvSpPr txBox="1">
              <a:spLocks noChangeArrowheads="1"/>
            </p:cNvSpPr>
            <p:nvPr/>
          </p:nvSpPr>
          <p:spPr bwMode="auto">
            <a:xfrm>
              <a:off x="7393064" y="3075113"/>
              <a:ext cx="410400" cy="4104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63" name="CaixaDeTexto 38"/>
            <p:cNvSpPr txBox="1">
              <a:spLocks noChangeArrowheads="1"/>
            </p:cNvSpPr>
            <p:nvPr/>
          </p:nvSpPr>
          <p:spPr bwMode="auto">
            <a:xfrm>
              <a:off x="7803464" y="3075113"/>
              <a:ext cx="410400" cy="410400"/>
            </a:xfrm>
            <a:prstGeom prst="rect">
              <a:avLst/>
            </a:pr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64" name="CaixaDeTexto 39"/>
            <p:cNvSpPr txBox="1">
              <a:spLocks noChangeArrowheads="1"/>
            </p:cNvSpPr>
            <p:nvPr/>
          </p:nvSpPr>
          <p:spPr bwMode="auto">
            <a:xfrm>
              <a:off x="8213864" y="3075113"/>
              <a:ext cx="410400" cy="410400"/>
            </a:xfrm>
            <a:prstGeom prst="rect">
              <a:avLst/>
            </a:pr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</p:grpSp>
      <p:pic>
        <p:nvPicPr>
          <p:cNvPr id="65" name="Imagem 64" descr="teste50x50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2"/>
          <a:stretch>
            <a:fillRect/>
          </a:stretch>
        </p:blipFill>
        <p:spPr bwMode="auto">
          <a:xfrm>
            <a:off x="4357688" y="2420888"/>
            <a:ext cx="2052637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tângulo 65"/>
          <p:cNvSpPr/>
          <p:nvPr/>
        </p:nvSpPr>
        <p:spPr>
          <a:xfrm>
            <a:off x="5665788" y="2830463"/>
            <a:ext cx="222250" cy="207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66998"/>
              </p:ext>
            </p:extLst>
          </p:nvPr>
        </p:nvGraphicFramePr>
        <p:xfrm>
          <a:off x="6577622" y="2420888"/>
          <a:ext cx="2047265" cy="2052635"/>
        </p:xfrm>
        <a:graphic>
          <a:graphicData uri="http://schemas.openxmlformats.org/drawingml/2006/table">
            <a:tbl>
              <a:tblPr/>
              <a:tblGrid>
                <a:gridCol w="4094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4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94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94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94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05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05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05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05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05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9" name="Retângulo 68"/>
          <p:cNvSpPr>
            <a:spLocks noChangeArrowheads="1"/>
          </p:cNvSpPr>
          <p:nvPr/>
        </p:nvSpPr>
        <p:spPr bwMode="auto">
          <a:xfrm>
            <a:off x="4357688" y="4565446"/>
            <a:ext cx="453548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4625" indent="-174625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Uma imagem é uma grade ou matriz, onde cada número representa o valor de uma grandeza (</a:t>
            </a:r>
            <a:r>
              <a:rPr lang="pt-BR" altLang="pt-BR" sz="1600" dirty="0" err="1"/>
              <a:t>radiância</a:t>
            </a:r>
            <a:r>
              <a:rPr lang="pt-BR" altLang="pt-BR" sz="1600" dirty="0"/>
              <a:t>, </a:t>
            </a:r>
            <a:r>
              <a:rPr lang="pt-BR" altLang="pt-BR" sz="1600" dirty="0" err="1"/>
              <a:t>reflectância</a:t>
            </a:r>
            <a:r>
              <a:rPr lang="pt-BR" altLang="pt-BR" sz="1600" dirty="0"/>
              <a:t>, </a:t>
            </a:r>
            <a:r>
              <a:rPr lang="pt-BR" altLang="pt-BR" sz="1600" dirty="0" err="1"/>
              <a:t>retroespalhamento</a:t>
            </a:r>
            <a:r>
              <a:rPr lang="pt-BR" altLang="pt-BR" sz="1600" dirty="0"/>
              <a:t>, </a:t>
            </a:r>
            <a:r>
              <a:rPr lang="pt-BR" altLang="pt-BR" sz="1600" dirty="0" err="1"/>
              <a:t>etc</a:t>
            </a:r>
            <a:r>
              <a:rPr lang="pt-BR" altLang="pt-BR" sz="1600" dirty="0"/>
              <a:t>) de um elemento de resolução (</a:t>
            </a:r>
            <a:r>
              <a:rPr lang="pt-BR" altLang="pt-BR" sz="1600" i="1" dirty="0"/>
              <a:t>pixel </a:t>
            </a:r>
            <a:r>
              <a:rPr lang="pt-BR" altLang="pt-BR" sz="1600" dirty="0"/>
              <a:t>ou célula). A visualização é feita associando-se a cada número um nível de cinza (ou uma cor). 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02611" y="4134929"/>
            <a:ext cx="465827" cy="465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Estatística em SR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6EE45B-A6AF-4231-ADBB-13A9A2835280}" type="slidenum">
              <a:rPr lang="pt-BR"/>
              <a:pPr>
                <a:defRPr/>
              </a:pPr>
              <a:t>16</a:t>
            </a:fld>
            <a:endParaRPr lang="pt-BR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685800" y="1484784"/>
            <a:ext cx="77724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buFontTx/>
              <a:buNone/>
            </a:pPr>
            <a:r>
              <a:rPr lang="pt-BR" altLang="pt-BR" sz="2000" kern="0" dirty="0" smtClean="0">
                <a:cs typeface="Times New Roman" charset="0"/>
                <a:sym typeface="Symbol" pitchFamily="18" charset="2"/>
              </a:rPr>
              <a:t>O que difere a estatística aplicada no Sensoriamento Remoto  daquela aplicada em outras áreas do conhecimento?</a:t>
            </a:r>
          </a:p>
        </p:txBody>
      </p:sp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420888"/>
            <a:ext cx="3773488" cy="37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Grupo 40"/>
          <p:cNvGrpSpPr>
            <a:grpSpLocks/>
          </p:cNvGrpSpPr>
          <p:nvPr/>
        </p:nvGrpSpPr>
        <p:grpSpPr bwMode="auto">
          <a:xfrm>
            <a:off x="6572250" y="2420888"/>
            <a:ext cx="2052638" cy="2052637"/>
            <a:chOff x="6572264" y="1433513"/>
            <a:chExt cx="2052000" cy="2052000"/>
          </a:xfrm>
        </p:grpSpPr>
        <p:sp>
          <p:nvSpPr>
            <p:cNvPr id="40" name="CaixaDeTexto 12"/>
            <p:cNvSpPr txBox="1">
              <a:spLocks noChangeArrowheads="1"/>
            </p:cNvSpPr>
            <p:nvPr/>
          </p:nvSpPr>
          <p:spPr bwMode="auto">
            <a:xfrm>
              <a:off x="6572264" y="1433513"/>
              <a:ext cx="410400" cy="410400"/>
            </a:xfrm>
            <a:prstGeom prst="rect">
              <a:avLst/>
            </a:pr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41" name="CaixaDeTexto 16"/>
            <p:cNvSpPr txBox="1">
              <a:spLocks noChangeArrowheads="1"/>
            </p:cNvSpPr>
            <p:nvPr/>
          </p:nvSpPr>
          <p:spPr bwMode="auto">
            <a:xfrm>
              <a:off x="6982664" y="1433513"/>
              <a:ext cx="410400" cy="410400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42" name="CaixaDeTexto 17"/>
            <p:cNvSpPr txBox="1">
              <a:spLocks noChangeArrowheads="1"/>
            </p:cNvSpPr>
            <p:nvPr/>
          </p:nvSpPr>
          <p:spPr bwMode="auto">
            <a:xfrm>
              <a:off x="7393064" y="1433513"/>
              <a:ext cx="410400" cy="410400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43" name="CaixaDeTexto 18"/>
            <p:cNvSpPr txBox="1">
              <a:spLocks noChangeArrowheads="1"/>
            </p:cNvSpPr>
            <p:nvPr/>
          </p:nvSpPr>
          <p:spPr bwMode="auto">
            <a:xfrm>
              <a:off x="7803464" y="1433513"/>
              <a:ext cx="410400" cy="41040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44" name="CaixaDeTexto 19"/>
            <p:cNvSpPr txBox="1">
              <a:spLocks noChangeArrowheads="1"/>
            </p:cNvSpPr>
            <p:nvPr/>
          </p:nvSpPr>
          <p:spPr bwMode="auto">
            <a:xfrm>
              <a:off x="8213864" y="1433513"/>
              <a:ext cx="410400" cy="410400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45" name="CaixaDeTexto 20"/>
            <p:cNvSpPr txBox="1">
              <a:spLocks noChangeArrowheads="1"/>
            </p:cNvSpPr>
            <p:nvPr/>
          </p:nvSpPr>
          <p:spPr bwMode="auto">
            <a:xfrm>
              <a:off x="6572264" y="1843913"/>
              <a:ext cx="410400" cy="410400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46" name="CaixaDeTexto 21"/>
            <p:cNvSpPr txBox="1">
              <a:spLocks noChangeArrowheads="1"/>
            </p:cNvSpPr>
            <p:nvPr/>
          </p:nvSpPr>
          <p:spPr bwMode="auto">
            <a:xfrm>
              <a:off x="6982664" y="1843913"/>
              <a:ext cx="410400" cy="410400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47" name="CaixaDeTexto 22"/>
            <p:cNvSpPr txBox="1">
              <a:spLocks noChangeArrowheads="1"/>
            </p:cNvSpPr>
            <p:nvPr/>
          </p:nvSpPr>
          <p:spPr bwMode="auto">
            <a:xfrm>
              <a:off x="7393064" y="1843913"/>
              <a:ext cx="410400" cy="410400"/>
            </a:xfrm>
            <a:prstGeom prst="rect">
              <a:avLst/>
            </a:prstGeom>
            <a:solidFill>
              <a:srgbClr val="0707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48" name="CaixaDeTexto 23"/>
            <p:cNvSpPr txBox="1">
              <a:spLocks noChangeArrowheads="1"/>
            </p:cNvSpPr>
            <p:nvPr/>
          </p:nvSpPr>
          <p:spPr bwMode="auto">
            <a:xfrm>
              <a:off x="7803464" y="1843913"/>
              <a:ext cx="410400" cy="410400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49" name="CaixaDeTexto 24"/>
            <p:cNvSpPr txBox="1">
              <a:spLocks noChangeArrowheads="1"/>
            </p:cNvSpPr>
            <p:nvPr/>
          </p:nvSpPr>
          <p:spPr bwMode="auto">
            <a:xfrm>
              <a:off x="8213864" y="1843913"/>
              <a:ext cx="410400" cy="410400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50" name="CaixaDeTexto 25"/>
            <p:cNvSpPr txBox="1">
              <a:spLocks noChangeArrowheads="1"/>
            </p:cNvSpPr>
            <p:nvPr/>
          </p:nvSpPr>
          <p:spPr bwMode="auto">
            <a:xfrm>
              <a:off x="6572264" y="2254313"/>
              <a:ext cx="410400" cy="410400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51" name="CaixaDeTexto 26"/>
            <p:cNvSpPr txBox="1">
              <a:spLocks noChangeArrowheads="1"/>
            </p:cNvSpPr>
            <p:nvPr/>
          </p:nvSpPr>
          <p:spPr bwMode="auto">
            <a:xfrm>
              <a:off x="6982664" y="2254313"/>
              <a:ext cx="410400" cy="410400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52" name="CaixaDeTexto 27"/>
            <p:cNvSpPr txBox="1">
              <a:spLocks noChangeArrowheads="1"/>
            </p:cNvSpPr>
            <p:nvPr/>
          </p:nvSpPr>
          <p:spPr bwMode="auto">
            <a:xfrm>
              <a:off x="7393064" y="2254313"/>
              <a:ext cx="410400" cy="410400"/>
            </a:xfrm>
            <a:prstGeom prst="rect">
              <a:avLst/>
            </a:pr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53" name="CaixaDeTexto 28"/>
            <p:cNvSpPr txBox="1">
              <a:spLocks noChangeArrowheads="1"/>
            </p:cNvSpPr>
            <p:nvPr/>
          </p:nvSpPr>
          <p:spPr bwMode="auto">
            <a:xfrm>
              <a:off x="7803464" y="2254313"/>
              <a:ext cx="410400" cy="410400"/>
            </a:xfrm>
            <a:prstGeom prst="rect">
              <a:avLst/>
            </a:prstGeom>
            <a:solidFill>
              <a:srgbClr val="090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54" name="CaixaDeTexto 29"/>
            <p:cNvSpPr txBox="1">
              <a:spLocks noChangeArrowheads="1"/>
            </p:cNvSpPr>
            <p:nvPr/>
          </p:nvSpPr>
          <p:spPr bwMode="auto">
            <a:xfrm>
              <a:off x="8213864" y="2254313"/>
              <a:ext cx="410400" cy="410400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55" name="CaixaDeTexto 30"/>
            <p:cNvSpPr txBox="1">
              <a:spLocks noChangeArrowheads="1"/>
            </p:cNvSpPr>
            <p:nvPr/>
          </p:nvSpPr>
          <p:spPr bwMode="auto">
            <a:xfrm>
              <a:off x="6572264" y="2664713"/>
              <a:ext cx="410400" cy="410400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56" name="CaixaDeTexto 31"/>
            <p:cNvSpPr txBox="1">
              <a:spLocks noChangeArrowheads="1"/>
            </p:cNvSpPr>
            <p:nvPr/>
          </p:nvSpPr>
          <p:spPr bwMode="auto">
            <a:xfrm>
              <a:off x="6982664" y="2664713"/>
              <a:ext cx="410400" cy="410400"/>
            </a:xfrm>
            <a:prstGeom prst="rect">
              <a:avLst/>
            </a:pr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57" name="CaixaDeTexto 32"/>
            <p:cNvSpPr txBox="1">
              <a:spLocks noChangeArrowheads="1"/>
            </p:cNvSpPr>
            <p:nvPr/>
          </p:nvSpPr>
          <p:spPr bwMode="auto">
            <a:xfrm>
              <a:off x="7393064" y="2664713"/>
              <a:ext cx="410400" cy="410400"/>
            </a:xfrm>
            <a:prstGeom prst="rect">
              <a:avLst/>
            </a:pr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58" name="CaixaDeTexto 33"/>
            <p:cNvSpPr txBox="1">
              <a:spLocks noChangeArrowheads="1"/>
            </p:cNvSpPr>
            <p:nvPr/>
          </p:nvSpPr>
          <p:spPr bwMode="auto">
            <a:xfrm>
              <a:off x="7803464" y="2664713"/>
              <a:ext cx="410400" cy="410400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59" name="CaixaDeTexto 34"/>
            <p:cNvSpPr txBox="1">
              <a:spLocks noChangeArrowheads="1"/>
            </p:cNvSpPr>
            <p:nvPr/>
          </p:nvSpPr>
          <p:spPr bwMode="auto">
            <a:xfrm>
              <a:off x="8213864" y="2664713"/>
              <a:ext cx="410400" cy="410400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60" name="CaixaDeTexto 35"/>
            <p:cNvSpPr txBox="1">
              <a:spLocks noChangeArrowheads="1"/>
            </p:cNvSpPr>
            <p:nvPr/>
          </p:nvSpPr>
          <p:spPr bwMode="auto">
            <a:xfrm>
              <a:off x="6572264" y="3075113"/>
              <a:ext cx="410400" cy="410400"/>
            </a:xfrm>
            <a:prstGeom prst="rect">
              <a:avLst/>
            </a:prstGeom>
            <a:solidFill>
              <a:srgbClr val="8B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61" name="CaixaDeTexto 36"/>
            <p:cNvSpPr txBox="1">
              <a:spLocks noChangeArrowheads="1"/>
            </p:cNvSpPr>
            <p:nvPr/>
          </p:nvSpPr>
          <p:spPr bwMode="auto">
            <a:xfrm>
              <a:off x="6982664" y="3075113"/>
              <a:ext cx="410400" cy="41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62" name="CaixaDeTexto 37"/>
            <p:cNvSpPr txBox="1">
              <a:spLocks noChangeArrowheads="1"/>
            </p:cNvSpPr>
            <p:nvPr/>
          </p:nvSpPr>
          <p:spPr bwMode="auto">
            <a:xfrm>
              <a:off x="7393064" y="3075113"/>
              <a:ext cx="410400" cy="4104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63" name="CaixaDeTexto 38"/>
            <p:cNvSpPr txBox="1">
              <a:spLocks noChangeArrowheads="1"/>
            </p:cNvSpPr>
            <p:nvPr/>
          </p:nvSpPr>
          <p:spPr bwMode="auto">
            <a:xfrm>
              <a:off x="7803464" y="3075113"/>
              <a:ext cx="410400" cy="410400"/>
            </a:xfrm>
            <a:prstGeom prst="rect">
              <a:avLst/>
            </a:pr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64" name="CaixaDeTexto 39"/>
            <p:cNvSpPr txBox="1">
              <a:spLocks noChangeArrowheads="1"/>
            </p:cNvSpPr>
            <p:nvPr/>
          </p:nvSpPr>
          <p:spPr bwMode="auto">
            <a:xfrm>
              <a:off x="8213864" y="3075113"/>
              <a:ext cx="410400" cy="410400"/>
            </a:xfrm>
            <a:prstGeom prst="rect">
              <a:avLst/>
            </a:pr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</p:grpSp>
      <p:pic>
        <p:nvPicPr>
          <p:cNvPr id="65" name="Imagem 64" descr="teste50x50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2"/>
          <a:stretch>
            <a:fillRect/>
          </a:stretch>
        </p:blipFill>
        <p:spPr bwMode="auto">
          <a:xfrm>
            <a:off x="4357688" y="2420888"/>
            <a:ext cx="2052637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tângulo 65"/>
          <p:cNvSpPr/>
          <p:nvPr/>
        </p:nvSpPr>
        <p:spPr>
          <a:xfrm>
            <a:off x="5665788" y="2830463"/>
            <a:ext cx="222250" cy="207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91198"/>
              </p:ext>
            </p:extLst>
          </p:nvPr>
        </p:nvGraphicFramePr>
        <p:xfrm>
          <a:off x="6577622" y="2420888"/>
          <a:ext cx="2047265" cy="2052635"/>
        </p:xfrm>
        <a:graphic>
          <a:graphicData uri="http://schemas.openxmlformats.org/drawingml/2006/table">
            <a:tbl>
              <a:tblPr/>
              <a:tblGrid>
                <a:gridCol w="4094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4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94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94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94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05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05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05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05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05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9" name="Retângulo 68"/>
          <p:cNvSpPr>
            <a:spLocks noChangeArrowheads="1"/>
          </p:cNvSpPr>
          <p:nvPr/>
        </p:nvSpPr>
        <p:spPr bwMode="auto">
          <a:xfrm>
            <a:off x="4357688" y="4565446"/>
            <a:ext cx="45354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Numa imagem classificada, cada elemento de resolução está associado a uma </a:t>
            </a:r>
            <a:r>
              <a:rPr lang="pt-BR" altLang="pt-BR" sz="1600" dirty="0" smtClean="0"/>
              <a:t>classe (ou rótulo) </a:t>
            </a:r>
            <a:r>
              <a:rPr lang="pt-BR" altLang="pt-BR" sz="1600" dirty="0"/>
              <a:t>de acordo com um conjunto de regras.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02611" y="4134929"/>
            <a:ext cx="465827" cy="465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Picture 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"/>
          <a:stretch>
            <a:fillRect/>
          </a:stretch>
        </p:blipFill>
        <p:spPr bwMode="auto">
          <a:xfrm>
            <a:off x="4357688" y="2420888"/>
            <a:ext cx="2052637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420888"/>
            <a:ext cx="20669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Grupo 4"/>
          <p:cNvGrpSpPr>
            <a:grpSpLocks/>
          </p:cNvGrpSpPr>
          <p:nvPr/>
        </p:nvGrpSpPr>
        <p:grpSpPr bwMode="auto">
          <a:xfrm>
            <a:off x="5556969" y="5503317"/>
            <a:ext cx="2111375" cy="661987"/>
            <a:chOff x="6588224" y="5733256"/>
            <a:chExt cx="2110485" cy="661091"/>
          </a:xfrm>
        </p:grpSpPr>
        <p:grpSp>
          <p:nvGrpSpPr>
            <p:cNvPr id="70" name="Grupo 3"/>
            <p:cNvGrpSpPr>
              <a:grpSpLocks/>
            </p:cNvGrpSpPr>
            <p:nvPr/>
          </p:nvGrpSpPr>
          <p:grpSpPr bwMode="auto">
            <a:xfrm>
              <a:off x="6588224" y="6047326"/>
              <a:ext cx="2110485" cy="347021"/>
              <a:chOff x="6572250" y="5714466"/>
              <a:chExt cx="2110485" cy="347021"/>
            </a:xfrm>
          </p:grpSpPr>
          <p:pic>
            <p:nvPicPr>
              <p:cNvPr id="72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2250" y="5727426"/>
                <a:ext cx="296333" cy="334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7125" y="5742056"/>
                <a:ext cx="313267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CaixaDeTexto 2"/>
              <p:cNvSpPr txBox="1">
                <a:spLocks noChangeArrowheads="1"/>
              </p:cNvSpPr>
              <p:nvPr/>
            </p:nvSpPr>
            <p:spPr bwMode="auto">
              <a:xfrm>
                <a:off x="6769889" y="5714466"/>
                <a:ext cx="70083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sym typeface="Symbol" pitchFamily="18" charset="2"/>
                  </a:rPr>
                  <a:t> 100</a:t>
                </a:r>
                <a:endParaRPr lang="pt-BR" altLang="pt-BR" sz="1600"/>
              </a:p>
            </p:txBody>
          </p:sp>
          <p:sp>
            <p:nvSpPr>
              <p:cNvPr id="75" name="CaixaDeTexto 40"/>
              <p:cNvSpPr txBox="1">
                <a:spLocks noChangeArrowheads="1"/>
              </p:cNvSpPr>
              <p:nvPr/>
            </p:nvSpPr>
            <p:spPr bwMode="auto">
              <a:xfrm>
                <a:off x="8015565" y="5722933"/>
                <a:ext cx="66717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sym typeface="Symbol" pitchFamily="18" charset="2"/>
                  </a:rPr>
                  <a:t>&gt; 100</a:t>
                </a:r>
                <a:endParaRPr lang="pt-BR" altLang="pt-BR" sz="1600"/>
              </a:p>
            </p:txBody>
          </p:sp>
        </p:grpSp>
        <p:sp>
          <p:nvSpPr>
            <p:cNvPr id="71" name="Retângulo 42"/>
            <p:cNvSpPr>
              <a:spLocks noChangeArrowheads="1"/>
            </p:cNvSpPr>
            <p:nvPr/>
          </p:nvSpPr>
          <p:spPr bwMode="auto">
            <a:xfrm>
              <a:off x="6785863" y="5733256"/>
              <a:ext cx="17520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1950" indent="-3619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fatiamento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059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433513"/>
            <a:ext cx="3773488" cy="37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Imagem 112" descr="teste50x50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2"/>
          <a:stretch>
            <a:fillRect/>
          </a:stretch>
        </p:blipFill>
        <p:spPr bwMode="auto">
          <a:xfrm>
            <a:off x="4357688" y="1433513"/>
            <a:ext cx="2052637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6" name="Grupo 86"/>
          <p:cNvGrpSpPr>
            <a:grpSpLocks/>
          </p:cNvGrpSpPr>
          <p:nvPr/>
        </p:nvGrpSpPr>
        <p:grpSpPr bwMode="auto">
          <a:xfrm>
            <a:off x="6572250" y="1433513"/>
            <a:ext cx="2052638" cy="2052637"/>
            <a:chOff x="6572264" y="1433513"/>
            <a:chExt cx="2052000" cy="2052000"/>
          </a:xfrm>
        </p:grpSpPr>
        <p:sp>
          <p:nvSpPr>
            <p:cNvPr id="18486" name="CaixaDeTexto 87"/>
            <p:cNvSpPr txBox="1">
              <a:spLocks noChangeArrowheads="1"/>
            </p:cNvSpPr>
            <p:nvPr/>
          </p:nvSpPr>
          <p:spPr bwMode="auto">
            <a:xfrm>
              <a:off x="6572264" y="1433513"/>
              <a:ext cx="410400" cy="410400"/>
            </a:xfrm>
            <a:prstGeom prst="rect">
              <a:avLst/>
            </a:pr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487" name="CaixaDeTexto 88"/>
            <p:cNvSpPr txBox="1">
              <a:spLocks noChangeArrowheads="1"/>
            </p:cNvSpPr>
            <p:nvPr/>
          </p:nvSpPr>
          <p:spPr bwMode="auto">
            <a:xfrm>
              <a:off x="6982664" y="1433513"/>
              <a:ext cx="410400" cy="410400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488" name="CaixaDeTexto 89"/>
            <p:cNvSpPr txBox="1">
              <a:spLocks noChangeArrowheads="1"/>
            </p:cNvSpPr>
            <p:nvPr/>
          </p:nvSpPr>
          <p:spPr bwMode="auto">
            <a:xfrm>
              <a:off x="7393064" y="1433513"/>
              <a:ext cx="410400" cy="410400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489" name="CaixaDeTexto 90"/>
            <p:cNvSpPr txBox="1">
              <a:spLocks noChangeArrowheads="1"/>
            </p:cNvSpPr>
            <p:nvPr/>
          </p:nvSpPr>
          <p:spPr bwMode="auto">
            <a:xfrm>
              <a:off x="7803464" y="1433513"/>
              <a:ext cx="410400" cy="41040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490" name="CaixaDeTexto 91"/>
            <p:cNvSpPr txBox="1">
              <a:spLocks noChangeArrowheads="1"/>
            </p:cNvSpPr>
            <p:nvPr/>
          </p:nvSpPr>
          <p:spPr bwMode="auto">
            <a:xfrm>
              <a:off x="8213864" y="1433513"/>
              <a:ext cx="410400" cy="410400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491" name="CaixaDeTexto 92"/>
            <p:cNvSpPr txBox="1">
              <a:spLocks noChangeArrowheads="1"/>
            </p:cNvSpPr>
            <p:nvPr/>
          </p:nvSpPr>
          <p:spPr bwMode="auto">
            <a:xfrm>
              <a:off x="6572264" y="1843913"/>
              <a:ext cx="410400" cy="410400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492" name="CaixaDeTexto 93"/>
            <p:cNvSpPr txBox="1">
              <a:spLocks noChangeArrowheads="1"/>
            </p:cNvSpPr>
            <p:nvPr/>
          </p:nvSpPr>
          <p:spPr bwMode="auto">
            <a:xfrm>
              <a:off x="6982664" y="1843913"/>
              <a:ext cx="410400" cy="410400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493" name="CaixaDeTexto 94"/>
            <p:cNvSpPr txBox="1">
              <a:spLocks noChangeArrowheads="1"/>
            </p:cNvSpPr>
            <p:nvPr/>
          </p:nvSpPr>
          <p:spPr bwMode="auto">
            <a:xfrm>
              <a:off x="7393064" y="1843913"/>
              <a:ext cx="410400" cy="410400"/>
            </a:xfrm>
            <a:prstGeom prst="rect">
              <a:avLst/>
            </a:prstGeom>
            <a:solidFill>
              <a:srgbClr val="0707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494" name="CaixaDeTexto 95"/>
            <p:cNvSpPr txBox="1">
              <a:spLocks noChangeArrowheads="1"/>
            </p:cNvSpPr>
            <p:nvPr/>
          </p:nvSpPr>
          <p:spPr bwMode="auto">
            <a:xfrm>
              <a:off x="7803464" y="1843913"/>
              <a:ext cx="410400" cy="410400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495" name="CaixaDeTexto 96"/>
            <p:cNvSpPr txBox="1">
              <a:spLocks noChangeArrowheads="1"/>
            </p:cNvSpPr>
            <p:nvPr/>
          </p:nvSpPr>
          <p:spPr bwMode="auto">
            <a:xfrm>
              <a:off x="8213864" y="1843913"/>
              <a:ext cx="410400" cy="410400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496" name="CaixaDeTexto 97"/>
            <p:cNvSpPr txBox="1">
              <a:spLocks noChangeArrowheads="1"/>
            </p:cNvSpPr>
            <p:nvPr/>
          </p:nvSpPr>
          <p:spPr bwMode="auto">
            <a:xfrm>
              <a:off x="6572264" y="2254313"/>
              <a:ext cx="410400" cy="410400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497" name="CaixaDeTexto 98"/>
            <p:cNvSpPr txBox="1">
              <a:spLocks noChangeArrowheads="1"/>
            </p:cNvSpPr>
            <p:nvPr/>
          </p:nvSpPr>
          <p:spPr bwMode="auto">
            <a:xfrm>
              <a:off x="6982664" y="2254313"/>
              <a:ext cx="410400" cy="410400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498" name="CaixaDeTexto 99"/>
            <p:cNvSpPr txBox="1">
              <a:spLocks noChangeArrowheads="1"/>
            </p:cNvSpPr>
            <p:nvPr/>
          </p:nvSpPr>
          <p:spPr bwMode="auto">
            <a:xfrm>
              <a:off x="7393064" y="2254313"/>
              <a:ext cx="410400" cy="410400"/>
            </a:xfrm>
            <a:prstGeom prst="rect">
              <a:avLst/>
            </a:pr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499" name="CaixaDeTexto 100"/>
            <p:cNvSpPr txBox="1">
              <a:spLocks noChangeArrowheads="1"/>
            </p:cNvSpPr>
            <p:nvPr/>
          </p:nvSpPr>
          <p:spPr bwMode="auto">
            <a:xfrm>
              <a:off x="7803464" y="2254313"/>
              <a:ext cx="410400" cy="410400"/>
            </a:xfrm>
            <a:prstGeom prst="rect">
              <a:avLst/>
            </a:prstGeom>
            <a:solidFill>
              <a:srgbClr val="090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500" name="CaixaDeTexto 101"/>
            <p:cNvSpPr txBox="1">
              <a:spLocks noChangeArrowheads="1"/>
            </p:cNvSpPr>
            <p:nvPr/>
          </p:nvSpPr>
          <p:spPr bwMode="auto">
            <a:xfrm>
              <a:off x="8213864" y="2254313"/>
              <a:ext cx="410400" cy="410400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501" name="CaixaDeTexto 102"/>
            <p:cNvSpPr txBox="1">
              <a:spLocks noChangeArrowheads="1"/>
            </p:cNvSpPr>
            <p:nvPr/>
          </p:nvSpPr>
          <p:spPr bwMode="auto">
            <a:xfrm>
              <a:off x="6572264" y="2664713"/>
              <a:ext cx="410400" cy="410400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502" name="CaixaDeTexto 103"/>
            <p:cNvSpPr txBox="1">
              <a:spLocks noChangeArrowheads="1"/>
            </p:cNvSpPr>
            <p:nvPr/>
          </p:nvSpPr>
          <p:spPr bwMode="auto">
            <a:xfrm>
              <a:off x="6982664" y="2664713"/>
              <a:ext cx="410400" cy="410400"/>
            </a:xfrm>
            <a:prstGeom prst="rect">
              <a:avLst/>
            </a:pr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503" name="CaixaDeTexto 104"/>
            <p:cNvSpPr txBox="1">
              <a:spLocks noChangeArrowheads="1"/>
            </p:cNvSpPr>
            <p:nvPr/>
          </p:nvSpPr>
          <p:spPr bwMode="auto">
            <a:xfrm>
              <a:off x="7393064" y="2664713"/>
              <a:ext cx="410400" cy="410400"/>
            </a:xfrm>
            <a:prstGeom prst="rect">
              <a:avLst/>
            </a:pr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504" name="CaixaDeTexto 105"/>
            <p:cNvSpPr txBox="1">
              <a:spLocks noChangeArrowheads="1"/>
            </p:cNvSpPr>
            <p:nvPr/>
          </p:nvSpPr>
          <p:spPr bwMode="auto">
            <a:xfrm>
              <a:off x="7803464" y="2664713"/>
              <a:ext cx="410400" cy="410400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505" name="CaixaDeTexto 106"/>
            <p:cNvSpPr txBox="1">
              <a:spLocks noChangeArrowheads="1"/>
            </p:cNvSpPr>
            <p:nvPr/>
          </p:nvSpPr>
          <p:spPr bwMode="auto">
            <a:xfrm>
              <a:off x="8213864" y="2664713"/>
              <a:ext cx="410400" cy="410400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506" name="CaixaDeTexto 107"/>
            <p:cNvSpPr txBox="1">
              <a:spLocks noChangeArrowheads="1"/>
            </p:cNvSpPr>
            <p:nvPr/>
          </p:nvSpPr>
          <p:spPr bwMode="auto">
            <a:xfrm>
              <a:off x="6572264" y="3075113"/>
              <a:ext cx="410400" cy="410400"/>
            </a:xfrm>
            <a:prstGeom prst="rect">
              <a:avLst/>
            </a:prstGeom>
            <a:solidFill>
              <a:srgbClr val="8B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507" name="CaixaDeTexto 108"/>
            <p:cNvSpPr txBox="1">
              <a:spLocks noChangeArrowheads="1"/>
            </p:cNvSpPr>
            <p:nvPr/>
          </p:nvSpPr>
          <p:spPr bwMode="auto">
            <a:xfrm>
              <a:off x="6982664" y="3075113"/>
              <a:ext cx="410400" cy="41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508" name="CaixaDeTexto 109"/>
            <p:cNvSpPr txBox="1">
              <a:spLocks noChangeArrowheads="1"/>
            </p:cNvSpPr>
            <p:nvPr/>
          </p:nvSpPr>
          <p:spPr bwMode="auto">
            <a:xfrm>
              <a:off x="7393064" y="3075113"/>
              <a:ext cx="410400" cy="4104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509" name="CaixaDeTexto 110"/>
            <p:cNvSpPr txBox="1">
              <a:spLocks noChangeArrowheads="1"/>
            </p:cNvSpPr>
            <p:nvPr/>
          </p:nvSpPr>
          <p:spPr bwMode="auto">
            <a:xfrm>
              <a:off x="7803464" y="3075113"/>
              <a:ext cx="410400" cy="410400"/>
            </a:xfrm>
            <a:prstGeom prst="rect">
              <a:avLst/>
            </a:pr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  <p:sp>
          <p:nvSpPr>
            <p:cNvPr id="18510" name="CaixaDeTexto 111"/>
            <p:cNvSpPr txBox="1">
              <a:spLocks noChangeArrowheads="1"/>
            </p:cNvSpPr>
            <p:nvPr/>
          </p:nvSpPr>
          <p:spPr bwMode="auto">
            <a:xfrm>
              <a:off x="8213864" y="3075113"/>
              <a:ext cx="410400" cy="410400"/>
            </a:xfrm>
            <a:prstGeom prst="rect">
              <a:avLst/>
            </a:pr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>
                <a:solidFill>
                  <a:srgbClr val="FF0000"/>
                </a:solidFill>
              </a:endParaRPr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Estatística em SR (imagens)</a:t>
            </a:r>
            <a:endParaRPr lang="pt-BR" sz="2400" dirty="0" smtClean="0"/>
          </a:p>
        </p:txBody>
      </p:sp>
      <p:grpSp>
        <p:nvGrpSpPr>
          <p:cNvPr id="3" name="Grupo 1703"/>
          <p:cNvGrpSpPr>
            <a:grpSpLocks/>
          </p:cNvGrpSpPr>
          <p:nvPr/>
        </p:nvGrpSpPr>
        <p:grpSpPr bwMode="auto">
          <a:xfrm>
            <a:off x="4638675" y="5097735"/>
            <a:ext cx="1366838" cy="1571625"/>
            <a:chOff x="3419532" y="4929745"/>
            <a:chExt cx="1366782" cy="1571089"/>
          </a:xfrm>
        </p:grpSpPr>
        <p:grpSp>
          <p:nvGrpSpPr>
            <p:cNvPr id="4" name="Grupo 1700"/>
            <p:cNvGrpSpPr/>
            <p:nvPr/>
          </p:nvGrpSpPr>
          <p:grpSpPr>
            <a:xfrm>
              <a:off x="3560722" y="5072074"/>
              <a:ext cx="1073256" cy="1359008"/>
              <a:chOff x="3786182" y="4929198"/>
              <a:chExt cx="1073256" cy="1359008"/>
            </a:xfrm>
            <a:solidFill>
              <a:schemeClr val="bg1"/>
            </a:solidFill>
          </p:grpSpPr>
          <p:sp>
            <p:nvSpPr>
              <p:cNvPr id="17" name="CaixaDeTexto 16"/>
              <p:cNvSpPr txBox="1"/>
              <p:nvPr/>
            </p:nvSpPr>
            <p:spPr>
              <a:xfrm>
                <a:off x="3929058" y="5357826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99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4572000" y="5286388"/>
                <a:ext cx="216000" cy="216000"/>
              </a:xfrm>
              <a:prstGeom prst="rect">
                <a:avLst/>
              </a:prstGeom>
              <a:grpFill/>
              <a:ln cap="rnd"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174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4214810" y="4929198"/>
                <a:ext cx="216000" cy="216000"/>
              </a:xfrm>
              <a:prstGeom prst="rect">
                <a:avLst/>
              </a:prstGeom>
              <a:grpFill/>
              <a:ln cap="rnd"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174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4071934" y="5500702"/>
                <a:ext cx="216000" cy="216000"/>
              </a:xfrm>
              <a:prstGeom prst="rect">
                <a:avLst/>
              </a:prstGeom>
              <a:grpFill/>
              <a:ln cap="rnd"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187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4071934" y="5786454"/>
                <a:ext cx="216000" cy="216000"/>
              </a:xfrm>
              <a:prstGeom prst="rect">
                <a:avLst/>
              </a:prstGeom>
              <a:grpFill/>
              <a:ln cap="rnd"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162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4071934" y="5214950"/>
                <a:ext cx="216000" cy="216000"/>
              </a:xfrm>
              <a:prstGeom prst="rect">
                <a:avLst/>
              </a:prstGeom>
              <a:grpFill/>
              <a:ln cap="rnd"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163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23" name="CaixaDeTexto 22"/>
              <p:cNvSpPr txBox="1"/>
              <p:nvPr/>
            </p:nvSpPr>
            <p:spPr>
              <a:xfrm>
                <a:off x="4000496" y="6000768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16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24" name="CaixaDeTexto 23"/>
              <p:cNvSpPr txBox="1"/>
              <p:nvPr/>
            </p:nvSpPr>
            <p:spPr>
              <a:xfrm>
                <a:off x="4286248" y="5286388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7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4500562" y="5572140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16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4500562" y="5929330"/>
                <a:ext cx="216000" cy="216000"/>
              </a:xfrm>
              <a:prstGeom prst="rect">
                <a:avLst/>
              </a:prstGeom>
              <a:grpFill/>
              <a:ln cap="rnd"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156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4214810" y="5929330"/>
                <a:ext cx="216000" cy="216000"/>
              </a:xfrm>
              <a:prstGeom prst="rect">
                <a:avLst/>
              </a:prstGeom>
              <a:grpFill/>
              <a:ln cap="rnd"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175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28" name="CaixaDeTexto 27"/>
              <p:cNvSpPr txBox="1"/>
              <p:nvPr/>
            </p:nvSpPr>
            <p:spPr>
              <a:xfrm>
                <a:off x="4357686" y="5786454"/>
                <a:ext cx="216000" cy="216000"/>
              </a:xfrm>
              <a:prstGeom prst="rect">
                <a:avLst/>
              </a:prstGeom>
              <a:grpFill/>
              <a:ln cap="rnd"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148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29" name="CaixaDeTexto 28"/>
              <p:cNvSpPr txBox="1"/>
              <p:nvPr/>
            </p:nvSpPr>
            <p:spPr>
              <a:xfrm>
                <a:off x="3929058" y="5715016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9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30" name="CaixaDeTexto 29"/>
              <p:cNvSpPr txBox="1"/>
              <p:nvPr/>
            </p:nvSpPr>
            <p:spPr>
              <a:xfrm>
                <a:off x="4357686" y="5500702"/>
                <a:ext cx="216000" cy="216000"/>
              </a:xfrm>
              <a:prstGeom prst="rect">
                <a:avLst/>
              </a:prstGeom>
              <a:grpFill/>
              <a:ln cap="rnd"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152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4643438" y="5715016"/>
                <a:ext cx="216000" cy="216000"/>
              </a:xfrm>
              <a:prstGeom prst="rect">
                <a:avLst/>
              </a:prstGeom>
              <a:grpFill/>
              <a:ln cap="rnd"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149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3786182" y="5500702"/>
                <a:ext cx="216000" cy="216000"/>
              </a:xfrm>
              <a:prstGeom prst="rect">
                <a:avLst/>
              </a:prstGeom>
              <a:grpFill/>
              <a:ln cap="rnd"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137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4357686" y="6072206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32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34" name="CaixaDeTexto 33"/>
              <p:cNvSpPr txBox="1"/>
              <p:nvPr/>
            </p:nvSpPr>
            <p:spPr>
              <a:xfrm>
                <a:off x="4071934" y="5072074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23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35" name="CaixaDeTexto 34"/>
              <p:cNvSpPr txBox="1"/>
              <p:nvPr/>
            </p:nvSpPr>
            <p:spPr>
              <a:xfrm>
                <a:off x="3929058" y="5000636"/>
                <a:ext cx="216000" cy="216000"/>
              </a:xfrm>
              <a:prstGeom prst="rect">
                <a:avLst/>
              </a:prstGeom>
              <a:grpFill/>
              <a:ln cap="rnd"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155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36" name="CaixaDeTexto 35"/>
              <p:cNvSpPr txBox="1"/>
              <p:nvPr/>
            </p:nvSpPr>
            <p:spPr>
              <a:xfrm>
                <a:off x="3786182" y="5143512"/>
                <a:ext cx="216000" cy="216000"/>
              </a:xfrm>
              <a:prstGeom prst="rect">
                <a:avLst/>
              </a:prstGeom>
              <a:grpFill/>
              <a:ln cap="rnd"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139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4643438" y="5429264"/>
                <a:ext cx="216000" cy="216000"/>
              </a:xfrm>
              <a:prstGeom prst="rect">
                <a:avLst/>
              </a:prstGeom>
              <a:grpFill/>
              <a:ln cap="rnd"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102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38" name="CaixaDeTexto 37"/>
              <p:cNvSpPr txBox="1"/>
              <p:nvPr/>
            </p:nvSpPr>
            <p:spPr>
              <a:xfrm>
                <a:off x="4357686" y="5143512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28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39" name="CaixaDeTexto 38"/>
              <p:cNvSpPr txBox="1"/>
              <p:nvPr/>
            </p:nvSpPr>
            <p:spPr>
              <a:xfrm>
                <a:off x="4500562" y="5000636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18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40" name="CaixaDeTexto 39"/>
              <p:cNvSpPr txBox="1"/>
              <p:nvPr/>
            </p:nvSpPr>
            <p:spPr>
              <a:xfrm>
                <a:off x="4214810" y="5643578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99</a:t>
                </a:r>
                <a:endParaRPr lang="pt-BR" sz="900" dirty="0">
                  <a:cs typeface="+mn-cs"/>
                </a:endParaRPr>
              </a:p>
            </p:txBody>
          </p:sp>
          <p:sp>
            <p:nvSpPr>
              <p:cNvPr id="41" name="CaixaDeTexto 40"/>
              <p:cNvSpPr txBox="1"/>
              <p:nvPr/>
            </p:nvSpPr>
            <p:spPr>
              <a:xfrm>
                <a:off x="4572000" y="4929198"/>
                <a:ext cx="216000" cy="216000"/>
              </a:xfrm>
              <a:prstGeom prst="rect">
                <a:avLst/>
              </a:prstGeom>
              <a:grpFill/>
              <a:ln cap="rnd">
                <a:solidFill>
                  <a:schemeClr val="tx1"/>
                </a:solidFill>
              </a:ln>
            </p:spPr>
            <p:txBody>
              <a:bodyPr wrap="none" lIns="36000" tIns="36000" rIns="36000" bIns="36000"/>
              <a:lstStyle/>
              <a:p>
                <a:pPr algn="ctr">
                  <a:defRPr/>
                </a:pPr>
                <a:r>
                  <a:rPr lang="en-US" sz="900" dirty="0">
                    <a:cs typeface="+mn-cs"/>
                  </a:rPr>
                  <a:t>142</a:t>
                </a:r>
                <a:endParaRPr lang="pt-BR" sz="900" dirty="0">
                  <a:cs typeface="+mn-cs"/>
                </a:endParaRPr>
              </a:p>
            </p:txBody>
          </p:sp>
        </p:grpSp>
        <p:sp>
          <p:nvSpPr>
            <p:cNvPr id="16" name="Forma livre 15"/>
            <p:cNvSpPr/>
            <p:nvPr/>
          </p:nvSpPr>
          <p:spPr>
            <a:xfrm>
              <a:off x="3419532" y="4929745"/>
              <a:ext cx="1366782" cy="1571089"/>
            </a:xfrm>
            <a:custGeom>
              <a:avLst/>
              <a:gdLst>
                <a:gd name="connsiteX0" fmla="*/ 11289 w 699911"/>
                <a:gd name="connsiteY0" fmla="*/ 0 h 1196622"/>
                <a:gd name="connsiteX1" fmla="*/ 0 w 699911"/>
                <a:gd name="connsiteY1" fmla="*/ 1196622 h 1196622"/>
                <a:gd name="connsiteX2" fmla="*/ 688623 w 699911"/>
                <a:gd name="connsiteY2" fmla="*/ 1196622 h 1196622"/>
                <a:gd name="connsiteX3" fmla="*/ 699911 w 699911"/>
                <a:gd name="connsiteY3" fmla="*/ 22578 h 1196622"/>
                <a:gd name="connsiteX0" fmla="*/ 505439 w 1194061"/>
                <a:gd name="connsiteY0" fmla="*/ 0 h 1196622"/>
                <a:gd name="connsiteX1" fmla="*/ 2904 w 1194061"/>
                <a:gd name="connsiteY1" fmla="*/ 214443 h 1196622"/>
                <a:gd name="connsiteX2" fmla="*/ 494150 w 1194061"/>
                <a:gd name="connsiteY2" fmla="*/ 1196622 h 1196622"/>
                <a:gd name="connsiteX3" fmla="*/ 1182773 w 1194061"/>
                <a:gd name="connsiteY3" fmla="*/ 1196622 h 1196622"/>
                <a:gd name="connsiteX4" fmla="*/ 1194061 w 1194061"/>
                <a:gd name="connsiteY4" fmla="*/ 22578 h 1196622"/>
                <a:gd name="connsiteX0" fmla="*/ 11289 w 699911"/>
                <a:gd name="connsiteY0" fmla="*/ 0 h 1196622"/>
                <a:gd name="connsiteX1" fmla="*/ 0 w 699911"/>
                <a:gd name="connsiteY1" fmla="*/ 1196622 h 1196622"/>
                <a:gd name="connsiteX2" fmla="*/ 688623 w 699911"/>
                <a:gd name="connsiteY2" fmla="*/ 1196622 h 1196622"/>
                <a:gd name="connsiteX3" fmla="*/ 699911 w 699911"/>
                <a:gd name="connsiteY3" fmla="*/ 22578 h 1196622"/>
                <a:gd name="connsiteX0" fmla="*/ 98504 w 699911"/>
                <a:gd name="connsiteY0" fmla="*/ 0 h 1267854"/>
                <a:gd name="connsiteX1" fmla="*/ 0 w 699911"/>
                <a:gd name="connsiteY1" fmla="*/ 1267854 h 1267854"/>
                <a:gd name="connsiteX2" fmla="*/ 688623 w 699911"/>
                <a:gd name="connsiteY2" fmla="*/ 1267854 h 1267854"/>
                <a:gd name="connsiteX3" fmla="*/ 699911 w 699911"/>
                <a:gd name="connsiteY3" fmla="*/ 93810 h 1267854"/>
                <a:gd name="connsiteX0" fmla="*/ 970 w 602377"/>
                <a:gd name="connsiteY0" fmla="*/ 0 h 1566989"/>
                <a:gd name="connsiteX1" fmla="*/ 0 w 602377"/>
                <a:gd name="connsiteY1" fmla="*/ 1566989 h 1566989"/>
                <a:gd name="connsiteX2" fmla="*/ 591089 w 602377"/>
                <a:gd name="connsiteY2" fmla="*/ 1267854 h 1566989"/>
                <a:gd name="connsiteX3" fmla="*/ 602377 w 602377"/>
                <a:gd name="connsiteY3" fmla="*/ 93810 h 1566989"/>
                <a:gd name="connsiteX0" fmla="*/ 970 w 869860"/>
                <a:gd name="connsiteY0" fmla="*/ 0 h 1566989"/>
                <a:gd name="connsiteX1" fmla="*/ 0 w 869860"/>
                <a:gd name="connsiteY1" fmla="*/ 1566989 h 1566989"/>
                <a:gd name="connsiteX2" fmla="*/ 591089 w 869860"/>
                <a:gd name="connsiteY2" fmla="*/ 1267854 h 1566989"/>
                <a:gd name="connsiteX3" fmla="*/ 869860 w 869860"/>
                <a:gd name="connsiteY3" fmla="*/ 1475278 h 1566989"/>
                <a:gd name="connsiteX4" fmla="*/ 602377 w 869860"/>
                <a:gd name="connsiteY4" fmla="*/ 93810 h 1566989"/>
                <a:gd name="connsiteX0" fmla="*/ 970 w 602377"/>
                <a:gd name="connsiteY0" fmla="*/ 0 h 1566989"/>
                <a:gd name="connsiteX1" fmla="*/ 0 w 602377"/>
                <a:gd name="connsiteY1" fmla="*/ 1566989 h 1566989"/>
                <a:gd name="connsiteX2" fmla="*/ 591089 w 602377"/>
                <a:gd name="connsiteY2" fmla="*/ 1267854 h 1566989"/>
                <a:gd name="connsiteX3" fmla="*/ 602377 w 602377"/>
                <a:gd name="connsiteY3" fmla="*/ 93810 h 1566989"/>
                <a:gd name="connsiteX0" fmla="*/ 970 w 955055"/>
                <a:gd name="connsiteY0" fmla="*/ 0 h 1570388"/>
                <a:gd name="connsiteX1" fmla="*/ 0 w 955055"/>
                <a:gd name="connsiteY1" fmla="*/ 1566989 h 1570388"/>
                <a:gd name="connsiteX2" fmla="*/ 955055 w 955055"/>
                <a:gd name="connsiteY2" fmla="*/ 1570388 h 1570388"/>
                <a:gd name="connsiteX3" fmla="*/ 602377 w 955055"/>
                <a:gd name="connsiteY3" fmla="*/ 93810 h 1570388"/>
                <a:gd name="connsiteX0" fmla="*/ 970 w 955055"/>
                <a:gd name="connsiteY0" fmla="*/ 1369 h 1571757"/>
                <a:gd name="connsiteX1" fmla="*/ 0 w 955055"/>
                <a:gd name="connsiteY1" fmla="*/ 1568358 h 1571757"/>
                <a:gd name="connsiteX2" fmla="*/ 955055 w 955055"/>
                <a:gd name="connsiteY2" fmla="*/ 1571757 h 1571757"/>
                <a:gd name="connsiteX3" fmla="*/ 949691 w 955055"/>
                <a:gd name="connsiteY3" fmla="*/ 0 h 1571757"/>
                <a:gd name="connsiteX0" fmla="*/ 970 w 956499"/>
                <a:gd name="connsiteY0" fmla="*/ 0 h 1570388"/>
                <a:gd name="connsiteX1" fmla="*/ 0 w 956499"/>
                <a:gd name="connsiteY1" fmla="*/ 1566989 h 1570388"/>
                <a:gd name="connsiteX2" fmla="*/ 955055 w 956499"/>
                <a:gd name="connsiteY2" fmla="*/ 1570388 h 1570388"/>
                <a:gd name="connsiteX3" fmla="*/ 956499 w 956499"/>
                <a:gd name="connsiteY3" fmla="*/ 8359 h 1570388"/>
                <a:gd name="connsiteX0" fmla="*/ 3840 w 959369"/>
                <a:gd name="connsiteY0" fmla="*/ 0 h 1575190"/>
                <a:gd name="connsiteX1" fmla="*/ 0 w 959369"/>
                <a:gd name="connsiteY1" fmla="*/ 1575190 h 1575190"/>
                <a:gd name="connsiteX2" fmla="*/ 957925 w 959369"/>
                <a:gd name="connsiteY2" fmla="*/ 1570388 h 1575190"/>
                <a:gd name="connsiteX3" fmla="*/ 959369 w 959369"/>
                <a:gd name="connsiteY3" fmla="*/ 8359 h 1575190"/>
                <a:gd name="connsiteX0" fmla="*/ 970 w 956499"/>
                <a:gd name="connsiteY0" fmla="*/ 0 h 1571089"/>
                <a:gd name="connsiteX1" fmla="*/ 0 w 956499"/>
                <a:gd name="connsiteY1" fmla="*/ 1571089 h 1571089"/>
                <a:gd name="connsiteX2" fmla="*/ 955055 w 956499"/>
                <a:gd name="connsiteY2" fmla="*/ 1570388 h 1571089"/>
                <a:gd name="connsiteX3" fmla="*/ 956499 w 956499"/>
                <a:gd name="connsiteY3" fmla="*/ 8359 h 1571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499" h="1571089">
                  <a:moveTo>
                    <a:pt x="970" y="0"/>
                  </a:moveTo>
                  <a:cubicBezTo>
                    <a:pt x="647" y="522330"/>
                    <a:pt x="323" y="1048759"/>
                    <a:pt x="0" y="1571089"/>
                  </a:cubicBezTo>
                  <a:lnTo>
                    <a:pt x="955055" y="1570388"/>
                  </a:lnTo>
                  <a:cubicBezTo>
                    <a:pt x="955536" y="1049712"/>
                    <a:pt x="956018" y="529035"/>
                    <a:pt x="956499" y="8359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72" name="CaixaDeTexto 71"/>
          <p:cNvSpPr txBox="1">
            <a:spLocks noChangeArrowheads="1"/>
          </p:cNvSpPr>
          <p:nvPr/>
        </p:nvSpPr>
        <p:spPr bwMode="auto">
          <a:xfrm>
            <a:off x="7392988" y="2244725"/>
            <a:ext cx="409575" cy="411163"/>
          </a:xfrm>
          <a:prstGeom prst="rect">
            <a:avLst/>
          </a:prstGeom>
          <a:noFill/>
          <a:ln w="38100" cap="rnd">
            <a:solidFill>
              <a:srgbClr val="FF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142</a:t>
            </a:r>
            <a:endParaRPr lang="pt-BR" alt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rupo 72"/>
          <p:cNvGrpSpPr>
            <a:grpSpLocks/>
          </p:cNvGrpSpPr>
          <p:nvPr/>
        </p:nvGrpSpPr>
        <p:grpSpPr bwMode="auto">
          <a:xfrm>
            <a:off x="2387600" y="3114675"/>
            <a:ext cx="285750" cy="285750"/>
            <a:chOff x="4862117" y="3649267"/>
            <a:chExt cx="285752" cy="285752"/>
          </a:xfrm>
        </p:grpSpPr>
        <p:cxnSp>
          <p:nvCxnSpPr>
            <p:cNvPr id="74" name="Conector reto 73"/>
            <p:cNvCxnSpPr/>
            <p:nvPr/>
          </p:nvCxnSpPr>
          <p:spPr>
            <a:xfrm rot="5400000">
              <a:off x="4862118" y="3790555"/>
              <a:ext cx="285752" cy="31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0800000">
              <a:off x="4862117" y="3790556"/>
              <a:ext cx="285752" cy="31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5"/>
          <p:cNvGrpSpPr>
            <a:grpSpLocks/>
          </p:cNvGrpSpPr>
          <p:nvPr/>
        </p:nvGrpSpPr>
        <p:grpSpPr bwMode="auto">
          <a:xfrm>
            <a:off x="5626100" y="1793875"/>
            <a:ext cx="285750" cy="285750"/>
            <a:chOff x="4862117" y="3649267"/>
            <a:chExt cx="285752" cy="285752"/>
          </a:xfrm>
        </p:grpSpPr>
        <p:cxnSp>
          <p:nvCxnSpPr>
            <p:cNvPr id="77" name="Conector reto 76"/>
            <p:cNvCxnSpPr/>
            <p:nvPr/>
          </p:nvCxnSpPr>
          <p:spPr>
            <a:xfrm rot="5400000">
              <a:off x="4862118" y="3790555"/>
              <a:ext cx="285752" cy="31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rot="10800000">
              <a:off x="4862117" y="3790556"/>
              <a:ext cx="285752" cy="31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78"/>
          <p:cNvGrpSpPr>
            <a:grpSpLocks/>
          </p:cNvGrpSpPr>
          <p:nvPr/>
        </p:nvGrpSpPr>
        <p:grpSpPr bwMode="auto">
          <a:xfrm>
            <a:off x="5564215" y="4797201"/>
            <a:ext cx="1126616" cy="657735"/>
            <a:chOff x="5564724" y="4700386"/>
            <a:chExt cx="1125875" cy="657440"/>
          </a:xfrm>
        </p:grpSpPr>
        <p:sp>
          <p:nvSpPr>
            <p:cNvPr id="18450" name="CaixaDeTexto 79"/>
            <p:cNvSpPr txBox="1">
              <a:spLocks noChangeArrowheads="1"/>
            </p:cNvSpPr>
            <p:nvPr/>
          </p:nvSpPr>
          <p:spPr bwMode="auto">
            <a:xfrm>
              <a:off x="6474599" y="4931424"/>
              <a:ext cx="216000" cy="216000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900" dirty="0"/>
                <a:t>142</a:t>
              </a:r>
              <a:endParaRPr lang="pt-BR" altLang="pt-BR" sz="900" dirty="0"/>
            </a:p>
          </p:txBody>
        </p:sp>
        <p:sp>
          <p:nvSpPr>
            <p:cNvPr id="81" name="Seta em forma de U 80"/>
            <p:cNvSpPr/>
            <p:nvPr/>
          </p:nvSpPr>
          <p:spPr>
            <a:xfrm>
              <a:off x="5644044" y="4700386"/>
              <a:ext cx="971361" cy="431807"/>
            </a:xfrm>
            <a:prstGeom prst="uturnArrow">
              <a:avLst>
                <a:gd name="adj1" fmla="val 5126"/>
                <a:gd name="adj2" fmla="val 12654"/>
                <a:gd name="adj3" fmla="val 22876"/>
                <a:gd name="adj4" fmla="val 43750"/>
                <a:gd name="adj5" fmla="val 35494"/>
              </a:avLst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452" name="CaixaDeTexto 81"/>
            <p:cNvSpPr txBox="1">
              <a:spLocks noChangeArrowheads="1"/>
            </p:cNvSpPr>
            <p:nvPr/>
          </p:nvSpPr>
          <p:spPr bwMode="auto">
            <a:xfrm>
              <a:off x="5564724" y="5141826"/>
              <a:ext cx="216000" cy="216000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36000" tIns="36000" rIns="36000" bIns="36000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/>
            </a:p>
          </p:txBody>
        </p:sp>
      </p:grpSp>
      <p:sp>
        <p:nvSpPr>
          <p:cNvPr id="18445" name="Retângulo 101"/>
          <p:cNvSpPr>
            <a:spLocks noChangeArrowheads="1"/>
          </p:cNvSpPr>
          <p:nvPr/>
        </p:nvSpPr>
        <p:spPr bwMode="auto">
          <a:xfrm>
            <a:off x="357188" y="5467350"/>
            <a:ext cx="3567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Sorteio aleatório de 1 ponto...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03C66-C744-4C6F-AD1C-E61E66DD199A}" type="slidenum">
              <a:rPr lang="pt-BR"/>
              <a:pPr>
                <a:defRPr/>
              </a:pPr>
              <a:t>17</a:t>
            </a:fld>
            <a:endParaRPr lang="pt-BR"/>
          </a:p>
        </p:txBody>
      </p:sp>
      <p:sp>
        <p:nvSpPr>
          <p:cNvPr id="104" name="Retângulo 101"/>
          <p:cNvSpPr>
            <a:spLocks noChangeArrowheads="1"/>
          </p:cNvSpPr>
          <p:nvPr/>
        </p:nvSpPr>
        <p:spPr bwMode="auto">
          <a:xfrm>
            <a:off x="4320480" y="3717032"/>
            <a:ext cx="4572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82563" indent="-182563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 smtClean="0"/>
              <a:t>Desconsiderando-se as relações espaciais,</a:t>
            </a:r>
            <a:r>
              <a:rPr lang="pt-BR" altLang="pt-BR" sz="1800" dirty="0"/>
              <a:t> </a:t>
            </a:r>
            <a:r>
              <a:rPr lang="pt-BR" altLang="pt-BR" sz="1800" dirty="0" smtClean="0"/>
              <a:t>este sorteio seria equivalente a um sorteio numa urna!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rupo de pessoas de negócios livre de direitos Vetores Clip Art ilustração cart15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959" y="4596377"/>
            <a:ext cx="3444273" cy="228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Estudando um problema...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8368"/>
            <a:ext cx="7772400" cy="1320552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pt-BR" altLang="pt-BR" sz="2000" dirty="0" smtClean="0"/>
              <a:t>Em geral, numa pesquisa estamos interessados em estudar alguns aspectos relacionados a algum fenômeno real ou hipotético (modelo) tentando compreender os diversos resultados observados ou possíveis de serem obtidos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45F7C-36F3-429C-8FC4-D0F699ECF488}" type="slidenum">
              <a:rPr lang="pt-BR"/>
              <a:pPr>
                <a:defRPr/>
              </a:pPr>
              <a:t>2</a:t>
            </a:fld>
            <a:endParaRPr lang="pt-BR"/>
          </a:p>
        </p:txBody>
      </p:sp>
      <p:grpSp>
        <p:nvGrpSpPr>
          <p:cNvPr id="24" name="Grupo 23"/>
          <p:cNvGrpSpPr>
            <a:grpSpLocks/>
          </p:cNvGrpSpPr>
          <p:nvPr/>
        </p:nvGrpSpPr>
        <p:grpSpPr bwMode="auto">
          <a:xfrm>
            <a:off x="4824412" y="2769962"/>
            <a:ext cx="2952750" cy="1725612"/>
            <a:chOff x="5453356" y="1135590"/>
            <a:chExt cx="2952824" cy="1726877"/>
          </a:xfrm>
        </p:grpSpPr>
        <p:sp>
          <p:nvSpPr>
            <p:cNvPr id="25" name="AutoShape 11"/>
            <p:cNvSpPr>
              <a:spLocks noChangeArrowheads="1"/>
            </p:cNvSpPr>
            <p:nvPr/>
          </p:nvSpPr>
          <p:spPr bwMode="auto">
            <a:xfrm>
              <a:off x="5453356" y="1135590"/>
              <a:ext cx="2952824" cy="1726877"/>
            </a:xfrm>
            <a:prstGeom prst="cloudCallout">
              <a:avLst>
                <a:gd name="adj1" fmla="val -40852"/>
                <a:gd name="adj2" fmla="val 63069"/>
              </a:avLst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pt-BR" sz="1400" b="1">
                <a:latin typeface="Times New Roman" pitchFamily="18" charset="0"/>
              </a:endParaRPr>
            </a:p>
          </p:txBody>
        </p:sp>
        <p:pic>
          <p:nvPicPr>
            <p:cNvPr id="26" name="Picture 1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97853" y="1485096"/>
              <a:ext cx="1230343" cy="870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7" name="Picture 1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582097" y="1928333"/>
              <a:ext cx="1268444" cy="644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5" name="Grupo 4"/>
          <p:cNvGrpSpPr/>
          <p:nvPr/>
        </p:nvGrpSpPr>
        <p:grpSpPr>
          <a:xfrm>
            <a:off x="144462" y="3833587"/>
            <a:ext cx="2614613" cy="1816100"/>
            <a:chOff x="144462" y="3833587"/>
            <a:chExt cx="2614613" cy="1816100"/>
          </a:xfrm>
        </p:grpSpPr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 flipH="1">
              <a:off x="144462" y="3833587"/>
              <a:ext cx="2614613" cy="1816100"/>
            </a:xfrm>
            <a:prstGeom prst="cloudCallout">
              <a:avLst>
                <a:gd name="adj1" fmla="val -69236"/>
                <a:gd name="adj2" fmla="val 29509"/>
              </a:avLst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pt-BR" sz="1400" b="1">
                <a:latin typeface="Times New Roman" pitchFamily="18" charset="0"/>
              </a:endParaRP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112307"/>
              <a:ext cx="808140" cy="828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201" y="4525811"/>
              <a:ext cx="829168" cy="806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upo 12"/>
          <p:cNvGrpSpPr/>
          <p:nvPr/>
        </p:nvGrpSpPr>
        <p:grpSpPr>
          <a:xfrm>
            <a:off x="2087562" y="2769962"/>
            <a:ext cx="2582863" cy="1489075"/>
            <a:chOff x="2087562" y="2769962"/>
            <a:chExt cx="2582863" cy="1489075"/>
          </a:xfrm>
        </p:grpSpPr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2087562" y="2769962"/>
              <a:ext cx="2582863" cy="1489075"/>
            </a:xfrm>
            <a:prstGeom prst="cloudCallout">
              <a:avLst>
                <a:gd name="adj1" fmla="val 24375"/>
                <a:gd name="adj2" fmla="val 82102"/>
              </a:avLst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pt-BR" sz="1400" b="1">
                <a:latin typeface="Times New Roman" pitchFamily="18" charset="0"/>
              </a:endParaRPr>
            </a:p>
          </p:txBody>
        </p:sp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2985862"/>
              <a:ext cx="1145114" cy="736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593" y="3241449"/>
              <a:ext cx="1014131" cy="742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Grupo 13"/>
          <p:cNvGrpSpPr/>
          <p:nvPr/>
        </p:nvGrpSpPr>
        <p:grpSpPr>
          <a:xfrm>
            <a:off x="6553200" y="4352699"/>
            <a:ext cx="2339975" cy="1873250"/>
            <a:chOff x="6553200" y="4352699"/>
            <a:chExt cx="2339975" cy="1873250"/>
          </a:xfrm>
        </p:grpSpPr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6553200" y="4352699"/>
              <a:ext cx="2339975" cy="1873250"/>
            </a:xfrm>
            <a:prstGeom prst="cloudCallout">
              <a:avLst>
                <a:gd name="adj1" fmla="val -76398"/>
                <a:gd name="adj2" fmla="val 8884"/>
              </a:avLst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pt-BR" sz="1400" b="1">
                <a:latin typeface="Times New Roman" pitchFamily="18" charset="0"/>
              </a:endParaRPr>
            </a:p>
          </p:txBody>
        </p:sp>
        <p:pic>
          <p:nvPicPr>
            <p:cNvPr id="1038" name="Picture 14" descr="Programação livre de direitos Vetores Clip Art ilustração vc10539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8895" y="4667822"/>
              <a:ext cx="1095104" cy="816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Computador livre de direitos Vetores Clip Art ilustração vc01907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840" y="4941168"/>
              <a:ext cx="828009" cy="887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3904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População, Universo ou Espaço Amostral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84176"/>
            <a:ext cx="7772400" cy="5013176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pt-BR" altLang="pt-BR" sz="2000" dirty="0" smtClean="0"/>
              <a:t>Quase sempre é impossível analisar todos os dados relacionados a esses aspectos, o que em estatística chamamos de </a:t>
            </a:r>
            <a:r>
              <a:rPr lang="pt-BR" altLang="pt-BR" sz="2000" dirty="0" smtClean="0">
                <a:solidFill>
                  <a:srgbClr val="FF0000"/>
                </a:solidFill>
              </a:rPr>
              <a:t>população</a:t>
            </a:r>
            <a:r>
              <a:rPr lang="pt-BR" altLang="pt-BR" sz="2000" dirty="0" smtClean="0"/>
              <a:t>, universo ou espaço amostral</a:t>
            </a:r>
          </a:p>
          <a:p>
            <a:pPr algn="just" eaLnBrk="1" hangingPunct="1">
              <a:buFontTx/>
              <a:buNone/>
            </a:pPr>
            <a:r>
              <a:rPr lang="pt-BR" altLang="pt-BR" sz="2000" dirty="0" smtClean="0"/>
              <a:t>De fato, a população representa o conjunto de todos os resultados possíveis de um experimento e é designado por </a:t>
            </a:r>
            <a:r>
              <a:rPr lang="pt-BR" altLang="pt-BR" sz="2000" i="1" dirty="0">
                <a:latin typeface="Times New Roman" charset="0"/>
                <a:cs typeface="Times New Roman" charset="0"/>
              </a:rPr>
              <a:t>U</a:t>
            </a:r>
            <a:r>
              <a:rPr lang="pt-BR" altLang="pt-BR" sz="2000" dirty="0"/>
              <a:t>, </a:t>
            </a:r>
            <a:r>
              <a:rPr lang="pt-BR" altLang="pt-BR" sz="2000" i="1" dirty="0">
                <a:latin typeface="Times New Roman" charset="0"/>
                <a:cs typeface="Times New Roman" charset="0"/>
              </a:rPr>
              <a:t>S</a:t>
            </a:r>
            <a:r>
              <a:rPr lang="pt-BR" altLang="pt-BR" sz="2000" dirty="0">
                <a:cs typeface="Times New Roman" charset="0"/>
              </a:rPr>
              <a:t> ou </a:t>
            </a:r>
            <a:r>
              <a:rPr lang="pt-BR" altLang="pt-BR" sz="2000" dirty="0" smtClean="0">
                <a:cs typeface="Times New Roman" charset="0"/>
                <a:sym typeface="Symbol" pitchFamily="18" charset="2"/>
              </a:rPr>
              <a:t></a:t>
            </a:r>
          </a:p>
          <a:p>
            <a:pPr algn="just" eaLnBrk="1" hangingPunct="1">
              <a:buFontTx/>
              <a:buNone/>
            </a:pPr>
            <a:endParaRPr lang="pt-BR" altLang="pt-BR" sz="2000" dirty="0">
              <a:cs typeface="Times New Roman" charset="0"/>
              <a:sym typeface="Symbol" pitchFamily="18" charset="2"/>
            </a:endParaRPr>
          </a:p>
          <a:p>
            <a:pPr algn="just" eaLnBrk="1" hangingPunct="1">
              <a:buFontTx/>
              <a:buNone/>
            </a:pPr>
            <a:r>
              <a:rPr lang="pt-BR" altLang="pt-BR" sz="2000" dirty="0" smtClean="0">
                <a:cs typeface="Times New Roman" charset="0"/>
                <a:sym typeface="Symbol" pitchFamily="18" charset="2"/>
              </a:rPr>
              <a:t>Por exemplo, num estudo sobre qual é o papel do fogo no processo de desmatamento na Amazônia, quem faz parte da população estudada? Ou seja, qual é o escopo do meu estudo ou onde ele se aplica?</a:t>
            </a:r>
          </a:p>
          <a:p>
            <a:pPr algn="just" eaLnBrk="1" hangingPunct="1">
              <a:buFontTx/>
              <a:buNone/>
            </a:pPr>
            <a:r>
              <a:rPr lang="pt-BR" altLang="pt-BR" sz="2000" dirty="0" smtClean="0">
                <a:cs typeface="Times New Roman" charset="0"/>
                <a:sym typeface="Symbol" pitchFamily="18" charset="2"/>
              </a:rPr>
              <a:t>Inclui todos os desmatamentos já ocorridos? De qualquer tamanho? Em qualquer lugar? Considera-se fogo natural, “acidental” e criminoso?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45F7C-36F3-429C-8FC4-D0F699ECF488}" type="slidenum">
              <a:rPr lang="pt-BR"/>
              <a:pPr>
                <a:defRPr/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877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Probabilidade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772400" cy="2317071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pt-BR" altLang="pt-BR" sz="2000" dirty="0" smtClean="0">
                <a:cs typeface="Times New Roman" charset="0"/>
                <a:sym typeface="Symbol" pitchFamily="18" charset="2"/>
              </a:rPr>
              <a:t>Diversos fenômenos que estudamos não são perfeitamente previsíveis, ou seja, o resultado observado não poderia ser conhecido antecipadamente</a:t>
            </a:r>
          </a:p>
          <a:p>
            <a:pPr algn="just" eaLnBrk="1" hangingPunct="1">
              <a:buFontTx/>
              <a:buNone/>
            </a:pPr>
            <a:endParaRPr lang="pt-BR" altLang="pt-BR" sz="1000" dirty="0">
              <a:cs typeface="Times New Roman" charset="0"/>
              <a:sym typeface="Symbol" pitchFamily="18" charset="2"/>
            </a:endParaRPr>
          </a:p>
          <a:p>
            <a:pPr algn="just" eaLnBrk="1" hangingPunct="1">
              <a:buFontTx/>
              <a:buNone/>
            </a:pPr>
            <a:r>
              <a:rPr lang="pt-BR" altLang="pt-BR" sz="2000" dirty="0" smtClean="0">
                <a:cs typeface="Times New Roman" charset="0"/>
                <a:sym typeface="Symbol" pitchFamily="18" charset="2"/>
              </a:rPr>
              <a:t>Esses resultados podem representar a combinação de inúmeros processos, alguns deles desconhecidos, ou então esses processos podem ter componentes aleatórias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45F7C-36F3-429C-8FC4-D0F699ECF488}" type="slidenum">
              <a:rPr lang="pt-BR"/>
              <a:pPr>
                <a:defRPr/>
              </a:pPr>
              <a:t>4</a:t>
            </a:fld>
            <a:endParaRPr lang="pt-B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05064"/>
            <a:ext cx="3040235" cy="177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635733" y="3729847"/>
            <a:ext cx="3600400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8032" y="3729847"/>
            <a:ext cx="7772400" cy="22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buFontTx/>
              <a:buNone/>
            </a:pPr>
            <a:r>
              <a:rPr lang="pt-BR" altLang="pt-BR" sz="2000" kern="0" dirty="0" smtClean="0">
                <a:cs typeface="Times New Roman" charset="0"/>
                <a:sym typeface="Symbol" pitchFamily="18" charset="2"/>
              </a:rPr>
              <a:t>No entanto, é possível verificar que certos resultados são mais facilmente obtidos do que outros.</a:t>
            </a:r>
          </a:p>
          <a:p>
            <a:pPr marL="706438" algn="just" eaLnBrk="1" hangingPunct="1">
              <a:buFontTx/>
              <a:buNone/>
            </a:pPr>
            <a:r>
              <a:rPr lang="pt-BR" altLang="pt-BR" sz="2000" kern="0" dirty="0" smtClean="0">
                <a:cs typeface="Times New Roman" charset="0"/>
                <a:sym typeface="Symbol" pitchFamily="18" charset="2"/>
              </a:rPr>
              <a:t>Por exemplo, se 70% de um mapa é representado pela classe Floresta e sortearmos um ponto qualquer neste mapa, podemos afirmar que este ponto será de Floresta ou apenas temos a indicação de que é mais fácil (mais provável ou com maior </a:t>
            </a:r>
            <a:r>
              <a:rPr lang="pt-BR" altLang="pt-BR" sz="2000" kern="0" dirty="0" smtClean="0">
                <a:solidFill>
                  <a:srgbClr val="FF0000"/>
                </a:solidFill>
                <a:cs typeface="Times New Roman" charset="0"/>
                <a:sym typeface="Symbol" pitchFamily="18" charset="2"/>
              </a:rPr>
              <a:t>probabilidade</a:t>
            </a:r>
            <a:r>
              <a:rPr lang="pt-BR" altLang="pt-BR" sz="2000" kern="0" dirty="0" smtClean="0">
                <a:cs typeface="Times New Roman" charset="0"/>
                <a:sym typeface="Symbol" pitchFamily="18" charset="2"/>
              </a:rPr>
              <a:t>) que este ponto seja da classe Floresta?</a:t>
            </a:r>
          </a:p>
        </p:txBody>
      </p:sp>
    </p:spTree>
    <p:extLst>
      <p:ext uri="{BB962C8B-B14F-4D97-AF65-F5344CB8AC3E}">
        <p14:creationId xmlns:p14="http://schemas.microsoft.com/office/powerpoint/2010/main" val="53227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5" grpId="0" animBg="1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Probabilidade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7"/>
            <a:ext cx="7772400" cy="2088232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pt-BR" altLang="pt-BR" sz="2000" dirty="0" smtClean="0">
                <a:cs typeface="Times New Roman" charset="0"/>
                <a:sym typeface="Symbol" pitchFamily="18" charset="2"/>
              </a:rPr>
              <a:t>Quando conhecemos ou temos acesso a todos os elementos da população, podemos caracterizar perfeitamente as propriedades probabilísticas desta população</a:t>
            </a:r>
          </a:p>
          <a:p>
            <a:pPr algn="just" eaLnBrk="1" hangingPunct="1">
              <a:buFontTx/>
              <a:buNone/>
            </a:pPr>
            <a:endParaRPr lang="pt-BR" altLang="pt-BR" sz="2000" dirty="0">
              <a:cs typeface="Times New Roman" charset="0"/>
              <a:sym typeface="Symbol" pitchFamily="18" charset="2"/>
            </a:endParaRPr>
          </a:p>
          <a:p>
            <a:pPr algn="just" eaLnBrk="1" hangingPunct="1">
              <a:buFontTx/>
              <a:buNone/>
            </a:pPr>
            <a:r>
              <a:rPr lang="pt-BR" altLang="pt-BR" sz="2000" dirty="0" smtClean="0">
                <a:cs typeface="Times New Roman" charset="0"/>
                <a:sym typeface="Symbol" pitchFamily="18" charset="2"/>
              </a:rPr>
              <a:t>Exemplo: uma bola é escolhida ao acaso de uma urna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45F7C-36F3-429C-8FC4-D0F699ECF488}" type="slidenum">
              <a:rPr lang="pt-BR"/>
              <a:pPr>
                <a:defRPr/>
              </a:pPr>
              <a:t>5</a:t>
            </a:fld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2542114" y="3717923"/>
            <a:ext cx="2160586" cy="1655764"/>
            <a:chOff x="827584" y="3717923"/>
            <a:chExt cx="2160586" cy="1655764"/>
          </a:xfrm>
        </p:grpSpPr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827584" y="3790950"/>
              <a:ext cx="1152525" cy="1582737"/>
              <a:chOff x="2562" y="1344"/>
              <a:chExt cx="726" cy="997"/>
            </a:xfrm>
          </p:grpSpPr>
          <p:sp>
            <p:nvSpPr>
              <p:cNvPr id="9" name="Freeform 13"/>
              <p:cNvSpPr>
                <a:spLocks/>
              </p:cNvSpPr>
              <p:nvPr/>
            </p:nvSpPr>
            <p:spPr bwMode="auto">
              <a:xfrm>
                <a:off x="2562" y="1344"/>
                <a:ext cx="726" cy="997"/>
              </a:xfrm>
              <a:custGeom>
                <a:avLst/>
                <a:gdLst>
                  <a:gd name="T0" fmla="*/ 0 w 499"/>
                  <a:gd name="T1" fmla="*/ 0 h 725"/>
                  <a:gd name="T2" fmla="*/ 0 w 499"/>
                  <a:gd name="T3" fmla="*/ 118541 h 725"/>
                  <a:gd name="T4" fmla="*/ 201044 w 499"/>
                  <a:gd name="T5" fmla="*/ 118541 h 725"/>
                  <a:gd name="T6" fmla="*/ 201044 w 499"/>
                  <a:gd name="T7" fmla="*/ 0 h 7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9"/>
                  <a:gd name="T13" fmla="*/ 0 h 725"/>
                  <a:gd name="T14" fmla="*/ 499 w 499"/>
                  <a:gd name="T15" fmla="*/ 725 h 7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9" h="725">
                    <a:moveTo>
                      <a:pt x="0" y="0"/>
                    </a:moveTo>
                    <a:lnTo>
                      <a:pt x="0" y="725"/>
                    </a:lnTo>
                    <a:lnTo>
                      <a:pt x="499" y="725"/>
                    </a:lnTo>
                    <a:lnTo>
                      <a:pt x="49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" name="Oval 14"/>
              <p:cNvSpPr>
                <a:spLocks noChangeArrowheads="1"/>
              </p:cNvSpPr>
              <p:nvPr/>
            </p:nvSpPr>
            <p:spPr bwMode="auto">
              <a:xfrm>
                <a:off x="2653" y="1389"/>
                <a:ext cx="181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dirty="0" smtClean="0"/>
                  <a:t>1</a:t>
                </a:r>
                <a:endParaRPr lang="pt-BR" altLang="pt-BR" sz="1400" dirty="0"/>
              </a:p>
            </p:txBody>
          </p:sp>
          <p:sp>
            <p:nvSpPr>
              <p:cNvPr id="12" name="Oval 15"/>
              <p:cNvSpPr>
                <a:spLocks noChangeArrowheads="1"/>
              </p:cNvSpPr>
              <p:nvPr/>
            </p:nvSpPr>
            <p:spPr bwMode="auto">
              <a:xfrm>
                <a:off x="2925" y="1389"/>
                <a:ext cx="181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dirty="0" smtClean="0"/>
                  <a:t>2</a:t>
                </a:r>
                <a:endParaRPr lang="pt-BR" altLang="pt-BR" sz="1400" dirty="0"/>
              </a:p>
            </p:txBody>
          </p:sp>
          <p:sp>
            <p:nvSpPr>
              <p:cNvPr id="13" name="Oval 16"/>
              <p:cNvSpPr>
                <a:spLocks noChangeArrowheads="1"/>
              </p:cNvSpPr>
              <p:nvPr/>
            </p:nvSpPr>
            <p:spPr bwMode="auto">
              <a:xfrm>
                <a:off x="3061" y="2069"/>
                <a:ext cx="181" cy="18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dirty="0" smtClean="0"/>
                  <a:t>2</a:t>
                </a:r>
                <a:endParaRPr lang="pt-BR" altLang="pt-BR" sz="1400" dirty="0"/>
              </a:p>
            </p:txBody>
          </p:sp>
          <p:sp>
            <p:nvSpPr>
              <p:cNvPr id="14" name="Oval 17"/>
              <p:cNvSpPr>
                <a:spLocks noChangeArrowheads="1"/>
              </p:cNvSpPr>
              <p:nvPr/>
            </p:nvSpPr>
            <p:spPr bwMode="auto">
              <a:xfrm>
                <a:off x="2835" y="1842"/>
                <a:ext cx="181" cy="18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dirty="0" smtClean="0"/>
                  <a:t>2</a:t>
                </a:r>
                <a:endParaRPr lang="pt-BR" altLang="pt-BR" sz="1400" dirty="0"/>
              </a:p>
            </p:txBody>
          </p:sp>
          <p:sp>
            <p:nvSpPr>
              <p:cNvPr id="15" name="Oval 18"/>
              <p:cNvSpPr>
                <a:spLocks noChangeArrowheads="1"/>
              </p:cNvSpPr>
              <p:nvPr/>
            </p:nvSpPr>
            <p:spPr bwMode="auto">
              <a:xfrm>
                <a:off x="2653" y="1616"/>
                <a:ext cx="181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dirty="0" smtClean="0"/>
                  <a:t>1</a:t>
                </a:r>
                <a:endParaRPr lang="pt-BR" altLang="pt-BR" sz="1400" dirty="0"/>
              </a:p>
            </p:txBody>
          </p: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3080" y="1539"/>
                <a:ext cx="181" cy="18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dirty="0" smtClean="0"/>
                  <a:t>3</a:t>
                </a:r>
                <a:endParaRPr lang="pt-BR" altLang="pt-BR" sz="1400" dirty="0"/>
              </a:p>
            </p:txBody>
          </p:sp>
          <p:sp>
            <p:nvSpPr>
              <p:cNvPr id="17" name="Oval 20"/>
              <p:cNvSpPr>
                <a:spLocks noChangeArrowheads="1"/>
              </p:cNvSpPr>
              <p:nvPr/>
            </p:nvSpPr>
            <p:spPr bwMode="auto">
              <a:xfrm>
                <a:off x="2607" y="1889"/>
                <a:ext cx="181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dirty="0" smtClean="0"/>
                  <a:t>3</a:t>
                </a:r>
                <a:endParaRPr lang="pt-BR" altLang="pt-BR" sz="1400" dirty="0"/>
              </a:p>
            </p:txBody>
          </p:sp>
          <p:sp>
            <p:nvSpPr>
              <p:cNvPr id="18" name="Oval 21"/>
              <p:cNvSpPr>
                <a:spLocks noChangeArrowheads="1"/>
              </p:cNvSpPr>
              <p:nvPr/>
            </p:nvSpPr>
            <p:spPr bwMode="auto">
              <a:xfrm>
                <a:off x="2880" y="1616"/>
                <a:ext cx="181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dirty="0" smtClean="0"/>
                  <a:t>2</a:t>
                </a:r>
                <a:endParaRPr lang="pt-BR" altLang="pt-BR" sz="1400" dirty="0"/>
              </a:p>
            </p:txBody>
          </p:sp>
          <p:sp>
            <p:nvSpPr>
              <p:cNvPr id="19" name="Oval 22"/>
              <p:cNvSpPr>
                <a:spLocks noChangeArrowheads="1"/>
              </p:cNvSpPr>
              <p:nvPr/>
            </p:nvSpPr>
            <p:spPr bwMode="auto">
              <a:xfrm>
                <a:off x="3061" y="1797"/>
                <a:ext cx="181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dirty="0" smtClean="0"/>
                  <a:t>1</a:t>
                </a:r>
                <a:endParaRPr lang="pt-BR" altLang="pt-BR" sz="1400" dirty="0"/>
              </a:p>
            </p:txBody>
          </p:sp>
          <p:sp>
            <p:nvSpPr>
              <p:cNvPr id="20" name="Oval 23"/>
              <p:cNvSpPr>
                <a:spLocks noChangeArrowheads="1"/>
              </p:cNvSpPr>
              <p:nvPr/>
            </p:nvSpPr>
            <p:spPr bwMode="auto">
              <a:xfrm>
                <a:off x="2608" y="2115"/>
                <a:ext cx="181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dirty="0" smtClean="0"/>
                  <a:t>1</a:t>
                </a:r>
                <a:endParaRPr lang="pt-BR" altLang="pt-BR" sz="1400" dirty="0"/>
              </a:p>
            </p:txBody>
          </p:sp>
          <p:sp>
            <p:nvSpPr>
              <p:cNvPr id="21" name="Oval 24"/>
              <p:cNvSpPr>
                <a:spLocks noChangeArrowheads="1"/>
              </p:cNvSpPr>
              <p:nvPr/>
            </p:nvSpPr>
            <p:spPr bwMode="auto">
              <a:xfrm>
                <a:off x="2835" y="2069"/>
                <a:ext cx="181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dirty="0" smtClean="0"/>
                  <a:t>1</a:t>
                </a:r>
                <a:endParaRPr lang="pt-BR" altLang="pt-BR" sz="1400" dirty="0"/>
              </a:p>
            </p:txBody>
          </p:sp>
        </p:grpSp>
        <p:grpSp>
          <p:nvGrpSpPr>
            <p:cNvPr id="22" name="Group 41"/>
            <p:cNvGrpSpPr>
              <a:grpSpLocks/>
            </p:cNvGrpSpPr>
            <p:nvPr/>
          </p:nvGrpSpPr>
          <p:grpSpPr bwMode="auto">
            <a:xfrm>
              <a:off x="1332409" y="3717923"/>
              <a:ext cx="1655761" cy="936625"/>
              <a:chOff x="2744" y="1345"/>
              <a:chExt cx="1134" cy="590"/>
            </a:xfrm>
          </p:grpSpPr>
          <p:cxnSp>
            <p:nvCxnSpPr>
              <p:cNvPr id="23" name="AutoShape 26"/>
              <p:cNvCxnSpPr>
                <a:cxnSpLocks noChangeShapeType="1"/>
              </p:cNvCxnSpPr>
              <p:nvPr/>
            </p:nvCxnSpPr>
            <p:spPr bwMode="auto">
              <a:xfrm rot="5400000" flipV="1">
                <a:off x="3032" y="1057"/>
                <a:ext cx="416" cy="992"/>
              </a:xfrm>
              <a:prstGeom prst="curvedConnector3">
                <a:avLst>
                  <a:gd name="adj1" fmla="val -456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>
                <a:off x="3606" y="193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28" name="CaixaDeTexto 27"/>
          <p:cNvSpPr txBox="1"/>
          <p:nvPr/>
        </p:nvSpPr>
        <p:spPr>
          <a:xfrm>
            <a:off x="5350426" y="3731218"/>
            <a:ext cx="930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P(1) = ?</a:t>
            </a:r>
          </a:p>
          <a:p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P(2) = ?</a:t>
            </a:r>
          </a:p>
          <a:p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P(3) = ?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6001781" y="3718675"/>
            <a:ext cx="586443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5/11</a:t>
            </a:r>
          </a:p>
          <a:p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4/11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/11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951850"/>
              </p:ext>
            </p:extLst>
          </p:nvPr>
        </p:nvGraphicFramePr>
        <p:xfrm>
          <a:off x="4932040" y="5230812"/>
          <a:ext cx="25098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2057400" imgH="431640" progId="Equation.DSMT4">
                  <p:embed/>
                </p:oleObj>
              </mc:Choice>
              <mc:Fallback>
                <p:oleObj name="Equation" r:id="rId3" imgW="205740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5230812"/>
                        <a:ext cx="250983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99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28" grpId="0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Amostragem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784"/>
            <a:ext cx="7772400" cy="1224136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pt-BR" altLang="pt-BR" sz="2000" dirty="0">
                <a:cs typeface="Times New Roman" charset="0"/>
                <a:sym typeface="Symbol" pitchFamily="18" charset="2"/>
              </a:rPr>
              <a:t>Em geral, toda a análise é feita com base numa pequena parte da população que chamamos de </a:t>
            </a:r>
            <a:r>
              <a:rPr lang="pt-BR" altLang="pt-BR" sz="2000" dirty="0" smtClean="0">
                <a:solidFill>
                  <a:srgbClr val="FF0000"/>
                </a:solidFill>
                <a:cs typeface="Times New Roman" charset="0"/>
                <a:sym typeface="Symbol" pitchFamily="18" charset="2"/>
              </a:rPr>
              <a:t>amostra</a:t>
            </a:r>
            <a:endParaRPr lang="pt-BR" altLang="pt-BR" sz="2000" dirty="0">
              <a:solidFill>
                <a:srgbClr val="FF0000"/>
              </a:solidFill>
              <a:cs typeface="Times New Roman" charset="0"/>
              <a:sym typeface="Symbol" pitchFamily="18" charset="2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45F7C-36F3-429C-8FC4-D0F699ECF488}" type="slidenum">
              <a:rPr lang="pt-BR"/>
              <a:pPr>
                <a:defRPr/>
              </a:pPr>
              <a:t>6</a:t>
            </a:fld>
            <a:endParaRPr lang="pt-BR"/>
          </a:p>
        </p:txBody>
      </p:sp>
      <p:sp>
        <p:nvSpPr>
          <p:cNvPr id="10" name="Rectangle 2" descr="Diagonal para cima clara"/>
          <p:cNvSpPr>
            <a:spLocks noChangeArrowheads="1"/>
          </p:cNvSpPr>
          <p:nvPr/>
        </p:nvSpPr>
        <p:spPr bwMode="auto">
          <a:xfrm>
            <a:off x="1828800" y="3925888"/>
            <a:ext cx="533400" cy="5334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>
              <a:latin typeface="Times New Roman" charset="0"/>
            </a:endParaRPr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914400" y="3392488"/>
            <a:ext cx="1563688" cy="2138362"/>
            <a:chOff x="576" y="1872"/>
            <a:chExt cx="985" cy="1347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>
                <a:latin typeface="Times New Roman" charset="0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1296" y="2928"/>
              <a:ext cx="2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latin typeface="Times New Roman" charset="0"/>
                  <a:sym typeface="Symbol" pitchFamily="18" charset="2"/>
                </a:rPr>
                <a:t></a:t>
              </a:r>
              <a:endParaRPr lang="pt-BR" altLang="pt-BR" sz="2400" i="1">
                <a:latin typeface="Times New Roman" charset="0"/>
              </a:endParaRPr>
            </a:p>
          </p:txBody>
        </p:sp>
      </p:grpSp>
      <p:sp>
        <p:nvSpPr>
          <p:cNvPr id="14" name="Rectangle 8" descr="Diagonal para cima clara"/>
          <p:cNvSpPr>
            <a:spLocks noChangeArrowheads="1"/>
          </p:cNvSpPr>
          <p:nvPr/>
        </p:nvSpPr>
        <p:spPr bwMode="auto">
          <a:xfrm>
            <a:off x="1828800" y="3925888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>
              <a:latin typeface="Times New Roman" charset="0"/>
            </a:endParaRPr>
          </a:p>
        </p:txBody>
      </p:sp>
      <p:sp>
        <p:nvSpPr>
          <p:cNvPr id="21" name="Rectangle 2" descr="Diagonal para cima clara"/>
          <p:cNvSpPr>
            <a:spLocks noChangeArrowheads="1"/>
          </p:cNvSpPr>
          <p:nvPr/>
        </p:nvSpPr>
        <p:spPr bwMode="auto">
          <a:xfrm>
            <a:off x="2915816" y="3933056"/>
            <a:ext cx="533400" cy="5334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>
              <a:latin typeface="Times New Roman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767650" y="2383567"/>
            <a:ext cx="5376349" cy="4213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buFontTx/>
              <a:buNone/>
            </a:pPr>
            <a:r>
              <a:rPr lang="pt-BR" altLang="pt-BR" sz="2000" kern="0" dirty="0" smtClean="0">
                <a:cs typeface="Times New Roman" charset="0"/>
                <a:sym typeface="Symbol" pitchFamily="18" charset="2"/>
              </a:rPr>
              <a:t>Questões básicas:</a:t>
            </a:r>
          </a:p>
          <a:p>
            <a:pPr>
              <a:buAutoNum type="alphaLcParenR"/>
            </a:pPr>
            <a:r>
              <a:rPr lang="pt-BR" sz="1800" dirty="0" smtClean="0"/>
              <a:t>Quantas </a:t>
            </a:r>
            <a:r>
              <a:rPr lang="pt-BR" sz="1800" dirty="0"/>
              <a:t>observações </a:t>
            </a:r>
            <a:r>
              <a:rPr lang="pt-BR" sz="1800" dirty="0" smtClean="0"/>
              <a:t>devo ter </a:t>
            </a:r>
            <a:r>
              <a:rPr lang="pt-BR" sz="1800" dirty="0"/>
              <a:t>para garantir que minha análise </a:t>
            </a:r>
            <a:r>
              <a:rPr lang="pt-BR" sz="1800" dirty="0" smtClean="0"/>
              <a:t>produza resultados confiáveis?</a:t>
            </a:r>
          </a:p>
          <a:p>
            <a:pPr marL="0" indent="0" defTabSz="363538">
              <a:buNone/>
            </a:pPr>
            <a:r>
              <a:rPr lang="pt-BR" sz="1800" dirty="0"/>
              <a:t>	</a:t>
            </a:r>
            <a:r>
              <a:rPr lang="pt-BR" sz="1800" dirty="0" smtClean="0"/>
              <a:t>. tamanho de amostra ideal</a:t>
            </a:r>
          </a:p>
          <a:p>
            <a:pPr>
              <a:buFont typeface="+mj-lt"/>
              <a:buAutoNum type="alphaLcParenR" startAt="2"/>
            </a:pPr>
            <a:r>
              <a:rPr lang="pt-BR" sz="1800" dirty="0" smtClean="0"/>
              <a:t>Como </a:t>
            </a:r>
            <a:r>
              <a:rPr lang="pt-BR" sz="1800" dirty="0"/>
              <a:t>devo proceder </a:t>
            </a:r>
            <a:r>
              <a:rPr lang="pt-BR" sz="1800" dirty="0" smtClean="0"/>
              <a:t>a coleta destas </a:t>
            </a:r>
            <a:r>
              <a:rPr lang="pt-BR" sz="1800" dirty="0"/>
              <a:t>informações</a:t>
            </a:r>
            <a:r>
              <a:rPr lang="pt-BR" sz="1800" dirty="0" smtClean="0"/>
              <a:t>?</a:t>
            </a:r>
            <a:endParaRPr lang="pt-BR" sz="1800" dirty="0"/>
          </a:p>
          <a:p>
            <a:pPr marL="0" indent="0" defTabSz="363538">
              <a:buNone/>
            </a:pPr>
            <a:r>
              <a:rPr lang="pt-BR" altLang="pt-BR" sz="1800" kern="0" dirty="0" smtClean="0">
                <a:cs typeface="Times New Roman" charset="0"/>
                <a:sym typeface="Symbol" pitchFamily="18" charset="2"/>
              </a:rPr>
              <a:t>	. técnicas de amostragem</a:t>
            </a:r>
          </a:p>
          <a:p>
            <a:pPr marL="363538" lvl="0" indent="-363538">
              <a:buFont typeface="+mj-lt"/>
              <a:buAutoNum type="alphaLcParenR" startAt="3"/>
            </a:pPr>
            <a:r>
              <a:rPr lang="pt-BR" sz="1800" dirty="0"/>
              <a:t>Qual é o procedimento estatístico mais adequado para analisar meus dados?</a:t>
            </a:r>
          </a:p>
          <a:p>
            <a:pPr marL="0" lvl="0" indent="0" defTabSz="363538">
              <a:buNone/>
            </a:pPr>
            <a:r>
              <a:rPr lang="pt-BR" sz="1800" dirty="0"/>
              <a:t>	. </a:t>
            </a:r>
            <a:r>
              <a:rPr lang="pt-BR" sz="1800" dirty="0" smtClean="0"/>
              <a:t>tipo de dados e métricas representativas</a:t>
            </a:r>
            <a:endParaRPr lang="pt-BR" sz="1800" dirty="0"/>
          </a:p>
          <a:p>
            <a:pPr marL="0" lvl="0" indent="0" defTabSz="363538">
              <a:buNone/>
            </a:pPr>
            <a:r>
              <a:rPr lang="pt-BR" sz="1800" dirty="0"/>
              <a:t>	. hipóteses a serem testadas</a:t>
            </a:r>
          </a:p>
          <a:p>
            <a:pPr marL="0" lvl="0" indent="0" defTabSz="363538">
              <a:buNone/>
            </a:pPr>
            <a:r>
              <a:rPr lang="pt-BR" sz="1800" dirty="0"/>
              <a:t>	. </a:t>
            </a:r>
            <a:r>
              <a:rPr lang="pt-BR" sz="1800" dirty="0" smtClean="0"/>
              <a:t>relacionamento entre observações</a:t>
            </a:r>
            <a:endParaRPr lang="pt-BR" sz="1800" dirty="0"/>
          </a:p>
          <a:p>
            <a:pPr marL="0" indent="0" defTabSz="363538">
              <a:buNone/>
            </a:pPr>
            <a:endParaRPr lang="pt-BR" altLang="pt-BR" sz="2000" kern="0" dirty="0">
              <a:cs typeface="Times New 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899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1" grpId="0" animBg="1"/>
      <p:bldP spid="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Planejamento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784"/>
            <a:ext cx="7772400" cy="3168352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pt-BR" altLang="pt-BR" sz="2000" dirty="0" smtClean="0">
                <a:cs typeface="Times New Roman" charset="0"/>
                <a:sym typeface="Symbol" pitchFamily="18" charset="2"/>
              </a:rPr>
              <a:t>Idealmente a escolha da análise estatística deveria ser feita no </a:t>
            </a:r>
            <a:r>
              <a:rPr lang="pt-BR" altLang="pt-BR" sz="2000" dirty="0">
                <a:cs typeface="Times New Roman" charset="0"/>
                <a:sym typeface="Symbol" pitchFamily="18" charset="2"/>
              </a:rPr>
              <a:t>início </a:t>
            </a:r>
            <a:r>
              <a:rPr lang="pt-BR" altLang="pt-BR" sz="2000" dirty="0" smtClean="0">
                <a:cs typeface="Times New Roman" charset="0"/>
                <a:sym typeface="Symbol" pitchFamily="18" charset="2"/>
              </a:rPr>
              <a:t>de seu </a:t>
            </a:r>
            <a:r>
              <a:rPr lang="pt-BR" altLang="pt-BR" sz="2000" dirty="0">
                <a:cs typeface="Times New Roman" charset="0"/>
                <a:sym typeface="Symbol" pitchFamily="18" charset="2"/>
              </a:rPr>
              <a:t>projeto, antes </a:t>
            </a:r>
            <a:r>
              <a:rPr lang="pt-BR" altLang="pt-BR" sz="2000" dirty="0" smtClean="0">
                <a:cs typeface="Times New Roman" charset="0"/>
                <a:sym typeface="Symbol" pitchFamily="18" charset="2"/>
              </a:rPr>
              <a:t>mesmo de se coletar </a:t>
            </a:r>
            <a:r>
              <a:rPr lang="pt-BR" altLang="pt-BR" sz="2000" dirty="0">
                <a:cs typeface="Times New Roman" charset="0"/>
                <a:sym typeface="Symbol" pitchFamily="18" charset="2"/>
              </a:rPr>
              <a:t>quaisquer </a:t>
            </a:r>
            <a:r>
              <a:rPr lang="pt-BR" altLang="pt-BR" sz="2000" dirty="0" smtClean="0">
                <a:cs typeface="Times New Roman" charset="0"/>
                <a:sym typeface="Symbol" pitchFamily="18" charset="2"/>
              </a:rPr>
              <a:t>dados</a:t>
            </a:r>
          </a:p>
          <a:p>
            <a:pPr algn="just" eaLnBrk="1" hangingPunct="1">
              <a:buFontTx/>
              <a:buNone/>
            </a:pPr>
            <a:endParaRPr lang="pt-BR" altLang="pt-BR" sz="2000" dirty="0" smtClean="0">
              <a:cs typeface="Times New Roman" charset="0"/>
              <a:sym typeface="Symbol" pitchFamily="18" charset="2"/>
            </a:endParaRPr>
          </a:p>
          <a:p>
            <a:pPr algn="just" eaLnBrk="1" hangingPunct="1">
              <a:buFontTx/>
              <a:buNone/>
            </a:pPr>
            <a:r>
              <a:rPr lang="pt-BR" altLang="pt-BR" sz="2000" dirty="0" smtClean="0">
                <a:cs typeface="Times New Roman" charset="0"/>
                <a:sym typeface="Symbol" pitchFamily="18" charset="2"/>
              </a:rPr>
              <a:t>As análises estatísticas têm diferentes pré-requisitos relacionados ao tipo de dado analisado, tamanho da amostra e natureza de relacionamento desses dados. Conhecer </a:t>
            </a:r>
            <a:r>
              <a:rPr lang="pt-BR" altLang="pt-BR" sz="2000" dirty="0">
                <a:cs typeface="Times New Roman" charset="0"/>
                <a:sym typeface="Symbol" pitchFamily="18" charset="2"/>
              </a:rPr>
              <a:t>a abordagem estatística </a:t>
            </a:r>
            <a:r>
              <a:rPr lang="pt-BR" altLang="pt-BR" sz="2000" dirty="0" smtClean="0">
                <a:cs typeface="Times New Roman" charset="0"/>
                <a:sym typeface="Symbol" pitchFamily="18" charset="2"/>
              </a:rPr>
              <a:t>previamente permitirá </a:t>
            </a:r>
            <a:r>
              <a:rPr lang="pt-BR" altLang="pt-BR" sz="2000" dirty="0">
                <a:cs typeface="Times New Roman" charset="0"/>
                <a:sym typeface="Symbol" pitchFamily="18" charset="2"/>
              </a:rPr>
              <a:t>que você planeje a forma como você </a:t>
            </a:r>
            <a:r>
              <a:rPr lang="pt-BR" altLang="pt-BR" sz="2000" dirty="0" smtClean="0">
                <a:cs typeface="Times New Roman" charset="0"/>
                <a:sym typeface="Symbol" pitchFamily="18" charset="2"/>
              </a:rPr>
              <a:t>deve coletar </a:t>
            </a:r>
            <a:r>
              <a:rPr lang="pt-BR" altLang="pt-BR" sz="2000" dirty="0">
                <a:cs typeface="Times New Roman" charset="0"/>
                <a:sym typeface="Symbol" pitchFamily="18" charset="2"/>
              </a:rPr>
              <a:t>seus </a:t>
            </a:r>
            <a:r>
              <a:rPr lang="pt-BR" altLang="pt-BR" sz="2000" dirty="0" smtClean="0">
                <a:cs typeface="Times New Roman" charset="0"/>
                <a:sym typeface="Symbol" pitchFamily="18" charset="2"/>
              </a:rPr>
              <a:t>dados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45F7C-36F3-429C-8FC4-D0F699ECF488}" type="slidenum">
              <a:rPr lang="pt-BR"/>
              <a:pPr>
                <a:defRPr/>
              </a:pPr>
              <a:t>7</a:t>
            </a:fld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63" y="4419473"/>
            <a:ext cx="1517153" cy="206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3568" y="4766672"/>
            <a:ext cx="5760640" cy="19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buFontTx/>
              <a:buNone/>
            </a:pPr>
            <a:r>
              <a:rPr lang="pt-BR" altLang="pt-BR" sz="2000" kern="0" dirty="0" smtClean="0">
                <a:solidFill>
                  <a:srgbClr val="FF0000"/>
                </a:solidFill>
                <a:cs typeface="Times New Roman" charset="0"/>
                <a:sym typeface="Symbol" pitchFamily="18" charset="2"/>
              </a:rPr>
              <a:t>Cuidado!</a:t>
            </a:r>
            <a:r>
              <a:rPr lang="pt-BR" altLang="pt-BR" sz="2000" kern="0" dirty="0" smtClean="0">
                <a:cs typeface="Times New Roman" charset="0"/>
                <a:sym typeface="Symbol" pitchFamily="18" charset="2"/>
              </a:rPr>
              <a:t> Se você sair coletando dados para daí procurar uma maneira de realizar a análise dos mesmos, você pode ao final concluir que não dispõe exatamente do que você precisa para responder a sua questão científica.</a:t>
            </a:r>
            <a:endParaRPr lang="pt-BR" altLang="pt-BR" sz="2000" kern="0" dirty="0">
              <a:solidFill>
                <a:srgbClr val="FF0000"/>
              </a:solidFill>
              <a:cs typeface="Times New 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043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Definição Clássica de Estatística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45F7C-36F3-429C-8FC4-D0F699ECF488}" type="slidenum">
              <a:rPr lang="pt-BR"/>
              <a:pPr>
                <a:defRPr/>
              </a:pPr>
              <a:t>8</a:t>
            </a:fld>
            <a:endParaRPr lang="pt-BR"/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685800" y="2060848"/>
            <a:ext cx="777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buFontTx/>
              <a:buNone/>
            </a:pPr>
            <a:r>
              <a:rPr lang="pt-BR" altLang="pt-BR" sz="2000" kern="0" dirty="0" smtClean="0">
                <a:solidFill>
                  <a:srgbClr val="FF0000"/>
                </a:solidFill>
              </a:rPr>
              <a:t>Estatística</a:t>
            </a:r>
            <a:r>
              <a:rPr lang="pt-BR" altLang="pt-BR" sz="2000" kern="0" dirty="0" smtClean="0"/>
              <a:t> é a ciência que investiga os processos de obtenção, organização e análise de dados sobre uma população, e os métodos de tirar conclusões ou fazer predições com base nesses dados.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8768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pt-BR" altLang="pt-BR" sz="2400" dirty="0"/>
              <a:t>Estatística Descritiva X </a:t>
            </a:r>
            <a:r>
              <a:rPr lang="pt-BR" altLang="pt-BR" sz="2400" dirty="0">
                <a:solidFill>
                  <a:srgbClr val="FF3300"/>
                </a:solidFill>
              </a:rPr>
              <a:t>Estatística Inferencial</a:t>
            </a:r>
          </a:p>
          <a:p>
            <a:pPr eaLnBrk="1" hangingPunct="1">
              <a:buFontTx/>
              <a:buNone/>
            </a:pPr>
            <a:endParaRPr lang="pt-BR" altLang="pt-BR" sz="2400" dirty="0"/>
          </a:p>
          <a:p>
            <a:pPr eaLnBrk="1" hangingPunct="1">
              <a:buFontTx/>
              <a:buNone/>
            </a:pP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159441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Para que Estatística em SR?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214313" y="1554163"/>
            <a:ext cx="8786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446088" indent="-174625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2000" dirty="0"/>
              <a:t>caracterizar um fenômeno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err="1"/>
              <a:t>ex</a:t>
            </a:r>
            <a:r>
              <a:rPr lang="pt-BR" altLang="pt-BR" sz="1600" dirty="0"/>
              <a:t>: q</a:t>
            </a:r>
            <a:r>
              <a:rPr lang="pt-BR" altLang="pt-BR" sz="1600" dirty="0" smtClean="0"/>
              <a:t>ual </a:t>
            </a:r>
            <a:r>
              <a:rPr lang="pt-BR" altLang="pt-BR" sz="1600" dirty="0"/>
              <a:t>o </a:t>
            </a:r>
            <a:r>
              <a:rPr lang="pt-BR" altLang="pt-BR" sz="1600" dirty="0" err="1"/>
              <a:t>retroespalhamento</a:t>
            </a:r>
            <a:r>
              <a:rPr lang="pt-BR" altLang="pt-BR" sz="1600" dirty="0"/>
              <a:t> de áreas florestais em dados JERS?</a:t>
            </a: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468313" y="2200275"/>
            <a:ext cx="8272462" cy="4021138"/>
            <a:chOff x="467544" y="2200275"/>
            <a:chExt cx="8272905" cy="4021067"/>
          </a:xfrm>
        </p:grpSpPr>
        <p:sp>
          <p:nvSpPr>
            <p:cNvPr id="9222" name="CaixaDeTexto 5"/>
            <p:cNvSpPr txBox="1">
              <a:spLocks noChangeArrowheads="1"/>
            </p:cNvSpPr>
            <p:nvPr/>
          </p:nvSpPr>
          <p:spPr bwMode="auto">
            <a:xfrm>
              <a:off x="467544" y="6021287"/>
              <a:ext cx="6768752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446088" indent="-174625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700"/>
                <a:t>Fonte: Santos et al. Savanna and tropical rainforest biomass estimation and spatialization using JERS-1 data. Int. J. Remote Sensing, 23(7):1217-1229. 2002</a:t>
              </a:r>
            </a:p>
          </p:txBody>
        </p:sp>
        <p:pic>
          <p:nvPicPr>
            <p:cNvPr id="922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389379"/>
              <a:ext cx="5156045" cy="3631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0879" y="4349349"/>
              <a:ext cx="1443819" cy="47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0735" y="3212976"/>
              <a:ext cx="1476934" cy="82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6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2200275"/>
              <a:ext cx="1576161" cy="3558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6CF984-0DD9-491B-8012-E679769CE40D}" type="slidenum">
              <a:rPr lang="pt-BR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52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19225</TotalTime>
  <Words>1040</Words>
  <Application>Microsoft Office PowerPoint</Application>
  <PresentationFormat>Apresentação na tela (4:3)</PresentationFormat>
  <Paragraphs>196</Paragraphs>
  <Slides>17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Arial Unicode MS</vt:lpstr>
      <vt:lpstr>MS PGothic</vt:lpstr>
      <vt:lpstr>Arial</vt:lpstr>
      <vt:lpstr>Calibri</vt:lpstr>
      <vt:lpstr>Comic Sans MS</vt:lpstr>
      <vt:lpstr>Symbol</vt:lpstr>
      <vt:lpstr>Times New Roman</vt:lpstr>
      <vt:lpstr>Estrutura padrão</vt:lpstr>
      <vt:lpstr>Equation</vt:lpstr>
      <vt:lpstr>Estatística: Aplicação ao Sensoriamento Remoto  SER 204 - ANO  2024  Introdução</vt:lpstr>
      <vt:lpstr>Estudando um problema...</vt:lpstr>
      <vt:lpstr>População, Universo ou Espaço Amostral</vt:lpstr>
      <vt:lpstr>Probabilidade</vt:lpstr>
      <vt:lpstr>Probabilidade</vt:lpstr>
      <vt:lpstr>Amostragem</vt:lpstr>
      <vt:lpstr>Planejamento</vt:lpstr>
      <vt:lpstr>Definição Clássica de Estatística</vt:lpstr>
      <vt:lpstr>Para que Estatística em SR?</vt:lpstr>
      <vt:lpstr>Para que Estatística em SR?</vt:lpstr>
      <vt:lpstr>Para que Estatística em SR?</vt:lpstr>
      <vt:lpstr>Para que Estatística em SR?</vt:lpstr>
      <vt:lpstr>Para que Estatística em SR?</vt:lpstr>
      <vt:lpstr>Para que Estatística em SR?</vt:lpstr>
      <vt:lpstr>Estatística em SR</vt:lpstr>
      <vt:lpstr>Estatística em SR</vt:lpstr>
      <vt:lpstr>Estatística em SR (imagens)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Estatística</dc:title>
  <dc:creator>Camilo Daleles Rennó, DPI/INPE</dc:creator>
  <cp:lastModifiedBy>Conta da Microsoft</cp:lastModifiedBy>
  <cp:revision>956</cp:revision>
  <dcterms:created xsi:type="dcterms:W3CDTF">2003-03-18T00:57:51Z</dcterms:created>
  <dcterms:modified xsi:type="dcterms:W3CDTF">2024-05-24T15:44:09Z</dcterms:modified>
</cp:coreProperties>
</file>