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397" r:id="rId2"/>
    <p:sldId id="283" r:id="rId3"/>
    <p:sldId id="416" r:id="rId4"/>
    <p:sldId id="400" r:id="rId5"/>
    <p:sldId id="288" r:id="rId6"/>
    <p:sldId id="284" r:id="rId7"/>
    <p:sldId id="297" r:id="rId8"/>
    <p:sldId id="322" r:id="rId9"/>
    <p:sldId id="285" r:id="rId10"/>
    <p:sldId id="358" r:id="rId11"/>
    <p:sldId id="298" r:id="rId12"/>
    <p:sldId id="414" r:id="rId13"/>
    <p:sldId id="359" r:id="rId14"/>
    <p:sldId id="419" r:id="rId15"/>
    <p:sldId id="411" r:id="rId16"/>
    <p:sldId id="366" r:id="rId17"/>
    <p:sldId id="367" r:id="rId18"/>
    <p:sldId id="410" r:id="rId19"/>
    <p:sldId id="368" r:id="rId20"/>
    <p:sldId id="413" r:id="rId21"/>
    <p:sldId id="364" r:id="rId22"/>
    <p:sldId id="365" r:id="rId23"/>
    <p:sldId id="360" r:id="rId24"/>
    <p:sldId id="361" r:id="rId25"/>
    <p:sldId id="362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403" r:id="rId36"/>
    <p:sldId id="401" r:id="rId37"/>
    <p:sldId id="406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412" r:id="rId52"/>
    <p:sldId id="402" r:id="rId53"/>
    <p:sldId id="393" r:id="rId54"/>
    <p:sldId id="394" r:id="rId55"/>
    <p:sldId id="395" r:id="rId56"/>
    <p:sldId id="396" r:id="rId57"/>
    <p:sldId id="407" r:id="rId58"/>
    <p:sldId id="408" r:id="rId5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101"/>
    <a:srgbClr val="FAC864"/>
    <a:srgbClr val="F9CA6B"/>
    <a:srgbClr val="FFFF66"/>
    <a:srgbClr val="FF3300"/>
    <a:srgbClr val="DDDDDD"/>
    <a:srgbClr val="D9D9D9"/>
    <a:srgbClr val="000000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2" autoAdjust="0"/>
  </p:normalViewPr>
  <p:slideViewPr>
    <p:cSldViewPr>
      <p:cViewPr varScale="1">
        <p:scale>
          <a:sx n="99" d="100"/>
          <a:sy n="99" d="100"/>
        </p:scale>
        <p:origin x="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2.wmf"/><Relationship Id="rId5" Type="http://schemas.openxmlformats.org/officeDocument/2006/relationships/image" Target="../media/image77.wmf"/><Relationship Id="rId4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5.wmf"/><Relationship Id="rId4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77.wmf"/><Relationship Id="rId7" Type="http://schemas.openxmlformats.org/officeDocument/2006/relationships/image" Target="../media/image102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104.wmf"/><Relationship Id="rId7" Type="http://schemas.openxmlformats.org/officeDocument/2006/relationships/image" Target="../media/image101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77.wmf"/><Relationship Id="rId9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12.wmf"/><Relationship Id="rId3" Type="http://schemas.openxmlformats.org/officeDocument/2006/relationships/image" Target="../media/image99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2" Type="http://schemas.openxmlformats.org/officeDocument/2006/relationships/image" Target="../media/image77.wmf"/><Relationship Id="rId1" Type="http://schemas.openxmlformats.org/officeDocument/2006/relationships/image" Target="../media/image97.wmf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1.wmf"/><Relationship Id="rId10" Type="http://schemas.openxmlformats.org/officeDocument/2006/relationships/image" Target="../media/image109.wmf"/><Relationship Id="rId4" Type="http://schemas.openxmlformats.org/officeDocument/2006/relationships/image" Target="../media/image100.wmf"/><Relationship Id="rId9" Type="http://schemas.openxmlformats.org/officeDocument/2006/relationships/image" Target="../media/image108.wmf"/><Relationship Id="rId14" Type="http://schemas.openxmlformats.org/officeDocument/2006/relationships/image" Target="../media/image11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2.wmf"/><Relationship Id="rId3" Type="http://schemas.openxmlformats.org/officeDocument/2006/relationships/image" Target="../media/image77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2" Type="http://schemas.openxmlformats.org/officeDocument/2006/relationships/image" Target="../media/image97.wmf"/><Relationship Id="rId1" Type="http://schemas.openxmlformats.org/officeDocument/2006/relationships/image" Target="../media/image115.wmf"/><Relationship Id="rId6" Type="http://schemas.openxmlformats.org/officeDocument/2006/relationships/image" Target="../media/image101.wmf"/><Relationship Id="rId11" Type="http://schemas.openxmlformats.org/officeDocument/2006/relationships/image" Target="../media/image120.wmf"/><Relationship Id="rId5" Type="http://schemas.openxmlformats.org/officeDocument/2006/relationships/image" Target="../media/image100.wmf"/><Relationship Id="rId10" Type="http://schemas.openxmlformats.org/officeDocument/2006/relationships/image" Target="../media/image119.wmf"/><Relationship Id="rId4" Type="http://schemas.openxmlformats.org/officeDocument/2006/relationships/image" Target="../media/image99.wmf"/><Relationship Id="rId9" Type="http://schemas.openxmlformats.org/officeDocument/2006/relationships/image" Target="../media/image118.wmf"/><Relationship Id="rId14" Type="http://schemas.openxmlformats.org/officeDocument/2006/relationships/image" Target="../media/image12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99.wmf"/><Relationship Id="rId7" Type="http://schemas.openxmlformats.org/officeDocument/2006/relationships/image" Target="../media/image117.wmf"/><Relationship Id="rId12" Type="http://schemas.openxmlformats.org/officeDocument/2006/relationships/image" Target="../media/image124.wmf"/><Relationship Id="rId2" Type="http://schemas.openxmlformats.org/officeDocument/2006/relationships/image" Target="../media/image77.wmf"/><Relationship Id="rId1" Type="http://schemas.openxmlformats.org/officeDocument/2006/relationships/image" Target="../media/image97.wmf"/><Relationship Id="rId6" Type="http://schemas.openxmlformats.org/officeDocument/2006/relationships/image" Target="../media/image116.wmf"/><Relationship Id="rId11" Type="http://schemas.openxmlformats.org/officeDocument/2006/relationships/image" Target="../media/image115.wmf"/><Relationship Id="rId5" Type="http://schemas.openxmlformats.org/officeDocument/2006/relationships/image" Target="../media/image101.wmf"/><Relationship Id="rId10" Type="http://schemas.openxmlformats.org/officeDocument/2006/relationships/image" Target="../media/image120.wmf"/><Relationship Id="rId4" Type="http://schemas.openxmlformats.org/officeDocument/2006/relationships/image" Target="../media/image100.wmf"/><Relationship Id="rId9" Type="http://schemas.openxmlformats.org/officeDocument/2006/relationships/image" Target="../media/image11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6.wmf"/><Relationship Id="rId3" Type="http://schemas.openxmlformats.org/officeDocument/2006/relationships/image" Target="../media/image99.wmf"/><Relationship Id="rId7" Type="http://schemas.openxmlformats.org/officeDocument/2006/relationships/image" Target="../media/image117.wmf"/><Relationship Id="rId12" Type="http://schemas.openxmlformats.org/officeDocument/2006/relationships/image" Target="../media/image125.wmf"/><Relationship Id="rId2" Type="http://schemas.openxmlformats.org/officeDocument/2006/relationships/image" Target="../media/image77.wmf"/><Relationship Id="rId1" Type="http://schemas.openxmlformats.org/officeDocument/2006/relationships/image" Target="../media/image97.wmf"/><Relationship Id="rId6" Type="http://schemas.openxmlformats.org/officeDocument/2006/relationships/image" Target="../media/image116.wmf"/><Relationship Id="rId11" Type="http://schemas.openxmlformats.org/officeDocument/2006/relationships/image" Target="../media/image115.wmf"/><Relationship Id="rId5" Type="http://schemas.openxmlformats.org/officeDocument/2006/relationships/image" Target="../media/image101.wmf"/><Relationship Id="rId15" Type="http://schemas.openxmlformats.org/officeDocument/2006/relationships/image" Target="../media/image128.wmf"/><Relationship Id="rId10" Type="http://schemas.openxmlformats.org/officeDocument/2006/relationships/image" Target="../media/image120.wmf"/><Relationship Id="rId4" Type="http://schemas.openxmlformats.org/officeDocument/2006/relationships/image" Target="../media/image100.wmf"/><Relationship Id="rId9" Type="http://schemas.openxmlformats.org/officeDocument/2006/relationships/image" Target="../media/image119.wmf"/><Relationship Id="rId14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73.wmf"/><Relationship Id="rId7" Type="http://schemas.openxmlformats.org/officeDocument/2006/relationships/image" Target="../media/image129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74.wmf"/><Relationship Id="rId5" Type="http://schemas.openxmlformats.org/officeDocument/2006/relationships/image" Target="../media/image94.wmf"/><Relationship Id="rId10" Type="http://schemas.openxmlformats.org/officeDocument/2006/relationships/image" Target="../media/image131.wmf"/><Relationship Id="rId4" Type="http://schemas.openxmlformats.org/officeDocument/2006/relationships/image" Target="../media/image93.wmf"/><Relationship Id="rId9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3.wmf"/><Relationship Id="rId7" Type="http://schemas.openxmlformats.org/officeDocument/2006/relationships/image" Target="../media/image156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4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0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BCA490-D6C9-439B-8ED6-B50A929E6161}" type="datetimeFigureOut">
              <a:rPr lang="pt-BR"/>
              <a:pPr>
                <a:defRPr/>
              </a:pPr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517F23-B83C-4DF1-8F15-2BFE0D6DB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38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99D7C-2CDC-483A-A09A-AB5B167575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8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AD298-68C1-4D91-AC80-207688B7BB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710A6-C338-4730-81C6-30B99F4CC4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16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ABB3E75-5EE0-42C9-A8B6-8357D25A26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30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09DA0-7218-4765-B93E-A6EAB00D89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29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D55B1-4BF0-4558-A814-EF9E9D1865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8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80744-6E62-47D0-A974-F36582F59F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2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A1C6896-B47A-4BE7-BAF1-FFAD413A09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0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F9BE1-2B32-4159-A18A-3BB6343B03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2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D7885-3079-4FC8-9E1C-87F18071ED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6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FD4E-47DE-4935-9E68-9BB2C62F6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73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EA17BB8-7E61-4794-98AC-CAF0B1F283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800" r:id="rId2"/>
    <p:sldLayoutId id="2147483792" r:id="rId3"/>
    <p:sldLayoutId id="2147483793" r:id="rId4"/>
    <p:sldLayoutId id="2147483794" r:id="rId5"/>
    <p:sldLayoutId id="2147483801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2.wmf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20.wmf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wmf"/><Relationship Id="rId9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20.wmf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6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7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80.wmf"/><Relationship Id="rId3" Type="http://schemas.openxmlformats.org/officeDocument/2006/relationships/image" Target="../media/image20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6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image" Target="../media/image84.wmf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82.wmf"/><Relationship Id="rId9" Type="http://schemas.openxmlformats.org/officeDocument/2006/relationships/image" Target="../media/image86.wmf"/><Relationship Id="rId14" Type="http://schemas.openxmlformats.org/officeDocument/2006/relationships/image" Target="../media/image8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7.wmf"/><Relationship Id="rId3" Type="http://schemas.openxmlformats.org/officeDocument/2006/relationships/image" Target="../media/image20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7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6.wmf"/><Relationship Id="rId4" Type="http://schemas.openxmlformats.org/officeDocument/2006/relationships/image" Target="../media/image93.wmf"/><Relationship Id="rId9" Type="http://schemas.openxmlformats.org/officeDocument/2006/relationships/image" Target="../media/image96.wmf"/><Relationship Id="rId14" Type="http://schemas.openxmlformats.org/officeDocument/2006/relationships/image" Target="../media/image9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99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0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10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7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29" Type="http://schemas.openxmlformats.org/officeDocument/2006/relationships/oleObject" Target="../embeddings/oleObject10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12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2.bin"/><Relationship Id="rId31" Type="http://schemas.openxmlformats.org/officeDocument/2006/relationships/image" Target="../media/image114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1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12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22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1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2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18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18.wmf"/><Relationship Id="rId26" Type="http://schemas.openxmlformats.org/officeDocument/2006/relationships/image" Target="../media/image125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29" Type="http://schemas.openxmlformats.org/officeDocument/2006/relationships/oleObject" Target="../embeddings/oleObject14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15.wmf"/><Relationship Id="rId32" Type="http://schemas.openxmlformats.org/officeDocument/2006/relationships/image" Target="../media/image128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26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42.bin"/><Relationship Id="rId31" Type="http://schemas.openxmlformats.org/officeDocument/2006/relationships/oleObject" Target="../embeddings/oleObject148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2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9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74.wmf"/><Relationship Id="rId22" Type="http://schemas.openxmlformats.org/officeDocument/2006/relationships/image" Target="../media/image13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3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7.png"/><Relationship Id="rId2" Type="http://schemas.openxmlformats.org/officeDocument/2006/relationships/image" Target="../media/image13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2.png"/><Relationship Id="rId4" Type="http://schemas.openxmlformats.org/officeDocument/2006/relationships/image" Target="../media/image13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1.wmf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wmf"/><Relationship Id="rId5" Type="http://schemas.openxmlformats.org/officeDocument/2006/relationships/image" Target="../media/image133.wmf"/><Relationship Id="rId4" Type="http://schemas.openxmlformats.org/officeDocument/2006/relationships/image" Target="../media/image1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5.wmf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3.wmf"/><Relationship Id="rId5" Type="http://schemas.openxmlformats.org/officeDocument/2006/relationships/image" Target="../media/image132.png"/><Relationship Id="rId4" Type="http://schemas.openxmlformats.org/officeDocument/2006/relationships/image" Target="../media/image14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46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5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Estatística: Aplicação ao Sensoriamento Remoto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SER 204 </a:t>
            </a:r>
            <a:r>
              <a:rPr lang="pt-BR" sz="2400" dirty="0"/>
              <a:t>- </a:t>
            </a:r>
            <a:r>
              <a:rPr lang="pt-BR" sz="2400"/>
              <a:t>ANO  </a:t>
            </a:r>
            <a:r>
              <a:rPr lang="pt-BR" sz="2400" smtClean="0"/>
              <a:t>2024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Variáveis Aleatórias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 smtClean="0">
                <a:latin typeface="Arial Unicode MS" pitchFamily="34" charset="-128"/>
              </a:rPr>
              <a:t>camilo.renno@inpe.br</a:t>
            </a:r>
            <a:endParaRPr lang="pt-BR" sz="1200" kern="0" dirty="0">
              <a:latin typeface="Arial Unicode MS" pitchFamily="34" charset="-128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  <a:cs typeface="+mn-cs"/>
              </a:rPr>
              <a:t>http://www.dpi.inpe.br/~camilo/estatistica/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Variável Aleatória Contínua</a:t>
            </a:r>
          </a:p>
        </p:txBody>
      </p:sp>
      <p:sp>
        <p:nvSpPr>
          <p:cNvPr id="13315" name="Text Box 13"/>
          <p:cNvSpPr txBox="1">
            <a:spLocks noChangeArrowheads="1"/>
          </p:cNvSpPr>
          <p:nvPr/>
        </p:nvSpPr>
        <p:spPr bwMode="auto">
          <a:xfrm>
            <a:off x="898525" y="1340768"/>
            <a:ext cx="7712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Definição: uma 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v.a.</a:t>
            </a:r>
            <a:r>
              <a:rPr lang="pt-BR" altLang="pt-BR" sz="1600" dirty="0">
                <a:sym typeface="Symbol" pitchFamily="18" charset="2"/>
              </a:rPr>
              <a:t> é 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contínua</a:t>
            </a:r>
            <a:r>
              <a:rPr lang="pt-BR" altLang="pt-BR" sz="1600" dirty="0">
                <a:sym typeface="Symbol" pitchFamily="18" charset="2"/>
              </a:rPr>
              <a:t> quando o conjunto de valores possíveis (imagem) for 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inumerável</a:t>
            </a:r>
            <a:r>
              <a:rPr lang="pt-BR" altLang="pt-BR" sz="1600" dirty="0">
                <a:sym typeface="Symbol" pitchFamily="18" charset="2"/>
              </a:rPr>
              <a:t>.</a:t>
            </a:r>
            <a:endParaRPr lang="pt-BR" altLang="pt-BR" sz="1600" dirty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914400" y="5312171"/>
            <a:ext cx="3408363" cy="923925"/>
            <a:chOff x="576" y="3306"/>
            <a:chExt cx="2147" cy="582"/>
          </a:xfrm>
        </p:grpSpPr>
        <p:sp>
          <p:nvSpPr>
            <p:cNvPr id="13352" name="Text Box 23"/>
            <p:cNvSpPr txBox="1">
              <a:spLocks noChangeArrowheads="1"/>
            </p:cNvSpPr>
            <p:nvPr/>
          </p:nvSpPr>
          <p:spPr bwMode="auto">
            <a:xfrm>
              <a:off x="576" y="3306"/>
              <a:ext cx="21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Função de Distribuição Acumulada</a:t>
              </a:r>
            </a:p>
          </p:txBody>
        </p:sp>
        <p:graphicFrame>
          <p:nvGraphicFramePr>
            <p:cNvPr id="13353" name="Object 25"/>
            <p:cNvGraphicFramePr>
              <a:graphicFrameLocks noChangeAspect="1"/>
            </p:cNvGraphicFramePr>
            <p:nvPr/>
          </p:nvGraphicFramePr>
          <p:xfrm>
            <a:off x="624" y="3451"/>
            <a:ext cx="984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4" name="Equation" r:id="rId3" imgW="1091726" imgH="482391" progId="Equation.DSMT4">
                    <p:embed/>
                  </p:oleObj>
                </mc:Choice>
                <mc:Fallback>
                  <p:oleObj name="Equation" r:id="rId3" imgW="1091726" imgH="482391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451"/>
                          <a:ext cx="984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898525" y="3536032"/>
            <a:ext cx="4043363" cy="1227138"/>
            <a:chOff x="566" y="2112"/>
            <a:chExt cx="2547" cy="773"/>
          </a:xfrm>
        </p:grpSpPr>
        <p:sp>
          <p:nvSpPr>
            <p:cNvPr id="13347" name="Text Box 20"/>
            <p:cNvSpPr txBox="1">
              <a:spLocks noChangeArrowheads="1"/>
            </p:cNvSpPr>
            <p:nvPr/>
          </p:nvSpPr>
          <p:spPr bwMode="auto">
            <a:xfrm>
              <a:off x="566" y="2112"/>
              <a:ext cx="25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Função Densidade de Probabilidade (fdp)</a:t>
              </a:r>
            </a:p>
          </p:txBody>
        </p:sp>
        <p:graphicFrame>
          <p:nvGraphicFramePr>
            <p:cNvPr id="13348" name="Object 21"/>
            <p:cNvGraphicFramePr>
              <a:graphicFrameLocks noChangeAspect="1"/>
            </p:cNvGraphicFramePr>
            <p:nvPr/>
          </p:nvGraphicFramePr>
          <p:xfrm>
            <a:off x="624" y="2352"/>
            <a:ext cx="51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5" name="Equation" r:id="rId5" imgW="571252" imgH="203112" progId="Equation.DSMT4">
                    <p:embed/>
                  </p:oleObj>
                </mc:Choice>
                <mc:Fallback>
                  <p:oleObj name="Equation" r:id="rId5" imgW="571252" imgH="203112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51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29"/>
            <p:cNvGraphicFramePr>
              <a:graphicFrameLocks noChangeAspect="1"/>
            </p:cNvGraphicFramePr>
            <p:nvPr/>
          </p:nvGraphicFramePr>
          <p:xfrm>
            <a:off x="624" y="2448"/>
            <a:ext cx="1396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6" name="Equation" r:id="rId7" imgW="1548728" imgH="482391" progId="Equation.DSMT4">
                    <p:embed/>
                  </p:oleObj>
                </mc:Choice>
                <mc:Fallback>
                  <p:oleObj name="Equation" r:id="rId7" imgW="1548728" imgH="482391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448"/>
                          <a:ext cx="1396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327766"/>
              </p:ext>
            </p:extLst>
          </p:nvPr>
        </p:nvGraphicFramePr>
        <p:xfrm>
          <a:off x="990600" y="4526632"/>
          <a:ext cx="11985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7" name="Equation" r:id="rId9" imgW="837836" imgH="482391" progId="Equation.DSMT4">
                  <p:embed/>
                </p:oleObj>
              </mc:Choice>
              <mc:Fallback>
                <p:oleObj name="Equation" r:id="rId9" imgW="837836" imgH="48239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26632"/>
                        <a:ext cx="119856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28"/>
          <p:cNvSpPr>
            <a:spLocks noChangeArrowheads="1"/>
          </p:cNvSpPr>
          <p:nvPr/>
        </p:nvSpPr>
        <p:spPr bwMode="auto">
          <a:xfrm>
            <a:off x="1569407" y="2838422"/>
            <a:ext cx="1928422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latin typeface="Times New Roman" charset="0"/>
              </a:rPr>
              <a:t>0 </a:t>
            </a:r>
            <a:r>
              <a:rPr lang="pt-BR" altLang="pt-BR" sz="1600" dirty="0">
                <a:latin typeface="Times New Roman" charset="0"/>
                <a:sym typeface="Symbol"/>
              </a:rPr>
              <a:t> </a:t>
            </a:r>
            <a:r>
              <a:rPr lang="pt-BR" altLang="pt-BR" sz="1600" i="1" dirty="0" smtClean="0">
                <a:latin typeface="Times New Roman" charset="0"/>
              </a:rPr>
              <a:t>P</a:t>
            </a:r>
            <a:r>
              <a:rPr lang="pt-BR" altLang="pt-BR" sz="1600" dirty="0" smtClean="0">
                <a:latin typeface="Times New Roman" charset="0"/>
              </a:rPr>
              <a:t>(</a:t>
            </a:r>
            <a:r>
              <a:rPr lang="pt-BR" altLang="pt-BR" sz="1600" i="1" dirty="0" smtClean="0">
                <a:latin typeface="Times New Roman" charset="0"/>
              </a:rPr>
              <a:t>a</a:t>
            </a:r>
            <a:r>
              <a:rPr lang="pt-BR" altLang="pt-BR" sz="1600" dirty="0" smtClean="0">
                <a:latin typeface="Times New Roman" charset="0"/>
              </a:rPr>
              <a:t> </a:t>
            </a:r>
            <a:r>
              <a:rPr lang="pt-BR" altLang="pt-BR" sz="1600" dirty="0">
                <a:latin typeface="Times New Roman" charset="0"/>
              </a:rPr>
              <a:t>&lt; 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>
                <a:latin typeface="Times New Roman" charset="0"/>
              </a:rPr>
              <a:t> &lt; </a:t>
            </a:r>
            <a:r>
              <a:rPr lang="pt-BR" altLang="pt-BR" sz="1600" i="1" dirty="0">
                <a:latin typeface="Times New Roman" charset="0"/>
              </a:rPr>
              <a:t>b</a:t>
            </a:r>
            <a:r>
              <a:rPr lang="pt-BR" altLang="pt-BR" sz="1600" dirty="0">
                <a:latin typeface="Times New Roman" charset="0"/>
              </a:rPr>
              <a:t>) </a:t>
            </a:r>
            <a:r>
              <a:rPr lang="pt-BR" altLang="pt-BR" sz="1600" dirty="0">
                <a:latin typeface="Times New Roman" charset="0"/>
                <a:sym typeface="Symbol"/>
              </a:rPr>
              <a:t>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 1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4419600" y="3809082"/>
            <a:ext cx="2259013" cy="1708150"/>
            <a:chOff x="4419600" y="3625850"/>
            <a:chExt cx="2259013" cy="1708150"/>
          </a:xfrm>
        </p:grpSpPr>
        <p:sp>
          <p:nvSpPr>
            <p:cNvPr id="13339" name="Freeform 38" descr="Diagonal para cima clara"/>
            <p:cNvSpPr>
              <a:spLocks/>
            </p:cNvSpPr>
            <p:nvPr/>
          </p:nvSpPr>
          <p:spPr bwMode="auto">
            <a:xfrm>
              <a:off x="5430838" y="4090985"/>
              <a:ext cx="442913" cy="922339"/>
            </a:xfrm>
            <a:custGeom>
              <a:avLst/>
              <a:gdLst>
                <a:gd name="T0" fmla="*/ 0 w 279"/>
                <a:gd name="T1" fmla="*/ 0 h 581"/>
                <a:gd name="T2" fmla="*/ 2147483647 w 279"/>
                <a:gd name="T3" fmla="*/ 2147483647 h 581"/>
                <a:gd name="T4" fmla="*/ 2147483647 w 279"/>
                <a:gd name="T5" fmla="*/ 2147483647 h 581"/>
                <a:gd name="T6" fmla="*/ 2147483647 w 279"/>
                <a:gd name="T7" fmla="*/ 2147483647 h 581"/>
                <a:gd name="T8" fmla="*/ 2147483647 w 279"/>
                <a:gd name="T9" fmla="*/ 2147483647 h 581"/>
                <a:gd name="T10" fmla="*/ 2147483647 w 279"/>
                <a:gd name="T11" fmla="*/ 2147483647 h 581"/>
                <a:gd name="T12" fmla="*/ 2147483647 w 279"/>
                <a:gd name="T13" fmla="*/ 2147483647 h 581"/>
                <a:gd name="T14" fmla="*/ 2147483647 w 279"/>
                <a:gd name="T15" fmla="*/ 2147483647 h 581"/>
                <a:gd name="T16" fmla="*/ 2147483647 w 279"/>
                <a:gd name="T17" fmla="*/ 2147483647 h 581"/>
                <a:gd name="T18" fmla="*/ 2147483647 w 279"/>
                <a:gd name="T19" fmla="*/ 2147483647 h 581"/>
                <a:gd name="T20" fmla="*/ 0 w 279"/>
                <a:gd name="T21" fmla="*/ 0 h 5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9"/>
                <a:gd name="T34" fmla="*/ 0 h 581"/>
                <a:gd name="T35" fmla="*/ 279 w 279"/>
                <a:gd name="T36" fmla="*/ 581 h 5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9" h="581">
                  <a:moveTo>
                    <a:pt x="0" y="0"/>
                  </a:moveTo>
                  <a:cubicBezTo>
                    <a:pt x="12" y="30"/>
                    <a:pt x="23" y="51"/>
                    <a:pt x="35" y="81"/>
                  </a:cubicBezTo>
                  <a:cubicBezTo>
                    <a:pt x="48" y="109"/>
                    <a:pt x="56" y="131"/>
                    <a:pt x="70" y="158"/>
                  </a:cubicBezTo>
                  <a:cubicBezTo>
                    <a:pt x="84" y="185"/>
                    <a:pt x="105" y="217"/>
                    <a:pt x="121" y="242"/>
                  </a:cubicBezTo>
                  <a:cubicBezTo>
                    <a:pt x="137" y="267"/>
                    <a:pt x="152" y="289"/>
                    <a:pt x="166" y="309"/>
                  </a:cubicBezTo>
                  <a:cubicBezTo>
                    <a:pt x="180" y="330"/>
                    <a:pt x="188" y="341"/>
                    <a:pt x="207" y="365"/>
                  </a:cubicBezTo>
                  <a:cubicBezTo>
                    <a:pt x="222" y="381"/>
                    <a:pt x="236" y="401"/>
                    <a:pt x="248" y="415"/>
                  </a:cubicBezTo>
                  <a:cubicBezTo>
                    <a:pt x="258" y="427"/>
                    <a:pt x="269" y="439"/>
                    <a:pt x="279" y="451"/>
                  </a:cubicBezTo>
                  <a:cubicBezTo>
                    <a:pt x="278" y="494"/>
                    <a:pt x="278" y="538"/>
                    <a:pt x="277" y="581"/>
                  </a:cubicBezTo>
                  <a:lnTo>
                    <a:pt x="6" y="581"/>
                  </a:lnTo>
                  <a:cubicBezTo>
                    <a:pt x="4" y="385"/>
                    <a:pt x="2" y="196"/>
                    <a:pt x="0" y="0"/>
                  </a:cubicBez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40" name="Freeform 31"/>
            <p:cNvSpPr>
              <a:spLocks/>
            </p:cNvSpPr>
            <p:nvPr/>
          </p:nvSpPr>
          <p:spPr bwMode="auto">
            <a:xfrm>
              <a:off x="4876800" y="3721100"/>
              <a:ext cx="1676400" cy="1295400"/>
            </a:xfrm>
            <a:custGeom>
              <a:avLst/>
              <a:gdLst>
                <a:gd name="T0" fmla="*/ 0 w 1056"/>
                <a:gd name="T1" fmla="*/ 0 h 816"/>
                <a:gd name="T2" fmla="*/ 0 w 1056"/>
                <a:gd name="T3" fmla="*/ 2147483647 h 816"/>
                <a:gd name="T4" fmla="*/ 2147483647 w 1056"/>
                <a:gd name="T5" fmla="*/ 2147483647 h 816"/>
                <a:gd name="T6" fmla="*/ 0 60000 65536"/>
                <a:gd name="T7" fmla="*/ 0 60000 65536"/>
                <a:gd name="T8" fmla="*/ 0 60000 65536"/>
                <a:gd name="T9" fmla="*/ 0 w 1056"/>
                <a:gd name="T10" fmla="*/ 0 h 816"/>
                <a:gd name="T11" fmla="*/ 1056 w 105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816">
                  <a:moveTo>
                    <a:pt x="0" y="0"/>
                  </a:moveTo>
                  <a:lnTo>
                    <a:pt x="0" y="816"/>
                  </a:lnTo>
                  <a:lnTo>
                    <a:pt x="1056" y="81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41" name="Text Box 32"/>
            <p:cNvSpPr txBox="1">
              <a:spLocks noChangeArrowheads="1"/>
            </p:cNvSpPr>
            <p:nvPr/>
          </p:nvSpPr>
          <p:spPr bwMode="auto">
            <a:xfrm>
              <a:off x="6403975" y="4997450"/>
              <a:ext cx="274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</a:p>
          </p:txBody>
        </p:sp>
        <p:sp>
          <p:nvSpPr>
            <p:cNvPr id="13342" name="Text Box 33"/>
            <p:cNvSpPr txBox="1">
              <a:spLocks noChangeArrowheads="1"/>
            </p:cNvSpPr>
            <p:nvPr/>
          </p:nvSpPr>
          <p:spPr bwMode="auto">
            <a:xfrm>
              <a:off x="4419600" y="3625850"/>
              <a:ext cx="4683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f</a:t>
              </a:r>
              <a:r>
                <a:rPr lang="pt-BR" altLang="pt-BR" sz="1600">
                  <a:latin typeface="Times New Roman" charset="0"/>
                </a:rPr>
                <a:t>(</a:t>
              </a: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>
                  <a:latin typeface="Times New Roman" charset="0"/>
                </a:rPr>
                <a:t>)</a:t>
              </a:r>
            </a:p>
          </p:txBody>
        </p:sp>
        <p:sp>
          <p:nvSpPr>
            <p:cNvPr id="13343" name="Text Box 39"/>
            <p:cNvSpPr txBox="1">
              <a:spLocks noChangeArrowheads="1"/>
            </p:cNvSpPr>
            <p:nvPr/>
          </p:nvSpPr>
          <p:spPr bwMode="auto">
            <a:xfrm>
              <a:off x="5296796" y="4940300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 i="1">
                  <a:latin typeface="Times New Roman" charset="0"/>
                </a:rPr>
                <a:t>a</a:t>
              </a:r>
            </a:p>
          </p:txBody>
        </p:sp>
        <p:sp>
          <p:nvSpPr>
            <p:cNvPr id="13344" name="Text Box 40"/>
            <p:cNvSpPr txBox="1">
              <a:spLocks noChangeArrowheads="1"/>
            </p:cNvSpPr>
            <p:nvPr/>
          </p:nvSpPr>
          <p:spPr bwMode="auto">
            <a:xfrm>
              <a:off x="5727008" y="4940300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 i="1">
                  <a:latin typeface="Times New Roman" charset="0"/>
                </a:rPr>
                <a:t>b</a:t>
              </a:r>
            </a:p>
          </p:txBody>
        </p:sp>
        <p:sp>
          <p:nvSpPr>
            <p:cNvPr id="28" name="Forma livre 27"/>
            <p:cNvSpPr/>
            <p:nvPr/>
          </p:nvSpPr>
          <p:spPr bwMode="auto">
            <a:xfrm>
              <a:off x="4943475" y="3905250"/>
              <a:ext cx="1457325" cy="1111250"/>
            </a:xfrm>
            <a:custGeom>
              <a:avLst/>
              <a:gdLst>
                <a:gd name="connsiteX0" fmla="*/ 0 w 1850279"/>
                <a:gd name="connsiteY0" fmla="*/ 1051969 h 1064243"/>
                <a:gd name="connsiteX1" fmla="*/ 171834 w 1850279"/>
                <a:gd name="connsiteY1" fmla="*/ 806493 h 1064243"/>
                <a:gd name="connsiteX2" fmla="*/ 331394 w 1850279"/>
                <a:gd name="connsiteY2" fmla="*/ 321677 h 1064243"/>
                <a:gd name="connsiteX3" fmla="*/ 460269 w 1850279"/>
                <a:gd name="connsiteY3" fmla="*/ 8694 h 1064243"/>
                <a:gd name="connsiteX4" fmla="*/ 751772 w 1850279"/>
                <a:gd name="connsiteY4" fmla="*/ 373840 h 1064243"/>
                <a:gd name="connsiteX5" fmla="*/ 1098508 w 1850279"/>
                <a:gd name="connsiteY5" fmla="*/ 757397 h 1064243"/>
                <a:gd name="connsiteX6" fmla="*/ 1423764 w 1850279"/>
                <a:gd name="connsiteY6" fmla="*/ 972189 h 1064243"/>
                <a:gd name="connsiteX7" fmla="*/ 1850279 w 1850279"/>
                <a:gd name="connsiteY7" fmla="*/ 1064243 h 1064243"/>
                <a:gd name="connsiteX0" fmla="*/ 0 w 1850279"/>
                <a:gd name="connsiteY0" fmla="*/ 1115384 h 1127658"/>
                <a:gd name="connsiteX1" fmla="*/ 171834 w 1850279"/>
                <a:gd name="connsiteY1" fmla="*/ 869908 h 1127658"/>
                <a:gd name="connsiteX2" fmla="*/ 460269 w 1850279"/>
                <a:gd name="connsiteY2" fmla="*/ 72109 h 1127658"/>
                <a:gd name="connsiteX3" fmla="*/ 751772 w 1850279"/>
                <a:gd name="connsiteY3" fmla="*/ 437255 h 1127658"/>
                <a:gd name="connsiteX4" fmla="*/ 1098508 w 1850279"/>
                <a:gd name="connsiteY4" fmla="*/ 820812 h 1127658"/>
                <a:gd name="connsiteX5" fmla="*/ 1423764 w 1850279"/>
                <a:gd name="connsiteY5" fmla="*/ 1035604 h 1127658"/>
                <a:gd name="connsiteX6" fmla="*/ 1850279 w 1850279"/>
                <a:gd name="connsiteY6" fmla="*/ 1127658 h 1127658"/>
                <a:gd name="connsiteX0" fmla="*/ 0 w 1850279"/>
                <a:gd name="connsiteY0" fmla="*/ 1115384 h 1127658"/>
                <a:gd name="connsiteX1" fmla="*/ 171834 w 1850279"/>
                <a:gd name="connsiteY1" fmla="*/ 869908 h 1127658"/>
                <a:gd name="connsiteX2" fmla="*/ 460269 w 1850279"/>
                <a:gd name="connsiteY2" fmla="*/ 72109 h 1127658"/>
                <a:gd name="connsiteX3" fmla="*/ 751772 w 1850279"/>
                <a:gd name="connsiteY3" fmla="*/ 437255 h 1127658"/>
                <a:gd name="connsiteX4" fmla="*/ 1098508 w 1850279"/>
                <a:gd name="connsiteY4" fmla="*/ 820812 h 1127658"/>
                <a:gd name="connsiteX5" fmla="*/ 1423764 w 1850279"/>
                <a:gd name="connsiteY5" fmla="*/ 1035604 h 1127658"/>
                <a:gd name="connsiteX6" fmla="*/ 1850279 w 1850279"/>
                <a:gd name="connsiteY6" fmla="*/ 1127658 h 1127658"/>
                <a:gd name="connsiteX0" fmla="*/ 0 w 1877815"/>
                <a:gd name="connsiteY0" fmla="*/ 1115384 h 1115384"/>
                <a:gd name="connsiteX1" fmla="*/ 171834 w 1877815"/>
                <a:gd name="connsiteY1" fmla="*/ 869908 h 1115384"/>
                <a:gd name="connsiteX2" fmla="*/ 460269 w 1877815"/>
                <a:gd name="connsiteY2" fmla="*/ 72109 h 1115384"/>
                <a:gd name="connsiteX3" fmla="*/ 751772 w 1877815"/>
                <a:gd name="connsiteY3" fmla="*/ 437255 h 1115384"/>
                <a:gd name="connsiteX4" fmla="*/ 1098508 w 1877815"/>
                <a:gd name="connsiteY4" fmla="*/ 820812 h 1115384"/>
                <a:gd name="connsiteX5" fmla="*/ 1423764 w 1877815"/>
                <a:gd name="connsiteY5" fmla="*/ 1035604 h 1115384"/>
                <a:gd name="connsiteX6" fmla="*/ 1877815 w 1877815"/>
                <a:gd name="connsiteY6" fmla="*/ 1113264 h 1115384"/>
                <a:gd name="connsiteX0" fmla="*/ 0 w 1877815"/>
                <a:gd name="connsiteY0" fmla="*/ 1111885 h 1111885"/>
                <a:gd name="connsiteX1" fmla="*/ 171834 w 1877815"/>
                <a:gd name="connsiteY1" fmla="*/ 866409 h 1111885"/>
                <a:gd name="connsiteX2" fmla="*/ 460269 w 1877815"/>
                <a:gd name="connsiteY2" fmla="*/ 68610 h 1111885"/>
                <a:gd name="connsiteX3" fmla="*/ 780797 w 1877815"/>
                <a:gd name="connsiteY3" fmla="*/ 454749 h 1111885"/>
                <a:gd name="connsiteX4" fmla="*/ 1098508 w 1877815"/>
                <a:gd name="connsiteY4" fmla="*/ 817313 h 1111885"/>
                <a:gd name="connsiteX5" fmla="*/ 1423764 w 1877815"/>
                <a:gd name="connsiteY5" fmla="*/ 1032105 h 1111885"/>
                <a:gd name="connsiteX6" fmla="*/ 1877815 w 1877815"/>
                <a:gd name="connsiteY6" fmla="*/ 1109765 h 1111885"/>
                <a:gd name="connsiteX0" fmla="*/ 0 w 1877815"/>
                <a:gd name="connsiteY0" fmla="*/ 1111885 h 1111885"/>
                <a:gd name="connsiteX1" fmla="*/ 171834 w 1877815"/>
                <a:gd name="connsiteY1" fmla="*/ 866409 h 1111885"/>
                <a:gd name="connsiteX2" fmla="*/ 460269 w 1877815"/>
                <a:gd name="connsiteY2" fmla="*/ 68610 h 1111885"/>
                <a:gd name="connsiteX3" fmla="*/ 780797 w 1877815"/>
                <a:gd name="connsiteY3" fmla="*/ 454749 h 1111885"/>
                <a:gd name="connsiteX4" fmla="*/ 1098508 w 1877815"/>
                <a:gd name="connsiteY4" fmla="*/ 817313 h 1111885"/>
                <a:gd name="connsiteX5" fmla="*/ 1423764 w 1877815"/>
                <a:gd name="connsiteY5" fmla="*/ 1032105 h 1111885"/>
                <a:gd name="connsiteX6" fmla="*/ 1877815 w 1877815"/>
                <a:gd name="connsiteY6" fmla="*/ 1109765 h 1111885"/>
                <a:gd name="connsiteX0" fmla="*/ 0 w 1877815"/>
                <a:gd name="connsiteY0" fmla="*/ 1111885 h 1111885"/>
                <a:gd name="connsiteX1" fmla="*/ 171834 w 1877815"/>
                <a:gd name="connsiteY1" fmla="*/ 866409 h 1111885"/>
                <a:gd name="connsiteX2" fmla="*/ 460269 w 1877815"/>
                <a:gd name="connsiteY2" fmla="*/ 68610 h 1111885"/>
                <a:gd name="connsiteX3" fmla="*/ 780797 w 1877815"/>
                <a:gd name="connsiteY3" fmla="*/ 454749 h 1111885"/>
                <a:gd name="connsiteX4" fmla="*/ 1098508 w 1877815"/>
                <a:gd name="connsiteY4" fmla="*/ 817313 h 1111885"/>
                <a:gd name="connsiteX5" fmla="*/ 1423764 w 1877815"/>
                <a:gd name="connsiteY5" fmla="*/ 1032105 h 1111885"/>
                <a:gd name="connsiteX6" fmla="*/ 1877815 w 1877815"/>
                <a:gd name="connsiteY6" fmla="*/ 1109765 h 111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7815" h="1111885">
                  <a:moveTo>
                    <a:pt x="0" y="1111885"/>
                  </a:moveTo>
                  <a:cubicBezTo>
                    <a:pt x="58301" y="1050004"/>
                    <a:pt x="95123" y="1040288"/>
                    <a:pt x="171834" y="866409"/>
                  </a:cubicBezTo>
                  <a:cubicBezTo>
                    <a:pt x="248545" y="692530"/>
                    <a:pt x="358775" y="137220"/>
                    <a:pt x="460269" y="68610"/>
                  </a:cubicBezTo>
                  <a:cubicBezTo>
                    <a:pt x="561763" y="0"/>
                    <a:pt x="698146" y="323828"/>
                    <a:pt x="780797" y="454749"/>
                  </a:cubicBezTo>
                  <a:cubicBezTo>
                    <a:pt x="902985" y="607149"/>
                    <a:pt x="991347" y="721087"/>
                    <a:pt x="1098508" y="817313"/>
                  </a:cubicBezTo>
                  <a:cubicBezTo>
                    <a:pt x="1205669" y="913539"/>
                    <a:pt x="1293879" y="983363"/>
                    <a:pt x="1423764" y="1032105"/>
                  </a:cubicBezTo>
                  <a:cubicBezTo>
                    <a:pt x="1553649" y="1080847"/>
                    <a:pt x="1727205" y="1089308"/>
                    <a:pt x="1877815" y="11097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346" name="Retângulo 6"/>
            <p:cNvSpPr>
              <a:spLocks noChangeArrowheads="1"/>
            </p:cNvSpPr>
            <p:nvPr/>
          </p:nvSpPr>
          <p:spPr bwMode="auto">
            <a:xfrm>
              <a:off x="4709773" y="4891417"/>
              <a:ext cx="24237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900">
                  <a:latin typeface="Times New Roman" charset="0"/>
                </a:rPr>
                <a:t>0</a:t>
              </a:r>
              <a:endParaRPr lang="pt-BR" altLang="pt-BR" sz="900"/>
            </a:p>
          </p:txBody>
        </p:sp>
      </p:grp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6594475" y="5148659"/>
            <a:ext cx="2319338" cy="1736725"/>
            <a:chOff x="6593685" y="5085184"/>
            <a:chExt cx="2319881" cy="1736580"/>
          </a:xfrm>
        </p:grpSpPr>
        <p:cxnSp>
          <p:nvCxnSpPr>
            <p:cNvPr id="55" name="Conector reto 54"/>
            <p:cNvCxnSpPr/>
            <p:nvPr/>
          </p:nvCxnSpPr>
          <p:spPr>
            <a:xfrm flipH="1" flipV="1">
              <a:off x="7112920" y="5375672"/>
              <a:ext cx="129570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3" name="Freeform 31"/>
            <p:cNvSpPr>
              <a:spLocks/>
            </p:cNvSpPr>
            <p:nvPr/>
          </p:nvSpPr>
          <p:spPr bwMode="auto">
            <a:xfrm>
              <a:off x="7111753" y="5184559"/>
              <a:ext cx="1676400" cy="1314921"/>
            </a:xfrm>
            <a:custGeom>
              <a:avLst/>
              <a:gdLst>
                <a:gd name="T0" fmla="*/ 0 w 1056"/>
                <a:gd name="T1" fmla="*/ 0 h 816"/>
                <a:gd name="T2" fmla="*/ 0 w 1056"/>
                <a:gd name="T3" fmla="*/ 2147483647 h 816"/>
                <a:gd name="T4" fmla="*/ 2147483647 w 1056"/>
                <a:gd name="T5" fmla="*/ 2147483647 h 816"/>
                <a:gd name="T6" fmla="*/ 0 60000 65536"/>
                <a:gd name="T7" fmla="*/ 0 60000 65536"/>
                <a:gd name="T8" fmla="*/ 0 60000 65536"/>
                <a:gd name="T9" fmla="*/ 0 w 1056"/>
                <a:gd name="T10" fmla="*/ 0 h 816"/>
                <a:gd name="T11" fmla="*/ 1056 w 105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816">
                  <a:moveTo>
                    <a:pt x="0" y="0"/>
                  </a:moveTo>
                  <a:lnTo>
                    <a:pt x="0" y="816"/>
                  </a:lnTo>
                  <a:lnTo>
                    <a:pt x="1056" y="81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4" name="Text Box 32"/>
            <p:cNvSpPr txBox="1">
              <a:spLocks noChangeArrowheads="1"/>
            </p:cNvSpPr>
            <p:nvPr/>
          </p:nvSpPr>
          <p:spPr bwMode="auto">
            <a:xfrm>
              <a:off x="8638928" y="6480142"/>
              <a:ext cx="274638" cy="34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</a:p>
          </p:txBody>
        </p:sp>
        <p:sp>
          <p:nvSpPr>
            <p:cNvPr id="13335" name="Retângulo 6"/>
            <p:cNvSpPr>
              <a:spLocks noChangeArrowheads="1"/>
            </p:cNvSpPr>
            <p:nvPr/>
          </p:nvSpPr>
          <p:spPr bwMode="auto">
            <a:xfrm>
              <a:off x="6944726" y="6372512"/>
              <a:ext cx="242374" cy="23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900">
                  <a:latin typeface="Times New Roman" charset="0"/>
                </a:rPr>
                <a:t>0</a:t>
              </a:r>
              <a:endParaRPr lang="pt-BR" altLang="pt-BR" sz="900"/>
            </a:p>
          </p:txBody>
        </p:sp>
        <p:sp>
          <p:nvSpPr>
            <p:cNvPr id="34" name="Forma livre 33"/>
            <p:cNvSpPr/>
            <p:nvPr/>
          </p:nvSpPr>
          <p:spPr>
            <a:xfrm>
              <a:off x="7179610" y="5382021"/>
              <a:ext cx="1449726" cy="1115920"/>
            </a:xfrm>
            <a:custGeom>
              <a:avLst/>
              <a:gdLst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21287 w 1449887"/>
                <a:gd name="connsiteY14" fmla="*/ 6263 h 1099159"/>
                <a:gd name="connsiteX15" fmla="*/ 1318364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21287 w 1449887"/>
                <a:gd name="connsiteY14" fmla="*/ 6263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21496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1542 w 1449887"/>
                <a:gd name="connsiteY6" fmla="*/ 432148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18364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  <a:gd name="connsiteX0" fmla="*/ 0 w 1449887"/>
                <a:gd name="connsiteY0" fmla="*/ 1099159 h 1099159"/>
                <a:gd name="connsiteX1" fmla="*/ 56367 w 1449887"/>
                <a:gd name="connsiteY1" fmla="*/ 1089764 h 1099159"/>
                <a:gd name="connsiteX2" fmla="*/ 153443 w 1449887"/>
                <a:gd name="connsiteY2" fmla="*/ 1039660 h 1099159"/>
                <a:gd name="connsiteX3" fmla="*/ 250520 w 1449887"/>
                <a:gd name="connsiteY3" fmla="*/ 933189 h 1099159"/>
                <a:gd name="connsiteX4" fmla="*/ 347597 w 1449887"/>
                <a:gd name="connsiteY4" fmla="*/ 764088 h 1099159"/>
                <a:gd name="connsiteX5" fmla="*/ 394569 w 1449887"/>
                <a:gd name="connsiteY5" fmla="*/ 594986 h 1099159"/>
                <a:gd name="connsiteX6" fmla="*/ 447805 w 1449887"/>
                <a:gd name="connsiteY6" fmla="*/ 438411 h 1099159"/>
                <a:gd name="connsiteX7" fmla="*/ 538619 w 1449887"/>
                <a:gd name="connsiteY7" fmla="*/ 300625 h 1099159"/>
                <a:gd name="connsiteX8" fmla="*/ 635695 w 1449887"/>
                <a:gd name="connsiteY8" fmla="*/ 206679 h 1099159"/>
                <a:gd name="connsiteX9" fmla="*/ 732772 w 1449887"/>
                <a:gd name="connsiteY9" fmla="*/ 125260 h 1099159"/>
                <a:gd name="connsiteX10" fmla="*/ 832980 w 1449887"/>
                <a:gd name="connsiteY10" fmla="*/ 75156 h 1099159"/>
                <a:gd name="connsiteX11" fmla="*/ 926926 w 1449887"/>
                <a:gd name="connsiteY11" fmla="*/ 43841 h 1099159"/>
                <a:gd name="connsiteX12" fmla="*/ 1027134 w 1449887"/>
                <a:gd name="connsiteY12" fmla="*/ 18789 h 1099159"/>
                <a:gd name="connsiteX13" fmla="*/ 1121079 w 1449887"/>
                <a:gd name="connsiteY13" fmla="*/ 6263 h 1099159"/>
                <a:gd name="connsiteX14" fmla="*/ 1215024 w 1449887"/>
                <a:gd name="connsiteY14" fmla="*/ 3132 h 1099159"/>
                <a:gd name="connsiteX15" fmla="*/ 1318364 w 1449887"/>
                <a:gd name="connsiteY15" fmla="*/ 3131 h 1099159"/>
                <a:gd name="connsiteX16" fmla="*/ 1415441 w 1449887"/>
                <a:gd name="connsiteY16" fmla="*/ 0 h 1099159"/>
                <a:gd name="connsiteX17" fmla="*/ 1449887 w 1449887"/>
                <a:gd name="connsiteY17" fmla="*/ 0 h 10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49887" h="1099159">
                  <a:moveTo>
                    <a:pt x="0" y="1099159"/>
                  </a:moveTo>
                  <a:lnTo>
                    <a:pt x="56367" y="1089764"/>
                  </a:lnTo>
                  <a:cubicBezTo>
                    <a:pt x="81941" y="1079848"/>
                    <a:pt x="121084" y="1065756"/>
                    <a:pt x="153443" y="1039660"/>
                  </a:cubicBezTo>
                  <a:cubicBezTo>
                    <a:pt x="185802" y="1013564"/>
                    <a:pt x="218161" y="979118"/>
                    <a:pt x="250520" y="933189"/>
                  </a:cubicBezTo>
                  <a:cubicBezTo>
                    <a:pt x="282879" y="887260"/>
                    <a:pt x="323589" y="820455"/>
                    <a:pt x="347597" y="764088"/>
                  </a:cubicBezTo>
                  <a:cubicBezTo>
                    <a:pt x="371605" y="707721"/>
                    <a:pt x="378912" y="650309"/>
                    <a:pt x="394569" y="594986"/>
                  </a:cubicBezTo>
                  <a:cubicBezTo>
                    <a:pt x="410227" y="539663"/>
                    <a:pt x="423797" y="487471"/>
                    <a:pt x="447805" y="438411"/>
                  </a:cubicBezTo>
                  <a:cubicBezTo>
                    <a:pt x="471813" y="389351"/>
                    <a:pt x="506260" y="338203"/>
                    <a:pt x="538619" y="300625"/>
                  </a:cubicBezTo>
                  <a:cubicBezTo>
                    <a:pt x="570978" y="263047"/>
                    <a:pt x="603336" y="235907"/>
                    <a:pt x="635695" y="206679"/>
                  </a:cubicBezTo>
                  <a:cubicBezTo>
                    <a:pt x="668054" y="177452"/>
                    <a:pt x="699891" y="147181"/>
                    <a:pt x="732772" y="125260"/>
                  </a:cubicBezTo>
                  <a:cubicBezTo>
                    <a:pt x="765653" y="103340"/>
                    <a:pt x="800621" y="88726"/>
                    <a:pt x="832980" y="75156"/>
                  </a:cubicBezTo>
                  <a:cubicBezTo>
                    <a:pt x="865339" y="61586"/>
                    <a:pt x="894567" y="53235"/>
                    <a:pt x="926926" y="43841"/>
                  </a:cubicBezTo>
                  <a:cubicBezTo>
                    <a:pt x="959285" y="34447"/>
                    <a:pt x="994775" y="25052"/>
                    <a:pt x="1027134" y="18789"/>
                  </a:cubicBezTo>
                  <a:cubicBezTo>
                    <a:pt x="1059493" y="12526"/>
                    <a:pt x="1089764" y="8873"/>
                    <a:pt x="1121079" y="6263"/>
                  </a:cubicBezTo>
                  <a:cubicBezTo>
                    <a:pt x="1152394" y="3654"/>
                    <a:pt x="1181621" y="3654"/>
                    <a:pt x="1215024" y="3132"/>
                  </a:cubicBezTo>
                  <a:cubicBezTo>
                    <a:pt x="1248427" y="2610"/>
                    <a:pt x="1284961" y="3653"/>
                    <a:pt x="1318364" y="3131"/>
                  </a:cubicBezTo>
                  <a:cubicBezTo>
                    <a:pt x="1351767" y="2609"/>
                    <a:pt x="1384126" y="1044"/>
                    <a:pt x="1415441" y="0"/>
                  </a:cubicBezTo>
                  <a:lnTo>
                    <a:pt x="1449887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337" name="Text Box 33"/>
            <p:cNvSpPr txBox="1">
              <a:spLocks noChangeArrowheads="1"/>
            </p:cNvSpPr>
            <p:nvPr/>
          </p:nvSpPr>
          <p:spPr bwMode="auto">
            <a:xfrm>
              <a:off x="6593685" y="5085184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F</a:t>
              </a:r>
              <a:r>
                <a:rPr lang="pt-BR" altLang="pt-BR" sz="1600">
                  <a:latin typeface="Times New Roman" charset="0"/>
                </a:rPr>
                <a:t>(</a:t>
              </a: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>
                  <a:latin typeface="Times New Roman" charset="0"/>
                </a:rPr>
                <a:t>)</a:t>
              </a:r>
            </a:p>
          </p:txBody>
        </p:sp>
        <p:sp>
          <p:nvSpPr>
            <p:cNvPr id="13338" name="Retângulo 6"/>
            <p:cNvSpPr>
              <a:spLocks noChangeArrowheads="1"/>
            </p:cNvSpPr>
            <p:nvPr/>
          </p:nvSpPr>
          <p:spPr bwMode="auto">
            <a:xfrm>
              <a:off x="6951567" y="5256808"/>
              <a:ext cx="24237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900">
                  <a:latin typeface="Times New Roman" charset="0"/>
                </a:rPr>
                <a:t>1</a:t>
              </a:r>
              <a:endParaRPr lang="pt-BR" altLang="pt-BR" sz="900"/>
            </a:p>
          </p:txBody>
        </p:sp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6594475" y="5628084"/>
            <a:ext cx="1266825" cy="1146175"/>
            <a:chOff x="6594893" y="5563963"/>
            <a:chExt cx="1265931" cy="1146628"/>
          </a:xfrm>
        </p:grpSpPr>
        <p:sp>
          <p:nvSpPr>
            <p:cNvPr id="13328" name="Text Box 39"/>
            <p:cNvSpPr txBox="1">
              <a:spLocks noChangeArrowheads="1"/>
            </p:cNvSpPr>
            <p:nvPr/>
          </p:nvSpPr>
          <p:spPr bwMode="auto">
            <a:xfrm>
              <a:off x="7596008" y="6402814"/>
              <a:ext cx="2648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 i="1">
                  <a:latin typeface="Times New Roman" charset="0"/>
                </a:rPr>
                <a:t>c</a:t>
              </a:r>
            </a:p>
          </p:txBody>
        </p:sp>
        <p:sp>
          <p:nvSpPr>
            <p:cNvPr id="13329" name="Forma livre 74"/>
            <p:cNvSpPr>
              <a:spLocks/>
            </p:cNvSpPr>
            <p:nvPr/>
          </p:nvSpPr>
          <p:spPr bwMode="auto">
            <a:xfrm>
              <a:off x="7721253" y="5683278"/>
              <a:ext cx="0" cy="818159"/>
            </a:xfrm>
            <a:custGeom>
              <a:avLst/>
              <a:gdLst>
                <a:gd name="T0" fmla="*/ 0 w 549780"/>
                <a:gd name="T1" fmla="*/ 1029678 h 806015"/>
                <a:gd name="T2" fmla="*/ 56367 w 549780"/>
                <a:gd name="T3" fmla="*/ 1017567 h 806015"/>
                <a:gd name="T4" fmla="*/ 153443 w 549780"/>
                <a:gd name="T5" fmla="*/ 952958 h 806015"/>
                <a:gd name="T6" fmla="*/ 250520 w 549780"/>
                <a:gd name="T7" fmla="*/ 815666 h 806015"/>
                <a:gd name="T8" fmla="*/ 347597 w 549780"/>
                <a:gd name="T9" fmla="*/ 597614 h 806015"/>
                <a:gd name="T10" fmla="*/ 394569 w 549780"/>
                <a:gd name="T11" fmla="*/ 379566 h 806015"/>
                <a:gd name="T12" fmla="*/ 447805 w 549780"/>
                <a:gd name="T13" fmla="*/ 177668 h 806015"/>
                <a:gd name="T14" fmla="*/ 538619 w 549780"/>
                <a:gd name="T15" fmla="*/ 0 h 806015"/>
                <a:gd name="T16" fmla="*/ 549780 w 549780"/>
                <a:gd name="T17" fmla="*/ 1039325 h 806015"/>
                <a:gd name="T18" fmla="*/ 0 w 549780"/>
                <a:gd name="T19" fmla="*/ 1029678 h 8060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connsiteX0" fmla="*/ 0 w 549780"/>
                <a:gd name="connsiteY0" fmla="*/ 813547 h 821028"/>
                <a:gd name="connsiteX1" fmla="*/ 56367 w 549780"/>
                <a:gd name="connsiteY1" fmla="*/ 804152 h 821028"/>
                <a:gd name="connsiteX2" fmla="*/ 153443 w 549780"/>
                <a:gd name="connsiteY2" fmla="*/ 754048 h 821028"/>
                <a:gd name="connsiteX3" fmla="*/ 250520 w 549780"/>
                <a:gd name="connsiteY3" fmla="*/ 647577 h 821028"/>
                <a:gd name="connsiteX4" fmla="*/ 347597 w 549780"/>
                <a:gd name="connsiteY4" fmla="*/ 478476 h 821028"/>
                <a:gd name="connsiteX5" fmla="*/ 394569 w 549780"/>
                <a:gd name="connsiteY5" fmla="*/ 309374 h 821028"/>
                <a:gd name="connsiteX6" fmla="*/ 538619 w 549780"/>
                <a:gd name="connsiteY6" fmla="*/ 15013 h 821028"/>
                <a:gd name="connsiteX7" fmla="*/ 549780 w 549780"/>
                <a:gd name="connsiteY7" fmla="*/ 821028 h 821028"/>
                <a:gd name="connsiteX8" fmla="*/ 0 w 549780"/>
                <a:gd name="connsiteY8" fmla="*/ 813547 h 821028"/>
                <a:gd name="connsiteX0" fmla="*/ 394569 w 549780"/>
                <a:gd name="connsiteY0" fmla="*/ 309374 h 821028"/>
                <a:gd name="connsiteX1" fmla="*/ 538619 w 549780"/>
                <a:gd name="connsiteY1" fmla="*/ 15013 h 821028"/>
                <a:gd name="connsiteX2" fmla="*/ 549780 w 549780"/>
                <a:gd name="connsiteY2" fmla="*/ 821028 h 821028"/>
                <a:gd name="connsiteX3" fmla="*/ 0 w 549780"/>
                <a:gd name="connsiteY3" fmla="*/ 813547 h 821028"/>
                <a:gd name="connsiteX4" fmla="*/ 56367 w 549780"/>
                <a:gd name="connsiteY4" fmla="*/ 804152 h 821028"/>
                <a:gd name="connsiteX5" fmla="*/ 153443 w 549780"/>
                <a:gd name="connsiteY5" fmla="*/ 754048 h 821028"/>
                <a:gd name="connsiteX6" fmla="*/ 250520 w 549780"/>
                <a:gd name="connsiteY6" fmla="*/ 647577 h 821028"/>
                <a:gd name="connsiteX7" fmla="*/ 347597 w 549780"/>
                <a:gd name="connsiteY7" fmla="*/ 478476 h 821028"/>
                <a:gd name="connsiteX8" fmla="*/ 485945 w 549780"/>
                <a:gd name="connsiteY8" fmla="*/ 399492 h 821028"/>
                <a:gd name="connsiteX0" fmla="*/ 538619 w 549780"/>
                <a:gd name="connsiteY0" fmla="*/ 0 h 806015"/>
                <a:gd name="connsiteX1" fmla="*/ 549780 w 549780"/>
                <a:gd name="connsiteY1" fmla="*/ 806015 h 806015"/>
                <a:gd name="connsiteX2" fmla="*/ 0 w 549780"/>
                <a:gd name="connsiteY2" fmla="*/ 798534 h 806015"/>
                <a:gd name="connsiteX3" fmla="*/ 56367 w 549780"/>
                <a:gd name="connsiteY3" fmla="*/ 789139 h 806015"/>
                <a:gd name="connsiteX4" fmla="*/ 153443 w 549780"/>
                <a:gd name="connsiteY4" fmla="*/ 739035 h 806015"/>
                <a:gd name="connsiteX5" fmla="*/ 250520 w 549780"/>
                <a:gd name="connsiteY5" fmla="*/ 632564 h 806015"/>
                <a:gd name="connsiteX6" fmla="*/ 347597 w 549780"/>
                <a:gd name="connsiteY6" fmla="*/ 463463 h 806015"/>
                <a:gd name="connsiteX7" fmla="*/ 485945 w 549780"/>
                <a:gd name="connsiteY7" fmla="*/ 384479 h 806015"/>
                <a:gd name="connsiteX0" fmla="*/ 538619 w 549780"/>
                <a:gd name="connsiteY0" fmla="*/ 0 h 806015"/>
                <a:gd name="connsiteX1" fmla="*/ 549780 w 549780"/>
                <a:gd name="connsiteY1" fmla="*/ 806015 h 806015"/>
                <a:gd name="connsiteX2" fmla="*/ 0 w 549780"/>
                <a:gd name="connsiteY2" fmla="*/ 798534 h 806015"/>
                <a:gd name="connsiteX3" fmla="*/ 56367 w 549780"/>
                <a:gd name="connsiteY3" fmla="*/ 789139 h 806015"/>
                <a:gd name="connsiteX4" fmla="*/ 153443 w 549780"/>
                <a:gd name="connsiteY4" fmla="*/ 739035 h 806015"/>
                <a:gd name="connsiteX5" fmla="*/ 250520 w 549780"/>
                <a:gd name="connsiteY5" fmla="*/ 632564 h 806015"/>
                <a:gd name="connsiteX6" fmla="*/ 347597 w 549780"/>
                <a:gd name="connsiteY6" fmla="*/ 463463 h 806015"/>
                <a:gd name="connsiteX0" fmla="*/ 538619 w 549780"/>
                <a:gd name="connsiteY0" fmla="*/ 0 h 806015"/>
                <a:gd name="connsiteX1" fmla="*/ 549780 w 549780"/>
                <a:gd name="connsiteY1" fmla="*/ 806015 h 806015"/>
                <a:gd name="connsiteX2" fmla="*/ 0 w 549780"/>
                <a:gd name="connsiteY2" fmla="*/ 798534 h 806015"/>
                <a:gd name="connsiteX3" fmla="*/ 56367 w 549780"/>
                <a:gd name="connsiteY3" fmla="*/ 789139 h 806015"/>
                <a:gd name="connsiteX4" fmla="*/ 153443 w 549780"/>
                <a:gd name="connsiteY4" fmla="*/ 739035 h 806015"/>
                <a:gd name="connsiteX5" fmla="*/ 250520 w 549780"/>
                <a:gd name="connsiteY5" fmla="*/ 632564 h 806015"/>
                <a:gd name="connsiteX0" fmla="*/ 538619 w 549780"/>
                <a:gd name="connsiteY0" fmla="*/ 0 h 806015"/>
                <a:gd name="connsiteX1" fmla="*/ 549780 w 549780"/>
                <a:gd name="connsiteY1" fmla="*/ 806015 h 806015"/>
                <a:gd name="connsiteX2" fmla="*/ 0 w 549780"/>
                <a:gd name="connsiteY2" fmla="*/ 798534 h 806015"/>
                <a:gd name="connsiteX3" fmla="*/ 56367 w 549780"/>
                <a:gd name="connsiteY3" fmla="*/ 789139 h 806015"/>
                <a:gd name="connsiteX4" fmla="*/ 153443 w 549780"/>
                <a:gd name="connsiteY4" fmla="*/ 739035 h 806015"/>
                <a:gd name="connsiteX0" fmla="*/ 538619 w 549780"/>
                <a:gd name="connsiteY0" fmla="*/ 0 h 806015"/>
                <a:gd name="connsiteX1" fmla="*/ 549780 w 549780"/>
                <a:gd name="connsiteY1" fmla="*/ 806015 h 806015"/>
                <a:gd name="connsiteX2" fmla="*/ 0 w 549780"/>
                <a:gd name="connsiteY2" fmla="*/ 798534 h 806015"/>
                <a:gd name="connsiteX3" fmla="*/ 56367 w 549780"/>
                <a:gd name="connsiteY3" fmla="*/ 789139 h 806015"/>
                <a:gd name="connsiteX0" fmla="*/ 538619 w 549780"/>
                <a:gd name="connsiteY0" fmla="*/ 0 h 806015"/>
                <a:gd name="connsiteX1" fmla="*/ 549780 w 549780"/>
                <a:gd name="connsiteY1" fmla="*/ 806015 h 806015"/>
                <a:gd name="connsiteX2" fmla="*/ 0 w 549780"/>
                <a:gd name="connsiteY2" fmla="*/ 798534 h 806015"/>
                <a:gd name="connsiteX0" fmla="*/ 0 w 11161"/>
                <a:gd name="connsiteY0" fmla="*/ 0 h 806015"/>
                <a:gd name="connsiteX1" fmla="*/ 11161 w 11161"/>
                <a:gd name="connsiteY1" fmla="*/ 806015 h 806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61" h="806015">
                  <a:moveTo>
                    <a:pt x="0" y="0"/>
                  </a:moveTo>
                  <a:cubicBezTo>
                    <a:pt x="2561" y="269813"/>
                    <a:pt x="8600" y="536202"/>
                    <a:pt x="11161" y="806015"/>
                  </a:cubicBezTo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77" name="Conector reto 76"/>
            <p:cNvCxnSpPr/>
            <p:nvPr/>
          </p:nvCxnSpPr>
          <p:spPr>
            <a:xfrm flipH="1" flipV="1">
              <a:off x="7113640" y="5684661"/>
              <a:ext cx="61234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1" name="Retângulo 6"/>
            <p:cNvSpPr>
              <a:spLocks noChangeArrowheads="1"/>
            </p:cNvSpPr>
            <p:nvPr/>
          </p:nvSpPr>
          <p:spPr bwMode="auto">
            <a:xfrm>
              <a:off x="6594893" y="5563963"/>
              <a:ext cx="57740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900" i="1">
                  <a:latin typeface="Times New Roman" charset="0"/>
                </a:rPr>
                <a:t>P</a:t>
              </a:r>
              <a:r>
                <a:rPr lang="pt-BR" altLang="pt-BR" sz="900">
                  <a:latin typeface="Times New Roman" charset="0"/>
                </a:rPr>
                <a:t>(</a:t>
              </a:r>
              <a:r>
                <a:rPr lang="pt-BR" altLang="pt-BR" sz="900" i="1">
                  <a:latin typeface="Times New Roman" charset="0"/>
                </a:rPr>
                <a:t>X</a:t>
              </a:r>
              <a:r>
                <a:rPr lang="pt-BR" altLang="pt-BR" sz="900">
                  <a:latin typeface="Times New Roman" charset="0"/>
                </a:rPr>
                <a:t> &lt; </a:t>
              </a:r>
              <a:r>
                <a:rPr lang="pt-BR" altLang="pt-BR" sz="900" i="1">
                  <a:latin typeface="Times New Roman" charset="0"/>
                </a:rPr>
                <a:t>c</a:t>
              </a:r>
              <a:r>
                <a:rPr lang="pt-BR" altLang="pt-BR" sz="900">
                  <a:latin typeface="Times New Roman" charset="0"/>
                </a:rPr>
                <a:t>)</a:t>
              </a:r>
              <a:endParaRPr lang="pt-BR" altLang="pt-BR" sz="900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715000" y="4209132"/>
            <a:ext cx="1674813" cy="838200"/>
            <a:chOff x="4176" y="2496"/>
            <a:chExt cx="1055" cy="528"/>
          </a:xfrm>
        </p:grpSpPr>
        <p:graphicFrame>
          <p:nvGraphicFramePr>
            <p:cNvPr id="13326" name="Object 42"/>
            <p:cNvGraphicFramePr>
              <a:graphicFrameLocks noChangeAspect="1"/>
            </p:cNvGraphicFramePr>
            <p:nvPr/>
          </p:nvGraphicFramePr>
          <p:xfrm>
            <a:off x="4464" y="2496"/>
            <a:ext cx="76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8" name="Equation" r:id="rId11" imgW="850531" imgH="203112" progId="Equation.DSMT4">
                    <p:embed/>
                  </p:oleObj>
                </mc:Choice>
                <mc:Fallback>
                  <p:oleObj name="Equation" r:id="rId11" imgW="850531" imgH="203112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496"/>
                          <a:ext cx="76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Line 43"/>
            <p:cNvSpPr>
              <a:spLocks noChangeShapeType="1"/>
            </p:cNvSpPr>
            <p:nvPr/>
          </p:nvSpPr>
          <p:spPr bwMode="auto">
            <a:xfrm flipV="1">
              <a:off x="4176" y="2688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5596B-DB1E-42BB-91FA-690CAA9D0F23}" type="slidenum">
              <a:rPr lang="pt-BR"/>
              <a:pPr>
                <a:defRPr/>
              </a:pPr>
              <a:t>10</a:t>
            </a:fld>
            <a:endParaRPr lang="pt-BR"/>
          </a:p>
        </p:txBody>
      </p:sp>
      <p:grpSp>
        <p:nvGrpSpPr>
          <p:cNvPr id="42" name="Group 45"/>
          <p:cNvGrpSpPr>
            <a:grpSpLocks/>
          </p:cNvGrpSpPr>
          <p:nvPr/>
        </p:nvGrpSpPr>
        <p:grpSpPr bwMode="auto">
          <a:xfrm>
            <a:off x="927100" y="1998101"/>
            <a:ext cx="7378700" cy="581025"/>
            <a:chOff x="584" y="1392"/>
            <a:chExt cx="4648" cy="366"/>
          </a:xfrm>
        </p:grpSpPr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584" y="1392"/>
              <a:ext cx="46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363538" indent="-363538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Se o conjunto imagem é inumerável, não há sentido em falar de valores específicos e portanto:</a:t>
              </a:r>
              <a:endParaRPr lang="pt-BR" altLang="pt-BR" sz="1600" i="1" dirty="0">
                <a:sym typeface="Symbol" pitchFamily="18" charset="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2256" y="1536"/>
              <a:ext cx="7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latin typeface="Times New Roman" charset="0"/>
                </a:rPr>
                <a:t>P</a:t>
              </a:r>
              <a:r>
                <a:rPr lang="pt-BR" altLang="pt-BR" sz="1600" dirty="0">
                  <a:latin typeface="Times New Roman" charset="0"/>
                </a:rPr>
                <a:t>(</a:t>
              </a:r>
              <a:r>
                <a:rPr lang="pt-BR" altLang="pt-BR" sz="1600" i="1" dirty="0">
                  <a:latin typeface="Times New Roman" charset="0"/>
                </a:rPr>
                <a:t>X</a:t>
              </a:r>
              <a:r>
                <a:rPr lang="pt-BR" altLang="pt-BR" sz="1600" dirty="0">
                  <a:latin typeface="Times New Roman" charset="0"/>
                </a:rPr>
                <a:t> = </a:t>
              </a:r>
              <a:r>
                <a:rPr lang="pt-BR" altLang="pt-BR" sz="1600" i="1" dirty="0">
                  <a:latin typeface="Times New Roman" charset="0"/>
                </a:rPr>
                <a:t>x</a:t>
              </a:r>
              <a:r>
                <a:rPr lang="pt-BR" altLang="pt-BR" sz="1600" dirty="0">
                  <a:latin typeface="Times New Roman" charset="0"/>
                </a:rPr>
                <a:t>) </a:t>
              </a:r>
              <a:r>
                <a:rPr lang="pt-BR" altLang="pt-BR" sz="1600" dirty="0">
                  <a:latin typeface="Times New Roman" charset="0"/>
                  <a:sym typeface="Symbol" pitchFamily="18" charset="2"/>
                </a:rPr>
                <a:t>= 0</a:t>
              </a:r>
            </a:p>
          </p:txBody>
        </p:sp>
      </p:grpSp>
      <p:sp>
        <p:nvSpPr>
          <p:cNvPr id="7" name="Retângulo 6"/>
          <p:cNvSpPr/>
          <p:nvPr/>
        </p:nvSpPr>
        <p:spPr>
          <a:xfrm>
            <a:off x="3714534" y="2699668"/>
            <a:ext cx="4673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/>
            <a:r>
              <a:rPr lang="pt-BR" altLang="pt-BR" dirty="0" smtClean="0"/>
              <a:t>só há sentido em falar de probabilidade para um intervalo de valores!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Variável Aleatória Contínua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838200" y="1340768"/>
            <a:ext cx="3531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Exemplos: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/>
            </a:pPr>
            <a:r>
              <a:rPr lang="pt-BR" altLang="pt-BR" sz="1600" dirty="0"/>
              <a:t> 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distância entre dois </a:t>
            </a:r>
            <a:r>
              <a:rPr lang="pt-BR" altLang="pt-BR" sz="1600" dirty="0" smtClean="0"/>
              <a:t>pontos</a:t>
            </a:r>
            <a:endParaRPr lang="pt-BR" alt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C3D8D-4F0D-4F0C-8D28-71368193C887}" type="slidenum">
              <a:rPr lang="pt-BR"/>
              <a:pPr>
                <a:defRPr/>
              </a:pPr>
              <a:t>11</a:t>
            </a:fld>
            <a:endParaRPr lang="pt-BR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23" y="5170557"/>
            <a:ext cx="1854513" cy="15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838200" y="2076088"/>
            <a:ext cx="80842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[0,+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[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 startAt="2"/>
            </a:pPr>
            <a:r>
              <a:rPr lang="pt-BR" altLang="pt-BR" sz="1600" dirty="0"/>
              <a:t> 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distância vertical de um ponto, relativa a uma superfície plana </a:t>
            </a:r>
            <a:r>
              <a:rPr lang="pt-BR" altLang="pt-BR" sz="1600" dirty="0" smtClean="0"/>
              <a:t>pré-definida</a:t>
            </a:r>
            <a:endParaRPr lang="pt-BR" altLang="pt-BR" sz="1600" dirty="0"/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836228" y="3542536"/>
            <a:ext cx="34323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]-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</a:t>
            </a:r>
            <a:r>
              <a:rPr lang="pt-BR" altLang="pt-BR" sz="1600" dirty="0">
                <a:solidFill>
                  <a:srgbClr val="FF3300"/>
                </a:solidFill>
              </a:rPr>
              <a:t>,+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[</a:t>
            </a:r>
            <a:endParaRPr lang="pt-BR" altLang="pt-BR" sz="16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 startAt="3"/>
            </a:pPr>
            <a:r>
              <a:rPr lang="pt-BR" altLang="pt-BR" sz="1600" dirty="0"/>
              <a:t> 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</a:t>
            </a:r>
            <a:r>
              <a:rPr lang="pt-BR" altLang="pt-BR" sz="1600" dirty="0" err="1"/>
              <a:t>reflectância</a:t>
            </a:r>
            <a:r>
              <a:rPr lang="pt-BR" altLang="pt-BR" sz="1600" dirty="0"/>
              <a:t> de um </a:t>
            </a:r>
            <a:r>
              <a:rPr lang="pt-BR" altLang="pt-BR" sz="1600" dirty="0" smtClean="0"/>
              <a:t>objeto</a:t>
            </a:r>
            <a:endParaRPr lang="pt-BR" altLang="pt-BR" sz="1600" dirty="0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830248" y="5073288"/>
            <a:ext cx="29594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[0,1</a:t>
            </a:r>
            <a:r>
              <a:rPr lang="pt-BR" altLang="pt-BR" sz="1600" dirty="0" smtClean="0">
                <a:solidFill>
                  <a:srgbClr val="FF3300"/>
                </a:solidFill>
              </a:rPr>
              <a:t>] = [0,100%]</a:t>
            </a:r>
            <a:endParaRPr lang="pt-BR" altLang="pt-BR" sz="1600" dirty="0">
              <a:solidFill>
                <a:srgbClr val="FF3300"/>
              </a:solidFill>
            </a:endParaRPr>
          </a:p>
        </p:txBody>
      </p:sp>
      <p:grpSp>
        <p:nvGrpSpPr>
          <p:cNvPr id="60" name="Grupo 59"/>
          <p:cNvGrpSpPr/>
          <p:nvPr/>
        </p:nvGrpSpPr>
        <p:grpSpPr>
          <a:xfrm>
            <a:off x="4085173" y="2217564"/>
            <a:ext cx="1656650" cy="923404"/>
            <a:chOff x="4823733" y="2116201"/>
            <a:chExt cx="1656650" cy="923404"/>
          </a:xfrm>
        </p:grpSpPr>
        <p:sp>
          <p:nvSpPr>
            <p:cNvPr id="56" name="Elipse 55"/>
            <p:cNvSpPr/>
            <p:nvPr/>
          </p:nvSpPr>
          <p:spPr>
            <a:xfrm>
              <a:off x="4932048" y="213285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012160" y="27089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5012968" y="2194019"/>
              <a:ext cx="992854" cy="524833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/>
            <p:cNvSpPr txBox="1"/>
            <p:nvPr/>
          </p:nvSpPr>
          <p:spPr>
            <a:xfrm>
              <a:off x="4823733" y="2116201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5898852" y="27010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5468568" y="2116201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pt-B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r>
                <a:rPr lang="pt-BR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a,b</a:t>
              </a:r>
              <a:endPara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941623" y="3543518"/>
            <a:ext cx="1728192" cy="1037610"/>
            <a:chOff x="5148064" y="3356992"/>
            <a:chExt cx="1728192" cy="1037610"/>
          </a:xfrm>
        </p:grpSpPr>
        <p:cxnSp>
          <p:nvCxnSpPr>
            <p:cNvPr id="62" name="Conector reto 61"/>
            <p:cNvCxnSpPr/>
            <p:nvPr/>
          </p:nvCxnSpPr>
          <p:spPr>
            <a:xfrm>
              <a:off x="5148064" y="3974991"/>
              <a:ext cx="172819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>
              <a:off x="5542812" y="3586434"/>
              <a:ext cx="0" cy="396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o 63"/>
            <p:cNvGrpSpPr/>
            <p:nvPr/>
          </p:nvGrpSpPr>
          <p:grpSpPr>
            <a:xfrm>
              <a:off x="5292759" y="3356992"/>
              <a:ext cx="287353" cy="338554"/>
              <a:chOff x="7380312" y="3611157"/>
              <a:chExt cx="287353" cy="338554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7595665" y="376194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CaixaDeTexto 75"/>
              <p:cNvSpPr txBox="1"/>
              <p:nvPr/>
            </p:nvSpPr>
            <p:spPr>
              <a:xfrm>
                <a:off x="7380312" y="3611157"/>
                <a:ext cx="2760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>
              <a:off x="6156176" y="4056048"/>
              <a:ext cx="298634" cy="338554"/>
              <a:chOff x="8449143" y="4202784"/>
              <a:chExt cx="298634" cy="338554"/>
            </a:xfrm>
          </p:grpSpPr>
          <p:sp>
            <p:nvSpPr>
              <p:cNvPr id="74" name="Elipse 73"/>
              <p:cNvSpPr/>
              <p:nvPr/>
            </p:nvSpPr>
            <p:spPr>
              <a:xfrm>
                <a:off x="8675777" y="433801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CaixaDeTexto 76"/>
              <p:cNvSpPr txBox="1"/>
              <p:nvPr/>
            </p:nvSpPr>
            <p:spPr>
              <a:xfrm>
                <a:off x="8449143" y="4202784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" name="Conector de seta reta 80"/>
            <p:cNvCxnSpPr/>
            <p:nvPr/>
          </p:nvCxnSpPr>
          <p:spPr>
            <a:xfrm>
              <a:off x="6423138" y="3969104"/>
              <a:ext cx="0" cy="216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  <p:bldP spid="53" grpId="0" build="p" autoUpdateAnimBg="0"/>
      <p:bldP spid="54" grpId="0" build="p" autoUpdateAnimBg="0"/>
      <p:bldP spid="5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V.A. Discretas e Contínuas</a:t>
            </a:r>
            <a:endParaRPr lang="pt-BR" dirty="0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838201" y="1517883"/>
            <a:ext cx="812628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 smtClean="0"/>
              <a:t>Observações importantes</a:t>
            </a:r>
            <a:endParaRPr lang="pt-BR" altLang="pt-BR" sz="1600" dirty="0"/>
          </a:p>
          <a:p>
            <a:pPr marL="536575" indent="-17303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Variáveis discretas não necessariamente estão associadas a números inteiros</a:t>
            </a:r>
          </a:p>
          <a:p>
            <a:pPr marL="363537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 smtClean="0"/>
              <a:t>Se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{1, 2, 3, 4, 5}</a:t>
            </a:r>
            <a:r>
              <a:rPr lang="pt-BR" altLang="pt-BR" sz="1600" dirty="0" smtClean="0"/>
              <a:t> e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pt-BR" altLang="pt-BR" sz="1600" dirty="0" smtClean="0"/>
              <a:t> então</a:t>
            </a:r>
          </a:p>
          <a:p>
            <a:pPr marL="363537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{0,5; 1; 1,5; 2; 2,5} e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3) =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1,5)</a:t>
            </a:r>
          </a:p>
          <a:p>
            <a:pPr marL="536575" indent="-173038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BR" sz="1600" dirty="0" smtClean="0"/>
          </a:p>
          <a:p>
            <a:pPr marL="536575" indent="-17303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Não confunda conjunto numerável com conjunto finito</a:t>
            </a:r>
          </a:p>
          <a:p>
            <a:pPr marL="363537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 smtClean="0"/>
              <a:t>Algumas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discretas são numeráveis mas podem assumir infinitos valores</a:t>
            </a:r>
          </a:p>
          <a:p>
            <a:pPr marL="363537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pt-BR" altLang="pt-BR" sz="1600" dirty="0" smtClean="0"/>
          </a:p>
          <a:p>
            <a:pPr marL="536575" indent="-17303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No processo de medição de uma variável contínua, sempre haverá uma discretização que definirá a precisão desta medição</a:t>
            </a:r>
          </a:p>
          <a:p>
            <a:pPr marL="711200" indent="-34925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 smtClean="0"/>
              <a:t>É importante entender a natureza da variável analisada e não necessariamente como ela é representada</a:t>
            </a:r>
          </a:p>
          <a:p>
            <a:pPr marL="711200" indent="-34925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 smtClean="0"/>
              <a:t>Ex. Imagem de </a:t>
            </a:r>
            <a:r>
              <a:rPr lang="pt-BR" altLang="pt-BR" sz="1600" dirty="0" err="1" smtClean="0"/>
              <a:t>Reflectância</a:t>
            </a:r>
            <a:r>
              <a:rPr lang="pt-BR" altLang="pt-BR" sz="1600" dirty="0" smtClean="0"/>
              <a:t> (0-100%) </a:t>
            </a:r>
            <a:r>
              <a:rPr lang="pt-BR" altLang="pt-BR" sz="1600" dirty="0" err="1" smtClean="0"/>
              <a:t>discretizada</a:t>
            </a:r>
            <a:r>
              <a:rPr lang="pt-BR" altLang="pt-BR" sz="1600" dirty="0" smtClean="0"/>
              <a:t> em 256 níveis de cinza</a:t>
            </a:r>
            <a:endParaRPr lang="pt-BR" alt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C3D8D-4F0D-4F0C-8D28-71368193C887}" type="slidenum">
              <a:rPr lang="pt-BR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23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Caracterização de uma Variável Aleatória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91AA8-C0F5-4802-8609-A9A248A03412}" type="slidenum">
              <a:rPr lang="pt-BR"/>
              <a:pPr>
                <a:defRPr/>
              </a:pPr>
              <a:t>13</a:t>
            </a:fld>
            <a:endParaRPr lang="pt-BR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95536" y="1484784"/>
            <a:ext cx="84005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retiram-se </a:t>
            </a:r>
            <a:r>
              <a:rPr lang="pt-BR" altLang="pt-BR" sz="1600" dirty="0" smtClean="0"/>
              <a:t>20 </a:t>
            </a:r>
            <a:r>
              <a:rPr lang="pt-BR" altLang="pt-BR" sz="1600" dirty="0"/>
              <a:t>bolas </a:t>
            </a:r>
            <a:r>
              <a:rPr lang="pt-BR" altLang="pt-BR" sz="1600" dirty="0" smtClean="0"/>
              <a:t>de uma </a:t>
            </a:r>
            <a:r>
              <a:rPr lang="pt-BR" altLang="pt-BR" sz="1600" dirty="0"/>
              <a:t>urna (com reposição). Define-se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representam o número total de bolas vermelhas dentre as </a:t>
            </a:r>
            <a:r>
              <a:rPr lang="pt-BR" altLang="pt-BR" sz="1600" dirty="0" smtClean="0"/>
              <a:t>20 </a:t>
            </a:r>
            <a:r>
              <a:rPr lang="pt-BR" altLang="pt-BR" sz="1600" dirty="0"/>
              <a:t>escolhidas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23528" y="2555624"/>
            <a:ext cx="914400" cy="1295400"/>
          </a:xfrm>
          <a:custGeom>
            <a:avLst/>
            <a:gdLst>
              <a:gd name="T0" fmla="*/ 0 w 576"/>
              <a:gd name="T1" fmla="*/ 0 h 816"/>
              <a:gd name="T2" fmla="*/ 0 w 576"/>
              <a:gd name="T3" fmla="*/ 816 h 816"/>
              <a:gd name="T4" fmla="*/ 576 w 576"/>
              <a:gd name="T5" fmla="*/ 816 h 816"/>
              <a:gd name="T6" fmla="*/ 576 w 576"/>
              <a:gd name="T7" fmla="*/ 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816"/>
              <a:gd name="T14" fmla="*/ 576 w 576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  <a:lnTo>
                  <a:pt x="5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496890" y="3299010"/>
            <a:ext cx="180000" cy="1800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6" name="Agrupar 5"/>
          <p:cNvGrpSpPr/>
          <p:nvPr/>
        </p:nvGrpSpPr>
        <p:grpSpPr>
          <a:xfrm>
            <a:off x="1799550" y="3299010"/>
            <a:ext cx="5627877" cy="180000"/>
            <a:chOff x="1799550" y="3299010"/>
            <a:chExt cx="5627877" cy="180000"/>
          </a:xfrm>
        </p:grpSpPr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918170" y="3299010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61551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220830" y="3299010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2102210" y="3299010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240487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3010190" y="3299010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70753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331285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179955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4826150" y="3299010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512881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573413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543147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452349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339450" y="3299010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9" name="Oval 9"/>
            <p:cNvSpPr>
              <a:spLocks noChangeArrowheads="1"/>
            </p:cNvSpPr>
            <p:nvPr/>
          </p:nvSpPr>
          <p:spPr bwMode="auto">
            <a:xfrm>
              <a:off x="603679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6642110" y="3299010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7247427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62" name="Oval 12"/>
            <p:cNvSpPr>
              <a:spLocks noChangeArrowheads="1"/>
            </p:cNvSpPr>
            <p:nvPr/>
          </p:nvSpPr>
          <p:spPr bwMode="auto">
            <a:xfrm>
              <a:off x="6944770" y="329901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</p:grpSp>
      <p:sp>
        <p:nvSpPr>
          <p:cNvPr id="4" name="Forma Livre 3"/>
          <p:cNvSpPr/>
          <p:nvPr/>
        </p:nvSpPr>
        <p:spPr>
          <a:xfrm>
            <a:off x="895927" y="2218261"/>
            <a:ext cx="648757" cy="959048"/>
          </a:xfrm>
          <a:custGeom>
            <a:avLst/>
            <a:gdLst>
              <a:gd name="connsiteX0" fmla="*/ 0 w 665018"/>
              <a:gd name="connsiteY0" fmla="*/ 349448 h 959048"/>
              <a:gd name="connsiteX1" fmla="*/ 378691 w 665018"/>
              <a:gd name="connsiteY1" fmla="*/ 26175 h 959048"/>
              <a:gd name="connsiteX2" fmla="*/ 665018 w 665018"/>
              <a:gd name="connsiteY2" fmla="*/ 959048 h 95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018" h="959048">
                <a:moveTo>
                  <a:pt x="0" y="349448"/>
                </a:moveTo>
                <a:cubicBezTo>
                  <a:pt x="133927" y="137011"/>
                  <a:pt x="267855" y="-75425"/>
                  <a:pt x="378691" y="26175"/>
                </a:cubicBezTo>
                <a:cubicBezTo>
                  <a:pt x="489527" y="127775"/>
                  <a:pt x="577272" y="543411"/>
                  <a:pt x="665018" y="95904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orma Livre 62"/>
          <p:cNvSpPr/>
          <p:nvPr/>
        </p:nvSpPr>
        <p:spPr>
          <a:xfrm>
            <a:off x="799874" y="2079537"/>
            <a:ext cx="819798" cy="1097772"/>
          </a:xfrm>
          <a:custGeom>
            <a:avLst/>
            <a:gdLst>
              <a:gd name="connsiteX0" fmla="*/ 0 w 665018"/>
              <a:gd name="connsiteY0" fmla="*/ 349448 h 959048"/>
              <a:gd name="connsiteX1" fmla="*/ 378691 w 665018"/>
              <a:gd name="connsiteY1" fmla="*/ 26175 h 959048"/>
              <a:gd name="connsiteX2" fmla="*/ 665018 w 665018"/>
              <a:gd name="connsiteY2" fmla="*/ 959048 h 959048"/>
              <a:gd name="connsiteX0" fmla="*/ 0 w 687694"/>
              <a:gd name="connsiteY0" fmla="*/ 412778 h 950409"/>
              <a:gd name="connsiteX1" fmla="*/ 401367 w 687694"/>
              <a:gd name="connsiteY1" fmla="*/ 17536 h 950409"/>
              <a:gd name="connsiteX2" fmla="*/ 687694 w 687694"/>
              <a:gd name="connsiteY2" fmla="*/ 950409 h 95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694" h="950409">
                <a:moveTo>
                  <a:pt x="0" y="412778"/>
                </a:moveTo>
                <a:cubicBezTo>
                  <a:pt x="133927" y="200341"/>
                  <a:pt x="286751" y="-72069"/>
                  <a:pt x="401367" y="17536"/>
                </a:cubicBezTo>
                <a:cubicBezTo>
                  <a:pt x="515983" y="107141"/>
                  <a:pt x="599948" y="534772"/>
                  <a:pt x="687694" y="95040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72878" y="3219733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i="1" dirty="0" smtClean="0">
                <a:latin typeface="Times New Roman" pitchFamily="18" charset="0"/>
              </a:rPr>
              <a:t>X </a:t>
            </a:r>
            <a:r>
              <a:rPr lang="pt-BR" altLang="pt-BR" dirty="0" smtClean="0">
                <a:latin typeface="Times New Roman" pitchFamily="18" charset="0"/>
              </a:rPr>
              <a:t>= 8</a:t>
            </a:r>
            <a:endParaRPr lang="pt-BR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1500644" y="3671024"/>
            <a:ext cx="5930537" cy="180000"/>
            <a:chOff x="1500644" y="3671024"/>
            <a:chExt cx="5930537" cy="180000"/>
          </a:xfrm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92192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361926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7" name="Oval 10"/>
            <p:cNvSpPr>
              <a:spLocks noChangeArrowheads="1"/>
            </p:cNvSpPr>
            <p:nvPr/>
          </p:nvSpPr>
          <p:spPr bwMode="auto">
            <a:xfrm>
              <a:off x="4224584" y="3671024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68" name="Oval 8"/>
            <p:cNvSpPr>
              <a:spLocks noChangeArrowheads="1"/>
            </p:cNvSpPr>
            <p:nvPr/>
          </p:nvSpPr>
          <p:spPr bwMode="auto">
            <a:xfrm>
              <a:off x="2105964" y="3671024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240862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3013944" y="3671024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2711284" y="3671024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331660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150064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74" name="Oval 12"/>
            <p:cNvSpPr>
              <a:spLocks noChangeArrowheads="1"/>
            </p:cNvSpPr>
            <p:nvPr/>
          </p:nvSpPr>
          <p:spPr bwMode="auto">
            <a:xfrm>
              <a:off x="1803304" y="3671024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75" name="Oval 8"/>
            <p:cNvSpPr>
              <a:spLocks noChangeArrowheads="1"/>
            </p:cNvSpPr>
            <p:nvPr/>
          </p:nvSpPr>
          <p:spPr bwMode="auto">
            <a:xfrm>
              <a:off x="482990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76" name="Oval 12"/>
            <p:cNvSpPr>
              <a:spLocks noChangeArrowheads="1"/>
            </p:cNvSpPr>
            <p:nvPr/>
          </p:nvSpPr>
          <p:spPr bwMode="auto">
            <a:xfrm>
              <a:off x="5132564" y="3671024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573788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78" name="Oval 9"/>
            <p:cNvSpPr>
              <a:spLocks noChangeArrowheads="1"/>
            </p:cNvSpPr>
            <p:nvPr/>
          </p:nvSpPr>
          <p:spPr bwMode="auto">
            <a:xfrm>
              <a:off x="543522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9" name="Oval 12"/>
            <p:cNvSpPr>
              <a:spLocks noChangeArrowheads="1"/>
            </p:cNvSpPr>
            <p:nvPr/>
          </p:nvSpPr>
          <p:spPr bwMode="auto">
            <a:xfrm>
              <a:off x="452724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634320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6040544" y="3671024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664586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7251181" y="3671024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6948524" y="367102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496890" y="4037190"/>
            <a:ext cx="5930537" cy="180000"/>
            <a:chOff x="1496890" y="4037190"/>
            <a:chExt cx="5930537" cy="180000"/>
          </a:xfrm>
        </p:grpSpPr>
        <p:sp>
          <p:nvSpPr>
            <p:cNvPr id="85" name="Oval 7"/>
            <p:cNvSpPr>
              <a:spLocks noChangeArrowheads="1"/>
            </p:cNvSpPr>
            <p:nvPr/>
          </p:nvSpPr>
          <p:spPr bwMode="auto">
            <a:xfrm>
              <a:off x="3918170" y="4037190"/>
              <a:ext cx="180000" cy="180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6" name="Oval 9"/>
            <p:cNvSpPr>
              <a:spLocks noChangeArrowheads="1"/>
            </p:cNvSpPr>
            <p:nvPr/>
          </p:nvSpPr>
          <p:spPr bwMode="auto">
            <a:xfrm>
              <a:off x="361551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7" name="Oval 10"/>
            <p:cNvSpPr>
              <a:spLocks noChangeArrowheads="1"/>
            </p:cNvSpPr>
            <p:nvPr/>
          </p:nvSpPr>
          <p:spPr bwMode="auto">
            <a:xfrm>
              <a:off x="422083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210221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89" name="Oval 12"/>
            <p:cNvSpPr>
              <a:spLocks noChangeArrowheads="1"/>
            </p:cNvSpPr>
            <p:nvPr/>
          </p:nvSpPr>
          <p:spPr bwMode="auto">
            <a:xfrm>
              <a:off x="240487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301019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270753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" name="Oval 10"/>
            <p:cNvSpPr>
              <a:spLocks noChangeArrowheads="1"/>
            </p:cNvSpPr>
            <p:nvPr/>
          </p:nvSpPr>
          <p:spPr bwMode="auto">
            <a:xfrm>
              <a:off x="331285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3" name="Oval 8"/>
            <p:cNvSpPr>
              <a:spLocks noChangeArrowheads="1"/>
            </p:cNvSpPr>
            <p:nvPr/>
          </p:nvSpPr>
          <p:spPr bwMode="auto">
            <a:xfrm>
              <a:off x="149689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94" name="Oval 12"/>
            <p:cNvSpPr>
              <a:spLocks noChangeArrowheads="1"/>
            </p:cNvSpPr>
            <p:nvPr/>
          </p:nvSpPr>
          <p:spPr bwMode="auto">
            <a:xfrm>
              <a:off x="179955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95" name="Oval 8"/>
            <p:cNvSpPr>
              <a:spLocks noChangeArrowheads="1"/>
            </p:cNvSpPr>
            <p:nvPr/>
          </p:nvSpPr>
          <p:spPr bwMode="auto">
            <a:xfrm>
              <a:off x="482615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96" name="Oval 12"/>
            <p:cNvSpPr>
              <a:spLocks noChangeArrowheads="1"/>
            </p:cNvSpPr>
            <p:nvPr/>
          </p:nvSpPr>
          <p:spPr bwMode="auto">
            <a:xfrm>
              <a:off x="512881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573413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543147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9" name="Oval 12"/>
            <p:cNvSpPr>
              <a:spLocks noChangeArrowheads="1"/>
            </p:cNvSpPr>
            <p:nvPr/>
          </p:nvSpPr>
          <p:spPr bwMode="auto">
            <a:xfrm>
              <a:off x="452349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633945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03679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" name="Oval 10"/>
            <p:cNvSpPr>
              <a:spLocks noChangeArrowheads="1"/>
            </p:cNvSpPr>
            <p:nvPr/>
          </p:nvSpPr>
          <p:spPr bwMode="auto">
            <a:xfrm>
              <a:off x="664211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03" name="Oval 8"/>
            <p:cNvSpPr>
              <a:spLocks noChangeArrowheads="1"/>
            </p:cNvSpPr>
            <p:nvPr/>
          </p:nvSpPr>
          <p:spPr bwMode="auto">
            <a:xfrm>
              <a:off x="7247427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04" name="Oval 12"/>
            <p:cNvSpPr>
              <a:spLocks noChangeArrowheads="1"/>
            </p:cNvSpPr>
            <p:nvPr/>
          </p:nvSpPr>
          <p:spPr bwMode="auto">
            <a:xfrm>
              <a:off x="6944770" y="4037190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</p:grpSp>
      <p:sp>
        <p:nvSpPr>
          <p:cNvPr id="105" name="Retângulo 104"/>
          <p:cNvSpPr/>
          <p:nvPr/>
        </p:nvSpPr>
        <p:spPr>
          <a:xfrm>
            <a:off x="7572878" y="3591747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i="1" dirty="0" smtClean="0">
                <a:latin typeface="Times New Roman" pitchFamily="18" charset="0"/>
              </a:rPr>
              <a:t>X </a:t>
            </a:r>
            <a:r>
              <a:rPr lang="pt-BR" altLang="pt-BR" dirty="0" smtClean="0">
                <a:latin typeface="Times New Roman" pitchFamily="18" charset="0"/>
              </a:rPr>
              <a:t>= 8</a:t>
            </a:r>
            <a:endParaRPr lang="pt-BR" dirty="0"/>
          </a:p>
        </p:txBody>
      </p:sp>
      <p:sp>
        <p:nvSpPr>
          <p:cNvPr id="106" name="Retângulo 105"/>
          <p:cNvSpPr/>
          <p:nvPr/>
        </p:nvSpPr>
        <p:spPr>
          <a:xfrm>
            <a:off x="7561199" y="3963761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i="1" dirty="0" smtClean="0">
                <a:latin typeface="Times New Roman" pitchFamily="18" charset="0"/>
              </a:rPr>
              <a:t>X </a:t>
            </a:r>
            <a:r>
              <a:rPr lang="pt-BR" altLang="pt-BR" dirty="0" smtClean="0">
                <a:latin typeface="Times New Roman" pitchFamily="18" charset="0"/>
              </a:rPr>
              <a:t>= 1</a:t>
            </a:r>
            <a:endParaRPr lang="pt-BR" dirty="0"/>
          </a:p>
        </p:txBody>
      </p:sp>
      <p:sp>
        <p:nvSpPr>
          <p:cNvPr id="107" name="Text Box 3"/>
          <p:cNvSpPr txBox="1">
            <a:spLocks noChangeArrowheads="1"/>
          </p:cNvSpPr>
          <p:nvPr/>
        </p:nvSpPr>
        <p:spPr bwMode="auto">
          <a:xfrm>
            <a:off x="2753482" y="4667659"/>
            <a:ext cx="372001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Qual o escopo desta v.a.?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{0,1,2, ..., 20}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?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16170" y="2876245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4" grpId="0" animBg="1"/>
      <p:bldP spid="63" grpId="0" animBg="1"/>
      <p:bldP spid="5" grpId="0"/>
      <p:bldP spid="105" grpId="0"/>
      <p:bldP spid="106" grpId="0"/>
      <p:bldP spid="107" grpId="0" build="p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2" name="Grupo 59391"/>
          <p:cNvGrpSpPr/>
          <p:nvPr/>
        </p:nvGrpSpPr>
        <p:grpSpPr>
          <a:xfrm>
            <a:off x="1259632" y="2181662"/>
            <a:ext cx="3852104" cy="2030626"/>
            <a:chOff x="1475656" y="2181662"/>
            <a:chExt cx="3852104" cy="2030626"/>
          </a:xfrm>
        </p:grpSpPr>
        <p:pic>
          <p:nvPicPr>
            <p:cNvPr id="593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75656" y="2181662"/>
              <a:ext cx="3384376" cy="2030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 Box 3"/>
            <p:cNvSpPr txBox="1">
              <a:spLocks noChangeArrowheads="1"/>
            </p:cNvSpPr>
            <p:nvPr/>
          </p:nvSpPr>
          <p:spPr bwMode="auto">
            <a:xfrm>
              <a:off x="2411760" y="2360342"/>
              <a:ext cx="291600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marL="177800" indent="-1778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 smtClean="0">
                  <a:latin typeface="+mn-lt"/>
                  <a:cs typeface="Times New Roman" panose="02020603050405020304" pitchFamily="18" charset="0"/>
                </a:rPr>
                <a:t>Função de Distribuição de </a:t>
              </a:r>
              <a:r>
                <a:rPr lang="pt-BR" altLang="pt-BR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altLang="pt-BR" sz="16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altLang="pt-B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Caracterização de uma Variável Aleatória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91AA8-C0F5-4802-8609-A9A248A03412}" type="slidenum">
              <a:rPr lang="pt-BR"/>
              <a:pPr>
                <a:defRPr/>
              </a:pPr>
              <a:t>14</a:t>
            </a:fld>
            <a:endParaRPr lang="pt-BR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95536" y="1484784"/>
            <a:ext cx="84005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retiram-se </a:t>
            </a:r>
            <a:r>
              <a:rPr lang="pt-BR" altLang="pt-BR" sz="1600" dirty="0" smtClean="0"/>
              <a:t>20 </a:t>
            </a:r>
            <a:r>
              <a:rPr lang="pt-BR" altLang="pt-BR" sz="1600" dirty="0"/>
              <a:t>bolas </a:t>
            </a:r>
            <a:r>
              <a:rPr lang="pt-BR" altLang="pt-BR" sz="1600" dirty="0" smtClean="0"/>
              <a:t>de uma </a:t>
            </a:r>
            <a:r>
              <a:rPr lang="pt-BR" altLang="pt-BR" sz="1600" dirty="0"/>
              <a:t>urna (com reposição). Define-se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representam o número total de bolas vermelhas dentre as </a:t>
            </a:r>
            <a:r>
              <a:rPr lang="pt-BR" altLang="pt-BR" sz="1600" dirty="0" smtClean="0"/>
              <a:t>20 </a:t>
            </a:r>
            <a:r>
              <a:rPr lang="pt-BR" altLang="pt-BR" sz="1600" dirty="0"/>
              <a:t>escolhidas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323528" y="2276085"/>
            <a:ext cx="914400" cy="1574939"/>
            <a:chOff x="456599" y="2348880"/>
            <a:chExt cx="914400" cy="1574939"/>
          </a:xfrm>
        </p:grpSpPr>
        <p:grpSp>
          <p:nvGrpSpPr>
            <p:cNvPr id="7" name="Grupo 6"/>
            <p:cNvGrpSpPr/>
            <p:nvPr/>
          </p:nvGrpSpPr>
          <p:grpSpPr>
            <a:xfrm>
              <a:off x="456599" y="2628419"/>
              <a:ext cx="914400" cy="1295400"/>
              <a:chOff x="478971" y="3357640"/>
              <a:chExt cx="914400" cy="1295400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478971" y="3357640"/>
                <a:ext cx="914400" cy="1295400"/>
              </a:xfrm>
              <a:custGeom>
                <a:avLst/>
                <a:gdLst>
                  <a:gd name="T0" fmla="*/ 0 w 576"/>
                  <a:gd name="T1" fmla="*/ 0 h 816"/>
                  <a:gd name="T2" fmla="*/ 0 w 576"/>
                  <a:gd name="T3" fmla="*/ 816 h 816"/>
                  <a:gd name="T4" fmla="*/ 576 w 576"/>
                  <a:gd name="T5" fmla="*/ 816 h 816"/>
                  <a:gd name="T6" fmla="*/ 576 w 576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816"/>
                  <a:gd name="T14" fmla="*/ 576 w 576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576" y="816"/>
                    </a:lnTo>
                    <a:lnTo>
                      <a:pt x="57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842094" y="3801017"/>
                <a:ext cx="180000" cy="1800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539552" y="3801017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1144636" y="3801017"/>
                <a:ext cx="180000" cy="1800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7" name="Oval 8"/>
              <p:cNvSpPr>
                <a:spLocks noChangeArrowheads="1"/>
              </p:cNvSpPr>
              <p:nvPr/>
            </p:nvSpPr>
            <p:spPr bwMode="auto">
              <a:xfrm>
                <a:off x="697827" y="4101026"/>
                <a:ext cx="180000" cy="1800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1000369" y="4101026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849098" y="4401036"/>
                <a:ext cx="180000" cy="1800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546556" y="4401036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151640" y="4401036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3" name="Oval 8"/>
              <p:cNvSpPr>
                <a:spLocks noChangeArrowheads="1"/>
              </p:cNvSpPr>
              <p:nvPr/>
            </p:nvSpPr>
            <p:spPr bwMode="auto">
              <a:xfrm>
                <a:off x="690823" y="3501008"/>
                <a:ext cx="180000" cy="1800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6" name="Oval 12"/>
              <p:cNvSpPr>
                <a:spLocks noChangeArrowheads="1"/>
              </p:cNvSpPr>
              <p:nvPr/>
            </p:nvSpPr>
            <p:spPr bwMode="auto">
              <a:xfrm>
                <a:off x="993365" y="3501008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alt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484034" y="2348880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Urna A</a:t>
              </a:r>
              <a:endParaRPr lang="pt-BR" dirty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323528" y="4374341"/>
            <a:ext cx="914400" cy="1574939"/>
            <a:chOff x="446141" y="4507762"/>
            <a:chExt cx="914400" cy="1574939"/>
          </a:xfrm>
        </p:grpSpPr>
        <p:grpSp>
          <p:nvGrpSpPr>
            <p:cNvPr id="30" name="Grupo 29"/>
            <p:cNvGrpSpPr/>
            <p:nvPr/>
          </p:nvGrpSpPr>
          <p:grpSpPr>
            <a:xfrm>
              <a:off x="446141" y="4787301"/>
              <a:ext cx="914400" cy="1295400"/>
              <a:chOff x="446141" y="4787301"/>
              <a:chExt cx="914400" cy="129540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446141" y="4787301"/>
                <a:ext cx="914400" cy="1295400"/>
              </a:xfrm>
              <a:custGeom>
                <a:avLst/>
                <a:gdLst>
                  <a:gd name="T0" fmla="*/ 0 w 576"/>
                  <a:gd name="T1" fmla="*/ 0 h 816"/>
                  <a:gd name="T2" fmla="*/ 0 w 576"/>
                  <a:gd name="T3" fmla="*/ 816 h 816"/>
                  <a:gd name="T4" fmla="*/ 576 w 576"/>
                  <a:gd name="T5" fmla="*/ 816 h 816"/>
                  <a:gd name="T6" fmla="*/ 576 w 576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816"/>
                  <a:gd name="T14" fmla="*/ 576 w 576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576" y="816"/>
                    </a:lnTo>
                    <a:lnTo>
                      <a:pt x="57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Oval 7"/>
              <p:cNvSpPr>
                <a:spLocks noChangeArrowheads="1"/>
              </p:cNvSpPr>
              <p:nvPr/>
            </p:nvSpPr>
            <p:spPr bwMode="auto">
              <a:xfrm>
                <a:off x="809264" y="5230678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506722" y="5230678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0" name="Oval 10"/>
              <p:cNvSpPr>
                <a:spLocks noChangeArrowheads="1"/>
              </p:cNvSpPr>
              <p:nvPr/>
            </p:nvSpPr>
            <p:spPr bwMode="auto">
              <a:xfrm>
                <a:off x="1111806" y="5230678"/>
                <a:ext cx="180000" cy="1800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664997" y="5530687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967539" y="5530687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816268" y="5830697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44" name="Oval 9"/>
              <p:cNvSpPr>
                <a:spLocks noChangeArrowheads="1"/>
              </p:cNvSpPr>
              <p:nvPr/>
            </p:nvSpPr>
            <p:spPr bwMode="auto">
              <a:xfrm>
                <a:off x="513726" y="5830697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5" name="Oval 10"/>
              <p:cNvSpPr>
                <a:spLocks noChangeArrowheads="1"/>
              </p:cNvSpPr>
              <p:nvPr/>
            </p:nvSpPr>
            <p:spPr bwMode="auto">
              <a:xfrm>
                <a:off x="1118810" y="5830697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6" name="Oval 8"/>
              <p:cNvSpPr>
                <a:spLocks noChangeArrowheads="1"/>
              </p:cNvSpPr>
              <p:nvPr/>
            </p:nvSpPr>
            <p:spPr bwMode="auto">
              <a:xfrm>
                <a:off x="657993" y="4930669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47" name="Oval 12"/>
              <p:cNvSpPr>
                <a:spLocks noChangeArrowheads="1"/>
              </p:cNvSpPr>
              <p:nvPr/>
            </p:nvSpPr>
            <p:spPr bwMode="auto">
              <a:xfrm>
                <a:off x="960535" y="4930669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altLang="pt-BR"/>
              </a:p>
            </p:txBody>
          </p:sp>
        </p:grpSp>
        <p:sp>
          <p:nvSpPr>
            <p:cNvPr id="48" name="CaixaDeTexto 47"/>
            <p:cNvSpPr txBox="1"/>
            <p:nvPr/>
          </p:nvSpPr>
          <p:spPr>
            <a:xfrm>
              <a:off x="473576" y="4507762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Urna B</a:t>
              </a:r>
              <a:endParaRPr lang="pt-BR" dirty="0"/>
            </a:p>
          </p:txBody>
        </p:sp>
      </p:grp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5172465" y="2241073"/>
            <a:ext cx="372001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Como caracterizar estas variáveis aleatórias de modo a evidenciar suas semelhanças e diferenças?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363538" indent="-188913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Aspectos principais:</a:t>
            </a:r>
          </a:p>
          <a:p>
            <a:pPr marL="363538" indent="-188913" eaLnBrk="1" hangingPunct="1">
              <a:spcBef>
                <a:spcPct val="0"/>
              </a:spcBef>
            </a:pPr>
            <a:r>
              <a:rPr lang="pt-BR" altLang="pt-BR" sz="1600" dirty="0" smtClean="0"/>
              <a:t>posição (tendência central)</a:t>
            </a:r>
          </a:p>
          <a:p>
            <a:pPr marL="363538" indent="-188913" eaLnBrk="1" hangingPunct="1">
              <a:spcBef>
                <a:spcPct val="0"/>
              </a:spcBef>
            </a:pPr>
            <a:r>
              <a:rPr lang="pt-BR" altLang="pt-BR" sz="1600" dirty="0" smtClean="0"/>
              <a:t>dispersão</a:t>
            </a:r>
          </a:p>
          <a:p>
            <a:pPr marL="363538" indent="-188913" eaLnBrk="1" hangingPunct="1">
              <a:spcBef>
                <a:spcPct val="0"/>
              </a:spcBef>
            </a:pPr>
            <a:r>
              <a:rPr lang="pt-BR" altLang="pt-BR" sz="1600" dirty="0" smtClean="0"/>
              <a:t>forma</a:t>
            </a:r>
            <a:endParaRPr lang="pt-BR" altLang="pt-BR" sz="1600" dirty="0"/>
          </a:p>
        </p:txBody>
      </p:sp>
      <p:grpSp>
        <p:nvGrpSpPr>
          <p:cNvPr id="59393" name="Grupo 59392"/>
          <p:cNvGrpSpPr/>
          <p:nvPr/>
        </p:nvGrpSpPr>
        <p:grpSpPr>
          <a:xfrm>
            <a:off x="1259632" y="4279918"/>
            <a:ext cx="3852104" cy="2030626"/>
            <a:chOff x="1475656" y="4279918"/>
            <a:chExt cx="3852104" cy="2030626"/>
          </a:xfrm>
        </p:grpSpPr>
        <p:pic>
          <p:nvPicPr>
            <p:cNvPr id="5939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75656" y="4279918"/>
              <a:ext cx="3384376" cy="2030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 Box 3"/>
            <p:cNvSpPr txBox="1">
              <a:spLocks noChangeArrowheads="1"/>
            </p:cNvSpPr>
            <p:nvPr/>
          </p:nvSpPr>
          <p:spPr bwMode="auto">
            <a:xfrm>
              <a:off x="2411760" y="4458598"/>
              <a:ext cx="2916000" cy="33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marL="177800" indent="-1778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cs typeface="Times New Roman" panose="02020603050405020304" pitchFamily="18" charset="0"/>
                </a:rPr>
                <a:t>Função de Distribuição de </a:t>
              </a:r>
              <a:r>
                <a:rPr lang="pt-BR" altLang="pt-BR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altLang="pt-BR" sz="16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pt-BR" altLang="pt-B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9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4" name="Retângulo 12"/>
          <p:cNvSpPr>
            <a:spLocks noChangeArrowheads="1"/>
          </p:cNvSpPr>
          <p:nvPr/>
        </p:nvSpPr>
        <p:spPr bwMode="auto">
          <a:xfrm>
            <a:off x="1651000" y="1571625"/>
            <a:ext cx="1163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Variável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Y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21542"/>
              </p:ext>
            </p:extLst>
          </p:nvPr>
        </p:nvGraphicFramePr>
        <p:xfrm>
          <a:off x="1446213" y="4611688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114550"/>
            <a:ext cx="3606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Caracterização de uma Variável Aleatória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91AA8-C0F5-4802-8609-A9A248A03412}" type="slidenum">
              <a:rPr lang="pt-BR"/>
              <a:pPr>
                <a:defRPr/>
              </a:pPr>
              <a:t>15</a:t>
            </a:fld>
            <a:endParaRPr lang="pt-BR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2114550"/>
            <a:ext cx="3606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03538"/>
              </p:ext>
            </p:extLst>
          </p:nvPr>
        </p:nvGraphicFramePr>
        <p:xfrm>
          <a:off x="5805488" y="4611688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Retângulo 11"/>
          <p:cNvSpPr>
            <a:spLocks noChangeArrowheads="1"/>
          </p:cNvSpPr>
          <p:nvPr/>
        </p:nvSpPr>
        <p:spPr bwMode="auto">
          <a:xfrm>
            <a:off x="6008687" y="1571625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Variável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351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77988"/>
            <a:ext cx="293052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Tendência Central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90600" y="3757613"/>
            <a:ext cx="6430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Identificar o(s) valor(es) que ocorre(m) com a maior frequência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   </a:t>
            </a:r>
            <a:r>
              <a:rPr lang="pt-BR" altLang="pt-BR" sz="1600" dirty="0">
                <a:solidFill>
                  <a:srgbClr val="FF3300"/>
                </a:solidFill>
              </a:rPr>
              <a:t>Moda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429000" y="4519613"/>
            <a:ext cx="962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  <a:cs typeface="Times New Roman" charset="0"/>
              </a:rPr>
              <a:t>moda</a:t>
            </a:r>
            <a:r>
              <a:rPr lang="pt-BR" altLang="pt-BR" sz="1600">
                <a:latin typeface="Times New Roman" charset="0"/>
                <a:cs typeface="Times New Roman" charset="0"/>
              </a:rPr>
              <a:t> = 2</a:t>
            </a:r>
          </a:p>
        </p:txBody>
      </p: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5286375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EBDF5-6AA3-4C86-BA66-54B4206506AF}" type="slidenum">
              <a:rPr lang="pt-BR"/>
              <a:pPr>
                <a:defRPr/>
              </a:pPr>
              <a:t>16</a:t>
            </a:fld>
            <a:endParaRPr lang="pt-BR"/>
          </a:p>
        </p:txBody>
      </p:sp>
      <p:sp>
        <p:nvSpPr>
          <p:cNvPr id="3" name="Seta para a Direita 2"/>
          <p:cNvSpPr/>
          <p:nvPr/>
        </p:nvSpPr>
        <p:spPr>
          <a:xfrm flipH="1">
            <a:off x="6732240" y="1988840"/>
            <a:ext cx="432048" cy="21602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8611369" flipH="1">
            <a:off x="2813260" y="1503301"/>
            <a:ext cx="432048" cy="21602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59" grpId="0" autoUpdateAnimBg="0"/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Tendência Central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90600" y="3757613"/>
            <a:ext cx="6430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Identificar o(s) valor(es) que ocorre(m) com a maior frequência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   </a:t>
            </a:r>
            <a:r>
              <a:rPr lang="pt-BR" altLang="pt-BR" sz="1600" dirty="0">
                <a:solidFill>
                  <a:srgbClr val="FF3300"/>
                </a:solidFill>
              </a:rPr>
              <a:t>Moda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429000" y="4519613"/>
            <a:ext cx="1363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</a:rPr>
              <a:t>moda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= </a:t>
            </a:r>
            <a:r>
              <a:rPr lang="en-US" altLang="pt-BR" sz="1600" dirty="0">
                <a:latin typeface="Times New Roman" charset="0"/>
                <a:cs typeface="Times New Roman" charset="0"/>
              </a:rPr>
              <a:t>{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3, 4}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77988"/>
            <a:ext cx="2928937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286375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7AF36-3291-4A2F-926B-34ED4AB37A10}" type="slidenum">
              <a:rPr lang="pt-BR"/>
              <a:pPr>
                <a:defRPr/>
              </a:pPr>
              <a:t>17</a:t>
            </a:fld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flipH="1">
            <a:off x="6732240" y="2202470"/>
            <a:ext cx="432048" cy="21602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8611369" flipH="1">
            <a:off x="3212976" y="1986484"/>
            <a:ext cx="432048" cy="21602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8611369" flipH="1">
            <a:off x="3523039" y="1975804"/>
            <a:ext cx="432048" cy="21602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flipH="1">
            <a:off x="6732240" y="2428195"/>
            <a:ext cx="432048" cy="21602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utoUpdateAnimBg="0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Tendência Central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90600" y="1407815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pt-BR" altLang="pt-BR" sz="1600" dirty="0" smtClean="0">
                <a:solidFill>
                  <a:srgbClr val="FF3300"/>
                </a:solidFill>
              </a:rPr>
              <a:t>Moda</a:t>
            </a:r>
            <a:endParaRPr lang="pt-BR" altLang="pt-BR" sz="1600" dirty="0">
              <a:solidFill>
                <a:srgbClr val="FF3300"/>
              </a:solidFill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97881" y="1984747"/>
            <a:ext cx="2897188" cy="2092325"/>
            <a:chOff x="192" y="2880"/>
            <a:chExt cx="1825" cy="1318"/>
          </a:xfrm>
        </p:grpSpPr>
        <p:pic>
          <p:nvPicPr>
            <p:cNvPr id="23600" name="Picture 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976"/>
              <a:ext cx="1825" cy="12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01" name="AutoShape 17"/>
            <p:cNvSpPr>
              <a:spLocks noChangeArrowheads="1"/>
            </p:cNvSpPr>
            <p:nvPr/>
          </p:nvSpPr>
          <p:spPr bwMode="auto">
            <a:xfrm rot="-3148196">
              <a:off x="768" y="2928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602" name="AutoShape 43"/>
            <p:cNvSpPr>
              <a:spLocks noChangeArrowheads="1"/>
            </p:cNvSpPr>
            <p:nvPr/>
          </p:nvSpPr>
          <p:spPr bwMode="auto">
            <a:xfrm rot="-3148196">
              <a:off x="1056" y="2928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97881" y="4484687"/>
            <a:ext cx="2897188" cy="1939925"/>
            <a:chOff x="3648" y="2832"/>
            <a:chExt cx="1825" cy="1222"/>
          </a:xfrm>
        </p:grpSpPr>
        <p:pic>
          <p:nvPicPr>
            <p:cNvPr id="2359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832"/>
              <a:ext cx="182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97" name="AutoShape 44"/>
            <p:cNvSpPr>
              <a:spLocks noChangeArrowheads="1"/>
            </p:cNvSpPr>
            <p:nvPr/>
          </p:nvSpPr>
          <p:spPr bwMode="auto">
            <a:xfrm rot="-3148196">
              <a:off x="4224" y="2928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98" name="AutoShape 45"/>
            <p:cNvSpPr>
              <a:spLocks noChangeArrowheads="1"/>
            </p:cNvSpPr>
            <p:nvPr/>
          </p:nvSpPr>
          <p:spPr bwMode="auto">
            <a:xfrm rot="-3148196">
              <a:off x="4512" y="2928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99" name="AutoShape 46"/>
            <p:cNvSpPr>
              <a:spLocks noChangeArrowheads="1"/>
            </p:cNvSpPr>
            <p:nvPr/>
          </p:nvSpPr>
          <p:spPr bwMode="auto">
            <a:xfrm rot="-3148196">
              <a:off x="4992" y="2928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pic>
        <p:nvPicPr>
          <p:cNvPr id="34" name="Picture 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537" y="4484687"/>
            <a:ext cx="289718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941537" y="2137147"/>
            <a:ext cx="2897188" cy="1939925"/>
            <a:chOff x="3696" y="0"/>
            <a:chExt cx="1825" cy="1222"/>
          </a:xfrm>
        </p:grpSpPr>
        <p:pic>
          <p:nvPicPr>
            <p:cNvPr id="23587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0"/>
              <a:ext cx="182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8" name="AutoShape 52"/>
            <p:cNvSpPr>
              <a:spLocks noChangeArrowheads="1"/>
            </p:cNvSpPr>
            <p:nvPr/>
          </p:nvSpPr>
          <p:spPr bwMode="auto">
            <a:xfrm rot="-3148196">
              <a:off x="4272" y="48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89" name="AutoShape 53"/>
            <p:cNvSpPr>
              <a:spLocks noChangeArrowheads="1"/>
            </p:cNvSpPr>
            <p:nvPr/>
          </p:nvSpPr>
          <p:spPr bwMode="auto">
            <a:xfrm rot="-3148196">
              <a:off x="5040" y="336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7AF36-3291-4A2F-926B-34ED4AB37A10}" type="slidenum">
              <a:rPr lang="pt-BR"/>
              <a:pPr>
                <a:defRPr/>
              </a:pPr>
              <a:t>18</a:t>
            </a:fld>
            <a:endParaRPr lang="pt-BR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5277" y="3891334"/>
            <a:ext cx="19623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2 </a:t>
            </a:r>
            <a:r>
              <a:rPr lang="pt-BR" altLang="pt-BR" sz="1600" dirty="0"/>
              <a:t>modas (bimodal)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67781" y="6242956"/>
            <a:ext cx="1957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3 modas (</a:t>
            </a:r>
            <a:r>
              <a:rPr lang="pt-BR" altLang="pt-BR" sz="1600" dirty="0" err="1"/>
              <a:t>trimodal</a:t>
            </a:r>
            <a:r>
              <a:rPr lang="pt-BR" altLang="pt-BR" sz="1600" dirty="0"/>
              <a:t>)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711475" y="6242956"/>
            <a:ext cx="135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não definida</a:t>
            </a:r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6621781" y="3891334"/>
            <a:ext cx="1536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modas “locais”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3069709" y="3310917"/>
            <a:ext cx="2897188" cy="2092325"/>
            <a:chOff x="192" y="864"/>
            <a:chExt cx="1825" cy="1318"/>
          </a:xfrm>
        </p:grpSpPr>
        <p:pic>
          <p:nvPicPr>
            <p:cNvPr id="23590" name="Picture 4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182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91" name="AutoShape 47"/>
            <p:cNvSpPr>
              <a:spLocks noChangeArrowheads="1"/>
            </p:cNvSpPr>
            <p:nvPr/>
          </p:nvSpPr>
          <p:spPr bwMode="auto">
            <a:xfrm rot="-3148196">
              <a:off x="432" y="912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92" name="AutoShape 48"/>
            <p:cNvSpPr>
              <a:spLocks noChangeArrowheads="1"/>
            </p:cNvSpPr>
            <p:nvPr/>
          </p:nvSpPr>
          <p:spPr bwMode="auto">
            <a:xfrm rot="-3148196">
              <a:off x="768" y="912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93" name="AutoShape 49"/>
            <p:cNvSpPr>
              <a:spLocks noChangeArrowheads="1"/>
            </p:cNvSpPr>
            <p:nvPr/>
          </p:nvSpPr>
          <p:spPr bwMode="auto">
            <a:xfrm rot="-3148196">
              <a:off x="1056" y="912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94" name="AutoShape 50"/>
            <p:cNvSpPr>
              <a:spLocks noChangeArrowheads="1"/>
            </p:cNvSpPr>
            <p:nvPr/>
          </p:nvSpPr>
          <p:spPr bwMode="auto">
            <a:xfrm rot="-3148196">
              <a:off x="1536" y="912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95" name="AutoShape 51"/>
            <p:cNvSpPr>
              <a:spLocks noChangeArrowheads="1"/>
            </p:cNvSpPr>
            <p:nvPr/>
          </p:nvSpPr>
          <p:spPr bwMode="auto">
            <a:xfrm rot="-3148196">
              <a:off x="1824" y="912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309648" y="5244276"/>
            <a:ext cx="267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muitas modas (multimodal)</a:t>
            </a:r>
          </a:p>
        </p:txBody>
      </p:sp>
    </p:spTree>
    <p:extLst>
      <p:ext uri="{BB962C8B-B14F-4D97-AF65-F5344CB8AC3E}">
        <p14:creationId xmlns:p14="http://schemas.microsoft.com/office/powerpoint/2010/main" val="330840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Medidas de Tendência Central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928813" y="1643063"/>
            <a:ext cx="827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3300"/>
                </a:solidFill>
              </a:rPr>
              <a:t>Moda</a:t>
            </a:r>
          </a:p>
        </p:txBody>
      </p:sp>
      <p:grpSp>
        <p:nvGrpSpPr>
          <p:cNvPr id="2" name="Grupo 47"/>
          <p:cNvGrpSpPr>
            <a:grpSpLocks/>
          </p:cNvGrpSpPr>
          <p:nvPr/>
        </p:nvGrpSpPr>
        <p:grpSpPr bwMode="auto">
          <a:xfrm>
            <a:off x="1285875" y="2357438"/>
            <a:ext cx="5286375" cy="1143000"/>
            <a:chOff x="1428728" y="2357430"/>
            <a:chExt cx="5286412" cy="1143008"/>
          </a:xfrm>
        </p:grpSpPr>
        <p:sp>
          <p:nvSpPr>
            <p:cNvPr id="24586" name="Text Box 16"/>
            <p:cNvSpPr txBox="1">
              <a:spLocks noChangeArrowheads="1"/>
            </p:cNvSpPr>
            <p:nvPr/>
          </p:nvSpPr>
          <p:spPr bwMode="auto">
            <a:xfrm>
              <a:off x="5194266" y="2759657"/>
              <a:ext cx="1449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v.a. discretas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1428728" y="2357430"/>
              <a:ext cx="5286412" cy="1143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24588" name="Object 6"/>
            <p:cNvGraphicFramePr>
              <a:graphicFrameLocks noChangeAspect="1"/>
            </p:cNvGraphicFramePr>
            <p:nvPr/>
          </p:nvGraphicFramePr>
          <p:xfrm>
            <a:off x="1571604" y="2803525"/>
            <a:ext cx="343852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7" name="Equation" r:id="rId3" imgW="2400300" imgH="203200" progId="Equation.DSMT4">
                    <p:embed/>
                  </p:oleObj>
                </mc:Choice>
                <mc:Fallback>
                  <p:oleObj name="Equation" r:id="rId3" imgW="2400300" imgH="203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4" y="2803525"/>
                          <a:ext cx="3438525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upo 48"/>
          <p:cNvGrpSpPr>
            <a:grpSpLocks/>
          </p:cNvGrpSpPr>
          <p:nvPr/>
        </p:nvGrpSpPr>
        <p:grpSpPr bwMode="auto">
          <a:xfrm>
            <a:off x="1285875" y="4000500"/>
            <a:ext cx="5786438" cy="1143000"/>
            <a:chOff x="1285852" y="4000504"/>
            <a:chExt cx="5786478" cy="1143008"/>
          </a:xfrm>
        </p:grpSpPr>
        <p:graphicFrame>
          <p:nvGraphicFramePr>
            <p:cNvPr id="24583" name="Object 15"/>
            <p:cNvGraphicFramePr>
              <a:graphicFrameLocks noChangeAspect="1"/>
            </p:cNvGraphicFramePr>
            <p:nvPr/>
          </p:nvGraphicFramePr>
          <p:xfrm>
            <a:off x="1423988" y="4346575"/>
            <a:ext cx="4000500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8" name="Equation" r:id="rId5" imgW="2794000" imgH="317500" progId="Equation.DSMT4">
                    <p:embed/>
                  </p:oleObj>
                </mc:Choice>
                <mc:Fallback>
                  <p:oleObj name="Equation" r:id="rId5" imgW="2794000" imgH="3175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988" y="4346575"/>
                          <a:ext cx="4000500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4" name="Text Box 16"/>
            <p:cNvSpPr txBox="1">
              <a:spLocks noChangeArrowheads="1"/>
            </p:cNvSpPr>
            <p:nvPr/>
          </p:nvSpPr>
          <p:spPr bwMode="auto">
            <a:xfrm>
              <a:off x="5565792" y="4357694"/>
              <a:ext cx="1435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v.a. contínuas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1285852" y="4000504"/>
              <a:ext cx="5786478" cy="1143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0401F-7C2E-4533-8912-76799AFD144C}" type="slidenum">
              <a:rPr lang="pt-BR"/>
              <a:pPr>
                <a:defRPr/>
              </a:pPr>
              <a:t>19</a:t>
            </a:fld>
            <a:endParaRPr lang="pt-BR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23528" y="5301208"/>
            <a:ext cx="8496944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Representa valores possíveis da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  </a:t>
            </a:r>
            <a:r>
              <a:rPr lang="pt-BR" altLang="pt-BR" sz="2000" b="1" dirty="0" smtClean="0">
                <a:solidFill>
                  <a:schemeClr val="accent2"/>
                </a:solidFill>
                <a:sym typeface="Wingdings 2"/>
              </a:rPr>
              <a:t></a:t>
            </a:r>
            <a:endParaRPr lang="pt-BR" altLang="pt-BR" sz="16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Pode ser usada diretamente em variáveis de qualquer tipo de mensuração, inclusive a nominal (variável qualitativa)   </a:t>
            </a:r>
            <a:r>
              <a:rPr lang="pt-BR" altLang="pt-BR" sz="2000" b="1" dirty="0" smtClean="0">
                <a:solidFill>
                  <a:schemeClr val="accent2"/>
                </a:solidFill>
                <a:sym typeface="Wingdings 2"/>
              </a:rPr>
              <a:t></a:t>
            </a:r>
            <a:endParaRPr lang="pt-BR" altLang="pt-BR" sz="1600" dirty="0" smtClean="0"/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Pode não existir ou ter muitos valores   </a:t>
            </a:r>
            <a:r>
              <a:rPr lang="pt-BR" altLang="pt-BR" sz="2000" b="1" dirty="0">
                <a:solidFill>
                  <a:srgbClr val="FF0000"/>
                </a:solidFill>
                <a:sym typeface="Wingdings 2"/>
              </a:rPr>
              <a:t></a:t>
            </a:r>
            <a:endParaRPr lang="pt-BR" altLang="pt-BR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Variável</a:t>
            </a:r>
            <a:endParaRPr lang="pt-BR" dirty="0"/>
          </a:p>
        </p:txBody>
      </p:sp>
      <p:grpSp>
        <p:nvGrpSpPr>
          <p:cNvPr id="5123" name="Group 37"/>
          <p:cNvGrpSpPr>
            <a:grpSpLocks/>
          </p:cNvGrpSpPr>
          <p:nvPr/>
        </p:nvGrpSpPr>
        <p:grpSpPr bwMode="auto">
          <a:xfrm>
            <a:off x="914400" y="2438400"/>
            <a:ext cx="1563688" cy="2138363"/>
            <a:chOff x="576" y="1872"/>
            <a:chExt cx="985" cy="1347"/>
          </a:xfrm>
        </p:grpSpPr>
        <p:sp>
          <p:nvSpPr>
            <p:cNvPr id="5128" name="Rectangle 38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129" name="Text Box 39"/>
            <p:cNvSpPr txBox="1">
              <a:spLocks noChangeArrowheads="1"/>
            </p:cNvSpPr>
            <p:nvPr/>
          </p:nvSpPr>
          <p:spPr bwMode="auto">
            <a:xfrm>
              <a:off x="1296" y="2928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endParaRPr lang="pt-BR" altLang="pt-BR" sz="2400" i="1">
                <a:latin typeface="Times New Roman" charset="0"/>
              </a:endParaRPr>
            </a:p>
          </p:txBody>
        </p:sp>
      </p:grpSp>
      <p:sp>
        <p:nvSpPr>
          <p:cNvPr id="5124" name="Line 48"/>
          <p:cNvSpPr>
            <a:spLocks noChangeShapeType="1"/>
          </p:cNvSpPr>
          <p:nvPr/>
        </p:nvSpPr>
        <p:spPr bwMode="auto">
          <a:xfrm>
            <a:off x="19812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5" name="Text Box 49"/>
          <p:cNvSpPr txBox="1">
            <a:spLocks noChangeArrowheads="1"/>
          </p:cNvSpPr>
          <p:nvPr/>
        </p:nvSpPr>
        <p:spPr bwMode="auto">
          <a:xfrm>
            <a:off x="2554288" y="2790825"/>
            <a:ext cx="976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atributo</a:t>
            </a:r>
          </a:p>
        </p:txBody>
      </p:sp>
      <p:sp>
        <p:nvSpPr>
          <p:cNvPr id="5126" name="Text Box 64"/>
          <p:cNvSpPr txBox="1">
            <a:spLocks noChangeArrowheads="1"/>
          </p:cNvSpPr>
          <p:nvPr/>
        </p:nvSpPr>
        <p:spPr bwMode="auto">
          <a:xfrm>
            <a:off x="3708400" y="2349500"/>
            <a:ext cx="49672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Em qualquer tipo de estudo, há sempre a necessidade de se focar em um ou mais atributos (características) dos elementos que compõem esta população (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</a:t>
            </a:r>
            <a:r>
              <a:rPr lang="pt-BR" altLang="pt-BR" sz="1600" dirty="0"/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Estes atributos constituem as </a:t>
            </a:r>
            <a:r>
              <a:rPr lang="pt-BR" altLang="pt-BR" sz="1600" dirty="0">
                <a:solidFill>
                  <a:srgbClr val="FF0000"/>
                </a:solidFill>
              </a:rPr>
              <a:t>variáveis</a:t>
            </a:r>
            <a:r>
              <a:rPr lang="pt-BR" altLang="pt-BR" sz="1600" dirty="0"/>
              <a:t> de estudo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52CC4-27B0-48CE-BE62-1E2281540BC2}" type="slidenum">
              <a:rPr lang="pt-BR"/>
              <a:pPr>
                <a:defRPr/>
              </a:pPr>
              <a:t>2</a:t>
            </a:fld>
            <a:endParaRPr lang="pt-BR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67089"/>
            <a:ext cx="1581993" cy="199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298482" y="5924885"/>
            <a:ext cx="36118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atributos qualitativos (categóricos):</a:t>
            </a:r>
          </a:p>
          <a:p>
            <a:r>
              <a:rPr lang="pt-BR" dirty="0" smtClean="0"/>
              <a:t>. espécie</a:t>
            </a:r>
          </a:p>
          <a:p>
            <a:r>
              <a:rPr lang="pt-BR" dirty="0" smtClean="0"/>
              <a:t>. fase fenológica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292352" y="5013176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atributos quantitativos:</a:t>
            </a:r>
          </a:p>
          <a:p>
            <a:r>
              <a:rPr lang="pt-BR" dirty="0" smtClean="0"/>
              <a:t>. biomassa (peso)</a:t>
            </a:r>
          </a:p>
          <a:p>
            <a:r>
              <a:rPr lang="pt-BR" dirty="0" smtClean="0"/>
              <a:t>. altura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7" y="1673225"/>
            <a:ext cx="293052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7" y="1682749"/>
            <a:ext cx="293040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Tendência Central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3810000" y="4805363"/>
            <a:ext cx="1203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  <a:cs typeface="Times New Roman" charset="0"/>
              </a:rPr>
              <a:t>mediana</a:t>
            </a:r>
            <a:r>
              <a:rPr lang="pt-BR" altLang="pt-BR" sz="1600">
                <a:latin typeface="Times New Roman" charset="0"/>
                <a:cs typeface="Times New Roman" charset="0"/>
              </a:rPr>
              <a:t> = 2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286375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286375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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0,77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0,92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251075" y="2448819"/>
            <a:ext cx="2340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755650" y="3829050"/>
            <a:ext cx="8112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Identificar o ponto que divide a distribuição em duas partes iguais (equiprováveis)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   </a:t>
            </a:r>
            <a:r>
              <a:rPr lang="pt-BR" altLang="pt-BR" sz="1600" dirty="0">
                <a:solidFill>
                  <a:srgbClr val="FF3300"/>
                </a:solidFill>
              </a:rPr>
              <a:t>Mediana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42B11-D4B1-42F0-B665-65C4BB5BAD8F}" type="slidenum">
              <a:rPr lang="pt-BR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2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5" grpId="0" autoUpdateAnimBg="0"/>
      <p:bldP spid="29" grpId="0" animBg="1"/>
      <p:bldP spid="1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7" y="1677988"/>
            <a:ext cx="2928937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17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7" y="1689099"/>
            <a:ext cx="293040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5286375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5286375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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0,75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0,90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Tendência Central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3810000" y="4805363"/>
            <a:ext cx="1355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  <a:cs typeface="Times New Roman" charset="0"/>
              </a:rPr>
              <a:t>mediana</a:t>
            </a:r>
            <a:r>
              <a:rPr lang="pt-BR" altLang="pt-BR" sz="1600">
                <a:latin typeface="Times New Roman" charset="0"/>
                <a:cs typeface="Times New Roman" charset="0"/>
              </a:rPr>
              <a:t> = 3,5</a:t>
            </a:r>
          </a:p>
        </p:txBody>
      </p:sp>
      <p:sp>
        <p:nvSpPr>
          <p:cNvPr id="20522" name="Text Box 3"/>
          <p:cNvSpPr txBox="1">
            <a:spLocks noChangeArrowheads="1"/>
          </p:cNvSpPr>
          <p:nvPr/>
        </p:nvSpPr>
        <p:spPr bwMode="auto">
          <a:xfrm>
            <a:off x="755650" y="3829050"/>
            <a:ext cx="8112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Identificar o ponto que divide a distribuição em duas partes iguais (equiprováveis)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   </a:t>
            </a:r>
            <a:r>
              <a:rPr lang="pt-BR" altLang="pt-BR" sz="1600">
                <a:solidFill>
                  <a:srgbClr val="FF3300"/>
                </a:solidFill>
              </a:rPr>
              <a:t>Mediana</a:t>
            </a: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2243391" y="2461883"/>
            <a:ext cx="2340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ED039-896D-470C-8915-A0EED1C5575E}" type="slidenum">
              <a:rPr lang="pt-BR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5" grpId="0" autoUpdateAnimBg="0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Tendência Central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928813" y="1643063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3300"/>
                </a:solidFill>
              </a:rPr>
              <a:t>Mediana</a:t>
            </a:r>
          </a:p>
        </p:txBody>
      </p:sp>
      <p:grpSp>
        <p:nvGrpSpPr>
          <p:cNvPr id="2" name="Grupo 31"/>
          <p:cNvGrpSpPr>
            <a:grpSpLocks/>
          </p:cNvGrpSpPr>
          <p:nvPr/>
        </p:nvGrpSpPr>
        <p:grpSpPr bwMode="auto">
          <a:xfrm>
            <a:off x="2000250" y="2357438"/>
            <a:ext cx="5929313" cy="1143000"/>
            <a:chOff x="1071538" y="2357430"/>
            <a:chExt cx="5929354" cy="1143008"/>
          </a:xfrm>
        </p:grpSpPr>
        <p:graphicFrame>
          <p:nvGraphicFramePr>
            <p:cNvPr id="21514" name="Object 6"/>
            <p:cNvGraphicFramePr>
              <a:graphicFrameLocks noChangeAspect="1"/>
            </p:cNvGraphicFramePr>
            <p:nvPr/>
          </p:nvGraphicFramePr>
          <p:xfrm>
            <a:off x="1155677" y="2782883"/>
            <a:ext cx="4222779" cy="292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5" name="Equation" r:id="rId3" imgW="2946400" imgH="203200" progId="Equation.DSMT4">
                    <p:embed/>
                  </p:oleObj>
                </mc:Choice>
                <mc:Fallback>
                  <p:oleObj name="Equation" r:id="rId3" imgW="2946400" imgH="203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677" y="2782883"/>
                          <a:ext cx="4222779" cy="292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Text Box 16"/>
            <p:cNvSpPr txBox="1">
              <a:spLocks noChangeArrowheads="1"/>
            </p:cNvSpPr>
            <p:nvPr/>
          </p:nvSpPr>
          <p:spPr bwMode="auto">
            <a:xfrm>
              <a:off x="5500694" y="2759657"/>
              <a:ext cx="1449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v.a. discretas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071538" y="2357430"/>
              <a:ext cx="5929354" cy="1143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30"/>
          <p:cNvGrpSpPr>
            <a:grpSpLocks/>
          </p:cNvGrpSpPr>
          <p:nvPr/>
        </p:nvGrpSpPr>
        <p:grpSpPr bwMode="auto">
          <a:xfrm>
            <a:off x="2000250" y="4000500"/>
            <a:ext cx="3786188" cy="1143000"/>
            <a:chOff x="2000232" y="4000504"/>
            <a:chExt cx="3786214" cy="1143008"/>
          </a:xfrm>
        </p:grpSpPr>
        <p:graphicFrame>
          <p:nvGraphicFramePr>
            <p:cNvPr id="21511" name="Object 15"/>
            <p:cNvGraphicFramePr>
              <a:graphicFrameLocks noChangeAspect="1"/>
            </p:cNvGraphicFramePr>
            <p:nvPr/>
          </p:nvGraphicFramePr>
          <p:xfrm>
            <a:off x="2265363" y="4235450"/>
            <a:ext cx="1673225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6" name="Equation" r:id="rId5" imgW="1168400" imgH="469900" progId="Equation.DSMT4">
                    <p:embed/>
                  </p:oleObj>
                </mc:Choice>
                <mc:Fallback>
                  <p:oleObj name="Equation" r:id="rId5" imgW="1168400" imgH="4699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363" y="4235450"/>
                          <a:ext cx="1673225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16"/>
            <p:cNvSpPr txBox="1">
              <a:spLocks noChangeArrowheads="1"/>
            </p:cNvSpPr>
            <p:nvPr/>
          </p:nvSpPr>
          <p:spPr bwMode="auto">
            <a:xfrm>
              <a:off x="4214810" y="4403733"/>
              <a:ext cx="1435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v.a. contínuas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000232" y="4000504"/>
              <a:ext cx="3786214" cy="1143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474D5-3668-49C9-88E7-6334E32F02E3}" type="slidenum">
              <a:rPr lang="pt-BR"/>
              <a:pPr>
                <a:defRPr/>
              </a:pPr>
              <a:t>22</a:t>
            </a:fld>
            <a:endParaRPr lang="pt-BR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9756" y="5301208"/>
            <a:ext cx="89644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Pode ser usada diretamente em variáveis cuja mensuração seja </a:t>
            </a:r>
            <a:r>
              <a:rPr lang="pt-BR" altLang="pt-BR" sz="1600" dirty="0" smtClean="0"/>
              <a:t>pelos menos ordinal   </a:t>
            </a:r>
            <a:r>
              <a:rPr lang="pt-BR" altLang="pt-BR" sz="2000" b="1" dirty="0" smtClean="0">
                <a:solidFill>
                  <a:schemeClr val="accent2"/>
                </a:solidFill>
                <a:sym typeface="Wingdings 2"/>
              </a:rPr>
              <a:t>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Não sofre influência de valores extremos (muito baixos ou muito altos com baixa </a:t>
            </a:r>
            <a:r>
              <a:rPr lang="pt-BR" altLang="pt-BR" sz="1600" dirty="0" err="1" smtClean="0"/>
              <a:t>prob</a:t>
            </a:r>
            <a:r>
              <a:rPr lang="pt-BR" altLang="pt-BR" sz="1600" dirty="0" smtClean="0"/>
              <a:t>.)   </a:t>
            </a:r>
            <a:r>
              <a:rPr lang="pt-BR" altLang="pt-BR" sz="2000" b="1" dirty="0" smtClean="0">
                <a:solidFill>
                  <a:schemeClr val="accent2"/>
                </a:solidFill>
                <a:sym typeface="Wingdings 2"/>
              </a:rPr>
              <a:t></a:t>
            </a:r>
            <a:endParaRPr lang="pt-BR" altLang="pt-BR" sz="16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Pode não representar </a:t>
            </a:r>
            <a:r>
              <a:rPr lang="pt-BR" altLang="pt-BR" sz="1600" dirty="0"/>
              <a:t>valores possíveis </a:t>
            </a:r>
            <a:r>
              <a:rPr lang="pt-BR" altLang="pt-BR" sz="1600" dirty="0" smtClean="0"/>
              <a:t>para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discreta   </a:t>
            </a:r>
            <a:r>
              <a:rPr lang="pt-BR" altLang="pt-BR" sz="2000" b="1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pt-BR" altLang="pt-BR" sz="1600" dirty="0" smtClean="0">
              <a:solidFill>
                <a:srgbClr val="000000"/>
              </a:solidFill>
              <a:sym typeface="Wingdings 2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>
                <a:solidFill>
                  <a:srgbClr val="000000"/>
                </a:solidFill>
              </a:rPr>
              <a:t>Possui limitações para manipulação algébrica   </a:t>
            </a:r>
            <a:r>
              <a:rPr lang="pt-BR" altLang="pt-BR" sz="2000" b="1" dirty="0">
                <a:solidFill>
                  <a:srgbClr val="FF0000"/>
                </a:solidFill>
                <a:sym typeface="Wingdings 2"/>
              </a:rPr>
              <a:t></a:t>
            </a:r>
            <a:endParaRPr lang="pt-BR" altLang="pt-BR" sz="2000" b="1" dirty="0" smtClean="0">
              <a:solidFill>
                <a:srgbClr val="FF0000"/>
              </a:solidFill>
              <a:sym typeface="Wingdings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79575"/>
            <a:ext cx="2930525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Medidas de Tendência Central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990600" y="3740150"/>
            <a:ext cx="462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Calcular o ponto de equilíbrio da distribuição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   </a:t>
            </a:r>
            <a:r>
              <a:rPr lang="pt-BR" altLang="pt-BR" sz="1600" dirty="0">
                <a:solidFill>
                  <a:srgbClr val="FF3300"/>
                </a:solidFill>
              </a:rPr>
              <a:t>Média</a:t>
            </a: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990600" y="4603750"/>
          <a:ext cx="17113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" name="Equation" r:id="rId4" imgW="1193800" imgH="431800" progId="Equation.DSMT4">
                  <p:embed/>
                </p:oleObj>
              </mc:Choice>
              <mc:Fallback>
                <p:oleObj name="Equation" r:id="rId4" imgW="1193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03750"/>
                        <a:ext cx="17113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51143"/>
              </p:ext>
            </p:extLst>
          </p:nvPr>
        </p:nvGraphicFramePr>
        <p:xfrm>
          <a:off x="990600" y="5332413"/>
          <a:ext cx="57070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1" name="Equation" r:id="rId6" imgW="3987720" imgH="203040" progId="Equation.DSMT4">
                  <p:embed/>
                </p:oleObj>
              </mc:Choice>
              <mc:Fallback>
                <p:oleObj name="Equation" r:id="rId6" imgW="39877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2413"/>
                        <a:ext cx="57070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255963" y="3003550"/>
            <a:ext cx="303212" cy="639763"/>
            <a:chOff x="2516" y="1920"/>
            <a:chExt cx="191" cy="403"/>
          </a:xfrm>
        </p:grpSpPr>
        <p:sp>
          <p:nvSpPr>
            <p:cNvPr id="16411" name="Line 21"/>
            <p:cNvSpPr>
              <a:spLocks noChangeShapeType="1"/>
            </p:cNvSpPr>
            <p:nvPr/>
          </p:nvSpPr>
          <p:spPr bwMode="auto">
            <a:xfrm flipV="1">
              <a:off x="262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12" name="Text Box 22"/>
            <p:cNvSpPr txBox="1">
              <a:spLocks noChangeArrowheads="1"/>
            </p:cNvSpPr>
            <p:nvPr/>
          </p:nvSpPr>
          <p:spPr bwMode="auto">
            <a:xfrm>
              <a:off x="2516" y="2110"/>
              <a:ext cx="1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endParaRPr lang="pt-BR" altLang="pt-BR" sz="1600" i="1" baseline="-25000">
                <a:latin typeface="Times New Roman" charset="0"/>
                <a:cs typeface="Times New Roman" charset="0"/>
              </a:endParaRPr>
            </a:p>
          </p:txBody>
        </p:sp>
      </p:grp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5286375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2ADFA-E079-46E0-ABFD-94F75F45A3A6}" type="slidenum">
              <a:rPr lang="pt-BR"/>
              <a:pPr>
                <a:defRPr/>
              </a:pPr>
              <a:t>23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921228" y="4725144"/>
            <a:ext cx="5827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 smtClean="0"/>
              <a:t>(trata-se de uma média ponderada pela probabilidade de cada valor)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673225"/>
            <a:ext cx="293052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990600" y="4603750"/>
          <a:ext cx="1692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" name="Equation" r:id="rId4" imgW="1180588" imgH="431613" progId="Equation.DSMT4">
                  <p:embed/>
                </p:oleObj>
              </mc:Choice>
              <mc:Fallback>
                <p:oleObj name="Equation" r:id="rId4" imgW="1180588" imgH="4316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03750"/>
                        <a:ext cx="16922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317175"/>
              </p:ext>
            </p:extLst>
          </p:nvPr>
        </p:nvGraphicFramePr>
        <p:xfrm>
          <a:off x="990600" y="5341938"/>
          <a:ext cx="5828857" cy="29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" name="Equation" r:id="rId6" imgW="4101840" imgH="203040" progId="Equation.DSMT4">
                  <p:embed/>
                </p:oleObj>
              </mc:Choice>
              <mc:Fallback>
                <p:oleObj name="Equation" r:id="rId6" imgW="41018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41938"/>
                        <a:ext cx="5828857" cy="29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5286375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Tendência Central</a:t>
            </a:r>
          </a:p>
        </p:txBody>
      </p:sp>
      <p:sp>
        <p:nvSpPr>
          <p:cNvPr id="17432" name="Text Box 3"/>
          <p:cNvSpPr txBox="1">
            <a:spLocks noChangeArrowheads="1"/>
          </p:cNvSpPr>
          <p:nvPr/>
        </p:nvSpPr>
        <p:spPr bwMode="auto">
          <a:xfrm>
            <a:off x="990600" y="3740150"/>
            <a:ext cx="462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Calcular o ponto de equilíbrio da distribuição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   </a:t>
            </a:r>
            <a:r>
              <a:rPr lang="pt-BR" altLang="pt-BR" sz="1600">
                <a:solidFill>
                  <a:srgbClr val="FF3300"/>
                </a:solidFill>
              </a:rPr>
              <a:t>Média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936875" y="3003550"/>
            <a:ext cx="303213" cy="639763"/>
            <a:chOff x="2516" y="1920"/>
            <a:chExt cx="191" cy="403"/>
          </a:xfrm>
        </p:grpSpPr>
        <p:sp>
          <p:nvSpPr>
            <p:cNvPr id="17435" name="Line 21"/>
            <p:cNvSpPr>
              <a:spLocks noChangeShapeType="1"/>
            </p:cNvSpPr>
            <p:nvPr/>
          </p:nvSpPr>
          <p:spPr bwMode="auto">
            <a:xfrm flipV="1">
              <a:off x="262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36" name="Text Box 22"/>
            <p:cNvSpPr txBox="1">
              <a:spLocks noChangeArrowheads="1"/>
            </p:cNvSpPr>
            <p:nvPr/>
          </p:nvSpPr>
          <p:spPr bwMode="auto">
            <a:xfrm>
              <a:off x="2516" y="2110"/>
              <a:ext cx="1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endParaRPr lang="pt-BR" altLang="pt-BR" sz="1600" i="1" baseline="-25000"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1131C-6356-433A-B7F0-A3AECF782BEA}" type="slidenum">
              <a:rPr lang="pt-BR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Tendência Central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28813" y="1643063"/>
            <a:ext cx="906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3300"/>
                </a:solidFill>
              </a:rPr>
              <a:t>Média</a:t>
            </a:r>
          </a:p>
        </p:txBody>
      </p:sp>
      <p:grpSp>
        <p:nvGrpSpPr>
          <p:cNvPr id="2" name="Grupo 19"/>
          <p:cNvGrpSpPr>
            <a:grpSpLocks/>
          </p:cNvGrpSpPr>
          <p:nvPr/>
        </p:nvGrpSpPr>
        <p:grpSpPr bwMode="auto">
          <a:xfrm>
            <a:off x="2000250" y="2357438"/>
            <a:ext cx="4286250" cy="1143000"/>
            <a:chOff x="1357290" y="2357430"/>
            <a:chExt cx="4286280" cy="1143008"/>
          </a:xfrm>
        </p:grpSpPr>
        <p:graphicFrame>
          <p:nvGraphicFramePr>
            <p:cNvPr id="18442" name="Object 6"/>
            <p:cNvGraphicFramePr>
              <a:graphicFrameLocks noChangeAspect="1"/>
            </p:cNvGraphicFramePr>
            <p:nvPr/>
          </p:nvGraphicFramePr>
          <p:xfrm>
            <a:off x="1768471" y="2619375"/>
            <a:ext cx="171132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7" name="Equation" r:id="rId3" imgW="1193800" imgH="431800" progId="Equation.DSMT4">
                    <p:embed/>
                  </p:oleObj>
                </mc:Choice>
                <mc:Fallback>
                  <p:oleObj name="Equation" r:id="rId3" imgW="11938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471" y="2619375"/>
                          <a:ext cx="1711325" cy="619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16"/>
            <p:cNvSpPr txBox="1">
              <a:spLocks noChangeArrowheads="1"/>
            </p:cNvSpPr>
            <p:nvPr/>
          </p:nvSpPr>
          <p:spPr bwMode="auto">
            <a:xfrm>
              <a:off x="3643306" y="2759657"/>
              <a:ext cx="1449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v.a. discretas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357290" y="2357430"/>
              <a:ext cx="4286280" cy="1143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20"/>
          <p:cNvGrpSpPr>
            <a:grpSpLocks/>
          </p:cNvGrpSpPr>
          <p:nvPr/>
        </p:nvGrpSpPr>
        <p:grpSpPr bwMode="auto">
          <a:xfrm>
            <a:off x="2000250" y="4000500"/>
            <a:ext cx="4286250" cy="1143000"/>
            <a:chOff x="1357290" y="3643314"/>
            <a:chExt cx="4286280" cy="1143008"/>
          </a:xfrm>
        </p:grpSpPr>
        <p:graphicFrame>
          <p:nvGraphicFramePr>
            <p:cNvPr id="18439" name="Object 15"/>
            <p:cNvGraphicFramePr>
              <a:graphicFrameLocks noChangeAspect="1"/>
            </p:cNvGraphicFramePr>
            <p:nvPr/>
          </p:nvGraphicFramePr>
          <p:xfrm>
            <a:off x="1785918" y="3868743"/>
            <a:ext cx="1346200" cy="69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8" name="Equation" r:id="rId5" imgW="939392" imgH="482391" progId="Equation.DSMT4">
                    <p:embed/>
                  </p:oleObj>
                </mc:Choice>
                <mc:Fallback>
                  <p:oleObj name="Equation" r:id="rId5" imgW="939392" imgH="482391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3868743"/>
                          <a:ext cx="1346200" cy="692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0" name="Text Box 16"/>
            <p:cNvSpPr txBox="1">
              <a:spLocks noChangeArrowheads="1"/>
            </p:cNvSpPr>
            <p:nvPr/>
          </p:nvSpPr>
          <p:spPr bwMode="auto">
            <a:xfrm>
              <a:off x="3643306" y="4046543"/>
              <a:ext cx="1435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v.a. contínuas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357290" y="3643314"/>
              <a:ext cx="4286280" cy="1143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3DD20-3574-4D85-8B13-6077AA4AE063}" type="slidenum">
              <a:rPr lang="pt-BR"/>
              <a:pPr>
                <a:defRPr/>
              </a:pPr>
              <a:t>25</a:t>
            </a:fld>
            <a:endParaRPr lang="pt-BR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5301208"/>
            <a:ext cx="84249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Permite manipulações algébricas   </a:t>
            </a:r>
            <a:r>
              <a:rPr lang="pt-BR" altLang="pt-BR" sz="2000" b="1" dirty="0" smtClean="0">
                <a:solidFill>
                  <a:schemeClr val="accent2"/>
                </a:solidFill>
                <a:sym typeface="Wingdings 2"/>
              </a:rPr>
              <a:t></a:t>
            </a:r>
            <a:endParaRPr lang="pt-BR" altLang="pt-BR" sz="16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>
                <a:solidFill>
                  <a:srgbClr val="000000"/>
                </a:solidFill>
              </a:rPr>
              <a:t>Pode </a:t>
            </a:r>
            <a:r>
              <a:rPr lang="pt-BR" altLang="pt-BR" sz="1600" dirty="0">
                <a:solidFill>
                  <a:srgbClr val="000000"/>
                </a:solidFill>
              </a:rPr>
              <a:t>não representar valores possíveis para </a:t>
            </a:r>
            <a:r>
              <a:rPr lang="pt-BR" altLang="pt-BR" sz="1600" dirty="0" err="1">
                <a:solidFill>
                  <a:srgbClr val="000000"/>
                </a:solidFill>
              </a:rPr>
              <a:t>v.a</a:t>
            </a:r>
            <a:r>
              <a:rPr lang="pt-BR" altLang="pt-BR" sz="1600" dirty="0" smtClean="0">
                <a:solidFill>
                  <a:srgbClr val="000000"/>
                </a:solidFill>
              </a:rPr>
              <a:t>. discreta   </a:t>
            </a:r>
            <a:r>
              <a:rPr lang="pt-BR" altLang="pt-BR" sz="2000" b="1" dirty="0" smtClean="0">
                <a:solidFill>
                  <a:srgbClr val="FF0000"/>
                </a:solidFill>
                <a:sym typeface="Wingdings 2"/>
              </a:rPr>
              <a:t>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Sofre </a:t>
            </a:r>
            <a:r>
              <a:rPr lang="pt-BR" altLang="pt-BR" sz="1600" dirty="0" smtClean="0"/>
              <a:t>forte influência </a:t>
            </a:r>
            <a:r>
              <a:rPr lang="pt-BR" altLang="pt-BR" sz="1600" dirty="0"/>
              <a:t>de valores </a:t>
            </a:r>
            <a:r>
              <a:rPr lang="pt-BR" altLang="pt-BR" sz="1600" dirty="0" smtClean="0"/>
              <a:t>extremos  </a:t>
            </a:r>
            <a:r>
              <a:rPr lang="pt-BR" altLang="pt-BR" sz="1600" dirty="0" smtClean="0">
                <a:solidFill>
                  <a:srgbClr val="000000"/>
                </a:solidFill>
              </a:rPr>
              <a:t> </a:t>
            </a:r>
            <a:r>
              <a:rPr lang="pt-BR" altLang="pt-BR" sz="2000" b="1" dirty="0">
                <a:solidFill>
                  <a:srgbClr val="FF0000"/>
                </a:solidFill>
                <a:sym typeface="Wingdings 2"/>
              </a:rPr>
              <a:t></a:t>
            </a:r>
            <a:endParaRPr lang="pt-BR" altLang="pt-BR" sz="1600" dirty="0" smtClean="0">
              <a:solidFill>
                <a:srgbClr val="000000"/>
              </a:solidFill>
              <a:sym typeface="Wingdings 2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>
                <a:solidFill>
                  <a:srgbClr val="000000"/>
                </a:solidFill>
              </a:rPr>
              <a:t>Em distribuições simétricas </a:t>
            </a:r>
            <a:r>
              <a:rPr lang="pt-BR" altLang="pt-BR" sz="1600" dirty="0" err="1" smtClean="0">
                <a:solidFill>
                  <a:srgbClr val="000000"/>
                </a:solidFill>
              </a:rPr>
              <a:t>unimodais</a:t>
            </a:r>
            <a:r>
              <a:rPr lang="pt-BR" altLang="pt-BR" sz="1600" dirty="0" smtClean="0">
                <a:solidFill>
                  <a:srgbClr val="000000"/>
                </a:solidFill>
              </a:rPr>
              <a:t>, média = mediana = moda</a:t>
            </a:r>
            <a:r>
              <a:rPr lang="pt-BR" altLang="pt-BR" sz="2000" dirty="0">
                <a:solidFill>
                  <a:srgbClr val="000000"/>
                </a:solidFill>
              </a:rPr>
              <a:t> </a:t>
            </a:r>
            <a:endParaRPr lang="pt-BR" altLang="pt-BR" sz="2000" b="1" dirty="0">
              <a:solidFill>
                <a:srgbClr val="FF0000"/>
              </a:solidFill>
              <a:sym typeface="Wingdings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484784"/>
            <a:ext cx="3606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1484784"/>
            <a:ext cx="3606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Medidas de Dispersão</a:t>
            </a: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1295400" y="4191000"/>
            <a:ext cx="1362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 err="1" smtClean="0">
                <a:latin typeface="Times New Roman" charset="0"/>
              </a:rPr>
              <a:t>Y</a:t>
            </a:r>
            <a:r>
              <a:rPr lang="pt-BR" altLang="pt-BR" sz="1600" i="1" baseline="-25000" dirty="0" err="1" smtClean="0">
                <a:latin typeface="Times New Roman" charset="0"/>
              </a:rPr>
              <a:t>máx</a:t>
            </a:r>
            <a:r>
              <a:rPr lang="pt-BR" altLang="pt-BR" sz="1600" dirty="0" smtClean="0">
                <a:latin typeface="Times New Roman" charset="0"/>
              </a:rPr>
              <a:t> </a:t>
            </a:r>
            <a:r>
              <a:rPr lang="pt-BR" altLang="pt-BR" sz="1600" dirty="0">
                <a:latin typeface="Times New Roman" charset="0"/>
              </a:rPr>
              <a:t>- </a:t>
            </a:r>
            <a:r>
              <a:rPr lang="pt-BR" altLang="pt-BR" sz="1600" i="1" dirty="0" err="1" smtClean="0">
                <a:latin typeface="Times New Roman" charset="0"/>
              </a:rPr>
              <a:t>Y</a:t>
            </a:r>
            <a:r>
              <a:rPr lang="pt-BR" altLang="pt-BR" sz="1600" i="1" baseline="-25000" dirty="0" err="1" smtClean="0">
                <a:latin typeface="Times New Roman" charset="0"/>
              </a:rPr>
              <a:t>mín</a:t>
            </a:r>
            <a:r>
              <a:rPr lang="pt-BR" altLang="pt-BR" sz="1600" dirty="0" smtClean="0">
                <a:latin typeface="Times New Roman" charset="0"/>
              </a:rPr>
              <a:t> </a:t>
            </a:r>
            <a:r>
              <a:rPr lang="pt-BR" altLang="pt-BR" sz="1600" dirty="0">
                <a:latin typeface="Times New Roman" charset="0"/>
              </a:rPr>
              <a:t>= 5</a:t>
            </a:r>
          </a:p>
        </p:txBody>
      </p:sp>
      <p:sp>
        <p:nvSpPr>
          <p:cNvPr id="76860" name="Text Box 60"/>
          <p:cNvSpPr txBox="1">
            <a:spLocks noChangeArrowheads="1"/>
          </p:cNvSpPr>
          <p:nvPr/>
        </p:nvSpPr>
        <p:spPr bwMode="auto">
          <a:xfrm>
            <a:off x="990600" y="3657600"/>
            <a:ext cx="3325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Analisar a variação total da v.a.</a:t>
            </a:r>
          </a:p>
        </p:txBody>
      </p:sp>
      <p:sp>
        <p:nvSpPr>
          <p:cNvPr id="76862" name="Text Box 62"/>
          <p:cNvSpPr txBox="1">
            <a:spLocks noChangeArrowheads="1"/>
          </p:cNvSpPr>
          <p:nvPr/>
        </p:nvSpPr>
        <p:spPr bwMode="auto">
          <a:xfrm>
            <a:off x="3484563" y="5105400"/>
            <a:ext cx="171291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Amplitude Total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5286375" y="4191000"/>
            <a:ext cx="1362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 err="1" smtClean="0">
                <a:latin typeface="Times New Roman" charset="0"/>
              </a:rPr>
              <a:t>X</a:t>
            </a:r>
            <a:r>
              <a:rPr lang="pt-BR" altLang="pt-BR" sz="1600" i="1" baseline="-25000" dirty="0" err="1" smtClean="0">
                <a:latin typeface="Times New Roman" charset="0"/>
              </a:rPr>
              <a:t>máx</a:t>
            </a:r>
            <a:r>
              <a:rPr lang="pt-BR" altLang="pt-BR" sz="1600" dirty="0" smtClean="0">
                <a:latin typeface="Times New Roman" charset="0"/>
              </a:rPr>
              <a:t> </a:t>
            </a:r>
            <a:r>
              <a:rPr lang="pt-BR" altLang="pt-BR" sz="1600" dirty="0">
                <a:latin typeface="Times New Roman" charset="0"/>
              </a:rPr>
              <a:t>- </a:t>
            </a:r>
            <a:r>
              <a:rPr lang="pt-BR" altLang="pt-BR" sz="1600" i="1" dirty="0" err="1" smtClean="0">
                <a:latin typeface="Times New Roman" charset="0"/>
              </a:rPr>
              <a:t>X</a:t>
            </a:r>
            <a:r>
              <a:rPr lang="pt-BR" altLang="pt-BR" sz="1600" i="1" baseline="-25000" dirty="0" err="1" smtClean="0">
                <a:latin typeface="Times New Roman" charset="0"/>
              </a:rPr>
              <a:t>mín</a:t>
            </a:r>
            <a:r>
              <a:rPr lang="pt-BR" altLang="pt-BR" sz="1600" dirty="0" smtClean="0">
                <a:latin typeface="Times New Roman" charset="0"/>
              </a:rPr>
              <a:t> </a:t>
            </a:r>
            <a:r>
              <a:rPr lang="pt-BR" altLang="pt-BR" sz="1600" dirty="0">
                <a:latin typeface="Times New Roman" charset="0"/>
              </a:rPr>
              <a:t>= 5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0384F-D128-4B1B-B2DA-3388260FBD89}" type="slidenum">
              <a:rPr lang="pt-BR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5" grpId="0" autoUpdateAnimBg="0"/>
      <p:bldP spid="76860" grpId="0" autoUpdateAnimBg="0"/>
      <p:bldP spid="76862" grpId="0" animBg="1" autoUpdateAnimBg="0"/>
      <p:bldP spid="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6000750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Dispersão</a:t>
            </a:r>
          </a:p>
        </p:txBody>
      </p:sp>
      <p:graphicFrame>
        <p:nvGraphicFramePr>
          <p:cNvPr id="77881" name="Object 57"/>
          <p:cNvGraphicFramePr>
            <a:graphicFrameLocks noChangeAspect="1"/>
          </p:cNvGraphicFramePr>
          <p:nvPr/>
        </p:nvGraphicFramePr>
        <p:xfrm>
          <a:off x="685800" y="4876800"/>
          <a:ext cx="2057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3" imgW="1435100" imgH="431800" progId="Equation.DSMT4">
                  <p:embed/>
                </p:oleObj>
              </mc:Choice>
              <mc:Fallback>
                <p:oleObj name="Equation" r:id="rId3" imgW="1435100" imgH="4318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20574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Text Box 72"/>
          <p:cNvSpPr txBox="1">
            <a:spLocks noChangeArrowheads="1"/>
          </p:cNvSpPr>
          <p:nvPr/>
        </p:nvSpPr>
        <p:spPr bwMode="auto">
          <a:xfrm>
            <a:off x="990600" y="3657600"/>
            <a:ext cx="57650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Analisar </a:t>
            </a:r>
            <a:r>
              <a:rPr lang="pt-BR" altLang="pt-BR" sz="1600" dirty="0" smtClean="0"/>
              <a:t>a média dos </a:t>
            </a:r>
            <a:r>
              <a:rPr lang="pt-BR" altLang="pt-BR" sz="1600" dirty="0"/>
              <a:t>desvios da v.a. </a:t>
            </a:r>
            <a:r>
              <a:rPr lang="pt-BR" altLang="pt-BR" sz="1600" dirty="0" smtClean="0"/>
              <a:t>(em </a:t>
            </a:r>
            <a:r>
              <a:rPr lang="pt-BR" altLang="pt-BR" sz="1600" dirty="0"/>
              <a:t>relação à </a:t>
            </a:r>
            <a:r>
              <a:rPr lang="pt-BR" altLang="pt-BR" sz="1600" dirty="0" smtClean="0"/>
              <a:t>média)</a:t>
            </a:r>
            <a:endParaRPr lang="pt-BR" altLang="pt-BR" sz="1600" dirty="0"/>
          </a:p>
        </p:txBody>
      </p:sp>
      <p:grpSp>
        <p:nvGrpSpPr>
          <p:cNvPr id="2" name="Grupo 27"/>
          <p:cNvGrpSpPr>
            <a:grpSpLocks/>
          </p:cNvGrpSpPr>
          <p:nvPr/>
        </p:nvGrpSpPr>
        <p:grpSpPr bwMode="auto">
          <a:xfrm>
            <a:off x="685800" y="3962400"/>
            <a:ext cx="5189538" cy="739775"/>
            <a:chOff x="685800" y="3962400"/>
            <a:chExt cx="5190233" cy="739775"/>
          </a:xfrm>
        </p:grpSpPr>
        <p:graphicFrame>
          <p:nvGraphicFramePr>
            <p:cNvPr id="27710" name="Object 76"/>
            <p:cNvGraphicFramePr>
              <a:graphicFrameLocks noChangeAspect="1"/>
            </p:cNvGraphicFramePr>
            <p:nvPr/>
          </p:nvGraphicFramePr>
          <p:xfrm>
            <a:off x="685800" y="3962400"/>
            <a:ext cx="5167313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3" name="Equation" r:id="rId5" imgW="3606800" imgH="431800" progId="Equation.DSMT4">
                    <p:embed/>
                  </p:oleObj>
                </mc:Choice>
                <mc:Fallback>
                  <p:oleObj name="Equation" r:id="rId5" imgW="3606800" imgH="4318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3962400"/>
                          <a:ext cx="5167313" cy="619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11" name="Object 77"/>
            <p:cNvGraphicFramePr>
              <a:graphicFrameLocks noChangeAspect="1"/>
            </p:cNvGraphicFramePr>
            <p:nvPr/>
          </p:nvGraphicFramePr>
          <p:xfrm>
            <a:off x="2693096" y="4411663"/>
            <a:ext cx="3182937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4" name="Equation" r:id="rId7" imgW="2222500" imgH="203200" progId="Equation.DSMT4">
                    <p:embed/>
                  </p:oleObj>
                </mc:Choice>
                <mc:Fallback>
                  <p:oleObj name="Equation" r:id="rId7" imgW="2222500" imgH="2032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3096" y="4411663"/>
                          <a:ext cx="3182937" cy="290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903" name="Text Box 79"/>
          <p:cNvSpPr txBox="1">
            <a:spLocks noChangeArrowheads="1"/>
          </p:cNvSpPr>
          <p:nvPr/>
        </p:nvSpPr>
        <p:spPr bwMode="auto">
          <a:xfrm>
            <a:off x="5786438" y="43449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FF3300"/>
                </a:solidFill>
                <a:latin typeface="Times New Roman" charset="0"/>
              </a:rPr>
              <a:t>0</a:t>
            </a:r>
          </a:p>
        </p:txBody>
      </p:sp>
      <p:graphicFrame>
        <p:nvGraphicFramePr>
          <p:cNvPr id="77905" name="Object 81"/>
          <p:cNvGraphicFramePr>
            <a:graphicFrameLocks noChangeAspect="1"/>
          </p:cNvGraphicFramePr>
          <p:nvPr/>
        </p:nvGraphicFramePr>
        <p:xfrm>
          <a:off x="2743200" y="4876800"/>
          <a:ext cx="3022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5" name="Equation" r:id="rId9" imgW="2108200" imgH="431800" progId="Equation.DSMT4">
                  <p:embed/>
                </p:oleObj>
              </mc:Choice>
              <mc:Fallback>
                <p:oleObj name="Equation" r:id="rId9" imgW="2108200" imgH="4318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3022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06" name="Object 82"/>
          <p:cNvGraphicFramePr>
            <a:graphicFrameLocks noChangeAspect="1"/>
          </p:cNvGraphicFramePr>
          <p:nvPr/>
        </p:nvGraphicFramePr>
        <p:xfrm>
          <a:off x="5753100" y="4868863"/>
          <a:ext cx="2857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6" name="Equation" r:id="rId11" imgW="1993900" imgH="431800" progId="Equation.DSMT4">
                  <p:embed/>
                </p:oleObj>
              </mc:Choice>
              <mc:Fallback>
                <p:oleObj name="Equation" r:id="rId11" imgW="1993900" imgH="4318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868863"/>
                        <a:ext cx="28575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07" name="Oval 83"/>
          <p:cNvSpPr>
            <a:spLocks noChangeArrowheads="1"/>
          </p:cNvSpPr>
          <p:nvPr/>
        </p:nvSpPr>
        <p:spPr bwMode="auto">
          <a:xfrm>
            <a:off x="5715000" y="4800600"/>
            <a:ext cx="1385888" cy="685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77908" name="Text Box 84"/>
          <p:cNvSpPr txBox="1">
            <a:spLocks noChangeArrowheads="1"/>
          </p:cNvSpPr>
          <p:nvPr/>
        </p:nvSpPr>
        <p:spPr bwMode="auto">
          <a:xfrm>
            <a:off x="6172200" y="5424488"/>
            <a:ext cx="481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  <a:latin typeface="Times New Roman" charset="0"/>
              </a:rPr>
              <a:t>= </a:t>
            </a:r>
            <a:r>
              <a:rPr lang="pt-BR" altLang="pt-BR" sz="1800" i="1">
                <a:solidFill>
                  <a:srgbClr val="FF3300"/>
                </a:solidFill>
                <a:sym typeface="Symbol" pitchFamily="18" charset="2"/>
              </a:rPr>
              <a:t></a:t>
            </a:r>
            <a:endParaRPr lang="pt-BR" altLang="pt-BR" sz="1800" i="1">
              <a:solidFill>
                <a:srgbClr val="FF3300"/>
              </a:solidFill>
            </a:endParaRPr>
          </a:p>
        </p:txBody>
      </p:sp>
      <p:sp>
        <p:nvSpPr>
          <p:cNvPr id="77909" name="Oval 85"/>
          <p:cNvSpPr>
            <a:spLocks noChangeArrowheads="1"/>
          </p:cNvSpPr>
          <p:nvPr/>
        </p:nvSpPr>
        <p:spPr bwMode="auto">
          <a:xfrm>
            <a:off x="7391400" y="4786313"/>
            <a:ext cx="1219200" cy="685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77910" name="Text Box 86"/>
          <p:cNvSpPr txBox="1">
            <a:spLocks noChangeArrowheads="1"/>
          </p:cNvSpPr>
          <p:nvPr/>
        </p:nvSpPr>
        <p:spPr bwMode="auto">
          <a:xfrm>
            <a:off x="7848600" y="540702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  <a:latin typeface="Times New Roman" charset="0"/>
              </a:rPr>
              <a:t>= </a:t>
            </a:r>
            <a:r>
              <a:rPr lang="pt-BR" altLang="pt-BR" sz="1800">
                <a:solidFill>
                  <a:srgbClr val="FF3300"/>
                </a:solidFill>
                <a:latin typeface="Times New Roman" charset="0"/>
                <a:sym typeface="Symbol" pitchFamily="18" charset="2"/>
              </a:rPr>
              <a:t>1</a:t>
            </a:r>
            <a:endParaRPr lang="pt-BR" altLang="pt-BR" sz="1800">
              <a:solidFill>
                <a:srgbClr val="FF3300"/>
              </a:solidFill>
              <a:latin typeface="Times New Roman" charset="0"/>
            </a:endParaRPr>
          </a:p>
        </p:txBody>
      </p:sp>
      <p:graphicFrame>
        <p:nvGraphicFramePr>
          <p:cNvPr id="77911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65036"/>
              </p:ext>
            </p:extLst>
          </p:nvPr>
        </p:nvGraphicFramePr>
        <p:xfrm>
          <a:off x="2541262" y="5573713"/>
          <a:ext cx="1055688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Equation" r:id="rId13" imgW="736560" imgH="203040" progId="Equation.DSMT4">
                  <p:embed/>
                </p:oleObj>
              </mc:Choice>
              <mc:Fallback>
                <p:oleObj name="Equation" r:id="rId13" imgW="736560" imgH="20304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262" y="5573713"/>
                        <a:ext cx="1055688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8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77988"/>
            <a:ext cx="2928937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6"/>
          <p:cNvGrpSpPr>
            <a:grpSpLocks/>
          </p:cNvGrpSpPr>
          <p:nvPr/>
        </p:nvGrpSpPr>
        <p:grpSpPr bwMode="auto">
          <a:xfrm>
            <a:off x="3071813" y="1357313"/>
            <a:ext cx="4714875" cy="1928812"/>
            <a:chOff x="3071802" y="1357298"/>
            <a:chExt cx="4714908" cy="1928826"/>
          </a:xfrm>
        </p:grpSpPr>
        <p:sp>
          <p:nvSpPr>
            <p:cNvPr id="26" name="Retângulo 25"/>
            <p:cNvSpPr/>
            <p:nvPr/>
          </p:nvSpPr>
          <p:spPr>
            <a:xfrm>
              <a:off x="4786314" y="1357298"/>
              <a:ext cx="3000396" cy="1928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27709" name="Object 88"/>
            <p:cNvGraphicFramePr>
              <a:graphicFrameLocks noChangeAspect="1"/>
            </p:cNvGraphicFramePr>
            <p:nvPr/>
          </p:nvGraphicFramePr>
          <p:xfrm>
            <a:off x="3071802" y="1989482"/>
            <a:ext cx="708025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8" name="Equation" r:id="rId16" imgW="494870" imgH="203024" progId="Equation.DSMT4">
                    <p:embed/>
                  </p:oleObj>
                </mc:Choice>
                <mc:Fallback>
                  <p:oleObj name="Equation" r:id="rId16" imgW="494870" imgH="203024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1989482"/>
                          <a:ext cx="708025" cy="290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5214938" y="1566863"/>
          <a:ext cx="2357436" cy="1493835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 -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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-2,5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47BD1-79AA-477A-B2F5-BE553C9E5E16}" type="slidenum">
              <a:rPr lang="pt-BR"/>
              <a:pPr>
                <a:defRPr/>
              </a:pPr>
              <a:t>27</a:t>
            </a:fld>
            <a:endParaRPr lang="pt-BR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224329" y="5970766"/>
            <a:ext cx="1961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pt-BR" altLang="pt-BR" sz="1600" dirty="0" smtClean="0">
                <a:solidFill>
                  <a:srgbClr val="FF0000"/>
                </a:solidFill>
              </a:rPr>
              <a:t>Sempre será zero!</a:t>
            </a:r>
            <a:endParaRPr lang="pt-BR" altLang="pt-BR" sz="1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03" grpId="0" autoUpdateAnimBg="0"/>
      <p:bldP spid="77907" grpId="0" animBg="1"/>
      <p:bldP spid="77908" grpId="0" autoUpdateAnimBg="0"/>
      <p:bldP spid="77909" grpId="0" animBg="1"/>
      <p:bldP spid="77910" grpId="0" autoUpdateAnimBg="0"/>
      <p:bldP spid="2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6000750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Dispersão</a:t>
            </a:r>
          </a:p>
        </p:txBody>
      </p:sp>
      <p:sp>
        <p:nvSpPr>
          <p:cNvPr id="28693" name="Text Box 72"/>
          <p:cNvSpPr txBox="1">
            <a:spLocks noChangeArrowheads="1"/>
          </p:cNvSpPr>
          <p:nvPr/>
        </p:nvSpPr>
        <p:spPr bwMode="auto">
          <a:xfrm>
            <a:off x="990600" y="3657600"/>
            <a:ext cx="65601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Analisar </a:t>
            </a:r>
            <a:r>
              <a:rPr lang="pt-BR" altLang="pt-BR" sz="1600" dirty="0" smtClean="0"/>
              <a:t>média dos </a:t>
            </a:r>
            <a:r>
              <a:rPr lang="pt-BR" altLang="pt-BR" sz="1600" dirty="0"/>
              <a:t>desvios absolutos da v.a. </a:t>
            </a:r>
            <a:r>
              <a:rPr lang="pt-BR" altLang="pt-BR" sz="1600" dirty="0" smtClean="0"/>
              <a:t>(em </a:t>
            </a:r>
            <a:r>
              <a:rPr lang="pt-BR" altLang="pt-BR" sz="1600" dirty="0"/>
              <a:t>relação à </a:t>
            </a:r>
            <a:r>
              <a:rPr lang="pt-BR" altLang="pt-BR" sz="1600" dirty="0" smtClean="0"/>
              <a:t>média)</a:t>
            </a:r>
            <a:endParaRPr lang="pt-BR" altLang="pt-BR" sz="1600" dirty="0"/>
          </a:p>
        </p:txBody>
      </p:sp>
      <p:grpSp>
        <p:nvGrpSpPr>
          <p:cNvPr id="2" name="Grupo 27"/>
          <p:cNvGrpSpPr>
            <a:grpSpLocks/>
          </p:cNvGrpSpPr>
          <p:nvPr/>
        </p:nvGrpSpPr>
        <p:grpSpPr bwMode="auto">
          <a:xfrm>
            <a:off x="685800" y="3962400"/>
            <a:ext cx="5081588" cy="739775"/>
            <a:chOff x="793750" y="3962400"/>
            <a:chExt cx="5082283" cy="739775"/>
          </a:xfrm>
        </p:grpSpPr>
        <p:graphicFrame>
          <p:nvGraphicFramePr>
            <p:cNvPr id="28727" name="Object 76"/>
            <p:cNvGraphicFramePr>
              <a:graphicFrameLocks noChangeAspect="1"/>
            </p:cNvGraphicFramePr>
            <p:nvPr/>
          </p:nvGraphicFramePr>
          <p:xfrm>
            <a:off x="793750" y="3962400"/>
            <a:ext cx="4948238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58" name="Equation" r:id="rId3" imgW="3454400" imgH="431800" progId="Equation.DSMT4">
                    <p:embed/>
                  </p:oleObj>
                </mc:Choice>
                <mc:Fallback>
                  <p:oleObj name="Equation" r:id="rId3" imgW="3454400" imgH="4318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750" y="3962400"/>
                          <a:ext cx="4948238" cy="619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8" name="Object 77"/>
            <p:cNvGraphicFramePr>
              <a:graphicFrameLocks noChangeAspect="1"/>
            </p:cNvGraphicFramePr>
            <p:nvPr/>
          </p:nvGraphicFramePr>
          <p:xfrm>
            <a:off x="2693096" y="4411663"/>
            <a:ext cx="3182937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59" name="Equation" r:id="rId5" imgW="2222500" imgH="203200" progId="Equation.DSMT4">
                    <p:embed/>
                  </p:oleObj>
                </mc:Choice>
                <mc:Fallback>
                  <p:oleObj name="Equation" r:id="rId5" imgW="2222500" imgH="2032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3096" y="4411663"/>
                          <a:ext cx="3182937" cy="290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903" name="Text Box 79"/>
          <p:cNvSpPr txBox="1">
            <a:spLocks noChangeArrowheads="1"/>
          </p:cNvSpPr>
          <p:nvPr/>
        </p:nvSpPr>
        <p:spPr bwMode="auto">
          <a:xfrm>
            <a:off x="5786438" y="4344988"/>
            <a:ext cx="473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FF3300"/>
                </a:solidFill>
                <a:latin typeface="Times New Roman" charset="0"/>
              </a:rPr>
              <a:t>1,2</a:t>
            </a:r>
          </a:p>
        </p:txBody>
      </p:sp>
      <p:pic>
        <p:nvPicPr>
          <p:cNvPr id="286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77988"/>
            <a:ext cx="2928937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6"/>
          <p:cNvGrpSpPr>
            <a:grpSpLocks/>
          </p:cNvGrpSpPr>
          <p:nvPr/>
        </p:nvGrpSpPr>
        <p:grpSpPr bwMode="auto">
          <a:xfrm>
            <a:off x="3071813" y="1357313"/>
            <a:ext cx="4714875" cy="1928812"/>
            <a:chOff x="3071802" y="1357298"/>
            <a:chExt cx="4714908" cy="1928826"/>
          </a:xfrm>
        </p:grpSpPr>
        <p:sp>
          <p:nvSpPr>
            <p:cNvPr id="26" name="Retângulo 25"/>
            <p:cNvSpPr/>
            <p:nvPr/>
          </p:nvSpPr>
          <p:spPr>
            <a:xfrm>
              <a:off x="4786314" y="1357298"/>
              <a:ext cx="3000396" cy="1928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28726" name="Object 88"/>
            <p:cNvGraphicFramePr>
              <a:graphicFrameLocks noChangeAspect="1"/>
            </p:cNvGraphicFramePr>
            <p:nvPr/>
          </p:nvGraphicFramePr>
          <p:xfrm>
            <a:off x="3071802" y="1989482"/>
            <a:ext cx="708025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60" name="Equation" r:id="rId8" imgW="494870" imgH="203024" progId="Equation.DSMT4">
                    <p:embed/>
                  </p:oleObj>
                </mc:Choice>
                <mc:Fallback>
                  <p:oleObj name="Equation" r:id="rId8" imgW="494870" imgH="203024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1989482"/>
                          <a:ext cx="708025" cy="290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5214938" y="1566863"/>
          <a:ext cx="2357436" cy="1493835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|X -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|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67063" y="5105400"/>
            <a:ext cx="23431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Desvio Absoluto Médio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C4FEE-B1D1-47F7-8E9E-58125637B83C}" type="slidenum">
              <a:rPr lang="pt-BR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03" grpId="0" autoUpdateAnimBg="0"/>
      <p:bldP spid="2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77988"/>
            <a:ext cx="293052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000750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Dispersão</a:t>
            </a:r>
          </a:p>
        </p:txBody>
      </p:sp>
      <p:sp>
        <p:nvSpPr>
          <p:cNvPr id="29718" name="Text Box 72"/>
          <p:cNvSpPr txBox="1">
            <a:spLocks noChangeArrowheads="1"/>
          </p:cNvSpPr>
          <p:nvPr/>
        </p:nvSpPr>
        <p:spPr bwMode="auto">
          <a:xfrm>
            <a:off x="990600" y="3657600"/>
            <a:ext cx="67268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Analisar </a:t>
            </a:r>
            <a:r>
              <a:rPr lang="pt-BR" altLang="pt-BR" sz="1600" dirty="0" smtClean="0"/>
              <a:t>a média dos </a:t>
            </a:r>
            <a:r>
              <a:rPr lang="pt-BR" altLang="pt-BR" sz="1600" dirty="0"/>
              <a:t>desvios absolutos da v.a. </a:t>
            </a:r>
            <a:r>
              <a:rPr lang="pt-BR" altLang="pt-BR" sz="1600" dirty="0" smtClean="0"/>
              <a:t>(em </a:t>
            </a:r>
            <a:r>
              <a:rPr lang="pt-BR" altLang="pt-BR" sz="1600" dirty="0"/>
              <a:t>relação à </a:t>
            </a:r>
            <a:r>
              <a:rPr lang="pt-BR" altLang="pt-BR" sz="1600" dirty="0" smtClean="0"/>
              <a:t>média)</a:t>
            </a:r>
            <a:endParaRPr lang="pt-BR" altLang="pt-BR" sz="1600" dirty="0"/>
          </a:p>
        </p:txBody>
      </p:sp>
      <p:graphicFrame>
        <p:nvGraphicFramePr>
          <p:cNvPr id="77900" name="Object 76"/>
          <p:cNvGraphicFramePr>
            <a:graphicFrameLocks noChangeAspect="1"/>
          </p:cNvGraphicFramePr>
          <p:nvPr/>
        </p:nvGraphicFramePr>
        <p:xfrm>
          <a:off x="685800" y="3962400"/>
          <a:ext cx="1911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7" name="Equation" r:id="rId4" imgW="1333500" imgH="431800" progId="Equation.DSMT4">
                  <p:embed/>
                </p:oleObj>
              </mc:Choice>
              <mc:Fallback>
                <p:oleObj name="Equation" r:id="rId4" imgW="1333500" imgH="4318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19113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03" name="Text Box 79"/>
          <p:cNvSpPr txBox="1">
            <a:spLocks noChangeArrowheads="1"/>
          </p:cNvSpPr>
          <p:nvPr/>
        </p:nvSpPr>
        <p:spPr bwMode="auto">
          <a:xfrm>
            <a:off x="2582863" y="4049713"/>
            <a:ext cx="70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FF3300"/>
                </a:solidFill>
                <a:latin typeface="Times New Roman" charset="0"/>
              </a:rPr>
              <a:t>0,948</a:t>
            </a:r>
          </a:p>
        </p:txBody>
      </p:sp>
      <p:grpSp>
        <p:nvGrpSpPr>
          <p:cNvPr id="2" name="Grupo 26"/>
          <p:cNvGrpSpPr>
            <a:grpSpLocks/>
          </p:cNvGrpSpPr>
          <p:nvPr/>
        </p:nvGrpSpPr>
        <p:grpSpPr bwMode="auto">
          <a:xfrm>
            <a:off x="3008313" y="1357313"/>
            <a:ext cx="4778375" cy="1928812"/>
            <a:chOff x="3008313" y="1357298"/>
            <a:chExt cx="4778397" cy="1928826"/>
          </a:xfrm>
        </p:grpSpPr>
        <p:sp>
          <p:nvSpPr>
            <p:cNvPr id="26" name="Retângulo 25"/>
            <p:cNvSpPr/>
            <p:nvPr/>
          </p:nvSpPr>
          <p:spPr>
            <a:xfrm>
              <a:off x="4786321" y="1357298"/>
              <a:ext cx="3000389" cy="1928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29750" name="Object 88"/>
            <p:cNvGraphicFramePr>
              <a:graphicFrameLocks noChangeAspect="1"/>
            </p:cNvGraphicFramePr>
            <p:nvPr/>
          </p:nvGraphicFramePr>
          <p:xfrm>
            <a:off x="3008313" y="1746762"/>
            <a:ext cx="835025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8" name="Equation" r:id="rId6" imgW="583947" imgH="203112" progId="Equation.DSMT4">
                    <p:embed/>
                  </p:oleObj>
                </mc:Choice>
                <mc:Fallback>
                  <p:oleObj name="Equation" r:id="rId6" imgW="583947" imgH="203112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313" y="1746762"/>
                          <a:ext cx="835025" cy="290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5214938" y="1566863"/>
          <a:ext cx="2357436" cy="1493835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|Y -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|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1,68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9747" name="Text Box 27"/>
          <p:cNvSpPr txBox="1">
            <a:spLocks noChangeArrowheads="1"/>
          </p:cNvSpPr>
          <p:nvPr/>
        </p:nvSpPr>
        <p:spPr bwMode="auto">
          <a:xfrm>
            <a:off x="3167063" y="5105400"/>
            <a:ext cx="23431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Desvio Absoluto Médio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211B9-39A3-4AD4-BB7A-C6E89F8095C9}" type="slidenum">
              <a:rPr lang="pt-BR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0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Tipos de Mensuração</a:t>
            </a:r>
            <a:endParaRPr lang="pt-BR" dirty="0"/>
          </a:p>
        </p:txBody>
      </p:sp>
      <p:grpSp>
        <p:nvGrpSpPr>
          <p:cNvPr id="6147" name="Group 37"/>
          <p:cNvGrpSpPr>
            <a:grpSpLocks/>
          </p:cNvGrpSpPr>
          <p:nvPr/>
        </p:nvGrpSpPr>
        <p:grpSpPr bwMode="auto">
          <a:xfrm>
            <a:off x="914400" y="2438400"/>
            <a:ext cx="1563688" cy="2138363"/>
            <a:chOff x="576" y="1872"/>
            <a:chExt cx="985" cy="1347"/>
          </a:xfrm>
        </p:grpSpPr>
        <p:sp>
          <p:nvSpPr>
            <p:cNvPr id="6164" name="Rectangle 38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165" name="Text Box 39"/>
            <p:cNvSpPr txBox="1">
              <a:spLocks noChangeArrowheads="1"/>
            </p:cNvSpPr>
            <p:nvPr/>
          </p:nvSpPr>
          <p:spPr bwMode="auto">
            <a:xfrm>
              <a:off x="1296" y="2928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endParaRPr lang="pt-BR" altLang="pt-BR" sz="2400" i="1">
                <a:latin typeface="Times New Roman" charset="0"/>
              </a:endParaRPr>
            </a:p>
          </p:txBody>
        </p:sp>
      </p:grpSp>
      <p:sp>
        <p:nvSpPr>
          <p:cNvPr id="6148" name="Line 48"/>
          <p:cNvSpPr>
            <a:spLocks noChangeShapeType="1"/>
          </p:cNvSpPr>
          <p:nvPr/>
        </p:nvSpPr>
        <p:spPr bwMode="auto">
          <a:xfrm>
            <a:off x="19812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9" name="Text Box 49"/>
          <p:cNvSpPr txBox="1">
            <a:spLocks noChangeArrowheads="1"/>
          </p:cNvSpPr>
          <p:nvPr/>
        </p:nvSpPr>
        <p:spPr bwMode="auto">
          <a:xfrm>
            <a:off x="2554288" y="2790825"/>
            <a:ext cx="976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atributo</a:t>
            </a:r>
          </a:p>
        </p:txBody>
      </p:sp>
      <p:grpSp>
        <p:nvGrpSpPr>
          <p:cNvPr id="6150" name="Grupo 1"/>
          <p:cNvGrpSpPr>
            <a:grpSpLocks/>
          </p:cNvGrpSpPr>
          <p:nvPr/>
        </p:nvGrpSpPr>
        <p:grpSpPr bwMode="auto">
          <a:xfrm>
            <a:off x="3514725" y="1733550"/>
            <a:ext cx="2389188" cy="2493963"/>
            <a:chOff x="4808538" y="1885950"/>
            <a:chExt cx="2389413" cy="2495111"/>
          </a:xfrm>
        </p:grpSpPr>
        <p:sp>
          <p:nvSpPr>
            <p:cNvPr id="6159" name="AutoShape 55"/>
            <p:cNvSpPr>
              <a:spLocks/>
            </p:cNvSpPr>
            <p:nvPr/>
          </p:nvSpPr>
          <p:spPr bwMode="auto">
            <a:xfrm>
              <a:off x="4808538" y="1897061"/>
              <a:ext cx="152400" cy="2484000"/>
            </a:xfrm>
            <a:prstGeom prst="leftBrace">
              <a:avLst>
                <a:gd name="adj1" fmla="val 5418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160" name="Text Box 56"/>
            <p:cNvSpPr txBox="1">
              <a:spLocks noChangeArrowheads="1"/>
            </p:cNvSpPr>
            <p:nvPr/>
          </p:nvSpPr>
          <p:spPr bwMode="auto">
            <a:xfrm>
              <a:off x="4884738" y="1885950"/>
              <a:ext cx="885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nominal</a:t>
              </a:r>
            </a:p>
          </p:txBody>
        </p:sp>
        <p:sp>
          <p:nvSpPr>
            <p:cNvPr id="6161" name="Text Box 57"/>
            <p:cNvSpPr txBox="1">
              <a:spLocks noChangeArrowheads="1"/>
            </p:cNvSpPr>
            <p:nvPr/>
          </p:nvSpPr>
          <p:spPr bwMode="auto">
            <a:xfrm>
              <a:off x="4884738" y="2520175"/>
              <a:ext cx="838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ordinal</a:t>
              </a:r>
            </a:p>
          </p:txBody>
        </p:sp>
        <p:sp>
          <p:nvSpPr>
            <p:cNvPr id="6162" name="Text Box 57"/>
            <p:cNvSpPr txBox="1">
              <a:spLocks noChangeArrowheads="1"/>
            </p:cNvSpPr>
            <p:nvPr/>
          </p:nvSpPr>
          <p:spPr bwMode="auto">
            <a:xfrm>
              <a:off x="4884738" y="3154400"/>
              <a:ext cx="1123909" cy="338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intervalar</a:t>
              </a:r>
            </a:p>
          </p:txBody>
        </p:sp>
        <p:sp>
          <p:nvSpPr>
            <p:cNvPr id="6163" name="Text Box 57"/>
            <p:cNvSpPr txBox="1">
              <a:spLocks noChangeArrowheads="1"/>
            </p:cNvSpPr>
            <p:nvPr/>
          </p:nvSpPr>
          <p:spPr bwMode="auto">
            <a:xfrm>
              <a:off x="4884738" y="3789040"/>
              <a:ext cx="2313213" cy="338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proporcional (racional)</a:t>
              </a:r>
            </a:p>
          </p:txBody>
        </p:sp>
      </p:grp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4476750" y="1733550"/>
            <a:ext cx="3981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cor (azul, verde, amarelo, branco, cinza)</a:t>
            </a: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4476750" y="2366963"/>
            <a:ext cx="4333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FF0000"/>
                </a:solidFill>
              </a:rPr>
              <a:t>ranking</a:t>
            </a:r>
            <a:r>
              <a:rPr lang="pt-BR" altLang="pt-BR" sz="1600">
                <a:solidFill>
                  <a:srgbClr val="FF0000"/>
                </a:solidFill>
              </a:rPr>
              <a:t> (ótimo, bom, regular, ruim, péssimo)</a:t>
            </a: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4714875" y="3005138"/>
            <a:ext cx="4143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temperatura (Celsius, Fahrenheit, Kelvin)</a:t>
            </a:r>
          </a:p>
        </p:txBody>
      </p:sp>
      <p:sp>
        <p:nvSpPr>
          <p:cNvPr id="31" name="Text Box 49"/>
          <p:cNvSpPr txBox="1">
            <a:spLocks noChangeArrowheads="1"/>
          </p:cNvSpPr>
          <p:nvPr/>
        </p:nvSpPr>
        <p:spPr bwMode="auto">
          <a:xfrm>
            <a:off x="5902325" y="3635375"/>
            <a:ext cx="28841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solidFill>
                  <a:srgbClr val="FF0000"/>
                </a:solidFill>
              </a:rPr>
              <a:t>peso (grama, quilo, tonelada)</a:t>
            </a:r>
            <a:endParaRPr lang="pt-BR" altLang="pt-BR" sz="1600" dirty="0">
              <a:solidFill>
                <a:srgbClr val="FF0000"/>
              </a:solidFill>
            </a:endParaRPr>
          </a:p>
        </p:txBody>
      </p:sp>
      <p:sp>
        <p:nvSpPr>
          <p:cNvPr id="18" name="Text Box 57"/>
          <p:cNvSpPr txBox="1">
            <a:spLocks noChangeArrowheads="1"/>
          </p:cNvSpPr>
          <p:nvPr/>
        </p:nvSpPr>
        <p:spPr bwMode="auto">
          <a:xfrm>
            <a:off x="3713163" y="3302000"/>
            <a:ext cx="3268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100"/>
              <a:t>(zero representa apenas uma posição na escala)</a:t>
            </a:r>
          </a:p>
        </p:txBody>
      </p:sp>
      <p:sp>
        <p:nvSpPr>
          <p:cNvPr id="19" name="Text Box 57"/>
          <p:cNvSpPr txBox="1">
            <a:spLocks noChangeArrowheads="1"/>
          </p:cNvSpPr>
          <p:nvPr/>
        </p:nvSpPr>
        <p:spPr bwMode="auto">
          <a:xfrm>
            <a:off x="3716338" y="3943350"/>
            <a:ext cx="2717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solidFill>
                  <a:srgbClr val="000000"/>
                </a:solidFill>
              </a:rPr>
              <a:t>(zero representa ausência do atributo)</a:t>
            </a: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5DE1F-23C9-4810-9EBF-9E9DFF4E6A70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611560" y="5013325"/>
            <a:ext cx="80648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Um </a:t>
            </a:r>
            <a:r>
              <a:rPr lang="pt-BR" altLang="pt-BR" sz="1600" dirty="0"/>
              <a:t>atributo </a:t>
            </a:r>
            <a:r>
              <a:rPr lang="pt-BR" altLang="pt-BR" sz="1600" dirty="0" smtClean="0"/>
              <a:t>representado </a:t>
            </a:r>
            <a:r>
              <a:rPr lang="pt-BR" altLang="pt-BR" sz="1600" dirty="0"/>
              <a:t>por números </a:t>
            </a:r>
            <a:r>
              <a:rPr lang="pt-BR" altLang="pt-BR" sz="1600" dirty="0" smtClean="0"/>
              <a:t>pode ser, </a:t>
            </a:r>
            <a:r>
              <a:rPr lang="pt-BR" altLang="pt-BR" sz="1600" dirty="0"/>
              <a:t>por uma conveniência </a:t>
            </a:r>
            <a:r>
              <a:rPr lang="pt-BR" altLang="pt-BR" sz="1600" dirty="0" smtClean="0"/>
              <a:t>matemática, combinado </a:t>
            </a:r>
            <a:r>
              <a:rPr lang="pt-BR" altLang="pt-BR" sz="1600" dirty="0"/>
              <a:t>e/ou </a:t>
            </a:r>
            <a:r>
              <a:rPr lang="pt-BR" altLang="pt-BR" sz="1600" dirty="0" smtClean="0"/>
              <a:t>sumarizado </a:t>
            </a:r>
            <a:r>
              <a:rPr lang="pt-BR" altLang="pt-BR" sz="1600" dirty="0"/>
              <a:t>através de inúmeras manipulações algébricas: </a:t>
            </a:r>
            <a:r>
              <a:rPr lang="pt-BR" altLang="pt-BR" sz="1600" dirty="0" smtClean="0"/>
              <a:t>soma, produto, </a:t>
            </a:r>
            <a:r>
              <a:rPr lang="pt-BR" altLang="pt-BR" sz="1600" dirty="0"/>
              <a:t>mínimo, </a:t>
            </a:r>
            <a:r>
              <a:rPr lang="pt-BR" altLang="pt-BR" sz="1600" dirty="0" smtClean="0"/>
              <a:t>máximo, média</a:t>
            </a:r>
            <a:r>
              <a:rPr lang="pt-BR" altLang="pt-BR" sz="1600" dirty="0"/>
              <a:t>, mediana, </a:t>
            </a:r>
            <a:r>
              <a:rPr lang="pt-BR" altLang="pt-BR" sz="1600" dirty="0" err="1" smtClean="0"/>
              <a:t>etc</a:t>
            </a:r>
            <a:endParaRPr lang="pt-BR" altLang="pt-BR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Por definição, todos os atributos quantitativos já possuem esta propriedade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Como será visto a seguir, para atributos qualitativos, regras devem ser definidas para transformá-los em números</a:t>
            </a: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311377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18" grpId="0"/>
      <p:bldP spid="19" grpId="0"/>
      <p:bldP spid="2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Dispersão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928813" y="1643063"/>
            <a:ext cx="2903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3300"/>
                </a:solidFill>
              </a:rPr>
              <a:t>Desvio Absoluto Médio</a:t>
            </a:r>
          </a:p>
        </p:txBody>
      </p:sp>
      <p:grpSp>
        <p:nvGrpSpPr>
          <p:cNvPr id="2" name="Grupo 28"/>
          <p:cNvGrpSpPr>
            <a:grpSpLocks/>
          </p:cNvGrpSpPr>
          <p:nvPr/>
        </p:nvGrpSpPr>
        <p:grpSpPr bwMode="auto">
          <a:xfrm>
            <a:off x="2000250" y="2357438"/>
            <a:ext cx="4929188" cy="1143000"/>
            <a:chOff x="2000232" y="2357430"/>
            <a:chExt cx="4929222" cy="1143008"/>
          </a:xfrm>
        </p:grpSpPr>
        <p:graphicFrame>
          <p:nvGraphicFramePr>
            <p:cNvPr id="30731" name="Object 6"/>
            <p:cNvGraphicFramePr>
              <a:graphicFrameLocks noChangeAspect="1"/>
            </p:cNvGraphicFramePr>
            <p:nvPr/>
          </p:nvGraphicFramePr>
          <p:xfrm>
            <a:off x="2428860" y="2619375"/>
            <a:ext cx="25304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2" name="Equation" r:id="rId3" imgW="1765300" imgH="431800" progId="Equation.DSMT4">
                    <p:embed/>
                  </p:oleObj>
                </mc:Choice>
                <mc:Fallback>
                  <p:oleObj name="Equation" r:id="rId3" imgW="17653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0" y="2619375"/>
                          <a:ext cx="2530475" cy="619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2" name="Text Box 16"/>
            <p:cNvSpPr txBox="1">
              <a:spLocks noChangeArrowheads="1"/>
            </p:cNvSpPr>
            <p:nvPr/>
          </p:nvSpPr>
          <p:spPr bwMode="auto">
            <a:xfrm>
              <a:off x="5122828" y="2759657"/>
              <a:ext cx="1449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v.a. discretas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2000232" y="2357430"/>
              <a:ext cx="4929222" cy="1143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29"/>
          <p:cNvGrpSpPr>
            <a:grpSpLocks/>
          </p:cNvGrpSpPr>
          <p:nvPr/>
        </p:nvGrpSpPr>
        <p:grpSpPr bwMode="auto">
          <a:xfrm>
            <a:off x="2000250" y="4000500"/>
            <a:ext cx="4929188" cy="1143000"/>
            <a:chOff x="2000232" y="4000504"/>
            <a:chExt cx="4929222" cy="1143008"/>
          </a:xfrm>
        </p:grpSpPr>
        <p:graphicFrame>
          <p:nvGraphicFramePr>
            <p:cNvPr id="30728" name="Object 15"/>
            <p:cNvGraphicFramePr>
              <a:graphicFrameLocks noChangeAspect="1"/>
            </p:cNvGraphicFramePr>
            <p:nvPr/>
          </p:nvGraphicFramePr>
          <p:xfrm>
            <a:off x="2428860" y="4235450"/>
            <a:ext cx="2182812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3" name="Equation" r:id="rId5" imgW="1524000" imgH="469900" progId="Equation.DSMT4">
                    <p:embed/>
                  </p:oleObj>
                </mc:Choice>
                <mc:Fallback>
                  <p:oleObj name="Equation" r:id="rId5" imgW="1524000" imgH="4699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0" y="4235450"/>
                          <a:ext cx="2182812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9" name="Text Box 16"/>
            <p:cNvSpPr txBox="1">
              <a:spLocks noChangeArrowheads="1"/>
            </p:cNvSpPr>
            <p:nvPr/>
          </p:nvSpPr>
          <p:spPr bwMode="auto">
            <a:xfrm>
              <a:off x="5122828" y="4403733"/>
              <a:ext cx="1435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v.a. contínuas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000232" y="4000504"/>
              <a:ext cx="4929222" cy="1143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BDDCA-3294-48A5-AC11-4B2AAB812DCF}" type="slidenum">
              <a:rPr lang="pt-BR"/>
              <a:pPr>
                <a:defRPr/>
              </a:pPr>
              <a:t>30</a:t>
            </a:fld>
            <a:endParaRPr lang="pt-BR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95536" y="5693186"/>
            <a:ext cx="84969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Possui a mesma unidade da média e da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  </a:t>
            </a:r>
            <a:r>
              <a:rPr lang="pt-BR" altLang="pt-BR" sz="1600" b="1" dirty="0" smtClean="0">
                <a:solidFill>
                  <a:schemeClr val="accent2"/>
                </a:solidFill>
                <a:sym typeface="Wingdings 2"/>
              </a:rPr>
              <a:t>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Apresenta </a:t>
            </a:r>
            <a:r>
              <a:rPr lang="pt-BR" altLang="pt-BR" sz="1600" dirty="0"/>
              <a:t>o inconveniente de ser de difícil manipulação </a:t>
            </a:r>
            <a:r>
              <a:rPr lang="pt-BR" altLang="pt-BR" sz="1600" dirty="0" smtClean="0"/>
              <a:t>algébrica   </a:t>
            </a:r>
            <a:r>
              <a:rPr lang="pt-BR" altLang="pt-BR" sz="2000" b="1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pt-BR" altLang="pt-BR" sz="1600" b="1" dirty="0">
              <a:solidFill>
                <a:srgbClr val="FF0000"/>
              </a:solidFill>
              <a:sym typeface="Wingdings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Dispersão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990600" y="3657600"/>
            <a:ext cx="69384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Analisar </a:t>
            </a:r>
            <a:r>
              <a:rPr lang="pt-BR" altLang="pt-BR" sz="1600" dirty="0" smtClean="0"/>
              <a:t>a média dos </a:t>
            </a:r>
            <a:r>
              <a:rPr lang="pt-BR" altLang="pt-BR" sz="1600" dirty="0"/>
              <a:t>desvios quadráticos da v.a. </a:t>
            </a:r>
            <a:r>
              <a:rPr lang="pt-BR" altLang="pt-BR" sz="1600" dirty="0" smtClean="0"/>
              <a:t>(em </a:t>
            </a:r>
            <a:r>
              <a:rPr lang="pt-BR" altLang="pt-BR" sz="1600" dirty="0"/>
              <a:t>relação à </a:t>
            </a:r>
            <a:r>
              <a:rPr lang="pt-BR" altLang="pt-BR" sz="1600" dirty="0" smtClean="0"/>
              <a:t>média)</a:t>
            </a:r>
            <a:endParaRPr lang="pt-BR" altLang="pt-BR" sz="1600" dirty="0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5461000" y="4475163"/>
            <a:ext cx="5667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700" b="1">
                <a:solidFill>
                  <a:srgbClr val="FF3300"/>
                </a:solidFill>
                <a:latin typeface="Times New Roman" charset="0"/>
              </a:rPr>
              <a:t>2,05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3578225" y="5105400"/>
            <a:ext cx="1525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Variância  (</a:t>
            </a:r>
            <a:r>
              <a:rPr lang="pt-BR" altLang="pt-BR" sz="1600" i="1">
                <a:sym typeface="Symbol" pitchFamily="18" charset="2"/>
              </a:rPr>
              <a:t></a:t>
            </a:r>
            <a:r>
              <a:rPr lang="pt-BR" altLang="pt-BR" sz="1600" baseline="30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sym typeface="Symbol" pitchFamily="18" charset="2"/>
              </a:rPr>
              <a:t>)</a:t>
            </a:r>
            <a:endParaRPr lang="pt-BR" altLang="pt-BR" sz="160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6000750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17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77988"/>
            <a:ext cx="2928937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6"/>
          <p:cNvGrpSpPr>
            <a:grpSpLocks/>
          </p:cNvGrpSpPr>
          <p:nvPr/>
        </p:nvGrpSpPr>
        <p:grpSpPr bwMode="auto">
          <a:xfrm>
            <a:off x="3071813" y="1357313"/>
            <a:ext cx="4714875" cy="1928812"/>
            <a:chOff x="3071802" y="1357298"/>
            <a:chExt cx="4714908" cy="1928826"/>
          </a:xfrm>
        </p:grpSpPr>
        <p:sp>
          <p:nvSpPr>
            <p:cNvPr id="24" name="Retângulo 23"/>
            <p:cNvSpPr/>
            <p:nvPr/>
          </p:nvSpPr>
          <p:spPr>
            <a:xfrm>
              <a:off x="4786314" y="1357298"/>
              <a:ext cx="3000396" cy="1928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31798" name="Object 88"/>
            <p:cNvGraphicFramePr>
              <a:graphicFrameLocks noChangeAspect="1"/>
            </p:cNvGraphicFramePr>
            <p:nvPr/>
          </p:nvGraphicFramePr>
          <p:xfrm>
            <a:off x="3071802" y="1989482"/>
            <a:ext cx="708025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2" name="Equation" r:id="rId4" imgW="494870" imgH="203024" progId="Equation.DSMT4">
                    <p:embed/>
                  </p:oleObj>
                </mc:Choice>
                <mc:Fallback>
                  <p:oleObj name="Equation" r:id="rId4" imgW="494870" imgH="203024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1989482"/>
                          <a:ext cx="708025" cy="290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5214938" y="1566863"/>
          <a:ext cx="2357436" cy="1493835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 -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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</a:t>
                      </a:r>
                      <a:endParaRPr lang="pt-BR" sz="1400" b="0" i="0" u="none" strike="noStrike" baseline="300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A6277-9116-4E67-828E-C76FA83FE039}" type="slidenum">
              <a:rPr lang="pt-BR"/>
              <a:pPr>
                <a:defRPr/>
              </a:pPr>
              <a:t>31</a:t>
            </a:fld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685800" y="4038600"/>
          <a:ext cx="5534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3" name="Equation" r:id="rId6" imgW="3860800" imgH="431800" progId="Equation.DSMT4">
                  <p:embed/>
                </p:oleObj>
              </mc:Choice>
              <mc:Fallback>
                <p:oleObj name="Equation" r:id="rId6" imgW="38608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5534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1979613" y="4518025"/>
          <a:ext cx="3565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4" name="Equation" r:id="rId8" imgW="2489200" imgH="203200" progId="Equation.DSMT4">
                  <p:embed/>
                </p:oleObj>
              </mc:Choice>
              <mc:Fallback>
                <p:oleObj name="Equation" r:id="rId8" imgW="24892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18025"/>
                        <a:ext cx="35655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  <p:bldP spid="8398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77988"/>
            <a:ext cx="293052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Dispersão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990600" y="3657600"/>
            <a:ext cx="69384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Analisar </a:t>
            </a:r>
            <a:r>
              <a:rPr lang="pt-BR" altLang="pt-BR" sz="1600" dirty="0" smtClean="0"/>
              <a:t>a média dos </a:t>
            </a:r>
            <a:r>
              <a:rPr lang="pt-BR" altLang="pt-BR" sz="1600" dirty="0"/>
              <a:t>desvios quadráticos da v.a. </a:t>
            </a:r>
            <a:r>
              <a:rPr lang="pt-BR" altLang="pt-BR" sz="1600" dirty="0" smtClean="0"/>
              <a:t>(em </a:t>
            </a:r>
            <a:r>
              <a:rPr lang="pt-BR" altLang="pt-BR" sz="1600" dirty="0"/>
              <a:t>relação à </a:t>
            </a:r>
            <a:r>
              <a:rPr lang="pt-BR" altLang="pt-BR" sz="1600" dirty="0" smtClean="0"/>
              <a:t>média)</a:t>
            </a:r>
            <a:endParaRPr lang="pt-BR" altLang="pt-BR" sz="1600" dirty="0"/>
          </a:p>
        </p:txBody>
      </p:sp>
      <p:graphicFrame>
        <p:nvGraphicFramePr>
          <p:cNvPr id="32773" name="Object 7"/>
          <p:cNvGraphicFramePr>
            <a:graphicFrameLocks noChangeAspect="1"/>
          </p:cNvGraphicFramePr>
          <p:nvPr/>
        </p:nvGraphicFramePr>
        <p:xfrm>
          <a:off x="685800" y="4038600"/>
          <a:ext cx="20939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9" name="Equation" r:id="rId4" imgW="1459866" imgH="431613" progId="Equation.DSMT4">
                  <p:embed/>
                </p:oleObj>
              </mc:Choice>
              <mc:Fallback>
                <p:oleObj name="Equation" r:id="rId4" imgW="1459866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20939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2682875" y="4149725"/>
            <a:ext cx="6746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700" b="1">
                <a:solidFill>
                  <a:srgbClr val="FF3300"/>
                </a:solidFill>
                <a:latin typeface="Times New Roman" charset="0"/>
              </a:rPr>
              <a:t>1,318</a:t>
            </a:r>
          </a:p>
        </p:txBody>
      </p:sp>
      <p:sp>
        <p:nvSpPr>
          <p:cNvPr id="32775" name="Text Box 14"/>
          <p:cNvSpPr txBox="1">
            <a:spLocks noChangeArrowheads="1"/>
          </p:cNvSpPr>
          <p:nvPr/>
        </p:nvSpPr>
        <p:spPr bwMode="auto">
          <a:xfrm>
            <a:off x="3578225" y="5105400"/>
            <a:ext cx="1525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Variância  (</a:t>
            </a:r>
            <a:r>
              <a:rPr lang="pt-BR" altLang="pt-BR" sz="1600" i="1">
                <a:sym typeface="Symbol" pitchFamily="18" charset="2"/>
              </a:rPr>
              <a:t></a:t>
            </a:r>
            <a:r>
              <a:rPr lang="pt-BR" altLang="pt-BR" sz="1600" baseline="30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sym typeface="Symbol" pitchFamily="18" charset="2"/>
              </a:rPr>
              <a:t>)</a:t>
            </a:r>
            <a:endParaRPr lang="pt-BR" altLang="pt-BR" sz="160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000750" y="1571625"/>
          <a:ext cx="1571626" cy="1493835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" name="Grupo 26"/>
          <p:cNvGrpSpPr>
            <a:grpSpLocks/>
          </p:cNvGrpSpPr>
          <p:nvPr/>
        </p:nvGrpSpPr>
        <p:grpSpPr bwMode="auto">
          <a:xfrm>
            <a:off x="3008313" y="1357313"/>
            <a:ext cx="4778375" cy="1928812"/>
            <a:chOff x="3008313" y="1357298"/>
            <a:chExt cx="4778397" cy="1928826"/>
          </a:xfrm>
        </p:grpSpPr>
        <p:sp>
          <p:nvSpPr>
            <p:cNvPr id="19" name="Retângulo 18"/>
            <p:cNvSpPr/>
            <p:nvPr/>
          </p:nvSpPr>
          <p:spPr>
            <a:xfrm>
              <a:off x="4786321" y="1357298"/>
              <a:ext cx="3000389" cy="1928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32822" name="Object 88"/>
            <p:cNvGraphicFramePr>
              <a:graphicFrameLocks noChangeAspect="1"/>
            </p:cNvGraphicFramePr>
            <p:nvPr/>
          </p:nvGraphicFramePr>
          <p:xfrm>
            <a:off x="3008313" y="1746762"/>
            <a:ext cx="835025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0" name="Equation" r:id="rId6" imgW="583947" imgH="203112" progId="Equation.DSMT4">
                    <p:embed/>
                  </p:oleObj>
                </mc:Choice>
                <mc:Fallback>
                  <p:oleObj name="Equation" r:id="rId6" imgW="583947" imgH="203112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313" y="1746762"/>
                          <a:ext cx="835025" cy="290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5214938" y="1566863"/>
          <a:ext cx="2357436" cy="1493835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 -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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</a:t>
                      </a:r>
                      <a:endParaRPr lang="pt-BR" sz="1400" b="0" i="0" u="none" strike="noStrike" baseline="300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2,822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1,742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5,382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11,022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F2EF0-1B96-44C1-8101-58F54A7C3D12}" type="slidenum">
              <a:rPr lang="pt-BR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Dispersão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28813" y="1643063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3300"/>
                </a:solidFill>
              </a:rPr>
              <a:t>Variância</a:t>
            </a:r>
          </a:p>
        </p:txBody>
      </p:sp>
      <p:grpSp>
        <p:nvGrpSpPr>
          <p:cNvPr id="2" name="Grupo 13"/>
          <p:cNvGrpSpPr>
            <a:grpSpLocks/>
          </p:cNvGrpSpPr>
          <p:nvPr/>
        </p:nvGrpSpPr>
        <p:grpSpPr bwMode="auto">
          <a:xfrm>
            <a:off x="2000250" y="2357438"/>
            <a:ext cx="4929188" cy="1143000"/>
            <a:chOff x="2000232" y="2357430"/>
            <a:chExt cx="4929222" cy="1143008"/>
          </a:xfrm>
        </p:grpSpPr>
        <p:graphicFrame>
          <p:nvGraphicFramePr>
            <p:cNvPr id="33803" name="Object 6"/>
            <p:cNvGraphicFramePr>
              <a:graphicFrameLocks noChangeAspect="1"/>
            </p:cNvGraphicFramePr>
            <p:nvPr/>
          </p:nvGraphicFramePr>
          <p:xfrm>
            <a:off x="2428860" y="2619375"/>
            <a:ext cx="2457450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6" name="Equation" r:id="rId3" imgW="1714500" imgH="431800" progId="Equation.DSMT4">
                    <p:embed/>
                  </p:oleObj>
                </mc:Choice>
                <mc:Fallback>
                  <p:oleObj name="Equation" r:id="rId3" imgW="17145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0" y="2619375"/>
                          <a:ext cx="2457450" cy="619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4" name="Text Box 16"/>
            <p:cNvSpPr txBox="1">
              <a:spLocks noChangeArrowheads="1"/>
            </p:cNvSpPr>
            <p:nvPr/>
          </p:nvSpPr>
          <p:spPr bwMode="auto">
            <a:xfrm>
              <a:off x="5122828" y="2759657"/>
              <a:ext cx="1449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v.a. discretas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2000232" y="2357430"/>
              <a:ext cx="4929222" cy="1143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14"/>
          <p:cNvGrpSpPr>
            <a:grpSpLocks/>
          </p:cNvGrpSpPr>
          <p:nvPr/>
        </p:nvGrpSpPr>
        <p:grpSpPr bwMode="auto">
          <a:xfrm>
            <a:off x="2000250" y="4000500"/>
            <a:ext cx="4929188" cy="1143000"/>
            <a:chOff x="2000232" y="4000504"/>
            <a:chExt cx="4929222" cy="1143008"/>
          </a:xfrm>
        </p:grpSpPr>
        <p:graphicFrame>
          <p:nvGraphicFramePr>
            <p:cNvPr id="33800" name="Object 15"/>
            <p:cNvGraphicFramePr>
              <a:graphicFrameLocks noChangeAspect="1"/>
            </p:cNvGraphicFramePr>
            <p:nvPr/>
          </p:nvGraphicFramePr>
          <p:xfrm>
            <a:off x="2428860" y="4235450"/>
            <a:ext cx="2092325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7" name="Equation" r:id="rId5" imgW="1459866" imgH="469696" progId="Equation.DSMT4">
                    <p:embed/>
                  </p:oleObj>
                </mc:Choice>
                <mc:Fallback>
                  <p:oleObj name="Equation" r:id="rId5" imgW="1459866" imgH="469696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0" y="4235450"/>
                          <a:ext cx="2092325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1" name="Text Box 16"/>
            <p:cNvSpPr txBox="1">
              <a:spLocks noChangeArrowheads="1"/>
            </p:cNvSpPr>
            <p:nvPr/>
          </p:nvSpPr>
          <p:spPr bwMode="auto">
            <a:xfrm>
              <a:off x="5122828" y="4403733"/>
              <a:ext cx="1435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v.a. contínuas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000232" y="4000504"/>
              <a:ext cx="4929222" cy="1143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827584" y="6232351"/>
            <a:ext cx="7113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0388" indent="-5603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pt-BR" altLang="pt-BR" sz="1600" dirty="0" smtClean="0">
                <a:solidFill>
                  <a:srgbClr val="FF0000"/>
                </a:solidFill>
              </a:rPr>
              <a:t>Desvio </a:t>
            </a:r>
            <a:r>
              <a:rPr lang="pt-BR" altLang="pt-BR" sz="1600" dirty="0">
                <a:solidFill>
                  <a:srgbClr val="FF0000"/>
                </a:solidFill>
              </a:rPr>
              <a:t>Padrão </a:t>
            </a:r>
            <a:r>
              <a:rPr lang="pt-BR" altLang="pt-BR" sz="1600" dirty="0"/>
              <a:t>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dirty="0"/>
              <a:t>) é a raiz quadrada da </a:t>
            </a:r>
            <a:r>
              <a:rPr lang="pt-BR" altLang="pt-BR" sz="1600" dirty="0">
                <a:solidFill>
                  <a:srgbClr val="FF0000"/>
                </a:solidFill>
              </a:rPr>
              <a:t>Variância</a:t>
            </a:r>
            <a:endParaRPr lang="pt-BR" altLang="pt-BR" sz="1600" dirty="0"/>
          </a:p>
          <a:p>
            <a:pPr marL="0" indent="0" algn="ctr" eaLnBrk="1" hangingPunct="1">
              <a:spcBef>
                <a:spcPct val="0"/>
              </a:spcBef>
              <a:buNone/>
            </a:pPr>
            <a:r>
              <a:rPr lang="pt-BR" altLang="pt-BR" sz="1600" i="1" dirty="0" smtClean="0">
                <a:sym typeface="Symbol" pitchFamily="18" charset="2"/>
              </a:rPr>
              <a:t>  </a:t>
            </a:r>
            <a:r>
              <a:rPr lang="pt-BR" altLang="pt-BR" sz="1600" dirty="0"/>
              <a:t>possui a mesma unidade de </a:t>
            </a:r>
            <a:r>
              <a:rPr lang="pt-BR" altLang="pt-BR" sz="1600" i="1" dirty="0" smtClean="0">
                <a:latin typeface="Times New Roman" charset="0"/>
                <a:cs typeface="Times New Roman" charset="0"/>
                <a:sym typeface="Symbol" pitchFamily="18" charset="2"/>
              </a:rPr>
              <a:t>X</a:t>
            </a:r>
            <a:endParaRPr lang="pt-BR" altLang="pt-BR" sz="1600" dirty="0">
              <a:sym typeface="Symbol" pitchFamily="18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D95E8-7A1C-4B61-9236-78E0014C1CC0}" type="slidenum">
              <a:rPr lang="pt-BR"/>
              <a:pPr>
                <a:defRPr/>
              </a:pPr>
              <a:t>33</a:t>
            </a:fld>
            <a:endParaRPr lang="pt-BR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27584" y="5229200"/>
            <a:ext cx="74168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Pode ser manipulada algebricamente   </a:t>
            </a:r>
            <a:r>
              <a:rPr lang="pt-BR" altLang="pt-BR" sz="1600" b="1" dirty="0" smtClean="0">
                <a:solidFill>
                  <a:schemeClr val="accent2"/>
                </a:solidFill>
                <a:sym typeface="Wingdings 2"/>
              </a:rPr>
              <a:t></a:t>
            </a:r>
            <a:endParaRPr lang="pt-BR" altLang="pt-BR" sz="1600" dirty="0" smtClean="0"/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Valores não são facilmente interpretados   </a:t>
            </a:r>
            <a:r>
              <a:rPr lang="pt-BR" altLang="pt-BR" sz="2000" b="1" dirty="0">
                <a:solidFill>
                  <a:srgbClr val="FF0000"/>
                </a:solidFill>
                <a:sym typeface="Wingdings 2"/>
              </a:rPr>
              <a:t></a:t>
            </a:r>
            <a:endParaRPr lang="pt-BR" altLang="pt-BR" sz="1600" b="1" dirty="0">
              <a:solidFill>
                <a:srgbClr val="FF0000"/>
              </a:solidFill>
              <a:sym typeface="Wingdings 2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Possui a unidade da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ao quadrado (Ex.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 smtClean="0"/>
              <a:t> em </a:t>
            </a:r>
            <a:r>
              <a:rPr lang="pt-BR" altLang="pt-BR" sz="16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alt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pt-BR" sz="1600" dirty="0" smtClean="0"/>
              <a:t>, </a:t>
            </a:r>
            <a:r>
              <a:rPr lang="pt-BR" altLang="pt-BR" sz="1600" i="1" dirty="0">
                <a:sym typeface="Symbol" pitchFamily="18" charset="2"/>
              </a:rPr>
              <a:t> </a:t>
            </a:r>
            <a:r>
              <a:rPr lang="pt-BR" altLang="pt-BR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pt-BR" sz="1600" dirty="0" smtClean="0"/>
              <a:t> em </a:t>
            </a:r>
            <a:r>
              <a:rPr lang="pt-BR" altLang="pt-BR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pt-BR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pt-BR" sz="1600" dirty="0" smtClean="0"/>
              <a:t>)   </a:t>
            </a:r>
            <a:r>
              <a:rPr lang="pt-BR" altLang="pt-BR" sz="2000" b="1" dirty="0" smtClean="0">
                <a:solidFill>
                  <a:srgbClr val="FF0000"/>
                </a:solidFill>
                <a:sym typeface="Wingdings 2"/>
              </a:rPr>
              <a:t>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Medidas de Dispersão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848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Quando duas ou mais variáveis são comparadas quanto a sua dispersão, a variância (ou o desvio padrão) não pode ser utilizada se estas variáveis </a:t>
            </a:r>
            <a:r>
              <a:rPr lang="pt-BR" altLang="pt-BR" sz="1600" dirty="0" smtClean="0"/>
              <a:t>possuírem </a:t>
            </a:r>
            <a:r>
              <a:rPr lang="pt-BR" altLang="pt-BR" sz="1600" dirty="0"/>
              <a:t>diferentes unidades. Exemplo: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/>
              <a:t> é altura (m) 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altLang="pt-BR" sz="1600" dirty="0"/>
              <a:t> é biomassa (kg)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Neste caso, adota-se uma medida adimensional: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Coeficiente de Variação</a:t>
            </a:r>
          </a:p>
        </p:txBody>
      </p:sp>
      <p:graphicFrame>
        <p:nvGraphicFramePr>
          <p:cNvPr id="107542" name="Object 22"/>
          <p:cNvGraphicFramePr>
            <a:graphicFrameLocks noChangeAspect="1"/>
          </p:cNvGraphicFramePr>
          <p:nvPr/>
        </p:nvGraphicFramePr>
        <p:xfrm>
          <a:off x="4427538" y="3429000"/>
          <a:ext cx="7826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7" name="Equation" r:id="rId3" imgW="545863" imgH="418918" progId="Equation.DSMT4">
                  <p:embed/>
                </p:oleObj>
              </mc:Choice>
              <mc:Fallback>
                <p:oleObj name="Equation" r:id="rId3" imgW="545863" imgH="418918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429000"/>
                        <a:ext cx="7826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827088" y="5013325"/>
            <a:ext cx="78486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Mede </a:t>
            </a:r>
            <a:r>
              <a:rPr lang="pt-BR" altLang="pt-BR" sz="1600" dirty="0"/>
              <a:t>a variação relativa a média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Adimensional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Pode </a:t>
            </a:r>
            <a:r>
              <a:rPr lang="pt-BR" altLang="pt-BR" sz="1600" dirty="0"/>
              <a:t>ser expresso em porcentagem </a:t>
            </a:r>
            <a:r>
              <a:rPr lang="pt-BR" altLang="pt-BR" sz="1600" dirty="0" smtClean="0"/>
              <a:t>(mas pode </a:t>
            </a:r>
            <a:r>
              <a:rPr lang="pt-BR" altLang="pt-BR" sz="1600" dirty="0"/>
              <a:t>ter valores maiores que 100</a:t>
            </a:r>
            <a:r>
              <a:rPr lang="pt-BR" altLang="pt-BR" sz="1600" dirty="0" smtClean="0"/>
              <a:t>%)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</a:pPr>
            <a:r>
              <a:rPr lang="pt-BR" altLang="pt-BR" sz="1600" dirty="0" smtClean="0"/>
              <a:t>Não </a:t>
            </a:r>
            <a:r>
              <a:rPr lang="pt-BR" altLang="pt-BR" sz="1600" dirty="0"/>
              <a:t>pode ser utilizado quando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 = </a:t>
            </a:r>
            <a:r>
              <a:rPr lang="pt-BR" altLang="pt-BR" sz="1600" dirty="0" smtClean="0">
                <a:latin typeface="Times New Roman" charset="0"/>
                <a:cs typeface="Times New Roman" charset="0"/>
                <a:sym typeface="Symbol" pitchFamily="18" charset="2"/>
              </a:rPr>
              <a:t>0  </a:t>
            </a:r>
            <a:r>
              <a:rPr lang="pt-BR" altLang="pt-BR" sz="1600" dirty="0" smtClean="0"/>
              <a:t> </a:t>
            </a:r>
            <a:r>
              <a:rPr lang="pt-BR" altLang="pt-BR" sz="2000" b="1" dirty="0">
                <a:solidFill>
                  <a:srgbClr val="FF0000"/>
                </a:solidFill>
                <a:sym typeface="Wingdings 2"/>
              </a:rPr>
              <a:t></a:t>
            </a:r>
            <a:endParaRPr lang="pt-BR" altLang="pt-BR" sz="1600" dirty="0">
              <a:latin typeface="Times New Roman" charset="0"/>
              <a:cs typeface="Times New Roman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E902F-A7D9-4B0F-BE0A-833BD56A8888}" type="slidenum">
              <a:rPr lang="pt-BR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build="p"/>
      <p:bldP spid="10754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Momentos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62000" y="2209800"/>
            <a:ext cx="6586538" cy="1330325"/>
            <a:chOff x="480" y="960"/>
            <a:chExt cx="4149" cy="838"/>
          </a:xfrm>
        </p:grpSpPr>
        <p:sp>
          <p:nvSpPr>
            <p:cNvPr id="35859" name="Text Box 9"/>
            <p:cNvSpPr txBox="1">
              <a:spLocks noChangeArrowheads="1"/>
            </p:cNvSpPr>
            <p:nvPr/>
          </p:nvSpPr>
          <p:spPr bwMode="auto">
            <a:xfrm>
              <a:off x="1336" y="1139"/>
              <a:ext cx="8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v.a. discreta</a:t>
              </a:r>
            </a:p>
          </p:txBody>
        </p:sp>
        <p:sp>
          <p:nvSpPr>
            <p:cNvPr id="35860" name="Text Box 10"/>
            <p:cNvSpPr txBox="1">
              <a:spLocks noChangeArrowheads="1"/>
            </p:cNvSpPr>
            <p:nvPr/>
          </p:nvSpPr>
          <p:spPr bwMode="auto">
            <a:xfrm>
              <a:off x="3648" y="1139"/>
              <a:ext cx="8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v.a. contínua</a:t>
              </a:r>
            </a:p>
          </p:txBody>
        </p:sp>
        <p:graphicFrame>
          <p:nvGraphicFramePr>
            <p:cNvPr id="35861" name="Object 11"/>
            <p:cNvGraphicFramePr>
              <a:graphicFrameLocks noChangeAspect="1"/>
            </p:cNvGraphicFramePr>
            <p:nvPr/>
          </p:nvGraphicFramePr>
          <p:xfrm>
            <a:off x="1189" y="1392"/>
            <a:ext cx="140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0" name="Equation" r:id="rId3" imgW="1562100" imgH="431800" progId="Equation.DSMT4">
                    <p:embed/>
                  </p:oleObj>
                </mc:Choice>
                <mc:Fallback>
                  <p:oleObj name="Equation" r:id="rId3" imgW="1562100" imgH="431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1392"/>
                          <a:ext cx="140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Object 12"/>
            <p:cNvGraphicFramePr>
              <a:graphicFrameLocks noChangeAspect="1"/>
            </p:cNvGraphicFramePr>
            <p:nvPr/>
          </p:nvGraphicFramePr>
          <p:xfrm>
            <a:off x="3427" y="1373"/>
            <a:ext cx="1202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1" name="Equation" r:id="rId5" imgW="1333500" imgH="469900" progId="Equation.DSMT4">
                    <p:embed/>
                  </p:oleObj>
                </mc:Choice>
                <mc:Fallback>
                  <p:oleObj name="Equation" r:id="rId5" imgW="1333500" imgH="4699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1373"/>
                          <a:ext cx="1202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3" name="Text Box 19"/>
            <p:cNvSpPr txBox="1">
              <a:spLocks noChangeArrowheads="1"/>
            </p:cNvSpPr>
            <p:nvPr/>
          </p:nvSpPr>
          <p:spPr bwMode="auto">
            <a:xfrm>
              <a:off x="480" y="960"/>
              <a:ext cx="37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Momento</a:t>
              </a:r>
              <a:r>
                <a:rPr lang="pt-BR" altLang="pt-BR" sz="1600" dirty="0"/>
                <a:t> (ordinário</a:t>
              </a:r>
              <a:r>
                <a:rPr lang="pt-BR" altLang="pt-BR" sz="1600" dirty="0" smtClean="0"/>
                <a:t>) ou </a:t>
              </a:r>
              <a:r>
                <a:rPr lang="pt-BR" altLang="pt-BR" sz="1600" dirty="0" smtClean="0">
                  <a:solidFill>
                    <a:srgbClr val="FF0000"/>
                  </a:solidFill>
                </a:rPr>
                <a:t>Esperança</a:t>
              </a:r>
              <a:r>
                <a:rPr lang="pt-BR" altLang="pt-BR" sz="1600" dirty="0" smtClean="0"/>
                <a:t> (matemática) </a:t>
              </a:r>
              <a:r>
                <a:rPr lang="pt-BR" altLang="pt-BR" sz="1600" dirty="0"/>
                <a:t>de ordem k: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62000" y="4138613"/>
            <a:ext cx="7435850" cy="1271587"/>
            <a:chOff x="480" y="2064"/>
            <a:chExt cx="4684" cy="801"/>
          </a:xfrm>
        </p:grpSpPr>
        <p:graphicFrame>
          <p:nvGraphicFramePr>
            <p:cNvPr id="35854" name="Object 15"/>
            <p:cNvGraphicFramePr>
              <a:graphicFrameLocks noChangeAspect="1"/>
            </p:cNvGraphicFramePr>
            <p:nvPr/>
          </p:nvGraphicFramePr>
          <p:xfrm>
            <a:off x="778" y="2458"/>
            <a:ext cx="209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2" name="Equation" r:id="rId7" imgW="2324100" imgH="431800" progId="Equation.DSMT4">
                    <p:embed/>
                  </p:oleObj>
                </mc:Choice>
                <mc:Fallback>
                  <p:oleObj name="Equation" r:id="rId7" imgW="2324100" imgH="431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" y="2458"/>
                          <a:ext cx="209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16"/>
            <p:cNvGraphicFramePr>
              <a:graphicFrameLocks noChangeAspect="1"/>
            </p:cNvGraphicFramePr>
            <p:nvPr/>
          </p:nvGraphicFramePr>
          <p:xfrm>
            <a:off x="3322" y="2441"/>
            <a:ext cx="184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3" name="Equation" r:id="rId9" imgW="2044700" imgH="469900" progId="Equation.DSMT4">
                    <p:embed/>
                  </p:oleObj>
                </mc:Choice>
                <mc:Fallback>
                  <p:oleObj name="Equation" r:id="rId9" imgW="2044700" imgH="4699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" y="2441"/>
                          <a:ext cx="184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480" y="2064"/>
              <a:ext cx="25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Momento centrado</a:t>
              </a:r>
              <a:r>
                <a:rPr lang="pt-BR" altLang="pt-BR" sz="1600"/>
                <a:t> (na média) de ordem k</a:t>
              </a:r>
            </a:p>
          </p:txBody>
        </p:sp>
        <p:sp>
          <p:nvSpPr>
            <p:cNvPr id="35857" name="Text Box 20"/>
            <p:cNvSpPr txBox="1">
              <a:spLocks noChangeArrowheads="1"/>
            </p:cNvSpPr>
            <p:nvPr/>
          </p:nvSpPr>
          <p:spPr bwMode="auto">
            <a:xfrm>
              <a:off x="1344" y="2247"/>
              <a:ext cx="8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v.a. discreta</a:t>
              </a:r>
            </a:p>
          </p:txBody>
        </p:sp>
        <p:sp>
          <p:nvSpPr>
            <p:cNvPr id="35858" name="Text Box 21"/>
            <p:cNvSpPr txBox="1">
              <a:spLocks noChangeArrowheads="1"/>
            </p:cNvSpPr>
            <p:nvPr/>
          </p:nvSpPr>
          <p:spPr bwMode="auto">
            <a:xfrm>
              <a:off x="3656" y="2247"/>
              <a:ext cx="8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v.a. contínua</a:t>
              </a:r>
            </a:p>
          </p:txBody>
        </p:sp>
      </p:grp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771525" y="5672138"/>
            <a:ext cx="67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OBS:</a:t>
            </a:r>
          </a:p>
        </p:txBody>
      </p:sp>
      <p:graphicFrame>
        <p:nvGraphicFramePr>
          <p:cNvPr id="75799" name="Object 23"/>
          <p:cNvGraphicFramePr>
            <a:graphicFrameLocks noChangeAspect="1"/>
          </p:cNvGraphicFramePr>
          <p:nvPr/>
        </p:nvGraphicFramePr>
        <p:xfrm>
          <a:off x="1447800" y="5683250"/>
          <a:ext cx="9445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11" imgW="660113" imgH="203112" progId="Equation.DSMT4">
                  <p:embed/>
                </p:oleObj>
              </mc:Choice>
              <mc:Fallback>
                <p:oleObj name="Equation" r:id="rId11" imgW="660113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83250"/>
                        <a:ext cx="9445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0" name="Object 24"/>
          <p:cNvGraphicFramePr>
            <a:graphicFrameLocks noChangeAspect="1"/>
          </p:cNvGraphicFramePr>
          <p:nvPr/>
        </p:nvGraphicFramePr>
        <p:xfrm>
          <a:off x="1447800" y="5988050"/>
          <a:ext cx="16716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13" imgW="1168400" imgH="279400" progId="Equation.DSMT4">
                  <p:embed/>
                </p:oleObj>
              </mc:Choice>
              <mc:Fallback>
                <p:oleObj name="Equation" r:id="rId13" imgW="1168400" imgH="279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988050"/>
                        <a:ext cx="16716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1" name="Object 25"/>
          <p:cNvGraphicFramePr>
            <a:graphicFrameLocks noChangeAspect="1"/>
          </p:cNvGraphicFramePr>
          <p:nvPr/>
        </p:nvGraphicFramePr>
        <p:xfrm>
          <a:off x="1736725" y="6340475"/>
          <a:ext cx="17446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15" imgW="1219200" imgH="279400" progId="Equation.DSMT4">
                  <p:embed/>
                </p:oleObj>
              </mc:Choice>
              <mc:Fallback>
                <p:oleObj name="Equation" r:id="rId15" imgW="1219200" imgH="279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6340475"/>
                        <a:ext cx="17446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2417763" y="5675313"/>
            <a:ext cx="5162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/>
              <a:t>média = 1</a:t>
            </a:r>
            <a:r>
              <a:rPr lang="pt-BR" altLang="pt-BR" sz="1200" u="sng" baseline="30000"/>
              <a:t>o</a:t>
            </a:r>
            <a:r>
              <a:rPr lang="pt-BR" altLang="pt-BR" sz="1200"/>
              <a:t> momento = esperança (matemática) </a:t>
            </a:r>
            <a:r>
              <a:rPr lang="pt-BR" altLang="pt-BR" sz="1200">
                <a:latin typeface="Times New Roman" charset="0"/>
                <a:cs typeface="Times New Roman" charset="0"/>
              </a:rPr>
              <a:t> </a:t>
            </a:r>
            <a:r>
              <a:rPr lang="pt-BR" altLang="pt-BR" sz="1200"/>
              <a:t>= valor esperado de </a:t>
            </a:r>
            <a:r>
              <a:rPr lang="pt-BR" altLang="pt-BR" sz="1200" i="1">
                <a:latin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3059113" y="6056313"/>
            <a:ext cx="5335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200" dirty="0" smtClean="0"/>
              <a:t>variância = 2</a:t>
            </a:r>
            <a:r>
              <a:rPr lang="pt-BR" altLang="pt-BR" sz="1200" u="sng" baseline="30000" dirty="0" smtClean="0"/>
              <a:t>o</a:t>
            </a:r>
            <a:r>
              <a:rPr lang="pt-BR" altLang="pt-BR" sz="1200" dirty="0" smtClean="0"/>
              <a:t> momento centrado =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200" dirty="0" smtClean="0"/>
              <a:t>	esperança da diferença quadrática de </a:t>
            </a:r>
            <a:r>
              <a:rPr lang="pt-BR" altLang="pt-BR" sz="1200" i="1" dirty="0" smtClean="0">
                <a:latin typeface="Times New Roman" charset="0"/>
                <a:cs typeface="Times New Roman" charset="0"/>
              </a:rPr>
              <a:t>X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 </a:t>
            </a:r>
            <a:r>
              <a:rPr lang="pt-BR" altLang="pt-BR" sz="1200" dirty="0" smtClean="0">
                <a:latin typeface="+mn-lt"/>
                <a:cs typeface="Times New Roman" charset="0"/>
              </a:rPr>
              <a:t>em relação a média</a:t>
            </a:r>
            <a:endParaRPr lang="pt-BR" altLang="pt-BR" sz="1200" dirty="0" smtClean="0">
              <a:latin typeface="+mn-lt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v.a. pode também ser caracterizada através dos </a:t>
            </a:r>
            <a:r>
              <a:rPr lang="pt-BR" altLang="pt-BR" sz="1600" dirty="0">
                <a:solidFill>
                  <a:srgbClr val="FF0000"/>
                </a:solidFill>
              </a:rPr>
              <a:t>momentos</a:t>
            </a:r>
            <a:r>
              <a:rPr lang="pt-BR" altLang="pt-BR" sz="1600" dirty="0"/>
              <a:t>, calculados a partir de sua distribuição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835150" y="3573463"/>
            <a:ext cx="6030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/>
              <a:t>lê-se: </a:t>
            </a:r>
            <a:r>
              <a:rPr lang="pt-BR" altLang="pt-BR" sz="1200" i="1">
                <a:latin typeface="Times New Roman" charset="0"/>
                <a:cs typeface="Times New Roman" charset="0"/>
              </a:rPr>
              <a:t>k</a:t>
            </a:r>
            <a:r>
              <a:rPr lang="pt-BR" altLang="pt-BR" sz="1200"/>
              <a:t>-ésimo momento de </a:t>
            </a:r>
            <a:r>
              <a:rPr lang="pt-BR" altLang="pt-BR" sz="1200" i="1">
                <a:latin typeface="Times New Roman" charset="0"/>
                <a:cs typeface="Times New Roman" charset="0"/>
              </a:rPr>
              <a:t>X</a:t>
            </a:r>
            <a:r>
              <a:rPr lang="pt-BR" altLang="pt-BR" sz="1200"/>
              <a:t> ou Esperança  (matemática) da </a:t>
            </a:r>
            <a:r>
              <a:rPr lang="pt-BR" altLang="pt-BR" sz="1200" i="1">
                <a:latin typeface="Times New Roman" charset="0"/>
                <a:cs typeface="Times New Roman" charset="0"/>
              </a:rPr>
              <a:t>k</a:t>
            </a:r>
            <a:r>
              <a:rPr lang="pt-BR" altLang="pt-BR" sz="1200"/>
              <a:t>-ésima potência de </a:t>
            </a:r>
            <a:r>
              <a:rPr lang="pt-BR" altLang="pt-BR" sz="1200" i="1">
                <a:latin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57DB0-8EE0-43BF-B576-0CBCBB5703E8}" type="slidenum">
              <a:rPr lang="pt-BR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8" grpId="0" autoUpdateAnimBg="0"/>
      <p:bldP spid="75802" grpId="0" autoUpdateAnimBg="0"/>
      <p:bldP spid="75803" grpId="0" autoUpdateAnimBg="0"/>
      <p:bldP spid="21" grpId="0" build="p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Outras medidas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4E3E4-D519-49F5-9ABD-A3ED4B12D11C}" type="slidenum">
              <a:rPr lang="pt-BR"/>
              <a:pPr>
                <a:defRPr/>
              </a:pPr>
              <a:t>36</a:t>
            </a:fld>
            <a:endParaRPr lang="pt-BR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23850" y="1341438"/>
            <a:ext cx="880433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err="1">
                <a:solidFill>
                  <a:srgbClr val="FF0000"/>
                </a:solidFill>
              </a:rPr>
              <a:t>Quantil</a:t>
            </a:r>
            <a:endParaRPr lang="pt-BR" altLang="pt-BR" sz="16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 smtClean="0"/>
              <a:t>quartil (</a:t>
            </a:r>
            <a:r>
              <a:rPr lang="pt-BR" altLang="pt-BR" sz="1600" i="1" dirty="0" err="1" smtClean="0">
                <a:latin typeface="Times New Roman" charset="0"/>
                <a:cs typeface="Times New Roman" charset="0"/>
              </a:rPr>
              <a:t>Q</a:t>
            </a:r>
            <a:r>
              <a:rPr lang="pt-BR" altLang="pt-BR" sz="1600" i="1" baseline="-25000" dirty="0" err="1" smtClean="0">
                <a:latin typeface="Times New Roman" charset="0"/>
                <a:cs typeface="Times New Roman" charset="0"/>
              </a:rPr>
              <a:t>i</a:t>
            </a:r>
            <a:r>
              <a:rPr lang="pt-BR" altLang="pt-BR" sz="1600" dirty="0" smtClean="0"/>
              <a:t>): </a:t>
            </a:r>
            <a:r>
              <a:rPr lang="pt-BR" altLang="pt-BR" sz="1600" dirty="0"/>
              <a:t>divide a distribuição em </a:t>
            </a:r>
            <a:r>
              <a:rPr lang="pt-BR" altLang="pt-BR" sz="1600" dirty="0" smtClean="0"/>
              <a:t>4 partes equiprováveis </a:t>
            </a:r>
            <a:r>
              <a:rPr lang="pt-BR" altLang="pt-BR" sz="1600" dirty="0"/>
              <a:t>(mediana = 2</a:t>
            </a:r>
            <a:r>
              <a:rPr lang="pt-BR" altLang="pt-BR" sz="1600" u="sng" baseline="30000" dirty="0"/>
              <a:t>o</a:t>
            </a:r>
            <a:r>
              <a:rPr lang="pt-BR" altLang="pt-BR" sz="1600" dirty="0"/>
              <a:t> quartil</a:t>
            </a:r>
            <a:r>
              <a:rPr lang="pt-BR" altLang="pt-BR" sz="1600" dirty="0" smtClean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 smtClean="0"/>
              <a:t>	</a:t>
            </a:r>
            <a:r>
              <a:rPr lang="pt-BR" altLang="pt-BR" sz="1600" dirty="0" smtClean="0">
                <a:solidFill>
                  <a:srgbClr val="FF0000"/>
                </a:solidFill>
              </a:rPr>
              <a:t>distância interquartil</a:t>
            </a:r>
            <a:r>
              <a:rPr lang="pt-BR" altLang="pt-BR" sz="1600" dirty="0" smtClean="0"/>
              <a:t>: 3</a:t>
            </a:r>
            <a:r>
              <a:rPr lang="pt-BR" altLang="pt-BR" sz="1600" u="sng" baseline="30000" dirty="0" smtClean="0"/>
              <a:t>o</a:t>
            </a:r>
            <a:r>
              <a:rPr lang="pt-BR" altLang="pt-BR" sz="1600" dirty="0" smtClean="0"/>
              <a:t> quartil - 1</a:t>
            </a:r>
            <a:r>
              <a:rPr lang="pt-BR" altLang="pt-BR" sz="1600" u="sng" baseline="30000" dirty="0" smtClean="0"/>
              <a:t>o</a:t>
            </a:r>
            <a:r>
              <a:rPr lang="pt-BR" altLang="pt-BR" sz="1600" dirty="0" smtClean="0"/>
              <a:t> quartil (</a:t>
            </a:r>
            <a:r>
              <a:rPr lang="pt-BR" altLang="pt-BR" sz="1600" dirty="0" err="1" smtClean="0"/>
              <a:t>prob</a:t>
            </a:r>
            <a:r>
              <a:rPr lang="pt-BR" altLang="pt-BR" sz="1600" dirty="0" smtClean="0"/>
              <a:t> = 50%)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 	</a:t>
            </a:r>
            <a:r>
              <a:rPr lang="pt-BR" altLang="pt-BR" sz="1600" dirty="0" err="1" smtClean="0"/>
              <a:t>decil</a:t>
            </a:r>
            <a:r>
              <a:rPr lang="pt-BR" altLang="pt-BR" sz="1600" dirty="0" smtClean="0"/>
              <a:t> (</a:t>
            </a:r>
            <a:r>
              <a:rPr lang="pt-BR" altLang="pt-BR" sz="1600" i="1" dirty="0" smtClean="0">
                <a:latin typeface="Times New Roman" charset="0"/>
                <a:cs typeface="Times New Roman" charset="0"/>
              </a:rPr>
              <a:t>D</a:t>
            </a:r>
            <a:r>
              <a:rPr lang="pt-BR" altLang="pt-BR" sz="1600" i="1" baseline="-25000" dirty="0" smtClean="0">
                <a:latin typeface="Times New Roman" charset="0"/>
                <a:cs typeface="Times New Roman" charset="0"/>
              </a:rPr>
              <a:t>i</a:t>
            </a:r>
            <a:r>
              <a:rPr lang="pt-BR" altLang="pt-BR" sz="1600" dirty="0" smtClean="0"/>
              <a:t>): </a:t>
            </a:r>
            <a:r>
              <a:rPr lang="pt-BR" altLang="pt-BR" sz="1600" dirty="0"/>
              <a:t>divide a distribuição em 10 partes equiprováveis (mediana = 5</a:t>
            </a:r>
            <a:r>
              <a:rPr lang="pt-BR" altLang="pt-BR" sz="1600" u="sng" baseline="30000" dirty="0"/>
              <a:t>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decil</a:t>
            </a:r>
            <a:r>
              <a:rPr lang="pt-BR" altLang="pt-BR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 smtClean="0"/>
              <a:t>percentil (</a:t>
            </a:r>
            <a:r>
              <a:rPr lang="pt-BR" altLang="pt-BR" sz="1600" i="1" dirty="0" err="1" smtClean="0">
                <a:latin typeface="Times New Roman" charset="0"/>
                <a:cs typeface="Times New Roman" charset="0"/>
              </a:rPr>
              <a:t>P</a:t>
            </a:r>
            <a:r>
              <a:rPr lang="pt-BR" altLang="pt-BR" sz="1600" i="1" baseline="-25000" dirty="0" err="1" smtClean="0">
                <a:latin typeface="Times New Roman" charset="0"/>
                <a:cs typeface="Times New Roman" charset="0"/>
              </a:rPr>
              <a:t>i</a:t>
            </a:r>
            <a:r>
              <a:rPr lang="pt-BR" altLang="pt-BR" sz="1600" dirty="0" smtClean="0"/>
              <a:t>): </a:t>
            </a:r>
            <a:r>
              <a:rPr lang="pt-BR" altLang="pt-BR" sz="1600" dirty="0"/>
              <a:t>divide a distribuição em 100 partes </a:t>
            </a:r>
            <a:r>
              <a:rPr lang="pt-BR" altLang="pt-BR" sz="1600" dirty="0" smtClean="0"/>
              <a:t>equiprováveis (</a:t>
            </a:r>
            <a:r>
              <a:rPr lang="pt-BR" altLang="pt-BR" sz="1600" dirty="0"/>
              <a:t>mediana = 50</a:t>
            </a:r>
            <a:r>
              <a:rPr lang="pt-BR" altLang="pt-BR" sz="1600" u="sng" baseline="30000" dirty="0"/>
              <a:t>o</a:t>
            </a:r>
            <a:r>
              <a:rPr lang="pt-BR" altLang="pt-BR" sz="1600" dirty="0"/>
              <a:t> percentil)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23850" y="2846760"/>
            <a:ext cx="2362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Curtose (achatamento)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23850" y="4868863"/>
            <a:ext cx="2506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Assimetria (obliquidade)</a:t>
            </a:r>
          </a:p>
        </p:txBody>
      </p:sp>
      <p:graphicFrame>
        <p:nvGraphicFramePr>
          <p:cNvPr id="368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057436"/>
              </p:ext>
            </p:extLst>
          </p:nvPr>
        </p:nvGraphicFramePr>
        <p:xfrm>
          <a:off x="610418" y="3202360"/>
          <a:ext cx="18700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2" name="Equation" r:id="rId3" imgW="1308100" imgH="609600" progId="Equation.DSMT4">
                  <p:embed/>
                </p:oleObj>
              </mc:Choice>
              <mc:Fallback>
                <p:oleObj name="Equation" r:id="rId3" imgW="1308100" imgH="609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18" y="3202360"/>
                        <a:ext cx="187007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904618"/>
              </p:ext>
            </p:extLst>
          </p:nvPr>
        </p:nvGraphicFramePr>
        <p:xfrm>
          <a:off x="2842443" y="3321422"/>
          <a:ext cx="14890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3" name="Equation" r:id="rId5" imgW="1040948" imgH="444307" progId="Equation.DSMT4">
                  <p:embed/>
                </p:oleObj>
              </mc:Choice>
              <mc:Fallback>
                <p:oleObj name="Equation" r:id="rId5" imgW="1040948" imgH="44430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43" y="3321422"/>
                        <a:ext cx="14890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CaixaDeTexto 5"/>
          <p:cNvSpPr txBox="1">
            <a:spLocks noChangeArrowheads="1"/>
          </p:cNvSpPr>
          <p:nvPr/>
        </p:nvSpPr>
        <p:spPr bwMode="auto">
          <a:xfrm>
            <a:off x="4533086" y="3235697"/>
            <a:ext cx="4647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</a:rPr>
              <a:t>C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= 3</a:t>
            </a:r>
            <a:r>
              <a:rPr lang="pt-BR" altLang="pt-BR" sz="1600" dirty="0"/>
              <a:t> ou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C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' = 0,263</a:t>
            </a:r>
            <a:r>
              <a:rPr lang="pt-BR" altLang="pt-BR" sz="1600" dirty="0"/>
              <a:t> </a:t>
            </a:r>
            <a:r>
              <a:rPr lang="pt-BR" altLang="pt-BR" sz="1600" dirty="0" err="1" smtClean="0"/>
              <a:t>mesocúrtica</a:t>
            </a:r>
            <a:r>
              <a:rPr lang="pt-BR" altLang="pt-BR" sz="1600" dirty="0" smtClean="0"/>
              <a:t> (</a:t>
            </a:r>
            <a:r>
              <a:rPr lang="pt-BR" altLang="pt-BR" sz="1600" dirty="0" err="1" smtClean="0"/>
              <a:t>distr</a:t>
            </a:r>
            <a:r>
              <a:rPr lang="pt-BR" altLang="pt-BR" sz="1600" dirty="0" smtClean="0"/>
              <a:t>. Normal) 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</p:txBody>
      </p:sp>
      <p:graphicFrame>
        <p:nvGraphicFramePr>
          <p:cNvPr id="368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426710"/>
              </p:ext>
            </p:extLst>
          </p:nvPr>
        </p:nvGraphicFramePr>
        <p:xfrm>
          <a:off x="610418" y="5267325"/>
          <a:ext cx="19780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4" name="Equation" r:id="rId7" imgW="1384300" imgH="609600" progId="Equation.DSMT4">
                  <p:embed/>
                </p:oleObj>
              </mc:Choice>
              <mc:Fallback>
                <p:oleObj name="Equation" r:id="rId7" imgW="1384300" imgH="609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18" y="5267325"/>
                        <a:ext cx="19780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718399"/>
              </p:ext>
            </p:extLst>
          </p:nvPr>
        </p:nvGraphicFramePr>
        <p:xfrm>
          <a:off x="2842443" y="5395913"/>
          <a:ext cx="22336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5" name="Equation" r:id="rId9" imgW="1562100" imgH="431800" progId="Equation.DSMT4">
                  <p:embed/>
                </p:oleObj>
              </mc:Choice>
              <mc:Fallback>
                <p:oleObj name="Equation" r:id="rId9" imgW="15621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43" y="5395913"/>
                        <a:ext cx="22336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CaixaDeTexto 32"/>
          <p:cNvSpPr txBox="1">
            <a:spLocks noChangeArrowheads="1"/>
          </p:cNvSpPr>
          <p:nvPr/>
        </p:nvSpPr>
        <p:spPr bwMode="auto">
          <a:xfrm>
            <a:off x="5220072" y="5286375"/>
            <a:ext cx="37449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= 0</a:t>
            </a:r>
            <a:r>
              <a:rPr lang="pt-BR" altLang="pt-BR" sz="1600" dirty="0"/>
              <a:t> ou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' = 0</a:t>
            </a:r>
            <a:r>
              <a:rPr lang="pt-BR" altLang="pt-BR" sz="1600" dirty="0"/>
              <a:t> simétrica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&lt; 0 </a:t>
            </a:r>
            <a:r>
              <a:rPr lang="pt-BR" altLang="pt-BR" sz="1600" dirty="0"/>
              <a:t>ou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' &lt; 0</a:t>
            </a:r>
            <a:r>
              <a:rPr lang="pt-BR" altLang="pt-BR" sz="1600" dirty="0"/>
              <a:t> assimétrica à esquerda (média &lt; mediana &lt; moda)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&gt; 0 </a:t>
            </a:r>
            <a:r>
              <a:rPr lang="pt-BR" altLang="pt-BR" sz="1600" dirty="0"/>
              <a:t>ou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' &gt; 0</a:t>
            </a:r>
            <a:r>
              <a:rPr lang="pt-BR" altLang="pt-BR" sz="1600" dirty="0"/>
              <a:t> assimétrica à direita (média &gt; mediana &gt; moda)</a:t>
            </a:r>
          </a:p>
        </p:txBody>
      </p:sp>
      <p:sp>
        <p:nvSpPr>
          <p:cNvPr id="14" name="CaixaDeTexto 4"/>
          <p:cNvSpPr txBox="1">
            <a:spLocks noChangeArrowheads="1"/>
          </p:cNvSpPr>
          <p:nvPr/>
        </p:nvSpPr>
        <p:spPr bwMode="auto">
          <a:xfrm>
            <a:off x="755650" y="4365625"/>
            <a:ext cx="86180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600" dirty="0" smtClean="0">
                <a:latin typeface="+mn-lt"/>
                <a:cs typeface="Times New Roman" charset="0"/>
              </a:rPr>
              <a:t>OBS: </a:t>
            </a:r>
            <a:r>
              <a:rPr lang="pt-BR" altLang="pt-BR" sz="1600" dirty="0" smtClean="0">
                <a:solidFill>
                  <a:srgbClr val="FF0000"/>
                </a:solidFill>
                <a:latin typeface="+mn-lt"/>
                <a:cs typeface="Times New Roman" charset="0"/>
              </a:rPr>
              <a:t>Excesso de curtose </a:t>
            </a:r>
            <a:r>
              <a:rPr lang="pt-BR" altLang="pt-BR" sz="1600" dirty="0" smtClean="0">
                <a:latin typeface="Times New Roman" charset="0"/>
                <a:cs typeface="Times New Roman" charset="0"/>
              </a:rPr>
              <a:t>=</a:t>
            </a:r>
            <a:r>
              <a:rPr lang="pt-BR" altLang="pt-BR" sz="1600" dirty="0" smtClean="0">
                <a:latin typeface="+mn-lt"/>
                <a:cs typeface="Times New Roman" charset="0"/>
              </a:rPr>
              <a:t> </a:t>
            </a:r>
            <a:r>
              <a:rPr lang="pt-BR" altLang="pt-BR" sz="1600" i="1" dirty="0" smtClean="0">
                <a:latin typeface="Times New Roman" charset="0"/>
                <a:cs typeface="Times New Roman" charset="0"/>
              </a:rPr>
              <a:t>C</a:t>
            </a:r>
            <a:r>
              <a:rPr lang="pt-BR" altLang="pt-BR" sz="1600" dirty="0" smtClean="0">
                <a:latin typeface="Times New Roman" charset="0"/>
                <a:cs typeface="Times New Roman" charset="0"/>
              </a:rPr>
              <a:t> </a:t>
            </a:r>
            <a:r>
              <a:rPr lang="pt-BR" altLang="pt-BR" sz="1600" dirty="0" smtClean="0">
                <a:latin typeface="Times New Roman" charset="0"/>
                <a:cs typeface="Times New Roman" charset="0"/>
                <a:sym typeface="Symbol"/>
              </a:rPr>
              <a:t></a:t>
            </a:r>
            <a:r>
              <a:rPr lang="pt-BR" altLang="pt-BR" sz="1600" dirty="0" smtClean="0">
                <a:latin typeface="Times New Roman" charset="0"/>
                <a:cs typeface="Times New Roman" charset="0"/>
              </a:rPr>
              <a:t> 3</a:t>
            </a:r>
            <a:r>
              <a:rPr lang="pt-BR" altLang="pt-BR" sz="1600" dirty="0" smtClean="0"/>
              <a:t> </a:t>
            </a:r>
            <a:r>
              <a:rPr lang="pt-BR" altLang="pt-BR" sz="1600" dirty="0" smtClean="0">
                <a:latin typeface="+mn-lt"/>
                <a:cs typeface="Times New Roman" charset="0"/>
              </a:rPr>
              <a:t>ou </a:t>
            </a:r>
            <a:r>
              <a:rPr lang="pt-BR" altLang="pt-BR" sz="1600" i="1" dirty="0" smtClean="0">
                <a:latin typeface="Times New Roman" charset="0"/>
                <a:cs typeface="Times New Roman" charset="0"/>
              </a:rPr>
              <a:t>C</a:t>
            </a:r>
            <a:r>
              <a:rPr lang="pt-BR" altLang="pt-BR" sz="1600" dirty="0" smtClean="0">
                <a:latin typeface="Times New Roman" charset="0"/>
                <a:cs typeface="Times New Roman" charset="0"/>
              </a:rPr>
              <a:t> ' </a:t>
            </a:r>
            <a:r>
              <a:rPr lang="pt-BR" altLang="pt-BR" sz="1600" dirty="0">
                <a:latin typeface="Times New Roman" charset="0"/>
                <a:cs typeface="Times New Roman" charset="0"/>
                <a:sym typeface="Symbol"/>
              </a:rPr>
              <a:t></a:t>
            </a:r>
            <a:r>
              <a:rPr lang="pt-BR" altLang="pt-BR" sz="1600" dirty="0" smtClean="0">
                <a:latin typeface="Times New Roman" charset="0"/>
                <a:cs typeface="Times New Roman" charset="0"/>
              </a:rPr>
              <a:t> 0,263  </a:t>
            </a:r>
            <a:r>
              <a:rPr lang="pt-BR" altLang="pt-BR" sz="1400" dirty="0" smtClean="0">
                <a:latin typeface="Times New Roman" charset="0"/>
                <a:cs typeface="Times New Roman" charset="0"/>
              </a:rPr>
              <a:t>(</a:t>
            </a:r>
            <a:r>
              <a:rPr lang="pt-BR" altLang="pt-BR" sz="1400" dirty="0" smtClean="0">
                <a:cs typeface="Times New Roman" charset="0"/>
              </a:rPr>
              <a:t>mede a diferença em relação à </a:t>
            </a:r>
            <a:r>
              <a:rPr lang="pt-BR" altLang="pt-BR" sz="1400" dirty="0" err="1" smtClean="0">
                <a:cs typeface="Times New Roman" charset="0"/>
              </a:rPr>
              <a:t>distr</a:t>
            </a:r>
            <a:r>
              <a:rPr lang="pt-BR" altLang="pt-BR" sz="1400" dirty="0" smtClean="0">
                <a:cs typeface="Times New Roman" charset="0"/>
              </a:rPr>
              <a:t>. Normal)</a:t>
            </a:r>
            <a:endParaRPr lang="pt-BR" altLang="pt-BR" sz="1400" dirty="0" smtClean="0">
              <a:latin typeface="+mn-lt"/>
            </a:endParaRPr>
          </a:p>
        </p:txBody>
      </p:sp>
      <p:pic>
        <p:nvPicPr>
          <p:cNvPr id="22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6" t="9618" r="18376" b="11877"/>
          <a:stretch>
            <a:fillRect/>
          </a:stretch>
        </p:blipFill>
        <p:spPr bwMode="auto">
          <a:xfrm>
            <a:off x="7797846" y="2799252"/>
            <a:ext cx="986620" cy="41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ixaDeTexto 5"/>
          <p:cNvSpPr txBox="1">
            <a:spLocks noChangeArrowheads="1"/>
          </p:cNvSpPr>
          <p:nvPr/>
        </p:nvSpPr>
        <p:spPr bwMode="auto">
          <a:xfrm>
            <a:off x="4533086" y="3486494"/>
            <a:ext cx="3092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 smtClean="0">
                <a:latin typeface="Times New Roman" charset="0"/>
                <a:cs typeface="Times New Roman" charset="0"/>
              </a:rPr>
              <a:t>C</a:t>
            </a:r>
            <a:r>
              <a:rPr lang="pt-BR" altLang="pt-BR" sz="1600" dirty="0" smtClean="0">
                <a:latin typeface="Times New Roman" charset="0"/>
                <a:cs typeface="Times New Roman" charset="0"/>
              </a:rPr>
              <a:t>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&lt; 3 </a:t>
            </a:r>
            <a:r>
              <a:rPr lang="pt-BR" altLang="pt-BR" sz="1600" dirty="0"/>
              <a:t>ou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C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' &lt; 0,263</a:t>
            </a:r>
            <a:r>
              <a:rPr lang="pt-BR" altLang="pt-BR" sz="1600" dirty="0"/>
              <a:t> </a:t>
            </a:r>
            <a:r>
              <a:rPr lang="pt-BR" altLang="pt-BR" sz="1600" dirty="0" err="1"/>
              <a:t>platicúrtica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</a:rPr>
              <a:t>C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&gt; 3 </a:t>
            </a:r>
            <a:r>
              <a:rPr lang="pt-BR" altLang="pt-BR" sz="1600" dirty="0"/>
              <a:t>ou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C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' &gt; 0,263</a:t>
            </a:r>
            <a:r>
              <a:rPr lang="pt-BR" altLang="pt-BR" sz="1600" dirty="0"/>
              <a:t> </a:t>
            </a:r>
            <a:r>
              <a:rPr lang="pt-BR" altLang="pt-BR" sz="1600" dirty="0" err="1"/>
              <a:t>leptocúrtica</a:t>
            </a:r>
            <a:endParaRPr lang="pt-BR" alt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build="p" autoUpdateAnimBg="0"/>
      <p:bldP spid="26" grpId="0"/>
      <p:bldP spid="36874" grpId="0" build="p"/>
      <p:bldP spid="36877" grpId="0" build="p"/>
      <p:bldP spid="14" grpId="0"/>
      <p:bldP spid="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4230828"/>
            <a:ext cx="2742000" cy="164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Assimetria e Curtose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04A37-06DD-4F04-A3D5-A5744F985157}" type="slidenum">
              <a:rPr lang="pt-BR"/>
              <a:pPr>
                <a:defRPr/>
              </a:pPr>
              <a:t>37</a:t>
            </a:fld>
            <a:endParaRPr lang="pt-BR"/>
          </a:p>
        </p:txBody>
      </p:sp>
      <p:pic>
        <p:nvPicPr>
          <p:cNvPr id="5735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86" y="2793608"/>
            <a:ext cx="2743438" cy="164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10" name="CaixaDeTexto 28"/>
          <p:cNvSpPr txBox="1">
            <a:spLocks noChangeArrowheads="1"/>
          </p:cNvSpPr>
          <p:nvPr/>
        </p:nvSpPr>
        <p:spPr bwMode="auto">
          <a:xfrm>
            <a:off x="3932177" y="4528253"/>
            <a:ext cx="1460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latin typeface="Times New Roman" charset="0"/>
                <a:cs typeface="Times New Roman" charset="0"/>
              </a:rPr>
              <a:t>C</a:t>
            </a:r>
            <a:r>
              <a:rPr lang="pt-BR" altLang="pt-BR" sz="12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3 </a:t>
            </a:r>
            <a:r>
              <a:rPr lang="pt-BR" altLang="pt-BR" sz="1100" dirty="0" smtClean="0">
                <a:solidFill>
                  <a:srgbClr val="000000"/>
                </a:solidFill>
                <a:cs typeface="Times New Roman" charset="0"/>
              </a:rPr>
              <a:t>(</a:t>
            </a:r>
            <a:r>
              <a:rPr lang="pt-BR" altLang="pt-BR" sz="1100" dirty="0" err="1" smtClean="0">
                <a:solidFill>
                  <a:srgbClr val="000000"/>
                </a:solidFill>
                <a:cs typeface="Times New Roman" charset="0"/>
              </a:rPr>
              <a:t>mesocúrtica</a:t>
            </a:r>
            <a:r>
              <a:rPr lang="pt-BR" altLang="pt-BR" sz="1100" dirty="0">
                <a:solidFill>
                  <a:srgbClr val="000000"/>
                </a:solidFill>
                <a:cs typeface="Times New Roman" charset="0"/>
              </a:rPr>
              <a:t>)</a:t>
            </a:r>
            <a:endParaRPr lang="pt-BR" altLang="pt-BR" sz="1200" dirty="0">
              <a:latin typeface="Times New Roman" charset="0"/>
              <a:cs typeface="Times New Roman" charset="0"/>
            </a:endParaRPr>
          </a:p>
        </p:txBody>
      </p:sp>
      <p:sp>
        <p:nvSpPr>
          <p:cNvPr id="37904" name="CaixaDeTexto 31"/>
          <p:cNvSpPr txBox="1">
            <a:spLocks noChangeArrowheads="1"/>
          </p:cNvSpPr>
          <p:nvPr/>
        </p:nvSpPr>
        <p:spPr bwMode="auto">
          <a:xfrm>
            <a:off x="4025953" y="4299718"/>
            <a:ext cx="12731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2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0 </a:t>
            </a:r>
            <a:r>
              <a:rPr lang="pt-BR" altLang="pt-BR" sz="1100" dirty="0" smtClean="0">
                <a:solidFill>
                  <a:srgbClr val="000000"/>
                </a:solidFill>
                <a:cs typeface="Times New Roman" charset="0"/>
              </a:rPr>
              <a:t>(simétrica</a:t>
            </a:r>
            <a:r>
              <a:rPr lang="pt-BR" altLang="pt-BR" sz="1100" dirty="0">
                <a:solidFill>
                  <a:srgbClr val="000000"/>
                </a:solidFill>
                <a:cs typeface="Times New Roman" charset="0"/>
              </a:rPr>
              <a:t>)</a:t>
            </a:r>
            <a:endParaRPr lang="pt-BR" altLang="pt-BR" sz="1200" dirty="0">
              <a:latin typeface="Times New Roman" charset="0"/>
              <a:cs typeface="Times New Roman" charset="0"/>
            </a:endParaRPr>
          </a:p>
        </p:txBody>
      </p:sp>
      <p:grpSp>
        <p:nvGrpSpPr>
          <p:cNvPr id="63" name="Grupo 62"/>
          <p:cNvGrpSpPr/>
          <p:nvPr/>
        </p:nvGrpSpPr>
        <p:grpSpPr>
          <a:xfrm flipH="1">
            <a:off x="4506580" y="2708920"/>
            <a:ext cx="628698" cy="696767"/>
            <a:chOff x="2218507" y="4515042"/>
            <a:chExt cx="628698" cy="696767"/>
          </a:xfrm>
        </p:grpSpPr>
        <p:cxnSp>
          <p:nvCxnSpPr>
            <p:cNvPr id="64" name="Conector de seta reta 63"/>
            <p:cNvCxnSpPr/>
            <p:nvPr/>
          </p:nvCxnSpPr>
          <p:spPr>
            <a:xfrm>
              <a:off x="2532807" y="4995809"/>
              <a:ext cx="0" cy="216000"/>
            </a:xfrm>
            <a:prstGeom prst="straightConnector1">
              <a:avLst/>
            </a:prstGeom>
            <a:ln w="19050">
              <a:solidFill>
                <a:srgbClr val="FF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/>
            <p:cNvSpPr txBox="1"/>
            <p:nvPr/>
          </p:nvSpPr>
          <p:spPr>
            <a:xfrm>
              <a:off x="2218507" y="4515042"/>
              <a:ext cx="62869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dirty="0" smtClean="0"/>
                <a:t>média</a:t>
              </a:r>
            </a:p>
            <a:p>
              <a:pPr algn="ctr"/>
              <a:r>
                <a:rPr lang="pt-BR" sz="900" dirty="0" smtClean="0"/>
                <a:t>mediana</a:t>
              </a:r>
            </a:p>
            <a:p>
              <a:pPr algn="ctr"/>
              <a:r>
                <a:rPr lang="pt-BR" sz="900" dirty="0" smtClean="0"/>
                <a:t>moda</a:t>
              </a:r>
              <a:endParaRPr lang="pt-BR" sz="900" dirty="0"/>
            </a:p>
          </p:txBody>
        </p:sp>
      </p:grpSp>
      <p:sp>
        <p:nvSpPr>
          <p:cNvPr id="42" name="CaixaDeTexto 28"/>
          <p:cNvSpPr txBox="1">
            <a:spLocks noChangeArrowheads="1"/>
          </p:cNvSpPr>
          <p:nvPr/>
        </p:nvSpPr>
        <p:spPr bwMode="auto">
          <a:xfrm>
            <a:off x="808120" y="3078693"/>
            <a:ext cx="1616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latin typeface="Times New Roman" charset="0"/>
                <a:cs typeface="Times New Roman" charset="0"/>
              </a:rPr>
              <a:t>C</a:t>
            </a:r>
            <a:r>
              <a:rPr lang="pt-BR" altLang="pt-BR" sz="12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1,99 </a:t>
            </a:r>
            <a:r>
              <a:rPr lang="pt-BR" altLang="pt-BR" sz="1100" dirty="0" smtClean="0">
                <a:solidFill>
                  <a:srgbClr val="000000"/>
                </a:solidFill>
                <a:cs typeface="Times New Roman" charset="0"/>
              </a:rPr>
              <a:t>(</a:t>
            </a:r>
            <a:r>
              <a:rPr lang="pt-BR" altLang="pt-BR" sz="1100" dirty="0" err="1" smtClean="0">
                <a:solidFill>
                  <a:srgbClr val="000000"/>
                </a:solidFill>
                <a:cs typeface="Times New Roman" charset="0"/>
              </a:rPr>
              <a:t>platicúrtica</a:t>
            </a:r>
            <a:r>
              <a:rPr lang="pt-BR" altLang="pt-BR" sz="1100" dirty="0">
                <a:solidFill>
                  <a:srgbClr val="000000"/>
                </a:solidFill>
                <a:cs typeface="Times New Roman" charset="0"/>
              </a:rPr>
              <a:t>)</a:t>
            </a:r>
            <a:endParaRPr lang="pt-BR" altLang="pt-BR" sz="12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340768"/>
            <a:ext cx="2743438" cy="16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CaixaDeTexto 31"/>
          <p:cNvSpPr txBox="1">
            <a:spLocks noChangeArrowheads="1"/>
          </p:cNvSpPr>
          <p:nvPr/>
        </p:nvSpPr>
        <p:spPr bwMode="auto">
          <a:xfrm>
            <a:off x="979642" y="2850158"/>
            <a:ext cx="12731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2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0 </a:t>
            </a:r>
            <a:r>
              <a:rPr lang="pt-BR" altLang="pt-BR" sz="1100" dirty="0" smtClean="0">
                <a:solidFill>
                  <a:srgbClr val="000000"/>
                </a:solidFill>
                <a:cs typeface="Times New Roman" charset="0"/>
              </a:rPr>
              <a:t>(simétrica</a:t>
            </a:r>
            <a:r>
              <a:rPr lang="pt-BR" altLang="pt-BR" sz="1100" dirty="0">
                <a:solidFill>
                  <a:srgbClr val="000000"/>
                </a:solidFill>
                <a:cs typeface="Times New Roman" charset="0"/>
              </a:rPr>
              <a:t>)</a:t>
            </a:r>
            <a:endParaRPr lang="pt-BR" altLang="pt-BR" sz="1200" dirty="0">
              <a:latin typeface="Times New Roman" charset="0"/>
              <a:cs typeface="Times New Roman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416368" y="4530017"/>
            <a:ext cx="1871021" cy="773218"/>
            <a:chOff x="1416368" y="4530017"/>
            <a:chExt cx="1871021" cy="773218"/>
          </a:xfrm>
        </p:grpSpPr>
        <p:grpSp>
          <p:nvGrpSpPr>
            <p:cNvPr id="17" name="Grupo 16"/>
            <p:cNvGrpSpPr/>
            <p:nvPr/>
          </p:nvGrpSpPr>
          <p:grpSpPr>
            <a:xfrm>
              <a:off x="1416368" y="4646145"/>
              <a:ext cx="569716" cy="657090"/>
              <a:chOff x="1416368" y="4934205"/>
              <a:chExt cx="569716" cy="657090"/>
            </a:xfrm>
          </p:grpSpPr>
          <p:cxnSp>
            <p:nvCxnSpPr>
              <p:cNvPr id="43" name="Conector de seta reta 42"/>
              <p:cNvCxnSpPr/>
              <p:nvPr/>
            </p:nvCxnSpPr>
            <p:spPr>
              <a:xfrm>
                <a:off x="1770084" y="5121352"/>
                <a:ext cx="216000" cy="469943"/>
              </a:xfrm>
              <a:prstGeom prst="straightConnector1">
                <a:avLst/>
              </a:prstGeom>
              <a:ln w="19050">
                <a:solidFill>
                  <a:srgbClr val="FF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aixaDeTexto 46"/>
              <p:cNvSpPr txBox="1"/>
              <p:nvPr/>
            </p:nvSpPr>
            <p:spPr>
              <a:xfrm>
                <a:off x="1416368" y="4934205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/>
                  <a:t>média</a:t>
                </a:r>
                <a:endParaRPr lang="pt-BR" sz="900" dirty="0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808394" y="4651173"/>
              <a:ext cx="615874" cy="644694"/>
              <a:chOff x="1808394" y="4939233"/>
              <a:chExt cx="615874" cy="644694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2109870" y="5113984"/>
                <a:ext cx="0" cy="469943"/>
              </a:xfrm>
              <a:prstGeom prst="straightConnector1">
                <a:avLst/>
              </a:prstGeom>
              <a:ln w="19050">
                <a:solidFill>
                  <a:srgbClr val="FF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aixaDeTexto 47"/>
              <p:cNvSpPr txBox="1"/>
              <p:nvPr/>
            </p:nvSpPr>
            <p:spPr>
              <a:xfrm>
                <a:off x="1808394" y="4939233"/>
                <a:ext cx="6158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/>
                  <a:t>mediana</a:t>
                </a:r>
                <a:endParaRPr lang="pt-BR" sz="900" dirty="0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2739205" y="4530017"/>
              <a:ext cx="548184" cy="651013"/>
              <a:chOff x="2739205" y="4818077"/>
              <a:chExt cx="548184" cy="651013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 flipH="1">
                <a:off x="2739205" y="4999147"/>
                <a:ext cx="216000" cy="469943"/>
              </a:xfrm>
              <a:prstGeom prst="straightConnector1">
                <a:avLst/>
              </a:prstGeom>
              <a:ln w="19050">
                <a:solidFill>
                  <a:srgbClr val="FF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ixaDeTexto 48"/>
              <p:cNvSpPr txBox="1"/>
              <p:nvPr/>
            </p:nvSpPr>
            <p:spPr>
              <a:xfrm>
                <a:off x="2825403" y="4818077"/>
                <a:ext cx="4619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/>
                  <a:t>moda</a:t>
                </a:r>
                <a:endParaRPr lang="pt-BR" sz="900" dirty="0"/>
              </a:p>
            </p:txBody>
          </p:sp>
        </p:grpSp>
      </p:grpSp>
      <p:sp>
        <p:nvSpPr>
          <p:cNvPr id="62" name="CaixaDeTexto 28"/>
          <p:cNvSpPr txBox="1">
            <a:spLocks noChangeArrowheads="1"/>
          </p:cNvSpPr>
          <p:nvPr/>
        </p:nvSpPr>
        <p:spPr bwMode="auto">
          <a:xfrm>
            <a:off x="808118" y="5960313"/>
            <a:ext cx="1616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latin typeface="Times New Roman" charset="0"/>
                <a:cs typeface="Times New Roman" charset="0"/>
              </a:rPr>
              <a:t>C</a:t>
            </a:r>
            <a:r>
              <a:rPr lang="pt-BR" altLang="pt-BR" sz="12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2,06 </a:t>
            </a:r>
            <a:r>
              <a:rPr lang="pt-BR" altLang="pt-BR" sz="1100" dirty="0" smtClean="0">
                <a:solidFill>
                  <a:srgbClr val="000000"/>
                </a:solidFill>
                <a:cs typeface="Times New Roman" charset="0"/>
              </a:rPr>
              <a:t>(</a:t>
            </a:r>
            <a:r>
              <a:rPr lang="pt-BR" altLang="pt-BR" sz="1100" dirty="0" err="1" smtClean="0">
                <a:solidFill>
                  <a:srgbClr val="000000"/>
                </a:solidFill>
                <a:cs typeface="Times New Roman" charset="0"/>
              </a:rPr>
              <a:t>platicúrtica</a:t>
            </a:r>
            <a:r>
              <a:rPr lang="pt-BR" altLang="pt-BR" sz="1100" dirty="0">
                <a:solidFill>
                  <a:srgbClr val="000000"/>
                </a:solidFill>
                <a:cs typeface="Times New Roman" charset="0"/>
              </a:rPr>
              <a:t>)</a:t>
            </a:r>
            <a:endParaRPr lang="pt-BR" altLang="pt-BR" sz="12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7" name="CaixaDeTexto 31"/>
          <p:cNvSpPr txBox="1">
            <a:spLocks noChangeArrowheads="1"/>
          </p:cNvSpPr>
          <p:nvPr/>
        </p:nvSpPr>
        <p:spPr bwMode="auto">
          <a:xfrm>
            <a:off x="412979" y="5731778"/>
            <a:ext cx="24064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2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-0,45 </a:t>
            </a:r>
            <a:r>
              <a:rPr lang="pt-BR" altLang="pt-BR" sz="1100" dirty="0" smtClean="0">
                <a:solidFill>
                  <a:srgbClr val="000000"/>
                </a:solidFill>
                <a:cs typeface="Times New Roman" charset="0"/>
              </a:rPr>
              <a:t>(assimétrica à esquerda)</a:t>
            </a:r>
            <a:endParaRPr lang="pt-BR" altLang="pt-BR" sz="1200" dirty="0">
              <a:latin typeface="Times New Roman" charset="0"/>
              <a:cs typeface="Times New Roman" charset="0"/>
            </a:endParaRPr>
          </a:p>
        </p:txBody>
      </p:sp>
      <p:pic>
        <p:nvPicPr>
          <p:cNvPr id="5735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042" y="1340768"/>
            <a:ext cx="2743438" cy="16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aixaDeTexto 28"/>
          <p:cNvSpPr txBox="1">
            <a:spLocks noChangeArrowheads="1"/>
          </p:cNvSpPr>
          <p:nvPr/>
        </p:nvSpPr>
        <p:spPr bwMode="auto">
          <a:xfrm>
            <a:off x="6693451" y="3078693"/>
            <a:ext cx="16546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latin typeface="Times New Roman" charset="0"/>
                <a:cs typeface="Times New Roman" charset="0"/>
              </a:rPr>
              <a:t>C</a:t>
            </a:r>
            <a:r>
              <a:rPr lang="pt-BR" altLang="pt-BR" sz="12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5,01 </a:t>
            </a:r>
            <a:r>
              <a:rPr lang="pt-BR" altLang="pt-BR" sz="1100" dirty="0" smtClean="0">
                <a:solidFill>
                  <a:srgbClr val="000000"/>
                </a:solidFill>
                <a:cs typeface="Times New Roman" charset="0"/>
              </a:rPr>
              <a:t>(</a:t>
            </a:r>
            <a:r>
              <a:rPr lang="pt-BR" altLang="pt-BR" sz="1100" dirty="0" err="1" smtClean="0">
                <a:solidFill>
                  <a:srgbClr val="000000"/>
                </a:solidFill>
                <a:cs typeface="Times New Roman" charset="0"/>
              </a:rPr>
              <a:t>leptocúrtica</a:t>
            </a:r>
            <a:r>
              <a:rPr lang="pt-BR" altLang="pt-BR" sz="1100" dirty="0">
                <a:solidFill>
                  <a:srgbClr val="000000"/>
                </a:solidFill>
                <a:cs typeface="Times New Roman" charset="0"/>
              </a:rPr>
              <a:t>)</a:t>
            </a:r>
            <a:endParaRPr lang="pt-BR" altLang="pt-BR" sz="12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1" name="CaixaDeTexto 31"/>
          <p:cNvSpPr txBox="1">
            <a:spLocks noChangeArrowheads="1"/>
          </p:cNvSpPr>
          <p:nvPr/>
        </p:nvSpPr>
        <p:spPr bwMode="auto">
          <a:xfrm>
            <a:off x="6884209" y="2850158"/>
            <a:ext cx="12731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2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0 </a:t>
            </a:r>
            <a:r>
              <a:rPr lang="pt-BR" altLang="pt-BR" sz="1100" dirty="0" smtClean="0">
                <a:solidFill>
                  <a:srgbClr val="000000"/>
                </a:solidFill>
                <a:cs typeface="Times New Roman" charset="0"/>
              </a:rPr>
              <a:t>(simétrica</a:t>
            </a:r>
            <a:r>
              <a:rPr lang="pt-BR" altLang="pt-BR" sz="1100" dirty="0">
                <a:solidFill>
                  <a:srgbClr val="000000"/>
                </a:solidFill>
                <a:cs typeface="Times New Roman" charset="0"/>
              </a:rPr>
              <a:t>)</a:t>
            </a:r>
            <a:endParaRPr lang="pt-BR" altLang="pt-BR" sz="1200" dirty="0">
              <a:latin typeface="Times New Roman" charset="0"/>
              <a:cs typeface="Times New Roman" charset="0"/>
            </a:endParaRPr>
          </a:p>
        </p:txBody>
      </p:sp>
      <p:pic>
        <p:nvPicPr>
          <p:cNvPr id="5735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042" y="4229965"/>
            <a:ext cx="2743438" cy="16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6274391" y="4221088"/>
            <a:ext cx="1338814" cy="781393"/>
            <a:chOff x="6274391" y="4221088"/>
            <a:chExt cx="1338814" cy="781393"/>
          </a:xfrm>
        </p:grpSpPr>
        <p:grpSp>
          <p:nvGrpSpPr>
            <p:cNvPr id="53" name="Grupo 52"/>
            <p:cNvGrpSpPr/>
            <p:nvPr/>
          </p:nvGrpSpPr>
          <p:grpSpPr>
            <a:xfrm flipH="1">
              <a:off x="7043489" y="4345391"/>
              <a:ext cx="569716" cy="657090"/>
              <a:chOff x="1837154" y="4634799"/>
              <a:chExt cx="569716" cy="657090"/>
            </a:xfrm>
          </p:grpSpPr>
          <p:cxnSp>
            <p:nvCxnSpPr>
              <p:cNvPr id="54" name="Conector de seta reta 53"/>
              <p:cNvCxnSpPr/>
              <p:nvPr/>
            </p:nvCxnSpPr>
            <p:spPr>
              <a:xfrm>
                <a:off x="2190870" y="4821946"/>
                <a:ext cx="216000" cy="469943"/>
              </a:xfrm>
              <a:prstGeom prst="straightConnector1">
                <a:avLst/>
              </a:prstGeom>
              <a:ln w="19050">
                <a:solidFill>
                  <a:srgbClr val="FF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CaixaDeTexto 54"/>
              <p:cNvSpPr txBox="1"/>
              <p:nvPr/>
            </p:nvSpPr>
            <p:spPr>
              <a:xfrm>
                <a:off x="1837154" y="4634799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/>
                  <a:t>média</a:t>
                </a:r>
                <a:endParaRPr lang="pt-BR" sz="900" dirty="0"/>
              </a:p>
            </p:txBody>
          </p:sp>
        </p:grpSp>
        <p:grpSp>
          <p:nvGrpSpPr>
            <p:cNvPr id="56" name="Grupo 55"/>
            <p:cNvGrpSpPr/>
            <p:nvPr/>
          </p:nvGrpSpPr>
          <p:grpSpPr>
            <a:xfrm flipH="1">
              <a:off x="6603154" y="4269077"/>
              <a:ext cx="615874" cy="644694"/>
              <a:chOff x="2231331" y="4558485"/>
              <a:chExt cx="615874" cy="644694"/>
            </a:xfrm>
          </p:grpSpPr>
          <p:cxnSp>
            <p:nvCxnSpPr>
              <p:cNvPr id="57" name="Conector de seta reta 56"/>
              <p:cNvCxnSpPr/>
              <p:nvPr/>
            </p:nvCxnSpPr>
            <p:spPr>
              <a:xfrm>
                <a:off x="2532807" y="4733236"/>
                <a:ext cx="0" cy="469943"/>
              </a:xfrm>
              <a:prstGeom prst="straightConnector1">
                <a:avLst/>
              </a:prstGeom>
              <a:ln w="19050">
                <a:solidFill>
                  <a:srgbClr val="FF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aixaDeTexto 57"/>
              <p:cNvSpPr txBox="1"/>
              <p:nvPr/>
            </p:nvSpPr>
            <p:spPr>
              <a:xfrm>
                <a:off x="2231331" y="4558485"/>
                <a:ext cx="6158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/>
                  <a:t>mediana</a:t>
                </a:r>
                <a:endParaRPr lang="pt-BR" sz="900" dirty="0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 flipH="1">
              <a:off x="6274391" y="4221088"/>
              <a:ext cx="548184" cy="651013"/>
              <a:chOff x="2627784" y="4510496"/>
              <a:chExt cx="548184" cy="651013"/>
            </a:xfrm>
          </p:grpSpPr>
          <p:cxnSp>
            <p:nvCxnSpPr>
              <p:cNvPr id="60" name="Conector de seta reta 59"/>
              <p:cNvCxnSpPr/>
              <p:nvPr/>
            </p:nvCxnSpPr>
            <p:spPr>
              <a:xfrm flipH="1">
                <a:off x="2627784" y="4691566"/>
                <a:ext cx="216000" cy="469943"/>
              </a:xfrm>
              <a:prstGeom prst="straightConnector1">
                <a:avLst/>
              </a:prstGeom>
              <a:ln w="19050">
                <a:solidFill>
                  <a:srgbClr val="FF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CaixaDeTexto 60"/>
              <p:cNvSpPr txBox="1"/>
              <p:nvPr/>
            </p:nvSpPr>
            <p:spPr>
              <a:xfrm>
                <a:off x="2713982" y="4510496"/>
                <a:ext cx="4619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/>
                  <a:t>moda</a:t>
                </a:r>
                <a:endParaRPr lang="pt-BR" sz="900" dirty="0"/>
              </a:p>
            </p:txBody>
          </p:sp>
        </p:grpSp>
      </p:grpSp>
      <p:sp>
        <p:nvSpPr>
          <p:cNvPr id="69" name="CaixaDeTexto 28"/>
          <p:cNvSpPr txBox="1">
            <a:spLocks noChangeArrowheads="1"/>
          </p:cNvSpPr>
          <p:nvPr/>
        </p:nvSpPr>
        <p:spPr bwMode="auto">
          <a:xfrm>
            <a:off x="6693449" y="5960313"/>
            <a:ext cx="16546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latin typeface="Times New Roman" charset="0"/>
                <a:cs typeface="Times New Roman" charset="0"/>
              </a:rPr>
              <a:t>C</a:t>
            </a:r>
            <a:r>
              <a:rPr lang="pt-BR" altLang="pt-BR" sz="12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4,77 </a:t>
            </a:r>
            <a:r>
              <a:rPr lang="pt-BR" altLang="pt-BR" sz="1100" dirty="0" smtClean="0">
                <a:solidFill>
                  <a:srgbClr val="000000"/>
                </a:solidFill>
                <a:cs typeface="Times New Roman" charset="0"/>
              </a:rPr>
              <a:t>(</a:t>
            </a:r>
            <a:r>
              <a:rPr lang="pt-BR" altLang="pt-BR" sz="1100" dirty="0" err="1" smtClean="0">
                <a:solidFill>
                  <a:srgbClr val="000000"/>
                </a:solidFill>
                <a:cs typeface="Times New Roman" charset="0"/>
              </a:rPr>
              <a:t>leptocúrtica</a:t>
            </a:r>
            <a:r>
              <a:rPr lang="pt-BR" altLang="pt-BR" sz="1100" dirty="0">
                <a:solidFill>
                  <a:srgbClr val="000000"/>
                </a:solidFill>
                <a:cs typeface="Times New Roman" charset="0"/>
              </a:rPr>
              <a:t>)</a:t>
            </a:r>
            <a:endParaRPr lang="pt-BR" altLang="pt-BR" sz="12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70" name="CaixaDeTexto 31"/>
          <p:cNvSpPr txBox="1">
            <a:spLocks noChangeArrowheads="1"/>
          </p:cNvSpPr>
          <p:nvPr/>
        </p:nvSpPr>
        <p:spPr bwMode="auto">
          <a:xfrm>
            <a:off x="6416933" y="5731778"/>
            <a:ext cx="2207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i="1" dirty="0">
                <a:latin typeface="Times New Roman" charset="0"/>
                <a:cs typeface="Times New Roman" charset="0"/>
              </a:rPr>
              <a:t>A</a:t>
            </a:r>
            <a:r>
              <a:rPr lang="pt-BR" altLang="pt-BR" sz="12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200" dirty="0" smtClean="0">
                <a:latin typeface="Times New Roman" charset="0"/>
                <a:cs typeface="Times New Roman" charset="0"/>
              </a:rPr>
              <a:t>1,19 </a:t>
            </a:r>
            <a:r>
              <a:rPr lang="pt-BR" altLang="pt-BR" sz="1100" dirty="0" smtClean="0">
                <a:solidFill>
                  <a:srgbClr val="000000"/>
                </a:solidFill>
                <a:cs typeface="Times New Roman" charset="0"/>
              </a:rPr>
              <a:t>(assimétrica à direita)</a:t>
            </a:r>
            <a:endParaRPr lang="pt-BR" altLang="pt-BR" sz="12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4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0" grpId="0"/>
      <p:bldP spid="37904" grpId="0"/>
      <p:bldP spid="42" grpId="0"/>
      <p:bldP spid="45" grpId="0"/>
      <p:bldP spid="62" grpId="0"/>
      <p:bldP spid="67" grpId="0"/>
      <p:bldP spid="50" grpId="0"/>
      <p:bldP spid="51" grpId="0"/>
      <p:bldP spid="69" grpId="0"/>
      <p:bldP spid="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Transformação e Combinação de V.A.</a:t>
            </a:r>
            <a:endParaRPr lang="pt-BR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848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uma v.a. seja obtida através de uma transformação de uma outra v.a. ou através da combinação de várias </a:t>
            </a:r>
            <a:r>
              <a:rPr lang="pt-BR" altLang="pt-BR" sz="1600" dirty="0" err="1"/>
              <a:t>v.a</a:t>
            </a:r>
            <a:r>
              <a:rPr lang="pt-BR" altLang="pt-BR" sz="1600" dirty="0" smtClean="0"/>
              <a:t>. É </a:t>
            </a:r>
            <a:r>
              <a:rPr lang="pt-BR" altLang="pt-BR" sz="1600" dirty="0"/>
              <a:t>possível conhecer a média (esperança) e a variância desta nova v.a. em função </a:t>
            </a:r>
            <a:r>
              <a:rPr lang="pt-BR" altLang="pt-BR" sz="1600" dirty="0" smtClean="0"/>
              <a:t>da(s) média(s) </a:t>
            </a:r>
            <a:r>
              <a:rPr lang="pt-BR" altLang="pt-BR" sz="1600" dirty="0"/>
              <a:t>e </a:t>
            </a:r>
            <a:r>
              <a:rPr lang="pt-BR" altLang="pt-BR" sz="1600" dirty="0" smtClean="0"/>
              <a:t>variância(s) da(s) </a:t>
            </a:r>
            <a:r>
              <a:rPr lang="pt-BR" altLang="pt-BR" sz="1600" dirty="0"/>
              <a:t>v.a</a:t>
            </a:r>
            <a:r>
              <a:rPr lang="pt-BR" altLang="pt-BR" sz="1600" dirty="0" smtClean="0"/>
              <a:t>. da(s) qual(</a:t>
            </a:r>
            <a:r>
              <a:rPr lang="pt-BR" altLang="pt-BR" sz="1600" dirty="0" err="1" smtClean="0"/>
              <a:t>is</a:t>
            </a:r>
            <a:r>
              <a:rPr lang="pt-BR" altLang="pt-BR" sz="1600" dirty="0" smtClean="0"/>
              <a:t>) </a:t>
            </a:r>
            <a:r>
              <a:rPr lang="pt-BR" altLang="pt-BR" sz="1600" dirty="0"/>
              <a:t>ela se originou?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Principais transformações/combinações: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1835150" y="3695700"/>
            <a:ext cx="4364038" cy="1389063"/>
            <a:chOff x="899592" y="3501008"/>
            <a:chExt cx="4365066" cy="1388665"/>
          </a:xfrm>
        </p:grpSpPr>
        <p:graphicFrame>
          <p:nvGraphicFramePr>
            <p:cNvPr id="38918" name="Objeto 1"/>
            <p:cNvGraphicFramePr>
              <a:graphicFrameLocks noChangeAspect="1"/>
            </p:cNvGraphicFramePr>
            <p:nvPr/>
          </p:nvGraphicFramePr>
          <p:xfrm>
            <a:off x="899592" y="3501008"/>
            <a:ext cx="930275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51" name="Equation" r:id="rId3" imgW="647419" imgH="165028" progId="Equation.DSMT4">
                    <p:embed/>
                  </p:oleObj>
                </mc:Choice>
                <mc:Fallback>
                  <p:oleObj name="Equation" r:id="rId3" imgW="647419" imgH="165028" progId="Equation.DSMT4">
                    <p:embed/>
                    <p:pic>
                      <p:nvPicPr>
                        <p:cNvPr id="0" name="Objeto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3501008"/>
                          <a:ext cx="930275" cy="23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to 2"/>
            <p:cNvGraphicFramePr>
              <a:graphicFrameLocks noChangeAspect="1"/>
            </p:cNvGraphicFramePr>
            <p:nvPr/>
          </p:nvGraphicFramePr>
          <p:xfrm>
            <a:off x="899592" y="4077072"/>
            <a:ext cx="7302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52" name="Equation" r:id="rId5" imgW="508000" imgH="190500" progId="Equation.DSMT4">
                    <p:embed/>
                  </p:oleObj>
                </mc:Choice>
                <mc:Fallback>
                  <p:oleObj name="Equation" r:id="rId5" imgW="508000" imgH="190500" progId="Equation.DSMT4">
                    <p:embed/>
                    <p:pic>
                      <p:nvPicPr>
                        <p:cNvPr id="0" name="Objeto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4077072"/>
                          <a:ext cx="730250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0" name="Objeto 3"/>
            <p:cNvGraphicFramePr>
              <a:graphicFrameLocks noChangeAspect="1"/>
            </p:cNvGraphicFramePr>
            <p:nvPr/>
          </p:nvGraphicFramePr>
          <p:xfrm>
            <a:off x="899592" y="4653136"/>
            <a:ext cx="1022350" cy="23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53" name="Equation" r:id="rId7" imgW="710891" imgH="165028" progId="Equation.DSMT4">
                    <p:embed/>
                  </p:oleObj>
                </mc:Choice>
                <mc:Fallback>
                  <p:oleObj name="Equation" r:id="rId7" imgW="710891" imgH="165028" progId="Equation.DSMT4">
                    <p:embed/>
                    <p:pic>
                      <p:nvPicPr>
                        <p:cNvPr id="0" name="Objeto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4653136"/>
                          <a:ext cx="1022350" cy="236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1" name="Retângulo 4"/>
            <p:cNvSpPr>
              <a:spLocks noChangeArrowheads="1"/>
            </p:cNvSpPr>
            <p:nvPr/>
          </p:nvSpPr>
          <p:spPr bwMode="auto">
            <a:xfrm>
              <a:off x="2593734" y="4005064"/>
              <a:ext cx="26709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onde </a:t>
              </a:r>
              <a:r>
                <a:rPr lang="pt-BR" altLang="pt-BR" sz="1600" i="1">
                  <a:latin typeface="Times New Roman" charset="0"/>
                  <a:cs typeface="Times New Roman" charset="0"/>
                </a:rPr>
                <a:t>o</a:t>
              </a:r>
              <a:r>
                <a:rPr lang="pt-BR" altLang="pt-BR" sz="1600"/>
                <a:t> e </a:t>
              </a:r>
              <a:r>
                <a:rPr lang="pt-BR" altLang="pt-BR" sz="1600" i="1">
                  <a:latin typeface="Times New Roman" charset="0"/>
                  <a:cs typeface="Times New Roman" charset="0"/>
                </a:rPr>
                <a:t>g</a:t>
              </a:r>
              <a:r>
                <a:rPr lang="pt-BR" altLang="pt-BR" sz="1600"/>
                <a:t> são constantes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5F7AB-4D8F-4140-A4CE-79DB94FBBE96}" type="slidenum">
              <a:rPr lang="pt-BR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389063"/>
            <a:ext cx="2497137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Propriedades da Esperança e Variância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295400" y="3465513"/>
          <a:ext cx="927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" name="Equation" r:id="rId4" imgW="647419" imgH="177723" progId="Equation.DSMT4">
                  <p:embed/>
                </p:oleObj>
              </mc:Choice>
              <mc:Fallback>
                <p:oleObj name="Equation" r:id="rId4" imgW="647419" imgH="17772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65513"/>
                        <a:ext cx="927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752600" y="2057400"/>
          <a:ext cx="1058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" name="Equation" r:id="rId6" imgW="736600" imgH="203200" progId="Equation.DSMT4">
                  <p:embed/>
                </p:oleObj>
              </mc:Choice>
              <mc:Fallback>
                <p:oleObj name="Equation" r:id="rId6" imgW="7366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1058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657600" y="2057400"/>
          <a:ext cx="13493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" name="Equation" r:id="rId8" imgW="939392" imgH="203112" progId="Equation.DSMT4">
                  <p:embed/>
                </p:oleObj>
              </mc:Choice>
              <mc:Fallback>
                <p:oleObj name="Equation" r:id="rId8" imgW="939392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13493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654175" y="4973638"/>
          <a:ext cx="39020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" name="Equation" r:id="rId10" imgW="2717800" imgH="203200" progId="Equation.DSMT4">
                  <p:embed/>
                </p:oleObj>
              </mc:Choice>
              <mc:Fallback>
                <p:oleObj name="Equation" r:id="rId10" imgW="27178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4973638"/>
                        <a:ext cx="39020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1654175" y="5370513"/>
          <a:ext cx="42306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" name="Equation" r:id="rId12" imgW="2946400" imgH="228600" progId="Equation.DSMT4">
                  <p:embed/>
                </p:oleObj>
              </mc:Choice>
              <mc:Fallback>
                <p:oleObj name="Equation" r:id="rId12" imgW="29464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5370513"/>
                        <a:ext cx="42306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5191125" y="4913313"/>
            <a:ext cx="3810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5407025" y="5334000"/>
            <a:ext cx="468313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4400" y="2743200"/>
            <a:ext cx="1219200" cy="381000"/>
            <a:chOff x="576" y="2016"/>
            <a:chExt cx="768" cy="240"/>
          </a:xfrm>
        </p:grpSpPr>
        <p:grpSp>
          <p:nvGrpSpPr>
            <p:cNvPr id="39997" name="Group 14"/>
            <p:cNvGrpSpPr>
              <a:grpSpLocks/>
            </p:cNvGrpSpPr>
            <p:nvPr/>
          </p:nvGrpSpPr>
          <p:grpSpPr bwMode="auto">
            <a:xfrm>
              <a:off x="624" y="2064"/>
              <a:ext cx="680" cy="149"/>
              <a:chOff x="624" y="2064"/>
              <a:chExt cx="680" cy="149"/>
            </a:xfrm>
          </p:grpSpPr>
          <p:graphicFrame>
            <p:nvGraphicFramePr>
              <p:cNvPr id="39999" name="Object 15"/>
              <p:cNvGraphicFramePr>
                <a:graphicFrameLocks noChangeAspect="1"/>
              </p:cNvGraphicFramePr>
              <p:nvPr/>
            </p:nvGraphicFramePr>
            <p:xfrm>
              <a:off x="720" y="2064"/>
              <a:ext cx="584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864" name="Equation" r:id="rId14" imgW="647419" imgH="165028" progId="Equation.DSMT4">
                      <p:embed/>
                    </p:oleObj>
                  </mc:Choice>
                  <mc:Fallback>
                    <p:oleObj name="Equation" r:id="rId14" imgW="647419" imgH="165028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64"/>
                            <a:ext cx="584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00" name="Oval 16"/>
              <p:cNvSpPr>
                <a:spLocks noChangeArrowheads="1"/>
              </p:cNvSpPr>
              <p:nvPr/>
            </p:nvSpPr>
            <p:spPr bwMode="auto">
              <a:xfrm>
                <a:off x="624" y="21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39998" name="Rectangle 17"/>
            <p:cNvSpPr>
              <a:spLocks noChangeArrowheads="1"/>
            </p:cNvSpPr>
            <p:nvPr/>
          </p:nvSpPr>
          <p:spPr bwMode="auto">
            <a:xfrm>
              <a:off x="576" y="2016"/>
              <a:ext cx="768" cy="2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876300" y="3427413"/>
            <a:ext cx="492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Ex: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843213" y="2205038"/>
            <a:ext cx="4179887" cy="2665412"/>
            <a:chOff x="1791" y="1389"/>
            <a:chExt cx="2633" cy="1679"/>
          </a:xfrm>
        </p:grpSpPr>
        <p:sp>
          <p:nvSpPr>
            <p:cNvPr id="39995" name="Freeform 24"/>
            <p:cNvSpPr>
              <a:spLocks/>
            </p:cNvSpPr>
            <p:nvPr/>
          </p:nvSpPr>
          <p:spPr bwMode="auto">
            <a:xfrm>
              <a:off x="1791" y="1389"/>
              <a:ext cx="2517" cy="1679"/>
            </a:xfrm>
            <a:custGeom>
              <a:avLst/>
              <a:gdLst>
                <a:gd name="T0" fmla="*/ 0 w 2517"/>
                <a:gd name="T1" fmla="*/ 0 h 1679"/>
                <a:gd name="T2" fmla="*/ 2223 w 2517"/>
                <a:gd name="T3" fmla="*/ 771 h 1679"/>
                <a:gd name="T4" fmla="*/ 1766 w 2517"/>
                <a:gd name="T5" fmla="*/ 1679 h 1679"/>
                <a:gd name="T6" fmla="*/ 0 60000 65536"/>
                <a:gd name="T7" fmla="*/ 0 60000 65536"/>
                <a:gd name="T8" fmla="*/ 0 60000 65536"/>
                <a:gd name="T9" fmla="*/ 0 w 2517"/>
                <a:gd name="T10" fmla="*/ 0 h 1679"/>
                <a:gd name="T11" fmla="*/ 2517 w 2517"/>
                <a:gd name="T12" fmla="*/ 1679 h 16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7" h="1679">
                  <a:moveTo>
                    <a:pt x="0" y="0"/>
                  </a:moveTo>
                  <a:cubicBezTo>
                    <a:pt x="998" y="234"/>
                    <a:pt x="1929" y="491"/>
                    <a:pt x="2223" y="771"/>
                  </a:cubicBezTo>
                  <a:cubicBezTo>
                    <a:pt x="2517" y="1051"/>
                    <a:pt x="2310" y="1308"/>
                    <a:pt x="1766" y="16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6" name="Text Box 25"/>
            <p:cNvSpPr txBox="1">
              <a:spLocks noChangeArrowheads="1"/>
            </p:cNvSpPr>
            <p:nvPr/>
          </p:nvSpPr>
          <p:spPr bwMode="auto">
            <a:xfrm>
              <a:off x="4140" y="2263"/>
              <a:ext cx="2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+ 3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076825" y="2205038"/>
            <a:ext cx="2962275" cy="3184525"/>
            <a:chOff x="3198" y="1389"/>
            <a:chExt cx="1866" cy="2006"/>
          </a:xfrm>
        </p:grpSpPr>
        <p:sp>
          <p:nvSpPr>
            <p:cNvPr id="39993" name="Freeform 28"/>
            <p:cNvSpPr>
              <a:spLocks/>
            </p:cNvSpPr>
            <p:nvPr/>
          </p:nvSpPr>
          <p:spPr bwMode="auto">
            <a:xfrm>
              <a:off x="3198" y="1389"/>
              <a:ext cx="1729" cy="2006"/>
            </a:xfrm>
            <a:custGeom>
              <a:avLst/>
              <a:gdLst>
                <a:gd name="T0" fmla="*/ 0 w 1729"/>
                <a:gd name="T1" fmla="*/ 0 h 2006"/>
                <a:gd name="T2" fmla="*/ 1640 w 1729"/>
                <a:gd name="T3" fmla="*/ 809 h 2006"/>
                <a:gd name="T4" fmla="*/ 533 w 1729"/>
                <a:gd name="T5" fmla="*/ 2006 h 2006"/>
                <a:gd name="T6" fmla="*/ 0 60000 65536"/>
                <a:gd name="T7" fmla="*/ 0 60000 65536"/>
                <a:gd name="T8" fmla="*/ 0 60000 65536"/>
                <a:gd name="T9" fmla="*/ 0 w 1729"/>
                <a:gd name="T10" fmla="*/ 0 h 2006"/>
                <a:gd name="T11" fmla="*/ 1729 w 1729"/>
                <a:gd name="T12" fmla="*/ 2006 h 2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9" h="2006">
                  <a:moveTo>
                    <a:pt x="0" y="0"/>
                  </a:moveTo>
                  <a:cubicBezTo>
                    <a:pt x="339" y="69"/>
                    <a:pt x="1551" y="475"/>
                    <a:pt x="1640" y="809"/>
                  </a:cubicBezTo>
                  <a:cubicBezTo>
                    <a:pt x="1729" y="1143"/>
                    <a:pt x="862" y="1838"/>
                    <a:pt x="533" y="20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4" name="Text Box 29"/>
            <p:cNvSpPr txBox="1">
              <a:spLocks noChangeArrowheads="1"/>
            </p:cNvSpPr>
            <p:nvPr/>
          </p:nvSpPr>
          <p:spPr bwMode="auto">
            <a:xfrm>
              <a:off x="4876" y="2115"/>
              <a:ext cx="1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=</a:t>
              </a:r>
            </a:p>
          </p:txBody>
        </p:sp>
      </p:grpSp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331913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1139825" y="4000500"/>
          <a:ext cx="4025900" cy="640080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C8A6A-40AC-4B98-B7B6-086D9B875C69}" type="slidenum">
              <a:rPr lang="pt-BR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7" grpId="0" animBg="1"/>
      <p:bldP spid="86028" grpId="0" animBg="1"/>
      <p:bldP spid="860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Variável Aleatória</a:t>
            </a:r>
          </a:p>
        </p:txBody>
      </p:sp>
      <p:grpSp>
        <p:nvGrpSpPr>
          <p:cNvPr id="7171" name="Group 37"/>
          <p:cNvGrpSpPr>
            <a:grpSpLocks/>
          </p:cNvGrpSpPr>
          <p:nvPr/>
        </p:nvGrpSpPr>
        <p:grpSpPr bwMode="auto">
          <a:xfrm>
            <a:off x="914400" y="1628800"/>
            <a:ext cx="1563688" cy="2138363"/>
            <a:chOff x="576" y="1872"/>
            <a:chExt cx="985" cy="1347"/>
          </a:xfrm>
        </p:grpSpPr>
        <p:sp>
          <p:nvSpPr>
            <p:cNvPr id="7183" name="Rectangle 38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184" name="Text Box 39"/>
            <p:cNvSpPr txBox="1">
              <a:spLocks noChangeArrowheads="1"/>
            </p:cNvSpPr>
            <p:nvPr/>
          </p:nvSpPr>
          <p:spPr bwMode="auto">
            <a:xfrm>
              <a:off x="1296" y="2928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endParaRPr lang="pt-BR" altLang="pt-BR" sz="2400" i="1">
                <a:latin typeface="Times New Roman" charset="0"/>
              </a:endParaRPr>
            </a:p>
          </p:txBody>
        </p:sp>
      </p:grpSp>
      <p:sp>
        <p:nvSpPr>
          <p:cNvPr id="7172" name="Line 48"/>
          <p:cNvSpPr>
            <a:spLocks noChangeShapeType="1"/>
          </p:cNvSpPr>
          <p:nvPr/>
        </p:nvSpPr>
        <p:spPr bwMode="auto">
          <a:xfrm>
            <a:off x="1981200" y="21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3" name="Text Box 49"/>
          <p:cNvSpPr txBox="1">
            <a:spLocks noChangeArrowheads="1"/>
          </p:cNvSpPr>
          <p:nvPr/>
        </p:nvSpPr>
        <p:spPr bwMode="auto">
          <a:xfrm>
            <a:off x="2554288" y="1981225"/>
            <a:ext cx="976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atributo</a:t>
            </a:r>
          </a:p>
        </p:txBody>
      </p:sp>
      <p:sp>
        <p:nvSpPr>
          <p:cNvPr id="66624" name="Text Box 64"/>
          <p:cNvSpPr txBox="1">
            <a:spLocks noChangeArrowheads="1"/>
          </p:cNvSpPr>
          <p:nvPr/>
        </p:nvSpPr>
        <p:spPr bwMode="auto">
          <a:xfrm>
            <a:off x="2840038" y="2998813"/>
            <a:ext cx="55022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09650" indent="-10096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Definição: </a:t>
            </a:r>
            <a:r>
              <a:rPr lang="pt-BR" altLang="pt-BR" sz="1600" dirty="0">
                <a:solidFill>
                  <a:srgbClr val="FF3300"/>
                </a:solidFill>
              </a:rPr>
              <a:t>variável </a:t>
            </a:r>
            <a:r>
              <a:rPr lang="pt-BR" altLang="pt-BR" sz="1600" dirty="0" smtClean="0">
                <a:solidFill>
                  <a:srgbClr val="FF3300"/>
                </a:solidFill>
              </a:rPr>
              <a:t>aleatória (v.a.)</a:t>
            </a:r>
            <a:r>
              <a:rPr lang="pt-BR" altLang="pt-BR" sz="1600" dirty="0" smtClean="0"/>
              <a:t> </a:t>
            </a:r>
            <a:r>
              <a:rPr lang="pt-BR" altLang="pt-BR" sz="1600" dirty="0"/>
              <a:t>é uma função que associa cada elemento de </a:t>
            </a:r>
            <a:r>
              <a:rPr lang="pt-BR" altLang="pt-BR" sz="1800" dirty="0">
                <a:latin typeface="Times New Roman" charset="0"/>
                <a:sym typeface="Symbol" pitchFamily="18" charset="2"/>
              </a:rPr>
              <a:t></a:t>
            </a:r>
            <a:r>
              <a:rPr lang="pt-BR" altLang="pt-BR" sz="1600" dirty="0"/>
              <a:t> a um número.</a:t>
            </a:r>
          </a:p>
        </p:txBody>
      </p:sp>
      <p:sp>
        <p:nvSpPr>
          <p:cNvPr id="7175" name="AutoShape 66"/>
          <p:cNvSpPr>
            <a:spLocks noChangeArrowheads="1"/>
          </p:cNvSpPr>
          <p:nvPr/>
        </p:nvSpPr>
        <p:spPr bwMode="auto">
          <a:xfrm>
            <a:off x="3571874" y="1900263"/>
            <a:ext cx="1144141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100" dirty="0" smtClean="0"/>
              <a:t>transformação</a:t>
            </a:r>
            <a:endParaRPr lang="pt-BR" altLang="pt-BR" sz="1100" dirty="0"/>
          </a:p>
        </p:txBody>
      </p:sp>
      <p:sp>
        <p:nvSpPr>
          <p:cNvPr id="7176" name="Text Box 71"/>
          <p:cNvSpPr txBox="1">
            <a:spLocks noChangeArrowheads="1"/>
          </p:cNvSpPr>
          <p:nvPr/>
        </p:nvSpPr>
        <p:spPr bwMode="auto">
          <a:xfrm>
            <a:off x="4788024" y="1993925"/>
            <a:ext cx="8771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número</a:t>
            </a:r>
          </a:p>
        </p:txBody>
      </p: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5682901" y="1666900"/>
            <a:ext cx="1425574" cy="1001713"/>
            <a:chOff x="3312" y="3014"/>
            <a:chExt cx="898" cy="631"/>
          </a:xfrm>
        </p:grpSpPr>
        <p:sp>
          <p:nvSpPr>
            <p:cNvPr id="7180" name="AutoShape 55"/>
            <p:cNvSpPr>
              <a:spLocks/>
            </p:cNvSpPr>
            <p:nvPr/>
          </p:nvSpPr>
          <p:spPr bwMode="auto">
            <a:xfrm>
              <a:off x="3312" y="3021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181" name="Text Box 56"/>
            <p:cNvSpPr txBox="1">
              <a:spLocks noChangeArrowheads="1"/>
            </p:cNvSpPr>
            <p:nvPr/>
          </p:nvSpPr>
          <p:spPr bwMode="auto">
            <a:xfrm>
              <a:off x="3360" y="3014"/>
              <a:ext cx="8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 smtClean="0"/>
                <a:t>v.a. discreta</a:t>
              </a:r>
              <a:endParaRPr lang="pt-BR" altLang="pt-BR" sz="1600" dirty="0"/>
            </a:p>
          </p:txBody>
        </p:sp>
        <p:sp>
          <p:nvSpPr>
            <p:cNvPr id="7182" name="Text Box 57"/>
            <p:cNvSpPr txBox="1">
              <a:spLocks noChangeArrowheads="1"/>
            </p:cNvSpPr>
            <p:nvPr/>
          </p:nvSpPr>
          <p:spPr bwMode="auto">
            <a:xfrm>
              <a:off x="3360" y="3408"/>
              <a:ext cx="8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 smtClean="0"/>
                <a:t>v.a. contínua</a:t>
              </a:r>
              <a:endParaRPr lang="pt-BR" altLang="pt-BR" sz="1600" dirty="0"/>
            </a:p>
          </p:txBody>
        </p:sp>
      </p:grpSp>
      <p:sp>
        <p:nvSpPr>
          <p:cNvPr id="2" name="Retângulo 1"/>
          <p:cNvSpPr/>
          <p:nvPr/>
        </p:nvSpPr>
        <p:spPr>
          <a:xfrm>
            <a:off x="107504" y="4094954"/>
            <a:ext cx="51517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altLang="pt-BR" dirty="0" smtClean="0"/>
              <a:t>Propriedades de uma v.a.:</a:t>
            </a:r>
            <a:endParaRPr lang="pt-BR" altLang="pt-BR" dirty="0"/>
          </a:p>
          <a:p>
            <a:pPr marL="363538" indent="-188913">
              <a:buFont typeface="Arial" panose="020B0604020202020204" pitchFamily="34" charset="0"/>
              <a:buChar char="•"/>
              <a:defRPr/>
            </a:pPr>
            <a:r>
              <a:rPr lang="pt-BR" altLang="pt-BR" dirty="0" smtClean="0"/>
              <a:t>Cada </a:t>
            </a:r>
            <a:r>
              <a:rPr lang="pt-BR" altLang="pt-BR" dirty="0"/>
              <a:t>elemento de </a:t>
            </a:r>
            <a:r>
              <a:rPr lang="pt-BR" altLang="pt-BR" dirty="0">
                <a:latin typeface="Times New Roman" charset="0"/>
                <a:sym typeface="Symbol" pitchFamily="18" charset="2"/>
              </a:rPr>
              <a:t></a:t>
            </a:r>
            <a:r>
              <a:rPr lang="pt-BR" altLang="pt-BR" dirty="0" smtClean="0"/>
              <a:t> deve estar associado a um único número</a:t>
            </a:r>
          </a:p>
          <a:p>
            <a:pPr marL="363538" indent="-188913">
              <a:buFont typeface="Arial" panose="020B0604020202020204" pitchFamily="34" charset="0"/>
              <a:buChar char="•"/>
              <a:defRPr/>
            </a:pPr>
            <a:r>
              <a:rPr lang="pt-BR" altLang="pt-BR" dirty="0" smtClean="0"/>
              <a:t>Todos os elementos </a:t>
            </a:r>
            <a:r>
              <a:rPr lang="pt-BR" altLang="pt-BR" dirty="0"/>
              <a:t>de </a:t>
            </a:r>
            <a:r>
              <a:rPr lang="pt-BR" altLang="pt-BR" dirty="0">
                <a:latin typeface="Times New Roman" charset="0"/>
                <a:sym typeface="Symbol" pitchFamily="18" charset="2"/>
              </a:rPr>
              <a:t> </a:t>
            </a:r>
            <a:r>
              <a:rPr lang="pt-BR" altLang="pt-BR" dirty="0" smtClean="0"/>
              <a:t>devem estar associados a algum número</a:t>
            </a:r>
            <a:endParaRPr lang="pt-BR" altLang="pt-BR" dirty="0"/>
          </a:p>
          <a:p>
            <a:pPr marL="363538" indent="-188913">
              <a:buFont typeface="Arial" panose="020B0604020202020204" pitchFamily="34" charset="0"/>
              <a:buChar char="•"/>
              <a:defRPr/>
            </a:pPr>
            <a:r>
              <a:rPr lang="pt-BR" altLang="pt-BR" dirty="0" smtClean="0"/>
              <a:t>Vários elementos </a:t>
            </a:r>
            <a:r>
              <a:rPr lang="pt-BR" altLang="pt-BR" dirty="0"/>
              <a:t>de </a:t>
            </a:r>
            <a:r>
              <a:rPr lang="pt-BR" altLang="pt-BR" dirty="0">
                <a:latin typeface="Times New Roman" charset="0"/>
                <a:sym typeface="Symbol" pitchFamily="18" charset="2"/>
              </a:rPr>
              <a:t> </a:t>
            </a:r>
            <a:r>
              <a:rPr lang="pt-BR" altLang="pt-BR" dirty="0" smtClean="0"/>
              <a:t>podem estar associados ao mesmo número</a:t>
            </a:r>
            <a:endParaRPr lang="pt-BR" alt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3587C-62CD-4D8C-891B-A20E9CF1400A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17" name="Text Box 71"/>
          <p:cNvSpPr txBox="1">
            <a:spLocks noChangeArrowheads="1"/>
          </p:cNvSpPr>
          <p:nvPr/>
        </p:nvSpPr>
        <p:spPr bwMode="auto">
          <a:xfrm>
            <a:off x="3230072" y="2403376"/>
            <a:ext cx="1827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solidFill>
                  <a:srgbClr val="FF0000"/>
                </a:solidFill>
              </a:rPr>
              <a:t>variável aleatória</a:t>
            </a:r>
            <a:endParaRPr lang="pt-BR" altLang="pt-BR" sz="16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44644" y="3870176"/>
            <a:ext cx="655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rgbClr val="0070C0"/>
                </a:solidFill>
                <a:sym typeface="Wingdings 2"/>
              </a:rPr>
              <a:t></a:t>
            </a:r>
            <a:endParaRPr lang="pt-BR" sz="4800" dirty="0">
              <a:solidFill>
                <a:srgbClr val="FF0000"/>
              </a:solidFill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5508104" y="3682781"/>
            <a:ext cx="1766483" cy="1193281"/>
            <a:chOff x="5508104" y="3682781"/>
            <a:chExt cx="1766483" cy="1193281"/>
          </a:xfrm>
        </p:grpSpPr>
        <p:cxnSp>
          <p:nvCxnSpPr>
            <p:cNvPr id="8" name="Conector de seta reta 7"/>
            <p:cNvCxnSpPr>
              <a:stCxn id="5" idx="6"/>
            </p:cNvCxnSpPr>
            <p:nvPr/>
          </p:nvCxnSpPr>
          <p:spPr>
            <a:xfrm>
              <a:off x="5931400" y="4050200"/>
              <a:ext cx="991088" cy="984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21" idx="6"/>
            </p:cNvCxnSpPr>
            <p:nvPr/>
          </p:nvCxnSpPr>
          <p:spPr>
            <a:xfrm flipV="1">
              <a:off x="5778649" y="4148661"/>
              <a:ext cx="1143839" cy="18957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22" idx="6"/>
            </p:cNvCxnSpPr>
            <p:nvPr/>
          </p:nvCxnSpPr>
          <p:spPr>
            <a:xfrm flipV="1">
              <a:off x="5994673" y="4464523"/>
              <a:ext cx="927815" cy="897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/>
          </p:nvGrpSpPr>
          <p:grpSpPr>
            <a:xfrm>
              <a:off x="5508104" y="3793803"/>
              <a:ext cx="702593" cy="1046778"/>
              <a:chOff x="5508104" y="3793803"/>
              <a:chExt cx="702593" cy="1046778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5508104" y="3793803"/>
                <a:ext cx="702593" cy="10124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859400" y="40142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706649" y="43022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5922673" y="451825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5706649" y="4594360"/>
                <a:ext cx="2824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altLang="pt-BR" sz="1000" dirty="0">
                    <a:latin typeface="Times New Roman" charset="0"/>
                    <a:sym typeface="Symbol" pitchFamily="18" charset="2"/>
                  </a:rPr>
                  <a:t></a:t>
                </a:r>
                <a:endParaRPr lang="pt-BR" sz="1000" dirty="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6922489" y="3682781"/>
              <a:ext cx="352098" cy="1193281"/>
              <a:chOff x="8766174" y="3537862"/>
              <a:chExt cx="352098" cy="1193281"/>
            </a:xfrm>
          </p:grpSpPr>
          <p:sp>
            <p:nvSpPr>
              <p:cNvPr id="70" name="Line 33"/>
              <p:cNvSpPr>
                <a:spLocks noChangeShapeType="1"/>
              </p:cNvSpPr>
              <p:nvPr/>
            </p:nvSpPr>
            <p:spPr bwMode="auto">
              <a:xfrm rot="16200000">
                <a:off x="8237711" y="4161673"/>
                <a:ext cx="1056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75" name="Line 34"/>
              <p:cNvSpPr>
                <a:spLocks noChangeShapeType="1"/>
              </p:cNvSpPr>
              <p:nvPr/>
            </p:nvSpPr>
            <p:spPr bwMode="auto">
              <a:xfrm rot="16200000">
                <a:off x="8804274" y="4597367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76" name="Line 35"/>
              <p:cNvSpPr>
                <a:spLocks noChangeShapeType="1"/>
              </p:cNvSpPr>
              <p:nvPr/>
            </p:nvSpPr>
            <p:spPr bwMode="auto">
              <a:xfrm rot="16200000">
                <a:off x="8804274" y="396564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77" name="Line 36"/>
              <p:cNvSpPr>
                <a:spLocks noChangeShapeType="1"/>
              </p:cNvSpPr>
              <p:nvPr/>
            </p:nvSpPr>
            <p:spPr bwMode="auto">
              <a:xfrm rot="16200000">
                <a:off x="8804274" y="3649779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8856662" y="4454144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 smtClean="0">
                    <a:latin typeface="Times New Roman" charset="0"/>
                    <a:cs typeface="Times New Roman" charset="0"/>
                  </a:rPr>
                  <a:t>3</a:t>
                </a:r>
                <a:endParaRPr lang="pt-BR" altLang="pt-BR" sz="1200" dirty="0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8856662" y="3843289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>
                    <a:latin typeface="Times New Roman" charset="0"/>
                    <a:cs typeface="Times New Roman" charset="0"/>
                  </a:rPr>
                  <a:t>1</a:t>
                </a:r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8856662" y="3537862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 smtClean="0">
                    <a:latin typeface="Times New Roman" charset="0"/>
                    <a:cs typeface="Times New Roman" charset="0"/>
                  </a:rPr>
                  <a:t>0</a:t>
                </a:r>
                <a:endParaRPr lang="pt-BR" altLang="pt-BR" sz="1200" dirty="0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78" name="Line 35"/>
              <p:cNvSpPr>
                <a:spLocks noChangeShapeType="1"/>
              </p:cNvSpPr>
              <p:nvPr/>
            </p:nvSpPr>
            <p:spPr bwMode="auto">
              <a:xfrm rot="16200000">
                <a:off x="8804274" y="4281504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79" name="Text Box 39"/>
              <p:cNvSpPr txBox="1">
                <a:spLocks noChangeArrowheads="1"/>
              </p:cNvSpPr>
              <p:nvPr/>
            </p:nvSpPr>
            <p:spPr bwMode="auto">
              <a:xfrm>
                <a:off x="8856662" y="4148716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 smtClean="0">
                    <a:latin typeface="Times New Roman" charset="0"/>
                    <a:cs typeface="Times New Roman" charset="0"/>
                  </a:rPr>
                  <a:t>2</a:t>
                </a:r>
                <a:endParaRPr lang="pt-BR" altLang="pt-BR" sz="1200" dirty="0">
                  <a:latin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170" name="CaixaDeTexto 169"/>
          <p:cNvSpPr txBox="1"/>
          <p:nvPr/>
        </p:nvSpPr>
        <p:spPr>
          <a:xfrm>
            <a:off x="8092515" y="4859409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  <a:sym typeface="Wingdings 2"/>
              </a:rPr>
              <a:t>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192" name="CaixaDeTexto 191"/>
          <p:cNvSpPr txBox="1"/>
          <p:nvPr/>
        </p:nvSpPr>
        <p:spPr>
          <a:xfrm>
            <a:off x="7444644" y="5848643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  <a:sym typeface="Wingdings 2"/>
              </a:rPr>
              <a:t></a:t>
            </a:r>
            <a:endParaRPr lang="pt-BR" sz="4800" dirty="0">
              <a:solidFill>
                <a:srgbClr val="FF0000"/>
              </a:solidFill>
            </a:endParaRPr>
          </a:p>
        </p:txBody>
      </p:sp>
      <p:grpSp>
        <p:nvGrpSpPr>
          <p:cNvPr id="7177" name="Grupo 7176"/>
          <p:cNvGrpSpPr/>
          <p:nvPr/>
        </p:nvGrpSpPr>
        <p:grpSpPr>
          <a:xfrm>
            <a:off x="5508104" y="5661248"/>
            <a:ext cx="1766483" cy="1193281"/>
            <a:chOff x="5508104" y="5661248"/>
            <a:chExt cx="1766483" cy="1193281"/>
          </a:xfrm>
        </p:grpSpPr>
        <p:cxnSp>
          <p:nvCxnSpPr>
            <p:cNvPr id="194" name="Conector de seta reta 193"/>
            <p:cNvCxnSpPr>
              <a:stCxn id="209" idx="6"/>
            </p:cNvCxnSpPr>
            <p:nvPr/>
          </p:nvCxnSpPr>
          <p:spPr>
            <a:xfrm>
              <a:off x="5931400" y="6028667"/>
              <a:ext cx="991088" cy="984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de seta reta 195"/>
            <p:cNvCxnSpPr>
              <a:stCxn id="211" idx="6"/>
            </p:cNvCxnSpPr>
            <p:nvPr/>
          </p:nvCxnSpPr>
          <p:spPr>
            <a:xfrm flipV="1">
              <a:off x="5994673" y="6442990"/>
              <a:ext cx="927815" cy="897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upo 196"/>
            <p:cNvGrpSpPr/>
            <p:nvPr/>
          </p:nvGrpSpPr>
          <p:grpSpPr>
            <a:xfrm>
              <a:off x="5508104" y="5772270"/>
              <a:ext cx="702593" cy="1046778"/>
              <a:chOff x="5508104" y="3793803"/>
              <a:chExt cx="702593" cy="1046778"/>
            </a:xfrm>
          </p:grpSpPr>
          <p:sp>
            <p:nvSpPr>
              <p:cNvPr id="208" name="Elipse 207"/>
              <p:cNvSpPr/>
              <p:nvPr/>
            </p:nvSpPr>
            <p:spPr>
              <a:xfrm>
                <a:off x="5508104" y="3793803"/>
                <a:ext cx="702593" cy="10124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lipse 208"/>
              <p:cNvSpPr/>
              <p:nvPr/>
            </p:nvSpPr>
            <p:spPr>
              <a:xfrm>
                <a:off x="5859400" y="40142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lipse 209"/>
              <p:cNvSpPr/>
              <p:nvPr/>
            </p:nvSpPr>
            <p:spPr>
              <a:xfrm>
                <a:off x="5706649" y="43022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210"/>
              <p:cNvSpPr/>
              <p:nvPr/>
            </p:nvSpPr>
            <p:spPr>
              <a:xfrm>
                <a:off x="5922673" y="451825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CaixaDeTexto 211"/>
              <p:cNvSpPr txBox="1"/>
              <p:nvPr/>
            </p:nvSpPr>
            <p:spPr>
              <a:xfrm>
                <a:off x="5706649" y="4594360"/>
                <a:ext cx="2824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altLang="pt-BR" sz="1000" dirty="0">
                    <a:latin typeface="Times New Roman" charset="0"/>
                    <a:sym typeface="Symbol" pitchFamily="18" charset="2"/>
                  </a:rPr>
                  <a:t></a:t>
                </a:r>
                <a:endParaRPr lang="pt-BR" sz="1000" dirty="0"/>
              </a:p>
            </p:txBody>
          </p:sp>
        </p:grpSp>
        <p:grpSp>
          <p:nvGrpSpPr>
            <p:cNvPr id="198" name="Grupo 197"/>
            <p:cNvGrpSpPr/>
            <p:nvPr/>
          </p:nvGrpSpPr>
          <p:grpSpPr>
            <a:xfrm>
              <a:off x="6922489" y="5661248"/>
              <a:ext cx="352098" cy="1193281"/>
              <a:chOff x="8766174" y="3537862"/>
              <a:chExt cx="352098" cy="1193281"/>
            </a:xfrm>
          </p:grpSpPr>
          <p:sp>
            <p:nvSpPr>
              <p:cNvPr id="199" name="Line 33"/>
              <p:cNvSpPr>
                <a:spLocks noChangeShapeType="1"/>
              </p:cNvSpPr>
              <p:nvPr/>
            </p:nvSpPr>
            <p:spPr bwMode="auto">
              <a:xfrm rot="16200000">
                <a:off x="8237711" y="4161673"/>
                <a:ext cx="1056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200" name="Line 34"/>
              <p:cNvSpPr>
                <a:spLocks noChangeShapeType="1"/>
              </p:cNvSpPr>
              <p:nvPr/>
            </p:nvSpPr>
            <p:spPr bwMode="auto">
              <a:xfrm rot="16200000">
                <a:off x="8804274" y="4597367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201" name="Line 35"/>
              <p:cNvSpPr>
                <a:spLocks noChangeShapeType="1"/>
              </p:cNvSpPr>
              <p:nvPr/>
            </p:nvSpPr>
            <p:spPr bwMode="auto">
              <a:xfrm rot="16200000">
                <a:off x="8804274" y="396564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202" name="Line 36"/>
              <p:cNvSpPr>
                <a:spLocks noChangeShapeType="1"/>
              </p:cNvSpPr>
              <p:nvPr/>
            </p:nvSpPr>
            <p:spPr bwMode="auto">
              <a:xfrm rot="16200000">
                <a:off x="8804274" y="3649779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203" name="Text Box 38"/>
              <p:cNvSpPr txBox="1">
                <a:spLocks noChangeArrowheads="1"/>
              </p:cNvSpPr>
              <p:nvPr/>
            </p:nvSpPr>
            <p:spPr bwMode="auto">
              <a:xfrm>
                <a:off x="8856662" y="4454144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 smtClean="0">
                    <a:latin typeface="Times New Roman" charset="0"/>
                    <a:cs typeface="Times New Roman" charset="0"/>
                  </a:rPr>
                  <a:t>3</a:t>
                </a:r>
                <a:endParaRPr lang="pt-BR" altLang="pt-BR" sz="1200" dirty="0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204" name="Text Box 39"/>
              <p:cNvSpPr txBox="1">
                <a:spLocks noChangeArrowheads="1"/>
              </p:cNvSpPr>
              <p:nvPr/>
            </p:nvSpPr>
            <p:spPr bwMode="auto">
              <a:xfrm>
                <a:off x="8856662" y="3843289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>
                    <a:latin typeface="Times New Roman" charset="0"/>
                    <a:cs typeface="Times New Roman" charset="0"/>
                  </a:rPr>
                  <a:t>1</a:t>
                </a:r>
              </a:p>
            </p:txBody>
          </p:sp>
          <p:sp>
            <p:nvSpPr>
              <p:cNvPr id="205" name="Text Box 40"/>
              <p:cNvSpPr txBox="1">
                <a:spLocks noChangeArrowheads="1"/>
              </p:cNvSpPr>
              <p:nvPr/>
            </p:nvSpPr>
            <p:spPr bwMode="auto">
              <a:xfrm>
                <a:off x="8856662" y="3537862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 smtClean="0">
                    <a:latin typeface="Times New Roman" charset="0"/>
                    <a:cs typeface="Times New Roman" charset="0"/>
                  </a:rPr>
                  <a:t>0</a:t>
                </a:r>
                <a:endParaRPr lang="pt-BR" altLang="pt-BR" sz="1200" dirty="0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206" name="Line 35"/>
              <p:cNvSpPr>
                <a:spLocks noChangeShapeType="1"/>
              </p:cNvSpPr>
              <p:nvPr/>
            </p:nvSpPr>
            <p:spPr bwMode="auto">
              <a:xfrm rot="16200000">
                <a:off x="8804274" y="4281504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207" name="Text Box 39"/>
              <p:cNvSpPr txBox="1">
                <a:spLocks noChangeArrowheads="1"/>
              </p:cNvSpPr>
              <p:nvPr/>
            </p:nvSpPr>
            <p:spPr bwMode="auto">
              <a:xfrm>
                <a:off x="8856662" y="4148716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 smtClean="0">
                    <a:latin typeface="Times New Roman" charset="0"/>
                    <a:cs typeface="Times New Roman" charset="0"/>
                  </a:rPr>
                  <a:t>2</a:t>
                </a:r>
                <a:endParaRPr lang="pt-BR" altLang="pt-BR" sz="1200" dirty="0">
                  <a:latin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7174" name="Grupo 7173"/>
          <p:cNvGrpSpPr/>
          <p:nvPr/>
        </p:nvGrpSpPr>
        <p:grpSpPr>
          <a:xfrm>
            <a:off x="6155975" y="4672014"/>
            <a:ext cx="1766483" cy="1193281"/>
            <a:chOff x="6155975" y="4672014"/>
            <a:chExt cx="1766483" cy="1193281"/>
          </a:xfrm>
        </p:grpSpPr>
        <p:cxnSp>
          <p:nvCxnSpPr>
            <p:cNvPr id="172" name="Conector de seta reta 171"/>
            <p:cNvCxnSpPr>
              <a:stCxn id="187" idx="6"/>
            </p:cNvCxnSpPr>
            <p:nvPr/>
          </p:nvCxnSpPr>
          <p:spPr>
            <a:xfrm>
              <a:off x="6579271" y="5039433"/>
              <a:ext cx="991088" cy="984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>
              <a:stCxn id="188" idx="6"/>
              <a:endCxn id="184" idx="0"/>
            </p:cNvCxnSpPr>
            <p:nvPr/>
          </p:nvCxnSpPr>
          <p:spPr>
            <a:xfrm>
              <a:off x="6426520" y="5327465"/>
              <a:ext cx="1143840" cy="1262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189" idx="6"/>
              <a:endCxn id="178" idx="0"/>
            </p:cNvCxnSpPr>
            <p:nvPr/>
          </p:nvCxnSpPr>
          <p:spPr>
            <a:xfrm>
              <a:off x="6642544" y="5543489"/>
              <a:ext cx="927816" cy="226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>
              <a:off x="6155975" y="4783036"/>
              <a:ext cx="702593" cy="1046778"/>
              <a:chOff x="5508104" y="3793803"/>
              <a:chExt cx="702593" cy="1046778"/>
            </a:xfrm>
          </p:grpSpPr>
          <p:sp>
            <p:nvSpPr>
              <p:cNvPr id="186" name="Elipse 185"/>
              <p:cNvSpPr/>
              <p:nvPr/>
            </p:nvSpPr>
            <p:spPr>
              <a:xfrm>
                <a:off x="5508104" y="3793803"/>
                <a:ext cx="702593" cy="10124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86"/>
              <p:cNvSpPr/>
              <p:nvPr/>
            </p:nvSpPr>
            <p:spPr>
              <a:xfrm>
                <a:off x="5859400" y="40142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Elipse 187"/>
              <p:cNvSpPr/>
              <p:nvPr/>
            </p:nvSpPr>
            <p:spPr>
              <a:xfrm>
                <a:off x="5706649" y="43022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/>
              <p:cNvSpPr/>
              <p:nvPr/>
            </p:nvSpPr>
            <p:spPr>
              <a:xfrm>
                <a:off x="5922673" y="451825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CaixaDeTexto 189"/>
              <p:cNvSpPr txBox="1"/>
              <p:nvPr/>
            </p:nvSpPr>
            <p:spPr>
              <a:xfrm>
                <a:off x="5706649" y="4594360"/>
                <a:ext cx="2824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altLang="pt-BR" sz="1000" dirty="0">
                    <a:latin typeface="Times New Roman" charset="0"/>
                    <a:sym typeface="Symbol" pitchFamily="18" charset="2"/>
                  </a:rPr>
                  <a:t></a:t>
                </a:r>
                <a:endParaRPr lang="pt-BR" sz="1000" dirty="0"/>
              </a:p>
            </p:txBody>
          </p:sp>
        </p:grpSp>
        <p:grpSp>
          <p:nvGrpSpPr>
            <p:cNvPr id="176" name="Grupo 175"/>
            <p:cNvGrpSpPr/>
            <p:nvPr/>
          </p:nvGrpSpPr>
          <p:grpSpPr>
            <a:xfrm>
              <a:off x="7570360" y="4672014"/>
              <a:ext cx="352098" cy="1193281"/>
              <a:chOff x="8766174" y="3537862"/>
              <a:chExt cx="352098" cy="1193281"/>
            </a:xfrm>
          </p:grpSpPr>
          <p:sp>
            <p:nvSpPr>
              <p:cNvPr id="177" name="Line 33"/>
              <p:cNvSpPr>
                <a:spLocks noChangeShapeType="1"/>
              </p:cNvSpPr>
              <p:nvPr/>
            </p:nvSpPr>
            <p:spPr bwMode="auto">
              <a:xfrm rot="16200000">
                <a:off x="8237711" y="4161673"/>
                <a:ext cx="1056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178" name="Line 34"/>
              <p:cNvSpPr>
                <a:spLocks noChangeShapeType="1"/>
              </p:cNvSpPr>
              <p:nvPr/>
            </p:nvSpPr>
            <p:spPr bwMode="auto">
              <a:xfrm rot="16200000">
                <a:off x="8804274" y="4597367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179" name="Line 35"/>
              <p:cNvSpPr>
                <a:spLocks noChangeShapeType="1"/>
              </p:cNvSpPr>
              <p:nvPr/>
            </p:nvSpPr>
            <p:spPr bwMode="auto">
              <a:xfrm rot="16200000">
                <a:off x="8804274" y="396564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180" name="Line 36"/>
              <p:cNvSpPr>
                <a:spLocks noChangeShapeType="1"/>
              </p:cNvSpPr>
              <p:nvPr/>
            </p:nvSpPr>
            <p:spPr bwMode="auto">
              <a:xfrm rot="16200000">
                <a:off x="8804274" y="3649779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181" name="Text Box 38"/>
              <p:cNvSpPr txBox="1">
                <a:spLocks noChangeArrowheads="1"/>
              </p:cNvSpPr>
              <p:nvPr/>
            </p:nvSpPr>
            <p:spPr bwMode="auto">
              <a:xfrm>
                <a:off x="8856662" y="4454144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 smtClean="0">
                    <a:latin typeface="Times New Roman" charset="0"/>
                    <a:cs typeface="Times New Roman" charset="0"/>
                  </a:rPr>
                  <a:t>3</a:t>
                </a:r>
                <a:endParaRPr lang="pt-BR" altLang="pt-BR" sz="1200" dirty="0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182" name="Text Box 39"/>
              <p:cNvSpPr txBox="1">
                <a:spLocks noChangeArrowheads="1"/>
              </p:cNvSpPr>
              <p:nvPr/>
            </p:nvSpPr>
            <p:spPr bwMode="auto">
              <a:xfrm>
                <a:off x="8856662" y="3843289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>
                    <a:latin typeface="Times New Roman" charset="0"/>
                    <a:cs typeface="Times New Roman" charset="0"/>
                  </a:rPr>
                  <a:t>1</a:t>
                </a:r>
              </a:p>
            </p:txBody>
          </p:sp>
          <p:sp>
            <p:nvSpPr>
              <p:cNvPr id="183" name="Text Box 40"/>
              <p:cNvSpPr txBox="1">
                <a:spLocks noChangeArrowheads="1"/>
              </p:cNvSpPr>
              <p:nvPr/>
            </p:nvSpPr>
            <p:spPr bwMode="auto">
              <a:xfrm>
                <a:off x="8856662" y="3537862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 smtClean="0">
                    <a:latin typeface="Times New Roman" charset="0"/>
                    <a:cs typeface="Times New Roman" charset="0"/>
                  </a:rPr>
                  <a:t>0</a:t>
                </a:r>
                <a:endParaRPr lang="pt-BR" altLang="pt-BR" sz="1200" dirty="0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184" name="Line 35"/>
              <p:cNvSpPr>
                <a:spLocks noChangeShapeType="1"/>
              </p:cNvSpPr>
              <p:nvPr/>
            </p:nvSpPr>
            <p:spPr bwMode="auto">
              <a:xfrm rot="16200000">
                <a:off x="8804274" y="4281504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185" name="Text Box 39"/>
              <p:cNvSpPr txBox="1">
                <a:spLocks noChangeArrowheads="1"/>
              </p:cNvSpPr>
              <p:nvPr/>
            </p:nvSpPr>
            <p:spPr bwMode="auto">
              <a:xfrm>
                <a:off x="8856662" y="4148716"/>
                <a:ext cx="26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dirty="0" smtClean="0">
                    <a:latin typeface="Times New Roman" charset="0"/>
                    <a:cs typeface="Times New Roman" charset="0"/>
                  </a:rPr>
                  <a:t>2</a:t>
                </a:r>
                <a:endParaRPr lang="pt-BR" altLang="pt-BR" sz="1200" dirty="0">
                  <a:latin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215" name="Conector de seta reta 214"/>
            <p:cNvCxnSpPr>
              <a:stCxn id="187" idx="6"/>
              <a:endCxn id="184" idx="0"/>
            </p:cNvCxnSpPr>
            <p:nvPr/>
          </p:nvCxnSpPr>
          <p:spPr>
            <a:xfrm>
              <a:off x="6579271" y="5039433"/>
              <a:ext cx="991089" cy="4143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24" grpId="0" autoUpdateAnimBg="0"/>
      <p:bldP spid="7175" grpId="0" animBg="1"/>
      <p:bldP spid="7176" grpId="0"/>
      <p:bldP spid="2" grpId="0" build="p"/>
      <p:bldP spid="17" grpId="0"/>
      <p:bldP spid="7" grpId="0"/>
      <p:bldP spid="170" grpId="0"/>
      <p:bldP spid="1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Propriedades da Esperança e Variância</a:t>
            </a:r>
          </a:p>
        </p:txBody>
      </p:sp>
      <p:grpSp>
        <p:nvGrpSpPr>
          <p:cNvPr id="40963" name="Group 23"/>
          <p:cNvGrpSpPr>
            <a:grpSpLocks/>
          </p:cNvGrpSpPr>
          <p:nvPr/>
        </p:nvGrpSpPr>
        <p:grpSpPr bwMode="auto">
          <a:xfrm>
            <a:off x="914400" y="2590800"/>
            <a:ext cx="3962400" cy="1530350"/>
            <a:chOff x="576" y="1632"/>
            <a:chExt cx="2496" cy="964"/>
          </a:xfrm>
        </p:grpSpPr>
        <p:graphicFrame>
          <p:nvGraphicFramePr>
            <p:cNvPr id="40972" name="Object 5"/>
            <p:cNvGraphicFramePr>
              <a:graphicFrameLocks noChangeAspect="1"/>
            </p:cNvGraphicFramePr>
            <p:nvPr/>
          </p:nvGraphicFramePr>
          <p:xfrm>
            <a:off x="1104" y="2059"/>
            <a:ext cx="163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1" name="Equation" r:id="rId3" imgW="1803400" imgH="203200" progId="Equation.DSMT4">
                    <p:embed/>
                  </p:oleObj>
                </mc:Choice>
                <mc:Fallback>
                  <p:oleObj name="Equation" r:id="rId3" imgW="1803400" imgH="203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59"/>
                          <a:ext cx="163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3" name="Object 6"/>
            <p:cNvGraphicFramePr>
              <a:graphicFrameLocks noChangeAspect="1"/>
            </p:cNvGraphicFramePr>
            <p:nvPr/>
          </p:nvGraphicFramePr>
          <p:xfrm>
            <a:off x="1099" y="2266"/>
            <a:ext cx="173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2" name="Equation" r:id="rId5" imgW="1916868" imgH="203112" progId="Equation.DSMT4">
                    <p:embed/>
                  </p:oleObj>
                </mc:Choice>
                <mc:Fallback>
                  <p:oleObj name="Equation" r:id="rId5" imgW="1916868" imgH="20311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2266"/>
                          <a:ext cx="173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7"/>
            <p:cNvGraphicFramePr>
              <a:graphicFrameLocks noChangeAspect="1"/>
            </p:cNvGraphicFramePr>
            <p:nvPr/>
          </p:nvGraphicFramePr>
          <p:xfrm>
            <a:off x="876" y="1809"/>
            <a:ext cx="58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3" name="Equation" r:id="rId7" imgW="647419" imgH="165028" progId="Equation.DSMT4">
                    <p:embed/>
                  </p:oleObj>
                </mc:Choice>
                <mc:Fallback>
                  <p:oleObj name="Equation" r:id="rId7" imgW="647419" imgH="165028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1809"/>
                          <a:ext cx="586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5" name="Rectangle 11"/>
            <p:cNvSpPr>
              <a:spLocks noChangeArrowheads="1"/>
            </p:cNvSpPr>
            <p:nvPr/>
          </p:nvSpPr>
          <p:spPr bwMode="auto">
            <a:xfrm>
              <a:off x="576" y="1632"/>
              <a:ext cx="2496" cy="96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932363" y="1557338"/>
            <a:ext cx="3886200" cy="4430712"/>
            <a:chOff x="3107" y="981"/>
            <a:chExt cx="2448" cy="2791"/>
          </a:xfrm>
        </p:grpSpPr>
        <p:grpSp>
          <p:nvGrpSpPr>
            <p:cNvPr id="40966" name="Group 29"/>
            <p:cNvGrpSpPr>
              <a:grpSpLocks/>
            </p:cNvGrpSpPr>
            <p:nvPr/>
          </p:nvGrpSpPr>
          <p:grpSpPr bwMode="auto">
            <a:xfrm>
              <a:off x="3107" y="981"/>
              <a:ext cx="2448" cy="1360"/>
              <a:chOff x="3107" y="981"/>
              <a:chExt cx="2448" cy="1360"/>
            </a:xfrm>
          </p:grpSpPr>
          <p:pic>
            <p:nvPicPr>
              <p:cNvPr id="40970" name="Picture 2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981"/>
                <a:ext cx="2448" cy="1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40971" name="Object 27"/>
              <p:cNvGraphicFramePr>
                <a:graphicFrameLocks noChangeAspect="1"/>
              </p:cNvGraphicFramePr>
              <p:nvPr/>
            </p:nvGraphicFramePr>
            <p:xfrm>
              <a:off x="5394" y="2192"/>
              <a:ext cx="16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94" name="Equation" r:id="rId10" imgW="177492" imgH="164814" progId="Equation.DSMT4">
                      <p:embed/>
                    </p:oleObj>
                  </mc:Choice>
                  <mc:Fallback>
                    <p:oleObj name="Equation" r:id="rId10" imgW="177492" imgH="164814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4" y="2192"/>
                            <a:ext cx="161" cy="14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967" name="Group 30"/>
            <p:cNvGrpSpPr>
              <a:grpSpLocks/>
            </p:cNvGrpSpPr>
            <p:nvPr/>
          </p:nvGrpSpPr>
          <p:grpSpPr bwMode="auto">
            <a:xfrm>
              <a:off x="3107" y="2387"/>
              <a:ext cx="2448" cy="1385"/>
              <a:chOff x="3107" y="2387"/>
              <a:chExt cx="2448" cy="1385"/>
            </a:xfrm>
          </p:grpSpPr>
          <p:pic>
            <p:nvPicPr>
              <p:cNvPr id="40968" name="Picture 26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2387"/>
                <a:ext cx="2448" cy="1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40969" name="Object 28"/>
              <p:cNvGraphicFramePr>
                <a:graphicFrameLocks noChangeAspect="1"/>
              </p:cNvGraphicFramePr>
              <p:nvPr/>
            </p:nvGraphicFramePr>
            <p:xfrm>
              <a:off x="4926" y="3612"/>
              <a:ext cx="629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95" name="Equation" r:id="rId13" imgW="698197" imgH="177723" progId="Equation.DSMT4">
                      <p:embed/>
                    </p:oleObj>
                  </mc:Choice>
                  <mc:Fallback>
                    <p:oleObj name="Equation" r:id="rId13" imgW="698197" imgH="177723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6" y="3612"/>
                            <a:ext cx="629" cy="16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C1586-F2C6-4736-8781-035E1A77DD2A}" type="slidenum">
              <a:rPr lang="pt-BR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389063"/>
            <a:ext cx="2497137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Propriedades da Esperança e Variância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403350" y="3465513"/>
          <a:ext cx="709613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7" name="Equation" r:id="rId4" imgW="494870" imgH="177646" progId="Equation.DSMT4">
                  <p:embed/>
                </p:oleObj>
              </mc:Choice>
              <mc:Fallback>
                <p:oleObj name="Equation" r:id="rId4" imgW="494870" imgH="1776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65513"/>
                        <a:ext cx="709613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1654175" y="4975225"/>
          <a:ext cx="40846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8" name="Equation" r:id="rId6" imgW="2844800" imgH="203200" progId="Equation.DSMT4">
                  <p:embed/>
                </p:oleObj>
              </mc:Choice>
              <mc:Fallback>
                <p:oleObj name="Equation" r:id="rId6" imgW="28448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4975225"/>
                        <a:ext cx="40846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1654175" y="5372100"/>
          <a:ext cx="44862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9" name="Equation" r:id="rId8" imgW="3124200" imgH="228600" progId="Equation.DSMT4">
                  <p:embed/>
                </p:oleObj>
              </mc:Choice>
              <mc:Fallback>
                <p:oleObj name="Equation" r:id="rId8" imgW="3124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5372100"/>
                        <a:ext cx="44862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5294313" y="4914900"/>
            <a:ext cx="4318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5583238" y="5335588"/>
            <a:ext cx="5715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41993" name="Group 13"/>
          <p:cNvGrpSpPr>
            <a:grpSpLocks/>
          </p:cNvGrpSpPr>
          <p:nvPr/>
        </p:nvGrpSpPr>
        <p:grpSpPr bwMode="auto">
          <a:xfrm>
            <a:off x="914400" y="2744788"/>
            <a:ext cx="1219200" cy="381000"/>
            <a:chOff x="576" y="2016"/>
            <a:chExt cx="768" cy="240"/>
          </a:xfrm>
        </p:grpSpPr>
        <p:grpSp>
          <p:nvGrpSpPr>
            <p:cNvPr id="42045" name="Group 14"/>
            <p:cNvGrpSpPr>
              <a:grpSpLocks/>
            </p:cNvGrpSpPr>
            <p:nvPr/>
          </p:nvGrpSpPr>
          <p:grpSpPr bwMode="auto">
            <a:xfrm>
              <a:off x="624" y="2053"/>
              <a:ext cx="617" cy="171"/>
              <a:chOff x="624" y="2053"/>
              <a:chExt cx="617" cy="171"/>
            </a:xfrm>
          </p:grpSpPr>
          <p:graphicFrame>
            <p:nvGraphicFramePr>
              <p:cNvPr id="42047" name="Object 15"/>
              <p:cNvGraphicFramePr>
                <a:graphicFrameLocks noChangeAspect="1"/>
              </p:cNvGraphicFramePr>
              <p:nvPr/>
            </p:nvGraphicFramePr>
            <p:xfrm>
              <a:off x="783" y="2053"/>
              <a:ext cx="458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910" name="Equation" r:id="rId10" imgW="508000" imgH="190500" progId="Equation.DSMT4">
                      <p:embed/>
                    </p:oleObj>
                  </mc:Choice>
                  <mc:Fallback>
                    <p:oleObj name="Equation" r:id="rId10" imgW="508000" imgH="19050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3" y="2053"/>
                            <a:ext cx="458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48" name="Oval 16"/>
              <p:cNvSpPr>
                <a:spLocks noChangeArrowheads="1"/>
              </p:cNvSpPr>
              <p:nvPr/>
            </p:nvSpPr>
            <p:spPr bwMode="auto">
              <a:xfrm>
                <a:off x="624" y="21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42046" name="Rectangle 17"/>
            <p:cNvSpPr>
              <a:spLocks noChangeArrowheads="1"/>
            </p:cNvSpPr>
            <p:nvPr/>
          </p:nvSpPr>
          <p:spPr bwMode="auto">
            <a:xfrm>
              <a:off x="576" y="2016"/>
              <a:ext cx="768" cy="2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876300" y="3429000"/>
            <a:ext cx="492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Ex:</a:t>
            </a:r>
          </a:p>
        </p:txBody>
      </p:sp>
      <p:graphicFrame>
        <p:nvGraphicFramePr>
          <p:cNvPr id="41995" name="Object 21"/>
          <p:cNvGraphicFramePr>
            <a:graphicFrameLocks noChangeAspect="1"/>
          </p:cNvGraphicFramePr>
          <p:nvPr/>
        </p:nvGraphicFramePr>
        <p:xfrm>
          <a:off x="1752600" y="2057400"/>
          <a:ext cx="1058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" name="Equation" r:id="rId12" imgW="736600" imgH="203200" progId="Equation.DSMT4">
                  <p:embed/>
                </p:oleObj>
              </mc:Choice>
              <mc:Fallback>
                <p:oleObj name="Equation" r:id="rId12" imgW="736600" imgH="20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1058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22"/>
          <p:cNvGraphicFramePr>
            <a:graphicFrameLocks noChangeAspect="1"/>
          </p:cNvGraphicFramePr>
          <p:nvPr/>
        </p:nvGraphicFramePr>
        <p:xfrm>
          <a:off x="3657600" y="2057400"/>
          <a:ext cx="13493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2" name="Equation" r:id="rId14" imgW="939392" imgH="203112" progId="Equation.DSMT4">
                  <p:embed/>
                </p:oleObj>
              </mc:Choice>
              <mc:Fallback>
                <p:oleObj name="Equation" r:id="rId14" imgW="939392" imgH="2031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13493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Tabela 57"/>
          <p:cNvGraphicFramePr>
            <a:graphicFrameLocks noGrp="1"/>
          </p:cNvGraphicFramePr>
          <p:nvPr/>
        </p:nvGraphicFramePr>
        <p:xfrm>
          <a:off x="1331913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Tabela 58"/>
          <p:cNvGraphicFramePr>
            <a:graphicFrameLocks noGrp="1"/>
          </p:cNvGraphicFramePr>
          <p:nvPr/>
        </p:nvGraphicFramePr>
        <p:xfrm>
          <a:off x="1139825" y="4000500"/>
          <a:ext cx="4025900" cy="640080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843213" y="2205038"/>
            <a:ext cx="4179887" cy="2665412"/>
            <a:chOff x="1791" y="1389"/>
            <a:chExt cx="2633" cy="1679"/>
          </a:xfrm>
        </p:grpSpPr>
        <p:sp>
          <p:nvSpPr>
            <p:cNvPr id="42043" name="Freeform 24"/>
            <p:cNvSpPr>
              <a:spLocks/>
            </p:cNvSpPr>
            <p:nvPr/>
          </p:nvSpPr>
          <p:spPr bwMode="auto">
            <a:xfrm>
              <a:off x="1791" y="1389"/>
              <a:ext cx="2532" cy="1679"/>
            </a:xfrm>
            <a:custGeom>
              <a:avLst/>
              <a:gdLst>
                <a:gd name="T0" fmla="*/ 0 w 2532"/>
                <a:gd name="T1" fmla="*/ 0 h 1679"/>
                <a:gd name="T2" fmla="*/ 2223 w 2532"/>
                <a:gd name="T3" fmla="*/ 771 h 1679"/>
                <a:gd name="T4" fmla="*/ 1856 w 2532"/>
                <a:gd name="T5" fmla="*/ 1679 h 1679"/>
                <a:gd name="T6" fmla="*/ 0 60000 65536"/>
                <a:gd name="T7" fmla="*/ 0 60000 65536"/>
                <a:gd name="T8" fmla="*/ 0 60000 65536"/>
                <a:gd name="T9" fmla="*/ 0 w 2532"/>
                <a:gd name="T10" fmla="*/ 0 h 1679"/>
                <a:gd name="T11" fmla="*/ 2532 w 2532"/>
                <a:gd name="T12" fmla="*/ 1679 h 16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2" h="1679">
                  <a:moveTo>
                    <a:pt x="0" y="0"/>
                  </a:moveTo>
                  <a:cubicBezTo>
                    <a:pt x="998" y="234"/>
                    <a:pt x="1914" y="491"/>
                    <a:pt x="2223" y="771"/>
                  </a:cubicBezTo>
                  <a:cubicBezTo>
                    <a:pt x="2532" y="1051"/>
                    <a:pt x="2400" y="1308"/>
                    <a:pt x="1856" y="16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44" name="Text Box 25"/>
            <p:cNvSpPr txBox="1">
              <a:spLocks noChangeArrowheads="1"/>
            </p:cNvSpPr>
            <p:nvPr/>
          </p:nvSpPr>
          <p:spPr bwMode="auto">
            <a:xfrm>
              <a:off x="4140" y="2263"/>
              <a:ext cx="2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* 3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076825" y="2205038"/>
            <a:ext cx="3494088" cy="3173412"/>
            <a:chOff x="3198" y="1389"/>
            <a:chExt cx="2201" cy="1999"/>
          </a:xfrm>
        </p:grpSpPr>
        <p:sp>
          <p:nvSpPr>
            <p:cNvPr id="42041" name="Freeform 28"/>
            <p:cNvSpPr>
              <a:spLocks/>
            </p:cNvSpPr>
            <p:nvPr/>
          </p:nvSpPr>
          <p:spPr bwMode="auto">
            <a:xfrm>
              <a:off x="3198" y="1389"/>
              <a:ext cx="1760" cy="1999"/>
            </a:xfrm>
            <a:custGeom>
              <a:avLst/>
              <a:gdLst>
                <a:gd name="T0" fmla="*/ 0 w 1760"/>
                <a:gd name="T1" fmla="*/ 0 h 1999"/>
                <a:gd name="T2" fmla="*/ 1640 w 1760"/>
                <a:gd name="T3" fmla="*/ 809 h 1999"/>
                <a:gd name="T4" fmla="*/ 722 w 1760"/>
                <a:gd name="T5" fmla="*/ 1999 h 1999"/>
                <a:gd name="T6" fmla="*/ 0 60000 65536"/>
                <a:gd name="T7" fmla="*/ 0 60000 65536"/>
                <a:gd name="T8" fmla="*/ 0 60000 65536"/>
                <a:gd name="T9" fmla="*/ 0 w 1760"/>
                <a:gd name="T10" fmla="*/ 0 h 1999"/>
                <a:gd name="T11" fmla="*/ 1760 w 1760"/>
                <a:gd name="T12" fmla="*/ 1999 h 19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0" h="1999">
                  <a:moveTo>
                    <a:pt x="0" y="0"/>
                  </a:moveTo>
                  <a:cubicBezTo>
                    <a:pt x="339" y="69"/>
                    <a:pt x="1520" y="476"/>
                    <a:pt x="1640" y="809"/>
                  </a:cubicBezTo>
                  <a:cubicBezTo>
                    <a:pt x="1760" y="1142"/>
                    <a:pt x="1051" y="1831"/>
                    <a:pt x="722" y="19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42" name="Text Box 29"/>
            <p:cNvSpPr txBox="1">
              <a:spLocks noChangeArrowheads="1"/>
            </p:cNvSpPr>
            <p:nvPr/>
          </p:nvSpPr>
          <p:spPr bwMode="auto">
            <a:xfrm>
              <a:off x="4876" y="2115"/>
              <a:ext cx="52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* 9 = 3</a:t>
              </a:r>
              <a:r>
                <a:rPr lang="pt-BR" altLang="pt-BR" sz="1600" baseline="30000">
                  <a:latin typeface="Times New Roman" charset="0"/>
                </a:rPr>
                <a:t>2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75B53-6BD7-411C-BE5A-036077DDA46D}" type="slidenum">
              <a:rPr lang="pt-BR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nimBg="1"/>
      <p:bldP spid="88076" grpId="0" animBg="1"/>
      <p:bldP spid="8808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Propriedades da Esperança e Variância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914400" y="2590800"/>
            <a:ext cx="3962400" cy="1524000"/>
            <a:chOff x="1536" y="1440"/>
            <a:chExt cx="2496" cy="960"/>
          </a:xfrm>
        </p:grpSpPr>
        <p:graphicFrame>
          <p:nvGraphicFramePr>
            <p:cNvPr id="43018" name="Object 4"/>
            <p:cNvGraphicFramePr>
              <a:graphicFrameLocks noChangeAspect="1"/>
            </p:cNvGraphicFramePr>
            <p:nvPr/>
          </p:nvGraphicFramePr>
          <p:xfrm>
            <a:off x="2064" y="1872"/>
            <a:ext cx="137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37" name="Equation" r:id="rId3" imgW="1524000" imgH="203200" progId="Equation.DSMT4">
                    <p:embed/>
                  </p:oleObj>
                </mc:Choice>
                <mc:Fallback>
                  <p:oleObj name="Equation" r:id="rId3" imgW="1524000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72"/>
                          <a:ext cx="137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9" name="Object 5"/>
            <p:cNvGraphicFramePr>
              <a:graphicFrameLocks noChangeAspect="1"/>
            </p:cNvGraphicFramePr>
            <p:nvPr/>
          </p:nvGraphicFramePr>
          <p:xfrm>
            <a:off x="2059" y="2053"/>
            <a:ext cx="174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38" name="Equation" r:id="rId5" imgW="1930400" imgH="228600" progId="Equation.DSMT4">
                    <p:embed/>
                  </p:oleObj>
                </mc:Choice>
                <mc:Fallback>
                  <p:oleObj name="Equation" r:id="rId5" imgW="19304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9" y="2053"/>
                          <a:ext cx="174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0" name="Object 6"/>
            <p:cNvGraphicFramePr>
              <a:graphicFrameLocks noChangeAspect="1"/>
            </p:cNvGraphicFramePr>
            <p:nvPr/>
          </p:nvGraphicFramePr>
          <p:xfrm>
            <a:off x="1839" y="1621"/>
            <a:ext cx="46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39" name="Equation" r:id="rId7" imgW="508000" imgH="190500" progId="Equation.DSMT4">
                    <p:embed/>
                  </p:oleObj>
                </mc:Choice>
                <mc:Fallback>
                  <p:oleObj name="Equation" r:id="rId7" imgW="508000" imgH="190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" y="1621"/>
                          <a:ext cx="46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1" name="Rectangle 7"/>
            <p:cNvSpPr>
              <a:spLocks noChangeArrowheads="1"/>
            </p:cNvSpPr>
            <p:nvPr/>
          </p:nvSpPr>
          <p:spPr bwMode="auto">
            <a:xfrm>
              <a:off x="1536" y="1440"/>
              <a:ext cx="2496" cy="96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932363" y="1557338"/>
            <a:ext cx="3886200" cy="4430712"/>
            <a:chOff x="3107" y="981"/>
            <a:chExt cx="2448" cy="2791"/>
          </a:xfrm>
        </p:grpSpPr>
        <p:pic>
          <p:nvPicPr>
            <p:cNvPr id="43014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384"/>
              <a:ext cx="2448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5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981"/>
              <a:ext cx="2448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3016" name="Object 17"/>
            <p:cNvGraphicFramePr>
              <a:graphicFrameLocks noChangeAspect="1"/>
            </p:cNvGraphicFramePr>
            <p:nvPr/>
          </p:nvGraphicFramePr>
          <p:xfrm>
            <a:off x="5394" y="2192"/>
            <a:ext cx="161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40" name="Equation" r:id="rId11" imgW="177492" imgH="164814" progId="Equation.DSMT4">
                    <p:embed/>
                  </p:oleObj>
                </mc:Choice>
                <mc:Fallback>
                  <p:oleObj name="Equation" r:id="rId11" imgW="177492" imgH="164814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4" y="2192"/>
                          <a:ext cx="161" cy="1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7" name="Object 20"/>
            <p:cNvGraphicFramePr>
              <a:graphicFrameLocks noChangeAspect="1"/>
            </p:cNvGraphicFramePr>
            <p:nvPr/>
          </p:nvGraphicFramePr>
          <p:xfrm>
            <a:off x="5109" y="3612"/>
            <a:ext cx="44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41" name="Equation" r:id="rId13" imgW="494870" imgH="177646" progId="Equation.DSMT4">
                    <p:embed/>
                  </p:oleObj>
                </mc:Choice>
                <mc:Fallback>
                  <p:oleObj name="Equation" r:id="rId13" imgW="494870" imgH="177646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9" y="3612"/>
                          <a:ext cx="446" cy="16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5CCD2-3B81-4927-AA9A-FF402269A005}" type="slidenum">
              <a:rPr lang="pt-BR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928688" y="3000375"/>
            <a:ext cx="1279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</a:rPr>
              <a:t>Y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= {?, ..., ?}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928688" y="3000375"/>
            <a:ext cx="140493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</a:rPr>
              <a:t>Y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= {2, ..., 12}</a:t>
            </a:r>
          </a:p>
        </p:txBody>
      </p:sp>
      <p:grpSp>
        <p:nvGrpSpPr>
          <p:cNvPr id="44035" name="Group 18"/>
          <p:cNvGrpSpPr>
            <a:grpSpLocks/>
          </p:cNvGrpSpPr>
          <p:nvPr/>
        </p:nvGrpSpPr>
        <p:grpSpPr bwMode="auto">
          <a:xfrm>
            <a:off x="914400" y="2500313"/>
            <a:ext cx="1219200" cy="381000"/>
            <a:chOff x="576" y="1776"/>
            <a:chExt cx="768" cy="240"/>
          </a:xfrm>
        </p:grpSpPr>
        <p:graphicFrame>
          <p:nvGraphicFramePr>
            <p:cNvPr id="44213" name="Object 10"/>
            <p:cNvGraphicFramePr>
              <a:graphicFrameLocks noChangeAspect="1"/>
            </p:cNvGraphicFramePr>
            <p:nvPr/>
          </p:nvGraphicFramePr>
          <p:xfrm>
            <a:off x="692" y="1824"/>
            <a:ext cx="64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16" name="Equation" r:id="rId3" imgW="710891" imgH="165028" progId="Equation.DSMT4">
                    <p:embed/>
                  </p:oleObj>
                </mc:Choice>
                <mc:Fallback>
                  <p:oleObj name="Equation" r:id="rId3" imgW="710891" imgH="16502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824"/>
                          <a:ext cx="641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214" name="Oval 11"/>
            <p:cNvSpPr>
              <a:spLocks noChangeArrowheads="1"/>
            </p:cNvSpPr>
            <p:nvPr/>
          </p:nvSpPr>
          <p:spPr bwMode="auto">
            <a:xfrm>
              <a:off x="6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4215" name="Rectangle 12"/>
            <p:cNvSpPr>
              <a:spLocks noChangeArrowheads="1"/>
            </p:cNvSpPr>
            <p:nvPr/>
          </p:nvSpPr>
          <p:spPr bwMode="auto">
            <a:xfrm>
              <a:off x="576" y="1776"/>
              <a:ext cx="768" cy="2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Propriedades da Esperança e Variância</a:t>
            </a:r>
          </a:p>
        </p:txBody>
      </p:sp>
      <p:graphicFrame>
        <p:nvGraphicFramePr>
          <p:cNvPr id="91159" name="Object 23"/>
          <p:cNvGraphicFramePr>
            <a:graphicFrameLocks noChangeAspect="1"/>
          </p:cNvGraphicFramePr>
          <p:nvPr/>
        </p:nvGraphicFramePr>
        <p:xfrm>
          <a:off x="585788" y="5778500"/>
          <a:ext cx="17494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7" name="Equation" r:id="rId5" imgW="1218671" imgH="203112" progId="Equation.DSMT4">
                  <p:embed/>
                </p:oleObj>
              </mc:Choice>
              <mc:Fallback>
                <p:oleObj name="Equation" r:id="rId5" imgW="1218671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778500"/>
                        <a:ext cx="17494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25"/>
          <p:cNvGraphicFramePr>
            <a:graphicFrameLocks noChangeAspect="1"/>
          </p:cNvGraphicFramePr>
          <p:nvPr/>
        </p:nvGraphicFramePr>
        <p:xfrm>
          <a:off x="849313" y="2057400"/>
          <a:ext cx="1058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8" name="Equation" r:id="rId7" imgW="736600" imgH="203200" progId="Equation.DSMT4">
                  <p:embed/>
                </p:oleObj>
              </mc:Choice>
              <mc:Fallback>
                <p:oleObj name="Equation" r:id="rId7" imgW="7366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057400"/>
                        <a:ext cx="1058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26"/>
          <p:cNvGraphicFramePr>
            <a:graphicFrameLocks noChangeAspect="1"/>
          </p:cNvGraphicFramePr>
          <p:nvPr/>
        </p:nvGraphicFramePr>
        <p:xfrm>
          <a:off x="2754313" y="2057400"/>
          <a:ext cx="13493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9" name="Equation" r:id="rId9" imgW="939392" imgH="203112" progId="Equation.DSMT4">
                  <p:embed/>
                </p:oleObj>
              </mc:Choice>
              <mc:Fallback>
                <p:oleObj name="Equation" r:id="rId9" imgW="939392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2057400"/>
                        <a:ext cx="13493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428625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056" name="Object 27"/>
          <p:cNvGraphicFramePr>
            <a:graphicFrameLocks noChangeAspect="1"/>
          </p:cNvGraphicFramePr>
          <p:nvPr/>
        </p:nvGraphicFramePr>
        <p:xfrm>
          <a:off x="5249863" y="2057400"/>
          <a:ext cx="1187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0" name="Equation" r:id="rId11" imgW="825500" imgH="203200" progId="Equation.DSMT4">
                  <p:embed/>
                </p:oleObj>
              </mc:Choice>
              <mc:Fallback>
                <p:oleObj name="Equation" r:id="rId11" imgW="825500" imgH="203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2057400"/>
                        <a:ext cx="11874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8"/>
          <p:cNvGraphicFramePr>
            <a:graphicFrameLocks noChangeAspect="1"/>
          </p:cNvGraphicFramePr>
          <p:nvPr/>
        </p:nvGraphicFramePr>
        <p:xfrm>
          <a:off x="7154863" y="2057400"/>
          <a:ext cx="1422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1" name="Equation" r:id="rId13" imgW="990170" imgH="203112" progId="Equation.DSMT4">
                  <p:embed/>
                </p:oleObj>
              </mc:Choice>
              <mc:Fallback>
                <p:oleObj name="Equation" r:id="rId13" imgW="990170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2057400"/>
                        <a:ext cx="1422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4832350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Tabela 33"/>
          <p:cNvGraphicFramePr>
            <a:graphicFrameLocks noGrp="1"/>
          </p:cNvGraphicFramePr>
          <p:nvPr/>
        </p:nvGraphicFramePr>
        <p:xfrm>
          <a:off x="544513" y="3500438"/>
          <a:ext cx="3527427" cy="1493835"/>
        </p:xfrm>
        <a:graphic>
          <a:graphicData uri="http://schemas.openxmlformats.org/drawingml/2006/table">
            <a:tbl>
              <a:tblPr/>
              <a:tblGrid>
                <a:gridCol w="7198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upo 38"/>
          <p:cNvGrpSpPr>
            <a:grpSpLocks/>
          </p:cNvGrpSpPr>
          <p:nvPr/>
        </p:nvGrpSpPr>
        <p:grpSpPr bwMode="auto">
          <a:xfrm>
            <a:off x="476250" y="3429000"/>
            <a:ext cx="809625" cy="333375"/>
            <a:chOff x="432390" y="3429000"/>
            <a:chExt cx="809204" cy="333048"/>
          </a:xfrm>
        </p:grpSpPr>
        <p:sp>
          <p:nvSpPr>
            <p:cNvPr id="44210" name="Text Box 18"/>
            <p:cNvSpPr txBox="1">
              <a:spLocks noChangeArrowheads="1"/>
            </p:cNvSpPr>
            <p:nvPr/>
          </p:nvSpPr>
          <p:spPr bwMode="auto">
            <a:xfrm>
              <a:off x="970366" y="3429000"/>
              <a:ext cx="2712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 i="1">
                  <a:latin typeface="Times New Roman" charset="0"/>
                  <a:cs typeface="Times New Roman" charset="0"/>
                </a:rPr>
                <a:t>X</a:t>
              </a:r>
            </a:p>
          </p:txBody>
        </p:sp>
        <p:cxnSp>
          <p:nvCxnSpPr>
            <p:cNvPr id="37" name="Conector reto 36"/>
            <p:cNvCxnSpPr/>
            <p:nvPr/>
          </p:nvCxnSpPr>
          <p:spPr>
            <a:xfrm rot="10800000">
              <a:off x="518070" y="3492438"/>
              <a:ext cx="696551" cy="2156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12" name="Text Box 18"/>
            <p:cNvSpPr txBox="1">
              <a:spLocks noChangeArrowheads="1"/>
            </p:cNvSpPr>
            <p:nvPr/>
          </p:nvSpPr>
          <p:spPr bwMode="auto">
            <a:xfrm>
              <a:off x="432390" y="3500438"/>
              <a:ext cx="30168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 i="1">
                  <a:latin typeface="Times New Roman" charset="0"/>
                  <a:cs typeface="Times New Roman" charset="0"/>
                </a:rPr>
                <a:t>W</a:t>
              </a:r>
            </a:p>
          </p:txBody>
        </p:sp>
      </p:grpSp>
      <p:graphicFrame>
        <p:nvGraphicFramePr>
          <p:cNvPr id="46" name="Tabela 45"/>
          <p:cNvGraphicFramePr>
            <a:graphicFrameLocks noGrp="1"/>
          </p:cNvGraphicFramePr>
          <p:nvPr/>
        </p:nvGraphicFramePr>
        <p:xfrm>
          <a:off x="4506913" y="3500438"/>
          <a:ext cx="4248152" cy="1706880"/>
        </p:xfrm>
        <a:graphic>
          <a:graphicData uri="http://schemas.openxmlformats.org/drawingml/2006/table">
            <a:tbl>
              <a:tblPr/>
              <a:tblGrid>
                <a:gridCol w="720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320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en-US" sz="1400" b="0" i="1" u="none" strike="noStrike" baseline="-250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400" b="0" i="1" u="none" strike="noStrike" baseline="-25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Grupo 55"/>
          <p:cNvGrpSpPr>
            <a:grpSpLocks/>
          </p:cNvGrpSpPr>
          <p:nvPr/>
        </p:nvGrpSpPr>
        <p:grpSpPr bwMode="auto">
          <a:xfrm>
            <a:off x="4457700" y="3429000"/>
            <a:ext cx="809625" cy="333375"/>
            <a:chOff x="432390" y="3429000"/>
            <a:chExt cx="809204" cy="333048"/>
          </a:xfrm>
        </p:grpSpPr>
        <p:sp>
          <p:nvSpPr>
            <p:cNvPr id="44207" name="Text Box 18"/>
            <p:cNvSpPr txBox="1">
              <a:spLocks noChangeArrowheads="1"/>
            </p:cNvSpPr>
            <p:nvPr/>
          </p:nvSpPr>
          <p:spPr bwMode="auto">
            <a:xfrm>
              <a:off x="970366" y="3429000"/>
              <a:ext cx="2712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 i="1">
                  <a:latin typeface="Times New Roman" charset="0"/>
                  <a:cs typeface="Times New Roman" charset="0"/>
                </a:rPr>
                <a:t>X</a:t>
              </a:r>
            </a:p>
          </p:txBody>
        </p:sp>
        <p:cxnSp>
          <p:nvCxnSpPr>
            <p:cNvPr id="58" name="Conector reto 57"/>
            <p:cNvCxnSpPr/>
            <p:nvPr/>
          </p:nvCxnSpPr>
          <p:spPr>
            <a:xfrm rot="10800000">
              <a:off x="518070" y="3492438"/>
              <a:ext cx="696551" cy="2156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09" name="Text Box 18"/>
            <p:cNvSpPr txBox="1">
              <a:spLocks noChangeArrowheads="1"/>
            </p:cNvSpPr>
            <p:nvPr/>
          </p:nvSpPr>
          <p:spPr bwMode="auto">
            <a:xfrm>
              <a:off x="432390" y="3500438"/>
              <a:ext cx="30168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 i="1">
                  <a:latin typeface="Times New Roman" charset="0"/>
                  <a:cs typeface="Times New Roman" charset="0"/>
                </a:rPr>
                <a:t>W</a:t>
              </a:r>
            </a:p>
          </p:txBody>
        </p:sp>
      </p:grp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5072063" y="3071813"/>
            <a:ext cx="3103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Distribuição Conjunta</a:t>
            </a:r>
            <a:r>
              <a:rPr lang="pt-BR" altLang="pt-BR" sz="1600"/>
              <a:t> de </a:t>
            </a:r>
            <a:r>
              <a:rPr lang="pt-BR" altLang="pt-BR" sz="1600" i="1">
                <a:latin typeface="Times New Roman" charset="0"/>
              </a:rPr>
              <a:t>X</a:t>
            </a:r>
            <a:r>
              <a:rPr lang="pt-BR" altLang="pt-BR" sz="1600"/>
              <a:t> e </a:t>
            </a:r>
            <a:r>
              <a:rPr lang="pt-BR" altLang="pt-BR" sz="1600" i="1">
                <a:latin typeface="Times New Roman" charset="0"/>
              </a:rPr>
              <a:t>W</a:t>
            </a: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585788" y="5313363"/>
          <a:ext cx="112871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" name="Equation" r:id="rId15" imgW="787058" imgH="203112" progId="Equation.DSMT4">
                  <p:embed/>
                </p:oleObj>
              </mc:Choice>
              <mc:Fallback>
                <p:oleObj name="Equation" r:id="rId15" imgW="787058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313363"/>
                        <a:ext cx="112871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1546225" y="5313363"/>
          <a:ext cx="30257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" name="Equation" r:id="rId17" imgW="2108200" imgH="203200" progId="Equation.DSMT4">
                  <p:embed/>
                </p:oleObj>
              </mc:Choice>
              <mc:Fallback>
                <p:oleObj name="Equation" r:id="rId17" imgW="2108200" imgH="203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313363"/>
                        <a:ext cx="3025775" cy="293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tângulo 35"/>
          <p:cNvSpPr/>
          <p:nvPr/>
        </p:nvSpPr>
        <p:spPr>
          <a:xfrm>
            <a:off x="1389063" y="3929063"/>
            <a:ext cx="2159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1839913" y="3725863"/>
            <a:ext cx="2159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253038" y="3929063"/>
            <a:ext cx="4667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06BD89-5E62-4CC1-AE70-FDEA3581B1F9}" type="slidenum">
              <a:rPr lang="pt-BR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nimBg="1" autoUpdateAnimBg="0"/>
      <p:bldP spid="60" grpId="0"/>
      <p:bldP spid="36" grpId="0" animBg="1"/>
      <p:bldP spid="40" grpId="0" animBg="1"/>
      <p:bldP spid="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Propriedades da Esperança e Variância</a:t>
            </a:r>
          </a:p>
        </p:txBody>
      </p:sp>
      <p:grpSp>
        <p:nvGrpSpPr>
          <p:cNvPr id="45059" name="Group 18"/>
          <p:cNvGrpSpPr>
            <a:grpSpLocks/>
          </p:cNvGrpSpPr>
          <p:nvPr/>
        </p:nvGrpSpPr>
        <p:grpSpPr bwMode="auto">
          <a:xfrm>
            <a:off x="914400" y="2500313"/>
            <a:ext cx="1219200" cy="381000"/>
            <a:chOff x="576" y="1776"/>
            <a:chExt cx="768" cy="240"/>
          </a:xfrm>
        </p:grpSpPr>
        <p:graphicFrame>
          <p:nvGraphicFramePr>
            <p:cNvPr id="45239" name="Object 10"/>
            <p:cNvGraphicFramePr>
              <a:graphicFrameLocks noChangeAspect="1"/>
            </p:cNvGraphicFramePr>
            <p:nvPr/>
          </p:nvGraphicFramePr>
          <p:xfrm>
            <a:off x="692" y="1824"/>
            <a:ext cx="64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3" name="Equation" r:id="rId3" imgW="710891" imgH="165028" progId="Equation.DSMT4">
                    <p:embed/>
                  </p:oleObj>
                </mc:Choice>
                <mc:Fallback>
                  <p:oleObj name="Equation" r:id="rId3" imgW="710891" imgH="16502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824"/>
                          <a:ext cx="641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40" name="Oval 11"/>
            <p:cNvSpPr>
              <a:spLocks noChangeArrowheads="1"/>
            </p:cNvSpPr>
            <p:nvPr/>
          </p:nvSpPr>
          <p:spPr bwMode="auto">
            <a:xfrm>
              <a:off x="6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5241" name="Rectangle 12"/>
            <p:cNvSpPr>
              <a:spLocks noChangeArrowheads="1"/>
            </p:cNvSpPr>
            <p:nvPr/>
          </p:nvSpPr>
          <p:spPr bwMode="auto">
            <a:xfrm>
              <a:off x="576" y="1776"/>
              <a:ext cx="768" cy="2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91159" name="Object 23"/>
          <p:cNvGraphicFramePr>
            <a:graphicFrameLocks noChangeAspect="1"/>
          </p:cNvGraphicFramePr>
          <p:nvPr/>
        </p:nvGraphicFramePr>
        <p:xfrm>
          <a:off x="585788" y="5778500"/>
          <a:ext cx="17494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4" name="Equation" r:id="rId5" imgW="1218671" imgH="203112" progId="Equation.DSMT4">
                  <p:embed/>
                </p:oleObj>
              </mc:Choice>
              <mc:Fallback>
                <p:oleObj name="Equation" r:id="rId5" imgW="1218671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778500"/>
                        <a:ext cx="17494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0" name="Object 24"/>
          <p:cNvGraphicFramePr>
            <a:graphicFrameLocks noChangeAspect="1"/>
          </p:cNvGraphicFramePr>
          <p:nvPr/>
        </p:nvGraphicFramePr>
        <p:xfrm>
          <a:off x="2181225" y="5775325"/>
          <a:ext cx="1676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5" name="Equation" r:id="rId7" imgW="1167893" imgH="203112" progId="Equation.DSMT4">
                  <p:embed/>
                </p:oleObj>
              </mc:Choice>
              <mc:Fallback>
                <p:oleObj name="Equation" r:id="rId7" imgW="1167893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775325"/>
                        <a:ext cx="1676400" cy="293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3929063" y="5757863"/>
            <a:ext cx="4468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considerando que </a:t>
            </a:r>
            <a:r>
              <a:rPr lang="pt-BR" altLang="pt-BR" sz="1600" i="1">
                <a:latin typeface="Times New Roman" charset="0"/>
              </a:rPr>
              <a:t>X</a:t>
            </a:r>
            <a:r>
              <a:rPr lang="pt-BR" altLang="pt-BR" sz="1600"/>
              <a:t> e </a:t>
            </a:r>
            <a:r>
              <a:rPr lang="pt-BR" altLang="pt-BR" sz="1600" i="1">
                <a:latin typeface="Times New Roman" charset="0"/>
              </a:rPr>
              <a:t>W</a:t>
            </a:r>
            <a:r>
              <a:rPr lang="pt-BR" altLang="pt-BR" sz="1600"/>
              <a:t> sejam independentes</a:t>
            </a:r>
          </a:p>
        </p:txBody>
      </p:sp>
      <p:graphicFrame>
        <p:nvGraphicFramePr>
          <p:cNvPr id="45063" name="Object 25"/>
          <p:cNvGraphicFramePr>
            <a:graphicFrameLocks noChangeAspect="1"/>
          </p:cNvGraphicFramePr>
          <p:nvPr/>
        </p:nvGraphicFramePr>
        <p:xfrm>
          <a:off x="849313" y="2057400"/>
          <a:ext cx="1058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6" name="Equation" r:id="rId9" imgW="736600" imgH="203200" progId="Equation.DSMT4">
                  <p:embed/>
                </p:oleObj>
              </mc:Choice>
              <mc:Fallback>
                <p:oleObj name="Equation" r:id="rId9" imgW="7366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057400"/>
                        <a:ext cx="1058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6"/>
          <p:cNvGraphicFramePr>
            <a:graphicFrameLocks noChangeAspect="1"/>
          </p:cNvGraphicFramePr>
          <p:nvPr/>
        </p:nvGraphicFramePr>
        <p:xfrm>
          <a:off x="2754313" y="2057400"/>
          <a:ext cx="13493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7" name="Equation" r:id="rId11" imgW="939392" imgH="203112" progId="Equation.DSMT4">
                  <p:embed/>
                </p:oleObj>
              </mc:Choice>
              <mc:Fallback>
                <p:oleObj name="Equation" r:id="rId11" imgW="939392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2057400"/>
                        <a:ext cx="13493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428625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082" name="Object 27"/>
          <p:cNvGraphicFramePr>
            <a:graphicFrameLocks noChangeAspect="1"/>
          </p:cNvGraphicFramePr>
          <p:nvPr/>
        </p:nvGraphicFramePr>
        <p:xfrm>
          <a:off x="5249863" y="2057400"/>
          <a:ext cx="1187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8" name="Equation" r:id="rId13" imgW="825500" imgH="203200" progId="Equation.DSMT4">
                  <p:embed/>
                </p:oleObj>
              </mc:Choice>
              <mc:Fallback>
                <p:oleObj name="Equation" r:id="rId13" imgW="825500" imgH="203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2057400"/>
                        <a:ext cx="11874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8"/>
          <p:cNvGraphicFramePr>
            <a:graphicFrameLocks noChangeAspect="1"/>
          </p:cNvGraphicFramePr>
          <p:nvPr/>
        </p:nvGraphicFramePr>
        <p:xfrm>
          <a:off x="7154863" y="2057400"/>
          <a:ext cx="1422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9" name="Equation" r:id="rId15" imgW="990170" imgH="203112" progId="Equation.DSMT4">
                  <p:embed/>
                </p:oleObj>
              </mc:Choice>
              <mc:Fallback>
                <p:oleObj name="Equation" r:id="rId15" imgW="990170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2057400"/>
                        <a:ext cx="1422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4832350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101" name="Text Box 18"/>
          <p:cNvSpPr txBox="1">
            <a:spLocks noChangeArrowheads="1"/>
          </p:cNvSpPr>
          <p:nvPr/>
        </p:nvSpPr>
        <p:spPr bwMode="auto">
          <a:xfrm>
            <a:off x="928688" y="3000375"/>
            <a:ext cx="1279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cs typeface="Times New Roman" charset="0"/>
              </a:rPr>
              <a:t>Y = {?, ..., ?}</a:t>
            </a:r>
          </a:p>
        </p:txBody>
      </p:sp>
      <p:sp>
        <p:nvSpPr>
          <p:cNvPr id="45102" name="Text Box 18"/>
          <p:cNvSpPr txBox="1">
            <a:spLocks noChangeArrowheads="1"/>
          </p:cNvSpPr>
          <p:nvPr/>
        </p:nvSpPr>
        <p:spPr bwMode="auto">
          <a:xfrm>
            <a:off x="928688" y="3000375"/>
            <a:ext cx="140493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  <a:cs typeface="Times New Roman" charset="0"/>
              </a:rPr>
              <a:t>Y</a:t>
            </a:r>
            <a:r>
              <a:rPr lang="pt-BR" altLang="pt-BR" sz="1600">
                <a:latin typeface="Times New Roman" charset="0"/>
                <a:cs typeface="Times New Roman" charset="0"/>
              </a:rPr>
              <a:t> = {2, ..., 12}</a:t>
            </a:r>
          </a:p>
        </p:txBody>
      </p:sp>
      <p:graphicFrame>
        <p:nvGraphicFramePr>
          <p:cNvPr id="34" name="Tabela 33"/>
          <p:cNvGraphicFramePr>
            <a:graphicFrameLocks noGrp="1"/>
          </p:cNvGraphicFramePr>
          <p:nvPr/>
        </p:nvGraphicFramePr>
        <p:xfrm>
          <a:off x="544513" y="3500438"/>
          <a:ext cx="3527427" cy="1493835"/>
        </p:xfrm>
        <a:graphic>
          <a:graphicData uri="http://schemas.openxmlformats.org/drawingml/2006/table">
            <a:tbl>
              <a:tblPr/>
              <a:tblGrid>
                <a:gridCol w="7198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79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45155" name="Grupo 38"/>
          <p:cNvGrpSpPr>
            <a:grpSpLocks/>
          </p:cNvGrpSpPr>
          <p:nvPr/>
        </p:nvGrpSpPr>
        <p:grpSpPr bwMode="auto">
          <a:xfrm>
            <a:off x="476250" y="3429000"/>
            <a:ext cx="809625" cy="333375"/>
            <a:chOff x="432390" y="3429000"/>
            <a:chExt cx="809204" cy="333048"/>
          </a:xfrm>
        </p:grpSpPr>
        <p:sp>
          <p:nvSpPr>
            <p:cNvPr id="45236" name="Text Box 18"/>
            <p:cNvSpPr txBox="1">
              <a:spLocks noChangeArrowheads="1"/>
            </p:cNvSpPr>
            <p:nvPr/>
          </p:nvSpPr>
          <p:spPr bwMode="auto">
            <a:xfrm>
              <a:off x="970366" y="3429000"/>
              <a:ext cx="2712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 i="1">
                  <a:latin typeface="Times New Roman" charset="0"/>
                  <a:cs typeface="Times New Roman" charset="0"/>
                </a:rPr>
                <a:t>X</a:t>
              </a:r>
            </a:p>
          </p:txBody>
        </p:sp>
        <p:cxnSp>
          <p:nvCxnSpPr>
            <p:cNvPr id="37" name="Conector reto 36"/>
            <p:cNvCxnSpPr/>
            <p:nvPr/>
          </p:nvCxnSpPr>
          <p:spPr>
            <a:xfrm rot="10800000">
              <a:off x="518070" y="3492438"/>
              <a:ext cx="696551" cy="2156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38" name="Text Box 18"/>
            <p:cNvSpPr txBox="1">
              <a:spLocks noChangeArrowheads="1"/>
            </p:cNvSpPr>
            <p:nvPr/>
          </p:nvSpPr>
          <p:spPr bwMode="auto">
            <a:xfrm>
              <a:off x="432390" y="3500438"/>
              <a:ext cx="30168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 i="1">
                  <a:latin typeface="Times New Roman" charset="0"/>
                  <a:cs typeface="Times New Roman" charset="0"/>
                </a:rPr>
                <a:t>W</a:t>
              </a:r>
            </a:p>
          </p:txBody>
        </p:sp>
      </p:grpSp>
      <p:graphicFrame>
        <p:nvGraphicFramePr>
          <p:cNvPr id="46" name="Tabela 45"/>
          <p:cNvGraphicFramePr>
            <a:graphicFrameLocks noGrp="1"/>
          </p:cNvGraphicFramePr>
          <p:nvPr/>
        </p:nvGraphicFramePr>
        <p:xfrm>
          <a:off x="4506913" y="3500438"/>
          <a:ext cx="4248152" cy="1706880"/>
        </p:xfrm>
        <a:graphic>
          <a:graphicData uri="http://schemas.openxmlformats.org/drawingml/2006/table">
            <a:tbl>
              <a:tblPr/>
              <a:tblGrid>
                <a:gridCol w="720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320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en-US" sz="1400" b="0" i="1" u="none" strike="noStrike" baseline="-250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0,045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0,1125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0,1125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0,045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0,055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0,055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0,006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0,009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0,009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0,006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0,002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0,003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0,005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0,005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0,003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0,002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32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400" b="0" i="1" u="none" strike="noStrike" baseline="-25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5225" name="Grupo 55"/>
          <p:cNvGrpSpPr>
            <a:grpSpLocks/>
          </p:cNvGrpSpPr>
          <p:nvPr/>
        </p:nvGrpSpPr>
        <p:grpSpPr bwMode="auto">
          <a:xfrm>
            <a:off x="4457700" y="3429000"/>
            <a:ext cx="809625" cy="333375"/>
            <a:chOff x="432390" y="3429000"/>
            <a:chExt cx="809204" cy="333048"/>
          </a:xfrm>
        </p:grpSpPr>
        <p:sp>
          <p:nvSpPr>
            <p:cNvPr id="45233" name="Text Box 18"/>
            <p:cNvSpPr txBox="1">
              <a:spLocks noChangeArrowheads="1"/>
            </p:cNvSpPr>
            <p:nvPr/>
          </p:nvSpPr>
          <p:spPr bwMode="auto">
            <a:xfrm>
              <a:off x="970366" y="3429000"/>
              <a:ext cx="2712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 i="1">
                  <a:latin typeface="Times New Roman" charset="0"/>
                  <a:cs typeface="Times New Roman" charset="0"/>
                </a:rPr>
                <a:t>X</a:t>
              </a:r>
            </a:p>
          </p:txBody>
        </p:sp>
        <p:cxnSp>
          <p:nvCxnSpPr>
            <p:cNvPr id="58" name="Conector reto 57"/>
            <p:cNvCxnSpPr/>
            <p:nvPr/>
          </p:nvCxnSpPr>
          <p:spPr>
            <a:xfrm rot="10800000">
              <a:off x="518070" y="3492438"/>
              <a:ext cx="696551" cy="2156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35" name="Text Box 18"/>
            <p:cNvSpPr txBox="1">
              <a:spLocks noChangeArrowheads="1"/>
            </p:cNvSpPr>
            <p:nvPr/>
          </p:nvSpPr>
          <p:spPr bwMode="auto">
            <a:xfrm>
              <a:off x="432390" y="3500438"/>
              <a:ext cx="30168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 i="1">
                  <a:latin typeface="Times New Roman" charset="0"/>
                  <a:cs typeface="Times New Roman" charset="0"/>
                </a:rPr>
                <a:t>W</a:t>
              </a:r>
            </a:p>
          </p:txBody>
        </p:sp>
      </p:grpSp>
      <p:sp>
        <p:nvSpPr>
          <p:cNvPr id="45226" name="Text Box 14"/>
          <p:cNvSpPr txBox="1">
            <a:spLocks noChangeArrowheads="1"/>
          </p:cNvSpPr>
          <p:nvPr/>
        </p:nvSpPr>
        <p:spPr bwMode="auto">
          <a:xfrm>
            <a:off x="5072063" y="3071813"/>
            <a:ext cx="3103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Distribuição Conjunta</a:t>
            </a:r>
            <a:r>
              <a:rPr lang="pt-BR" altLang="pt-BR" sz="1600"/>
              <a:t> de </a:t>
            </a:r>
            <a:r>
              <a:rPr lang="pt-BR" altLang="pt-BR" sz="1600" i="1">
                <a:latin typeface="Times New Roman" charset="0"/>
              </a:rPr>
              <a:t>X</a:t>
            </a:r>
            <a:r>
              <a:rPr lang="pt-BR" altLang="pt-BR" sz="1600"/>
              <a:t> e </a:t>
            </a:r>
            <a:r>
              <a:rPr lang="pt-BR" altLang="pt-BR" sz="1600" i="1">
                <a:latin typeface="Times New Roman" charset="0"/>
              </a:rPr>
              <a:t>W</a:t>
            </a:r>
          </a:p>
        </p:txBody>
      </p:sp>
      <p:graphicFrame>
        <p:nvGraphicFramePr>
          <p:cNvPr id="45227" name="Object 9"/>
          <p:cNvGraphicFramePr>
            <a:graphicFrameLocks noChangeAspect="1"/>
          </p:cNvGraphicFramePr>
          <p:nvPr/>
        </p:nvGraphicFramePr>
        <p:xfrm>
          <a:off x="585788" y="5313363"/>
          <a:ext cx="112871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0" name="Equation" r:id="rId17" imgW="787058" imgH="203112" progId="Equation.DSMT4">
                  <p:embed/>
                </p:oleObj>
              </mc:Choice>
              <mc:Fallback>
                <p:oleObj name="Equation" r:id="rId17" imgW="787058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313363"/>
                        <a:ext cx="112871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28" name="Object 30"/>
          <p:cNvGraphicFramePr>
            <a:graphicFrameLocks noChangeAspect="1"/>
          </p:cNvGraphicFramePr>
          <p:nvPr/>
        </p:nvGraphicFramePr>
        <p:xfrm>
          <a:off x="1546225" y="5313363"/>
          <a:ext cx="30257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1" name="Equation" r:id="rId19" imgW="2108200" imgH="203200" progId="Equation.DSMT4">
                  <p:embed/>
                </p:oleObj>
              </mc:Choice>
              <mc:Fallback>
                <p:oleObj name="Equation" r:id="rId19" imgW="2108200" imgH="203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313363"/>
                        <a:ext cx="3025775" cy="293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tângulo 35"/>
          <p:cNvSpPr/>
          <p:nvPr/>
        </p:nvSpPr>
        <p:spPr>
          <a:xfrm>
            <a:off x="1389063" y="3929063"/>
            <a:ext cx="2159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1839913" y="3725863"/>
            <a:ext cx="2159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253038" y="3929063"/>
            <a:ext cx="4667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049E8-659B-4F2F-81A8-6B7793529BEE}" type="slidenum">
              <a:rPr lang="pt-BR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Propriedades da Esperança e Variância</a:t>
            </a:r>
          </a:p>
        </p:txBody>
      </p:sp>
      <p:grpSp>
        <p:nvGrpSpPr>
          <p:cNvPr id="46083" name="Group 18"/>
          <p:cNvGrpSpPr>
            <a:grpSpLocks/>
          </p:cNvGrpSpPr>
          <p:nvPr/>
        </p:nvGrpSpPr>
        <p:grpSpPr bwMode="auto">
          <a:xfrm>
            <a:off x="914400" y="2500313"/>
            <a:ext cx="1219200" cy="381000"/>
            <a:chOff x="576" y="1776"/>
            <a:chExt cx="768" cy="240"/>
          </a:xfrm>
        </p:grpSpPr>
        <p:graphicFrame>
          <p:nvGraphicFramePr>
            <p:cNvPr id="46156" name="Object 10"/>
            <p:cNvGraphicFramePr>
              <a:graphicFrameLocks noChangeAspect="1"/>
            </p:cNvGraphicFramePr>
            <p:nvPr/>
          </p:nvGraphicFramePr>
          <p:xfrm>
            <a:off x="692" y="1824"/>
            <a:ext cx="64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1" name="Equation" r:id="rId3" imgW="710891" imgH="165028" progId="Equation.DSMT4">
                    <p:embed/>
                  </p:oleObj>
                </mc:Choice>
                <mc:Fallback>
                  <p:oleObj name="Equation" r:id="rId3" imgW="710891" imgH="16502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824"/>
                          <a:ext cx="641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57" name="Oval 11"/>
            <p:cNvSpPr>
              <a:spLocks noChangeArrowheads="1"/>
            </p:cNvSpPr>
            <p:nvPr/>
          </p:nvSpPr>
          <p:spPr bwMode="auto">
            <a:xfrm>
              <a:off x="6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6158" name="Rectangle 12"/>
            <p:cNvSpPr>
              <a:spLocks noChangeArrowheads="1"/>
            </p:cNvSpPr>
            <p:nvPr/>
          </p:nvSpPr>
          <p:spPr bwMode="auto">
            <a:xfrm>
              <a:off x="576" y="1776"/>
              <a:ext cx="768" cy="2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46084" name="Object 25"/>
          <p:cNvGraphicFramePr>
            <a:graphicFrameLocks noChangeAspect="1"/>
          </p:cNvGraphicFramePr>
          <p:nvPr/>
        </p:nvGraphicFramePr>
        <p:xfrm>
          <a:off x="849313" y="2057400"/>
          <a:ext cx="1058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5" imgW="736600" imgH="203200" progId="Equation.DSMT4">
                  <p:embed/>
                </p:oleObj>
              </mc:Choice>
              <mc:Fallback>
                <p:oleObj name="Equation" r:id="rId5" imgW="7366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057400"/>
                        <a:ext cx="1058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26"/>
          <p:cNvGraphicFramePr>
            <a:graphicFrameLocks noChangeAspect="1"/>
          </p:cNvGraphicFramePr>
          <p:nvPr/>
        </p:nvGraphicFramePr>
        <p:xfrm>
          <a:off x="2754313" y="2057400"/>
          <a:ext cx="13493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7" imgW="939392" imgH="203112" progId="Equation.DSMT4">
                  <p:embed/>
                </p:oleObj>
              </mc:Choice>
              <mc:Fallback>
                <p:oleObj name="Equation" r:id="rId7" imgW="939392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2057400"/>
                        <a:ext cx="13493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428625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103" name="Object 27"/>
          <p:cNvGraphicFramePr>
            <a:graphicFrameLocks noChangeAspect="1"/>
          </p:cNvGraphicFramePr>
          <p:nvPr/>
        </p:nvGraphicFramePr>
        <p:xfrm>
          <a:off x="5249863" y="2057400"/>
          <a:ext cx="1187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Equation" r:id="rId9" imgW="825500" imgH="203200" progId="Equation.DSMT4">
                  <p:embed/>
                </p:oleObj>
              </mc:Choice>
              <mc:Fallback>
                <p:oleObj name="Equation" r:id="rId9" imgW="825500" imgH="203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2057400"/>
                        <a:ext cx="11874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8"/>
          <p:cNvGraphicFramePr>
            <a:graphicFrameLocks noChangeAspect="1"/>
          </p:cNvGraphicFramePr>
          <p:nvPr/>
        </p:nvGraphicFramePr>
        <p:xfrm>
          <a:off x="7154863" y="2057400"/>
          <a:ext cx="1422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name="Equation" r:id="rId11" imgW="990170" imgH="203112" progId="Equation.DSMT4">
                  <p:embed/>
                </p:oleObj>
              </mc:Choice>
              <mc:Fallback>
                <p:oleObj name="Equation" r:id="rId11" imgW="990170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2057400"/>
                        <a:ext cx="1422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4832350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Object 11"/>
          <p:cNvGraphicFramePr>
            <a:graphicFrameLocks noChangeAspect="1"/>
          </p:cNvGraphicFramePr>
          <p:nvPr/>
        </p:nvGraphicFramePr>
        <p:xfrm>
          <a:off x="990600" y="3487738"/>
          <a:ext cx="129381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name="Equation" r:id="rId13" imgW="901309" imgH="203112" progId="Equation.DSMT4">
                  <p:embed/>
                </p:oleObj>
              </mc:Choice>
              <mc:Fallback>
                <p:oleObj name="Equation" r:id="rId13" imgW="901309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87738"/>
                        <a:ext cx="129381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2111375" y="3436938"/>
          <a:ext cx="29543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Equation" r:id="rId15" imgW="2057400" imgH="355600" progId="Equation.DSMT4">
                  <p:embed/>
                </p:oleObj>
              </mc:Choice>
              <mc:Fallback>
                <p:oleObj name="Equation" r:id="rId15" imgW="2057400" imgH="355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436938"/>
                        <a:ext cx="2954338" cy="514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3"/>
          <p:cNvGraphicFramePr>
            <a:graphicFrameLocks noChangeAspect="1"/>
          </p:cNvGraphicFramePr>
          <p:nvPr/>
        </p:nvGraphicFramePr>
        <p:xfrm>
          <a:off x="1914525" y="3975100"/>
          <a:ext cx="50720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Equation" r:id="rId17" imgW="3530600" imgH="355600" progId="Equation.DSMT4">
                  <p:embed/>
                </p:oleObj>
              </mc:Choice>
              <mc:Fallback>
                <p:oleObj name="Equation" r:id="rId17" imgW="35306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975100"/>
                        <a:ext cx="50720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4"/>
          <p:cNvGraphicFramePr>
            <a:graphicFrameLocks noChangeAspect="1"/>
          </p:cNvGraphicFramePr>
          <p:nvPr/>
        </p:nvGraphicFramePr>
        <p:xfrm>
          <a:off x="1914525" y="4618038"/>
          <a:ext cx="51069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Equation" r:id="rId19" imgW="3556000" imgH="355600" progId="Equation.DSMT4">
                  <p:embed/>
                </p:oleObj>
              </mc:Choice>
              <mc:Fallback>
                <p:oleObj name="Equation" r:id="rId19" imgW="3556000" imgH="35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4618038"/>
                        <a:ext cx="51069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5"/>
          <p:cNvGraphicFramePr>
            <a:graphicFrameLocks noChangeAspect="1"/>
          </p:cNvGraphicFramePr>
          <p:nvPr/>
        </p:nvGraphicFramePr>
        <p:xfrm>
          <a:off x="1914525" y="5227638"/>
          <a:ext cx="3173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Equation" r:id="rId21" imgW="2209800" imgH="355600" progId="Equation.DSMT4">
                  <p:embed/>
                </p:oleObj>
              </mc:Choice>
              <mc:Fallback>
                <p:oleObj name="Equation" r:id="rId21" imgW="2209800" imgH="355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5227638"/>
                        <a:ext cx="31734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6"/>
          <p:cNvGraphicFramePr>
            <a:graphicFrameLocks noChangeAspect="1"/>
          </p:cNvGraphicFramePr>
          <p:nvPr/>
        </p:nvGraphicFramePr>
        <p:xfrm>
          <a:off x="1914525" y="5849938"/>
          <a:ext cx="31178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Equation" r:id="rId23" imgW="2171700" imgH="203200" progId="Equation.DSMT4">
                  <p:embed/>
                </p:oleObj>
              </mc:Choice>
              <mc:Fallback>
                <p:oleObj name="Equation" r:id="rId23" imgW="21717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5849938"/>
                        <a:ext cx="31178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943600" y="5826125"/>
            <a:ext cx="2590800" cy="533400"/>
            <a:chOff x="3648" y="3504"/>
            <a:chExt cx="1632" cy="336"/>
          </a:xfrm>
        </p:grpSpPr>
        <p:graphicFrame>
          <p:nvGraphicFramePr>
            <p:cNvPr id="46154" name="Object 17"/>
            <p:cNvGraphicFramePr>
              <a:graphicFrameLocks noChangeAspect="1"/>
            </p:cNvGraphicFramePr>
            <p:nvPr/>
          </p:nvGraphicFramePr>
          <p:xfrm>
            <a:off x="3706" y="3600"/>
            <a:ext cx="151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2" name="Equation" r:id="rId25" imgW="1676400" imgH="203200" progId="Equation.DSMT4">
                    <p:embed/>
                  </p:oleObj>
                </mc:Choice>
                <mc:Fallback>
                  <p:oleObj name="Equation" r:id="rId25" imgW="1676400" imgH="203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3600"/>
                          <a:ext cx="151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55" name="Rectangle 35"/>
            <p:cNvSpPr>
              <a:spLocks noChangeArrowheads="1"/>
            </p:cNvSpPr>
            <p:nvPr/>
          </p:nvSpPr>
          <p:spPr bwMode="auto">
            <a:xfrm>
              <a:off x="3648" y="3504"/>
              <a:ext cx="1632" cy="33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416050" y="3487738"/>
            <a:ext cx="228600" cy="246062"/>
            <a:chOff x="892" y="2304"/>
            <a:chExt cx="144" cy="155"/>
          </a:xfrm>
        </p:grpSpPr>
        <p:sp>
          <p:nvSpPr>
            <p:cNvPr id="46152" name="Text Box 39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6153" name="Oval 38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887663" y="3489325"/>
            <a:ext cx="228600" cy="246063"/>
            <a:chOff x="892" y="2304"/>
            <a:chExt cx="144" cy="155"/>
          </a:xfrm>
        </p:grpSpPr>
        <p:sp>
          <p:nvSpPr>
            <p:cNvPr id="46150" name="Text Box 62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6151" name="Oval 63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398963" y="4022725"/>
            <a:ext cx="228600" cy="246063"/>
            <a:chOff x="892" y="2304"/>
            <a:chExt cx="144" cy="155"/>
          </a:xfrm>
        </p:grpSpPr>
        <p:sp>
          <p:nvSpPr>
            <p:cNvPr id="46148" name="Text Box 65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6149" name="Oval 66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4419600" y="4668838"/>
            <a:ext cx="228600" cy="246062"/>
            <a:chOff x="892" y="2304"/>
            <a:chExt cx="144" cy="155"/>
          </a:xfrm>
        </p:grpSpPr>
        <p:sp>
          <p:nvSpPr>
            <p:cNvPr id="46146" name="Text Box 68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6147" name="Oval 69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3416300" y="5286375"/>
            <a:ext cx="228600" cy="246063"/>
            <a:chOff x="892" y="2304"/>
            <a:chExt cx="144" cy="155"/>
          </a:xfrm>
        </p:grpSpPr>
        <p:sp>
          <p:nvSpPr>
            <p:cNvPr id="46144" name="Text Box 71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6145" name="Oval 72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2606675" y="5857875"/>
            <a:ext cx="228600" cy="246063"/>
            <a:chOff x="892" y="2304"/>
            <a:chExt cx="144" cy="155"/>
          </a:xfrm>
        </p:grpSpPr>
        <p:sp>
          <p:nvSpPr>
            <p:cNvPr id="46142" name="Text Box 74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6143" name="Oval 75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74" name="Object 18"/>
          <p:cNvGraphicFramePr>
            <a:graphicFrameLocks noChangeAspect="1"/>
          </p:cNvGraphicFramePr>
          <p:nvPr/>
        </p:nvGraphicFramePr>
        <p:xfrm>
          <a:off x="3511550" y="5853113"/>
          <a:ext cx="15494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27" imgW="1079032" imgH="203112" progId="Equation.DSMT4">
                  <p:embed/>
                </p:oleObj>
              </mc:Choice>
              <mc:Fallback>
                <p:oleObj name="Equation" r:id="rId27" imgW="1079032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5853113"/>
                        <a:ext cx="1549400" cy="293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9"/>
          <p:cNvGraphicFramePr>
            <a:graphicFrameLocks noChangeAspect="1"/>
          </p:cNvGraphicFramePr>
          <p:nvPr/>
        </p:nvGraphicFramePr>
        <p:xfrm>
          <a:off x="990600" y="2971800"/>
          <a:ext cx="19859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Equation" r:id="rId29" imgW="1384300" imgH="342900" progId="Equation.DSMT4">
                  <p:embed/>
                </p:oleObj>
              </mc:Choice>
              <mc:Fallback>
                <p:oleObj name="Equation" r:id="rId29" imgW="1384300" imgH="342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9859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1657350" y="2560638"/>
            <a:ext cx="228600" cy="246062"/>
            <a:chOff x="892" y="2304"/>
            <a:chExt cx="144" cy="155"/>
          </a:xfrm>
        </p:grpSpPr>
        <p:sp>
          <p:nvSpPr>
            <p:cNvPr id="46140" name="Text Box 39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6141" name="Oval 38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pic>
        <p:nvPicPr>
          <p:cNvPr id="46138" name="Picture 2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428875"/>
            <a:ext cx="347821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A95A3-183C-4B18-895F-AD5416D88D5B}" type="slidenum">
              <a:rPr lang="pt-BR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Object 24"/>
          <p:cNvGraphicFramePr>
            <a:graphicFrameLocks noChangeAspect="1"/>
          </p:cNvGraphicFramePr>
          <p:nvPr/>
        </p:nvGraphicFramePr>
        <p:xfrm>
          <a:off x="1022350" y="2928938"/>
          <a:ext cx="22240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Equation" r:id="rId3" imgW="1548728" imgH="291973" progId="Equation.DSMT4">
                  <p:embed/>
                </p:oleObj>
              </mc:Choice>
              <mc:Fallback>
                <p:oleObj name="Equation" r:id="rId3" imgW="1548728" imgH="291973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2928938"/>
                        <a:ext cx="22240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Propriedades da Esperança e Variância</a:t>
            </a:r>
          </a:p>
        </p:txBody>
      </p:sp>
      <p:grpSp>
        <p:nvGrpSpPr>
          <p:cNvPr id="47108" name="Group 18"/>
          <p:cNvGrpSpPr>
            <a:grpSpLocks/>
          </p:cNvGrpSpPr>
          <p:nvPr/>
        </p:nvGrpSpPr>
        <p:grpSpPr bwMode="auto">
          <a:xfrm>
            <a:off x="914400" y="2500313"/>
            <a:ext cx="1219200" cy="381000"/>
            <a:chOff x="576" y="1776"/>
            <a:chExt cx="768" cy="240"/>
          </a:xfrm>
        </p:grpSpPr>
        <p:graphicFrame>
          <p:nvGraphicFramePr>
            <p:cNvPr id="47160" name="Object 10"/>
            <p:cNvGraphicFramePr>
              <a:graphicFrameLocks noChangeAspect="1"/>
            </p:cNvGraphicFramePr>
            <p:nvPr/>
          </p:nvGraphicFramePr>
          <p:xfrm>
            <a:off x="692" y="1824"/>
            <a:ext cx="64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0" name="Equation" r:id="rId5" imgW="710891" imgH="165028" progId="Equation.DSMT4">
                    <p:embed/>
                  </p:oleObj>
                </mc:Choice>
                <mc:Fallback>
                  <p:oleObj name="Equation" r:id="rId5" imgW="710891" imgH="16502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824"/>
                          <a:ext cx="641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61" name="Oval 11"/>
            <p:cNvSpPr>
              <a:spLocks noChangeArrowheads="1"/>
            </p:cNvSpPr>
            <p:nvPr/>
          </p:nvSpPr>
          <p:spPr bwMode="auto">
            <a:xfrm>
              <a:off x="6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7162" name="Rectangle 12"/>
            <p:cNvSpPr>
              <a:spLocks noChangeArrowheads="1"/>
            </p:cNvSpPr>
            <p:nvPr/>
          </p:nvSpPr>
          <p:spPr bwMode="auto">
            <a:xfrm>
              <a:off x="576" y="1776"/>
              <a:ext cx="768" cy="2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47109" name="Object 25"/>
          <p:cNvGraphicFramePr>
            <a:graphicFrameLocks noChangeAspect="1"/>
          </p:cNvGraphicFramePr>
          <p:nvPr/>
        </p:nvGraphicFramePr>
        <p:xfrm>
          <a:off x="849313" y="2057400"/>
          <a:ext cx="1058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Equation" r:id="rId7" imgW="736600" imgH="203200" progId="Equation.DSMT4">
                  <p:embed/>
                </p:oleObj>
              </mc:Choice>
              <mc:Fallback>
                <p:oleObj name="Equation" r:id="rId7" imgW="7366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057400"/>
                        <a:ext cx="1058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26"/>
          <p:cNvGraphicFramePr>
            <a:graphicFrameLocks noChangeAspect="1"/>
          </p:cNvGraphicFramePr>
          <p:nvPr/>
        </p:nvGraphicFramePr>
        <p:xfrm>
          <a:off x="2754313" y="2057400"/>
          <a:ext cx="13493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9" imgW="939392" imgH="203112" progId="Equation.DSMT4">
                  <p:embed/>
                </p:oleObj>
              </mc:Choice>
              <mc:Fallback>
                <p:oleObj name="Equation" r:id="rId9" imgW="939392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2057400"/>
                        <a:ext cx="13493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428625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128" name="Object 27"/>
          <p:cNvGraphicFramePr>
            <a:graphicFrameLocks noChangeAspect="1"/>
          </p:cNvGraphicFramePr>
          <p:nvPr/>
        </p:nvGraphicFramePr>
        <p:xfrm>
          <a:off x="5249863" y="2057400"/>
          <a:ext cx="1187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11" imgW="825500" imgH="203200" progId="Equation.DSMT4">
                  <p:embed/>
                </p:oleObj>
              </mc:Choice>
              <mc:Fallback>
                <p:oleObj name="Equation" r:id="rId11" imgW="825500" imgH="203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2057400"/>
                        <a:ext cx="11874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8"/>
          <p:cNvGraphicFramePr>
            <a:graphicFrameLocks noChangeAspect="1"/>
          </p:cNvGraphicFramePr>
          <p:nvPr/>
        </p:nvGraphicFramePr>
        <p:xfrm>
          <a:off x="7154863" y="2057400"/>
          <a:ext cx="1422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13" imgW="990170" imgH="203112" progId="Equation.DSMT4">
                  <p:embed/>
                </p:oleObj>
              </mc:Choice>
              <mc:Fallback>
                <p:oleObj name="Equation" r:id="rId13" imgW="990170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2057400"/>
                        <a:ext cx="1422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4832350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Object 16"/>
          <p:cNvGraphicFramePr>
            <a:graphicFrameLocks noChangeAspect="1"/>
          </p:cNvGraphicFramePr>
          <p:nvPr/>
        </p:nvGraphicFramePr>
        <p:xfrm>
          <a:off x="2138363" y="4613275"/>
          <a:ext cx="5546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15" imgW="3860800" imgH="254000" progId="Equation.DSMT4">
                  <p:embed/>
                </p:oleObj>
              </mc:Choice>
              <mc:Fallback>
                <p:oleObj name="Equation" r:id="rId15" imgW="38608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4613275"/>
                        <a:ext cx="55467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7"/>
          <p:cNvGraphicFramePr>
            <a:graphicFrameLocks noChangeAspect="1"/>
          </p:cNvGraphicFramePr>
          <p:nvPr/>
        </p:nvGraphicFramePr>
        <p:xfrm>
          <a:off x="1022350" y="3460750"/>
          <a:ext cx="1439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17" imgW="1002865" imgH="203112" progId="Equation.DSMT4">
                  <p:embed/>
                </p:oleObj>
              </mc:Choice>
              <mc:Fallback>
                <p:oleObj name="Equation" r:id="rId17" imgW="1002865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460750"/>
                        <a:ext cx="14398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8"/>
          <p:cNvGraphicFramePr>
            <a:graphicFrameLocks noChangeAspect="1"/>
          </p:cNvGraphicFramePr>
          <p:nvPr/>
        </p:nvGraphicFramePr>
        <p:xfrm>
          <a:off x="2317750" y="3384550"/>
          <a:ext cx="2590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Equation" r:id="rId19" imgW="1803400" imgH="292100" progId="Equation.DSMT4">
                  <p:embed/>
                </p:oleObj>
              </mc:Choice>
              <mc:Fallback>
                <p:oleObj name="Equation" r:id="rId19" imgW="1803400" imgH="292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384550"/>
                        <a:ext cx="2590800" cy="42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9"/>
          <p:cNvGraphicFramePr>
            <a:graphicFrameLocks noChangeAspect="1"/>
          </p:cNvGraphicFramePr>
          <p:nvPr/>
        </p:nvGraphicFramePr>
        <p:xfrm>
          <a:off x="2127250" y="3779838"/>
          <a:ext cx="37036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Equation" r:id="rId21" imgW="2578100" imgH="292100" progId="Equation.DSMT4">
                  <p:embed/>
                </p:oleObj>
              </mc:Choice>
              <mc:Fallback>
                <p:oleObj name="Equation" r:id="rId21" imgW="2578100" imgH="292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779838"/>
                        <a:ext cx="37036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0"/>
          <p:cNvGraphicFramePr>
            <a:graphicFrameLocks noChangeAspect="1"/>
          </p:cNvGraphicFramePr>
          <p:nvPr/>
        </p:nvGraphicFramePr>
        <p:xfrm>
          <a:off x="2127250" y="4222750"/>
          <a:ext cx="55467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Equation" r:id="rId23" imgW="3860800" imgH="228600" progId="Equation.DSMT4">
                  <p:embed/>
                </p:oleObj>
              </mc:Choice>
              <mc:Fallback>
                <p:oleObj name="Equation" r:id="rId23" imgW="38608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222750"/>
                        <a:ext cx="55467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2300288" y="4540250"/>
            <a:ext cx="1511300" cy="5048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59" name="Object 21"/>
          <p:cNvGraphicFramePr>
            <a:graphicFrameLocks noChangeAspect="1"/>
          </p:cNvGraphicFramePr>
          <p:nvPr/>
        </p:nvGraphicFramePr>
        <p:xfrm>
          <a:off x="2692400" y="5116513"/>
          <a:ext cx="7302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Equation" r:id="rId25" imgW="507780" imgH="203112" progId="Equation.DSMT4">
                  <p:embed/>
                </p:oleObj>
              </mc:Choice>
              <mc:Fallback>
                <p:oleObj name="Equation" r:id="rId25" imgW="507780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116513"/>
                        <a:ext cx="7302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Oval 37"/>
          <p:cNvSpPr>
            <a:spLocks noChangeArrowheads="1"/>
          </p:cNvSpPr>
          <p:nvPr/>
        </p:nvSpPr>
        <p:spPr bwMode="auto">
          <a:xfrm>
            <a:off x="3822700" y="4518025"/>
            <a:ext cx="1511300" cy="5048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62" name="Object 22"/>
          <p:cNvGraphicFramePr>
            <a:graphicFrameLocks noChangeAspect="1"/>
          </p:cNvGraphicFramePr>
          <p:nvPr/>
        </p:nvGraphicFramePr>
        <p:xfrm>
          <a:off x="4214813" y="5116513"/>
          <a:ext cx="7302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27" imgW="507780" imgH="203112" progId="Equation.DSMT4">
                  <p:embed/>
                </p:oleObj>
              </mc:Choice>
              <mc:Fallback>
                <p:oleObj name="Equation" r:id="rId27" imgW="507780" imgH="2031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116513"/>
                        <a:ext cx="7302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39"/>
          <p:cNvSpPr>
            <a:spLocks noChangeArrowheads="1"/>
          </p:cNvSpPr>
          <p:nvPr/>
        </p:nvSpPr>
        <p:spPr bwMode="auto">
          <a:xfrm>
            <a:off x="5649913" y="4540250"/>
            <a:ext cx="1944687" cy="5048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68" name="Object 23"/>
          <p:cNvGraphicFramePr>
            <a:graphicFrameLocks noChangeAspect="1"/>
          </p:cNvGraphicFramePr>
          <p:nvPr/>
        </p:nvGraphicFramePr>
        <p:xfrm>
          <a:off x="6049963" y="5116513"/>
          <a:ext cx="11493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Equation" r:id="rId29" imgW="799753" imgH="203112" progId="Equation.DSMT4">
                  <p:embed/>
                </p:oleObj>
              </mc:Choice>
              <mc:Fallback>
                <p:oleObj name="Equation" r:id="rId29" imgW="799753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5116513"/>
                        <a:ext cx="11493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5403850" y="5381625"/>
            <a:ext cx="2400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covariância entre </a:t>
            </a:r>
            <a:r>
              <a:rPr lang="pt-BR" altLang="pt-BR" sz="1600" i="1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>
                <a:solidFill>
                  <a:srgbClr val="FF3300"/>
                </a:solidFill>
              </a:rPr>
              <a:t> e </a:t>
            </a:r>
            <a:r>
              <a:rPr lang="pt-BR" altLang="pt-BR" sz="1600" i="1">
                <a:solidFill>
                  <a:srgbClr val="FF3300"/>
                </a:solidFill>
                <a:latin typeface="Times New Roman" charset="0"/>
              </a:rPr>
              <a:t>W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1F522-184E-48AC-8C09-DFE90A5D0203}" type="slidenum">
              <a:rPr lang="pt-BR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5" grpId="0" animBg="1"/>
      <p:bldP spid="7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Propriedades da Esperança e Variância</a:t>
            </a:r>
          </a:p>
        </p:txBody>
      </p:sp>
      <p:grpSp>
        <p:nvGrpSpPr>
          <p:cNvPr id="48131" name="Group 18"/>
          <p:cNvGrpSpPr>
            <a:grpSpLocks/>
          </p:cNvGrpSpPr>
          <p:nvPr/>
        </p:nvGrpSpPr>
        <p:grpSpPr bwMode="auto">
          <a:xfrm>
            <a:off x="914400" y="2500313"/>
            <a:ext cx="1219200" cy="381000"/>
            <a:chOff x="576" y="1776"/>
            <a:chExt cx="768" cy="240"/>
          </a:xfrm>
        </p:grpSpPr>
        <p:graphicFrame>
          <p:nvGraphicFramePr>
            <p:cNvPr id="48180" name="Object 10"/>
            <p:cNvGraphicFramePr>
              <a:graphicFrameLocks noChangeAspect="1"/>
            </p:cNvGraphicFramePr>
            <p:nvPr/>
          </p:nvGraphicFramePr>
          <p:xfrm>
            <a:off x="692" y="1824"/>
            <a:ext cx="64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7" name="Equation" r:id="rId3" imgW="710891" imgH="165028" progId="Equation.DSMT4">
                    <p:embed/>
                  </p:oleObj>
                </mc:Choice>
                <mc:Fallback>
                  <p:oleObj name="Equation" r:id="rId3" imgW="710891" imgH="16502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824"/>
                          <a:ext cx="641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1" name="Oval 11"/>
            <p:cNvSpPr>
              <a:spLocks noChangeArrowheads="1"/>
            </p:cNvSpPr>
            <p:nvPr/>
          </p:nvSpPr>
          <p:spPr bwMode="auto">
            <a:xfrm>
              <a:off x="6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8182" name="Rectangle 12"/>
            <p:cNvSpPr>
              <a:spLocks noChangeArrowheads="1"/>
            </p:cNvSpPr>
            <p:nvPr/>
          </p:nvSpPr>
          <p:spPr bwMode="auto">
            <a:xfrm>
              <a:off x="576" y="1776"/>
              <a:ext cx="768" cy="2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48132" name="Object 25"/>
          <p:cNvGraphicFramePr>
            <a:graphicFrameLocks noChangeAspect="1"/>
          </p:cNvGraphicFramePr>
          <p:nvPr/>
        </p:nvGraphicFramePr>
        <p:xfrm>
          <a:off x="849313" y="2057400"/>
          <a:ext cx="1058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8" name="Equation" r:id="rId5" imgW="736600" imgH="203200" progId="Equation.DSMT4">
                  <p:embed/>
                </p:oleObj>
              </mc:Choice>
              <mc:Fallback>
                <p:oleObj name="Equation" r:id="rId5" imgW="7366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057400"/>
                        <a:ext cx="1058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26"/>
          <p:cNvGraphicFramePr>
            <a:graphicFrameLocks noChangeAspect="1"/>
          </p:cNvGraphicFramePr>
          <p:nvPr/>
        </p:nvGraphicFramePr>
        <p:xfrm>
          <a:off x="2754313" y="2057400"/>
          <a:ext cx="13493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9" name="Equation" r:id="rId7" imgW="939392" imgH="203112" progId="Equation.DSMT4">
                  <p:embed/>
                </p:oleObj>
              </mc:Choice>
              <mc:Fallback>
                <p:oleObj name="Equation" r:id="rId7" imgW="939392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2057400"/>
                        <a:ext cx="13493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428625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151" name="Object 27"/>
          <p:cNvGraphicFramePr>
            <a:graphicFrameLocks noChangeAspect="1"/>
          </p:cNvGraphicFramePr>
          <p:nvPr/>
        </p:nvGraphicFramePr>
        <p:xfrm>
          <a:off x="5249863" y="2057400"/>
          <a:ext cx="1187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0" name="Equation" r:id="rId9" imgW="825500" imgH="203200" progId="Equation.DSMT4">
                  <p:embed/>
                </p:oleObj>
              </mc:Choice>
              <mc:Fallback>
                <p:oleObj name="Equation" r:id="rId9" imgW="825500" imgH="203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2057400"/>
                        <a:ext cx="11874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8"/>
          <p:cNvGraphicFramePr>
            <a:graphicFrameLocks noChangeAspect="1"/>
          </p:cNvGraphicFramePr>
          <p:nvPr/>
        </p:nvGraphicFramePr>
        <p:xfrm>
          <a:off x="7154863" y="2057400"/>
          <a:ext cx="1422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1" name="Equation" r:id="rId11" imgW="990170" imgH="203112" progId="Equation.DSMT4">
                  <p:embed/>
                </p:oleObj>
              </mc:Choice>
              <mc:Fallback>
                <p:oleObj name="Equation" r:id="rId11" imgW="990170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2057400"/>
                        <a:ext cx="1422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4832350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170" name="Object 16"/>
          <p:cNvGraphicFramePr>
            <a:graphicFrameLocks noChangeAspect="1"/>
          </p:cNvGraphicFramePr>
          <p:nvPr/>
        </p:nvGraphicFramePr>
        <p:xfrm>
          <a:off x="2138363" y="4613275"/>
          <a:ext cx="5546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2" name="Equation" r:id="rId13" imgW="3860800" imgH="254000" progId="Equation.DSMT4">
                  <p:embed/>
                </p:oleObj>
              </mc:Choice>
              <mc:Fallback>
                <p:oleObj name="Equation" r:id="rId13" imgW="38608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4613275"/>
                        <a:ext cx="55467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1" name="Object 17"/>
          <p:cNvGraphicFramePr>
            <a:graphicFrameLocks noChangeAspect="1"/>
          </p:cNvGraphicFramePr>
          <p:nvPr/>
        </p:nvGraphicFramePr>
        <p:xfrm>
          <a:off x="1022350" y="3460750"/>
          <a:ext cx="1439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3" name="Equation" r:id="rId15" imgW="1002865" imgH="203112" progId="Equation.DSMT4">
                  <p:embed/>
                </p:oleObj>
              </mc:Choice>
              <mc:Fallback>
                <p:oleObj name="Equation" r:id="rId15" imgW="1002865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460750"/>
                        <a:ext cx="14398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2" name="Object 18"/>
          <p:cNvGraphicFramePr>
            <a:graphicFrameLocks noChangeAspect="1"/>
          </p:cNvGraphicFramePr>
          <p:nvPr/>
        </p:nvGraphicFramePr>
        <p:xfrm>
          <a:off x="2317750" y="3384550"/>
          <a:ext cx="2590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4" name="Equation" r:id="rId17" imgW="1803400" imgH="292100" progId="Equation.DSMT4">
                  <p:embed/>
                </p:oleObj>
              </mc:Choice>
              <mc:Fallback>
                <p:oleObj name="Equation" r:id="rId17" imgW="1803400" imgH="292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384550"/>
                        <a:ext cx="2590800" cy="42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3" name="Object 19"/>
          <p:cNvGraphicFramePr>
            <a:graphicFrameLocks noChangeAspect="1"/>
          </p:cNvGraphicFramePr>
          <p:nvPr/>
        </p:nvGraphicFramePr>
        <p:xfrm>
          <a:off x="2127250" y="3779838"/>
          <a:ext cx="37036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5" name="Equation" r:id="rId19" imgW="2578100" imgH="292100" progId="Equation.DSMT4">
                  <p:embed/>
                </p:oleObj>
              </mc:Choice>
              <mc:Fallback>
                <p:oleObj name="Equation" r:id="rId19" imgW="2578100" imgH="292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779838"/>
                        <a:ext cx="37036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4" name="Object 20"/>
          <p:cNvGraphicFramePr>
            <a:graphicFrameLocks noChangeAspect="1"/>
          </p:cNvGraphicFramePr>
          <p:nvPr/>
        </p:nvGraphicFramePr>
        <p:xfrm>
          <a:off x="2127250" y="4222750"/>
          <a:ext cx="55467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6" name="Equation" r:id="rId21" imgW="3860800" imgH="228600" progId="Equation.DSMT4">
                  <p:embed/>
                </p:oleObj>
              </mc:Choice>
              <mc:Fallback>
                <p:oleObj name="Equation" r:id="rId21" imgW="38608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222750"/>
                        <a:ext cx="55467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5" name="Object 24"/>
          <p:cNvGraphicFramePr>
            <a:graphicFrameLocks noChangeAspect="1"/>
          </p:cNvGraphicFramePr>
          <p:nvPr/>
        </p:nvGraphicFramePr>
        <p:xfrm>
          <a:off x="1022350" y="2928938"/>
          <a:ext cx="22240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7" name="Equation" r:id="rId23" imgW="1548728" imgH="291973" progId="Equation.DSMT4">
                  <p:embed/>
                </p:oleObj>
              </mc:Choice>
              <mc:Fallback>
                <p:oleObj name="Equation" r:id="rId23" imgW="1548728" imgH="291973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2928938"/>
                        <a:ext cx="22240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76" name="Grupo 79"/>
          <p:cNvGrpSpPr>
            <a:grpSpLocks/>
          </p:cNvGrpSpPr>
          <p:nvPr/>
        </p:nvGrpSpPr>
        <p:grpSpPr bwMode="auto">
          <a:xfrm>
            <a:off x="4108450" y="5064125"/>
            <a:ext cx="4464050" cy="576263"/>
            <a:chOff x="2484438" y="5924572"/>
            <a:chExt cx="4464050" cy="576262"/>
          </a:xfrm>
        </p:grpSpPr>
        <p:graphicFrame>
          <p:nvGraphicFramePr>
            <p:cNvPr id="48178" name="Object 13"/>
            <p:cNvGraphicFramePr>
              <a:graphicFrameLocks noChangeAspect="1"/>
            </p:cNvGraphicFramePr>
            <p:nvPr/>
          </p:nvGraphicFramePr>
          <p:xfrm>
            <a:off x="2600325" y="6069034"/>
            <a:ext cx="4249738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8" name="Equation" r:id="rId25" imgW="2959100" imgH="203200" progId="Equation.DSMT4">
                    <p:embed/>
                  </p:oleObj>
                </mc:Choice>
                <mc:Fallback>
                  <p:oleObj name="Equation" r:id="rId25" imgW="2959100" imgH="203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325" y="6069034"/>
                          <a:ext cx="4249738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79" name="Rectangle 26"/>
            <p:cNvSpPr>
              <a:spLocks noChangeArrowheads="1"/>
            </p:cNvSpPr>
            <p:nvPr/>
          </p:nvSpPr>
          <p:spPr bwMode="auto">
            <a:xfrm>
              <a:off x="2484438" y="5924572"/>
              <a:ext cx="4464050" cy="57626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CE4EA-EEDE-489B-A510-53B9094AFF97}" type="slidenum">
              <a:rPr lang="pt-BR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Propriedades da Esperança e Variância</a:t>
            </a:r>
          </a:p>
        </p:txBody>
      </p:sp>
      <p:grpSp>
        <p:nvGrpSpPr>
          <p:cNvPr id="49155" name="Group 18"/>
          <p:cNvGrpSpPr>
            <a:grpSpLocks/>
          </p:cNvGrpSpPr>
          <p:nvPr/>
        </p:nvGrpSpPr>
        <p:grpSpPr bwMode="auto">
          <a:xfrm>
            <a:off x="914400" y="2500313"/>
            <a:ext cx="1219200" cy="381000"/>
            <a:chOff x="576" y="1776"/>
            <a:chExt cx="768" cy="240"/>
          </a:xfrm>
        </p:grpSpPr>
        <p:graphicFrame>
          <p:nvGraphicFramePr>
            <p:cNvPr id="49237" name="Object 10"/>
            <p:cNvGraphicFramePr>
              <a:graphicFrameLocks noChangeAspect="1"/>
            </p:cNvGraphicFramePr>
            <p:nvPr/>
          </p:nvGraphicFramePr>
          <p:xfrm>
            <a:off x="692" y="1824"/>
            <a:ext cx="64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45" name="Equation" r:id="rId3" imgW="710891" imgH="165028" progId="Equation.DSMT4">
                    <p:embed/>
                  </p:oleObj>
                </mc:Choice>
                <mc:Fallback>
                  <p:oleObj name="Equation" r:id="rId3" imgW="710891" imgH="16502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824"/>
                          <a:ext cx="641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38" name="Oval 11"/>
            <p:cNvSpPr>
              <a:spLocks noChangeArrowheads="1"/>
            </p:cNvSpPr>
            <p:nvPr/>
          </p:nvSpPr>
          <p:spPr bwMode="auto">
            <a:xfrm>
              <a:off x="6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9239" name="Rectangle 12"/>
            <p:cNvSpPr>
              <a:spLocks noChangeArrowheads="1"/>
            </p:cNvSpPr>
            <p:nvPr/>
          </p:nvSpPr>
          <p:spPr bwMode="auto">
            <a:xfrm>
              <a:off x="576" y="1776"/>
              <a:ext cx="768" cy="2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49156" name="Object 25"/>
          <p:cNvGraphicFramePr>
            <a:graphicFrameLocks noChangeAspect="1"/>
          </p:cNvGraphicFramePr>
          <p:nvPr/>
        </p:nvGraphicFramePr>
        <p:xfrm>
          <a:off x="849313" y="2057400"/>
          <a:ext cx="1058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6" name="Equation" r:id="rId5" imgW="736600" imgH="203200" progId="Equation.DSMT4">
                  <p:embed/>
                </p:oleObj>
              </mc:Choice>
              <mc:Fallback>
                <p:oleObj name="Equation" r:id="rId5" imgW="7366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057400"/>
                        <a:ext cx="1058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26"/>
          <p:cNvGraphicFramePr>
            <a:graphicFrameLocks noChangeAspect="1"/>
          </p:cNvGraphicFramePr>
          <p:nvPr/>
        </p:nvGraphicFramePr>
        <p:xfrm>
          <a:off x="2754313" y="2057400"/>
          <a:ext cx="13493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7" name="Equation" r:id="rId7" imgW="939392" imgH="203112" progId="Equation.DSMT4">
                  <p:embed/>
                </p:oleObj>
              </mc:Choice>
              <mc:Fallback>
                <p:oleObj name="Equation" r:id="rId7" imgW="939392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2057400"/>
                        <a:ext cx="13493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428625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175" name="Object 27"/>
          <p:cNvGraphicFramePr>
            <a:graphicFrameLocks noChangeAspect="1"/>
          </p:cNvGraphicFramePr>
          <p:nvPr/>
        </p:nvGraphicFramePr>
        <p:xfrm>
          <a:off x="5249863" y="2057400"/>
          <a:ext cx="1187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8" name="Equation" r:id="rId9" imgW="825500" imgH="203200" progId="Equation.DSMT4">
                  <p:embed/>
                </p:oleObj>
              </mc:Choice>
              <mc:Fallback>
                <p:oleObj name="Equation" r:id="rId9" imgW="825500" imgH="203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2057400"/>
                        <a:ext cx="11874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8"/>
          <p:cNvGraphicFramePr>
            <a:graphicFrameLocks noChangeAspect="1"/>
          </p:cNvGraphicFramePr>
          <p:nvPr/>
        </p:nvGraphicFramePr>
        <p:xfrm>
          <a:off x="7154863" y="2057400"/>
          <a:ext cx="1422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9" name="Equation" r:id="rId11" imgW="990170" imgH="203112" progId="Equation.DSMT4">
                  <p:embed/>
                </p:oleObj>
              </mc:Choice>
              <mc:Fallback>
                <p:oleObj name="Equation" r:id="rId11" imgW="990170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2057400"/>
                        <a:ext cx="1422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4832350" y="1428750"/>
          <a:ext cx="4025900" cy="427038"/>
        </p:xfrm>
        <a:graphic>
          <a:graphicData uri="http://schemas.openxmlformats.org/drawingml/2006/table">
            <a:tbl>
              <a:tblPr/>
              <a:tblGrid>
                <a:gridCol w="785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194" name="Object 16"/>
          <p:cNvGraphicFramePr>
            <a:graphicFrameLocks noChangeAspect="1"/>
          </p:cNvGraphicFramePr>
          <p:nvPr/>
        </p:nvGraphicFramePr>
        <p:xfrm>
          <a:off x="2143125" y="4613275"/>
          <a:ext cx="5546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0" name="Equation" r:id="rId13" imgW="3860800" imgH="254000" progId="Equation.DSMT4">
                  <p:embed/>
                </p:oleObj>
              </mc:Choice>
              <mc:Fallback>
                <p:oleObj name="Equation" r:id="rId13" imgW="38608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613275"/>
                        <a:ext cx="55467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5" name="Object 17"/>
          <p:cNvGraphicFramePr>
            <a:graphicFrameLocks noChangeAspect="1"/>
          </p:cNvGraphicFramePr>
          <p:nvPr/>
        </p:nvGraphicFramePr>
        <p:xfrm>
          <a:off x="1027113" y="3460750"/>
          <a:ext cx="14398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1" name="Equation" r:id="rId15" imgW="1002865" imgH="203112" progId="Equation.DSMT4">
                  <p:embed/>
                </p:oleObj>
              </mc:Choice>
              <mc:Fallback>
                <p:oleObj name="Equation" r:id="rId15" imgW="1002865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460750"/>
                        <a:ext cx="143986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6" name="Object 18"/>
          <p:cNvGraphicFramePr>
            <a:graphicFrameLocks noChangeAspect="1"/>
          </p:cNvGraphicFramePr>
          <p:nvPr/>
        </p:nvGraphicFramePr>
        <p:xfrm>
          <a:off x="2322513" y="3384550"/>
          <a:ext cx="2590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2" name="Equation" r:id="rId17" imgW="1803400" imgH="292100" progId="Equation.DSMT4">
                  <p:embed/>
                </p:oleObj>
              </mc:Choice>
              <mc:Fallback>
                <p:oleObj name="Equation" r:id="rId17" imgW="1803400" imgH="292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384550"/>
                        <a:ext cx="2590800" cy="42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7" name="Object 19"/>
          <p:cNvGraphicFramePr>
            <a:graphicFrameLocks noChangeAspect="1"/>
          </p:cNvGraphicFramePr>
          <p:nvPr/>
        </p:nvGraphicFramePr>
        <p:xfrm>
          <a:off x="2132013" y="3779838"/>
          <a:ext cx="37036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3" name="Equation" r:id="rId19" imgW="2578100" imgH="292100" progId="Equation.DSMT4">
                  <p:embed/>
                </p:oleObj>
              </mc:Choice>
              <mc:Fallback>
                <p:oleObj name="Equation" r:id="rId19" imgW="2578100" imgH="292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779838"/>
                        <a:ext cx="37036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8" name="Object 20"/>
          <p:cNvGraphicFramePr>
            <a:graphicFrameLocks noChangeAspect="1"/>
          </p:cNvGraphicFramePr>
          <p:nvPr/>
        </p:nvGraphicFramePr>
        <p:xfrm>
          <a:off x="2132013" y="4222750"/>
          <a:ext cx="55467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4" name="Equation" r:id="rId21" imgW="3860800" imgH="228600" progId="Equation.DSMT4">
                  <p:embed/>
                </p:oleObj>
              </mc:Choice>
              <mc:Fallback>
                <p:oleObj name="Equation" r:id="rId21" imgW="38608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222750"/>
                        <a:ext cx="55467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9" name="Object 24"/>
          <p:cNvGraphicFramePr>
            <a:graphicFrameLocks noChangeAspect="1"/>
          </p:cNvGraphicFramePr>
          <p:nvPr/>
        </p:nvGraphicFramePr>
        <p:xfrm>
          <a:off x="1027113" y="2928938"/>
          <a:ext cx="22240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5" name="Equation" r:id="rId23" imgW="1548728" imgH="291973" progId="Equation.DSMT4">
                  <p:embed/>
                </p:oleObj>
              </mc:Choice>
              <mc:Fallback>
                <p:oleObj name="Equation" r:id="rId23" imgW="1548728" imgH="291973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28938"/>
                        <a:ext cx="22240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o 79"/>
          <p:cNvGrpSpPr>
            <a:grpSpLocks/>
          </p:cNvGrpSpPr>
          <p:nvPr/>
        </p:nvGrpSpPr>
        <p:grpSpPr bwMode="auto">
          <a:xfrm>
            <a:off x="4108450" y="5064125"/>
            <a:ext cx="4464050" cy="576263"/>
            <a:chOff x="2484438" y="5924572"/>
            <a:chExt cx="4464050" cy="576262"/>
          </a:xfrm>
        </p:grpSpPr>
        <p:graphicFrame>
          <p:nvGraphicFramePr>
            <p:cNvPr id="49235" name="Object 15"/>
            <p:cNvGraphicFramePr>
              <a:graphicFrameLocks noChangeAspect="1"/>
            </p:cNvGraphicFramePr>
            <p:nvPr/>
          </p:nvGraphicFramePr>
          <p:xfrm>
            <a:off x="2600325" y="6069034"/>
            <a:ext cx="4249738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56" name="Equation" r:id="rId25" imgW="2959100" imgH="203200" progId="Equation.DSMT4">
                    <p:embed/>
                  </p:oleObj>
                </mc:Choice>
                <mc:Fallback>
                  <p:oleObj name="Equation" r:id="rId25" imgW="2959100" imgH="203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325" y="6069034"/>
                          <a:ext cx="4249738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36" name="Rectangle 26"/>
            <p:cNvSpPr>
              <a:spLocks noChangeArrowheads="1"/>
            </p:cNvSpPr>
            <p:nvPr/>
          </p:nvSpPr>
          <p:spPr bwMode="auto">
            <a:xfrm>
              <a:off x="2484438" y="5924572"/>
              <a:ext cx="4464050" cy="57626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04963" y="3451225"/>
            <a:ext cx="228600" cy="246063"/>
            <a:chOff x="892" y="2304"/>
            <a:chExt cx="144" cy="155"/>
          </a:xfrm>
        </p:grpSpPr>
        <p:sp>
          <p:nvSpPr>
            <p:cNvPr id="49233" name="Text Box 22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9234" name="Oval 23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857500" y="3451225"/>
            <a:ext cx="228600" cy="246063"/>
            <a:chOff x="892" y="2304"/>
            <a:chExt cx="144" cy="155"/>
          </a:xfrm>
        </p:grpSpPr>
        <p:sp>
          <p:nvSpPr>
            <p:cNvPr id="49231" name="Text Box 25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9232" name="Oval 26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232275" y="3451225"/>
            <a:ext cx="228600" cy="246063"/>
            <a:chOff x="892" y="2304"/>
            <a:chExt cx="144" cy="155"/>
          </a:xfrm>
        </p:grpSpPr>
        <p:sp>
          <p:nvSpPr>
            <p:cNvPr id="49229" name="Text Box 28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9230" name="Oval 29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859088" y="3843338"/>
            <a:ext cx="228600" cy="246062"/>
            <a:chOff x="892" y="2304"/>
            <a:chExt cx="144" cy="155"/>
          </a:xfrm>
        </p:grpSpPr>
        <p:sp>
          <p:nvSpPr>
            <p:cNvPr id="49227" name="Text Box 31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9228" name="Oval 32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924425" y="3854450"/>
            <a:ext cx="228600" cy="246063"/>
            <a:chOff x="892" y="2304"/>
            <a:chExt cx="144" cy="155"/>
          </a:xfrm>
        </p:grpSpPr>
        <p:sp>
          <p:nvSpPr>
            <p:cNvPr id="49225" name="Text Box 34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9226" name="Oval 35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2906713" y="4246563"/>
            <a:ext cx="228600" cy="246062"/>
            <a:chOff x="892" y="2304"/>
            <a:chExt cx="144" cy="155"/>
          </a:xfrm>
        </p:grpSpPr>
        <p:sp>
          <p:nvSpPr>
            <p:cNvPr id="49223" name="Text Box 37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9224" name="Oval 38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5484813" y="4270375"/>
            <a:ext cx="228600" cy="246063"/>
            <a:chOff x="892" y="2304"/>
            <a:chExt cx="144" cy="155"/>
          </a:xfrm>
        </p:grpSpPr>
        <p:sp>
          <p:nvSpPr>
            <p:cNvPr id="49221" name="Text Box 40"/>
            <p:cNvSpPr txBox="1">
              <a:spLocks noChangeArrowheads="1"/>
            </p:cNvSpPr>
            <p:nvPr/>
          </p:nvSpPr>
          <p:spPr bwMode="auto">
            <a:xfrm>
              <a:off x="912" y="2304"/>
              <a:ext cx="10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+</a:t>
              </a:r>
            </a:p>
          </p:txBody>
        </p:sp>
        <p:sp>
          <p:nvSpPr>
            <p:cNvPr id="49222" name="Oval 41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5248275" y="4649788"/>
            <a:ext cx="228600" cy="246062"/>
            <a:chOff x="892" y="2304"/>
            <a:chExt cx="144" cy="155"/>
          </a:xfrm>
        </p:grpSpPr>
        <p:sp>
          <p:nvSpPr>
            <p:cNvPr id="49219" name="Text Box 43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9220" name="Oval 44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9209" name="Group 21"/>
          <p:cNvGrpSpPr>
            <a:grpSpLocks/>
          </p:cNvGrpSpPr>
          <p:nvPr/>
        </p:nvGrpSpPr>
        <p:grpSpPr bwMode="auto">
          <a:xfrm>
            <a:off x="1655763" y="2557463"/>
            <a:ext cx="228600" cy="246062"/>
            <a:chOff x="892" y="2304"/>
            <a:chExt cx="144" cy="155"/>
          </a:xfrm>
        </p:grpSpPr>
        <p:sp>
          <p:nvSpPr>
            <p:cNvPr id="49217" name="Text Box 22"/>
            <p:cNvSpPr txBox="1">
              <a:spLocks noChangeArrowheads="1"/>
            </p:cNvSpPr>
            <p:nvPr/>
          </p:nvSpPr>
          <p:spPr bwMode="auto">
            <a:xfrm>
              <a:off x="912" y="2304"/>
              <a:ext cx="9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-</a:t>
              </a:r>
            </a:p>
          </p:txBody>
        </p:sp>
        <p:sp>
          <p:nvSpPr>
            <p:cNvPr id="49218" name="Oval 23"/>
            <p:cNvSpPr>
              <a:spLocks noChangeArrowheads="1"/>
            </p:cNvSpPr>
            <p:nvPr/>
          </p:nvSpPr>
          <p:spPr bwMode="auto">
            <a:xfrm>
              <a:off x="892" y="2315"/>
              <a:ext cx="144" cy="14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395288" y="5849938"/>
            <a:ext cx="2917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 i="1">
                <a:latin typeface="Times New Roman" charset="0"/>
              </a:rPr>
              <a:t>X</a:t>
            </a:r>
            <a:r>
              <a:rPr lang="pt-BR" altLang="pt-BR" sz="1600"/>
              <a:t> e </a:t>
            </a:r>
            <a:r>
              <a:rPr lang="pt-BR" altLang="pt-BR" sz="1600" i="1">
                <a:latin typeface="Times New Roman" charset="0"/>
              </a:rPr>
              <a:t>W</a:t>
            </a:r>
            <a:r>
              <a:rPr lang="pt-BR" altLang="pt-BR" sz="1600"/>
              <a:t> são independentes:</a:t>
            </a:r>
          </a:p>
        </p:txBody>
      </p:sp>
      <p:graphicFrame>
        <p:nvGraphicFramePr>
          <p:cNvPr id="60" name="Object 14"/>
          <p:cNvGraphicFramePr>
            <a:graphicFrameLocks noChangeAspect="1"/>
          </p:cNvGraphicFramePr>
          <p:nvPr/>
        </p:nvGraphicFramePr>
        <p:xfrm>
          <a:off x="3151188" y="5894388"/>
          <a:ext cx="224472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7" name="Equation" r:id="rId27" imgW="1562100" imgH="203200" progId="Equation.DSMT4">
                  <p:embed/>
                </p:oleObj>
              </mc:Choice>
              <mc:Fallback>
                <p:oleObj name="Equation" r:id="rId27" imgW="15621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5894388"/>
                        <a:ext cx="224472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upo 79"/>
          <p:cNvGrpSpPr>
            <a:grpSpLocks/>
          </p:cNvGrpSpPr>
          <p:nvPr/>
        </p:nvGrpSpPr>
        <p:grpSpPr bwMode="auto">
          <a:xfrm>
            <a:off x="5572125" y="5778500"/>
            <a:ext cx="3000375" cy="576263"/>
            <a:chOff x="2484438" y="5924572"/>
            <a:chExt cx="3000396" cy="576262"/>
          </a:xfrm>
        </p:grpSpPr>
        <p:graphicFrame>
          <p:nvGraphicFramePr>
            <p:cNvPr id="49215" name="Object 13"/>
            <p:cNvGraphicFramePr>
              <a:graphicFrameLocks noChangeAspect="1"/>
            </p:cNvGraphicFramePr>
            <p:nvPr/>
          </p:nvGraphicFramePr>
          <p:xfrm>
            <a:off x="2555876" y="6067448"/>
            <a:ext cx="2863850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58" name="Equation" r:id="rId29" imgW="1993900" imgH="203200" progId="Equation.DSMT4">
                    <p:embed/>
                  </p:oleObj>
                </mc:Choice>
                <mc:Fallback>
                  <p:oleObj name="Equation" r:id="rId29" imgW="1993900" imgH="203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876" y="6067448"/>
                          <a:ext cx="2863850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16" name="Rectangle 26"/>
            <p:cNvSpPr>
              <a:spLocks noChangeArrowheads="1"/>
            </p:cNvSpPr>
            <p:nvPr/>
          </p:nvSpPr>
          <p:spPr bwMode="auto">
            <a:xfrm>
              <a:off x="2484438" y="5924572"/>
              <a:ext cx="3000396" cy="57626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16590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545052"/>
              </p:ext>
            </p:extLst>
          </p:nvPr>
        </p:nvGraphicFramePr>
        <p:xfrm>
          <a:off x="1027113" y="6300788"/>
          <a:ext cx="31162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9" name="Equation" r:id="rId31" imgW="2171520" imgH="203040" progId="Equation.DSMT4">
                  <p:embed/>
                </p:oleObj>
              </mc:Choice>
              <mc:Fallback>
                <p:oleObj name="Equation" r:id="rId31" imgW="217152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6300788"/>
                        <a:ext cx="31162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4618D-BE96-45E4-836D-34165B8A6E1C}" type="slidenum">
              <a:rPr lang="pt-BR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Propriedades da Esperança e Variância</a:t>
            </a:r>
          </a:p>
        </p:txBody>
      </p:sp>
      <p:sp>
        <p:nvSpPr>
          <p:cNvPr id="50179" name="Text Box 14"/>
          <p:cNvSpPr txBox="1">
            <a:spLocks noChangeArrowheads="1"/>
          </p:cNvSpPr>
          <p:nvPr/>
        </p:nvSpPr>
        <p:spPr bwMode="auto">
          <a:xfrm>
            <a:off x="1203325" y="1412875"/>
            <a:ext cx="95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Resumo:</a:t>
            </a:r>
          </a:p>
        </p:txBody>
      </p:sp>
      <p:graphicFrame>
        <p:nvGraphicFramePr>
          <p:cNvPr id="50180" name="Object 16"/>
          <p:cNvGraphicFramePr>
            <a:graphicFrameLocks noChangeAspect="1"/>
          </p:cNvGraphicFramePr>
          <p:nvPr/>
        </p:nvGraphicFramePr>
        <p:xfrm>
          <a:off x="1989138" y="2409825"/>
          <a:ext cx="2590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3" name="Equation" r:id="rId3" imgW="1803400" imgH="203200" progId="Equation.DSMT4">
                  <p:embed/>
                </p:oleObj>
              </mc:Choice>
              <mc:Fallback>
                <p:oleObj name="Equation" r:id="rId3" imgW="18034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409825"/>
                        <a:ext cx="2590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7"/>
          <p:cNvGraphicFramePr>
            <a:graphicFrameLocks noChangeAspect="1"/>
          </p:cNvGraphicFramePr>
          <p:nvPr/>
        </p:nvGraphicFramePr>
        <p:xfrm>
          <a:off x="1989138" y="2714625"/>
          <a:ext cx="27527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4" name="Equation" r:id="rId5" imgW="1916868" imgH="203112" progId="Equation.DSMT4">
                  <p:embed/>
                </p:oleObj>
              </mc:Choice>
              <mc:Fallback>
                <p:oleObj name="Equation" r:id="rId5" imgW="1916868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714625"/>
                        <a:ext cx="27527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8"/>
          <p:cNvGraphicFramePr>
            <a:graphicFrameLocks noChangeAspect="1"/>
          </p:cNvGraphicFramePr>
          <p:nvPr/>
        </p:nvGraphicFramePr>
        <p:xfrm>
          <a:off x="1725613" y="2028825"/>
          <a:ext cx="9302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5" name="Equation" r:id="rId7" imgW="647419" imgH="165028" progId="Equation.DSMT4">
                  <p:embed/>
                </p:oleObj>
              </mc:Choice>
              <mc:Fallback>
                <p:oleObj name="Equation" r:id="rId7" imgW="647419" imgH="16502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028825"/>
                        <a:ext cx="930275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19"/>
          <p:cNvSpPr>
            <a:spLocks noChangeArrowheads="1"/>
          </p:cNvSpPr>
          <p:nvPr/>
        </p:nvSpPr>
        <p:spPr bwMode="auto">
          <a:xfrm>
            <a:off x="1295400" y="1870075"/>
            <a:ext cx="6372225" cy="1295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50184" name="Object 21"/>
          <p:cNvGraphicFramePr>
            <a:graphicFrameLocks noChangeAspect="1"/>
          </p:cNvGraphicFramePr>
          <p:nvPr/>
        </p:nvGraphicFramePr>
        <p:xfrm>
          <a:off x="1989138" y="3708400"/>
          <a:ext cx="21891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6" name="Equation" r:id="rId9" imgW="1524000" imgH="203200" progId="Equation.DSMT4">
                  <p:embed/>
                </p:oleObj>
              </mc:Choice>
              <mc:Fallback>
                <p:oleObj name="Equation" r:id="rId9" imgW="1524000" imgH="20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708400"/>
                        <a:ext cx="21891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22"/>
          <p:cNvGraphicFramePr>
            <a:graphicFrameLocks noChangeAspect="1"/>
          </p:cNvGraphicFramePr>
          <p:nvPr/>
        </p:nvGraphicFramePr>
        <p:xfrm>
          <a:off x="1989138" y="3968750"/>
          <a:ext cx="27701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7" name="Equation" r:id="rId11" imgW="1930400" imgH="228600" progId="Equation.DSMT4">
                  <p:embed/>
                </p:oleObj>
              </mc:Choice>
              <mc:Fallback>
                <p:oleObj name="Equation" r:id="rId11" imgW="19304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968750"/>
                        <a:ext cx="27701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23"/>
          <p:cNvGraphicFramePr>
            <a:graphicFrameLocks noChangeAspect="1"/>
          </p:cNvGraphicFramePr>
          <p:nvPr/>
        </p:nvGraphicFramePr>
        <p:xfrm>
          <a:off x="1724025" y="3327400"/>
          <a:ext cx="7302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8" name="Equation" r:id="rId13" imgW="508000" imgH="190500" progId="Equation.DSMT4">
                  <p:embed/>
                </p:oleObj>
              </mc:Choice>
              <mc:Fallback>
                <p:oleObj name="Equation" r:id="rId13" imgW="508000" imgH="1905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27400"/>
                        <a:ext cx="7302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27"/>
          <p:cNvSpPr>
            <a:spLocks noChangeArrowheads="1"/>
          </p:cNvSpPr>
          <p:nvPr/>
        </p:nvSpPr>
        <p:spPr bwMode="auto">
          <a:xfrm>
            <a:off x="1295400" y="3165475"/>
            <a:ext cx="6372225" cy="1295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50188" name="Rectangle 28"/>
          <p:cNvSpPr>
            <a:spLocks noChangeArrowheads="1"/>
          </p:cNvSpPr>
          <p:nvPr/>
        </p:nvSpPr>
        <p:spPr bwMode="auto">
          <a:xfrm>
            <a:off x="1295400" y="4460875"/>
            <a:ext cx="6372225" cy="156051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50189" name="Object 30"/>
          <p:cNvGraphicFramePr>
            <a:graphicFrameLocks noChangeAspect="1"/>
          </p:cNvGraphicFramePr>
          <p:nvPr/>
        </p:nvGraphicFramePr>
        <p:xfrm>
          <a:off x="1989138" y="5003800"/>
          <a:ext cx="30829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9" name="Equation" r:id="rId15" imgW="2146300" imgH="203200" progId="Equation.DSMT4">
                  <p:embed/>
                </p:oleObj>
              </mc:Choice>
              <mc:Fallback>
                <p:oleObj name="Equation" r:id="rId15" imgW="2146300" imgH="203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5003800"/>
                        <a:ext cx="30829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31"/>
          <p:cNvGraphicFramePr>
            <a:graphicFrameLocks noChangeAspect="1"/>
          </p:cNvGraphicFramePr>
          <p:nvPr/>
        </p:nvGraphicFramePr>
        <p:xfrm>
          <a:off x="1989138" y="5297488"/>
          <a:ext cx="50863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0" name="Equation" r:id="rId17" imgW="3543300" imgH="203200" progId="Equation.DSMT4">
                  <p:embed/>
                </p:oleObj>
              </mc:Choice>
              <mc:Fallback>
                <p:oleObj name="Equation" r:id="rId17" imgW="3543300" imgH="203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5297488"/>
                        <a:ext cx="50863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32"/>
          <p:cNvGraphicFramePr>
            <a:graphicFrameLocks noChangeAspect="1"/>
          </p:cNvGraphicFramePr>
          <p:nvPr/>
        </p:nvGraphicFramePr>
        <p:xfrm>
          <a:off x="1728788" y="4624388"/>
          <a:ext cx="102235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1" name="Equation" r:id="rId19" imgW="710891" imgH="165028" progId="Equation.DSMT4">
                  <p:embed/>
                </p:oleObj>
              </mc:Choice>
              <mc:Fallback>
                <p:oleObj name="Equation" r:id="rId19" imgW="710891" imgH="165028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4624388"/>
                        <a:ext cx="1022350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Text Box 36"/>
          <p:cNvSpPr txBox="1">
            <a:spLocks noChangeArrowheads="1"/>
          </p:cNvSpPr>
          <p:nvPr/>
        </p:nvSpPr>
        <p:spPr bwMode="auto">
          <a:xfrm>
            <a:off x="5795963" y="5556250"/>
            <a:ext cx="1693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(independentes)</a:t>
            </a:r>
          </a:p>
        </p:txBody>
      </p:sp>
      <p:graphicFrame>
        <p:nvGraphicFramePr>
          <p:cNvPr id="50193" name="Object 37"/>
          <p:cNvGraphicFramePr>
            <a:graphicFrameLocks noChangeAspect="1"/>
          </p:cNvGraphicFramePr>
          <p:nvPr/>
        </p:nvGraphicFramePr>
        <p:xfrm>
          <a:off x="1989138" y="5589588"/>
          <a:ext cx="37004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2" name="Equation" r:id="rId21" imgW="2578100" imgH="203200" progId="Equation.DSMT4">
                  <p:embed/>
                </p:oleObj>
              </mc:Choice>
              <mc:Fallback>
                <p:oleObj name="Equation" r:id="rId21" imgW="2578100" imgH="203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5589588"/>
                        <a:ext cx="37004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F3FA7-E6E7-4673-A3E4-3A812A5B615E}" type="slidenum">
              <a:rPr lang="pt-BR"/>
              <a:pPr>
                <a:defRPr/>
              </a:pPr>
              <a:t>49</a:t>
            </a:fld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4860032" y="5200734"/>
            <a:ext cx="2147087" cy="1526120"/>
            <a:chOff x="4860032" y="5200734"/>
            <a:chExt cx="2147087" cy="1526120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5551271" y="6388300"/>
              <a:ext cx="1455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0000"/>
                  </a:solidFill>
                </a:rPr>
                <a:t>s</a:t>
              </a:r>
              <a:r>
                <a:rPr lang="pt-BR" altLang="pt-BR" sz="1600" dirty="0" smtClean="0">
                  <a:solidFill>
                    <a:srgbClr val="FF0000"/>
                  </a:solidFill>
                </a:rPr>
                <a:t>empre soma!</a:t>
              </a:r>
              <a:endParaRPr lang="pt-BR" alt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3" name="Arco 2"/>
            <p:cNvSpPr/>
            <p:nvPr/>
          </p:nvSpPr>
          <p:spPr>
            <a:xfrm flipH="1" flipV="1">
              <a:off x="4860032" y="5200734"/>
              <a:ext cx="1391772" cy="1349451"/>
            </a:xfrm>
            <a:prstGeom prst="arc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451658" y="2567044"/>
            <a:ext cx="1232297" cy="614461"/>
            <a:chOff x="8192709" y="1153704"/>
            <a:chExt cx="1232297" cy="614461"/>
          </a:xfrm>
        </p:grpSpPr>
        <p:pic>
          <p:nvPicPr>
            <p:cNvPr id="5940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6394" y="1155389"/>
              <a:ext cx="638612" cy="61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41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2709" y="1153704"/>
              <a:ext cx="616708" cy="614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upo 12"/>
          <p:cNvGrpSpPr/>
          <p:nvPr/>
        </p:nvGrpSpPr>
        <p:grpSpPr>
          <a:xfrm>
            <a:off x="1451658" y="3220311"/>
            <a:ext cx="1231533" cy="627941"/>
            <a:chOff x="8192709" y="1900139"/>
            <a:chExt cx="1231533" cy="627941"/>
          </a:xfrm>
        </p:grpSpPr>
        <p:pic>
          <p:nvPicPr>
            <p:cNvPr id="59408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5630" y="1900139"/>
              <a:ext cx="638612" cy="627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2709" y="1900139"/>
              <a:ext cx="616708" cy="614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upo 14"/>
          <p:cNvGrpSpPr/>
          <p:nvPr/>
        </p:nvGrpSpPr>
        <p:grpSpPr>
          <a:xfrm>
            <a:off x="1451658" y="4561645"/>
            <a:ext cx="1218040" cy="654601"/>
            <a:chOff x="8171932" y="3431949"/>
            <a:chExt cx="1218040" cy="654601"/>
          </a:xfrm>
        </p:grpSpPr>
        <p:pic>
          <p:nvPicPr>
            <p:cNvPr id="64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932" y="3431949"/>
              <a:ext cx="614461" cy="627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1360" y="3458609"/>
              <a:ext cx="638612" cy="627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upo 13"/>
          <p:cNvGrpSpPr/>
          <p:nvPr/>
        </p:nvGrpSpPr>
        <p:grpSpPr>
          <a:xfrm>
            <a:off x="1451658" y="3887058"/>
            <a:ext cx="1223280" cy="635780"/>
            <a:chOff x="8171933" y="2669009"/>
            <a:chExt cx="1223280" cy="635780"/>
          </a:xfrm>
        </p:grpSpPr>
        <p:pic>
          <p:nvPicPr>
            <p:cNvPr id="59411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933" y="2669009"/>
              <a:ext cx="614461" cy="627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601" y="2692013"/>
              <a:ext cx="638612" cy="61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Variável Aleatória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306513" y="2438400"/>
            <a:ext cx="1563687" cy="3108325"/>
            <a:chOff x="576" y="1872"/>
            <a:chExt cx="985" cy="1958"/>
          </a:xfrm>
        </p:grpSpPr>
        <p:sp>
          <p:nvSpPr>
            <p:cNvPr id="8221" name="Rectangle 4"/>
            <p:cNvSpPr>
              <a:spLocks noChangeArrowheads="1"/>
            </p:cNvSpPr>
            <p:nvPr/>
          </p:nvSpPr>
          <p:spPr bwMode="auto">
            <a:xfrm>
              <a:off x="576" y="1872"/>
              <a:ext cx="960" cy="1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222" name="Text Box 5"/>
            <p:cNvSpPr txBox="1">
              <a:spLocks noChangeArrowheads="1"/>
            </p:cNvSpPr>
            <p:nvPr/>
          </p:nvSpPr>
          <p:spPr bwMode="auto">
            <a:xfrm>
              <a:off x="1296" y="3539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dirty="0">
                  <a:latin typeface="Times New Roman" charset="0"/>
                  <a:sym typeface="Symbol" pitchFamily="18" charset="2"/>
                </a:rPr>
                <a:t></a:t>
              </a:r>
              <a:endParaRPr lang="pt-BR" altLang="pt-BR" sz="2400" i="1" dirty="0">
                <a:latin typeface="Times New Roman" charset="0"/>
              </a:endParaRPr>
            </a:p>
          </p:txBody>
        </p:sp>
      </p:grp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3955301" y="1941928"/>
            <a:ext cx="3871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número </a:t>
            </a:r>
            <a:r>
              <a:rPr lang="pt-BR" altLang="pt-BR" sz="1600" dirty="0"/>
              <a:t>de caras em 2 lances de moeda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 rot="16200000">
            <a:off x="3164681" y="3697456"/>
            <a:ext cx="2314575" cy="377825"/>
            <a:chOff x="2412" y="2688"/>
            <a:chExt cx="1458" cy="238"/>
          </a:xfrm>
        </p:grpSpPr>
        <p:sp>
          <p:nvSpPr>
            <p:cNvPr id="8209" name="Line 33"/>
            <p:cNvSpPr>
              <a:spLocks noChangeShapeType="1"/>
            </p:cNvSpPr>
            <p:nvPr/>
          </p:nvSpPr>
          <p:spPr bwMode="auto">
            <a:xfrm>
              <a:off x="2448" y="268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8210" name="Group 37"/>
            <p:cNvGrpSpPr>
              <a:grpSpLocks/>
            </p:cNvGrpSpPr>
            <p:nvPr/>
          </p:nvGrpSpPr>
          <p:grpSpPr bwMode="auto">
            <a:xfrm>
              <a:off x="2520" y="2688"/>
              <a:ext cx="1248" cy="48"/>
              <a:chOff x="2544" y="2688"/>
              <a:chExt cx="1248" cy="48"/>
            </a:xfrm>
          </p:grpSpPr>
          <p:sp>
            <p:nvSpPr>
              <p:cNvPr id="8214" name="Line 34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15" name="Line 35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16" name="Line 36"/>
              <p:cNvSpPr>
                <a:spLocks noChangeShapeType="1"/>
              </p:cNvSpPr>
              <p:nvPr/>
            </p:nvSpPr>
            <p:spPr bwMode="auto">
              <a:xfrm>
                <a:off x="3792" y="268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211" name="Text Box 38"/>
            <p:cNvSpPr txBox="1">
              <a:spLocks noChangeArrowheads="1"/>
            </p:cNvSpPr>
            <p:nvPr/>
          </p:nvSpPr>
          <p:spPr bwMode="auto">
            <a:xfrm rot="5400000">
              <a:off x="2428" y="2729"/>
              <a:ext cx="1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  <a:cs typeface="Times New Roman" charset="0"/>
                </a:rPr>
                <a:t>0</a:t>
              </a:r>
            </a:p>
          </p:txBody>
        </p:sp>
        <p:sp>
          <p:nvSpPr>
            <p:cNvPr id="8212" name="Text Box 39"/>
            <p:cNvSpPr txBox="1">
              <a:spLocks noChangeArrowheads="1"/>
            </p:cNvSpPr>
            <p:nvPr/>
          </p:nvSpPr>
          <p:spPr bwMode="auto">
            <a:xfrm rot="5400000">
              <a:off x="3062" y="2729"/>
              <a:ext cx="1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8213" name="Text Box 40"/>
            <p:cNvSpPr txBox="1">
              <a:spLocks noChangeArrowheads="1"/>
            </p:cNvSpPr>
            <p:nvPr/>
          </p:nvSpPr>
          <p:spPr bwMode="auto">
            <a:xfrm rot="5400000">
              <a:off x="3673" y="2729"/>
              <a:ext cx="1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71726" name="Text Box 46"/>
          <p:cNvSpPr txBox="1">
            <a:spLocks noChangeArrowheads="1"/>
          </p:cNvSpPr>
          <p:nvPr/>
        </p:nvSpPr>
        <p:spPr bwMode="auto">
          <a:xfrm>
            <a:off x="4789716" y="3466474"/>
            <a:ext cx="24352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 smtClean="0">
                <a:latin typeface="Times New Roman" charset="0"/>
              </a:rPr>
              <a:t>X</a:t>
            </a:r>
            <a:r>
              <a:rPr lang="pt-BR" altLang="pt-BR" sz="1600" dirty="0" smtClean="0">
                <a:latin typeface="Times New Roman" charset="0"/>
              </a:rPr>
              <a:t>(C</a:t>
            </a:r>
            <a:r>
              <a:rPr lang="pt-BR" altLang="pt-BR" sz="1600" baseline="-25000" dirty="0" smtClean="0">
                <a:latin typeface="Times New Roman" charset="0"/>
              </a:rPr>
              <a:t>1</a:t>
            </a:r>
            <a:r>
              <a:rPr lang="pt-BR" altLang="pt-BR" sz="1600" dirty="0" smtClean="0">
                <a:latin typeface="Times New Roman" charset="0"/>
              </a:rPr>
              <a:t>C</a:t>
            </a:r>
            <a:r>
              <a:rPr lang="pt-BR" altLang="pt-BR" sz="1600" baseline="-25000" dirty="0" smtClean="0">
                <a:latin typeface="Times New Roman" charset="0"/>
              </a:rPr>
              <a:t>0,50</a:t>
            </a:r>
            <a:r>
              <a:rPr lang="pt-BR" altLang="pt-BR" sz="1600" dirty="0" smtClean="0">
                <a:latin typeface="Times New Roman" charset="0"/>
              </a:rPr>
              <a:t>) </a:t>
            </a:r>
            <a:r>
              <a:rPr lang="pt-BR" altLang="pt-BR" sz="1600" dirty="0">
                <a:latin typeface="Times New Roman" charset="0"/>
              </a:rPr>
              <a:t>= 0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 smtClean="0">
                <a:latin typeface="Times New Roman" charset="0"/>
                <a:sym typeface="Symbol" pitchFamily="18" charset="2"/>
              </a:rPr>
              <a:t>X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(K</a:t>
            </a:r>
            <a:r>
              <a:rPr lang="pt-BR" altLang="pt-BR" sz="1600" baseline="-25000" dirty="0" smtClean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C</a:t>
            </a:r>
            <a:r>
              <a:rPr lang="pt-BR" altLang="pt-BR" sz="1600" baseline="-25000" dirty="0" smtClean="0">
                <a:latin typeface="Times New Roman" charset="0"/>
                <a:sym typeface="Symbol" pitchFamily="18" charset="2"/>
              </a:rPr>
              <a:t>0,50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)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= </a:t>
            </a:r>
            <a:r>
              <a:rPr lang="pt-BR" altLang="pt-BR" sz="1600" i="1" dirty="0" smtClean="0">
                <a:latin typeface="Times New Roman" charset="0"/>
                <a:sym typeface="Symbol" pitchFamily="18" charset="2"/>
              </a:rPr>
              <a:t>X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(C</a:t>
            </a:r>
            <a:r>
              <a:rPr lang="pt-BR" altLang="pt-BR" sz="1600" baseline="-25000" dirty="0" smtClean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K</a:t>
            </a:r>
            <a:r>
              <a:rPr lang="pt-BR" altLang="pt-BR" sz="1600" baseline="-25000" dirty="0" smtClean="0">
                <a:latin typeface="Times New Roman" charset="0"/>
              </a:rPr>
              <a:t>0,50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)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 smtClean="0">
                <a:latin typeface="Times New Roman" charset="0"/>
                <a:sym typeface="Symbol" pitchFamily="18" charset="2"/>
              </a:rPr>
              <a:t>X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(K</a:t>
            </a:r>
            <a:r>
              <a:rPr lang="pt-BR" altLang="pt-BR" sz="1600" baseline="-25000" dirty="0" smtClean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K</a:t>
            </a:r>
            <a:r>
              <a:rPr lang="pt-BR" altLang="pt-BR" sz="1600" baseline="-25000" dirty="0" smtClean="0">
                <a:latin typeface="Times New Roman" charset="0"/>
                <a:sym typeface="Symbol" pitchFamily="18" charset="2"/>
              </a:rPr>
              <a:t>0,50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)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= 2</a:t>
            </a:r>
          </a:p>
        </p:txBody>
      </p:sp>
      <p:sp>
        <p:nvSpPr>
          <p:cNvPr id="71727" name="Text Box 47"/>
          <p:cNvSpPr txBox="1">
            <a:spLocks noChangeArrowheads="1"/>
          </p:cNvSpPr>
          <p:nvPr/>
        </p:nvSpPr>
        <p:spPr bwMode="auto">
          <a:xfrm>
            <a:off x="4789716" y="4474491"/>
            <a:ext cx="28200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P</a:t>
            </a:r>
            <a:r>
              <a:rPr lang="pt-BR" altLang="pt-BR" sz="1600" dirty="0">
                <a:latin typeface="Times New Roman" charset="0"/>
              </a:rPr>
              <a:t>(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>
                <a:latin typeface="Times New Roman" charset="0"/>
              </a:rPr>
              <a:t> = 0)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= </a:t>
            </a:r>
            <a:r>
              <a:rPr lang="pt-BR" altLang="pt-BR" sz="1600" i="1" dirty="0" smtClean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(C</a:t>
            </a:r>
            <a:r>
              <a:rPr lang="pt-BR" altLang="pt-BR" sz="1600" baseline="-25000" dirty="0" smtClean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C</a:t>
            </a:r>
            <a:r>
              <a:rPr lang="pt-BR" altLang="pt-BR" sz="1600" baseline="-25000" dirty="0" smtClean="0">
                <a:latin typeface="Times New Roman" charset="0"/>
              </a:rPr>
              <a:t>0,50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)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(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X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1) = </a:t>
            </a:r>
            <a:r>
              <a:rPr lang="pt-BR" altLang="pt-BR" sz="1600" i="1" dirty="0" smtClean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(K</a:t>
            </a:r>
            <a:r>
              <a:rPr lang="pt-BR" altLang="pt-BR" sz="1600" baseline="-25000" dirty="0" smtClean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C</a:t>
            </a:r>
            <a:r>
              <a:rPr lang="pt-BR" altLang="pt-BR" sz="1600" baseline="-25000" dirty="0" smtClean="0">
                <a:latin typeface="Times New Roman" charset="0"/>
              </a:rPr>
              <a:t>0,50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dirty="0">
                <a:sym typeface="Symbol" pitchFamily="18" charset="2"/>
              </a:rPr>
              <a:t>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C</a:t>
            </a:r>
            <a:r>
              <a:rPr lang="pt-BR" altLang="pt-BR" sz="1600" baseline="-25000" dirty="0" smtClean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K</a:t>
            </a:r>
            <a:r>
              <a:rPr lang="pt-BR" altLang="pt-BR" sz="1600" baseline="-25000" dirty="0" smtClean="0">
                <a:latin typeface="Times New Roman" charset="0"/>
              </a:rPr>
              <a:t>0,50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)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(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X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2) = </a:t>
            </a:r>
            <a:r>
              <a:rPr lang="pt-BR" altLang="pt-BR" sz="1600" i="1" dirty="0" smtClean="0">
                <a:latin typeface="Times New Roman" charset="0"/>
                <a:sym typeface="Symbol" pitchFamily="18" charset="2"/>
              </a:rPr>
              <a:t>P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(K</a:t>
            </a:r>
            <a:r>
              <a:rPr lang="pt-BR" altLang="pt-BR" sz="1600" baseline="-25000" dirty="0" smtClean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K</a:t>
            </a:r>
            <a:r>
              <a:rPr lang="pt-BR" altLang="pt-BR" sz="1600" baseline="-25000" dirty="0" smtClean="0">
                <a:latin typeface="Times New Roman" charset="0"/>
              </a:rPr>
              <a:t>0,50</a:t>
            </a:r>
            <a:r>
              <a:rPr lang="pt-BR" altLang="pt-BR" sz="1600" dirty="0" smtClean="0">
                <a:latin typeface="Times New Roman" charset="0"/>
                <a:sym typeface="Symbol" pitchFamily="18" charset="2"/>
              </a:rPr>
              <a:t>)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p:sp>
        <p:nvSpPr>
          <p:cNvPr id="71728" name="Text Box 48"/>
          <p:cNvSpPr txBox="1">
            <a:spLocks noChangeArrowheads="1"/>
          </p:cNvSpPr>
          <p:nvPr/>
        </p:nvSpPr>
        <p:spPr bwMode="auto">
          <a:xfrm>
            <a:off x="4057879" y="2390944"/>
            <a:ext cx="2775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(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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)</a:t>
            </a:r>
            <a:r>
              <a:rPr lang="pt-BR" altLang="pt-BR" sz="1600" dirty="0"/>
              <a:t> </a:t>
            </a:r>
            <a:r>
              <a:rPr lang="pt-BR" altLang="pt-BR" sz="1600" dirty="0" smtClean="0"/>
              <a:t> </a:t>
            </a:r>
            <a:r>
              <a:rPr lang="pt-BR" altLang="pt-BR" sz="1200" dirty="0" smtClean="0"/>
              <a:t>(representa o escopo da </a:t>
            </a:r>
            <a:r>
              <a:rPr lang="pt-BR" altLang="pt-BR" sz="1200" dirty="0" err="1" smtClean="0"/>
              <a:t>v.a</a:t>
            </a:r>
            <a:r>
              <a:rPr lang="pt-BR" altLang="pt-BR" sz="1200" dirty="0" smtClean="0"/>
              <a:t>.)</a:t>
            </a:r>
            <a:endParaRPr lang="pt-BR" altLang="pt-BR" sz="1600" dirty="0"/>
          </a:p>
        </p:txBody>
      </p:sp>
      <p:sp>
        <p:nvSpPr>
          <p:cNvPr id="8206" name="Text Box 49"/>
          <p:cNvSpPr txBox="1">
            <a:spLocks noChangeArrowheads="1"/>
          </p:cNvSpPr>
          <p:nvPr/>
        </p:nvSpPr>
        <p:spPr bwMode="auto">
          <a:xfrm>
            <a:off x="1258888" y="1412776"/>
            <a:ext cx="70022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Experimento: jogar 2 </a:t>
            </a:r>
            <a:r>
              <a:rPr lang="pt-BR" altLang="pt-BR" sz="1600" dirty="0" smtClean="0"/>
              <a:t>moedas (R$1,00 e R$0,50) </a:t>
            </a:r>
            <a:r>
              <a:rPr lang="pt-BR" altLang="pt-BR" sz="1600" dirty="0"/>
              <a:t>e observar o </a:t>
            </a:r>
            <a:r>
              <a:rPr lang="pt-BR" altLang="pt-BR" sz="1600" dirty="0" smtClean="0"/>
              <a:t>resultado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214313" y="5929313"/>
            <a:ext cx="86439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92175" indent="-892175" defTabSz="623888">
              <a:defRPr/>
            </a:pPr>
            <a:r>
              <a:rPr lang="pt-BR" dirty="0">
                <a:cs typeface="+mn-cs"/>
              </a:rPr>
              <a:t>OBS:</a:t>
            </a:r>
            <a:r>
              <a:rPr lang="pt-BR" i="1" dirty="0">
                <a:cs typeface="+mn-cs"/>
              </a:rPr>
              <a:t>  </a:t>
            </a:r>
            <a:r>
              <a:rPr lang="pt-BR" dirty="0">
                <a:cs typeface="+mn-cs"/>
              </a:rPr>
              <a:t>em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cs typeface="+mn-cs"/>
              </a:rPr>
              <a:t>, a natureza funcional da v.a. foi suprimida. De fato, a expressão mais correta seria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i="1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pt-BR" altLang="pt-BR" dirty="0">
                <a:latin typeface="Times New Roman" pitchFamily="18" charset="0"/>
                <a:sym typeface="Symbol" pitchFamily="18" charset="2"/>
              </a:rPr>
              <a:t>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dirty="0">
                <a:cs typeface="+mn-cs"/>
              </a:rPr>
              <a:t>).</a:t>
            </a:r>
          </a:p>
          <a:p>
            <a:pPr indent="623888">
              <a:defRPr/>
            </a:pPr>
            <a:r>
              <a:rPr lang="pt-BR" dirty="0">
                <a:cs typeface="+mn-cs"/>
              </a:rPr>
              <a:t>por definição, os valores de uma v.a. são sempre mutuamente exclusivos</a:t>
            </a:r>
            <a:endParaRPr lang="pt-BR" dirty="0">
              <a:cs typeface="+mn-cs"/>
              <a:sym typeface="Symbol" pitchFamily="18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C43F8-E8CF-4063-9AAF-BE29F4CB2BEB}" type="slidenum">
              <a:rPr lang="pt-BR"/>
              <a:pPr>
                <a:defRPr/>
              </a:pPr>
              <a:t>5</a:t>
            </a:fld>
            <a:endParaRPr lang="pt-BR"/>
          </a:p>
        </p:txBody>
      </p:sp>
      <p:cxnSp>
        <p:nvCxnSpPr>
          <p:cNvPr id="71704" name="Conector de seta reta 71703"/>
          <p:cNvCxnSpPr>
            <a:stCxn id="59409" idx="3"/>
            <a:endCxn id="8216" idx="0"/>
          </p:cNvCxnSpPr>
          <p:nvPr/>
        </p:nvCxnSpPr>
        <p:spPr>
          <a:xfrm>
            <a:off x="2683955" y="2875117"/>
            <a:ext cx="1449101" cy="158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06" name="Conector de seta reta 71705"/>
          <p:cNvCxnSpPr>
            <a:stCxn id="59408" idx="3"/>
            <a:endCxn id="8215" idx="0"/>
          </p:cNvCxnSpPr>
          <p:nvPr/>
        </p:nvCxnSpPr>
        <p:spPr>
          <a:xfrm>
            <a:off x="2683191" y="3534282"/>
            <a:ext cx="1449865" cy="3473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08" name="Conector de seta reta 71707"/>
          <p:cNvCxnSpPr>
            <a:stCxn id="66" idx="3"/>
            <a:endCxn id="8215" idx="0"/>
          </p:cNvCxnSpPr>
          <p:nvPr/>
        </p:nvCxnSpPr>
        <p:spPr>
          <a:xfrm flipV="1">
            <a:off x="2674938" y="3881606"/>
            <a:ext cx="1458118" cy="3348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0" name="Conector de seta reta 71709"/>
          <p:cNvCxnSpPr>
            <a:stCxn id="65" idx="3"/>
            <a:endCxn id="8214" idx="0"/>
          </p:cNvCxnSpPr>
          <p:nvPr/>
        </p:nvCxnSpPr>
        <p:spPr>
          <a:xfrm flipV="1">
            <a:off x="2669698" y="4872206"/>
            <a:ext cx="1463358" cy="300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4789716" y="3059118"/>
            <a:ext cx="2324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latin typeface="Times New Roman" charset="0"/>
              </a:rPr>
              <a:t>K</a:t>
            </a:r>
            <a:r>
              <a:rPr lang="pt-BR" altLang="pt-BR" sz="1600" dirty="0" smtClean="0">
                <a:latin typeface="+mn-lt"/>
              </a:rPr>
              <a:t> </a:t>
            </a:r>
            <a:r>
              <a:rPr lang="pt-BR" altLang="pt-BR" sz="1600" dirty="0" smtClean="0">
                <a:latin typeface="+mn-lt"/>
                <a:sym typeface="Symbol"/>
              </a:rPr>
              <a:t></a:t>
            </a:r>
            <a:r>
              <a:rPr lang="pt-BR" altLang="pt-BR" sz="1600" dirty="0" smtClean="0">
                <a:latin typeface="+mn-lt"/>
              </a:rPr>
              <a:t> cara    </a:t>
            </a:r>
            <a:r>
              <a:rPr lang="pt-BR" altLang="pt-BR" sz="1600" dirty="0" smtClean="0">
                <a:latin typeface="Times New Roman" charset="0"/>
              </a:rPr>
              <a:t>C</a:t>
            </a:r>
            <a:r>
              <a:rPr lang="pt-BR" altLang="pt-BR" sz="1600" dirty="0" smtClean="0">
                <a:latin typeface="+mn-lt"/>
              </a:rPr>
              <a:t> </a:t>
            </a:r>
            <a:r>
              <a:rPr lang="pt-BR" altLang="pt-BR" sz="1600" dirty="0">
                <a:sym typeface="Symbol"/>
              </a:rPr>
              <a:t></a:t>
            </a:r>
            <a:r>
              <a:rPr lang="pt-BR" altLang="pt-BR" sz="1600" dirty="0" smtClean="0">
                <a:latin typeface="+mn-lt"/>
              </a:rPr>
              <a:t> coroa</a:t>
            </a:r>
            <a:endParaRPr lang="pt-BR" altLang="pt-BR" sz="1600" dirty="0">
              <a:latin typeface="+mn-lt"/>
              <a:sym typeface="Symbol" pitchFamily="18" charset="2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1967261" y="1935784"/>
            <a:ext cx="22156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Definindo uma v.a. </a:t>
            </a:r>
            <a:r>
              <a:rPr lang="pt-BR" altLang="pt-BR" sz="1600" i="1" dirty="0" smtClean="0">
                <a:latin typeface="Times New Roman" charset="0"/>
              </a:rPr>
              <a:t>X</a:t>
            </a:r>
            <a:r>
              <a:rPr lang="pt-BR" altLang="pt-BR" sz="1600" dirty="0" smtClean="0"/>
              <a:t>:</a:t>
            </a:r>
            <a:endParaRPr lang="pt-BR" alt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2" grpId="0" autoUpdateAnimBg="0"/>
      <p:bldP spid="71726" grpId="0" build="p" autoUpdateAnimBg="0"/>
      <p:bldP spid="71727" grpId="0" build="p" autoUpdateAnimBg="0"/>
      <p:bldP spid="71728" grpId="0" autoUpdateAnimBg="0"/>
      <p:bldP spid="28" grpId="0"/>
      <p:bldP spid="38" grpId="0" build="p" autoUpdateAnimBg="0"/>
      <p:bldP spid="3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Brilho e Contraste</a:t>
            </a:r>
            <a:endParaRPr lang="pt-BR" dirty="0"/>
          </a:p>
        </p:txBody>
      </p:sp>
      <p:grpSp>
        <p:nvGrpSpPr>
          <p:cNvPr id="51205" name="Grupo 21"/>
          <p:cNvGrpSpPr>
            <a:grpSpLocks/>
          </p:cNvGrpSpPr>
          <p:nvPr/>
        </p:nvGrpSpPr>
        <p:grpSpPr bwMode="auto">
          <a:xfrm>
            <a:off x="98425" y="1346200"/>
            <a:ext cx="3043238" cy="3081338"/>
            <a:chOff x="98425" y="1346200"/>
            <a:chExt cx="3043080" cy="3081518"/>
          </a:xfrm>
        </p:grpSpPr>
        <p:sp>
          <p:nvSpPr>
            <p:cNvPr id="51208" name="Text Box 37"/>
            <p:cNvSpPr txBox="1">
              <a:spLocks noChangeArrowheads="1"/>
            </p:cNvSpPr>
            <p:nvPr/>
          </p:nvSpPr>
          <p:spPr bwMode="auto">
            <a:xfrm>
              <a:off x="457200" y="1346200"/>
              <a:ext cx="1736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400"/>
                <a:t>Imagem original (</a:t>
              </a:r>
              <a:r>
                <a:rPr lang="pt-BR" altLang="pt-BR" sz="1400" i="1">
                  <a:latin typeface="Times New Roman" charset="0"/>
                </a:rPr>
                <a:t>I</a:t>
              </a:r>
              <a:r>
                <a:rPr lang="pt-BR" altLang="pt-BR" sz="1400"/>
                <a:t>)</a:t>
              </a:r>
            </a:p>
          </p:txBody>
        </p:sp>
        <p:sp>
          <p:nvSpPr>
            <p:cNvPr id="51209" name="Text Box 48"/>
            <p:cNvSpPr txBox="1">
              <a:spLocks noChangeArrowheads="1"/>
            </p:cNvSpPr>
            <p:nvPr/>
          </p:nvSpPr>
          <p:spPr bwMode="auto">
            <a:xfrm rot="-5400000">
              <a:off x="-781050" y="3005138"/>
              <a:ext cx="2095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Banda TM3/Landsat</a:t>
              </a:r>
            </a:p>
          </p:txBody>
        </p:sp>
        <p:pic>
          <p:nvPicPr>
            <p:cNvPr id="51210" name="Imagem 18" descr="B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05" y="1760718"/>
              <a:ext cx="26670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644900" y="1760538"/>
            <a:ext cx="48244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Em Processamento de Imagens, é comum se referir à média como </a:t>
            </a:r>
            <a:r>
              <a:rPr lang="pt-BR" altLang="pt-BR" sz="1600" dirty="0">
                <a:solidFill>
                  <a:srgbClr val="FF0000"/>
                </a:solidFill>
              </a:rPr>
              <a:t>brilho</a:t>
            </a:r>
            <a:r>
              <a:rPr lang="pt-BR" altLang="pt-BR" sz="1600" dirty="0"/>
              <a:t> e variância como </a:t>
            </a:r>
            <a:r>
              <a:rPr lang="pt-BR" altLang="pt-BR" sz="1600" dirty="0" smtClean="0">
                <a:solidFill>
                  <a:srgbClr val="FF0000"/>
                </a:solidFill>
              </a:rPr>
              <a:t>contraste</a:t>
            </a:r>
            <a:r>
              <a:rPr lang="pt-BR" altLang="pt-BR" sz="1600" dirty="0" smtClean="0"/>
              <a:t>.</a:t>
            </a:r>
            <a:endParaRPr lang="pt-BR" altLang="pt-BR" sz="16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imagem de baixo brilho é uma imagem escura, ou seja, sua média é baixa. Por outro lado, uma imagem de alto brilho é uma imagem clara, com média alta.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imagem de baixo contraste é uma imagem cujos alvos são de difícil distinção, possuindo baixa variância. Por outro lado, uma imagem de alto contraste possui alvos bem distintos (objetos claros e escuros), possuindo assim alta variância</a:t>
            </a:r>
            <a:r>
              <a:rPr lang="pt-BR" altLang="pt-BR" sz="1600" dirty="0" smtClean="0"/>
              <a:t>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DEE32-8D4F-420A-B7FF-9151A23F5BB3}" type="slidenum">
              <a:rPr lang="pt-BR"/>
              <a:pPr>
                <a:defRPr/>
              </a:pPr>
              <a:t>50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9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5124450"/>
            <a:ext cx="26654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Brilho e Contraste</a:t>
            </a:r>
            <a:endParaRPr lang="pt-BR" dirty="0"/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382588" y="4551363"/>
            <a:ext cx="156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Média: 29,07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Variância: 62,14</a:t>
            </a:r>
          </a:p>
        </p:txBody>
      </p:sp>
      <p:grpSp>
        <p:nvGrpSpPr>
          <p:cNvPr id="51205" name="Grupo 21"/>
          <p:cNvGrpSpPr>
            <a:grpSpLocks/>
          </p:cNvGrpSpPr>
          <p:nvPr/>
        </p:nvGrpSpPr>
        <p:grpSpPr bwMode="auto">
          <a:xfrm>
            <a:off x="98425" y="1346200"/>
            <a:ext cx="3043238" cy="3081338"/>
            <a:chOff x="98425" y="1346200"/>
            <a:chExt cx="3043080" cy="3081518"/>
          </a:xfrm>
        </p:grpSpPr>
        <p:sp>
          <p:nvSpPr>
            <p:cNvPr id="51208" name="Text Box 37"/>
            <p:cNvSpPr txBox="1">
              <a:spLocks noChangeArrowheads="1"/>
            </p:cNvSpPr>
            <p:nvPr/>
          </p:nvSpPr>
          <p:spPr bwMode="auto">
            <a:xfrm>
              <a:off x="457200" y="1346200"/>
              <a:ext cx="1736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400"/>
                <a:t>Imagem original (</a:t>
              </a:r>
              <a:r>
                <a:rPr lang="pt-BR" altLang="pt-BR" sz="1400" i="1">
                  <a:latin typeface="Times New Roman" charset="0"/>
                </a:rPr>
                <a:t>I</a:t>
              </a:r>
              <a:r>
                <a:rPr lang="pt-BR" altLang="pt-BR" sz="1400"/>
                <a:t>)</a:t>
              </a:r>
            </a:p>
          </p:txBody>
        </p:sp>
        <p:sp>
          <p:nvSpPr>
            <p:cNvPr id="51209" name="Text Box 48"/>
            <p:cNvSpPr txBox="1">
              <a:spLocks noChangeArrowheads="1"/>
            </p:cNvSpPr>
            <p:nvPr/>
          </p:nvSpPr>
          <p:spPr bwMode="auto">
            <a:xfrm rot="-5400000">
              <a:off x="-781050" y="3005138"/>
              <a:ext cx="2095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Banda TM3/Landsat</a:t>
              </a:r>
            </a:p>
          </p:txBody>
        </p:sp>
        <p:pic>
          <p:nvPicPr>
            <p:cNvPr id="51210" name="Imagem 18" descr="B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05" y="1760718"/>
              <a:ext cx="26670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644900" y="1760538"/>
            <a:ext cx="482441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O </a:t>
            </a:r>
            <a:r>
              <a:rPr lang="pt-BR" altLang="pt-BR" sz="1600" dirty="0" smtClean="0">
                <a:solidFill>
                  <a:srgbClr val="FF0000"/>
                </a:solidFill>
              </a:rPr>
              <a:t>brilho</a:t>
            </a:r>
            <a:r>
              <a:rPr lang="pt-BR" altLang="pt-BR" sz="1600" dirty="0" smtClean="0"/>
              <a:t> e o </a:t>
            </a:r>
            <a:r>
              <a:rPr lang="pt-BR" altLang="pt-BR" sz="1600" dirty="0" smtClean="0">
                <a:solidFill>
                  <a:srgbClr val="FF0000"/>
                </a:solidFill>
              </a:rPr>
              <a:t>contraste</a:t>
            </a:r>
            <a:r>
              <a:rPr lang="pt-BR" altLang="pt-BR" sz="1600" dirty="0" smtClean="0"/>
              <a:t> de uma imagem podem ser alterados através de transformações aplicadas à imagem original.</a:t>
            </a:r>
          </a:p>
          <a:p>
            <a:pPr marL="174625" indent="-174625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A mais comum é a transformação linear, chamada de “Aumento Linear de Contraste”:</a:t>
            </a:r>
          </a:p>
          <a:p>
            <a:pPr marL="174625" indent="-174625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74625" indent="-174625" algn="ctr" eaLnBrk="1" hangingPunct="1">
              <a:spcBef>
                <a:spcPct val="0"/>
              </a:spcBef>
              <a:buNone/>
            </a:pPr>
            <a:r>
              <a:rPr lang="pt-BR" altLang="pt-BR" sz="2000" i="1" dirty="0">
                <a:latin typeface="Times New Roman" charset="0"/>
              </a:rPr>
              <a:t>I</a:t>
            </a:r>
            <a:r>
              <a:rPr lang="pt-BR" altLang="pt-BR" sz="2000" i="1" baseline="-25000" dirty="0">
                <a:latin typeface="Times New Roman" charset="0"/>
              </a:rPr>
              <a:t>nova</a:t>
            </a:r>
            <a:r>
              <a:rPr lang="pt-BR" altLang="pt-BR" sz="2000" i="1" dirty="0">
                <a:latin typeface="Times New Roman" charset="0"/>
              </a:rPr>
              <a:t> = </a:t>
            </a:r>
            <a:r>
              <a:rPr lang="pt-BR" altLang="pt-BR" sz="2000" i="1" dirty="0" err="1">
                <a:latin typeface="Times New Roman" charset="0"/>
              </a:rPr>
              <a:t>gI</a:t>
            </a:r>
            <a:r>
              <a:rPr lang="pt-BR" altLang="pt-BR" sz="2000" i="1" dirty="0">
                <a:latin typeface="Times New Roman" charset="0"/>
              </a:rPr>
              <a:t> + </a:t>
            </a:r>
            <a:r>
              <a:rPr lang="pt-BR" altLang="pt-BR" sz="2000" i="1" dirty="0" smtClean="0">
                <a:latin typeface="Times New Roman" charset="0"/>
              </a:rPr>
              <a:t>o</a:t>
            </a:r>
            <a:r>
              <a:rPr lang="pt-BR" altLang="pt-BR" sz="2000" dirty="0"/>
              <a:t> </a:t>
            </a:r>
            <a:r>
              <a:rPr lang="pt-BR" altLang="pt-BR" sz="2000" dirty="0" smtClean="0"/>
              <a:t>     </a:t>
            </a:r>
            <a:r>
              <a:rPr lang="pt-BR" altLang="pt-BR" sz="1600" dirty="0" smtClean="0"/>
              <a:t>(</a:t>
            </a:r>
            <a:r>
              <a:rPr lang="pt-BR" altLang="pt-BR" sz="1600" i="1" dirty="0">
                <a:latin typeface="Times New Roman" charset="0"/>
              </a:rPr>
              <a:t>g</a:t>
            </a:r>
            <a:r>
              <a:rPr lang="pt-BR" altLang="pt-BR" sz="1600" dirty="0" smtClean="0"/>
              <a:t> = </a:t>
            </a:r>
            <a:r>
              <a:rPr lang="pt-BR" altLang="pt-BR" sz="1600" dirty="0" smtClean="0">
                <a:solidFill>
                  <a:srgbClr val="FF0000"/>
                </a:solidFill>
              </a:rPr>
              <a:t>ganho</a:t>
            </a:r>
            <a:r>
              <a:rPr lang="pt-BR" altLang="pt-BR" sz="1600" dirty="0" smtClean="0"/>
              <a:t>, </a:t>
            </a:r>
            <a:r>
              <a:rPr lang="pt-BR" altLang="pt-BR" sz="1600" i="1" dirty="0">
                <a:latin typeface="Times New Roman" charset="0"/>
              </a:rPr>
              <a:t>o</a:t>
            </a:r>
            <a:r>
              <a:rPr lang="pt-BR" altLang="pt-BR" sz="1600" dirty="0" smtClean="0"/>
              <a:t> = </a:t>
            </a:r>
            <a:r>
              <a:rPr lang="pt-BR" altLang="pt-BR" sz="1600" dirty="0" smtClean="0">
                <a:solidFill>
                  <a:srgbClr val="FF0000"/>
                </a:solidFill>
              </a:rPr>
              <a:t>offset</a:t>
            </a:r>
            <a:r>
              <a:rPr lang="pt-BR" altLang="pt-BR" sz="1600" dirty="0" smtClean="0"/>
              <a:t>)</a:t>
            </a:r>
          </a:p>
          <a:p>
            <a:pPr marL="174625" indent="-174625" eaLnBrk="1" hangingPunct="1">
              <a:spcBef>
                <a:spcPct val="0"/>
              </a:spcBef>
              <a:buNone/>
            </a:pPr>
            <a:endParaRPr lang="pt-BR" altLang="pt-BR" sz="1600" i="1" dirty="0">
              <a:latin typeface="Times New Roman" charset="0"/>
            </a:endParaRPr>
          </a:p>
          <a:p>
            <a:pPr marL="174625" indent="-174625" eaLnBrk="1" hangingPunct="1">
              <a:spcBef>
                <a:spcPct val="0"/>
              </a:spcBef>
              <a:buNone/>
            </a:pPr>
            <a:r>
              <a:rPr lang="pt-BR" altLang="pt-BR" sz="1600" dirty="0" smtClean="0"/>
              <a:t>Esta transformação é aplicada ao valor de cada pixel que compõe a imagem.</a:t>
            </a:r>
          </a:p>
          <a:p>
            <a:pPr marL="174625" indent="-174625" eaLnBrk="1" hangingPunct="1">
              <a:spcBef>
                <a:spcPct val="0"/>
              </a:spcBef>
              <a:buNone/>
            </a:pPr>
            <a:endParaRPr lang="pt-BR" altLang="pt-BR" sz="1600" dirty="0"/>
          </a:p>
          <a:p>
            <a:pPr marL="174625" indent="-174625" eaLnBrk="1" hangingPunct="1">
              <a:spcBef>
                <a:spcPct val="0"/>
              </a:spcBef>
              <a:buNone/>
            </a:pPr>
            <a:r>
              <a:rPr lang="pt-BR" altLang="pt-BR" sz="1600" dirty="0" smtClean="0"/>
              <a:t>Em imagens coloridas (RGB), cada canal pode ter sua própria transformação.</a:t>
            </a:r>
          </a:p>
          <a:p>
            <a:pPr marL="174625" indent="-174625" eaLnBrk="1" hangingPunct="1">
              <a:spcBef>
                <a:spcPct val="0"/>
              </a:spcBef>
              <a:buNone/>
            </a:pPr>
            <a:endParaRPr lang="pt-BR" altLang="pt-BR" sz="1600" dirty="0"/>
          </a:p>
          <a:p>
            <a:pPr marL="174625" indent="-174625" eaLnBrk="1" hangingPunct="1">
              <a:spcBef>
                <a:spcPct val="0"/>
              </a:spcBef>
              <a:buNone/>
            </a:pPr>
            <a:r>
              <a:rPr lang="pt-BR" altLang="pt-BR" sz="1600" dirty="0" smtClean="0"/>
              <a:t>Muitos sistemas aplicam esta transformação de forma interativa e visual, não  se conhecendo de fato os valores de </a:t>
            </a:r>
            <a:r>
              <a:rPr lang="pt-BR" altLang="pt-BR" sz="1600" dirty="0" smtClean="0">
                <a:solidFill>
                  <a:srgbClr val="FF0000"/>
                </a:solidFill>
              </a:rPr>
              <a:t>ganho</a:t>
            </a:r>
            <a:r>
              <a:rPr lang="pt-BR" altLang="pt-BR" sz="1600" dirty="0" smtClean="0"/>
              <a:t> e </a:t>
            </a:r>
            <a:r>
              <a:rPr lang="pt-BR" altLang="pt-BR" sz="1600" dirty="0" smtClean="0">
                <a:solidFill>
                  <a:srgbClr val="FF0000"/>
                </a:solidFill>
              </a:rPr>
              <a:t>offset</a:t>
            </a:r>
            <a:r>
              <a:rPr lang="pt-BR" altLang="pt-BR" sz="1600" dirty="0" smtClean="0"/>
              <a:t> utilizados na transformação.</a:t>
            </a:r>
            <a:endParaRPr lang="pt-BR" alt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DEE32-8D4F-420A-B7FF-9151A23F5BB3}" type="slidenum">
              <a:rPr lang="pt-BR"/>
              <a:pPr>
                <a:defRPr/>
              </a:pPr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7" grpId="0" autoUpdateAnimBg="0"/>
      <p:bldP spid="17" grpId="0" uiExpand="1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9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5124450"/>
            <a:ext cx="26654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0" name="Picture 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5124450"/>
            <a:ext cx="26654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1" name="Picture 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5124450"/>
            <a:ext cx="2663825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Alterando Offset...</a:t>
            </a:r>
            <a:endParaRPr lang="pt-BR" dirty="0"/>
          </a:p>
        </p:txBody>
      </p:sp>
      <p:sp>
        <p:nvSpPr>
          <p:cNvPr id="102438" name="Text Box 38"/>
          <p:cNvSpPr txBox="1">
            <a:spLocks noChangeArrowheads="1"/>
          </p:cNvSpPr>
          <p:nvPr/>
        </p:nvSpPr>
        <p:spPr bwMode="auto">
          <a:xfrm>
            <a:off x="3182938" y="4556125"/>
            <a:ext cx="1511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Média: 79,07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Variância: 62,14</a:t>
            </a:r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5961063" y="4551363"/>
            <a:ext cx="1512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Média: 129,07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Variância: 62,14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382588" y="4551363"/>
            <a:ext cx="156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/>
              <a:t>Média: 29,07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/>
              <a:t>Variância: 62,14</a:t>
            </a:r>
          </a:p>
        </p:txBody>
      </p:sp>
      <p:grpSp>
        <p:nvGrpSpPr>
          <p:cNvPr id="52233" name="Grupo 21"/>
          <p:cNvGrpSpPr>
            <a:grpSpLocks/>
          </p:cNvGrpSpPr>
          <p:nvPr/>
        </p:nvGrpSpPr>
        <p:grpSpPr bwMode="auto">
          <a:xfrm>
            <a:off x="98425" y="1346200"/>
            <a:ext cx="3043238" cy="3081338"/>
            <a:chOff x="98425" y="1346200"/>
            <a:chExt cx="3043080" cy="3081518"/>
          </a:xfrm>
        </p:grpSpPr>
        <p:sp>
          <p:nvSpPr>
            <p:cNvPr id="52239" name="Text Box 37"/>
            <p:cNvSpPr txBox="1">
              <a:spLocks noChangeArrowheads="1"/>
            </p:cNvSpPr>
            <p:nvPr/>
          </p:nvSpPr>
          <p:spPr bwMode="auto">
            <a:xfrm>
              <a:off x="457200" y="1346200"/>
              <a:ext cx="1736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400"/>
                <a:t>Imagem original (</a:t>
              </a:r>
              <a:r>
                <a:rPr lang="pt-BR" altLang="pt-BR" sz="1400" i="1">
                  <a:latin typeface="Times New Roman" charset="0"/>
                </a:rPr>
                <a:t>I</a:t>
              </a:r>
              <a:r>
                <a:rPr lang="pt-BR" altLang="pt-BR" sz="1400"/>
                <a:t>)</a:t>
              </a:r>
            </a:p>
          </p:txBody>
        </p:sp>
        <p:sp>
          <p:nvSpPr>
            <p:cNvPr id="52240" name="Text Box 48"/>
            <p:cNvSpPr txBox="1">
              <a:spLocks noChangeArrowheads="1"/>
            </p:cNvSpPr>
            <p:nvPr/>
          </p:nvSpPr>
          <p:spPr bwMode="auto">
            <a:xfrm rot="-5400000">
              <a:off x="-781050" y="3005138"/>
              <a:ext cx="2095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Banda TM3/Landsat</a:t>
              </a:r>
            </a:p>
          </p:txBody>
        </p:sp>
        <p:pic>
          <p:nvPicPr>
            <p:cNvPr id="52241" name="Imagem 18" descr="B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05" y="1760718"/>
              <a:ext cx="26670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3267075" y="1347788"/>
            <a:ext cx="1095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i="1" dirty="0">
                <a:latin typeface="Times New Roman" charset="0"/>
              </a:rPr>
              <a:t>I</a:t>
            </a:r>
            <a:r>
              <a:rPr lang="pt-BR" altLang="pt-BR" sz="1400" i="1" baseline="-25000" dirty="0">
                <a:latin typeface="Times New Roman" charset="0"/>
              </a:rPr>
              <a:t>nova</a:t>
            </a:r>
            <a:r>
              <a:rPr lang="pt-BR" altLang="pt-BR" sz="1400" dirty="0">
                <a:latin typeface="Times New Roman" charset="0"/>
              </a:rPr>
              <a:t> = </a:t>
            </a:r>
            <a:r>
              <a:rPr lang="pt-BR" altLang="pt-BR" sz="1400" i="1" dirty="0">
                <a:latin typeface="Times New Roman" charset="0"/>
              </a:rPr>
              <a:t>I</a:t>
            </a:r>
            <a:r>
              <a:rPr lang="pt-BR" altLang="pt-BR" sz="1400" dirty="0">
                <a:latin typeface="Times New Roman" charset="0"/>
              </a:rPr>
              <a:t> + 50</a:t>
            </a:r>
          </a:p>
        </p:txBody>
      </p:sp>
      <p:pic>
        <p:nvPicPr>
          <p:cNvPr id="20" name="Imagem 19" descr="B3_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760538"/>
            <a:ext cx="2667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2" name="Text Box 42"/>
          <p:cNvSpPr txBox="1">
            <a:spLocks noChangeArrowheads="1"/>
          </p:cNvSpPr>
          <p:nvPr/>
        </p:nvSpPr>
        <p:spPr bwMode="auto">
          <a:xfrm>
            <a:off x="6059488" y="1368425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i="1">
                <a:latin typeface="Times New Roman" charset="0"/>
              </a:rPr>
              <a:t>I</a:t>
            </a:r>
            <a:r>
              <a:rPr lang="pt-BR" altLang="pt-BR" sz="1400" i="1" baseline="-25000">
                <a:latin typeface="Times New Roman" charset="0"/>
              </a:rPr>
              <a:t>nova</a:t>
            </a:r>
            <a:r>
              <a:rPr lang="pt-BR" altLang="pt-BR" sz="1400">
                <a:latin typeface="Times New Roman" charset="0"/>
              </a:rPr>
              <a:t> = </a:t>
            </a:r>
            <a:r>
              <a:rPr lang="pt-BR" altLang="pt-BR" sz="1400" i="1">
                <a:latin typeface="Times New Roman" charset="0"/>
              </a:rPr>
              <a:t>I</a:t>
            </a:r>
            <a:r>
              <a:rPr lang="pt-BR" altLang="pt-BR" sz="1400">
                <a:latin typeface="Times New Roman" charset="0"/>
              </a:rPr>
              <a:t> + 100</a:t>
            </a:r>
          </a:p>
        </p:txBody>
      </p:sp>
      <p:pic>
        <p:nvPicPr>
          <p:cNvPr id="21" name="Imagem 20" descr="B3_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1760538"/>
            <a:ext cx="2667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DDE2-5F8A-44DE-90DA-BD2FE50DDB69}" type="slidenum">
              <a:rPr lang="pt-BR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8" grpId="0" autoUpdateAnimBg="0"/>
      <p:bldP spid="102443" grpId="0" autoUpdateAnimBg="0"/>
      <p:bldP spid="102446" grpId="0"/>
      <p:bldP spid="10244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Alterando Ganho...</a:t>
            </a:r>
            <a:endParaRPr lang="pt-BR" dirty="0"/>
          </a:p>
        </p:txBody>
      </p:sp>
      <p:sp>
        <p:nvSpPr>
          <p:cNvPr id="102438" name="Text Box 38"/>
          <p:cNvSpPr txBox="1">
            <a:spLocks noChangeArrowheads="1"/>
          </p:cNvSpPr>
          <p:nvPr/>
        </p:nvSpPr>
        <p:spPr bwMode="auto">
          <a:xfrm>
            <a:off x="3182938" y="4556125"/>
            <a:ext cx="1649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Média: 58,14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Variância: 248,55</a:t>
            </a:r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5961063" y="4551363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Média: 116,29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Variância: 994,21</a:t>
            </a:r>
          </a:p>
        </p:txBody>
      </p:sp>
      <p:sp>
        <p:nvSpPr>
          <p:cNvPr id="53253" name="Text Box 47"/>
          <p:cNvSpPr txBox="1">
            <a:spLocks noChangeArrowheads="1"/>
          </p:cNvSpPr>
          <p:nvPr/>
        </p:nvSpPr>
        <p:spPr bwMode="auto">
          <a:xfrm>
            <a:off x="382588" y="4551363"/>
            <a:ext cx="156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Média: 29,07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Variância: 62,14</a:t>
            </a:r>
          </a:p>
        </p:txBody>
      </p:sp>
      <p:grpSp>
        <p:nvGrpSpPr>
          <p:cNvPr id="53254" name="Grupo 21"/>
          <p:cNvGrpSpPr>
            <a:grpSpLocks/>
          </p:cNvGrpSpPr>
          <p:nvPr/>
        </p:nvGrpSpPr>
        <p:grpSpPr bwMode="auto">
          <a:xfrm>
            <a:off x="98425" y="1346200"/>
            <a:ext cx="3043238" cy="3081338"/>
            <a:chOff x="98425" y="1346200"/>
            <a:chExt cx="3043080" cy="3081518"/>
          </a:xfrm>
        </p:grpSpPr>
        <p:sp>
          <p:nvSpPr>
            <p:cNvPr id="53263" name="Text Box 37"/>
            <p:cNvSpPr txBox="1">
              <a:spLocks noChangeArrowheads="1"/>
            </p:cNvSpPr>
            <p:nvPr/>
          </p:nvSpPr>
          <p:spPr bwMode="auto">
            <a:xfrm>
              <a:off x="457200" y="1346200"/>
              <a:ext cx="1736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400"/>
                <a:t>Imagem original (</a:t>
              </a:r>
              <a:r>
                <a:rPr lang="pt-BR" altLang="pt-BR" sz="1400" i="1">
                  <a:latin typeface="Times New Roman" charset="0"/>
                </a:rPr>
                <a:t>I</a:t>
              </a:r>
              <a:r>
                <a:rPr lang="pt-BR" altLang="pt-BR" sz="1400"/>
                <a:t>)</a:t>
              </a:r>
            </a:p>
          </p:txBody>
        </p:sp>
        <p:sp>
          <p:nvSpPr>
            <p:cNvPr id="53264" name="Text Box 48"/>
            <p:cNvSpPr txBox="1">
              <a:spLocks noChangeArrowheads="1"/>
            </p:cNvSpPr>
            <p:nvPr/>
          </p:nvSpPr>
          <p:spPr bwMode="auto">
            <a:xfrm rot="-5400000">
              <a:off x="-781050" y="3005138"/>
              <a:ext cx="2095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Banda TM3/Landsat</a:t>
              </a:r>
            </a:p>
          </p:txBody>
        </p:sp>
        <p:pic>
          <p:nvPicPr>
            <p:cNvPr id="53265" name="Imagem 18" descr="B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05" y="1760718"/>
              <a:ext cx="26670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Imagem 21" descr="B3_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760538"/>
            <a:ext cx="2667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3267075" y="1347788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i="1">
                <a:latin typeface="Times New Roman" charset="0"/>
              </a:rPr>
              <a:t>I</a:t>
            </a:r>
            <a:r>
              <a:rPr lang="pt-BR" altLang="pt-BR" sz="1400" i="1" baseline="-25000">
                <a:latin typeface="Times New Roman" charset="0"/>
              </a:rPr>
              <a:t>nova</a:t>
            </a:r>
            <a:r>
              <a:rPr lang="pt-BR" altLang="pt-BR" sz="1400">
                <a:latin typeface="Times New Roman" charset="0"/>
              </a:rPr>
              <a:t> = 2*</a:t>
            </a:r>
            <a:r>
              <a:rPr lang="pt-BR" altLang="pt-BR" sz="1400" i="1">
                <a:latin typeface="Times New Roman" charset="0"/>
              </a:rPr>
              <a:t>I</a:t>
            </a:r>
            <a:endParaRPr lang="pt-BR" altLang="pt-BR" sz="1400">
              <a:latin typeface="Times New Roman" charset="0"/>
            </a:endParaRPr>
          </a:p>
        </p:txBody>
      </p:sp>
      <p:pic>
        <p:nvPicPr>
          <p:cNvPr id="23" name="Imagem 22" descr="B3_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1760538"/>
            <a:ext cx="2667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2" name="Text Box 42"/>
          <p:cNvSpPr txBox="1">
            <a:spLocks noChangeArrowheads="1"/>
          </p:cNvSpPr>
          <p:nvPr/>
        </p:nvSpPr>
        <p:spPr bwMode="auto">
          <a:xfrm>
            <a:off x="6059488" y="1368425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i="1">
                <a:latin typeface="Times New Roman" charset="0"/>
              </a:rPr>
              <a:t>I</a:t>
            </a:r>
            <a:r>
              <a:rPr lang="pt-BR" altLang="pt-BR" sz="1400" i="1" baseline="-25000">
                <a:latin typeface="Times New Roman" charset="0"/>
              </a:rPr>
              <a:t>nova</a:t>
            </a:r>
            <a:r>
              <a:rPr lang="pt-BR" altLang="pt-BR" sz="1400">
                <a:latin typeface="Times New Roman" charset="0"/>
              </a:rPr>
              <a:t> = 4*</a:t>
            </a:r>
            <a:r>
              <a:rPr lang="pt-BR" altLang="pt-BR" sz="1400" i="1">
                <a:latin typeface="Times New Roman" charset="0"/>
              </a:rPr>
              <a:t>I</a:t>
            </a:r>
            <a:endParaRPr lang="pt-BR" altLang="pt-BR" sz="1400">
              <a:latin typeface="Times New Roman" charset="0"/>
            </a:endParaRPr>
          </a:p>
        </p:txBody>
      </p:sp>
      <p:pic>
        <p:nvPicPr>
          <p:cNvPr id="53259" name="Picture 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5124450"/>
            <a:ext cx="26654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5124450"/>
            <a:ext cx="26654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5124450"/>
            <a:ext cx="2663825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FDB7C-52F8-40F7-97C8-7868CB081F66}" type="slidenum">
              <a:rPr lang="pt-BR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8" grpId="0" autoUpdateAnimBg="0"/>
      <p:bldP spid="102443" grpId="0" autoUpdateAnimBg="0"/>
      <p:bldP spid="102446" grpId="0"/>
      <p:bldP spid="1024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B3_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1773238"/>
            <a:ext cx="2663825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3163888" y="4538663"/>
            <a:ext cx="173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Média: 35,36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Variância: 1553,45</a:t>
            </a:r>
          </a:p>
        </p:txBody>
      </p:sp>
      <p:pic>
        <p:nvPicPr>
          <p:cNvPr id="39" name="Imagem 38" descr="B3_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773238"/>
            <a:ext cx="2667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3262313" y="1355725"/>
            <a:ext cx="1316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i="1">
                <a:latin typeface="Times New Roman" charset="0"/>
              </a:rPr>
              <a:t>I</a:t>
            </a:r>
            <a:r>
              <a:rPr lang="pt-BR" altLang="pt-BR" sz="1400" i="1" baseline="-25000">
                <a:latin typeface="Times New Roman" charset="0"/>
              </a:rPr>
              <a:t>nova</a:t>
            </a:r>
            <a:r>
              <a:rPr lang="pt-BR" altLang="pt-BR" sz="1400">
                <a:latin typeface="Times New Roman" charset="0"/>
              </a:rPr>
              <a:t> = 5*</a:t>
            </a:r>
            <a:r>
              <a:rPr lang="pt-BR" altLang="pt-BR" sz="1400" i="1">
                <a:latin typeface="Times New Roman" charset="0"/>
              </a:rPr>
              <a:t>I </a:t>
            </a:r>
            <a:r>
              <a:rPr lang="pt-BR" altLang="pt-BR" sz="1400">
                <a:latin typeface="Times New Roman" charset="0"/>
              </a:rPr>
              <a:t>- 110</a:t>
            </a: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5111750"/>
            <a:ext cx="2665413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Alterando Ganho e Offset...</a:t>
            </a:r>
            <a:endParaRPr lang="pt-BR" dirty="0"/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5961063" y="4551363"/>
            <a:ext cx="173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Média: 224,64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Variância: 1553,45</a:t>
            </a:r>
          </a:p>
        </p:txBody>
      </p:sp>
      <p:sp>
        <p:nvSpPr>
          <p:cNvPr id="54281" name="Text Box 47"/>
          <p:cNvSpPr txBox="1">
            <a:spLocks noChangeArrowheads="1"/>
          </p:cNvSpPr>
          <p:nvPr/>
        </p:nvSpPr>
        <p:spPr bwMode="auto">
          <a:xfrm>
            <a:off x="382588" y="4551363"/>
            <a:ext cx="156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Média: 29,07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Variância: 62,14</a:t>
            </a:r>
          </a:p>
        </p:txBody>
      </p:sp>
      <p:grpSp>
        <p:nvGrpSpPr>
          <p:cNvPr id="54282" name="Grupo 21"/>
          <p:cNvGrpSpPr>
            <a:grpSpLocks/>
          </p:cNvGrpSpPr>
          <p:nvPr/>
        </p:nvGrpSpPr>
        <p:grpSpPr bwMode="auto">
          <a:xfrm>
            <a:off x="98425" y="1346200"/>
            <a:ext cx="3043238" cy="3081338"/>
            <a:chOff x="98425" y="1346200"/>
            <a:chExt cx="3043080" cy="3081518"/>
          </a:xfrm>
        </p:grpSpPr>
        <p:sp>
          <p:nvSpPr>
            <p:cNvPr id="54287" name="Text Box 37"/>
            <p:cNvSpPr txBox="1">
              <a:spLocks noChangeArrowheads="1"/>
            </p:cNvSpPr>
            <p:nvPr/>
          </p:nvSpPr>
          <p:spPr bwMode="auto">
            <a:xfrm>
              <a:off x="457200" y="1346200"/>
              <a:ext cx="1736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400"/>
                <a:t>Imagem original (</a:t>
              </a:r>
              <a:r>
                <a:rPr lang="pt-BR" altLang="pt-BR" sz="1400" i="1">
                  <a:latin typeface="Times New Roman" charset="0"/>
                </a:rPr>
                <a:t>I</a:t>
              </a:r>
              <a:r>
                <a:rPr lang="pt-BR" altLang="pt-BR" sz="1400"/>
                <a:t>)</a:t>
              </a:r>
            </a:p>
          </p:txBody>
        </p:sp>
        <p:sp>
          <p:nvSpPr>
            <p:cNvPr id="54288" name="Text Box 48"/>
            <p:cNvSpPr txBox="1">
              <a:spLocks noChangeArrowheads="1"/>
            </p:cNvSpPr>
            <p:nvPr/>
          </p:nvSpPr>
          <p:spPr bwMode="auto">
            <a:xfrm rot="-5400000">
              <a:off x="-781050" y="3005138"/>
              <a:ext cx="2095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Banda TM3/Landsat</a:t>
              </a:r>
            </a:p>
          </p:txBody>
        </p:sp>
        <p:pic>
          <p:nvPicPr>
            <p:cNvPr id="54289" name="Imagem 18" descr="B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05" y="1760718"/>
              <a:ext cx="26670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442" name="Text Box 42"/>
          <p:cNvSpPr txBox="1">
            <a:spLocks noChangeArrowheads="1"/>
          </p:cNvSpPr>
          <p:nvPr/>
        </p:nvSpPr>
        <p:spPr bwMode="auto">
          <a:xfrm>
            <a:off x="6059488" y="1368425"/>
            <a:ext cx="142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i="1">
                <a:latin typeface="Times New Roman" charset="0"/>
              </a:rPr>
              <a:t>I</a:t>
            </a:r>
            <a:r>
              <a:rPr lang="pt-BR" altLang="pt-BR" sz="1400" i="1" baseline="-25000">
                <a:latin typeface="Times New Roman" charset="0"/>
              </a:rPr>
              <a:t>nova</a:t>
            </a:r>
            <a:r>
              <a:rPr lang="pt-BR" altLang="pt-BR" sz="1400">
                <a:latin typeface="Times New Roman" charset="0"/>
              </a:rPr>
              <a:t> = -5*</a:t>
            </a:r>
            <a:r>
              <a:rPr lang="pt-BR" altLang="pt-BR" sz="1400" i="1">
                <a:latin typeface="Times New Roman" charset="0"/>
              </a:rPr>
              <a:t>I </a:t>
            </a:r>
            <a:r>
              <a:rPr lang="pt-BR" altLang="pt-BR" sz="1400">
                <a:latin typeface="Times New Roman" charset="0"/>
              </a:rPr>
              <a:t>+ 370</a:t>
            </a:r>
          </a:p>
        </p:txBody>
      </p:sp>
      <p:pic>
        <p:nvPicPr>
          <p:cNvPr id="54284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5124450"/>
            <a:ext cx="26654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5111750"/>
            <a:ext cx="2663825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2222D-68BC-4778-B397-748E280E10CA}" type="slidenum">
              <a:rPr lang="pt-BR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40" grpId="0"/>
      <p:bldP spid="102443" grpId="0" autoUpdateAnimBg="0"/>
      <p:bldP spid="10244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Aplicações em Imagens</a:t>
            </a:r>
            <a:endParaRPr lang="pt-BR" dirty="0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00113" y="2492375"/>
            <a:ext cx="79200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 1: Tem-se uma imagem qualquer com média 100 e variância 150. Deseja-se aumentar o contraste dessa imagem, aumentando-se sua variância para </a:t>
            </a:r>
            <a:r>
              <a:rPr lang="pt-BR" altLang="pt-BR" sz="1600" dirty="0" smtClean="0"/>
              <a:t>600</a:t>
            </a:r>
            <a:r>
              <a:rPr lang="pt-BR" altLang="pt-BR" sz="1600" dirty="0"/>
              <a:t>. Qual deve ser o ganho aplicado nessa imagem? Qual será a média da imagem após a aplicação desse ganho?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5364163" y="1628775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I</a:t>
            </a:r>
            <a:r>
              <a:rPr lang="pt-BR" altLang="pt-BR" sz="1600" i="1" baseline="-25000" dirty="0">
                <a:latin typeface="Times New Roman" charset="0"/>
              </a:rPr>
              <a:t>nova</a:t>
            </a:r>
            <a:r>
              <a:rPr lang="pt-BR" altLang="pt-BR" sz="1600" i="1" dirty="0">
                <a:latin typeface="Times New Roman" charset="0"/>
              </a:rPr>
              <a:t> = </a:t>
            </a:r>
            <a:r>
              <a:rPr lang="pt-BR" altLang="pt-BR" sz="1600" i="1" dirty="0" err="1">
                <a:latin typeface="Times New Roman" charset="0"/>
              </a:rPr>
              <a:t>gI</a:t>
            </a:r>
            <a:r>
              <a:rPr lang="pt-BR" altLang="pt-BR" sz="1600" i="1" dirty="0">
                <a:latin typeface="Times New Roman" charset="0"/>
              </a:rPr>
              <a:t> + o</a:t>
            </a:r>
          </a:p>
        </p:txBody>
      </p:sp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971550" y="3659188"/>
          <a:ext cx="19256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5" name="Equation" r:id="rId3" imgW="1346200" imgH="241300" progId="Equation.DSMT4">
                  <p:embed/>
                </p:oleObj>
              </mc:Choice>
              <mc:Fallback>
                <p:oleObj name="Equation" r:id="rId3" imgW="13462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59188"/>
                        <a:ext cx="19256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98356"/>
              </p:ext>
            </p:extLst>
          </p:nvPr>
        </p:nvGraphicFramePr>
        <p:xfrm>
          <a:off x="1487488" y="4083050"/>
          <a:ext cx="11620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6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083050"/>
                        <a:ext cx="11620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73283"/>
              </p:ext>
            </p:extLst>
          </p:nvPr>
        </p:nvGraphicFramePr>
        <p:xfrm>
          <a:off x="1120775" y="5597525"/>
          <a:ext cx="20907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7" name="Equation" r:id="rId7" imgW="1460160" imgH="406080" progId="Equation.DSMT4">
                  <p:embed/>
                </p:oleObj>
              </mc:Choice>
              <mc:Fallback>
                <p:oleObj name="Equation" r:id="rId7" imgW="1460160" imgH="4060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5597525"/>
                        <a:ext cx="20907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15"/>
          <p:cNvSpPr txBox="1">
            <a:spLocks noChangeArrowheads="1"/>
          </p:cNvSpPr>
          <p:nvPr/>
        </p:nvSpPr>
        <p:spPr bwMode="auto">
          <a:xfrm>
            <a:off x="403225" y="1620838"/>
            <a:ext cx="3448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pt-BR" altLang="pt-BR" sz="1600"/>
              <a:t>alterar brilho (</a:t>
            </a:r>
            <a:r>
              <a:rPr lang="pt-BR" altLang="pt-BR" sz="1600">
                <a:solidFill>
                  <a:srgbClr val="FF3300"/>
                </a:solidFill>
              </a:rPr>
              <a:t>média</a:t>
            </a:r>
            <a:r>
              <a:rPr lang="pt-BR" altLang="pt-BR" sz="160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pt-BR" altLang="pt-BR" sz="1600"/>
              <a:t>alterar contraste (</a:t>
            </a:r>
            <a:r>
              <a:rPr lang="pt-BR" altLang="pt-BR" sz="1600">
                <a:solidFill>
                  <a:srgbClr val="FF3300"/>
                </a:solidFill>
              </a:rPr>
              <a:t>variância</a:t>
            </a:r>
            <a:r>
              <a:rPr lang="pt-BR" altLang="pt-BR" sz="1600"/>
              <a:t>)</a:t>
            </a: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02485"/>
              </p:ext>
            </p:extLst>
          </p:nvPr>
        </p:nvGraphicFramePr>
        <p:xfrm>
          <a:off x="1581150" y="4437063"/>
          <a:ext cx="8715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8" name="Equation" r:id="rId9" imgW="609480" imgH="393480" progId="Equation.DSMT4">
                  <p:embed/>
                </p:oleObj>
              </mc:Choice>
              <mc:Fallback>
                <p:oleObj name="Equation" r:id="rId9" imgW="60948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437063"/>
                        <a:ext cx="8715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11578"/>
              </p:ext>
            </p:extLst>
          </p:nvPr>
        </p:nvGraphicFramePr>
        <p:xfrm>
          <a:off x="1662652" y="5099149"/>
          <a:ext cx="10175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9" name="Equation" r:id="rId11" imgW="711000" imgH="241200" progId="Equation.DSMT4">
                  <p:embed/>
                </p:oleObj>
              </mc:Choice>
              <mc:Fallback>
                <p:oleObj name="Equation" r:id="rId11" imgW="71100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652" y="5099149"/>
                        <a:ext cx="10175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1B583-2CF9-4B46-B53E-F11277BDBF6C}" type="slidenum">
              <a:rPr lang="pt-BR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Aplicações em Imagens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900113" y="2492375"/>
            <a:ext cx="79200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 2: Tem-se uma imagem qualquer com média 100 e variância 150. Deseja-se aumentar o contraste dessa imagem, aumentando-se sua variância para 600, sem alterar seu brilho (ou seja, mantendo a média em 100). Quais devem ser o ganho e o offset aplicados nessa imagem?</a:t>
            </a: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5364163" y="1628775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I</a:t>
            </a:r>
            <a:r>
              <a:rPr lang="pt-BR" altLang="pt-BR" sz="1600" i="1" baseline="-25000">
                <a:latin typeface="Times New Roman" charset="0"/>
              </a:rPr>
              <a:t>nova</a:t>
            </a:r>
            <a:r>
              <a:rPr lang="pt-BR" altLang="pt-BR" sz="1600" i="1">
                <a:latin typeface="Times New Roman" charset="0"/>
              </a:rPr>
              <a:t> = gI + o</a:t>
            </a: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3584575" y="3676650"/>
          <a:ext cx="17795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0" name="Equation" r:id="rId3" imgW="1244600" imgH="228600" progId="Equation.DSMT4">
                  <p:embed/>
                </p:oleObj>
              </mc:Choice>
              <mc:Fallback>
                <p:oleObj name="Equation" r:id="rId3" imgW="1244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3676650"/>
                        <a:ext cx="177958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70043"/>
              </p:ext>
            </p:extLst>
          </p:nvPr>
        </p:nvGraphicFramePr>
        <p:xfrm>
          <a:off x="3956050" y="4105275"/>
          <a:ext cx="14700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1" name="Equation" r:id="rId5" imgW="1028520" imgH="177480" progId="Equation.DSMT4">
                  <p:embed/>
                </p:oleObj>
              </mc:Choice>
              <mc:Fallback>
                <p:oleObj name="Equation" r:id="rId5" imgW="10285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105275"/>
                        <a:ext cx="147002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4959350" y="5391150"/>
          <a:ext cx="13604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2" name="Equation" r:id="rId7" imgW="952087" imgH="228501" progId="Equation.DSMT4">
                  <p:embed/>
                </p:oleObj>
              </mc:Choice>
              <mc:Fallback>
                <p:oleObj name="Equation" r:id="rId7" imgW="952087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5391150"/>
                        <a:ext cx="1360488" cy="327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971550" y="3659188"/>
          <a:ext cx="19256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3" name="Equation" r:id="rId9" imgW="1346200" imgH="241300" progId="Equation.DSMT4">
                  <p:embed/>
                </p:oleObj>
              </mc:Choice>
              <mc:Fallback>
                <p:oleObj name="Equation" r:id="rId9" imgW="13462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59188"/>
                        <a:ext cx="19256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1487488" y="4083050"/>
          <a:ext cx="11620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4" name="Equation" r:id="rId11" imgW="812447" imgH="228501" progId="Equation.DSMT4">
                  <p:embed/>
                </p:oleObj>
              </mc:Choice>
              <mc:Fallback>
                <p:oleObj name="Equation" r:id="rId11" imgW="812447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083050"/>
                        <a:ext cx="11620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1581150" y="4437063"/>
          <a:ext cx="8715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5" name="Equation" r:id="rId13" imgW="609336" imgH="393529" progId="Equation.DSMT4">
                  <p:embed/>
                </p:oleObj>
              </mc:Choice>
              <mc:Fallback>
                <p:oleObj name="Equation" r:id="rId13" imgW="609336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437063"/>
                        <a:ext cx="8715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2" name="Object 16"/>
          <p:cNvGraphicFramePr>
            <a:graphicFrameLocks noChangeAspect="1"/>
          </p:cNvGraphicFramePr>
          <p:nvPr/>
        </p:nvGraphicFramePr>
        <p:xfrm>
          <a:off x="4151313" y="4468813"/>
          <a:ext cx="18684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6" name="Equation" r:id="rId15" imgW="1307532" imgH="177723" progId="Equation.DSMT4">
                  <p:embed/>
                </p:oleObj>
              </mc:Choice>
              <mc:Fallback>
                <p:oleObj name="Equation" r:id="rId15" imgW="1307532" imgH="17772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468813"/>
                        <a:ext cx="1868487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Text Box 15"/>
          <p:cNvSpPr txBox="1">
            <a:spLocks noChangeArrowheads="1"/>
          </p:cNvSpPr>
          <p:nvPr/>
        </p:nvSpPr>
        <p:spPr bwMode="auto">
          <a:xfrm>
            <a:off x="403225" y="1620838"/>
            <a:ext cx="3448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pt-BR" altLang="pt-BR" sz="1600"/>
              <a:t>alterar brilho (</a:t>
            </a:r>
            <a:r>
              <a:rPr lang="pt-BR" altLang="pt-BR" sz="1600">
                <a:solidFill>
                  <a:srgbClr val="FF3300"/>
                </a:solidFill>
              </a:rPr>
              <a:t>média</a:t>
            </a:r>
            <a:r>
              <a:rPr lang="pt-BR" altLang="pt-BR" sz="160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pt-BR" altLang="pt-BR" sz="1600"/>
              <a:t>alterar contraste (</a:t>
            </a:r>
            <a:r>
              <a:rPr lang="pt-BR" altLang="pt-BR" sz="1600">
                <a:solidFill>
                  <a:srgbClr val="FF3300"/>
                </a:solidFill>
              </a:rPr>
              <a:t>variância</a:t>
            </a:r>
            <a:r>
              <a:rPr lang="pt-BR" altLang="pt-BR" sz="1600"/>
              <a:t>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42528-D095-4F13-A677-DE7B2C1E7E0F}" type="slidenum">
              <a:rPr lang="pt-BR"/>
              <a:pPr>
                <a:defRPr/>
              </a:pPr>
              <a:t>56</a:t>
            </a:fld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11578"/>
              </p:ext>
            </p:extLst>
          </p:nvPr>
        </p:nvGraphicFramePr>
        <p:xfrm>
          <a:off x="1662113" y="5099050"/>
          <a:ext cx="10175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7" name="Equation" r:id="rId17" imgW="711000" imgH="241200" progId="Equation.DSMT4">
                  <p:embed/>
                </p:oleObj>
              </mc:Choice>
              <mc:Fallback>
                <p:oleObj name="Equation" r:id="rId17" imgW="71100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5099050"/>
                        <a:ext cx="10175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Aplicações em Imagens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900113" y="1916832"/>
            <a:ext cx="79200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 smtClean="0"/>
              <a:t>A aplicação de um ganho e um offset sobre uma imagem representada por inteiros como, por exemplo, imagens de 8 bits (256 níveis de cinza), pode resultar em valores não inteiros.</a:t>
            </a:r>
            <a:endParaRPr lang="pt-BR" altLang="pt-BR" sz="1600" dirty="0"/>
          </a:p>
        </p:txBody>
      </p:sp>
      <p:graphicFrame>
        <p:nvGraphicFramePr>
          <p:cNvPr id="1065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48849"/>
              </p:ext>
            </p:extLst>
          </p:nvPr>
        </p:nvGraphicFramePr>
        <p:xfrm>
          <a:off x="2324423" y="2800464"/>
          <a:ext cx="18875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6" name="Equation" r:id="rId3" imgW="1320480" imgH="228600" progId="Equation.DSMT4">
                  <p:embed/>
                </p:oleObj>
              </mc:Choice>
              <mc:Fallback>
                <p:oleObj name="Equation" r:id="rId3" imgW="1320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423" y="2800464"/>
                        <a:ext cx="18875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42528-D095-4F13-A677-DE7B2C1E7E0F}" type="slidenum">
              <a:rPr lang="pt-BR"/>
              <a:pPr>
                <a:defRPr/>
              </a:pPr>
              <a:t>57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900113" y="1487686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 smtClean="0"/>
              <a:t>Observações:</a:t>
            </a:r>
            <a:endParaRPr lang="pt-BR" altLang="pt-BR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171986" y="3181712"/>
            <a:ext cx="53070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 smtClean="0"/>
              <a:t>Se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78 </a:t>
            </a:r>
            <a:r>
              <a:rPr lang="pt-BR" altLang="pt-BR" sz="1600" dirty="0"/>
              <a:t>então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pt-B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nova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54,92</a:t>
            </a:r>
            <a:endParaRPr lang="pt-BR" alt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171986" y="3572901"/>
            <a:ext cx="76481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eaLnBrk="1" hangingPunct="1">
              <a:spcBef>
                <a:spcPct val="0"/>
              </a:spcBef>
              <a:buNone/>
            </a:pPr>
            <a:r>
              <a:rPr lang="pt-BR" altLang="pt-BR" sz="1600" dirty="0" smtClean="0"/>
              <a:t>Este resultado pode ser convertido para inteiro por truncamento ou por arredondamento, ou seja, para 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pt-BR" altLang="pt-BR" sz="1600" dirty="0" smtClean="0"/>
              <a:t> ou 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pt-BR" altLang="pt-BR" sz="1600" dirty="0" smtClean="0"/>
              <a:t> respectivamente</a:t>
            </a:r>
            <a:endParaRPr lang="pt-BR" altLang="pt-BR" sz="1600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900113" y="4210311"/>
            <a:ext cx="79200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 smtClean="0"/>
              <a:t>O resultado pode estar fora do escopo permitido para aquele tipo de imagem</a:t>
            </a:r>
            <a:endParaRPr lang="pt-BR" altLang="pt-BR" sz="1600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171986" y="4601500"/>
            <a:ext cx="53070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 smtClean="0"/>
              <a:t>Se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249 </a:t>
            </a:r>
            <a:r>
              <a:rPr lang="pt-BR" altLang="pt-BR" sz="1600" dirty="0"/>
              <a:t>então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pt-B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nova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275,51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71986" y="4992689"/>
            <a:ext cx="53070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 smtClean="0"/>
              <a:t>Se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pt-BR" altLang="pt-BR" sz="1600" dirty="0"/>
              <a:t>então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pt-B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nova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-32,8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171986" y="5383878"/>
            <a:ext cx="76481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eaLnBrk="1" hangingPunct="1">
              <a:spcBef>
                <a:spcPct val="0"/>
              </a:spcBef>
              <a:buNone/>
            </a:pPr>
            <a:r>
              <a:rPr lang="pt-BR" altLang="pt-BR" sz="1600" dirty="0" smtClean="0"/>
              <a:t>Geralmente, estes resultados são “saturados” no zero (se negativo) ou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pt-BR" altLang="pt-BR" sz="1600" dirty="0" smtClean="0"/>
              <a:t> (se maior que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pt-BR" altLang="pt-BR" sz="1600" dirty="0" smtClean="0"/>
              <a:t>). </a:t>
            </a:r>
            <a:endParaRPr lang="pt-BR" altLang="pt-BR" sz="1600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900112" y="6021288"/>
            <a:ext cx="7920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 smtClean="0"/>
              <a:t>Nesses casos, os valores de média e variância da imagem resultante podem não corresponder aos valores teóricos.</a:t>
            </a:r>
            <a:endParaRPr lang="pt-BR" altLang="pt-BR" sz="16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171986" y="2795494"/>
            <a:ext cx="12432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355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355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355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355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355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 smtClean="0"/>
              <a:t>Exemplo:</a:t>
            </a:r>
            <a:endParaRPr lang="pt-BR" alt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91" y="1412776"/>
            <a:ext cx="3209212" cy="192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91" y="4812426"/>
            <a:ext cx="3209212" cy="192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Aplicações em Imagens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42528-D095-4F13-A677-DE7B2C1E7E0F}" type="slidenum">
              <a:rPr lang="pt-BR"/>
              <a:pPr>
                <a:defRPr/>
              </a:pPr>
              <a:t>58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2381250" cy="2381250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1907"/>
              </p:ext>
            </p:extLst>
          </p:nvPr>
        </p:nvGraphicFramePr>
        <p:xfrm>
          <a:off x="5940152" y="1412776"/>
          <a:ext cx="3048000" cy="7810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Desv.Pad.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81,47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933056"/>
            <a:ext cx="2381250" cy="2381250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10198"/>
              </p:ext>
            </p:extLst>
          </p:nvPr>
        </p:nvGraphicFramePr>
        <p:xfrm>
          <a:off x="2623591" y="3933056"/>
          <a:ext cx="1828800" cy="7810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ganho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-89,440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-163,200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-104,013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85457"/>
              </p:ext>
            </p:extLst>
          </p:nvPr>
        </p:nvGraphicFramePr>
        <p:xfrm>
          <a:off x="5940153" y="4838675"/>
          <a:ext cx="3048000" cy="7810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Teórico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Desv.Pad.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-74,22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357,76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65,27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-112,20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329,80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607,30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64203"/>
              </p:ext>
            </p:extLst>
          </p:nvPr>
        </p:nvGraphicFramePr>
        <p:xfrm>
          <a:off x="5940153" y="5744294"/>
          <a:ext cx="3048000" cy="7810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Desv.Pad.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118,19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0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Variável Aleatória Discreta</a:t>
            </a:r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898525" y="1524000"/>
            <a:ext cx="7712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Definição: uma 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v.a.</a:t>
            </a:r>
            <a:r>
              <a:rPr lang="pt-BR" altLang="pt-BR" sz="1600" dirty="0">
                <a:sym typeface="Symbol" pitchFamily="18" charset="2"/>
              </a:rPr>
              <a:t> é 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discreta</a:t>
            </a:r>
            <a:r>
              <a:rPr lang="pt-BR" altLang="pt-BR" sz="1600" dirty="0">
                <a:sym typeface="Symbol" pitchFamily="18" charset="2"/>
              </a:rPr>
              <a:t> quando o conjunto de valores possíveis (imagem) for finito ou infinito 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numerável</a:t>
            </a:r>
            <a:r>
              <a:rPr lang="pt-BR" altLang="pt-BR" sz="1600" dirty="0">
                <a:sym typeface="Symbol" pitchFamily="18" charset="2"/>
              </a:rPr>
              <a:t>.</a:t>
            </a:r>
            <a:endParaRPr lang="pt-BR" altLang="pt-BR" sz="1600" dirty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874961" y="2352675"/>
            <a:ext cx="3394078" cy="914400"/>
            <a:chOff x="816" y="1344"/>
            <a:chExt cx="2138" cy="576"/>
          </a:xfrm>
        </p:grpSpPr>
        <p:grpSp>
          <p:nvGrpSpPr>
            <p:cNvPr id="9270" name="Group 37"/>
            <p:cNvGrpSpPr>
              <a:grpSpLocks/>
            </p:cNvGrpSpPr>
            <p:nvPr/>
          </p:nvGrpSpPr>
          <p:grpSpPr bwMode="auto">
            <a:xfrm>
              <a:off x="816" y="1344"/>
              <a:ext cx="2138" cy="542"/>
              <a:chOff x="816" y="1344"/>
              <a:chExt cx="2138" cy="542"/>
            </a:xfrm>
          </p:grpSpPr>
          <p:sp>
            <p:nvSpPr>
              <p:cNvPr id="9272" name="Rectangle 34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21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 smtClean="0">
                    <a:latin typeface="Times New Roman" charset="0"/>
                  </a:rPr>
                  <a:t>0 </a:t>
                </a:r>
                <a:r>
                  <a:rPr lang="pt-BR" altLang="pt-BR" sz="1600" dirty="0" smtClean="0">
                    <a:latin typeface="Times New Roman" charset="0"/>
                    <a:sym typeface="Symbol"/>
                  </a:rPr>
                  <a:t>&lt; </a:t>
                </a:r>
                <a:r>
                  <a:rPr lang="pt-BR" altLang="pt-BR" sz="1600" i="1" dirty="0" smtClean="0">
                    <a:latin typeface="Times New Roman" charset="0"/>
                  </a:rPr>
                  <a:t>P</a:t>
                </a:r>
                <a:r>
                  <a:rPr lang="pt-BR" altLang="pt-BR" sz="1600" dirty="0" smtClean="0">
                    <a:latin typeface="Times New Roman" charset="0"/>
                  </a:rPr>
                  <a:t>(</a:t>
                </a:r>
                <a:r>
                  <a:rPr lang="pt-BR" altLang="pt-BR" sz="1600" i="1" dirty="0" smtClean="0">
                    <a:latin typeface="Times New Roman" charset="0"/>
                  </a:rPr>
                  <a:t>X</a:t>
                </a:r>
                <a:r>
                  <a:rPr lang="pt-BR" altLang="pt-BR" sz="1600" dirty="0" smtClean="0">
                    <a:latin typeface="Times New Roman" charset="0"/>
                  </a:rPr>
                  <a:t> </a:t>
                </a:r>
                <a:r>
                  <a:rPr lang="pt-BR" altLang="pt-BR" sz="1600" dirty="0">
                    <a:latin typeface="Times New Roman" charset="0"/>
                  </a:rPr>
                  <a:t>= </a:t>
                </a:r>
                <a:r>
                  <a:rPr lang="pt-BR" altLang="pt-BR" sz="1600" i="1" dirty="0">
                    <a:latin typeface="Times New Roman" charset="0"/>
                  </a:rPr>
                  <a:t>x</a:t>
                </a:r>
                <a:r>
                  <a:rPr lang="pt-BR" altLang="pt-BR" sz="1600" i="1" baseline="-25000" dirty="0">
                    <a:latin typeface="Times New Roman" charset="0"/>
                  </a:rPr>
                  <a:t>i</a:t>
                </a:r>
                <a:r>
                  <a:rPr lang="pt-BR" altLang="pt-BR" sz="1600" dirty="0">
                    <a:latin typeface="Times New Roman" charset="0"/>
                  </a:rPr>
                  <a:t>) </a:t>
                </a:r>
                <a:r>
                  <a:rPr lang="pt-BR" altLang="pt-BR" sz="1600" dirty="0">
                    <a:latin typeface="Times New Roman" charset="0"/>
                    <a:sym typeface="Symbol"/>
                  </a:rPr>
                  <a:t></a:t>
                </a:r>
                <a:r>
                  <a:rPr lang="pt-BR" altLang="pt-BR" sz="1600" dirty="0" smtClean="0">
                    <a:latin typeface="Times New Roman" charset="0"/>
                    <a:sym typeface="Symbol" pitchFamily="18" charset="2"/>
                  </a:rPr>
                  <a:t> 1 </a:t>
                </a:r>
                <a:r>
                  <a:rPr lang="pt-BR" altLang="pt-BR" sz="1600" dirty="0">
                    <a:sym typeface="Symbol" pitchFamily="18" charset="2"/>
                  </a:rPr>
                  <a:t>para todo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</a:t>
                </a:r>
                <a:r>
                  <a:rPr lang="pt-BR" altLang="pt-BR" sz="1600" i="1" dirty="0" smtClean="0">
                    <a:latin typeface="Times New Roman" charset="0"/>
                    <a:sym typeface="Symbol" pitchFamily="18" charset="2"/>
                  </a:rPr>
                  <a:t>x</a:t>
                </a:r>
                <a:r>
                  <a:rPr lang="pt-BR" altLang="pt-BR" sz="1600" i="1" baseline="-25000" dirty="0" smtClean="0">
                    <a:latin typeface="Times New Roman" charset="0"/>
                  </a:rPr>
                  <a:t>i</a:t>
                </a:r>
                <a:r>
                  <a:rPr lang="pt-BR" altLang="pt-BR" sz="1600" dirty="0" smtClean="0">
                    <a:latin typeface="Times New Roman" charset="0"/>
                    <a:sym typeface="Symbol"/>
                  </a:rPr>
                  <a:t>  </a:t>
                </a:r>
                <a:r>
                  <a:rPr lang="pt-BR" altLang="pt-BR" sz="1600" i="1" dirty="0" smtClean="0">
                    <a:latin typeface="Times New Roman" charset="0"/>
                    <a:sym typeface="Symbol"/>
                  </a:rPr>
                  <a:t>X</a:t>
                </a:r>
                <a:r>
                  <a:rPr lang="pt-BR" altLang="pt-BR" sz="1600" dirty="0" smtClean="0">
                    <a:latin typeface="Times New Roman" charset="0"/>
                    <a:sym typeface="Symbol"/>
                  </a:rPr>
                  <a:t>()</a:t>
                </a:r>
                <a:endParaRPr lang="pt-BR" altLang="pt-BR" sz="1600" dirty="0">
                  <a:latin typeface="Times New Roman" charset="0"/>
                  <a:sym typeface="Symbol" pitchFamily="18" charset="2"/>
                </a:endParaRPr>
              </a:p>
            </p:txBody>
          </p:sp>
          <p:graphicFrame>
            <p:nvGraphicFramePr>
              <p:cNvPr id="9273" name="Object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2605802"/>
                  </p:ext>
                </p:extLst>
              </p:nvPr>
            </p:nvGraphicFramePr>
            <p:xfrm>
              <a:off x="858" y="1576"/>
              <a:ext cx="939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9" name="Equation" r:id="rId3" imgW="1041120" imgH="342720" progId="Equation.DSMT4">
                      <p:embed/>
                    </p:oleObj>
                  </mc:Choice>
                  <mc:Fallback>
                    <p:oleObj name="Equation" r:id="rId3" imgW="1041120" imgH="34272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8" y="1576"/>
                            <a:ext cx="939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71" name="Rectangle 38"/>
            <p:cNvSpPr>
              <a:spLocks noChangeArrowheads="1"/>
            </p:cNvSpPr>
            <p:nvPr/>
          </p:nvSpPr>
          <p:spPr bwMode="auto">
            <a:xfrm>
              <a:off x="816" y="1344"/>
              <a:ext cx="212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898525" y="3657600"/>
            <a:ext cx="2470150" cy="627063"/>
            <a:chOff x="566" y="2304"/>
            <a:chExt cx="1556" cy="395"/>
          </a:xfrm>
        </p:grpSpPr>
        <p:sp>
          <p:nvSpPr>
            <p:cNvPr id="9268" name="Text Box 40"/>
            <p:cNvSpPr txBox="1">
              <a:spLocks noChangeArrowheads="1"/>
            </p:cNvSpPr>
            <p:nvPr/>
          </p:nvSpPr>
          <p:spPr bwMode="auto">
            <a:xfrm>
              <a:off x="566" y="2304"/>
              <a:ext cx="15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Função de Probabilidade</a:t>
              </a:r>
            </a:p>
          </p:txBody>
        </p:sp>
        <p:graphicFrame>
          <p:nvGraphicFramePr>
            <p:cNvPr id="9269" name="Object 41"/>
            <p:cNvGraphicFramePr>
              <a:graphicFrameLocks noChangeAspect="1"/>
            </p:cNvGraphicFramePr>
            <p:nvPr/>
          </p:nvGraphicFramePr>
          <p:xfrm>
            <a:off x="624" y="2515"/>
            <a:ext cx="97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0" name="Equation" r:id="rId5" imgW="1079032" imgH="203112" progId="Equation.DSMT4">
                    <p:embed/>
                  </p:oleObj>
                </mc:Choice>
                <mc:Fallback>
                  <p:oleObj name="Equation" r:id="rId5" imgW="1079032" imgH="203112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15"/>
                          <a:ext cx="97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914400" y="4572000"/>
            <a:ext cx="3819525" cy="1220788"/>
            <a:chOff x="576" y="2880"/>
            <a:chExt cx="2406" cy="769"/>
          </a:xfrm>
        </p:grpSpPr>
        <p:sp>
          <p:nvSpPr>
            <p:cNvPr id="9264" name="Text Box 42"/>
            <p:cNvSpPr txBox="1">
              <a:spLocks noChangeArrowheads="1"/>
            </p:cNvSpPr>
            <p:nvPr/>
          </p:nvSpPr>
          <p:spPr bwMode="auto">
            <a:xfrm>
              <a:off x="576" y="2880"/>
              <a:ext cx="21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Função de Distribuição Acumulada</a:t>
              </a:r>
            </a:p>
          </p:txBody>
        </p:sp>
        <p:grpSp>
          <p:nvGrpSpPr>
            <p:cNvPr id="9265" name="Group 49"/>
            <p:cNvGrpSpPr>
              <a:grpSpLocks/>
            </p:cNvGrpSpPr>
            <p:nvPr/>
          </p:nvGrpSpPr>
          <p:grpSpPr bwMode="auto">
            <a:xfrm>
              <a:off x="624" y="3120"/>
              <a:ext cx="2358" cy="529"/>
              <a:chOff x="727" y="3120"/>
              <a:chExt cx="2358" cy="529"/>
            </a:xfrm>
          </p:grpSpPr>
          <p:graphicFrame>
            <p:nvGraphicFramePr>
              <p:cNvPr id="9266" name="Object 43"/>
              <p:cNvGraphicFramePr>
                <a:graphicFrameLocks noChangeAspect="1"/>
              </p:cNvGraphicFramePr>
              <p:nvPr/>
            </p:nvGraphicFramePr>
            <p:xfrm>
              <a:off x="727" y="3120"/>
              <a:ext cx="984" cy="5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11" name="Equation" r:id="rId7" imgW="1091726" imgH="583947" progId="Equation.DSMT4">
                      <p:embed/>
                    </p:oleObj>
                  </mc:Choice>
                  <mc:Fallback>
                    <p:oleObj name="Equation" r:id="rId7" imgW="1091726" imgH="583947" progId="Equation.DSMT4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" y="3120"/>
                            <a:ext cx="984" cy="5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7" name="Text Box 44"/>
              <p:cNvSpPr txBox="1">
                <a:spLocks noChangeArrowheads="1"/>
              </p:cNvSpPr>
              <p:nvPr/>
            </p:nvSpPr>
            <p:spPr bwMode="auto">
              <a:xfrm>
                <a:off x="1680" y="3330"/>
                <a:ext cx="14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para todo </a:t>
                </a:r>
                <a:r>
                  <a:rPr lang="pt-BR" altLang="pt-BR" sz="1600" i="1">
                    <a:latin typeface="Times New Roman" charset="0"/>
                  </a:rPr>
                  <a:t>j</a:t>
                </a:r>
                <a:r>
                  <a:rPr lang="pt-BR" altLang="pt-BR" sz="1600"/>
                  <a:t> onde 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 i="1" baseline="-25000">
                    <a:latin typeface="Times New Roman" charset="0"/>
                  </a:rPr>
                  <a:t>j</a:t>
                </a:r>
                <a:r>
                  <a:rPr lang="pt-BR" altLang="pt-BR" sz="1600">
                    <a:latin typeface="Times New Roman" charset="0"/>
                  </a:rPr>
                  <a:t> </a:t>
                </a:r>
                <a:r>
                  <a:rPr lang="pt-BR" altLang="pt-BR" sz="1600">
                    <a:latin typeface="Times New Roman" charset="0"/>
                    <a:sym typeface="Symbol" pitchFamily="18" charset="2"/>
                  </a:rPr>
                  <a:t></a:t>
                </a:r>
                <a:r>
                  <a:rPr lang="pt-BR" altLang="pt-BR" sz="1600">
                    <a:latin typeface="Times New Roman" charset="0"/>
                  </a:rPr>
                  <a:t> 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</a:p>
            </p:txBody>
          </p:sp>
        </p:grp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4297363" y="3697288"/>
            <a:ext cx="1082675" cy="1282700"/>
            <a:chOff x="4297193" y="3946267"/>
            <a:chExt cx="1082537" cy="1282611"/>
          </a:xfrm>
        </p:grpSpPr>
        <p:cxnSp>
          <p:nvCxnSpPr>
            <p:cNvPr id="7" name="Conector reto 6"/>
            <p:cNvCxnSpPr/>
            <p:nvPr/>
          </p:nvCxnSpPr>
          <p:spPr>
            <a:xfrm flipH="1" flipV="1">
              <a:off x="4876556" y="4076433"/>
              <a:ext cx="2523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61" name="Retângulo 6"/>
            <p:cNvSpPr>
              <a:spLocks noChangeArrowheads="1"/>
            </p:cNvSpPr>
            <p:nvPr/>
          </p:nvSpPr>
          <p:spPr bwMode="auto">
            <a:xfrm>
              <a:off x="4297193" y="3946267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900" i="1">
                  <a:latin typeface="Times New Roman" charset="0"/>
                </a:rPr>
                <a:t>P</a:t>
              </a:r>
              <a:r>
                <a:rPr lang="pt-BR" altLang="pt-BR" sz="900">
                  <a:latin typeface="Times New Roman" charset="0"/>
                </a:rPr>
                <a:t>(</a:t>
              </a:r>
              <a:r>
                <a:rPr lang="pt-BR" altLang="pt-BR" sz="900" i="1">
                  <a:latin typeface="Times New Roman" charset="0"/>
                </a:rPr>
                <a:t>X</a:t>
              </a:r>
              <a:r>
                <a:rPr lang="pt-BR" altLang="pt-BR" sz="900">
                  <a:latin typeface="Times New Roman" charset="0"/>
                </a:rPr>
                <a:t> = </a:t>
              </a:r>
              <a:r>
                <a:rPr lang="pt-BR" altLang="pt-BR" sz="900" i="1">
                  <a:latin typeface="Times New Roman" charset="0"/>
                </a:rPr>
                <a:t>x</a:t>
              </a:r>
              <a:r>
                <a:rPr lang="pt-BR" altLang="pt-BR" sz="900" baseline="-25000">
                  <a:latin typeface="Times New Roman" charset="0"/>
                </a:rPr>
                <a:t>2</a:t>
              </a:r>
              <a:r>
                <a:rPr lang="pt-BR" altLang="pt-BR" sz="900">
                  <a:latin typeface="Times New Roman" charset="0"/>
                </a:rPr>
                <a:t>)</a:t>
              </a:r>
              <a:endParaRPr lang="pt-BR" altLang="pt-BR" sz="900"/>
            </a:p>
          </p:txBody>
        </p:sp>
        <p:sp>
          <p:nvSpPr>
            <p:cNvPr id="9262" name="Retângulo 8"/>
            <p:cNvSpPr>
              <a:spLocks noChangeArrowheads="1"/>
            </p:cNvSpPr>
            <p:nvPr/>
          </p:nvSpPr>
          <p:spPr bwMode="auto">
            <a:xfrm>
              <a:off x="5074838" y="4951879"/>
              <a:ext cx="30489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i="1">
                  <a:latin typeface="Times New Roman" charset="0"/>
                </a:rPr>
                <a:t>x</a:t>
              </a:r>
              <a:r>
                <a:rPr lang="pt-BR" altLang="pt-BR" sz="1200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9263" name="Retângulo 35"/>
            <p:cNvSpPr>
              <a:spLocks noChangeArrowheads="1"/>
            </p:cNvSpPr>
            <p:nvPr/>
          </p:nvSpPr>
          <p:spPr bwMode="auto">
            <a:xfrm>
              <a:off x="5092700" y="4076700"/>
              <a:ext cx="215900" cy="938213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6594475" y="5084763"/>
            <a:ext cx="2320925" cy="1738312"/>
            <a:chOff x="5868144" y="5085184"/>
            <a:chExt cx="2321399" cy="1737898"/>
          </a:xfrm>
        </p:grpSpPr>
        <p:sp>
          <p:nvSpPr>
            <p:cNvPr id="9246" name="Freeform 31"/>
            <p:cNvSpPr>
              <a:spLocks/>
            </p:cNvSpPr>
            <p:nvPr/>
          </p:nvSpPr>
          <p:spPr bwMode="auto">
            <a:xfrm>
              <a:off x="6387730" y="5210182"/>
              <a:ext cx="1676400" cy="1295400"/>
            </a:xfrm>
            <a:custGeom>
              <a:avLst/>
              <a:gdLst>
                <a:gd name="T0" fmla="*/ 0 w 1056"/>
                <a:gd name="T1" fmla="*/ 0 h 816"/>
                <a:gd name="T2" fmla="*/ 0 w 1056"/>
                <a:gd name="T3" fmla="*/ 2147483647 h 816"/>
                <a:gd name="T4" fmla="*/ 2147483647 w 1056"/>
                <a:gd name="T5" fmla="*/ 2147483647 h 816"/>
                <a:gd name="T6" fmla="*/ 0 60000 65536"/>
                <a:gd name="T7" fmla="*/ 0 60000 65536"/>
                <a:gd name="T8" fmla="*/ 0 60000 65536"/>
                <a:gd name="T9" fmla="*/ 0 w 1056"/>
                <a:gd name="T10" fmla="*/ 0 h 816"/>
                <a:gd name="T11" fmla="*/ 1056 w 105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816">
                  <a:moveTo>
                    <a:pt x="0" y="0"/>
                  </a:moveTo>
                  <a:lnTo>
                    <a:pt x="0" y="816"/>
                  </a:lnTo>
                  <a:lnTo>
                    <a:pt x="1056" y="81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47" name="Text Box 32"/>
            <p:cNvSpPr txBox="1">
              <a:spLocks noChangeArrowheads="1"/>
            </p:cNvSpPr>
            <p:nvPr/>
          </p:nvSpPr>
          <p:spPr bwMode="auto">
            <a:xfrm>
              <a:off x="7914905" y="6486532"/>
              <a:ext cx="274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</a:p>
          </p:txBody>
        </p:sp>
        <p:sp>
          <p:nvSpPr>
            <p:cNvPr id="9248" name="Text Box 33"/>
            <p:cNvSpPr txBox="1">
              <a:spLocks noChangeArrowheads="1"/>
            </p:cNvSpPr>
            <p:nvPr/>
          </p:nvSpPr>
          <p:spPr bwMode="auto">
            <a:xfrm>
              <a:off x="5868144" y="5085184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F</a:t>
              </a:r>
              <a:r>
                <a:rPr lang="pt-BR" altLang="pt-BR" sz="1600">
                  <a:latin typeface="Times New Roman" charset="0"/>
                </a:rPr>
                <a:t>(</a:t>
              </a: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>
                  <a:latin typeface="Times New Roman" charset="0"/>
                </a:rPr>
                <a:t>)</a:t>
              </a:r>
            </a:p>
          </p:txBody>
        </p:sp>
        <p:grpSp>
          <p:nvGrpSpPr>
            <p:cNvPr id="9249" name="Grupo 11"/>
            <p:cNvGrpSpPr>
              <a:grpSpLocks/>
            </p:cNvGrpSpPr>
            <p:nvPr/>
          </p:nvGrpSpPr>
          <p:grpSpPr bwMode="auto">
            <a:xfrm>
              <a:off x="6387730" y="5376368"/>
              <a:ext cx="1512888" cy="1127919"/>
              <a:chOff x="6387730" y="2435704"/>
              <a:chExt cx="1512888" cy="4068584"/>
            </a:xfrm>
          </p:grpSpPr>
          <p:sp>
            <p:nvSpPr>
              <p:cNvPr id="41" name="Retângulo 40"/>
              <p:cNvSpPr/>
              <p:nvPr/>
            </p:nvSpPr>
            <p:spPr bwMode="auto">
              <a:xfrm>
                <a:off x="6603307" y="5415759"/>
                <a:ext cx="215944" cy="10877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 bwMode="auto">
              <a:xfrm>
                <a:off x="6387363" y="6354659"/>
                <a:ext cx="215944" cy="1488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3" name="Retângulo 26"/>
              <p:cNvSpPr>
                <a:spLocks noChangeArrowheads="1"/>
              </p:cNvSpPr>
              <p:nvPr/>
            </p:nvSpPr>
            <p:spPr bwMode="auto">
              <a:xfrm>
                <a:off x="6819251" y="4247859"/>
                <a:ext cx="215944" cy="22556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altLang="pt-BR"/>
              </a:p>
            </p:txBody>
          </p:sp>
          <p:sp>
            <p:nvSpPr>
              <p:cNvPr id="44" name="Retângulo 43"/>
              <p:cNvSpPr/>
              <p:nvPr/>
            </p:nvSpPr>
            <p:spPr bwMode="auto">
              <a:xfrm>
                <a:off x="7035195" y="3223082"/>
                <a:ext cx="215944" cy="32804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5" name="Retângulo 44"/>
              <p:cNvSpPr/>
              <p:nvPr/>
            </p:nvSpPr>
            <p:spPr bwMode="auto">
              <a:xfrm>
                <a:off x="7251139" y="2759359"/>
                <a:ext cx="215944" cy="3744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6" name="Retângulo 45"/>
              <p:cNvSpPr/>
              <p:nvPr/>
            </p:nvSpPr>
            <p:spPr bwMode="auto">
              <a:xfrm>
                <a:off x="7467083" y="2541809"/>
                <a:ext cx="215944" cy="39617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 bwMode="auto">
              <a:xfrm>
                <a:off x="7683028" y="2433032"/>
                <a:ext cx="217531" cy="40704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cxnSp>
          <p:nvCxnSpPr>
            <p:cNvPr id="73" name="Conector reto 72"/>
            <p:cNvCxnSpPr/>
            <p:nvPr/>
          </p:nvCxnSpPr>
          <p:spPr>
            <a:xfrm flipH="1" flipV="1">
              <a:off x="6387363" y="5375627"/>
              <a:ext cx="129566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1" name="Retângulo 6"/>
            <p:cNvSpPr>
              <a:spLocks noChangeArrowheads="1"/>
            </p:cNvSpPr>
            <p:nvPr/>
          </p:nvSpPr>
          <p:spPr bwMode="auto">
            <a:xfrm>
              <a:off x="6226026" y="5256808"/>
              <a:ext cx="24237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900">
                  <a:latin typeface="Times New Roman" charset="0"/>
                </a:rPr>
                <a:t>1</a:t>
              </a:r>
              <a:endParaRPr lang="pt-BR" altLang="pt-BR" sz="900"/>
            </a:p>
          </p:txBody>
        </p:sp>
        <p:sp>
          <p:nvSpPr>
            <p:cNvPr id="9252" name="Retângulo 6"/>
            <p:cNvSpPr>
              <a:spLocks noChangeArrowheads="1"/>
            </p:cNvSpPr>
            <p:nvPr/>
          </p:nvSpPr>
          <p:spPr bwMode="auto">
            <a:xfrm>
              <a:off x="6219676" y="6383816"/>
              <a:ext cx="24237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900">
                  <a:latin typeface="Times New Roman" charset="0"/>
                </a:rPr>
                <a:t>0</a:t>
              </a:r>
              <a:endParaRPr lang="pt-BR" altLang="pt-BR" sz="900"/>
            </a:p>
          </p:txBody>
        </p:sp>
      </p:grp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4419600" y="3376613"/>
            <a:ext cx="2259013" cy="1708150"/>
            <a:chOff x="4419600" y="3377034"/>
            <a:chExt cx="2259013" cy="1708150"/>
          </a:xfrm>
        </p:grpSpPr>
        <p:grpSp>
          <p:nvGrpSpPr>
            <p:cNvPr id="9234" name="Grupo 28"/>
            <p:cNvGrpSpPr>
              <a:grpSpLocks/>
            </p:cNvGrpSpPr>
            <p:nvPr/>
          </p:nvGrpSpPr>
          <p:grpSpPr bwMode="auto">
            <a:xfrm>
              <a:off x="4419600" y="3377034"/>
              <a:ext cx="2259013" cy="1708150"/>
              <a:chOff x="4419600" y="3625850"/>
              <a:chExt cx="2259013" cy="1708150"/>
            </a:xfrm>
          </p:grpSpPr>
          <p:sp>
            <p:nvSpPr>
              <p:cNvPr id="9243" name="Freeform 31"/>
              <p:cNvSpPr>
                <a:spLocks/>
              </p:cNvSpPr>
              <p:nvPr/>
            </p:nvSpPr>
            <p:spPr bwMode="auto">
              <a:xfrm>
                <a:off x="4876800" y="3721100"/>
                <a:ext cx="1676400" cy="1295400"/>
              </a:xfrm>
              <a:custGeom>
                <a:avLst/>
                <a:gdLst>
                  <a:gd name="T0" fmla="*/ 0 w 1056"/>
                  <a:gd name="T1" fmla="*/ 0 h 816"/>
                  <a:gd name="T2" fmla="*/ 0 w 1056"/>
                  <a:gd name="T3" fmla="*/ 2147483647 h 816"/>
                  <a:gd name="T4" fmla="*/ 2147483647 w 1056"/>
                  <a:gd name="T5" fmla="*/ 2147483647 h 816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816"/>
                  <a:gd name="T11" fmla="*/ 1056 w 105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056" y="81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4" name="Text Box 32"/>
              <p:cNvSpPr txBox="1">
                <a:spLocks noChangeArrowheads="1"/>
              </p:cNvSpPr>
              <p:nvPr/>
            </p:nvSpPr>
            <p:spPr bwMode="auto">
              <a:xfrm>
                <a:off x="6403975" y="4997450"/>
                <a:ext cx="27463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9245" name="Text Box 33"/>
              <p:cNvSpPr txBox="1">
                <a:spLocks noChangeArrowheads="1"/>
              </p:cNvSpPr>
              <p:nvPr/>
            </p:nvSpPr>
            <p:spPr bwMode="auto">
              <a:xfrm>
                <a:off x="4419600" y="362585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f</a:t>
                </a:r>
                <a:r>
                  <a:rPr lang="pt-BR" altLang="pt-BR" sz="1600">
                    <a:latin typeface="Times New Roman" charset="0"/>
                  </a:rPr>
                  <a:t>(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>
                    <a:latin typeface="Times New Roman" charset="0"/>
                  </a:rPr>
                  <a:t>)</a:t>
                </a:r>
              </a:p>
            </p:txBody>
          </p:sp>
        </p:grpSp>
        <p:sp>
          <p:nvSpPr>
            <p:cNvPr id="3" name="Retângulo 2"/>
            <p:cNvSpPr/>
            <p:nvPr/>
          </p:nvSpPr>
          <p:spPr bwMode="auto">
            <a:xfrm>
              <a:off x="5092700" y="3827884"/>
              <a:ext cx="215900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tângulo 25"/>
            <p:cNvSpPr/>
            <p:nvPr/>
          </p:nvSpPr>
          <p:spPr bwMode="auto">
            <a:xfrm>
              <a:off x="4876800" y="4620046"/>
              <a:ext cx="215900" cy="1460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" name="Retângulo 26"/>
            <p:cNvSpPr>
              <a:spLocks noChangeArrowheads="1"/>
            </p:cNvSpPr>
            <p:nvPr/>
          </p:nvSpPr>
          <p:spPr bwMode="auto">
            <a:xfrm>
              <a:off x="5308600" y="3594521"/>
              <a:ext cx="215900" cy="11715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altLang="pt-BR"/>
            </a:p>
          </p:txBody>
        </p:sp>
        <p:sp>
          <p:nvSpPr>
            <p:cNvPr id="28" name="Retângulo 27"/>
            <p:cNvSpPr/>
            <p:nvPr/>
          </p:nvSpPr>
          <p:spPr bwMode="auto">
            <a:xfrm>
              <a:off x="5524500" y="3745334"/>
              <a:ext cx="215900" cy="10207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28"/>
            <p:cNvSpPr/>
            <p:nvPr/>
          </p:nvSpPr>
          <p:spPr bwMode="auto">
            <a:xfrm>
              <a:off x="5740400" y="4297784"/>
              <a:ext cx="215900" cy="4683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Retângulo 29"/>
            <p:cNvSpPr/>
            <p:nvPr/>
          </p:nvSpPr>
          <p:spPr bwMode="auto">
            <a:xfrm>
              <a:off x="5956300" y="4548609"/>
              <a:ext cx="215900" cy="21748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" name="Retângulo 30"/>
            <p:cNvSpPr/>
            <p:nvPr/>
          </p:nvSpPr>
          <p:spPr bwMode="auto">
            <a:xfrm>
              <a:off x="6172200" y="4659734"/>
              <a:ext cx="217488" cy="1063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9242" name="Retângulo 6"/>
            <p:cNvSpPr>
              <a:spLocks noChangeArrowheads="1"/>
            </p:cNvSpPr>
            <p:nvPr/>
          </p:nvSpPr>
          <p:spPr bwMode="auto">
            <a:xfrm>
              <a:off x="4709773" y="4642601"/>
              <a:ext cx="24237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900">
                  <a:latin typeface="Times New Roman" charset="0"/>
                </a:rPr>
                <a:t>0</a:t>
              </a:r>
              <a:endParaRPr lang="pt-BR" altLang="pt-BR" sz="900"/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6562725" y="5745163"/>
            <a:ext cx="1266825" cy="977900"/>
            <a:chOff x="6561998" y="5745082"/>
            <a:chExt cx="1267222" cy="977833"/>
          </a:xfrm>
        </p:grpSpPr>
        <p:cxnSp>
          <p:nvCxnSpPr>
            <p:cNvPr id="86" name="Conector reto 85"/>
            <p:cNvCxnSpPr/>
            <p:nvPr/>
          </p:nvCxnSpPr>
          <p:spPr>
            <a:xfrm flipH="1" flipV="1">
              <a:off x="7120973" y="5875248"/>
              <a:ext cx="43193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9" name="Retângulo 6"/>
            <p:cNvSpPr>
              <a:spLocks noChangeArrowheads="1"/>
            </p:cNvSpPr>
            <p:nvPr/>
          </p:nvSpPr>
          <p:spPr bwMode="auto">
            <a:xfrm>
              <a:off x="6561998" y="5745082"/>
              <a:ext cx="614406" cy="230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900" i="1">
                  <a:latin typeface="Times New Roman" charset="0"/>
                </a:rPr>
                <a:t>P</a:t>
              </a:r>
              <a:r>
                <a:rPr lang="pt-BR" altLang="pt-BR" sz="900">
                  <a:latin typeface="Times New Roman" charset="0"/>
                </a:rPr>
                <a:t>(</a:t>
              </a:r>
              <a:r>
                <a:rPr lang="pt-BR" altLang="pt-BR" sz="900" i="1">
                  <a:latin typeface="Times New Roman" charset="0"/>
                </a:rPr>
                <a:t>X</a:t>
              </a:r>
              <a:r>
                <a:rPr lang="pt-BR" altLang="pt-BR" sz="900">
                  <a:latin typeface="Times New Roman" charset="0"/>
                </a:rPr>
                <a:t> ≤ </a:t>
              </a:r>
              <a:r>
                <a:rPr lang="pt-BR" altLang="pt-BR" sz="900" i="1">
                  <a:latin typeface="Times New Roman" charset="0"/>
                </a:rPr>
                <a:t>x</a:t>
              </a:r>
              <a:r>
                <a:rPr lang="pt-BR" altLang="pt-BR" sz="900" baseline="-25000">
                  <a:latin typeface="Times New Roman" charset="0"/>
                </a:rPr>
                <a:t>3</a:t>
              </a:r>
              <a:r>
                <a:rPr lang="pt-BR" altLang="pt-BR" sz="900">
                  <a:latin typeface="Times New Roman" charset="0"/>
                </a:rPr>
                <a:t>)</a:t>
              </a:r>
              <a:endParaRPr lang="pt-BR" altLang="pt-BR" sz="900"/>
            </a:p>
          </p:txBody>
        </p:sp>
        <p:sp>
          <p:nvSpPr>
            <p:cNvPr id="9230" name="Retângulo 87"/>
            <p:cNvSpPr>
              <a:spLocks noChangeArrowheads="1"/>
            </p:cNvSpPr>
            <p:nvPr/>
          </p:nvSpPr>
          <p:spPr bwMode="auto">
            <a:xfrm>
              <a:off x="7524328" y="6445916"/>
              <a:ext cx="30489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i="1">
                  <a:latin typeface="Times New Roman" charset="0"/>
                </a:rPr>
                <a:t>x</a:t>
              </a:r>
              <a:r>
                <a:rPr lang="pt-BR" altLang="pt-BR" sz="1200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9231" name="Retângulo 90"/>
            <p:cNvSpPr>
              <a:spLocks noChangeArrowheads="1"/>
            </p:cNvSpPr>
            <p:nvPr/>
          </p:nvSpPr>
          <p:spPr bwMode="auto">
            <a:xfrm>
              <a:off x="7332198" y="6205362"/>
              <a:ext cx="215900" cy="300586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32" name="Retângulo 91"/>
            <p:cNvSpPr>
              <a:spLocks noChangeArrowheads="1"/>
            </p:cNvSpPr>
            <p:nvPr/>
          </p:nvSpPr>
          <p:spPr bwMode="auto">
            <a:xfrm>
              <a:off x="7116298" y="6465460"/>
              <a:ext cx="215900" cy="40489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33" name="Retângulo 26"/>
            <p:cNvSpPr>
              <a:spLocks noChangeArrowheads="1"/>
            </p:cNvSpPr>
            <p:nvPr/>
          </p:nvSpPr>
          <p:spPr bwMode="auto">
            <a:xfrm>
              <a:off x="7548346" y="5880652"/>
              <a:ext cx="216024" cy="62537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596DD-F660-4136-B4BF-743128558B5C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Variável Aleatória Discreta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63944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Exemplos: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/>
            </a:pPr>
            <a:r>
              <a:rPr lang="pt-BR" altLang="pt-BR" sz="1600" dirty="0"/>
              <a:t>jogar um dado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ponto obtido no dado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{1, 2, 3, 4, 5, 6}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= 1 se ponto for igual a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>
                <a:solidFill>
                  <a:schemeClr val="bg1"/>
                </a:solidFill>
              </a:rPr>
              <a:t>X: </a:t>
            </a:r>
            <a:r>
              <a:rPr lang="pt-BR" altLang="pt-BR" sz="1600" dirty="0"/>
              <a:t>= 0 caso contrário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{0, 1}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 startAt="2"/>
            </a:pPr>
            <a:r>
              <a:rPr lang="pt-BR" altLang="pt-BR" sz="1600" dirty="0"/>
              <a:t>jogar 5 moedas (ou uma moeda 5 vezes)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número de caras em 5 lances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{0, 1, 2, 3, 4, 5}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 startAt="3"/>
            </a:pPr>
            <a:r>
              <a:rPr lang="pt-BR" altLang="pt-BR" sz="1600" dirty="0"/>
              <a:t>jogar uma moeda até tirar uma cara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número de jogadas até tirar uma cara (incluindo-se a cara)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{1, 2, 3, ...}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número de coroas até tirar uma cara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{0, 1, 2, ...}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C8AE4-EB04-4AC3-AE48-D203FDB3EFC0}" type="slidenum">
              <a:rPr lang="pt-BR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Variável Aleatória Discreta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814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Exemplos: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lphaLcParenR" startAt="4"/>
            </a:pPr>
            <a:r>
              <a:rPr lang="pt-BR" altLang="pt-BR" sz="1600" dirty="0"/>
              <a:t>sortear um ponto de uma imagem (8</a:t>
            </a:r>
            <a:r>
              <a:rPr lang="pt-BR" altLang="pt-BR" sz="1600" i="1" dirty="0"/>
              <a:t>bits</a:t>
            </a:r>
            <a:r>
              <a:rPr lang="pt-BR" altLang="pt-BR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valor de nível de cinza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{0, 1, ..., 255}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= 1 se valor de nível de cinza for menor que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>
                <a:solidFill>
                  <a:schemeClr val="bg1"/>
                </a:solidFill>
              </a:rPr>
              <a:t>X: </a:t>
            </a:r>
            <a:r>
              <a:rPr lang="pt-BR" altLang="pt-BR" sz="1600" dirty="0"/>
              <a:t>= 0 caso contrário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{0, 1}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lphaLcParenR" startAt="5"/>
            </a:pPr>
            <a:r>
              <a:rPr lang="pt-BR" altLang="pt-BR" sz="1600" dirty="0"/>
              <a:t>sortear 5 pontos em um mapa pedológico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número de pontos correspondentes à classe </a:t>
            </a:r>
            <a:r>
              <a:rPr lang="pt-BR" altLang="pt-BR" sz="1600" dirty="0" err="1"/>
              <a:t>Argissolo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{0, 1, 2, 3, 4, 5}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lphaLcParenR" startAt="6"/>
            </a:pPr>
            <a:r>
              <a:rPr lang="pt-BR" altLang="pt-BR" sz="1600" dirty="0"/>
              <a:t>sortear pontos em um mapa de vegetação até que se encontre a classe Cerrado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número de pontos sorteados (incluindo-se o ponto da classe Cerrado)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{1, 2, 3, ...}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: número de pontos sorteados (excluindo-se o ponto da classe Cerrado)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Tx/>
              <a:buNone/>
            </a:pPr>
            <a:r>
              <a:rPr lang="pt-BR" altLang="pt-BR" sz="1600" dirty="0"/>
              <a:t>		</a:t>
            </a:r>
            <a:r>
              <a:rPr lang="pt-BR" altLang="pt-BR" sz="1600" i="1" dirty="0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pt-BR" altLang="pt-BR" sz="1600" dirty="0">
                <a:solidFill>
                  <a:srgbClr val="FF3300"/>
                </a:solidFill>
              </a:rPr>
              <a:t> = {0, 1, 2, ...}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F263A-FD5E-4157-88D5-D5265EAB940B}" type="slidenum">
              <a:rPr lang="pt-BR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Variável Aleatória Contínua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898525" y="1340768"/>
            <a:ext cx="7712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Definição: uma 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v.a.</a:t>
            </a:r>
            <a:r>
              <a:rPr lang="pt-BR" altLang="pt-BR" sz="1600" dirty="0">
                <a:sym typeface="Symbol" pitchFamily="18" charset="2"/>
              </a:rPr>
              <a:t> é 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contínua</a:t>
            </a:r>
            <a:r>
              <a:rPr lang="pt-BR" altLang="pt-BR" sz="1600" dirty="0">
                <a:sym typeface="Symbol" pitchFamily="18" charset="2"/>
              </a:rPr>
              <a:t> quando o conjunto de valores possíveis (imagem) for </a:t>
            </a:r>
            <a:r>
              <a:rPr lang="pt-BR" altLang="pt-BR" sz="1600" dirty="0">
                <a:solidFill>
                  <a:srgbClr val="FF3300"/>
                </a:solidFill>
                <a:sym typeface="Symbol" pitchFamily="18" charset="2"/>
              </a:rPr>
              <a:t>inumerável</a:t>
            </a:r>
            <a:r>
              <a:rPr lang="pt-BR" altLang="pt-BR" sz="1600" dirty="0">
                <a:sym typeface="Symbol" pitchFamily="18" charset="2"/>
              </a:rPr>
              <a:t>.</a:t>
            </a:r>
            <a:endParaRPr lang="pt-BR" altLang="pt-BR" sz="1600" dirty="0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927100" y="1998101"/>
            <a:ext cx="7378700" cy="581025"/>
            <a:chOff x="584" y="1392"/>
            <a:chExt cx="4648" cy="366"/>
          </a:xfrm>
        </p:grpSpPr>
        <p:sp>
          <p:nvSpPr>
            <p:cNvPr id="12295" name="Rectangle 16"/>
            <p:cNvSpPr>
              <a:spLocks noChangeArrowheads="1"/>
            </p:cNvSpPr>
            <p:nvPr/>
          </p:nvSpPr>
          <p:spPr bwMode="auto">
            <a:xfrm>
              <a:off x="584" y="1392"/>
              <a:ext cx="46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363538" indent="-363538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Se o conjunto imagem é inumerável, não há sentido em falar de valores específicos e portanto:</a:t>
              </a:r>
              <a:endParaRPr lang="pt-BR" altLang="pt-BR" sz="1600" i="1" dirty="0">
                <a:sym typeface="Symbol" pitchFamily="18" charset="2"/>
              </a:endParaRPr>
            </a:p>
          </p:txBody>
        </p:sp>
        <p:sp>
          <p:nvSpPr>
            <p:cNvPr id="12296" name="Rectangle 27"/>
            <p:cNvSpPr>
              <a:spLocks noChangeArrowheads="1"/>
            </p:cNvSpPr>
            <p:nvPr/>
          </p:nvSpPr>
          <p:spPr bwMode="auto">
            <a:xfrm>
              <a:off x="2256" y="1536"/>
              <a:ext cx="7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latin typeface="Times New Roman" charset="0"/>
                </a:rPr>
                <a:t>P</a:t>
              </a:r>
              <a:r>
                <a:rPr lang="pt-BR" altLang="pt-BR" sz="1600" dirty="0">
                  <a:latin typeface="Times New Roman" charset="0"/>
                </a:rPr>
                <a:t>(</a:t>
              </a:r>
              <a:r>
                <a:rPr lang="pt-BR" altLang="pt-BR" sz="1600" i="1" dirty="0">
                  <a:latin typeface="Times New Roman" charset="0"/>
                </a:rPr>
                <a:t>X</a:t>
              </a:r>
              <a:r>
                <a:rPr lang="pt-BR" altLang="pt-BR" sz="1600" dirty="0">
                  <a:latin typeface="Times New Roman" charset="0"/>
                </a:rPr>
                <a:t> = </a:t>
              </a:r>
              <a:r>
                <a:rPr lang="pt-BR" altLang="pt-BR" sz="1600" i="1" dirty="0">
                  <a:latin typeface="Times New Roman" charset="0"/>
                </a:rPr>
                <a:t>x</a:t>
              </a:r>
              <a:r>
                <a:rPr lang="pt-BR" altLang="pt-BR" sz="1600" dirty="0">
                  <a:latin typeface="Times New Roman" charset="0"/>
                </a:rPr>
                <a:t>) </a:t>
              </a:r>
              <a:r>
                <a:rPr lang="pt-BR" altLang="pt-BR" sz="1600" dirty="0">
                  <a:latin typeface="Times New Roman" charset="0"/>
                  <a:sym typeface="Symbol" pitchFamily="18" charset="2"/>
                </a:rPr>
                <a:t>= 0</a:t>
              </a:r>
            </a:p>
          </p:txBody>
        </p:sp>
      </p:grp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1447800" y="2655434"/>
            <a:ext cx="5860504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Qual a probabilidade de se escolher uma pessoa qualquer com </a:t>
            </a:r>
            <a:r>
              <a:rPr lang="pt-BR" altLang="pt-BR" sz="1600" dirty="0" smtClean="0">
                <a:solidFill>
                  <a:srgbClr val="FF3300"/>
                </a:solidFill>
              </a:rPr>
              <a:t>exatos 1,70 metros </a:t>
            </a:r>
            <a:r>
              <a:rPr lang="pt-BR" altLang="pt-BR" sz="1600" dirty="0">
                <a:solidFill>
                  <a:srgbClr val="FF3300"/>
                </a:solidFill>
              </a:rPr>
              <a:t>de altura?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D2A8E-C1FF-42BA-9651-F0607F7E5E97}" type="slidenum">
              <a:rPr lang="pt-BR"/>
              <a:pPr>
                <a:defRPr/>
              </a:pPr>
              <a:t>9</a:t>
            </a:fld>
            <a:endParaRPr lang="pt-B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927100" y="3737154"/>
            <a:ext cx="7821364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sym typeface="Symbol" pitchFamily="18" charset="2"/>
              </a:rPr>
              <a:t>Isso é possível mas é muito pouco provável!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200" dirty="0">
              <a:sym typeface="Symbol" pitchFamily="18" charset="2"/>
            </a:endParaRPr>
          </a:p>
          <a:p>
            <a:pPr marL="363538" indent="-363538" eaLnBrk="1" hangingPunct="1">
              <a:spcBef>
                <a:spcPct val="0"/>
              </a:spcBef>
              <a:buNone/>
            </a:pPr>
            <a:r>
              <a:rPr lang="pt-BR" altLang="pt-BR" sz="1600" dirty="0" smtClean="0">
                <a:sym typeface="Symbol" pitchFamily="18" charset="2"/>
              </a:rPr>
              <a:t>Nesse caso, a probabilidade nula é traduzida como evento improvável mas não impossível</a:t>
            </a:r>
          </a:p>
          <a:p>
            <a:pPr eaLnBrk="1" hangingPunct="1">
              <a:spcBef>
                <a:spcPct val="0"/>
              </a:spcBef>
              <a:buNone/>
            </a:pPr>
            <a:endParaRPr lang="pt-BR" altLang="pt-BR" sz="1200" dirty="0">
              <a:sym typeface="Symbol" pitchFamily="18" charset="2"/>
            </a:endParaRPr>
          </a:p>
          <a:p>
            <a:pPr marL="363538" indent="-363538" eaLnBrk="1" hangingPunct="1">
              <a:spcBef>
                <a:spcPct val="0"/>
              </a:spcBef>
              <a:buNone/>
            </a:pPr>
            <a:r>
              <a:rPr lang="pt-BR" altLang="pt-BR" sz="1600" dirty="0" smtClean="0">
                <a:sym typeface="Symbol" pitchFamily="18" charset="2"/>
              </a:rPr>
              <a:t>Exceção para os eventos que estejam fora do escopo da v.a. considerada. Nesses casos, a probabilidade nula é sinônimo de evento impossível</a:t>
            </a:r>
            <a:endParaRPr lang="pt-BR" altLang="pt-BR" sz="1600" dirty="0"/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1447800" y="5537011"/>
            <a:ext cx="5860504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Qual a probabilidade </a:t>
            </a:r>
            <a:r>
              <a:rPr lang="pt-BR" altLang="pt-BR" sz="1600" dirty="0" smtClean="0">
                <a:solidFill>
                  <a:srgbClr val="FF3300"/>
                </a:solidFill>
              </a:rPr>
              <a:t>de se escolher uma pessoa qualquer com mais do que 10 metros de altura?</a:t>
            </a:r>
            <a:endParaRPr lang="pt-BR" altLang="pt-BR" sz="1600" dirty="0">
              <a:solidFill>
                <a:srgbClr val="FF33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27100" y="6198096"/>
            <a:ext cx="78213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sym typeface="Symbol" pitchFamily="18" charset="2"/>
              </a:rPr>
              <a:t>Impossível!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39225" y="2900242"/>
            <a:ext cx="1725063" cy="35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P</a:t>
            </a:r>
            <a:r>
              <a:rPr lang="pt-BR" altLang="pt-BR" sz="1600" dirty="0">
                <a:latin typeface="Times New Roman" charset="0"/>
              </a:rPr>
              <a:t>(</a:t>
            </a:r>
            <a:r>
              <a:rPr lang="pt-BR" altLang="pt-BR" sz="1600" i="1" dirty="0">
                <a:latin typeface="Times New Roman" charset="0"/>
              </a:rPr>
              <a:t>X = </a:t>
            </a:r>
            <a:r>
              <a:rPr lang="pt-BR" altLang="pt-BR" sz="1600" dirty="0" smtClean="0">
                <a:latin typeface="Times New Roman" charset="0"/>
              </a:rPr>
              <a:t>1,70)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= 0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583241" y="5770406"/>
            <a:ext cx="1725063" cy="35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P</a:t>
            </a:r>
            <a:r>
              <a:rPr lang="pt-BR" altLang="pt-BR" sz="1600" dirty="0">
                <a:latin typeface="Times New Roman" charset="0"/>
              </a:rPr>
              <a:t>(</a:t>
            </a:r>
            <a:r>
              <a:rPr lang="pt-BR" altLang="pt-BR" sz="1600" i="1" dirty="0">
                <a:latin typeface="Times New Roman" charset="0"/>
              </a:rPr>
              <a:t>X </a:t>
            </a:r>
            <a:r>
              <a:rPr lang="pt-BR" altLang="pt-BR" sz="1600" i="1" dirty="0" smtClean="0">
                <a:latin typeface="Times New Roman" charset="0"/>
              </a:rPr>
              <a:t>&gt; </a:t>
            </a:r>
            <a:r>
              <a:rPr lang="pt-BR" altLang="pt-BR" sz="1600" dirty="0" smtClean="0">
                <a:latin typeface="Times New Roman" charset="0"/>
              </a:rPr>
              <a:t>10)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= 0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2347286" y="3122237"/>
            <a:ext cx="4024914" cy="555579"/>
            <a:chOff x="2347286" y="3305469"/>
            <a:chExt cx="4024914" cy="555579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324049" y="3522494"/>
              <a:ext cx="30481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025525" indent="-1025525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 smtClean="0">
                  <a:sym typeface="Symbol" pitchFamily="18" charset="2"/>
                </a:rPr>
                <a:t>1,700000... (infinitos zeros)</a:t>
              </a:r>
            </a:p>
          </p:txBody>
        </p:sp>
        <p:sp>
          <p:nvSpPr>
            <p:cNvPr id="4" name="Chave direita 3"/>
            <p:cNvSpPr/>
            <p:nvPr/>
          </p:nvSpPr>
          <p:spPr>
            <a:xfrm rot="5400000">
              <a:off x="2770886" y="2881869"/>
              <a:ext cx="304800" cy="1152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angulado 5"/>
            <p:cNvCxnSpPr>
              <a:stCxn id="4" idx="1"/>
              <a:endCxn id="14" idx="1"/>
            </p:cNvCxnSpPr>
            <p:nvPr/>
          </p:nvCxnSpPr>
          <p:spPr>
            <a:xfrm rot="16200000" flipH="1">
              <a:off x="3082916" y="3450639"/>
              <a:ext cx="81502" cy="400763"/>
            </a:xfrm>
            <a:prstGeom prst="curvedConnector4">
              <a:avLst>
                <a:gd name="adj1" fmla="val 101451"/>
                <a:gd name="adj2" fmla="val 98142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57" grpId="0" animBg="1" autoUpdateAnimBg="0"/>
      <p:bldP spid="9" grpId="0" build="p" autoUpdateAnimBg="0"/>
      <p:bldP spid="10" grpId="0" animBg="1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26504</TotalTime>
  <Words>3842</Words>
  <Application>Microsoft Office PowerPoint</Application>
  <PresentationFormat>Apresentação na tela (4:3)</PresentationFormat>
  <Paragraphs>1389</Paragraphs>
  <Slides>58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7" baseType="lpstr">
      <vt:lpstr>Arial Unicode MS</vt:lpstr>
      <vt:lpstr>Arial</vt:lpstr>
      <vt:lpstr>Calibri</vt:lpstr>
      <vt:lpstr>Comic Sans MS</vt:lpstr>
      <vt:lpstr>Symbol</vt:lpstr>
      <vt:lpstr>Times New Roman</vt:lpstr>
      <vt:lpstr>Wingdings 2</vt:lpstr>
      <vt:lpstr>Estrutura padrão</vt:lpstr>
      <vt:lpstr>Equation</vt:lpstr>
      <vt:lpstr>Estatística: Aplicação ao Sensoriamento Remoto  SER 204 - ANO  2024  Variáveis Aleatórias</vt:lpstr>
      <vt:lpstr>Variável</vt:lpstr>
      <vt:lpstr>Tipos de Mensuração</vt:lpstr>
      <vt:lpstr>Variável Aleatória</vt:lpstr>
      <vt:lpstr>Variável Aleatória</vt:lpstr>
      <vt:lpstr>Variável Aleatória Discreta</vt:lpstr>
      <vt:lpstr>Variável Aleatória Discreta</vt:lpstr>
      <vt:lpstr>Variável Aleatória Discreta</vt:lpstr>
      <vt:lpstr>Variável Aleatória Contínua</vt:lpstr>
      <vt:lpstr>Variável Aleatória Contínua</vt:lpstr>
      <vt:lpstr>Variável Aleatória Contínua</vt:lpstr>
      <vt:lpstr>V.A. Discretas e Contínuas</vt:lpstr>
      <vt:lpstr>Caracterização de uma Variável Aleatória</vt:lpstr>
      <vt:lpstr>Caracterização de uma Variável Aleatória</vt:lpstr>
      <vt:lpstr>Caracterização de uma Variável Aleatória</vt:lpstr>
      <vt:lpstr>Medidas de Tendência Central</vt:lpstr>
      <vt:lpstr>Medidas de Tendência Central</vt:lpstr>
      <vt:lpstr>Medidas de Tendência Central</vt:lpstr>
      <vt:lpstr>Medidas de Tendência Central</vt:lpstr>
      <vt:lpstr>Medidas de Tendência Central</vt:lpstr>
      <vt:lpstr>Medidas de Tendência Central</vt:lpstr>
      <vt:lpstr>Medidas de Tendência Central</vt:lpstr>
      <vt:lpstr>Medidas de Tendência Central</vt:lpstr>
      <vt:lpstr>Medidas de Tendência Central</vt:lpstr>
      <vt:lpstr>Medidas de Tendência Central</vt:lpstr>
      <vt:lpstr>Medidas de Dispersão</vt:lpstr>
      <vt:lpstr>Medidas de Dispersão</vt:lpstr>
      <vt:lpstr>Medidas de Dispersão</vt:lpstr>
      <vt:lpstr>Medidas de Dispersão</vt:lpstr>
      <vt:lpstr>Medidas de Dispersão</vt:lpstr>
      <vt:lpstr>Medidas de Dispersão</vt:lpstr>
      <vt:lpstr>Medidas de Dispersão</vt:lpstr>
      <vt:lpstr>Medidas de Dispersão</vt:lpstr>
      <vt:lpstr>Medidas de Dispersão</vt:lpstr>
      <vt:lpstr>Momentos</vt:lpstr>
      <vt:lpstr>Outras medidas</vt:lpstr>
      <vt:lpstr>Assimetria e Curtose</vt:lpstr>
      <vt:lpstr>Transformação e Combinação de V.A.</vt:lpstr>
      <vt:lpstr>Propriedades da Esperança e Variância</vt:lpstr>
      <vt:lpstr>Propriedades da Esperança e Variância</vt:lpstr>
      <vt:lpstr>Propriedades da Esperança e Variância</vt:lpstr>
      <vt:lpstr>Propriedades da Esperança e Variância</vt:lpstr>
      <vt:lpstr>Propriedades da Esperança e Variância</vt:lpstr>
      <vt:lpstr>Propriedades da Esperança e Variância</vt:lpstr>
      <vt:lpstr>Propriedades da Esperança e Variância</vt:lpstr>
      <vt:lpstr>Propriedades da Esperança e Variância</vt:lpstr>
      <vt:lpstr>Propriedades da Esperança e Variância</vt:lpstr>
      <vt:lpstr>Propriedades da Esperança e Variância</vt:lpstr>
      <vt:lpstr>Propriedades da Esperança e Variância</vt:lpstr>
      <vt:lpstr>Brilho e Contraste</vt:lpstr>
      <vt:lpstr>Brilho e Contraste</vt:lpstr>
      <vt:lpstr>Alterando Offset...</vt:lpstr>
      <vt:lpstr>Alterando Ganho...</vt:lpstr>
      <vt:lpstr>Alterando Ganho e Offset...</vt:lpstr>
      <vt:lpstr>Aplicações em Imagens</vt:lpstr>
      <vt:lpstr>Aplicações em Imagens</vt:lpstr>
      <vt:lpstr>Aplicações em Imagens</vt:lpstr>
      <vt:lpstr>Aplicações em Imagens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Variável Aleatória</dc:title>
  <dc:creator>Camilo Daleles Rennó, DPI/INPE</dc:creator>
  <cp:lastModifiedBy>Conta da Microsoft</cp:lastModifiedBy>
  <cp:revision>1075</cp:revision>
  <dcterms:created xsi:type="dcterms:W3CDTF">2003-03-18T00:57:51Z</dcterms:created>
  <dcterms:modified xsi:type="dcterms:W3CDTF">2024-05-22T19:56:07Z</dcterms:modified>
</cp:coreProperties>
</file>