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80" r:id="rId2"/>
    <p:sldId id="362" r:id="rId3"/>
    <p:sldId id="363" r:id="rId4"/>
    <p:sldId id="364" r:id="rId5"/>
    <p:sldId id="448" r:id="rId6"/>
    <p:sldId id="365" r:id="rId7"/>
    <p:sldId id="442" r:id="rId8"/>
    <p:sldId id="366" r:id="rId9"/>
    <p:sldId id="367" r:id="rId10"/>
    <p:sldId id="450" r:id="rId11"/>
    <p:sldId id="368" r:id="rId12"/>
    <p:sldId id="369" r:id="rId13"/>
    <p:sldId id="370" r:id="rId14"/>
    <p:sldId id="371" r:id="rId15"/>
    <p:sldId id="393" r:id="rId16"/>
    <p:sldId id="372" r:id="rId17"/>
    <p:sldId id="373" r:id="rId18"/>
    <p:sldId id="374" r:id="rId19"/>
    <p:sldId id="375" r:id="rId20"/>
    <p:sldId id="376" r:id="rId21"/>
    <p:sldId id="377" r:id="rId22"/>
    <p:sldId id="427" r:id="rId23"/>
    <p:sldId id="406" r:id="rId24"/>
    <p:sldId id="428" r:id="rId25"/>
    <p:sldId id="429" r:id="rId26"/>
    <p:sldId id="378" r:id="rId27"/>
    <p:sldId id="379" r:id="rId28"/>
    <p:sldId id="381" r:id="rId29"/>
    <p:sldId id="382" r:id="rId30"/>
    <p:sldId id="430" r:id="rId31"/>
    <p:sldId id="392" r:id="rId32"/>
    <p:sldId id="383" r:id="rId33"/>
    <p:sldId id="385" r:id="rId34"/>
    <p:sldId id="431" r:id="rId35"/>
    <p:sldId id="386" r:id="rId36"/>
    <p:sldId id="389" r:id="rId37"/>
    <p:sldId id="390" r:id="rId38"/>
    <p:sldId id="387" r:id="rId39"/>
    <p:sldId id="407" r:id="rId40"/>
    <p:sldId id="394" r:id="rId41"/>
    <p:sldId id="399" r:id="rId42"/>
    <p:sldId id="425" r:id="rId43"/>
    <p:sldId id="426" r:id="rId44"/>
    <p:sldId id="403" r:id="rId45"/>
    <p:sldId id="408" r:id="rId46"/>
    <p:sldId id="422" r:id="rId47"/>
    <p:sldId id="423" r:id="rId48"/>
    <p:sldId id="424" r:id="rId49"/>
    <p:sldId id="417" r:id="rId50"/>
    <p:sldId id="439" r:id="rId51"/>
    <p:sldId id="440" r:id="rId52"/>
    <p:sldId id="437" r:id="rId5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F3300"/>
    <a:srgbClr val="EAEAEA"/>
    <a:srgbClr val="FFFF00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147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38.wmf"/><Relationship Id="rId7" Type="http://schemas.openxmlformats.org/officeDocument/2006/relationships/image" Target="../media/image50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22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image" Target="../media/image7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3.wmf"/><Relationship Id="rId6" Type="http://schemas.openxmlformats.org/officeDocument/2006/relationships/image" Target="../media/image77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4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2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7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9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1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99.wmf"/><Relationship Id="rId2" Type="http://schemas.openxmlformats.org/officeDocument/2006/relationships/image" Target="../media/image100.wmf"/><Relationship Id="rId1" Type="http://schemas.openxmlformats.org/officeDocument/2006/relationships/image" Target="../media/image113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12" Type="http://schemas.openxmlformats.org/officeDocument/2006/relationships/image" Target="../media/image135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11" Type="http://schemas.openxmlformats.org/officeDocument/2006/relationships/image" Target="../media/image134.wmf"/><Relationship Id="rId5" Type="http://schemas.openxmlformats.org/officeDocument/2006/relationships/image" Target="../media/image128.wmf"/><Relationship Id="rId10" Type="http://schemas.openxmlformats.org/officeDocument/2006/relationships/image" Target="../media/image133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1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image" Target="../media/image152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12" Type="http://schemas.openxmlformats.org/officeDocument/2006/relationships/image" Target="../media/image151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11" Type="http://schemas.openxmlformats.org/officeDocument/2006/relationships/image" Target="../media/image115.wmf"/><Relationship Id="rId5" Type="http://schemas.openxmlformats.org/officeDocument/2006/relationships/image" Target="../media/image147.wmf"/><Relationship Id="rId10" Type="http://schemas.openxmlformats.org/officeDocument/2006/relationships/image" Target="../media/image135.wmf"/><Relationship Id="rId4" Type="http://schemas.openxmlformats.org/officeDocument/2006/relationships/image" Target="../media/image146.wmf"/><Relationship Id="rId9" Type="http://schemas.openxmlformats.org/officeDocument/2006/relationships/image" Target="../media/image12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image" Target="../media/image165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12" Type="http://schemas.openxmlformats.org/officeDocument/2006/relationships/image" Target="../media/image164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wmf"/><Relationship Id="rId11" Type="http://schemas.openxmlformats.org/officeDocument/2006/relationships/image" Target="../media/image163.wmf"/><Relationship Id="rId5" Type="http://schemas.openxmlformats.org/officeDocument/2006/relationships/image" Target="../media/image157.wmf"/><Relationship Id="rId15" Type="http://schemas.openxmlformats.org/officeDocument/2006/relationships/image" Target="../media/image167.wmf"/><Relationship Id="rId10" Type="http://schemas.openxmlformats.org/officeDocument/2006/relationships/image" Target="../media/image162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Relationship Id="rId14" Type="http://schemas.openxmlformats.org/officeDocument/2006/relationships/image" Target="../media/image166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166.wmf"/><Relationship Id="rId3" Type="http://schemas.openxmlformats.org/officeDocument/2006/relationships/image" Target="../media/image158.wmf"/><Relationship Id="rId7" Type="http://schemas.openxmlformats.org/officeDocument/2006/relationships/image" Target="../media/image165.wmf"/><Relationship Id="rId12" Type="http://schemas.openxmlformats.org/officeDocument/2006/relationships/image" Target="../media/image172.wmf"/><Relationship Id="rId2" Type="http://schemas.openxmlformats.org/officeDocument/2006/relationships/image" Target="../media/image157.wmf"/><Relationship Id="rId1" Type="http://schemas.openxmlformats.org/officeDocument/2006/relationships/image" Target="../media/image168.wmf"/><Relationship Id="rId6" Type="http://schemas.openxmlformats.org/officeDocument/2006/relationships/image" Target="../media/image164.wmf"/><Relationship Id="rId11" Type="http://schemas.openxmlformats.org/officeDocument/2006/relationships/image" Target="../media/image171.wmf"/><Relationship Id="rId5" Type="http://schemas.openxmlformats.org/officeDocument/2006/relationships/image" Target="../media/image169.wmf"/><Relationship Id="rId10" Type="http://schemas.openxmlformats.org/officeDocument/2006/relationships/image" Target="../media/image170.wmf"/><Relationship Id="rId4" Type="http://schemas.openxmlformats.org/officeDocument/2006/relationships/image" Target="../media/image159.wmf"/><Relationship Id="rId9" Type="http://schemas.openxmlformats.org/officeDocument/2006/relationships/image" Target="../media/image156.wmf"/><Relationship Id="rId14" Type="http://schemas.openxmlformats.org/officeDocument/2006/relationships/image" Target="../media/image16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66.wmf"/><Relationship Id="rId1" Type="http://schemas.openxmlformats.org/officeDocument/2006/relationships/image" Target="../media/image167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7" Type="http://schemas.openxmlformats.org/officeDocument/2006/relationships/image" Target="../media/image166.wmf"/><Relationship Id="rId2" Type="http://schemas.openxmlformats.org/officeDocument/2006/relationships/image" Target="../media/image177.wmf"/><Relationship Id="rId1" Type="http://schemas.openxmlformats.org/officeDocument/2006/relationships/image" Target="../media/image167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56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image" Target="../media/image165.wmf"/><Relationship Id="rId3" Type="http://schemas.openxmlformats.org/officeDocument/2006/relationships/image" Target="../media/image182.wmf"/><Relationship Id="rId7" Type="http://schemas.openxmlformats.org/officeDocument/2006/relationships/image" Target="../media/image186.wmf"/><Relationship Id="rId12" Type="http://schemas.openxmlformats.org/officeDocument/2006/relationships/image" Target="../media/image164.wmf"/><Relationship Id="rId17" Type="http://schemas.openxmlformats.org/officeDocument/2006/relationships/image" Target="../media/image190.wmf"/><Relationship Id="rId2" Type="http://schemas.openxmlformats.org/officeDocument/2006/relationships/image" Target="../media/image181.wmf"/><Relationship Id="rId16" Type="http://schemas.openxmlformats.org/officeDocument/2006/relationships/image" Target="../media/image189.wmf"/><Relationship Id="rId1" Type="http://schemas.openxmlformats.org/officeDocument/2006/relationships/image" Target="../media/image180.wmf"/><Relationship Id="rId6" Type="http://schemas.openxmlformats.org/officeDocument/2006/relationships/image" Target="../media/image185.wmf"/><Relationship Id="rId11" Type="http://schemas.openxmlformats.org/officeDocument/2006/relationships/image" Target="../media/image169.wmf"/><Relationship Id="rId5" Type="http://schemas.openxmlformats.org/officeDocument/2006/relationships/image" Target="../media/image184.wmf"/><Relationship Id="rId15" Type="http://schemas.openxmlformats.org/officeDocument/2006/relationships/image" Target="../media/image188.wmf"/><Relationship Id="rId10" Type="http://schemas.openxmlformats.org/officeDocument/2006/relationships/image" Target="../media/image159.wmf"/><Relationship Id="rId4" Type="http://schemas.openxmlformats.org/officeDocument/2006/relationships/image" Target="../media/image183.wmf"/><Relationship Id="rId9" Type="http://schemas.openxmlformats.org/officeDocument/2006/relationships/image" Target="../media/image158.wmf"/><Relationship Id="rId14" Type="http://schemas.openxmlformats.org/officeDocument/2006/relationships/image" Target="../media/image187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2.wmf"/><Relationship Id="rId7" Type="http://schemas.openxmlformats.org/officeDocument/2006/relationships/image" Target="../media/image195.wmf"/><Relationship Id="rId2" Type="http://schemas.openxmlformats.org/officeDocument/2006/relationships/image" Target="../media/image64.wmf"/><Relationship Id="rId1" Type="http://schemas.openxmlformats.org/officeDocument/2006/relationships/image" Target="../media/image191.wmf"/><Relationship Id="rId6" Type="http://schemas.openxmlformats.org/officeDocument/2006/relationships/image" Target="../media/image63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11" Type="http://schemas.openxmlformats.org/officeDocument/2006/relationships/image" Target="../media/image207.wmf"/><Relationship Id="rId5" Type="http://schemas.openxmlformats.org/officeDocument/2006/relationships/image" Target="../media/image201.wmf"/><Relationship Id="rId10" Type="http://schemas.openxmlformats.org/officeDocument/2006/relationships/image" Target="../media/image206.wmf"/><Relationship Id="rId4" Type="http://schemas.openxmlformats.org/officeDocument/2006/relationships/image" Target="../media/image200.wmf"/><Relationship Id="rId9" Type="http://schemas.openxmlformats.org/officeDocument/2006/relationships/image" Target="../media/image205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13" Type="http://schemas.openxmlformats.org/officeDocument/2006/relationships/image" Target="../media/image220.wmf"/><Relationship Id="rId3" Type="http://schemas.openxmlformats.org/officeDocument/2006/relationships/image" Target="../media/image210.wmf"/><Relationship Id="rId7" Type="http://schemas.openxmlformats.org/officeDocument/2006/relationships/image" Target="../media/image214.wmf"/><Relationship Id="rId12" Type="http://schemas.openxmlformats.org/officeDocument/2006/relationships/image" Target="../media/image219.wmf"/><Relationship Id="rId2" Type="http://schemas.openxmlformats.org/officeDocument/2006/relationships/image" Target="../media/image209.wmf"/><Relationship Id="rId1" Type="http://schemas.openxmlformats.org/officeDocument/2006/relationships/image" Target="../media/image208.wmf"/><Relationship Id="rId6" Type="http://schemas.openxmlformats.org/officeDocument/2006/relationships/image" Target="../media/image213.wmf"/><Relationship Id="rId11" Type="http://schemas.openxmlformats.org/officeDocument/2006/relationships/image" Target="../media/image218.wmf"/><Relationship Id="rId5" Type="http://schemas.openxmlformats.org/officeDocument/2006/relationships/image" Target="../media/image212.wmf"/><Relationship Id="rId15" Type="http://schemas.openxmlformats.org/officeDocument/2006/relationships/image" Target="../media/image221.wmf"/><Relationship Id="rId10" Type="http://schemas.openxmlformats.org/officeDocument/2006/relationships/image" Target="../media/image217.wmf"/><Relationship Id="rId4" Type="http://schemas.openxmlformats.org/officeDocument/2006/relationships/image" Target="../media/image211.wmf"/><Relationship Id="rId9" Type="http://schemas.openxmlformats.org/officeDocument/2006/relationships/image" Target="../media/image216.wmf"/><Relationship Id="rId14" Type="http://schemas.openxmlformats.org/officeDocument/2006/relationships/image" Target="../media/image6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0.wmf"/><Relationship Id="rId1" Type="http://schemas.openxmlformats.org/officeDocument/2006/relationships/image" Target="../media/image31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38.wmf"/><Relationship Id="rId7" Type="http://schemas.openxmlformats.org/officeDocument/2006/relationships/image" Target="../media/image46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57D269C-4814-4F3B-8BBD-FE70C6EE4B0D}" type="datetimeFigureOut">
              <a:rPr lang="pt-BR"/>
              <a:pPr>
                <a:defRPr/>
              </a:pPr>
              <a:t>05/06/2024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7F5BBE6-665A-4FC3-B579-6B4121C7B9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581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CB93D3-BBEB-4784-ACA4-70B8B425DBF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11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91658-8132-48A2-8457-65D04500369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04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E8D5C-5DEF-4675-99F0-B70A0F182A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66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C6D8978C-C1CC-4D50-93E3-D01D504695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24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90C1E-A27F-413C-920E-A63B3C31E0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29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53F68-B838-49FE-A94E-692BCA5FC3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57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60DF2-F4FB-4BDE-A9E9-18DC436606F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02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C5BD07-B5D2-4883-9B39-E01C190A4E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97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D42DB-0451-49BA-9F5E-BBFD481619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60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94F79-F1AC-4549-84C6-CAD222416C1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69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9F296-7176-4AC8-8845-790606BE07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1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B814F45D-CEBC-400A-AC2A-0225A5FA83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5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9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image" Target="../media/image27.png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3.wmf"/><Relationship Id="rId19" Type="http://schemas.openxmlformats.org/officeDocument/2006/relationships/image" Target="../media/image26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3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4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0.png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7.wmf"/><Relationship Id="rId11" Type="http://schemas.openxmlformats.org/officeDocument/2006/relationships/image" Target="../media/image24.wmf"/><Relationship Id="rId5" Type="http://schemas.openxmlformats.org/officeDocument/2006/relationships/oleObject" Target="../embeddings/oleObject68.bin"/><Relationship Id="rId15" Type="http://schemas.openxmlformats.org/officeDocument/2006/relationships/image" Target="../media/image61.png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22.wmf"/><Relationship Id="rId9" Type="http://schemas.openxmlformats.org/officeDocument/2006/relationships/image" Target="../media/image59.png"/><Relationship Id="rId1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69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6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wmf"/><Relationship Id="rId20" Type="http://schemas.openxmlformats.org/officeDocument/2006/relationships/image" Target="../media/image7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72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10" Type="http://schemas.openxmlformats.org/officeDocument/2006/relationships/image" Target="../media/image65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62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67.wmf"/><Relationship Id="rId22" Type="http://schemas.openxmlformats.org/officeDocument/2006/relationships/image" Target="../media/image7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90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4.wmf"/><Relationship Id="rId11" Type="http://schemas.openxmlformats.org/officeDocument/2006/relationships/image" Target="../media/image80.png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76.wmf"/><Relationship Id="rId19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84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5.wmf"/><Relationship Id="rId11" Type="http://schemas.openxmlformats.org/officeDocument/2006/relationships/image" Target="../media/image85.png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83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9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08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9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7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8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0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03.wmf"/><Relationship Id="rId17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8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image" Target="../media/image106.png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0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03.wmf"/><Relationship Id="rId17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image" Target="../media/image108.png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0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03.wmf"/><Relationship Id="rId17" Type="http://schemas.openxmlformats.org/officeDocument/2006/relationships/image" Target="../media/image10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2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image" Target="../media/image110.png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0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48.bin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03.wmf"/><Relationship Id="rId17" Type="http://schemas.openxmlformats.org/officeDocument/2006/relationships/image" Target="../media/image1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9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47.bin"/><Relationship Id="rId5" Type="http://schemas.openxmlformats.org/officeDocument/2006/relationships/oleObject" Target="../embeddings/oleObject144.bin"/><Relationship Id="rId15" Type="http://schemas.openxmlformats.org/officeDocument/2006/relationships/image" Target="../media/image112.png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0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55.bin"/><Relationship Id="rId18" Type="http://schemas.openxmlformats.org/officeDocument/2006/relationships/oleObject" Target="../embeddings/oleObject158.bin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0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62.bin"/><Relationship Id="rId21" Type="http://schemas.openxmlformats.org/officeDocument/2006/relationships/image" Target="../media/image122.wmf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69.bin"/><Relationship Id="rId25" Type="http://schemas.openxmlformats.org/officeDocument/2006/relationships/image" Target="../media/image13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0.wmf"/><Relationship Id="rId20" Type="http://schemas.openxmlformats.org/officeDocument/2006/relationships/oleObject" Target="../embeddings/oleObject170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23.wmf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10" Type="http://schemas.openxmlformats.org/officeDocument/2006/relationships/image" Target="../media/image117.wmf"/><Relationship Id="rId19" Type="http://schemas.openxmlformats.org/officeDocument/2006/relationships/image" Target="../media/image132.png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19.wmf"/><Relationship Id="rId22" Type="http://schemas.openxmlformats.org/officeDocument/2006/relationships/oleObject" Target="../embeddings/oleObject17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31.wmf"/><Relationship Id="rId26" Type="http://schemas.openxmlformats.org/officeDocument/2006/relationships/image" Target="../media/image135.wmf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34.wmf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29.wmf"/><Relationship Id="rId22" Type="http://schemas.openxmlformats.org/officeDocument/2006/relationships/image" Target="../media/image133.wmf"/><Relationship Id="rId27" Type="http://schemas.openxmlformats.org/officeDocument/2006/relationships/image" Target="../media/image1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3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91.bin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9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150.wmf"/><Relationship Id="rId26" Type="http://schemas.openxmlformats.org/officeDocument/2006/relationships/image" Target="../media/image151.wmf"/><Relationship Id="rId3" Type="http://schemas.openxmlformats.org/officeDocument/2006/relationships/oleObject" Target="../embeddings/oleObject192.bin"/><Relationship Id="rId21" Type="http://schemas.openxmlformats.org/officeDocument/2006/relationships/oleObject" Target="../embeddings/oleObject201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99.bin"/><Relationship Id="rId25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9.wmf"/><Relationship Id="rId20" Type="http://schemas.openxmlformats.org/officeDocument/2006/relationships/image" Target="../media/image124.wmf"/><Relationship Id="rId29" Type="http://schemas.openxmlformats.org/officeDocument/2006/relationships/image" Target="../media/image197.png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28" Type="http://schemas.openxmlformats.org/officeDocument/2006/relationships/image" Target="../media/image152.wmf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200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48.wmf"/><Relationship Id="rId22" Type="http://schemas.openxmlformats.org/officeDocument/2006/relationships/image" Target="../media/image135.wmf"/><Relationship Id="rId27" Type="http://schemas.openxmlformats.org/officeDocument/2006/relationships/oleObject" Target="../embeddings/oleObject204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160.wmf"/><Relationship Id="rId26" Type="http://schemas.openxmlformats.org/officeDocument/2006/relationships/image" Target="../media/image164.wmf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33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9.wmf"/><Relationship Id="rId20" Type="http://schemas.openxmlformats.org/officeDocument/2006/relationships/image" Target="../media/image161.wmf"/><Relationship Id="rId29" Type="http://schemas.openxmlformats.org/officeDocument/2006/relationships/image" Target="../media/image213.png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163.wmf"/><Relationship Id="rId32" Type="http://schemas.openxmlformats.org/officeDocument/2006/relationships/oleObject" Target="../embeddings/oleObject21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28" Type="http://schemas.openxmlformats.org/officeDocument/2006/relationships/image" Target="../media/image165.wmf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213.bin"/><Relationship Id="rId31" Type="http://schemas.openxmlformats.org/officeDocument/2006/relationships/image" Target="../media/image166.wmf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158.wmf"/><Relationship Id="rId22" Type="http://schemas.openxmlformats.org/officeDocument/2006/relationships/image" Target="../media/image162.wmf"/><Relationship Id="rId27" Type="http://schemas.openxmlformats.org/officeDocument/2006/relationships/oleObject" Target="../embeddings/oleObject217.bin"/><Relationship Id="rId30" Type="http://schemas.openxmlformats.org/officeDocument/2006/relationships/oleObject" Target="../embeddings/oleObject21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155.wmf"/><Relationship Id="rId26" Type="http://schemas.openxmlformats.org/officeDocument/2006/relationships/image" Target="../media/image172.wmf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9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169.wmf"/><Relationship Id="rId17" Type="http://schemas.openxmlformats.org/officeDocument/2006/relationships/oleObject" Target="../embeddings/oleObject227.bin"/><Relationship Id="rId25" Type="http://schemas.openxmlformats.org/officeDocument/2006/relationships/oleObject" Target="../embeddings/oleObject2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5.wmf"/><Relationship Id="rId20" Type="http://schemas.openxmlformats.org/officeDocument/2006/relationships/image" Target="../media/image156.wmf"/><Relationship Id="rId29" Type="http://schemas.openxmlformats.org/officeDocument/2006/relationships/image" Target="../media/image16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224.bin"/><Relationship Id="rId24" Type="http://schemas.openxmlformats.org/officeDocument/2006/relationships/image" Target="../media/image171.wmf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28" Type="http://schemas.openxmlformats.org/officeDocument/2006/relationships/oleObject" Target="../embeddings/oleObject232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228.bin"/><Relationship Id="rId31" Type="http://schemas.openxmlformats.org/officeDocument/2006/relationships/image" Target="../media/image167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164.wmf"/><Relationship Id="rId22" Type="http://schemas.openxmlformats.org/officeDocument/2006/relationships/image" Target="../media/image170.wmf"/><Relationship Id="rId27" Type="http://schemas.openxmlformats.org/officeDocument/2006/relationships/image" Target="../media/image219.png"/><Relationship Id="rId30" Type="http://schemas.openxmlformats.org/officeDocument/2006/relationships/oleObject" Target="../embeddings/oleObject23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239.bin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0" Type="http://schemas.openxmlformats.org/officeDocument/2006/relationships/image" Target="../media/image174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176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245.bin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17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10" Type="http://schemas.openxmlformats.org/officeDocument/2006/relationships/image" Target="../media/image156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179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13" Type="http://schemas.openxmlformats.org/officeDocument/2006/relationships/oleObject" Target="../embeddings/oleObject252.bin"/><Relationship Id="rId18" Type="http://schemas.openxmlformats.org/officeDocument/2006/relationships/image" Target="../media/image157.wmf"/><Relationship Id="rId26" Type="http://schemas.openxmlformats.org/officeDocument/2006/relationships/image" Target="../media/image164.wmf"/><Relationship Id="rId3" Type="http://schemas.openxmlformats.org/officeDocument/2006/relationships/oleObject" Target="../embeddings/oleObject247.bin"/><Relationship Id="rId21" Type="http://schemas.openxmlformats.org/officeDocument/2006/relationships/oleObject" Target="../embeddings/oleObject256.bin"/><Relationship Id="rId34" Type="http://schemas.openxmlformats.org/officeDocument/2006/relationships/image" Target="../media/image189.wmf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184.wmf"/><Relationship Id="rId17" Type="http://schemas.openxmlformats.org/officeDocument/2006/relationships/oleObject" Target="../embeddings/oleObject254.bin"/><Relationship Id="rId25" Type="http://schemas.openxmlformats.org/officeDocument/2006/relationships/oleObject" Target="../embeddings/oleObject258.bin"/><Relationship Id="rId33" Type="http://schemas.openxmlformats.org/officeDocument/2006/relationships/oleObject" Target="../embeddings/oleObject2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6.wmf"/><Relationship Id="rId20" Type="http://schemas.openxmlformats.org/officeDocument/2006/relationships/image" Target="../media/image158.wmf"/><Relationship Id="rId29" Type="http://schemas.openxmlformats.org/officeDocument/2006/relationships/oleObject" Target="../embeddings/oleObject260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1.wmf"/><Relationship Id="rId11" Type="http://schemas.openxmlformats.org/officeDocument/2006/relationships/oleObject" Target="../embeddings/oleObject251.bin"/><Relationship Id="rId24" Type="http://schemas.openxmlformats.org/officeDocument/2006/relationships/image" Target="../media/image169.wmf"/><Relationship Id="rId32" Type="http://schemas.openxmlformats.org/officeDocument/2006/relationships/image" Target="../media/image188.wmf"/><Relationship Id="rId37" Type="http://schemas.openxmlformats.org/officeDocument/2006/relationships/image" Target="../media/image267.png"/><Relationship Id="rId5" Type="http://schemas.openxmlformats.org/officeDocument/2006/relationships/oleObject" Target="../embeddings/oleObject248.bin"/><Relationship Id="rId15" Type="http://schemas.openxmlformats.org/officeDocument/2006/relationships/oleObject" Target="../embeddings/oleObject253.bin"/><Relationship Id="rId23" Type="http://schemas.openxmlformats.org/officeDocument/2006/relationships/oleObject" Target="../embeddings/oleObject257.bin"/><Relationship Id="rId28" Type="http://schemas.openxmlformats.org/officeDocument/2006/relationships/image" Target="../media/image165.wmf"/><Relationship Id="rId36" Type="http://schemas.openxmlformats.org/officeDocument/2006/relationships/image" Target="../media/image190.wmf"/><Relationship Id="rId10" Type="http://schemas.openxmlformats.org/officeDocument/2006/relationships/image" Target="../media/image183.wmf"/><Relationship Id="rId19" Type="http://schemas.openxmlformats.org/officeDocument/2006/relationships/oleObject" Target="../embeddings/oleObject255.bin"/><Relationship Id="rId31" Type="http://schemas.openxmlformats.org/officeDocument/2006/relationships/oleObject" Target="../embeddings/oleObject261.bin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250.bin"/><Relationship Id="rId14" Type="http://schemas.openxmlformats.org/officeDocument/2006/relationships/image" Target="../media/image185.wmf"/><Relationship Id="rId22" Type="http://schemas.openxmlformats.org/officeDocument/2006/relationships/image" Target="../media/image159.wmf"/><Relationship Id="rId27" Type="http://schemas.openxmlformats.org/officeDocument/2006/relationships/oleObject" Target="../embeddings/oleObject259.bin"/><Relationship Id="rId30" Type="http://schemas.openxmlformats.org/officeDocument/2006/relationships/image" Target="../media/image187.wmf"/><Relationship Id="rId35" Type="http://schemas.openxmlformats.org/officeDocument/2006/relationships/oleObject" Target="../embeddings/oleObject26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196.w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194.wmf"/><Relationship Id="rId17" Type="http://schemas.openxmlformats.org/officeDocument/2006/relationships/oleObject" Target="../embeddings/oleObject2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5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10" Type="http://schemas.openxmlformats.org/officeDocument/2006/relationships/image" Target="../media/image193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6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277.bin"/><Relationship Id="rId18" Type="http://schemas.openxmlformats.org/officeDocument/2006/relationships/image" Target="../media/image204.wmf"/><Relationship Id="rId3" Type="http://schemas.openxmlformats.org/officeDocument/2006/relationships/oleObject" Target="../embeddings/oleObject272.bin"/><Relationship Id="rId21" Type="http://schemas.openxmlformats.org/officeDocument/2006/relationships/oleObject" Target="../embeddings/oleObject281.bin"/><Relationship Id="rId7" Type="http://schemas.openxmlformats.org/officeDocument/2006/relationships/oleObject" Target="../embeddings/oleObject274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3.wmf"/><Relationship Id="rId20" Type="http://schemas.openxmlformats.org/officeDocument/2006/relationships/image" Target="../media/image205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76.bin"/><Relationship Id="rId24" Type="http://schemas.openxmlformats.org/officeDocument/2006/relationships/image" Target="../media/image207.wmf"/><Relationship Id="rId5" Type="http://schemas.openxmlformats.org/officeDocument/2006/relationships/oleObject" Target="../embeddings/oleObject273.bin"/><Relationship Id="rId15" Type="http://schemas.openxmlformats.org/officeDocument/2006/relationships/oleObject" Target="../embeddings/oleObject278.bin"/><Relationship Id="rId23" Type="http://schemas.openxmlformats.org/officeDocument/2006/relationships/oleObject" Target="../embeddings/oleObject282.bin"/><Relationship Id="rId10" Type="http://schemas.openxmlformats.org/officeDocument/2006/relationships/image" Target="../media/image200.wmf"/><Relationship Id="rId19" Type="http://schemas.openxmlformats.org/officeDocument/2006/relationships/oleObject" Target="../embeddings/oleObject280.bin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02.wmf"/><Relationship Id="rId22" Type="http://schemas.openxmlformats.org/officeDocument/2006/relationships/image" Target="../media/image20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288.bin"/><Relationship Id="rId18" Type="http://schemas.openxmlformats.org/officeDocument/2006/relationships/image" Target="../media/image215.wmf"/><Relationship Id="rId26" Type="http://schemas.openxmlformats.org/officeDocument/2006/relationships/oleObject" Target="../embeddings/oleObject296.bin"/><Relationship Id="rId39" Type="http://schemas.openxmlformats.org/officeDocument/2006/relationships/image" Target="../media/image221.wmf"/><Relationship Id="rId3" Type="http://schemas.openxmlformats.org/officeDocument/2006/relationships/oleObject" Target="../embeddings/oleObject283.bin"/><Relationship Id="rId21" Type="http://schemas.openxmlformats.org/officeDocument/2006/relationships/oleObject" Target="../embeddings/oleObject293.bin"/><Relationship Id="rId34" Type="http://schemas.openxmlformats.org/officeDocument/2006/relationships/oleObject" Target="../embeddings/oleObject301.bin"/><Relationship Id="rId7" Type="http://schemas.openxmlformats.org/officeDocument/2006/relationships/oleObject" Target="../embeddings/oleObject285.bin"/><Relationship Id="rId12" Type="http://schemas.openxmlformats.org/officeDocument/2006/relationships/image" Target="../media/image212.wmf"/><Relationship Id="rId17" Type="http://schemas.openxmlformats.org/officeDocument/2006/relationships/oleObject" Target="../embeddings/oleObject290.bin"/><Relationship Id="rId25" Type="http://schemas.openxmlformats.org/officeDocument/2006/relationships/image" Target="../media/image217.wmf"/><Relationship Id="rId33" Type="http://schemas.openxmlformats.org/officeDocument/2006/relationships/image" Target="../media/image220.wmf"/><Relationship Id="rId38" Type="http://schemas.openxmlformats.org/officeDocument/2006/relationships/oleObject" Target="../embeddings/oleObject3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4.wmf"/><Relationship Id="rId20" Type="http://schemas.openxmlformats.org/officeDocument/2006/relationships/oleObject" Target="../embeddings/oleObject292.bin"/><Relationship Id="rId29" Type="http://schemas.openxmlformats.org/officeDocument/2006/relationships/oleObject" Target="../embeddings/oleObject298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87.bin"/><Relationship Id="rId24" Type="http://schemas.openxmlformats.org/officeDocument/2006/relationships/oleObject" Target="../embeddings/oleObject295.bin"/><Relationship Id="rId32" Type="http://schemas.openxmlformats.org/officeDocument/2006/relationships/oleObject" Target="../embeddings/oleObject300.bin"/><Relationship Id="rId37" Type="http://schemas.openxmlformats.org/officeDocument/2006/relationships/oleObject" Target="../embeddings/oleObject303.bin"/><Relationship Id="rId5" Type="http://schemas.openxmlformats.org/officeDocument/2006/relationships/oleObject" Target="../embeddings/oleObject284.bin"/><Relationship Id="rId15" Type="http://schemas.openxmlformats.org/officeDocument/2006/relationships/oleObject" Target="../embeddings/oleObject289.bin"/><Relationship Id="rId23" Type="http://schemas.openxmlformats.org/officeDocument/2006/relationships/oleObject" Target="../embeddings/oleObject294.bin"/><Relationship Id="rId28" Type="http://schemas.openxmlformats.org/officeDocument/2006/relationships/oleObject" Target="../embeddings/oleObject297.bin"/><Relationship Id="rId36" Type="http://schemas.openxmlformats.org/officeDocument/2006/relationships/image" Target="../media/image63.wmf"/><Relationship Id="rId10" Type="http://schemas.openxmlformats.org/officeDocument/2006/relationships/image" Target="../media/image211.wmf"/><Relationship Id="rId19" Type="http://schemas.openxmlformats.org/officeDocument/2006/relationships/oleObject" Target="../embeddings/oleObject291.bin"/><Relationship Id="rId31" Type="http://schemas.openxmlformats.org/officeDocument/2006/relationships/image" Target="../media/image219.wmf"/><Relationship Id="rId4" Type="http://schemas.openxmlformats.org/officeDocument/2006/relationships/image" Target="../media/image208.wmf"/><Relationship Id="rId9" Type="http://schemas.openxmlformats.org/officeDocument/2006/relationships/oleObject" Target="../embeddings/oleObject286.bin"/><Relationship Id="rId14" Type="http://schemas.openxmlformats.org/officeDocument/2006/relationships/image" Target="../media/image213.wmf"/><Relationship Id="rId22" Type="http://schemas.openxmlformats.org/officeDocument/2006/relationships/image" Target="../media/image216.wmf"/><Relationship Id="rId27" Type="http://schemas.openxmlformats.org/officeDocument/2006/relationships/image" Target="../media/image218.wmf"/><Relationship Id="rId30" Type="http://schemas.openxmlformats.org/officeDocument/2006/relationships/oleObject" Target="../embeddings/oleObject299.bin"/><Relationship Id="rId35" Type="http://schemas.openxmlformats.org/officeDocument/2006/relationships/oleObject" Target="../embeddings/oleObject30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</a:t>
            </a:r>
            <a:r>
              <a:rPr lang="pt-BR" sz="2400" smtClean="0"/>
              <a:t>2024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Estimação Pontual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</a:rPr>
              <a:t>camilo.renno@inpe.br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  <a:cs typeface="+mn-cs"/>
              </a:rPr>
              <a:t>http</a:t>
            </a:r>
            <a:r>
              <a:rPr lang="pt-BR" sz="1200" kern="0" dirty="0">
                <a:latin typeface="Arial Unicode MS" pitchFamily="34" charset="-128"/>
                <a:cs typeface="+mn-cs"/>
              </a:rPr>
              <a:t>://www.dpi.inpe.br/~camilo/estatistica/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um Parâmetro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11FF4-849A-458A-802A-6657F599B5FB}" type="slidenum">
              <a:rPr lang="pt-BR"/>
              <a:pPr>
                <a:defRPr/>
              </a:pPr>
              <a:t>10</a:t>
            </a:fld>
            <a:endParaRPr lang="pt-BR" dirty="0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539552" y="2846586"/>
            <a:ext cx="22124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 ser não tendencioso</a:t>
            </a:r>
          </a:p>
        </p:txBody>
      </p:sp>
      <p:sp>
        <p:nvSpPr>
          <p:cNvPr id="14" name="Text Box 33"/>
          <p:cNvSpPr txBox="1">
            <a:spLocks noChangeArrowheads="1"/>
          </p:cNvSpPr>
          <p:nvPr/>
        </p:nvSpPr>
        <p:spPr bwMode="auto">
          <a:xfrm>
            <a:off x="539552" y="3647752"/>
            <a:ext cx="22461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 ter variância mínima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2036241" y="6351413"/>
            <a:ext cx="1143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dirty="0">
                <a:solidFill>
                  <a:srgbClr val="FF0000"/>
                </a:solidFill>
              </a:rPr>
              <a:t>Exato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036491" y="6351413"/>
            <a:ext cx="1143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dirty="0"/>
              <a:t>Inexato</a:t>
            </a:r>
          </a:p>
        </p:txBody>
      </p:sp>
      <p:grpSp>
        <p:nvGrpSpPr>
          <p:cNvPr id="18" name="Grupo 54"/>
          <p:cNvGrpSpPr/>
          <p:nvPr/>
        </p:nvGrpSpPr>
        <p:grpSpPr bwMode="auto">
          <a:xfrm>
            <a:off x="2158054" y="5020500"/>
            <a:ext cx="936048" cy="863375"/>
            <a:chOff x="7215206" y="5668930"/>
            <a:chExt cx="935996" cy="863510"/>
          </a:xfrm>
          <a:solidFill>
            <a:srgbClr val="FF3300"/>
          </a:solidFill>
        </p:grpSpPr>
        <p:sp>
          <p:nvSpPr>
            <p:cNvPr id="19" name="Elipse 18"/>
            <p:cNvSpPr/>
            <p:nvPr/>
          </p:nvSpPr>
          <p:spPr>
            <a:xfrm>
              <a:off x="7713981" y="5668930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8014504" y="5868754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7767105" y="5969453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7814679" y="6095219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8115202" y="6295043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7867803" y="6395742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7415030" y="5769628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7215206" y="6068579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7468154" y="6070151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7515729" y="6195917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7344782" y="6359753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7568852" y="6496440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31" name="Grupo 55"/>
          <p:cNvGrpSpPr/>
          <p:nvPr/>
        </p:nvGrpSpPr>
        <p:grpSpPr bwMode="auto">
          <a:xfrm>
            <a:off x="4779072" y="5573857"/>
            <a:ext cx="357772" cy="331786"/>
            <a:chOff x="7858148" y="4964636"/>
            <a:chExt cx="357752" cy="331838"/>
          </a:xfrm>
          <a:solidFill>
            <a:srgbClr val="FF3300"/>
          </a:solidFill>
        </p:grpSpPr>
        <p:sp>
          <p:nvSpPr>
            <p:cNvPr id="32" name="Elipse 31"/>
            <p:cNvSpPr/>
            <p:nvPr/>
          </p:nvSpPr>
          <p:spPr>
            <a:xfrm>
              <a:off x="8036462" y="4964636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8143900" y="5036074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8055454" y="5072074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8072462" y="5117036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8179900" y="5188474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8091454" y="5224474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8" name="Elipse 37"/>
            <p:cNvSpPr/>
            <p:nvPr/>
          </p:nvSpPr>
          <p:spPr>
            <a:xfrm>
              <a:off x="7929586" y="5000636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39" name="Elipse 38"/>
            <p:cNvSpPr/>
            <p:nvPr/>
          </p:nvSpPr>
          <p:spPr>
            <a:xfrm>
              <a:off x="7858148" y="5107512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7948578" y="5108074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1" name="Elipse 40"/>
            <p:cNvSpPr/>
            <p:nvPr/>
          </p:nvSpPr>
          <p:spPr>
            <a:xfrm>
              <a:off x="7965586" y="5153036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2" name="Elipse 41"/>
            <p:cNvSpPr/>
            <p:nvPr/>
          </p:nvSpPr>
          <p:spPr>
            <a:xfrm>
              <a:off x="7904472" y="5211608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43" name="Elipse 42"/>
            <p:cNvSpPr/>
            <p:nvPr/>
          </p:nvSpPr>
          <p:spPr>
            <a:xfrm>
              <a:off x="7984578" y="5260474"/>
              <a:ext cx="36000" cy="36000"/>
            </a:xfrm>
            <a:prstGeom prst="ellipse">
              <a:avLst/>
            </a:prstGeom>
            <a:grpFill/>
            <a:ln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44" name="Grupo 65"/>
          <p:cNvGrpSpPr>
            <a:grpSpLocks/>
          </p:cNvGrpSpPr>
          <p:nvPr/>
        </p:nvGrpSpPr>
        <p:grpSpPr bwMode="auto">
          <a:xfrm>
            <a:off x="273342" y="4548014"/>
            <a:ext cx="5234762" cy="1800223"/>
            <a:chOff x="3637776" y="4071938"/>
            <a:chExt cx="5234762" cy="1799718"/>
          </a:xfrm>
        </p:grpSpPr>
        <p:grpSp>
          <p:nvGrpSpPr>
            <p:cNvPr id="45" name="Grupo 27"/>
            <p:cNvGrpSpPr>
              <a:grpSpLocks/>
            </p:cNvGrpSpPr>
            <p:nvPr/>
          </p:nvGrpSpPr>
          <p:grpSpPr bwMode="auto">
            <a:xfrm>
              <a:off x="5072063" y="4071938"/>
              <a:ext cx="1800100" cy="1799718"/>
              <a:chOff x="5643570" y="4357694"/>
              <a:chExt cx="1800000" cy="1800000"/>
            </a:xfrm>
          </p:grpSpPr>
          <p:sp>
            <p:nvSpPr>
              <p:cNvPr id="54" name="Elipse 53"/>
              <p:cNvSpPr/>
              <p:nvPr/>
            </p:nvSpPr>
            <p:spPr>
              <a:xfrm>
                <a:off x="5643570" y="4357694"/>
                <a:ext cx="1800125" cy="18000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5" name="Elipse 54"/>
              <p:cNvSpPr/>
              <p:nvPr/>
            </p:nvSpPr>
            <p:spPr>
              <a:xfrm>
                <a:off x="5822947" y="4537060"/>
                <a:ext cx="1441370" cy="14412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6" name="Elipse 55"/>
              <p:cNvSpPr/>
              <p:nvPr/>
            </p:nvSpPr>
            <p:spPr>
              <a:xfrm>
                <a:off x="6003912" y="4718012"/>
                <a:ext cx="1079440" cy="10793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7" name="Elipse 56"/>
              <p:cNvSpPr/>
              <p:nvPr/>
            </p:nvSpPr>
            <p:spPr>
              <a:xfrm>
                <a:off x="6183290" y="4897377"/>
                <a:ext cx="720685" cy="720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8" name="Elipse 57"/>
              <p:cNvSpPr/>
              <p:nvPr/>
            </p:nvSpPr>
            <p:spPr>
              <a:xfrm>
                <a:off x="6364255" y="5078330"/>
                <a:ext cx="358755" cy="3587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9" name="Elipse 58"/>
              <p:cNvSpPr/>
              <p:nvPr/>
            </p:nvSpPr>
            <p:spPr>
              <a:xfrm>
                <a:off x="6499184" y="5213251"/>
                <a:ext cx="88895" cy="888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grpSp>
          <p:nvGrpSpPr>
            <p:cNvPr id="46" name="Grupo 56"/>
            <p:cNvGrpSpPr>
              <a:grpSpLocks/>
            </p:cNvGrpSpPr>
            <p:nvPr/>
          </p:nvGrpSpPr>
          <p:grpSpPr bwMode="auto">
            <a:xfrm>
              <a:off x="7072438" y="4071938"/>
              <a:ext cx="1800100" cy="1799718"/>
              <a:chOff x="5643570" y="4357694"/>
              <a:chExt cx="1800000" cy="1800000"/>
            </a:xfrm>
          </p:grpSpPr>
          <p:sp>
            <p:nvSpPr>
              <p:cNvPr id="48" name="Elipse 47"/>
              <p:cNvSpPr/>
              <p:nvPr/>
            </p:nvSpPr>
            <p:spPr>
              <a:xfrm>
                <a:off x="5643445" y="4357694"/>
                <a:ext cx="1800125" cy="18000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9" name="Elipse 48"/>
              <p:cNvSpPr/>
              <p:nvPr/>
            </p:nvSpPr>
            <p:spPr>
              <a:xfrm>
                <a:off x="5822822" y="4537060"/>
                <a:ext cx="1441370" cy="14412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0" name="Elipse 49"/>
              <p:cNvSpPr/>
              <p:nvPr/>
            </p:nvSpPr>
            <p:spPr>
              <a:xfrm>
                <a:off x="6003787" y="4718012"/>
                <a:ext cx="1079440" cy="10793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1" name="Elipse 50"/>
              <p:cNvSpPr/>
              <p:nvPr/>
            </p:nvSpPr>
            <p:spPr>
              <a:xfrm>
                <a:off x="6183165" y="4897377"/>
                <a:ext cx="720685" cy="720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2" name="Elipse 51"/>
              <p:cNvSpPr/>
              <p:nvPr/>
            </p:nvSpPr>
            <p:spPr>
              <a:xfrm>
                <a:off x="6364130" y="5078330"/>
                <a:ext cx="358755" cy="3587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53" name="Elipse 52"/>
              <p:cNvSpPr/>
              <p:nvPr/>
            </p:nvSpPr>
            <p:spPr>
              <a:xfrm>
                <a:off x="6499059" y="5213251"/>
                <a:ext cx="88895" cy="888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47" name="Text Box 20"/>
            <p:cNvSpPr txBox="1">
              <a:spLocks noChangeArrowheads="1"/>
            </p:cNvSpPr>
            <p:nvPr/>
          </p:nvSpPr>
          <p:spPr bwMode="auto">
            <a:xfrm>
              <a:off x="3637776" y="4856556"/>
              <a:ext cx="1296401" cy="276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188913" indent="-18891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 dirty="0">
                  <a:solidFill>
                    <a:srgbClr val="FF0000"/>
                  </a:solidFill>
                </a:rPr>
                <a:t>Tiro ao alvo</a:t>
              </a:r>
            </a:p>
          </p:txBody>
        </p:sp>
      </p:grp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2656681" y="2852936"/>
            <a:ext cx="1036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FF0000"/>
                </a:solidFill>
              </a:rPr>
              <a:t>(exatidão)</a:t>
            </a:r>
          </a:p>
        </p:txBody>
      </p:sp>
      <p:sp>
        <p:nvSpPr>
          <p:cNvPr id="61" name="Text Box 31"/>
          <p:cNvSpPr txBox="1">
            <a:spLocks noChangeArrowheads="1"/>
          </p:cNvSpPr>
          <p:nvPr/>
        </p:nvSpPr>
        <p:spPr bwMode="auto">
          <a:xfrm>
            <a:off x="2685256" y="3654102"/>
            <a:ext cx="10144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FF0000"/>
                </a:solidFill>
              </a:rPr>
              <a:t>(precisão)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30"/>
              <p:cNvSpPr txBox="1">
                <a:spLocks noChangeArrowheads="1"/>
              </p:cNvSpPr>
              <p:nvPr/>
            </p:nvSpPr>
            <p:spPr bwMode="auto">
              <a:xfrm>
                <a:off x="835025" y="2393807"/>
                <a:ext cx="5584477" cy="348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pt-BR" altLang="pt-BR" sz="1600" dirty="0"/>
                  <a:t>Para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altLang="pt-B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altLang="pt-BR" sz="160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pt-BR" altLang="pt-BR" sz="1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altLang="pt-BR" sz="1600" dirty="0"/>
                  <a:t> seja o melhor, então esse estimador deveria </a:t>
                </a:r>
              </a:p>
            </p:txBody>
          </p:sp>
        </mc:Choice>
        <mc:Fallback xmlns="">
          <p:sp>
            <p:nvSpPr>
              <p:cNvPr id="62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5025" y="2393807"/>
                <a:ext cx="5584477" cy="348942"/>
              </a:xfrm>
              <a:prstGeom prst="rect">
                <a:avLst/>
              </a:prstGeom>
              <a:blipFill>
                <a:blip r:embed="rId2" cstate="print"/>
                <a:stretch>
                  <a:fillRect l="-655" b="-245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 Box 30"/>
          <p:cNvSpPr txBox="1">
            <a:spLocks noChangeArrowheads="1"/>
          </p:cNvSpPr>
          <p:nvPr/>
        </p:nvSpPr>
        <p:spPr bwMode="auto">
          <a:xfrm>
            <a:off x="3687861" y="2828095"/>
            <a:ext cx="53486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266700" indent="-26670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/>
              </a:rPr>
              <a:t> </a:t>
            </a:r>
            <a:r>
              <a:rPr lang="pt-BR" altLang="pt-BR" sz="1600" dirty="0"/>
              <a:t>A média das estimativas de todas as amostras de tamanho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pt-BR" sz="1600" dirty="0"/>
              <a:t> possíveis de serem retiradas da população é igual ao verdadeiro valor do parâmetro</a:t>
            </a:r>
          </a:p>
        </p:txBody>
      </p:sp>
      <p:sp>
        <p:nvSpPr>
          <p:cNvPr id="71" name="Text Box 30"/>
          <p:cNvSpPr txBox="1">
            <a:spLocks noChangeArrowheads="1"/>
          </p:cNvSpPr>
          <p:nvPr/>
        </p:nvSpPr>
        <p:spPr bwMode="auto">
          <a:xfrm>
            <a:off x="3687861" y="3659092"/>
            <a:ext cx="53486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266700" indent="-26670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/>
              </a:rPr>
              <a:t> O melhor estimador irá produzir estimativas mais próximas entre si (idealmente próximas ao verdadeiro valor do parâmetro)</a:t>
            </a:r>
            <a:endParaRPr lang="pt-BR" alt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tângulo 1"/>
              <p:cNvSpPr>
                <a:spLocks noChangeArrowheads="1"/>
              </p:cNvSpPr>
              <p:nvPr/>
            </p:nvSpPr>
            <p:spPr bwMode="auto">
              <a:xfrm>
                <a:off x="850900" y="1556792"/>
                <a:ext cx="7825556" cy="841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177800" indent="-177800" eaLnBrk="1" hangingPunct="1">
                  <a:spcBef>
                    <a:spcPct val="0"/>
                  </a:spcBef>
                  <a:buNone/>
                </a:pPr>
                <a:r>
                  <a:rPr lang="pt-BR" altLang="pt-BR" sz="1600" dirty="0"/>
                  <a:t>Considere que seja possível produzir </a:t>
                </a:r>
                <a:r>
                  <a:rPr lang="pt-BR" altLang="pt-BR" sz="16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pt-BR" altLang="pt-BR" sz="1600" dirty="0"/>
                  <a:t> diferentes estimadores para </a:t>
                </a:r>
                <a:r>
                  <a:rPr lang="pt-BR" altLang="pt-BR" sz="1600" i="1" dirty="0">
                    <a:sym typeface="Symbol"/>
                  </a:rPr>
                  <a:t></a:t>
                </a:r>
                <a:r>
                  <a:rPr lang="pt-BR" altLang="pt-BR" sz="1600" dirty="0">
                    <a:sym typeface="Symbol" pitchFamily="18" charset="2"/>
                  </a:rPr>
                  <a:t>, sendo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altLang="pt-B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altLang="pt-BR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pt-BR" altLang="pt-B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altLang="pt-BR" sz="1600" dirty="0"/>
                  <a:t> representa o </a:t>
                </a:r>
                <a:r>
                  <a:rPr lang="pt-BR" altLang="pt-BR" sz="16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pt-BR" altLang="pt-BR" sz="1600" dirty="0"/>
                  <a:t>-</a:t>
                </a:r>
                <a:r>
                  <a:rPr lang="pt-BR" altLang="pt-BR" sz="1600" dirty="0" err="1"/>
                  <a:t>ésimo</a:t>
                </a:r>
                <a:r>
                  <a:rPr lang="pt-BR" altLang="pt-BR" sz="1600" dirty="0"/>
                  <a:t> estimador de </a:t>
                </a:r>
                <a:r>
                  <a:rPr lang="pt-BR" altLang="pt-BR" sz="1600" i="1" dirty="0">
                    <a:sym typeface="Symbol"/>
                  </a:rPr>
                  <a:t>  </a:t>
                </a:r>
                <a:r>
                  <a:rPr lang="pt-BR" alt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pt-BR" altLang="pt-BR" sz="16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 </a:t>
                </a:r>
                <a:r>
                  <a:rPr lang="pt-BR" alt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= 1, ..., </a:t>
                </a:r>
                <a:r>
                  <a:rPr lang="pt-BR" altLang="pt-BR" sz="16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m</a:t>
                </a:r>
                <a:r>
                  <a:rPr lang="pt-BR" alt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</a:t>
                </a:r>
                <a:endPara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 dirty="0"/>
              </a:p>
            </p:txBody>
          </p:sp>
        </mc:Choice>
        <mc:Fallback xmlns="">
          <p:sp>
            <p:nvSpPr>
              <p:cNvPr id="77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900" y="1556792"/>
                <a:ext cx="7825556" cy="841384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468" t="-2899" r="-7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 Box 30"/>
              <p:cNvSpPr txBox="1">
                <a:spLocks noChangeArrowheads="1"/>
              </p:cNvSpPr>
              <p:nvPr/>
            </p:nvSpPr>
            <p:spPr bwMode="auto">
              <a:xfrm>
                <a:off x="971600" y="3212976"/>
                <a:ext cx="1168077" cy="370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1600" b="0" i="1" smtClean="0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alt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altLang="pt-BR" sz="160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altLang="pt-BR" sz="1600" b="0" i="1" smtClean="0">
                          <a:latin typeface="Cambria Math"/>
                        </a:rPr>
                        <m:t>=</m:t>
                      </m:r>
                      <m:r>
                        <a:rPr lang="pt-BR" altLang="pt-BR" sz="1600" b="0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pt-BR" altLang="pt-BR" sz="1600" dirty="0"/>
              </a:p>
            </p:txBody>
          </p:sp>
        </mc:Choice>
        <mc:Fallback xmlns="">
          <p:sp>
            <p:nvSpPr>
              <p:cNvPr id="7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3212976"/>
                <a:ext cx="1168077" cy="37029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30"/>
              <p:cNvSpPr txBox="1">
                <a:spLocks noChangeArrowheads="1"/>
              </p:cNvSpPr>
              <p:nvPr/>
            </p:nvSpPr>
            <p:spPr bwMode="auto">
              <a:xfrm>
                <a:off x="971600" y="4047464"/>
                <a:ext cx="2865080" cy="376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1600" b="0" i="1" smtClean="0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pt-BR" alt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altLang="pt-B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altLang="pt-BR" sz="160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pt-BR" altLang="pt-BR" sz="1600" i="1">
                          <a:latin typeface="Cambria Math"/>
                        </a:rPr>
                        <m:t>&lt;</m:t>
                      </m:r>
                      <m:r>
                        <a:rPr lang="pt-BR" altLang="pt-BR" sz="1600" i="1">
                          <a:latin typeface="Cambria Math"/>
                        </a:rPr>
                        <m:t>𝑉𝑎𝑟</m:t>
                      </m:r>
                      <m:d>
                        <m:dPr>
                          <m:ctrlPr>
                            <a:rPr lang="pt-BR" alt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alt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altLang="pt-BR" sz="1600" i="1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altLang="pt-BR" sz="1600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pt-BR" altLang="pt-BR" sz="1600" b="0" i="1" smtClean="0">
                          <a:latin typeface="Cambria Math"/>
                        </a:rPr>
                        <m:t>       </m:t>
                      </m:r>
                      <m:r>
                        <a:rPr lang="pt-BR" altLang="pt-BR" sz="1600" b="0" i="1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pt-BR" altLang="pt-BR" sz="1600" b="0" i="1" smtClean="0">
                          <a:latin typeface="Cambria Math"/>
                          <a:ea typeface="Cambria Math"/>
                        </a:rPr>
                        <m:t>𝑘</m:t>
                      </m:r>
                      <m:r>
                        <a:rPr lang="pt-BR" altLang="pt-BR" sz="1600" b="0" i="1" smtClean="0">
                          <a:latin typeface="Cambria Math"/>
                          <a:ea typeface="Cambria Math"/>
                        </a:rPr>
                        <m:t>≠</m:t>
                      </m:r>
                      <m:r>
                        <a:rPr lang="pt-BR" altLang="pt-BR" sz="1600" b="0" i="1" smtClean="0">
                          <a:latin typeface="Cambria Math"/>
                          <a:ea typeface="Cambria Math"/>
                        </a:rPr>
                        <m:t>𝑗</m:t>
                      </m:r>
                    </m:oMath>
                  </m:oMathPara>
                </a14:m>
                <a:endParaRPr lang="pt-BR" altLang="pt-BR" sz="1600" dirty="0"/>
              </a:p>
            </p:txBody>
          </p:sp>
        </mc:Choice>
        <mc:Fallback xmlns="">
          <p:sp>
            <p:nvSpPr>
              <p:cNvPr id="79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4047464"/>
                <a:ext cx="2865080" cy="376000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b="-64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o 2"/>
          <p:cNvGrpSpPr/>
          <p:nvPr/>
        </p:nvGrpSpPr>
        <p:grpSpPr>
          <a:xfrm>
            <a:off x="6084168" y="4548014"/>
            <a:ext cx="1800100" cy="2262188"/>
            <a:chOff x="6084168" y="4548014"/>
            <a:chExt cx="1800100" cy="2262188"/>
          </a:xfrm>
        </p:grpSpPr>
        <p:grpSp>
          <p:nvGrpSpPr>
            <p:cNvPr id="83" name="Grupo 56"/>
            <p:cNvGrpSpPr>
              <a:grpSpLocks/>
            </p:cNvGrpSpPr>
            <p:nvPr/>
          </p:nvGrpSpPr>
          <p:grpSpPr bwMode="auto">
            <a:xfrm>
              <a:off x="6084168" y="4548014"/>
              <a:ext cx="1800100" cy="1800223"/>
              <a:chOff x="5643570" y="4357694"/>
              <a:chExt cx="1800000" cy="1800000"/>
            </a:xfrm>
          </p:grpSpPr>
          <p:sp>
            <p:nvSpPr>
              <p:cNvPr id="85" name="Elipse 84"/>
              <p:cNvSpPr/>
              <p:nvPr/>
            </p:nvSpPr>
            <p:spPr>
              <a:xfrm>
                <a:off x="5643445" y="4357694"/>
                <a:ext cx="1800125" cy="18000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86" name="Elipse 85"/>
              <p:cNvSpPr/>
              <p:nvPr/>
            </p:nvSpPr>
            <p:spPr>
              <a:xfrm>
                <a:off x="5822822" y="4537060"/>
                <a:ext cx="1441370" cy="144127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87" name="Elipse 86"/>
              <p:cNvSpPr/>
              <p:nvPr/>
            </p:nvSpPr>
            <p:spPr>
              <a:xfrm>
                <a:off x="6003787" y="4718012"/>
                <a:ext cx="1079440" cy="107936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88" name="Elipse 87"/>
              <p:cNvSpPr/>
              <p:nvPr/>
            </p:nvSpPr>
            <p:spPr>
              <a:xfrm>
                <a:off x="6183165" y="4897377"/>
                <a:ext cx="720685" cy="7206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89" name="Elipse 88"/>
              <p:cNvSpPr/>
              <p:nvPr/>
            </p:nvSpPr>
            <p:spPr>
              <a:xfrm>
                <a:off x="6364130" y="5078330"/>
                <a:ext cx="358755" cy="3587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90" name="Elipse 89"/>
              <p:cNvSpPr/>
              <p:nvPr/>
            </p:nvSpPr>
            <p:spPr>
              <a:xfrm>
                <a:off x="6499059" y="5213251"/>
                <a:ext cx="88895" cy="8888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  <p:sp>
          <p:nvSpPr>
            <p:cNvPr id="97" name="Text Box 20"/>
            <p:cNvSpPr txBox="1">
              <a:spLocks noChangeArrowheads="1"/>
            </p:cNvSpPr>
            <p:nvPr/>
          </p:nvSpPr>
          <p:spPr bwMode="auto">
            <a:xfrm>
              <a:off x="6412655" y="6348239"/>
              <a:ext cx="11430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88913" indent="-188913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 dirty="0">
                  <a:solidFill>
                    <a:srgbClr val="FF0000"/>
                  </a:solidFill>
                </a:rPr>
                <a:t>Exato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200" dirty="0">
                  <a:solidFill>
                    <a:srgbClr val="FF0000"/>
                  </a:solidFill>
                </a:rPr>
                <a:t>Preciso</a:t>
              </a:r>
            </a:p>
          </p:txBody>
        </p:sp>
        <p:grpSp>
          <p:nvGrpSpPr>
            <p:cNvPr id="98" name="Grupo 55"/>
            <p:cNvGrpSpPr/>
            <p:nvPr/>
          </p:nvGrpSpPr>
          <p:grpSpPr bwMode="auto">
            <a:xfrm>
              <a:off x="6805771" y="5291759"/>
              <a:ext cx="357772" cy="331786"/>
              <a:chOff x="7858148" y="4964636"/>
              <a:chExt cx="357752" cy="331838"/>
            </a:xfrm>
            <a:solidFill>
              <a:srgbClr val="FF3300"/>
            </a:solidFill>
          </p:grpSpPr>
          <p:sp>
            <p:nvSpPr>
              <p:cNvPr id="99" name="Elipse 98"/>
              <p:cNvSpPr/>
              <p:nvPr/>
            </p:nvSpPr>
            <p:spPr>
              <a:xfrm>
                <a:off x="8036462" y="4964636"/>
                <a:ext cx="36000" cy="36000"/>
              </a:xfrm>
              <a:prstGeom prst="ellipse">
                <a:avLst/>
              </a:prstGeom>
              <a:grpFill/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00" name="Elipse 99"/>
              <p:cNvSpPr/>
              <p:nvPr/>
            </p:nvSpPr>
            <p:spPr>
              <a:xfrm>
                <a:off x="8143900" y="5036074"/>
                <a:ext cx="36000" cy="36000"/>
              </a:xfrm>
              <a:prstGeom prst="ellipse">
                <a:avLst/>
              </a:prstGeom>
              <a:grpFill/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01" name="Elipse 100"/>
              <p:cNvSpPr/>
              <p:nvPr/>
            </p:nvSpPr>
            <p:spPr>
              <a:xfrm>
                <a:off x="8055454" y="5072074"/>
                <a:ext cx="36000" cy="36000"/>
              </a:xfrm>
              <a:prstGeom prst="ellipse">
                <a:avLst/>
              </a:prstGeom>
              <a:grpFill/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02" name="Elipse 101"/>
              <p:cNvSpPr/>
              <p:nvPr/>
            </p:nvSpPr>
            <p:spPr>
              <a:xfrm>
                <a:off x="8072462" y="5117036"/>
                <a:ext cx="36000" cy="36000"/>
              </a:xfrm>
              <a:prstGeom prst="ellipse">
                <a:avLst/>
              </a:prstGeom>
              <a:grpFill/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03" name="Elipse 102"/>
              <p:cNvSpPr/>
              <p:nvPr/>
            </p:nvSpPr>
            <p:spPr>
              <a:xfrm>
                <a:off x="8179900" y="5188474"/>
                <a:ext cx="36000" cy="36000"/>
              </a:xfrm>
              <a:prstGeom prst="ellipse">
                <a:avLst/>
              </a:prstGeom>
              <a:grpFill/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04" name="Elipse 103"/>
              <p:cNvSpPr/>
              <p:nvPr/>
            </p:nvSpPr>
            <p:spPr>
              <a:xfrm>
                <a:off x="8091454" y="5224474"/>
                <a:ext cx="36000" cy="36000"/>
              </a:xfrm>
              <a:prstGeom prst="ellipse">
                <a:avLst/>
              </a:prstGeom>
              <a:grpFill/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05" name="Elipse 104"/>
              <p:cNvSpPr/>
              <p:nvPr/>
            </p:nvSpPr>
            <p:spPr>
              <a:xfrm>
                <a:off x="7929586" y="5000636"/>
                <a:ext cx="36000" cy="36000"/>
              </a:xfrm>
              <a:prstGeom prst="ellipse">
                <a:avLst/>
              </a:prstGeom>
              <a:grpFill/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06" name="Elipse 105"/>
              <p:cNvSpPr/>
              <p:nvPr/>
            </p:nvSpPr>
            <p:spPr>
              <a:xfrm>
                <a:off x="7858148" y="5107512"/>
                <a:ext cx="36000" cy="36000"/>
              </a:xfrm>
              <a:prstGeom prst="ellipse">
                <a:avLst/>
              </a:prstGeom>
              <a:grpFill/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07" name="Elipse 106"/>
              <p:cNvSpPr/>
              <p:nvPr/>
            </p:nvSpPr>
            <p:spPr>
              <a:xfrm>
                <a:off x="7948578" y="5108074"/>
                <a:ext cx="36000" cy="36000"/>
              </a:xfrm>
              <a:prstGeom prst="ellipse">
                <a:avLst/>
              </a:prstGeom>
              <a:grpFill/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08" name="Elipse 107"/>
              <p:cNvSpPr/>
              <p:nvPr/>
            </p:nvSpPr>
            <p:spPr>
              <a:xfrm>
                <a:off x="7965586" y="5153036"/>
                <a:ext cx="36000" cy="36000"/>
              </a:xfrm>
              <a:prstGeom prst="ellipse">
                <a:avLst/>
              </a:prstGeom>
              <a:grpFill/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09" name="Elipse 108"/>
              <p:cNvSpPr/>
              <p:nvPr/>
            </p:nvSpPr>
            <p:spPr>
              <a:xfrm>
                <a:off x="7904472" y="5211608"/>
                <a:ext cx="36000" cy="36000"/>
              </a:xfrm>
              <a:prstGeom prst="ellipse">
                <a:avLst/>
              </a:prstGeom>
              <a:grpFill/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10" name="Elipse 109"/>
              <p:cNvSpPr/>
              <p:nvPr/>
            </p:nvSpPr>
            <p:spPr>
              <a:xfrm>
                <a:off x="7984578" y="5260474"/>
                <a:ext cx="36000" cy="36000"/>
              </a:xfrm>
              <a:prstGeom prst="ellipse">
                <a:avLst/>
              </a:prstGeom>
              <a:grpFill/>
              <a:ln>
                <a:solidFill>
                  <a:srgbClr val="FF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</p:grpSp>
      </p:grpSp>
      <p:sp>
        <p:nvSpPr>
          <p:cNvPr id="4" name="Text Box 20">
            <a:extLst>
              <a:ext uri="{FF2B5EF4-FFF2-40B4-BE49-F238E27FC236}">
                <a16:creationId xmlns:a16="http://schemas.microsoft.com/office/drawing/2014/main" xmlns="" id="{3B930789-7AF9-4969-8F95-76BB50574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241" y="6533435"/>
            <a:ext cx="1143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dirty="0"/>
              <a:t>Impreciso</a:t>
            </a:r>
          </a:p>
        </p:txBody>
      </p:sp>
      <p:sp>
        <p:nvSpPr>
          <p:cNvPr id="5" name="Text Box 20">
            <a:extLst>
              <a:ext uri="{FF2B5EF4-FFF2-40B4-BE49-F238E27FC236}">
                <a16:creationId xmlns:a16="http://schemas.microsoft.com/office/drawing/2014/main" xmlns="" id="{D5A7D87D-9033-0B76-2723-8C1FBA818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6491" y="6533435"/>
            <a:ext cx="1143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200" dirty="0">
                <a:solidFill>
                  <a:srgbClr val="FF0000"/>
                </a:solidFill>
              </a:rPr>
              <a:t>Preciso</a:t>
            </a:r>
          </a:p>
        </p:txBody>
      </p:sp>
    </p:spTree>
    <p:extLst>
      <p:ext uri="{BB962C8B-B14F-4D97-AF65-F5344CB8AC3E}">
        <p14:creationId xmlns:p14="http://schemas.microsoft.com/office/powerpoint/2010/main" val="356963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utoUpdateAnimBg="0"/>
      <p:bldP spid="16" grpId="0"/>
      <p:bldP spid="17" grpId="0"/>
      <p:bldP spid="60" grpId="0" autoUpdateAnimBg="0"/>
      <p:bldP spid="61" grpId="0" autoUpdateAnimBg="0"/>
      <p:bldP spid="70" grpId="0"/>
      <p:bldP spid="71" grpId="0"/>
      <p:bldP spid="78" grpId="0" animBg="1"/>
      <p:bldP spid="79" grpId="0" animBg="1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sym typeface="Symbol"/>
              </a:rPr>
              <a:t></a:t>
            </a:r>
            <a:endParaRPr lang="pt-BR" dirty="0"/>
          </a:p>
        </p:txBody>
      </p:sp>
      <p:sp>
        <p:nvSpPr>
          <p:cNvPr id="10243" name="Text Box 19"/>
          <p:cNvSpPr txBox="1">
            <a:spLocks noChangeArrowheads="1"/>
          </p:cNvSpPr>
          <p:nvPr/>
        </p:nvSpPr>
        <p:spPr bwMode="auto">
          <a:xfrm>
            <a:off x="850900" y="2667000"/>
            <a:ext cx="223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 </a:t>
            </a:r>
            <a:r>
              <a:rPr lang="pt-BR" altLang="pt-BR" sz="1600" dirty="0">
                <a:solidFill>
                  <a:srgbClr val="FF3300"/>
                </a:solidFill>
              </a:rPr>
              <a:t>média populacional </a:t>
            </a:r>
            <a:r>
              <a:rPr lang="pt-BR" altLang="pt-BR" sz="1600" i="1" dirty="0">
                <a:solidFill>
                  <a:srgbClr val="FF3300"/>
                </a:solidFill>
                <a:sym typeface="Symbol" pitchFamily="18" charset="2"/>
              </a:rPr>
              <a:t></a:t>
            </a:r>
          </a:p>
        </p:txBody>
      </p:sp>
      <p:sp>
        <p:nvSpPr>
          <p:cNvPr id="10244" name="Text Box 20"/>
          <p:cNvSpPr txBox="1">
            <a:spLocks noChangeArrowheads="1"/>
          </p:cNvSpPr>
          <p:nvPr/>
        </p:nvSpPr>
        <p:spPr bwMode="auto">
          <a:xfrm>
            <a:off x="822325" y="3640063"/>
            <a:ext cx="763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De que maneira os valores da amostra podem ser combinados a fim de se produzir uma “boa” estimativa de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?</a:t>
            </a:r>
          </a:p>
        </p:txBody>
      </p:sp>
      <p:graphicFrame>
        <p:nvGraphicFramePr>
          <p:cNvPr id="1218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271741"/>
              </p:ext>
            </p:extLst>
          </p:nvPr>
        </p:nvGraphicFramePr>
        <p:xfrm>
          <a:off x="1979613" y="5316139"/>
          <a:ext cx="419100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91973" imgH="190417" progId="">
                  <p:embed/>
                </p:oleObj>
              </mc:Choice>
              <mc:Fallback>
                <p:oleObj name="Equation" r:id="rId3" imgW="291973" imgH="190417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16139"/>
                        <a:ext cx="419100" cy="271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813937"/>
              </p:ext>
            </p:extLst>
          </p:nvPr>
        </p:nvGraphicFramePr>
        <p:xfrm>
          <a:off x="1087438" y="4898626"/>
          <a:ext cx="89217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622030" imgH="609336" progId="">
                  <p:embed/>
                </p:oleObj>
              </mc:Choice>
              <mc:Fallback>
                <p:oleObj name="Equation" r:id="rId5" imgW="622030" imgH="609336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4898626"/>
                        <a:ext cx="892175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o 20"/>
          <p:cNvGrpSpPr>
            <a:grpSpLocks/>
          </p:cNvGrpSpPr>
          <p:nvPr/>
        </p:nvGrpSpPr>
        <p:grpSpPr bwMode="auto">
          <a:xfrm>
            <a:off x="2408238" y="5189139"/>
            <a:ext cx="1853490" cy="1408213"/>
            <a:chOff x="2408866" y="4534529"/>
            <a:chExt cx="1852743" cy="1407972"/>
          </a:xfrm>
        </p:grpSpPr>
        <p:graphicFrame>
          <p:nvGraphicFramePr>
            <p:cNvPr id="10251" name="Object 9"/>
            <p:cNvGraphicFramePr>
              <a:graphicFrameLocks noChangeAspect="1"/>
            </p:cNvGraphicFramePr>
            <p:nvPr/>
          </p:nvGraphicFramePr>
          <p:xfrm>
            <a:off x="2408866" y="4534529"/>
            <a:ext cx="1712913" cy="636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Equation" r:id="rId7" imgW="1193800" imgH="444500" progId="">
                    <p:embed/>
                  </p:oleObj>
                </mc:Choice>
                <mc:Fallback>
                  <p:oleObj name="Equation" r:id="rId7" imgW="1193800" imgH="444500" progId="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8866" y="4534529"/>
                          <a:ext cx="1712913" cy="6365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Chave esquerda 18"/>
            <p:cNvSpPr/>
            <p:nvPr/>
          </p:nvSpPr>
          <p:spPr>
            <a:xfrm rot="16200000">
              <a:off x="3270510" y="4556916"/>
              <a:ext cx="174595" cy="1428174"/>
            </a:xfrm>
            <a:prstGeom prst="leftBrac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0253" name="CaixaDeTexto 19"/>
            <p:cNvSpPr txBox="1">
              <a:spLocks noChangeArrowheads="1"/>
            </p:cNvSpPr>
            <p:nvPr/>
          </p:nvSpPr>
          <p:spPr bwMode="auto">
            <a:xfrm>
              <a:off x="2500298" y="5357826"/>
              <a:ext cx="1761311" cy="58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dados agrupados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(</a:t>
              </a:r>
              <a:r>
                <a:rPr lang="pt-BR" altLang="pt-BR" sz="1600" dirty="0" err="1"/>
                <a:t>v.a</a:t>
              </a:r>
              <a:r>
                <a:rPr lang="pt-BR" altLang="pt-BR" sz="1600" dirty="0"/>
                <a:t>. discreta)</a:t>
              </a:r>
            </a:p>
          </p:txBody>
        </p:sp>
      </p:grpSp>
      <p:sp>
        <p:nvSpPr>
          <p:cNvPr id="10248" name="Text Box 3"/>
          <p:cNvSpPr txBox="1">
            <a:spLocks noChangeArrowheads="1"/>
          </p:cNvSpPr>
          <p:nvPr/>
        </p:nvSpPr>
        <p:spPr bwMode="auto">
          <a:xfrm>
            <a:off x="822325" y="1589088"/>
            <a:ext cx="78134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Seja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com distribuição qualquer com média (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) e variância (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 dirty="0"/>
              <a:t>) também desconhecidas. Retira-se uma amostra de tamanho </a:t>
            </a:r>
            <a:r>
              <a:rPr lang="pt-BR" altLang="pt-BR" sz="1600" i="1" dirty="0">
                <a:latin typeface="Times New Roman" pitchFamily="18" charset="0"/>
              </a:rPr>
              <a:t>n</a:t>
            </a:r>
            <a:r>
              <a:rPr lang="pt-BR" altLang="pt-BR" sz="1600" dirty="0"/>
              <a:t> com a finalidade de se estimar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. </a:t>
            </a:r>
          </a:p>
        </p:txBody>
      </p:sp>
      <p:sp>
        <p:nvSpPr>
          <p:cNvPr id="12" name="Text Box 24"/>
          <p:cNvSpPr txBox="1">
            <a:spLocks noChangeArrowheads="1"/>
          </p:cNvSpPr>
          <p:nvPr/>
        </p:nvSpPr>
        <p:spPr bwMode="auto">
          <a:xfrm>
            <a:off x="4716463" y="5285976"/>
            <a:ext cx="16287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média amostral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99DEF-C3C3-4A0B-800E-87975B5231C3}" type="slidenum">
              <a:rPr lang="pt-BR"/>
              <a:pPr>
                <a:defRPr/>
              </a:pPr>
              <a:t>11</a:t>
            </a:fld>
            <a:endParaRPr lang="pt-BR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852722" y="3140527"/>
            <a:ext cx="7635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Ex. amostra com  </a:t>
            </a:r>
            <a:r>
              <a:rPr lang="pt-BR" alt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       {3,4; 4,5; 2,6; 3,8; 6,0}</a:t>
            </a: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850900" y="4293096"/>
            <a:ext cx="763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Como não há nenhuma razão para acreditar que um valor da amostra é mais importante do que o outro:</a:t>
            </a:r>
            <a:endParaRPr lang="pt-BR" alt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060957"/>
              </p:ext>
            </p:extLst>
          </p:nvPr>
        </p:nvGraphicFramePr>
        <p:xfrm>
          <a:off x="5940152" y="3068960"/>
          <a:ext cx="26955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9" imgW="1879560" imgH="393480" progId="">
                  <p:embed/>
                </p:oleObj>
              </mc:Choice>
              <mc:Fallback>
                <p:oleObj name="Equation" r:id="rId9" imgW="1879560" imgH="39348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068960"/>
                        <a:ext cx="26955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2" grpId="0" autoUpdateAnimBg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sym typeface="Symbol"/>
              </a:rPr>
              <a:t></a:t>
            </a:r>
            <a:endParaRPr lang="pt-BR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850900" y="2667000"/>
            <a:ext cx="223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 </a:t>
            </a:r>
            <a:r>
              <a:rPr lang="pt-BR" altLang="pt-BR" sz="1600">
                <a:solidFill>
                  <a:srgbClr val="FF3300"/>
                </a:solidFill>
              </a:rPr>
              <a:t>média populacional </a:t>
            </a:r>
            <a:r>
              <a:rPr lang="pt-BR" altLang="pt-BR" sz="1600" i="1">
                <a:solidFill>
                  <a:srgbClr val="FF3300"/>
                </a:solidFill>
                <a:sym typeface="Symbol" pitchFamily="18" charset="2"/>
              </a:rPr>
              <a:t></a:t>
            </a:r>
          </a:p>
        </p:txBody>
      </p:sp>
      <p:graphicFrame>
        <p:nvGraphicFramePr>
          <p:cNvPr id="1228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09021"/>
              </p:ext>
            </p:extLst>
          </p:nvPr>
        </p:nvGraphicFramePr>
        <p:xfrm>
          <a:off x="1055688" y="3898330"/>
          <a:ext cx="56356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Equation" r:id="rId3" imgW="393529" imgH="228501" progId="">
                  <p:embed/>
                </p:oleObj>
              </mc:Choice>
              <mc:Fallback>
                <p:oleObj name="Equation" r:id="rId3" imgW="393529" imgH="228501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3898330"/>
                        <a:ext cx="563562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18"/>
          <p:cNvSpPr txBox="1">
            <a:spLocks noChangeArrowheads="1"/>
          </p:cNvSpPr>
          <p:nvPr/>
        </p:nvSpPr>
        <p:spPr bwMode="auto">
          <a:xfrm>
            <a:off x="857250" y="3356992"/>
            <a:ext cx="33586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/>
              <a:t>Verificando a tendenciosidade de</a:t>
            </a:r>
            <a:endParaRPr lang="pt-BR" altLang="pt-BR" sz="16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29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452171"/>
              </p:ext>
            </p:extLst>
          </p:nvPr>
        </p:nvGraphicFramePr>
        <p:xfrm>
          <a:off x="1619250" y="3763392"/>
          <a:ext cx="22383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Equation" r:id="rId5" imgW="1562100" imgH="431800" progId="">
                  <p:embed/>
                </p:oleObj>
              </mc:Choice>
              <mc:Fallback>
                <p:oleObj name="Equation" r:id="rId5" imgW="1562100" imgH="4318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763392"/>
                        <a:ext cx="22383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688066"/>
              </p:ext>
            </p:extLst>
          </p:nvPr>
        </p:nvGraphicFramePr>
        <p:xfrm>
          <a:off x="1619672" y="4374580"/>
          <a:ext cx="276542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Equation" r:id="rId7" imgW="1930320" imgH="419040" progId="">
                  <p:embed/>
                </p:oleObj>
              </mc:Choice>
              <mc:Fallback>
                <p:oleObj name="Equation" r:id="rId7" imgW="1930320" imgH="41904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374580"/>
                        <a:ext cx="2765425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209174"/>
              </p:ext>
            </p:extLst>
          </p:nvPr>
        </p:nvGraphicFramePr>
        <p:xfrm>
          <a:off x="4512270" y="4392042"/>
          <a:ext cx="5270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Equation" r:id="rId9" imgW="368140" imgH="393529" progId="">
                  <p:embed/>
                </p:oleObj>
              </mc:Choice>
              <mc:Fallback>
                <p:oleObj name="Equation" r:id="rId9" imgW="368140" imgH="393529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270" y="4392042"/>
                        <a:ext cx="5270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97560"/>
              </p:ext>
            </p:extLst>
          </p:nvPr>
        </p:nvGraphicFramePr>
        <p:xfrm>
          <a:off x="5039320" y="4595242"/>
          <a:ext cx="381000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" name="Equation" r:id="rId11" imgW="266353" imgH="164885" progId="">
                  <p:embed/>
                </p:oleObj>
              </mc:Choice>
              <mc:Fallback>
                <p:oleObj name="Equation" r:id="rId11" imgW="266353" imgH="164885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320" y="4595242"/>
                        <a:ext cx="381000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5704482" y="4380930"/>
            <a:ext cx="1747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estimador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não tendencioso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685307" y="4436492"/>
            <a:ext cx="296863" cy="509588"/>
            <a:chOff x="2571" y="3306"/>
            <a:chExt cx="276" cy="354"/>
          </a:xfrm>
        </p:grpSpPr>
        <p:sp>
          <p:nvSpPr>
            <p:cNvPr id="11280" name="Line 25"/>
            <p:cNvSpPr>
              <a:spLocks noChangeShapeType="1"/>
            </p:cNvSpPr>
            <p:nvPr/>
          </p:nvSpPr>
          <p:spPr bwMode="auto">
            <a:xfrm flipH="1">
              <a:off x="2571" y="3306"/>
              <a:ext cx="192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281" name="Line 26"/>
            <p:cNvSpPr>
              <a:spLocks noChangeShapeType="1"/>
            </p:cNvSpPr>
            <p:nvPr/>
          </p:nvSpPr>
          <p:spPr bwMode="auto">
            <a:xfrm flipH="1">
              <a:off x="2655" y="3516"/>
              <a:ext cx="192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11278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347152"/>
              </p:ext>
            </p:extLst>
          </p:nvPr>
        </p:nvGraphicFramePr>
        <p:xfrm>
          <a:off x="4101976" y="3356992"/>
          <a:ext cx="2540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13" imgW="177646" imgH="190335" progId="">
                  <p:embed/>
                </p:oleObj>
              </mc:Choice>
              <mc:Fallback>
                <p:oleObj name="Equation" r:id="rId13" imgW="177646" imgH="190335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976" y="3356992"/>
                        <a:ext cx="254000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6815D9-1E8F-4446-9120-AA9852A780FD}" type="slidenum">
              <a:rPr lang="pt-BR"/>
              <a:pPr>
                <a:defRPr/>
              </a:pPr>
              <a:t>12</a:t>
            </a:fld>
            <a:endParaRPr lang="pt-BR"/>
          </a:p>
        </p:txBody>
      </p:sp>
      <p:grpSp>
        <p:nvGrpSpPr>
          <p:cNvPr id="5" name="Grupo 4"/>
          <p:cNvGrpSpPr/>
          <p:nvPr/>
        </p:nvGrpSpPr>
        <p:grpSpPr>
          <a:xfrm>
            <a:off x="822325" y="5259288"/>
            <a:ext cx="8136904" cy="584775"/>
            <a:chOff x="539553" y="6165304"/>
            <a:chExt cx="8136904" cy="584775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39553" y="6165304"/>
              <a:ext cx="813690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365125" indent="-365125" eaLnBrk="1" hangingPunct="1">
                <a:spcBef>
                  <a:spcPct val="0"/>
                </a:spcBef>
                <a:buNone/>
              </a:pPr>
              <a:r>
                <a:rPr lang="pt-BR" altLang="pt-BR" sz="1600" dirty="0"/>
                <a:t>Interpretação (teórica): se calculássemos a média dos     de todas amostras (de tamanho </a:t>
              </a:r>
              <a:r>
                <a:rPr lang="pt-BR" altLang="pt-B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pt-BR" altLang="pt-BR" sz="1600" dirty="0"/>
                <a:t>) possíveis de serem obtidas, o resultado seria </a:t>
              </a:r>
              <a:r>
                <a:rPr lang="pt-BR" altLang="pt-BR" sz="1600" i="1" dirty="0">
                  <a:sym typeface="Symbol"/>
                </a:rPr>
                <a:t></a:t>
              </a:r>
              <a:endParaRPr lang="pt-BR" altLang="pt-BR" sz="16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" name="Objeto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2039688"/>
                </p:ext>
              </p:extLst>
            </p:nvPr>
          </p:nvGraphicFramePr>
          <p:xfrm>
            <a:off x="5766515" y="6169518"/>
            <a:ext cx="254000" cy="271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name="Equation" r:id="rId15" imgW="177646" imgH="190335" progId="">
                    <p:embed/>
                  </p:oleObj>
                </mc:Choice>
                <mc:Fallback>
                  <p:oleObj name="Equation" r:id="rId15" imgW="177646" imgH="190335" progId="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6515" y="6169518"/>
                          <a:ext cx="254000" cy="271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742672"/>
              </p:ext>
            </p:extLst>
          </p:nvPr>
        </p:nvGraphicFramePr>
        <p:xfrm>
          <a:off x="3859213" y="3758630"/>
          <a:ext cx="2147887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Equation" r:id="rId16" imgW="1498320" imgH="419040" progId="">
                  <p:embed/>
                </p:oleObj>
              </mc:Choice>
              <mc:Fallback>
                <p:oleObj name="Equation" r:id="rId16" imgW="1498320" imgH="41904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3758630"/>
                        <a:ext cx="2147887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>
            <a:extLst>
              <a:ext uri="{FF2B5EF4-FFF2-40B4-BE49-F238E27FC236}">
                <a16:creationId xmlns:a16="http://schemas.microsoft.com/office/drawing/2014/main" xmlns="" id="{B1275AA2-E456-B541-8D60-A2550C20D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89088"/>
            <a:ext cx="78134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Seja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com distribuição qualquer com média (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) e variância (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 dirty="0"/>
              <a:t>) também desconhecidas. Retira-se uma amostra de tamanho </a:t>
            </a:r>
            <a:r>
              <a:rPr lang="pt-BR" altLang="pt-BR" sz="1600" i="1" dirty="0">
                <a:latin typeface="Times New Roman" pitchFamily="18" charset="0"/>
              </a:rPr>
              <a:t>n</a:t>
            </a:r>
            <a:r>
              <a:rPr lang="pt-BR" altLang="pt-BR" sz="1600" dirty="0"/>
              <a:t> com a finalidade de se estimar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sym typeface="Symbol"/>
              </a:rPr>
              <a:t></a:t>
            </a:r>
            <a:endParaRPr lang="pt-BR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50900" y="2667000"/>
            <a:ext cx="223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 </a:t>
            </a:r>
            <a:r>
              <a:rPr lang="pt-BR" altLang="pt-BR" sz="1600">
                <a:solidFill>
                  <a:srgbClr val="FF3300"/>
                </a:solidFill>
              </a:rPr>
              <a:t>média populacional </a:t>
            </a:r>
            <a:r>
              <a:rPr lang="pt-BR" altLang="pt-BR" sz="1600" i="1">
                <a:solidFill>
                  <a:srgbClr val="FF3300"/>
                </a:solidFill>
                <a:sym typeface="Symbol" pitchFamily="18" charset="2"/>
              </a:rPr>
              <a:t></a:t>
            </a:r>
          </a:p>
        </p:txBody>
      </p:sp>
      <p:graphicFrame>
        <p:nvGraphicFramePr>
          <p:cNvPr id="1259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976557"/>
              </p:ext>
            </p:extLst>
          </p:nvPr>
        </p:nvGraphicFramePr>
        <p:xfrm>
          <a:off x="1042988" y="3899123"/>
          <a:ext cx="7270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3" imgW="508000" imgH="228600" progId="">
                  <p:embed/>
                </p:oleObj>
              </mc:Choice>
              <mc:Fallback>
                <p:oleObj name="Equation" r:id="rId3" imgW="508000" imgH="2286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899123"/>
                        <a:ext cx="72707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434673"/>
              </p:ext>
            </p:extLst>
          </p:nvPr>
        </p:nvGraphicFramePr>
        <p:xfrm>
          <a:off x="1763713" y="3764185"/>
          <a:ext cx="23828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5" imgW="1663700" imgH="431800" progId="">
                  <p:embed/>
                </p:oleObj>
              </mc:Choice>
              <mc:Fallback>
                <p:oleObj name="Equation" r:id="rId5" imgW="1663700" imgH="4318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64185"/>
                        <a:ext cx="2382837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302465"/>
              </p:ext>
            </p:extLst>
          </p:nvPr>
        </p:nvGraphicFramePr>
        <p:xfrm>
          <a:off x="1408113" y="4392835"/>
          <a:ext cx="3238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7" imgW="2260440" imgH="393480" progId="">
                  <p:embed/>
                </p:oleObj>
              </mc:Choice>
              <mc:Fallback>
                <p:oleObj name="Equation" r:id="rId7" imgW="2260440" imgH="39348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392835"/>
                        <a:ext cx="32385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969901"/>
              </p:ext>
            </p:extLst>
          </p:nvPr>
        </p:nvGraphicFramePr>
        <p:xfrm>
          <a:off x="4716016" y="4375373"/>
          <a:ext cx="6350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9" imgW="444307" imgH="418918" progId="">
                  <p:embed/>
                </p:oleObj>
              </mc:Choice>
              <mc:Fallback>
                <p:oleObj name="Equation" r:id="rId9" imgW="444307" imgH="418918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375373"/>
                        <a:ext cx="635000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728067"/>
              </p:ext>
            </p:extLst>
          </p:nvPr>
        </p:nvGraphicFramePr>
        <p:xfrm>
          <a:off x="5339904" y="4375373"/>
          <a:ext cx="5270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11" imgW="368300" imgH="419100" progId="">
                  <p:embed/>
                </p:oleObj>
              </mc:Choice>
              <mc:Fallback>
                <p:oleObj name="Equation" r:id="rId11" imgW="368300" imgH="4191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9904" y="4375373"/>
                        <a:ext cx="5270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8"/>
          <p:cNvSpPr txBox="1">
            <a:spLocks noChangeArrowheads="1"/>
          </p:cNvSpPr>
          <p:nvPr/>
        </p:nvSpPr>
        <p:spPr bwMode="auto">
          <a:xfrm>
            <a:off x="857250" y="3357785"/>
            <a:ext cx="51235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/>
              <a:t>Calculando a variância de       (avaliação de precisão)</a:t>
            </a:r>
            <a:endParaRPr lang="pt-BR" altLang="pt-BR" sz="16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30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327329"/>
              </p:ext>
            </p:extLst>
          </p:nvPr>
        </p:nvGraphicFramePr>
        <p:xfrm>
          <a:off x="3347864" y="3357785"/>
          <a:ext cx="2540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3" imgW="177646" imgH="190335" progId="">
                  <p:embed/>
                </p:oleObj>
              </mc:Choice>
              <mc:Fallback>
                <p:oleObj name="Equation" r:id="rId13" imgW="177646" imgH="190335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357785"/>
                        <a:ext cx="254000" cy="27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6B224-FEE9-470F-A6F6-AF698125343C}" type="slidenum">
              <a:rPr lang="pt-BR"/>
              <a:pPr>
                <a:defRPr/>
              </a:pPr>
              <a:t>13</a:t>
            </a:fld>
            <a:endParaRPr lang="pt-BR"/>
          </a:p>
        </p:txBody>
      </p:sp>
      <p:graphicFrame>
        <p:nvGraphicFramePr>
          <p:cNvPr id="1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333664"/>
              </p:ext>
            </p:extLst>
          </p:nvPr>
        </p:nvGraphicFramePr>
        <p:xfrm>
          <a:off x="4187354" y="3780060"/>
          <a:ext cx="232886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15" imgW="1625400" imgH="419040" progId="">
                  <p:embed/>
                </p:oleObj>
              </mc:Choice>
              <mc:Fallback>
                <p:oleObj name="Equation" r:id="rId15" imgW="1625400" imgH="41904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354" y="3780060"/>
                        <a:ext cx="2328862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3E2C6143-9AD5-F366-AF3D-10F713DDD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89088"/>
            <a:ext cx="78134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Seja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com distribuição qualquer com média (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) e variância (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 dirty="0"/>
              <a:t>) também desconhecidas. Retira-se uma amostra de tamanho </a:t>
            </a:r>
            <a:r>
              <a:rPr lang="pt-BR" altLang="pt-BR" sz="1600" i="1" dirty="0">
                <a:latin typeface="Times New Roman" pitchFamily="18" charset="0"/>
              </a:rPr>
              <a:t>n</a:t>
            </a:r>
            <a:r>
              <a:rPr lang="pt-BR" altLang="pt-BR" sz="1600" dirty="0"/>
              <a:t> com a finalidade de se estimar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. 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9DD8628B-7BC2-92C4-E422-020FB4E906AE}"/>
              </a:ext>
            </a:extLst>
          </p:cNvPr>
          <p:cNvGrpSpPr/>
          <p:nvPr/>
        </p:nvGrpSpPr>
        <p:grpSpPr>
          <a:xfrm>
            <a:off x="1547664" y="4375373"/>
            <a:ext cx="5748486" cy="1285875"/>
            <a:chOff x="1547664" y="4375373"/>
            <a:chExt cx="5748486" cy="1285875"/>
          </a:xfrm>
        </p:grpSpPr>
        <p:grpSp>
          <p:nvGrpSpPr>
            <p:cNvPr id="8" name="Grupo 7"/>
            <p:cNvGrpSpPr>
              <a:grpSpLocks/>
            </p:cNvGrpSpPr>
            <p:nvPr/>
          </p:nvGrpSpPr>
          <p:grpSpPr bwMode="auto">
            <a:xfrm>
              <a:off x="1835696" y="4899248"/>
              <a:ext cx="5460454" cy="762000"/>
              <a:chOff x="1835990" y="5733256"/>
              <a:chExt cx="5460380" cy="761044"/>
            </a:xfrm>
          </p:grpSpPr>
          <p:sp>
            <p:nvSpPr>
              <p:cNvPr id="12303" name="Text Box 24"/>
              <p:cNvSpPr txBox="1">
                <a:spLocks noChangeArrowheads="1"/>
              </p:cNvSpPr>
              <p:nvPr/>
            </p:nvSpPr>
            <p:spPr bwMode="auto">
              <a:xfrm>
                <a:off x="2987824" y="6032635"/>
                <a:ext cx="430854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200">
                    <a:solidFill>
                      <a:srgbClr val="FF3300"/>
                    </a:solidFill>
                  </a:rPr>
                  <a:t>Se as amostras forem independentes, ou seja, se elas não guardarem nenhuma relação entre si.</a:t>
                </a:r>
              </a:p>
            </p:txBody>
          </p:sp>
          <p:sp>
            <p:nvSpPr>
              <p:cNvPr id="12304" name="CaixaDeTexto 6"/>
              <p:cNvSpPr txBox="1">
                <a:spLocks noChangeArrowheads="1"/>
              </p:cNvSpPr>
              <p:nvPr/>
            </p:nvSpPr>
            <p:spPr bwMode="auto">
              <a:xfrm>
                <a:off x="1835990" y="5733256"/>
                <a:ext cx="2706153" cy="307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4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</a:t>
                </a:r>
                <a:r>
                  <a:rPr lang="pt-BR" altLang="pt-BR" sz="1200" baseline="30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Prop BT" pitchFamily="18" charset="2"/>
                  </a:rPr>
                  <a:t>2</a:t>
                </a:r>
                <a:r>
                  <a:rPr lang="pt-BR" altLang="pt-BR" sz="1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Prop BT" pitchFamily="18" charset="2"/>
                  </a:rPr>
                  <a:t>       +        </a:t>
                </a:r>
                <a:r>
                  <a:rPr lang="pt-BR" altLang="pt-BR" sz="14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 </a:t>
                </a:r>
                <a:r>
                  <a:rPr lang="pt-BR" altLang="pt-BR" sz="1400" baseline="30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Prop BT" pitchFamily="18" charset="2"/>
                  </a:rPr>
                  <a:t>2</a:t>
                </a:r>
                <a:r>
                  <a:rPr lang="pt-BR" altLang="pt-BR" sz="1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Prop BT" pitchFamily="18" charset="2"/>
                  </a:rPr>
                  <a:t>        + ... +        </a:t>
                </a:r>
                <a:r>
                  <a:rPr lang="pt-BR" altLang="pt-BR" sz="1400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 </a:t>
                </a:r>
                <a:r>
                  <a:rPr lang="pt-BR" altLang="pt-BR" sz="1400" baseline="30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SymbolProp BT" pitchFamily="18" charset="2"/>
                  </a:rPr>
                  <a:t>2</a:t>
                </a:r>
                <a:endParaRPr lang="pt-BR" altLang="pt-BR" sz="1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xmlns="" id="{A41DBB32-1B47-55B5-FBB7-F40ED2AFD08D}"/>
                </a:ext>
              </a:extLst>
            </p:cNvPr>
            <p:cNvSpPr/>
            <p:nvPr/>
          </p:nvSpPr>
          <p:spPr>
            <a:xfrm>
              <a:off x="1547664" y="4375373"/>
              <a:ext cx="3139753" cy="33855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sym typeface="Symbol"/>
              </a:rPr>
              <a:t></a:t>
            </a:r>
            <a:endParaRPr lang="pt-BR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50900" y="2667000"/>
            <a:ext cx="223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 </a:t>
            </a:r>
            <a:r>
              <a:rPr lang="pt-BR" altLang="pt-BR" sz="1600">
                <a:solidFill>
                  <a:srgbClr val="FF3300"/>
                </a:solidFill>
              </a:rPr>
              <a:t>média populacional </a:t>
            </a:r>
            <a:r>
              <a:rPr lang="pt-BR" altLang="pt-BR" sz="1600" i="1">
                <a:solidFill>
                  <a:srgbClr val="FF3300"/>
                </a:solidFill>
                <a:sym typeface="Symbol" pitchFamily="18" charset="2"/>
              </a:rPr>
              <a:t></a:t>
            </a:r>
          </a:p>
        </p:txBody>
      </p:sp>
      <p:graphicFrame>
        <p:nvGraphicFramePr>
          <p:cNvPr id="133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34412"/>
              </p:ext>
            </p:extLst>
          </p:nvPr>
        </p:nvGraphicFramePr>
        <p:xfrm>
          <a:off x="3509963" y="3987289"/>
          <a:ext cx="9286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647700" imgH="228600" progId="">
                  <p:embed/>
                </p:oleObj>
              </mc:Choice>
              <mc:Fallback>
                <p:oleObj name="Equation" r:id="rId3" imgW="647700" imgH="2286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3" y="3987289"/>
                        <a:ext cx="928687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572910"/>
              </p:ext>
            </p:extLst>
          </p:nvPr>
        </p:nvGraphicFramePr>
        <p:xfrm>
          <a:off x="5299075" y="3819014"/>
          <a:ext cx="12207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5" imgW="850531" imgH="418918" progId="">
                  <p:embed/>
                </p:oleObj>
              </mc:Choice>
              <mc:Fallback>
                <p:oleObj name="Equation" r:id="rId5" imgW="850531" imgH="418918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3819014"/>
                        <a:ext cx="1220788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372639"/>
              </p:ext>
            </p:extLst>
          </p:nvPr>
        </p:nvGraphicFramePr>
        <p:xfrm>
          <a:off x="1692275" y="3565014"/>
          <a:ext cx="92868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7" imgW="647700" imgH="609600" progId="">
                  <p:embed/>
                </p:oleObj>
              </mc:Choice>
              <mc:Fallback>
                <p:oleObj name="Equation" r:id="rId7" imgW="647700" imgH="6096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65014"/>
                        <a:ext cx="928688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2177D8-98CF-4D5F-9844-75E3408386FA}" type="slidenum">
              <a:rPr lang="pt-BR"/>
              <a:pPr>
                <a:defRPr/>
              </a:pPr>
              <a:t>14</a:t>
            </a:fld>
            <a:endParaRPr lang="pt-BR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22325" y="4830251"/>
            <a:ext cx="7635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 precisão da média amostral depende da variação original dos dados (</a:t>
            </a:r>
            <a:r>
              <a:rPr lang="pt-BR" altLang="pt-BR" sz="1600" i="1" dirty="0">
                <a:sym typeface="Symbol"/>
              </a:rPr>
              <a:t></a:t>
            </a:r>
            <a:r>
              <a:rPr lang="pt-BR" altLang="pt-BR" sz="16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pt-BR" altLang="pt-BR" sz="1600" dirty="0"/>
              <a:t>) e do tamanho da amostra (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pt-BR" sz="16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Quanto maior o tamanho da amostra (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pt-BR" sz="1600" dirty="0"/>
              <a:t>), mais precisa será a estimativa de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endParaRPr lang="pt-BR" altLang="pt-BR" sz="1600" dirty="0"/>
          </a:p>
        </p:txBody>
      </p:sp>
      <p:sp>
        <p:nvSpPr>
          <p:cNvPr id="3" name="Retângulo 2"/>
          <p:cNvSpPr/>
          <p:nvPr/>
        </p:nvSpPr>
        <p:spPr>
          <a:xfrm>
            <a:off x="5148263" y="3657089"/>
            <a:ext cx="1511300" cy="9366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0CBC3140-984E-A2F4-C34B-147F36F2C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89088"/>
            <a:ext cx="78134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Seja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com distribuição qualquer com média (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) e variância (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 dirty="0"/>
              <a:t>) também desconhecidas. Retira-se uma amostra de tamanho </a:t>
            </a:r>
            <a:r>
              <a:rPr lang="pt-BR" altLang="pt-BR" sz="1600" i="1" dirty="0">
                <a:latin typeface="Times New Roman" pitchFamily="18" charset="0"/>
              </a:rPr>
              <a:t>n</a:t>
            </a:r>
            <a:r>
              <a:rPr lang="pt-BR" altLang="pt-BR" sz="1600" dirty="0"/>
              <a:t> com a finalidade de se estimar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sym typeface="Symbol"/>
              </a:rPr>
              <a:t></a:t>
            </a:r>
            <a:endParaRPr lang="pt-BR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50900" y="1472531"/>
            <a:ext cx="2235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 </a:t>
            </a:r>
            <a:r>
              <a:rPr lang="pt-BR" altLang="pt-BR" sz="1600" dirty="0">
                <a:solidFill>
                  <a:srgbClr val="FF3300"/>
                </a:solidFill>
              </a:rPr>
              <a:t>média populacional </a:t>
            </a:r>
            <a:r>
              <a:rPr lang="pt-BR" altLang="pt-BR" sz="1600" i="1" dirty="0">
                <a:solidFill>
                  <a:srgbClr val="FF3300"/>
                </a:solidFill>
                <a:sym typeface="Symbol" pitchFamily="18" charset="2"/>
              </a:rPr>
              <a:t></a:t>
            </a:r>
          </a:p>
        </p:txBody>
      </p:sp>
      <p:graphicFrame>
        <p:nvGraphicFramePr>
          <p:cNvPr id="133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695131"/>
              </p:ext>
            </p:extLst>
          </p:nvPr>
        </p:nvGraphicFramePr>
        <p:xfrm>
          <a:off x="3276600" y="1482725"/>
          <a:ext cx="9286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4" name="Equation" r:id="rId3" imgW="647700" imgH="228600" progId="">
                  <p:embed/>
                </p:oleObj>
              </mc:Choice>
              <mc:Fallback>
                <p:oleObj name="Equation" r:id="rId3" imgW="647700" imgH="2286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82725"/>
                        <a:ext cx="928688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393430"/>
              </p:ext>
            </p:extLst>
          </p:nvPr>
        </p:nvGraphicFramePr>
        <p:xfrm>
          <a:off x="4565614" y="1340768"/>
          <a:ext cx="12207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Equation" r:id="rId5" imgW="850531" imgH="418918" progId="">
                  <p:embed/>
                </p:oleObj>
              </mc:Choice>
              <mc:Fallback>
                <p:oleObj name="Equation" r:id="rId5" imgW="850531" imgH="418918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14" y="1340768"/>
                        <a:ext cx="1220788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2177D8-98CF-4D5F-9844-75E3408386FA}" type="slidenum">
              <a:rPr lang="pt-BR"/>
              <a:pPr>
                <a:defRPr/>
              </a:pPr>
              <a:t>15</a:t>
            </a:fld>
            <a:endParaRPr lang="pt-BR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88918"/>
              </p:ext>
            </p:extLst>
          </p:nvPr>
        </p:nvGraphicFramePr>
        <p:xfrm>
          <a:off x="5788421" y="2060848"/>
          <a:ext cx="22399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Equation" r:id="rId7" imgW="1562040" imgH="228600" progId="">
                  <p:embed/>
                </p:oleObj>
              </mc:Choice>
              <mc:Fallback>
                <p:oleObj name="Equation" r:id="rId7" imgW="1562040" imgH="2286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421" y="2060848"/>
                        <a:ext cx="22399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ângulo 5"/>
          <p:cNvSpPr/>
          <p:nvPr/>
        </p:nvSpPr>
        <p:spPr>
          <a:xfrm>
            <a:off x="1043608" y="2060848"/>
            <a:ext cx="48045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/>
              <a:t>Simulando-se     a partir de amostras de uma </a:t>
            </a:r>
            <a:r>
              <a:rPr lang="pt-BR" altLang="pt-BR" dirty="0" err="1"/>
              <a:t>v.a</a:t>
            </a:r>
            <a:r>
              <a:rPr lang="pt-BR" altLang="pt-BR" dirty="0"/>
              <a:t>.</a:t>
            </a:r>
            <a:endParaRPr lang="pt-BR" dirty="0"/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303684"/>
              </p:ext>
            </p:extLst>
          </p:nvPr>
        </p:nvGraphicFramePr>
        <p:xfrm>
          <a:off x="2431162" y="2058575"/>
          <a:ext cx="2540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9" imgW="177480" imgH="190440" progId="">
                  <p:embed/>
                </p:oleObj>
              </mc:Choice>
              <mc:Fallback>
                <p:oleObj name="Equation" r:id="rId9" imgW="177480" imgH="19044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1162" y="2058575"/>
                        <a:ext cx="254000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eta para baixo 7"/>
          <p:cNvSpPr/>
          <p:nvPr/>
        </p:nvSpPr>
        <p:spPr>
          <a:xfrm rot="2400000">
            <a:off x="6409920" y="1692520"/>
            <a:ext cx="216024" cy="420042"/>
          </a:xfrm>
          <a:prstGeom prst="down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xmlns="" id="{39744CFC-C3D6-0945-09D9-168239DE51E6}"/>
              </a:ext>
            </a:extLst>
          </p:cNvPr>
          <p:cNvGrpSpPr/>
          <p:nvPr/>
        </p:nvGrpSpPr>
        <p:grpSpPr>
          <a:xfrm>
            <a:off x="694496" y="2564904"/>
            <a:ext cx="7906652" cy="1399111"/>
            <a:chOff x="694496" y="2564904"/>
            <a:chExt cx="7906652" cy="139911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xmlns="" id="{7416FB12-AA1D-1A10-91DD-5CD85520AF1A}"/>
                </a:ext>
              </a:extLst>
            </p:cNvPr>
            <p:cNvGrpSpPr/>
            <p:nvPr/>
          </p:nvGrpSpPr>
          <p:grpSpPr>
            <a:xfrm>
              <a:off x="694496" y="2564904"/>
              <a:ext cx="7742237" cy="1399111"/>
              <a:chOff x="694496" y="2492896"/>
              <a:chExt cx="7742237" cy="1399111"/>
            </a:xfrm>
          </p:grpSpPr>
          <p:pic>
            <p:nvPicPr>
              <p:cNvPr id="31751" name="Picture 7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4496" y="2492896"/>
                <a:ext cx="7742237" cy="13991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16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3282198"/>
                  </p:ext>
                </p:extLst>
              </p:nvPr>
            </p:nvGraphicFramePr>
            <p:xfrm>
              <a:off x="1115616" y="3573016"/>
              <a:ext cx="492125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8" name="Equation" r:id="rId12" imgW="342720" imgH="177480" progId="">
                      <p:embed/>
                    </p:oleObj>
                  </mc:Choice>
                  <mc:Fallback>
                    <p:oleObj name="Equation" r:id="rId12" imgW="342720" imgH="177480" progId="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5616" y="3573016"/>
                            <a:ext cx="492125" cy="254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xmlns="" id="{EF8AEE11-AA9C-5940-30B3-F1CC33CF06D0}"/>
                </a:ext>
              </a:extLst>
            </p:cNvPr>
            <p:cNvSpPr/>
            <p:nvPr/>
          </p:nvSpPr>
          <p:spPr>
            <a:xfrm>
              <a:off x="6606174" y="2590108"/>
              <a:ext cx="17556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dirty="0"/>
                <a:t>3000 simulações</a:t>
              </a:r>
              <a:endParaRPr lang="pt-BR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xmlns="" id="{735E6F93-F866-1DCD-EB0F-902ECB34183B}"/>
                </a:ext>
              </a:extLst>
            </p:cNvPr>
            <p:cNvSpPr/>
            <p:nvPr/>
          </p:nvSpPr>
          <p:spPr>
            <a:xfrm>
              <a:off x="8297860" y="3101688"/>
              <a:ext cx="303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i="1" dirty="0">
                  <a:sym typeface="Symbol" panose="05050102010706020507" pitchFamily="18" charset="2"/>
                </a:rPr>
                <a:t></a:t>
              </a:r>
              <a:endParaRPr lang="pt-BR" i="1" dirty="0"/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xmlns="" id="{712DCA7E-E7C0-73F5-CF04-A2CA442AED9A}"/>
              </a:ext>
            </a:extLst>
          </p:cNvPr>
          <p:cNvGrpSpPr/>
          <p:nvPr/>
        </p:nvGrpSpPr>
        <p:grpSpPr>
          <a:xfrm>
            <a:off x="694496" y="3953199"/>
            <a:ext cx="7906652" cy="1476200"/>
            <a:chOff x="694496" y="3953199"/>
            <a:chExt cx="7906652" cy="1476200"/>
          </a:xfrm>
        </p:grpSpPr>
        <p:grpSp>
          <p:nvGrpSpPr>
            <p:cNvPr id="3" name="Grupo 2"/>
            <p:cNvGrpSpPr/>
            <p:nvPr/>
          </p:nvGrpSpPr>
          <p:grpSpPr>
            <a:xfrm>
              <a:off x="694496" y="3953199"/>
              <a:ext cx="7742237" cy="1476200"/>
              <a:chOff x="694496" y="3892007"/>
              <a:chExt cx="7742237" cy="1476200"/>
            </a:xfrm>
          </p:grpSpPr>
          <p:pic>
            <p:nvPicPr>
              <p:cNvPr id="14" name="Picture 7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694496" y="3892007"/>
                <a:ext cx="7742237" cy="1476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4" name="Objeto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3383848"/>
                  </p:ext>
                </p:extLst>
              </p:nvPr>
            </p:nvGraphicFramePr>
            <p:xfrm>
              <a:off x="1115616" y="5033963"/>
              <a:ext cx="600075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9" name="Equation" r:id="rId15" imgW="419040" imgH="177480" progId="">
                      <p:embed/>
                    </p:oleObj>
                  </mc:Choice>
                  <mc:Fallback>
                    <p:oleObj name="Equation" r:id="rId15" imgW="419040" imgH="177480" progId="">
                      <p:embed/>
                      <p:pic>
                        <p:nvPicPr>
                          <p:cNvPr id="0" name="Picture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5616" y="5033963"/>
                            <a:ext cx="600075" cy="254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98FD7C7D-78C2-840F-1A43-2AF7173C1970}"/>
                </a:ext>
              </a:extLst>
            </p:cNvPr>
            <p:cNvSpPr/>
            <p:nvPr/>
          </p:nvSpPr>
          <p:spPr>
            <a:xfrm>
              <a:off x="8297860" y="4558942"/>
              <a:ext cx="303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i="1" dirty="0">
                  <a:sym typeface="Symbol" panose="05050102010706020507" pitchFamily="18" charset="2"/>
                </a:rPr>
                <a:t></a:t>
              </a:r>
              <a:endParaRPr lang="pt-BR" i="1" dirty="0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xmlns="" id="{9E642D22-1CA3-1C73-2BB0-4A629230D4DA}"/>
              </a:ext>
            </a:extLst>
          </p:cNvPr>
          <p:cNvGrpSpPr/>
          <p:nvPr/>
        </p:nvGrpSpPr>
        <p:grpSpPr>
          <a:xfrm>
            <a:off x="694496" y="5418584"/>
            <a:ext cx="7906652" cy="1440232"/>
            <a:chOff x="694496" y="5418584"/>
            <a:chExt cx="7906652" cy="1440232"/>
          </a:xfrm>
        </p:grpSpPr>
        <p:grpSp>
          <p:nvGrpSpPr>
            <p:cNvPr id="7" name="Grupo 6"/>
            <p:cNvGrpSpPr/>
            <p:nvPr/>
          </p:nvGrpSpPr>
          <p:grpSpPr>
            <a:xfrm>
              <a:off x="694496" y="5418584"/>
              <a:ext cx="7742237" cy="1440232"/>
              <a:chOff x="694496" y="5418584"/>
              <a:chExt cx="7742237" cy="1440232"/>
            </a:xfrm>
          </p:grpSpPr>
          <p:pic>
            <p:nvPicPr>
              <p:cNvPr id="17" name="Picture 7"/>
              <p:cNvPicPr>
                <a:picLocks noChangeAspect="1" noChangeArrowheads="1"/>
              </p:cNvPicPr>
              <p:nvPr/>
            </p:nvPicPr>
            <p:blipFill rotWithShape="1"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-3"/>
              <a:stretch/>
            </p:blipFill>
            <p:spPr bwMode="auto">
              <a:xfrm>
                <a:off x="694496" y="5418584"/>
                <a:ext cx="7742237" cy="14402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5" name="Objeto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3723874"/>
                  </p:ext>
                </p:extLst>
              </p:nvPr>
            </p:nvGraphicFramePr>
            <p:xfrm>
              <a:off x="1115616" y="6510977"/>
              <a:ext cx="619125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0" name="Equation" r:id="rId18" imgW="431640" imgH="177480" progId="">
                      <p:embed/>
                    </p:oleObj>
                  </mc:Choice>
                  <mc:Fallback>
                    <p:oleObj name="Equation" r:id="rId18" imgW="431640" imgH="177480" progId="">
                      <p:embed/>
                      <p:pic>
                        <p:nvPicPr>
                          <p:cNvPr id="0" name="Picture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5616" y="6510977"/>
                            <a:ext cx="619125" cy="254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xmlns="" id="{80E9D659-A2A1-752E-F754-C02AB458CDEC}"/>
                </a:ext>
              </a:extLst>
            </p:cNvPr>
            <p:cNvSpPr/>
            <p:nvPr/>
          </p:nvSpPr>
          <p:spPr>
            <a:xfrm>
              <a:off x="8297860" y="5969423"/>
              <a:ext cx="3032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i="1" dirty="0">
                  <a:sym typeface="Symbol" panose="05050102010706020507" pitchFamily="18" charset="2"/>
                </a:rPr>
                <a:t></a:t>
              </a:r>
              <a:endParaRPr lang="pt-BR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88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sym typeface="Symbol"/>
              </a:rPr>
              <a:t>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pt-BR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50900" y="2667000"/>
            <a:ext cx="2597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 </a:t>
            </a:r>
            <a:r>
              <a:rPr lang="pt-BR" altLang="pt-BR" sz="1600">
                <a:solidFill>
                  <a:srgbClr val="FF3300"/>
                </a:solidFill>
              </a:rPr>
              <a:t>variância populacional </a:t>
            </a:r>
            <a:r>
              <a:rPr lang="pt-BR" altLang="pt-BR" sz="1600" i="1">
                <a:solidFill>
                  <a:srgbClr val="FF3300"/>
                </a:solidFill>
                <a:sym typeface="Symbol" pitchFamily="18" charset="2"/>
              </a:rPr>
              <a:t></a:t>
            </a:r>
            <a:r>
              <a:rPr lang="pt-BR" altLang="pt-BR" sz="1600" baseline="3000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pt-BR" altLang="pt-BR" sz="1600" i="1" baseline="30000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822325" y="3200400"/>
            <a:ext cx="76358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De que maneira os valores da amostra podem ser combinados a fim de se produzir uma “boa” estimativa de </a:t>
            </a:r>
            <a:r>
              <a:rPr lang="pt-BR" altLang="pt-BR" sz="1600" i="1">
                <a:sym typeface="Symbol" pitchFamily="18" charset="2"/>
              </a:rPr>
              <a:t></a:t>
            </a:r>
            <a:r>
              <a:rPr lang="pt-BR" altLang="pt-BR" sz="1600" baseline="3000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/>
              <a:t>?</a:t>
            </a:r>
          </a:p>
        </p:txBody>
      </p:sp>
      <p:graphicFrame>
        <p:nvGraphicFramePr>
          <p:cNvPr id="1300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559950"/>
              </p:ext>
            </p:extLst>
          </p:nvPr>
        </p:nvGraphicFramePr>
        <p:xfrm>
          <a:off x="1098550" y="4717702"/>
          <a:ext cx="16367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1143000" imgH="609600" progId="">
                  <p:embed/>
                </p:oleObj>
              </mc:Choice>
              <mc:Fallback>
                <p:oleObj name="Equation" r:id="rId3" imgW="1143000" imgH="6096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4717702"/>
                        <a:ext cx="1636713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3" name="Text Box 15"/>
          <p:cNvSpPr txBox="1">
            <a:spLocks noChangeArrowheads="1"/>
          </p:cNvSpPr>
          <p:nvPr/>
        </p:nvSpPr>
        <p:spPr bwMode="auto">
          <a:xfrm>
            <a:off x="3048000" y="5057427"/>
            <a:ext cx="3695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Mas será um estimador tendencioso?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0A9CD-AA4B-40E9-AA2B-A728F3F9D80E}" type="slidenum">
              <a:rPr lang="pt-BR"/>
              <a:pPr>
                <a:defRPr/>
              </a:pPr>
              <a:t>16</a:t>
            </a:fld>
            <a:endParaRPr lang="pt-BR"/>
          </a:p>
        </p:txBody>
      </p:sp>
      <p:sp>
        <p:nvSpPr>
          <p:cNvPr id="9" name="Text Box 20"/>
          <p:cNvSpPr txBox="1">
            <a:spLocks noChangeArrowheads="1"/>
          </p:cNvSpPr>
          <p:nvPr/>
        </p:nvSpPr>
        <p:spPr bwMode="auto">
          <a:xfrm>
            <a:off x="850900" y="3933056"/>
            <a:ext cx="763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Como não há nenhuma razão para acreditar que um valor da amostra é mais importante do que o outro e </a:t>
            </a:r>
            <a:r>
              <a:rPr lang="pt-BR" altLang="pt-BR" sz="1600" i="1" dirty="0">
                <a:sym typeface="Symbol"/>
              </a:rPr>
              <a:t></a:t>
            </a:r>
            <a:r>
              <a:rPr lang="pt-BR" altLang="pt-BR" sz="1600" dirty="0">
                <a:sym typeface="Symbol"/>
              </a:rPr>
              <a:t> é desconhecido</a:t>
            </a:r>
            <a:r>
              <a:rPr lang="pt-BR" altLang="pt-BR" sz="1600" dirty="0"/>
              <a:t>:</a:t>
            </a:r>
            <a:endParaRPr lang="pt-BR" alt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9BED6A51-9455-1398-97A3-62BB645AE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89088"/>
            <a:ext cx="78134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Seja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com distribuição qualquer com média (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) e variância (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 dirty="0"/>
              <a:t>) também desconhecidas. Retira-se uma amostra de tamanho </a:t>
            </a:r>
            <a:r>
              <a:rPr lang="pt-BR" altLang="pt-BR" sz="1600" i="1" dirty="0">
                <a:latin typeface="Times New Roman" pitchFamily="18" charset="0"/>
              </a:rPr>
              <a:t>n</a:t>
            </a:r>
            <a:r>
              <a:rPr lang="pt-BR" altLang="pt-BR" sz="1600" dirty="0"/>
              <a:t> com a finalidade de se estimar 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utoUpdateAnimBg="0"/>
      <p:bldP spid="130063" grpId="0" autoUpdateAnimBg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947429"/>
              </p:ext>
            </p:extLst>
          </p:nvPr>
        </p:nvGraphicFramePr>
        <p:xfrm>
          <a:off x="3100388" y="3356992"/>
          <a:ext cx="329088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6" name="Equation" r:id="rId3" imgW="2298700" imgH="431800" progId="">
                  <p:embed/>
                </p:oleObj>
              </mc:Choice>
              <mc:Fallback>
                <p:oleObj name="Equation" r:id="rId3" imgW="2298700" imgH="4318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3356992"/>
                        <a:ext cx="3290887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sym typeface="Symbol"/>
              </a:rPr>
              <a:t>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pt-BR" dirty="0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850900" y="2667000"/>
            <a:ext cx="2597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 </a:t>
            </a:r>
            <a:r>
              <a:rPr lang="pt-BR" altLang="pt-BR" sz="1600">
                <a:solidFill>
                  <a:srgbClr val="FF3300"/>
                </a:solidFill>
              </a:rPr>
              <a:t>variância populacional </a:t>
            </a:r>
            <a:r>
              <a:rPr lang="pt-BR" altLang="pt-BR" sz="1600" i="1">
                <a:solidFill>
                  <a:srgbClr val="FF3300"/>
                </a:solidFill>
                <a:sym typeface="Symbol" pitchFamily="18" charset="2"/>
              </a:rPr>
              <a:t></a:t>
            </a:r>
            <a:r>
              <a:rPr lang="pt-BR" altLang="pt-BR" sz="1600" baseline="3000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pt-BR" altLang="pt-BR" sz="1600" i="1" baseline="30000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816386"/>
              </p:ext>
            </p:extLst>
          </p:nvPr>
        </p:nvGraphicFramePr>
        <p:xfrm>
          <a:off x="1098550" y="3398267"/>
          <a:ext cx="1636713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5" imgW="1143000" imgH="609600" progId="">
                  <p:embed/>
                </p:oleObj>
              </mc:Choice>
              <mc:Fallback>
                <p:oleObj name="Equation" r:id="rId5" imgW="1143000" imgH="6096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398267"/>
                        <a:ext cx="1636713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254903"/>
              </p:ext>
            </p:extLst>
          </p:nvPr>
        </p:nvGraphicFramePr>
        <p:xfrm>
          <a:off x="4298950" y="3966592"/>
          <a:ext cx="23272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7" imgW="1625600" imgH="431800" progId="">
                  <p:embed/>
                </p:oleObj>
              </mc:Choice>
              <mc:Fallback>
                <p:oleObj name="Equation" r:id="rId7" imgW="1625600" imgH="4318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3966592"/>
                        <a:ext cx="2327275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000125" y="3914205"/>
            <a:ext cx="5019675" cy="1465262"/>
            <a:chOff x="630" y="2784"/>
            <a:chExt cx="3162" cy="923"/>
          </a:xfrm>
        </p:grpSpPr>
        <p:sp>
          <p:nvSpPr>
            <p:cNvPr id="15373" name="Oval 24"/>
            <p:cNvSpPr>
              <a:spLocks noChangeArrowheads="1"/>
            </p:cNvSpPr>
            <p:nvPr/>
          </p:nvSpPr>
          <p:spPr bwMode="auto">
            <a:xfrm>
              <a:off x="3456" y="2784"/>
              <a:ext cx="336" cy="480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15374" name="Object 25"/>
            <p:cNvGraphicFramePr>
              <a:graphicFrameLocks noChangeAspect="1"/>
            </p:cNvGraphicFramePr>
            <p:nvPr/>
          </p:nvGraphicFramePr>
          <p:xfrm>
            <a:off x="630" y="3135"/>
            <a:ext cx="1455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9" name="Equation" r:id="rId9" imgW="1612900" imgH="635000" progId="">
                    <p:embed/>
                  </p:oleObj>
                </mc:Choice>
                <mc:Fallback>
                  <p:oleObj name="Equation" r:id="rId9" imgW="1612900" imgH="635000" progId="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" y="3135"/>
                          <a:ext cx="1455" cy="5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00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897960"/>
              </p:ext>
            </p:extLst>
          </p:nvPr>
        </p:nvGraphicFramePr>
        <p:xfrm>
          <a:off x="4298950" y="5185792"/>
          <a:ext cx="13271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Equation" r:id="rId11" imgW="927100" imgH="431800" progId="">
                  <p:embed/>
                </p:oleObj>
              </mc:Choice>
              <mc:Fallback>
                <p:oleObj name="Equation" r:id="rId11" imgW="927100" imgH="4318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5185792"/>
                        <a:ext cx="132715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794297"/>
              </p:ext>
            </p:extLst>
          </p:nvPr>
        </p:nvGraphicFramePr>
        <p:xfrm>
          <a:off x="4298950" y="4576192"/>
          <a:ext cx="20177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Equation" r:id="rId13" imgW="1409088" imgH="431613" progId="">
                  <p:embed/>
                </p:oleObj>
              </mc:Choice>
              <mc:Fallback>
                <p:oleObj name="Equation" r:id="rId13" imgW="1409088" imgH="431613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4576192"/>
                        <a:ext cx="2017713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E17036-C55E-4555-ACC1-95C0E418A12A}" type="slidenum">
              <a:rPr lang="pt-BR"/>
              <a:pPr>
                <a:defRPr/>
              </a:pPr>
              <a:t>17</a:t>
            </a:fld>
            <a:endParaRPr lang="pt-BR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85BC7ED8-D54C-834D-5337-0183CC476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89088"/>
            <a:ext cx="78134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Seja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com distribuição qualquer com média (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) e variância (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 dirty="0"/>
              <a:t>) também desconhecidas. Retira-se uma amostra de tamanho </a:t>
            </a:r>
            <a:r>
              <a:rPr lang="pt-BR" altLang="pt-BR" sz="1600" i="1" dirty="0">
                <a:latin typeface="Times New Roman" pitchFamily="18" charset="0"/>
              </a:rPr>
              <a:t>n</a:t>
            </a:r>
            <a:r>
              <a:rPr lang="pt-BR" altLang="pt-BR" sz="1600" dirty="0"/>
              <a:t> com a finalidade de se estimar 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sym typeface="Symbol"/>
              </a:rPr>
              <a:t>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pt-BR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50900" y="2667000"/>
            <a:ext cx="2597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 </a:t>
            </a:r>
            <a:r>
              <a:rPr lang="pt-BR" altLang="pt-BR" sz="1600">
                <a:solidFill>
                  <a:srgbClr val="FF3300"/>
                </a:solidFill>
              </a:rPr>
              <a:t>variância populacional </a:t>
            </a:r>
            <a:r>
              <a:rPr lang="pt-BR" altLang="pt-BR" sz="1600" i="1">
                <a:solidFill>
                  <a:srgbClr val="FF3300"/>
                </a:solidFill>
                <a:sym typeface="Symbol" pitchFamily="18" charset="2"/>
              </a:rPr>
              <a:t></a:t>
            </a:r>
            <a:r>
              <a:rPr lang="pt-BR" altLang="pt-BR" sz="1600" baseline="3000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pt-BR" altLang="pt-BR" sz="1600" i="1" baseline="30000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639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338706"/>
              </p:ext>
            </p:extLst>
          </p:nvPr>
        </p:nvGraphicFramePr>
        <p:xfrm>
          <a:off x="3124200" y="3271336"/>
          <a:ext cx="24177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Equation" r:id="rId3" imgW="1688367" imgH="863225" progId="">
                  <p:embed/>
                </p:oleObj>
              </mc:Choice>
              <mc:Fallback>
                <p:oleObj name="Equation" r:id="rId3" imgW="1688367" imgH="863225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71336"/>
                        <a:ext cx="241776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181346"/>
              </p:ext>
            </p:extLst>
          </p:nvPr>
        </p:nvGraphicFramePr>
        <p:xfrm>
          <a:off x="5559425" y="3568199"/>
          <a:ext cx="21812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5" imgW="1524000" imgH="457200" progId="">
                  <p:embed/>
                </p:oleObj>
              </mc:Choice>
              <mc:Fallback>
                <p:oleObj name="Equation" r:id="rId5" imgW="1524000" imgH="4572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3568199"/>
                        <a:ext cx="21812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877627"/>
              </p:ext>
            </p:extLst>
          </p:nvPr>
        </p:nvGraphicFramePr>
        <p:xfrm>
          <a:off x="3770313" y="4506411"/>
          <a:ext cx="21272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7" imgW="1485900" imgH="431800" progId="">
                  <p:embed/>
                </p:oleObj>
              </mc:Choice>
              <mc:Fallback>
                <p:oleObj name="Equation" r:id="rId7" imgW="1485900" imgH="4318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4506411"/>
                        <a:ext cx="212725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9" name="Oval 17"/>
          <p:cNvSpPr>
            <a:spLocks noChangeArrowheads="1"/>
          </p:cNvSpPr>
          <p:nvPr/>
        </p:nvSpPr>
        <p:spPr bwMode="auto">
          <a:xfrm>
            <a:off x="4367213" y="4558799"/>
            <a:ext cx="712787" cy="506412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1310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624012"/>
              </p:ext>
            </p:extLst>
          </p:nvPr>
        </p:nvGraphicFramePr>
        <p:xfrm>
          <a:off x="1066800" y="5406524"/>
          <a:ext cx="12192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Equation" r:id="rId9" imgW="850531" imgH="241195" progId="">
                  <p:embed/>
                </p:oleObj>
              </mc:Choice>
              <mc:Fallback>
                <p:oleObj name="Equation" r:id="rId9" imgW="850531" imgH="241195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06524"/>
                        <a:ext cx="1219200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934235"/>
              </p:ext>
            </p:extLst>
          </p:nvPr>
        </p:nvGraphicFramePr>
        <p:xfrm>
          <a:off x="2262188" y="5344611"/>
          <a:ext cx="1892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11" imgW="1320227" imgH="304668" progId="">
                  <p:embed/>
                </p:oleObj>
              </mc:Choice>
              <mc:Fallback>
                <p:oleObj name="Equation" r:id="rId11" imgW="1320227" imgH="304668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5344611"/>
                        <a:ext cx="18923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376875"/>
              </p:ext>
            </p:extLst>
          </p:nvPr>
        </p:nvGraphicFramePr>
        <p:xfrm>
          <a:off x="4146550" y="5385886"/>
          <a:ext cx="12922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13" imgW="901309" imgH="279279" progId="">
                  <p:embed/>
                </p:oleObj>
              </mc:Choice>
              <mc:Fallback>
                <p:oleObj name="Equation" r:id="rId13" imgW="901309" imgH="279279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5385886"/>
                        <a:ext cx="129222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746579"/>
              </p:ext>
            </p:extLst>
          </p:nvPr>
        </p:nvGraphicFramePr>
        <p:xfrm>
          <a:off x="5443538" y="5384299"/>
          <a:ext cx="18557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15" imgW="1295400" imgH="279400" progId="">
                  <p:embed/>
                </p:oleObj>
              </mc:Choice>
              <mc:Fallback>
                <p:oleObj name="Equation" r:id="rId15" imgW="1295400" imgH="2794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8" y="5384299"/>
                        <a:ext cx="1855787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13D45E-515B-4C12-87ED-A6671A8FE2E8}" type="slidenum">
              <a:rPr lang="pt-BR"/>
              <a:pPr>
                <a:defRPr/>
              </a:pPr>
              <a:t>18</a:t>
            </a:fld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816386"/>
              </p:ext>
            </p:extLst>
          </p:nvPr>
        </p:nvGraphicFramePr>
        <p:xfrm>
          <a:off x="1098550" y="3398838"/>
          <a:ext cx="163671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17" imgW="1143000" imgH="609600" progId="">
                  <p:embed/>
                </p:oleObj>
              </mc:Choice>
              <mc:Fallback>
                <p:oleObj name="Equation" r:id="rId17" imgW="1143000" imgH="6096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398838"/>
                        <a:ext cx="1636713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FF0FB47A-B3F4-9D83-0E0E-252F2122E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89088"/>
            <a:ext cx="78134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Seja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com distribuição qualquer com média (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) e variância (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 dirty="0"/>
              <a:t>) também desconhecidas. Retira-se uma amostra de tamanho </a:t>
            </a:r>
            <a:r>
              <a:rPr lang="pt-BR" altLang="pt-BR" sz="1600" i="1" dirty="0">
                <a:latin typeface="Times New Roman" pitchFamily="18" charset="0"/>
              </a:rPr>
              <a:t>n</a:t>
            </a:r>
            <a:r>
              <a:rPr lang="pt-BR" altLang="pt-BR" sz="1600" dirty="0"/>
              <a:t> com a finalidade de se estimar 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sym typeface="Symbol"/>
              </a:rPr>
              <a:t>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pt-BR" dirty="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850900" y="2667000"/>
            <a:ext cx="2597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 </a:t>
            </a:r>
            <a:r>
              <a:rPr lang="pt-BR" altLang="pt-BR" sz="1600">
                <a:solidFill>
                  <a:srgbClr val="FF3300"/>
                </a:solidFill>
              </a:rPr>
              <a:t>variância populacional </a:t>
            </a:r>
            <a:r>
              <a:rPr lang="pt-BR" altLang="pt-BR" sz="1600" i="1">
                <a:solidFill>
                  <a:srgbClr val="FF3300"/>
                </a:solidFill>
                <a:sym typeface="Symbol" pitchFamily="18" charset="2"/>
              </a:rPr>
              <a:t></a:t>
            </a:r>
            <a:r>
              <a:rPr lang="pt-BR" altLang="pt-BR" sz="1600" baseline="3000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pt-BR" altLang="pt-BR" sz="1600" i="1" baseline="30000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681059"/>
              </p:ext>
            </p:extLst>
          </p:nvPr>
        </p:nvGraphicFramePr>
        <p:xfrm>
          <a:off x="3124200" y="3261853"/>
          <a:ext cx="24177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3" imgW="1688367" imgH="863225" progId="">
                  <p:embed/>
                </p:oleObj>
              </mc:Choice>
              <mc:Fallback>
                <p:oleObj name="Equation" r:id="rId3" imgW="1688367" imgH="863225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61853"/>
                        <a:ext cx="241776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671696"/>
              </p:ext>
            </p:extLst>
          </p:nvPr>
        </p:nvGraphicFramePr>
        <p:xfrm>
          <a:off x="5559425" y="3558716"/>
          <a:ext cx="21812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5" imgW="1524000" imgH="457200" progId="">
                  <p:embed/>
                </p:oleObj>
              </mc:Choice>
              <mc:Fallback>
                <p:oleObj name="Equation" r:id="rId5" imgW="1524000" imgH="4572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3558716"/>
                        <a:ext cx="21812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039146"/>
              </p:ext>
            </p:extLst>
          </p:nvPr>
        </p:nvGraphicFramePr>
        <p:xfrm>
          <a:off x="3770313" y="4496928"/>
          <a:ext cx="21272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7" imgW="1485900" imgH="431800" progId="">
                  <p:embed/>
                </p:oleObj>
              </mc:Choice>
              <mc:Fallback>
                <p:oleObj name="Equation" r:id="rId7" imgW="1485900" imgH="4318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4496928"/>
                        <a:ext cx="212725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5197475" y="4549316"/>
            <a:ext cx="712788" cy="506412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011812"/>
              </p:ext>
            </p:extLst>
          </p:nvPr>
        </p:nvGraphicFramePr>
        <p:xfrm>
          <a:off x="1058863" y="5249403"/>
          <a:ext cx="12366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9" imgW="863225" imgH="418918" progId="">
                  <p:embed/>
                </p:oleObj>
              </mc:Choice>
              <mc:Fallback>
                <p:oleObj name="Equation" r:id="rId9" imgW="863225" imgH="418918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5249403"/>
                        <a:ext cx="1236662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532946"/>
              </p:ext>
            </p:extLst>
          </p:nvPr>
        </p:nvGraphicFramePr>
        <p:xfrm>
          <a:off x="2270125" y="5322428"/>
          <a:ext cx="18557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0" name="Equation" r:id="rId11" imgW="1294838" imgH="317362" progId="">
                  <p:embed/>
                </p:oleObj>
              </mc:Choice>
              <mc:Fallback>
                <p:oleObj name="Equation" r:id="rId11" imgW="1294838" imgH="317362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5322428"/>
                        <a:ext cx="1855788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920394"/>
              </p:ext>
            </p:extLst>
          </p:nvPr>
        </p:nvGraphicFramePr>
        <p:xfrm>
          <a:off x="4102100" y="5374816"/>
          <a:ext cx="12922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Equation" r:id="rId13" imgW="901309" imgH="279279" progId="">
                  <p:embed/>
                </p:oleObj>
              </mc:Choice>
              <mc:Fallback>
                <p:oleObj name="Equation" r:id="rId13" imgW="901309" imgH="279279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5374816"/>
                        <a:ext cx="1292225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685667"/>
              </p:ext>
            </p:extLst>
          </p:nvPr>
        </p:nvGraphicFramePr>
        <p:xfrm>
          <a:off x="5422900" y="5246228"/>
          <a:ext cx="18923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2" name="Equation" r:id="rId15" imgW="1320227" imgH="418918" progId="">
                  <p:embed/>
                </p:oleObj>
              </mc:Choice>
              <mc:Fallback>
                <p:oleObj name="Equation" r:id="rId15" imgW="1320227" imgH="418918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5246228"/>
                        <a:ext cx="1892300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EA8FC-1B16-4677-BE60-5E98CAA00A71}" type="slidenum">
              <a:rPr lang="pt-BR"/>
              <a:pPr>
                <a:defRPr/>
              </a:pPr>
              <a:t>19</a:t>
            </a:fld>
            <a:endParaRPr lang="pt-BR"/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816386"/>
              </p:ext>
            </p:extLst>
          </p:nvPr>
        </p:nvGraphicFramePr>
        <p:xfrm>
          <a:off x="1098550" y="3398838"/>
          <a:ext cx="163671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Equation" r:id="rId17" imgW="1143000" imgH="609600" progId="">
                  <p:embed/>
                </p:oleObj>
              </mc:Choice>
              <mc:Fallback>
                <p:oleObj name="Equation" r:id="rId17" imgW="1143000" imgH="6096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398838"/>
                        <a:ext cx="1636713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FCE40A52-62A0-DD24-AC1B-CBC5066AA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89088"/>
            <a:ext cx="78134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Seja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com distribuição qualquer com média (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) e variância (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 dirty="0"/>
              <a:t>) também desconhecidas. Retira-se uma amostra de tamanho </a:t>
            </a:r>
            <a:r>
              <a:rPr lang="pt-BR" altLang="pt-BR" sz="1600" i="1" dirty="0">
                <a:latin typeface="Times New Roman" pitchFamily="18" charset="0"/>
              </a:rPr>
              <a:t>n</a:t>
            </a:r>
            <a:r>
              <a:rPr lang="pt-BR" altLang="pt-BR" sz="1600" dirty="0"/>
              <a:t> com a finalidade de se estimar 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717572" y="2812567"/>
            <a:ext cx="817490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Quais os valores possíveis de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Valores inteiros (número de tentativas bem-sucedidas)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Mínimo 0 (nenhuma bola vermelha)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Máximo 3 (todas 3 são bolas vermelhas)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itchFamily="18" charset="0"/>
              </a:rPr>
              <a:t>	X</a:t>
            </a:r>
            <a:r>
              <a:rPr lang="pt-BR" altLang="pt-BR" sz="1600" dirty="0">
                <a:latin typeface="Times New Roman" pitchFamily="18" charset="0"/>
              </a:rPr>
              <a:t>: {0, 1, 2, 3}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Qual a distribuição de probabilidade de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i="1" dirty="0">
                <a:latin typeface="Times New Roman" pitchFamily="18" charset="0"/>
              </a:rPr>
              <a:t> X</a:t>
            </a:r>
            <a:r>
              <a:rPr lang="pt-BR" altLang="pt-BR" sz="1600" dirty="0"/>
              <a:t> é discreto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A probabilidade de sucesso </a:t>
            </a:r>
            <a:r>
              <a:rPr lang="pt-BR" altLang="pt-BR" sz="1600" i="1" dirty="0">
                <a:latin typeface="Times New Roman" pitchFamily="18" charset="0"/>
              </a:rPr>
              <a:t>p</a:t>
            </a:r>
            <a:r>
              <a:rPr lang="pt-BR" altLang="pt-BR" sz="1600" dirty="0"/>
              <a:t> é igual para todas tentativas (sorteio com reposição)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O número de sorteios é pré-definido (</a:t>
            </a:r>
            <a:r>
              <a:rPr lang="pt-BR" altLang="pt-BR" sz="1600" i="1" dirty="0">
                <a:latin typeface="Times New Roman" pitchFamily="18" charset="0"/>
              </a:rPr>
              <a:t>n </a:t>
            </a:r>
            <a:r>
              <a:rPr lang="pt-BR" altLang="pt-BR" sz="1600" dirty="0">
                <a:latin typeface="Times New Roman" pitchFamily="18" charset="0"/>
              </a:rPr>
              <a:t>= 3</a:t>
            </a:r>
            <a:r>
              <a:rPr lang="pt-BR" altLang="pt-BR" sz="1600" dirty="0"/>
              <a:t>) e o número de sucessos é 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Distribuição: Binomial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Quais os parâmetros que definem esta Binomial?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i="1" dirty="0">
                <a:latin typeface="Times New Roman" pitchFamily="18" charset="0"/>
              </a:rPr>
              <a:t>n</a:t>
            </a:r>
            <a:r>
              <a:rPr lang="pt-BR" altLang="pt-BR" sz="1600" dirty="0"/>
              <a:t> e </a:t>
            </a:r>
            <a:r>
              <a:rPr lang="pt-BR" altLang="pt-BR" sz="1600" i="1" dirty="0">
                <a:latin typeface="Times New Roman" pitchFamily="18" charset="0"/>
              </a:rPr>
              <a:t>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itchFamily="18" charset="0"/>
              </a:rPr>
              <a:t>	n</a:t>
            </a:r>
            <a:r>
              <a:rPr lang="pt-BR" altLang="pt-BR" sz="1600" dirty="0">
                <a:latin typeface="Times New Roman" pitchFamily="18" charset="0"/>
              </a:rPr>
              <a:t> =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itchFamily="18" charset="0"/>
              </a:rPr>
              <a:t>	p</a:t>
            </a:r>
            <a:r>
              <a:rPr lang="pt-BR" altLang="pt-BR" sz="1600" dirty="0">
                <a:latin typeface="Times New Roman" pitchFamily="18" charset="0"/>
              </a:rPr>
              <a:t> = ?</a:t>
            </a:r>
            <a:endParaRPr lang="pt-BR" altLang="pt-BR" sz="1600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Inferência Estatística</a:t>
            </a:r>
          </a:p>
        </p:txBody>
      </p:sp>
      <p:sp>
        <p:nvSpPr>
          <p:cNvPr id="107546" name="Text Box 26"/>
          <p:cNvSpPr txBox="1">
            <a:spLocks noChangeArrowheads="1"/>
          </p:cNvSpPr>
          <p:nvPr/>
        </p:nvSpPr>
        <p:spPr bwMode="auto">
          <a:xfrm>
            <a:off x="5154488" y="6085160"/>
            <a:ext cx="3810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DISTRIBUIÇÃO CONHECIDA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PARÂMETRO(S) DESCONHECIDO(S)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2000250" y="1600200"/>
            <a:ext cx="689223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Considere o experimento: retiram-se 3 bolas de uma urna (com reposição). Define-se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cujo valor representa o número total de bolas vermelhas dentre as 3 escolhidas. Qual a média e variância de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?</a:t>
            </a:r>
          </a:p>
        </p:txBody>
      </p:sp>
      <p:grpSp>
        <p:nvGrpSpPr>
          <p:cNvPr id="4101" name="Grupo 39"/>
          <p:cNvGrpSpPr>
            <a:grpSpLocks/>
          </p:cNvGrpSpPr>
          <p:nvPr/>
        </p:nvGrpSpPr>
        <p:grpSpPr bwMode="auto">
          <a:xfrm>
            <a:off x="785813" y="1412776"/>
            <a:ext cx="920750" cy="1295400"/>
            <a:chOff x="1000100" y="2857496"/>
            <a:chExt cx="921208" cy="1295400"/>
          </a:xfrm>
        </p:grpSpPr>
        <p:sp>
          <p:nvSpPr>
            <p:cNvPr id="4103" name="Oval 10"/>
            <p:cNvSpPr>
              <a:spLocks noChangeArrowheads="1"/>
            </p:cNvSpPr>
            <p:nvPr/>
          </p:nvSpPr>
          <p:spPr bwMode="auto">
            <a:xfrm>
              <a:off x="1142976" y="391818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04" name="Oval 11"/>
            <p:cNvSpPr>
              <a:spLocks noChangeArrowheads="1"/>
            </p:cNvSpPr>
            <p:nvPr/>
          </p:nvSpPr>
          <p:spPr bwMode="auto">
            <a:xfrm>
              <a:off x="1357290" y="3143248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05" name="Freeform 5"/>
            <p:cNvSpPr>
              <a:spLocks/>
            </p:cNvSpPr>
            <p:nvPr/>
          </p:nvSpPr>
          <p:spPr bwMode="auto">
            <a:xfrm>
              <a:off x="1000100" y="2857496"/>
              <a:ext cx="914400" cy="1295400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2147483647 h 816"/>
                <a:gd name="T4" fmla="*/ 2147483647 w 576"/>
                <a:gd name="T5" fmla="*/ 2147483647 h 816"/>
                <a:gd name="T6" fmla="*/ 2147483647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06" name="Oval 6"/>
            <p:cNvSpPr>
              <a:spLocks noChangeArrowheads="1"/>
            </p:cNvSpPr>
            <p:nvPr/>
          </p:nvSpPr>
          <p:spPr bwMode="auto">
            <a:xfrm>
              <a:off x="1152500" y="3009896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07" name="Oval 7"/>
            <p:cNvSpPr>
              <a:spLocks noChangeArrowheads="1"/>
            </p:cNvSpPr>
            <p:nvPr/>
          </p:nvSpPr>
          <p:spPr bwMode="auto">
            <a:xfrm>
              <a:off x="1533500" y="3200396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08" name="Oval 8"/>
            <p:cNvSpPr>
              <a:spLocks noChangeArrowheads="1"/>
            </p:cNvSpPr>
            <p:nvPr/>
          </p:nvSpPr>
          <p:spPr bwMode="auto">
            <a:xfrm>
              <a:off x="1152500" y="3771896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09" name="Oval 9"/>
            <p:cNvSpPr>
              <a:spLocks noChangeArrowheads="1"/>
            </p:cNvSpPr>
            <p:nvPr/>
          </p:nvSpPr>
          <p:spPr bwMode="auto">
            <a:xfrm>
              <a:off x="1152500" y="3390896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10" name="Oval 10"/>
            <p:cNvSpPr>
              <a:spLocks noChangeArrowheads="1"/>
            </p:cNvSpPr>
            <p:nvPr/>
          </p:nvSpPr>
          <p:spPr bwMode="auto">
            <a:xfrm>
              <a:off x="1533500" y="3543296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11" name="Oval 11"/>
            <p:cNvSpPr>
              <a:spLocks noChangeArrowheads="1"/>
            </p:cNvSpPr>
            <p:nvPr/>
          </p:nvSpPr>
          <p:spPr bwMode="auto">
            <a:xfrm>
              <a:off x="1681822" y="3357562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12" name="Oval 12"/>
            <p:cNvSpPr>
              <a:spLocks noChangeArrowheads="1"/>
            </p:cNvSpPr>
            <p:nvPr/>
          </p:nvSpPr>
          <p:spPr bwMode="auto">
            <a:xfrm>
              <a:off x="1533500" y="3886196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13" name="Oval 9"/>
            <p:cNvSpPr>
              <a:spLocks noChangeArrowheads="1"/>
            </p:cNvSpPr>
            <p:nvPr/>
          </p:nvSpPr>
          <p:spPr bwMode="auto">
            <a:xfrm>
              <a:off x="1357290" y="3286124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14" name="Oval 10"/>
            <p:cNvSpPr>
              <a:spLocks noChangeArrowheads="1"/>
            </p:cNvSpPr>
            <p:nvPr/>
          </p:nvSpPr>
          <p:spPr bwMode="auto">
            <a:xfrm>
              <a:off x="1500166" y="307181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15" name="Oval 12"/>
            <p:cNvSpPr>
              <a:spLocks noChangeArrowheads="1"/>
            </p:cNvSpPr>
            <p:nvPr/>
          </p:nvSpPr>
          <p:spPr bwMode="auto">
            <a:xfrm>
              <a:off x="1285852" y="3918180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16" name="Oval 10"/>
            <p:cNvSpPr>
              <a:spLocks noChangeArrowheads="1"/>
            </p:cNvSpPr>
            <p:nvPr/>
          </p:nvSpPr>
          <p:spPr bwMode="auto">
            <a:xfrm>
              <a:off x="1681822" y="391818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17" name="Oval 12"/>
            <p:cNvSpPr>
              <a:spLocks noChangeArrowheads="1"/>
            </p:cNvSpPr>
            <p:nvPr/>
          </p:nvSpPr>
          <p:spPr bwMode="auto">
            <a:xfrm>
              <a:off x="1214414" y="3214686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18" name="Oval 12"/>
            <p:cNvSpPr>
              <a:spLocks noChangeArrowheads="1"/>
            </p:cNvSpPr>
            <p:nvPr/>
          </p:nvSpPr>
          <p:spPr bwMode="auto">
            <a:xfrm>
              <a:off x="1000100" y="3571876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19" name="Oval 10"/>
            <p:cNvSpPr>
              <a:spLocks noChangeArrowheads="1"/>
            </p:cNvSpPr>
            <p:nvPr/>
          </p:nvSpPr>
          <p:spPr bwMode="auto">
            <a:xfrm>
              <a:off x="1000100" y="391818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20" name="Oval 10"/>
            <p:cNvSpPr>
              <a:spLocks noChangeArrowheads="1"/>
            </p:cNvSpPr>
            <p:nvPr/>
          </p:nvSpPr>
          <p:spPr bwMode="auto">
            <a:xfrm>
              <a:off x="1000100" y="3214686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21" name="Oval 11"/>
            <p:cNvSpPr>
              <a:spLocks noChangeArrowheads="1"/>
            </p:cNvSpPr>
            <p:nvPr/>
          </p:nvSpPr>
          <p:spPr bwMode="auto">
            <a:xfrm>
              <a:off x="1357290" y="3714752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22" name="Oval 10"/>
            <p:cNvSpPr>
              <a:spLocks noChangeArrowheads="1"/>
            </p:cNvSpPr>
            <p:nvPr/>
          </p:nvSpPr>
          <p:spPr bwMode="auto">
            <a:xfrm>
              <a:off x="1214414" y="3571876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23" name="Oval 10"/>
            <p:cNvSpPr>
              <a:spLocks noChangeArrowheads="1"/>
            </p:cNvSpPr>
            <p:nvPr/>
          </p:nvSpPr>
          <p:spPr bwMode="auto">
            <a:xfrm>
              <a:off x="1357290" y="350043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24" name="Oval 11"/>
            <p:cNvSpPr>
              <a:spLocks noChangeArrowheads="1"/>
            </p:cNvSpPr>
            <p:nvPr/>
          </p:nvSpPr>
          <p:spPr bwMode="auto">
            <a:xfrm>
              <a:off x="1500166" y="3429000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25" name="Oval 10"/>
            <p:cNvSpPr>
              <a:spLocks noChangeArrowheads="1"/>
            </p:cNvSpPr>
            <p:nvPr/>
          </p:nvSpPr>
          <p:spPr bwMode="auto">
            <a:xfrm>
              <a:off x="1653928" y="3714752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26" name="Oval 6"/>
            <p:cNvSpPr>
              <a:spLocks noChangeArrowheads="1"/>
            </p:cNvSpPr>
            <p:nvPr/>
          </p:nvSpPr>
          <p:spPr bwMode="auto">
            <a:xfrm>
              <a:off x="1692708" y="3571876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27" name="Oval 12"/>
            <p:cNvSpPr>
              <a:spLocks noChangeArrowheads="1"/>
            </p:cNvSpPr>
            <p:nvPr/>
          </p:nvSpPr>
          <p:spPr bwMode="auto">
            <a:xfrm>
              <a:off x="1000100" y="3714752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28" name="Oval 10"/>
            <p:cNvSpPr>
              <a:spLocks noChangeArrowheads="1"/>
            </p:cNvSpPr>
            <p:nvPr/>
          </p:nvSpPr>
          <p:spPr bwMode="auto">
            <a:xfrm>
              <a:off x="1428728" y="385762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29" name="Oval 11"/>
            <p:cNvSpPr>
              <a:spLocks noChangeArrowheads="1"/>
            </p:cNvSpPr>
            <p:nvPr/>
          </p:nvSpPr>
          <p:spPr bwMode="auto">
            <a:xfrm>
              <a:off x="1000100" y="3357562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30" name="Oval 10"/>
            <p:cNvSpPr>
              <a:spLocks noChangeArrowheads="1"/>
            </p:cNvSpPr>
            <p:nvPr/>
          </p:nvSpPr>
          <p:spPr bwMode="auto">
            <a:xfrm>
              <a:off x="1285852" y="3000372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31" name="Oval 10"/>
            <p:cNvSpPr>
              <a:spLocks noChangeArrowheads="1"/>
            </p:cNvSpPr>
            <p:nvPr/>
          </p:nvSpPr>
          <p:spPr bwMode="auto">
            <a:xfrm>
              <a:off x="1692708" y="314324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32" name="Oval 6"/>
            <p:cNvSpPr>
              <a:spLocks noChangeArrowheads="1"/>
            </p:cNvSpPr>
            <p:nvPr/>
          </p:nvSpPr>
          <p:spPr bwMode="auto">
            <a:xfrm>
              <a:off x="1000100" y="3000372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33" name="Oval 6"/>
            <p:cNvSpPr>
              <a:spLocks noChangeArrowheads="1"/>
            </p:cNvSpPr>
            <p:nvPr/>
          </p:nvSpPr>
          <p:spPr bwMode="auto">
            <a:xfrm>
              <a:off x="1686586" y="3000372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50F3BD-BD90-4115-9834-843E786F2B70}" type="slidenum">
              <a:rPr lang="pt-BR"/>
              <a:pPr>
                <a:defRPr/>
              </a:pPr>
              <a:t>2</a:t>
            </a:fld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1397839" y="6466984"/>
            <a:ext cx="38491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/>
              <a:t>(precisaria conhecer toda a população)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 autoUpdateAnimBg="0"/>
      <p:bldP spid="107546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sym typeface="Symbol"/>
              </a:rPr>
              <a:t>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pt-BR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850900" y="2667000"/>
            <a:ext cx="2597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 </a:t>
            </a:r>
            <a:r>
              <a:rPr lang="pt-BR" altLang="pt-BR" sz="1600">
                <a:solidFill>
                  <a:srgbClr val="FF3300"/>
                </a:solidFill>
              </a:rPr>
              <a:t>variância populacional </a:t>
            </a:r>
            <a:r>
              <a:rPr lang="pt-BR" altLang="pt-BR" sz="1600" i="1">
                <a:solidFill>
                  <a:srgbClr val="FF3300"/>
                </a:solidFill>
                <a:sym typeface="Symbol" pitchFamily="18" charset="2"/>
              </a:rPr>
              <a:t></a:t>
            </a:r>
            <a:r>
              <a:rPr lang="pt-BR" altLang="pt-BR" sz="1600" baseline="3000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pt-BR" altLang="pt-BR" sz="1600" i="1" baseline="30000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738991"/>
              </p:ext>
            </p:extLst>
          </p:nvPr>
        </p:nvGraphicFramePr>
        <p:xfrm>
          <a:off x="3124200" y="3271336"/>
          <a:ext cx="2417763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3" imgW="1688367" imgH="863225" progId="">
                  <p:embed/>
                </p:oleObj>
              </mc:Choice>
              <mc:Fallback>
                <p:oleObj name="Equation" r:id="rId3" imgW="1688367" imgH="863225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71336"/>
                        <a:ext cx="2417763" cy="123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20163"/>
              </p:ext>
            </p:extLst>
          </p:nvPr>
        </p:nvGraphicFramePr>
        <p:xfrm>
          <a:off x="5559425" y="3568199"/>
          <a:ext cx="21812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5" imgW="1524000" imgH="457200" progId="">
                  <p:embed/>
                </p:oleObj>
              </mc:Choice>
              <mc:Fallback>
                <p:oleObj name="Equation" r:id="rId5" imgW="1524000" imgH="45720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3568199"/>
                        <a:ext cx="21812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53399"/>
              </p:ext>
            </p:extLst>
          </p:nvPr>
        </p:nvGraphicFramePr>
        <p:xfrm>
          <a:off x="3770313" y="4506411"/>
          <a:ext cx="21272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7" imgW="1485900" imgH="431800" progId="">
                  <p:embed/>
                </p:oleObj>
              </mc:Choice>
              <mc:Fallback>
                <p:oleObj name="Equation" r:id="rId7" imgW="1485900" imgH="4318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4506411"/>
                        <a:ext cx="212725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69424"/>
              </p:ext>
            </p:extLst>
          </p:nvPr>
        </p:nvGraphicFramePr>
        <p:xfrm>
          <a:off x="3770313" y="5200149"/>
          <a:ext cx="18192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9" imgW="1270000" imgH="419100" progId="">
                  <p:embed/>
                </p:oleObj>
              </mc:Choice>
              <mc:Fallback>
                <p:oleObj name="Equation" r:id="rId9" imgW="1270000" imgH="4191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13" y="5200149"/>
                        <a:ext cx="18192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725488" y="4558799"/>
            <a:ext cx="5184775" cy="1162050"/>
            <a:chOff x="457" y="3201"/>
            <a:chExt cx="3266" cy="732"/>
          </a:xfrm>
        </p:grpSpPr>
        <p:sp>
          <p:nvSpPr>
            <p:cNvPr id="18451" name="Oval 17"/>
            <p:cNvSpPr>
              <a:spLocks noChangeArrowheads="1"/>
            </p:cNvSpPr>
            <p:nvPr/>
          </p:nvSpPr>
          <p:spPr bwMode="auto">
            <a:xfrm>
              <a:off x="3274" y="3201"/>
              <a:ext cx="449" cy="319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8452" name="Oval 18"/>
            <p:cNvSpPr>
              <a:spLocks noChangeArrowheads="1"/>
            </p:cNvSpPr>
            <p:nvPr/>
          </p:nvSpPr>
          <p:spPr bwMode="auto">
            <a:xfrm>
              <a:off x="2751" y="3201"/>
              <a:ext cx="449" cy="319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18453" name="Object 19"/>
            <p:cNvGraphicFramePr>
              <a:graphicFrameLocks noChangeAspect="1"/>
            </p:cNvGraphicFramePr>
            <p:nvPr/>
          </p:nvGraphicFramePr>
          <p:xfrm>
            <a:off x="457" y="3240"/>
            <a:ext cx="98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0" name="Equation" r:id="rId11" imgW="1091726" imgH="279279" progId="">
                    <p:embed/>
                  </p:oleObj>
                </mc:Choice>
                <mc:Fallback>
                  <p:oleObj name="Equation" r:id="rId11" imgW="1091726" imgH="279279" progId="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" y="3240"/>
                          <a:ext cx="985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20"/>
            <p:cNvGraphicFramePr>
              <a:graphicFrameLocks noChangeAspect="1"/>
            </p:cNvGraphicFramePr>
            <p:nvPr/>
          </p:nvGraphicFramePr>
          <p:xfrm>
            <a:off x="457" y="3555"/>
            <a:ext cx="100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1" name="Equation" r:id="rId13" imgW="1117600" imgH="419100" progId="">
                    <p:embed/>
                  </p:oleObj>
                </mc:Choice>
                <mc:Fallback>
                  <p:oleObj name="Equation" r:id="rId13" imgW="1117600" imgH="419100" progId="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" y="3555"/>
                          <a:ext cx="1007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4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880903"/>
              </p:ext>
            </p:extLst>
          </p:nvPr>
        </p:nvGraphicFramePr>
        <p:xfrm>
          <a:off x="5580063" y="5201736"/>
          <a:ext cx="10731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15" imgW="749300" imgH="419100" progId="">
                  <p:embed/>
                </p:oleObj>
              </mc:Choice>
              <mc:Fallback>
                <p:oleObj name="Equation" r:id="rId15" imgW="749300" imgH="41910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5201736"/>
                        <a:ext cx="10731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586198"/>
              </p:ext>
            </p:extLst>
          </p:nvPr>
        </p:nvGraphicFramePr>
        <p:xfrm>
          <a:off x="6691313" y="5244599"/>
          <a:ext cx="9286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17" imgW="647419" imgH="393529" progId="">
                  <p:embed/>
                </p:oleObj>
              </mc:Choice>
              <mc:Fallback>
                <p:oleObj name="Equation" r:id="rId17" imgW="647419" imgH="393529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5244599"/>
                        <a:ext cx="928687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4" name="Text Box 24"/>
          <p:cNvSpPr txBox="1">
            <a:spLocks noChangeArrowheads="1"/>
          </p:cNvSpPr>
          <p:nvPr/>
        </p:nvSpPr>
        <p:spPr bwMode="auto">
          <a:xfrm>
            <a:off x="7668344" y="5230311"/>
            <a:ext cx="13541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3300"/>
                </a:solidFill>
              </a:rPr>
              <a:t>estimador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3300"/>
                </a:solidFill>
              </a:rPr>
              <a:t>tendencioso!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343400" y="5420811"/>
            <a:ext cx="1219200" cy="228600"/>
            <a:chOff x="2736" y="3744"/>
            <a:chExt cx="768" cy="144"/>
          </a:xfrm>
        </p:grpSpPr>
        <p:sp>
          <p:nvSpPr>
            <p:cNvPr id="18449" name="Line 25"/>
            <p:cNvSpPr>
              <a:spLocks noChangeShapeType="1"/>
            </p:cNvSpPr>
            <p:nvPr/>
          </p:nvSpPr>
          <p:spPr bwMode="auto">
            <a:xfrm flipH="1">
              <a:off x="2736" y="3744"/>
              <a:ext cx="192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50" name="Line 26"/>
            <p:cNvSpPr>
              <a:spLocks noChangeShapeType="1"/>
            </p:cNvSpPr>
            <p:nvPr/>
          </p:nvSpPr>
          <p:spPr bwMode="auto">
            <a:xfrm flipH="1">
              <a:off x="3312" y="3744"/>
              <a:ext cx="192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5B7030-3216-4CF3-936C-0A877946A3E9}" type="slidenum">
              <a:rPr lang="pt-BR"/>
              <a:pPr>
                <a:defRPr/>
              </a:pPr>
              <a:t>20</a:t>
            </a:fld>
            <a:endParaRPr lang="pt-BR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816386"/>
              </p:ext>
            </p:extLst>
          </p:nvPr>
        </p:nvGraphicFramePr>
        <p:xfrm>
          <a:off x="1098550" y="3398838"/>
          <a:ext cx="163671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19" imgW="1143000" imgH="609600" progId="">
                  <p:embed/>
                </p:oleObj>
              </mc:Choice>
              <mc:Fallback>
                <p:oleObj name="Equation" r:id="rId19" imgW="1143000" imgH="6096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398838"/>
                        <a:ext cx="1636713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tângulo 21"/>
          <p:cNvSpPr/>
          <p:nvPr/>
        </p:nvSpPr>
        <p:spPr>
          <a:xfrm>
            <a:off x="6837032" y="5052510"/>
            <a:ext cx="792000" cy="93662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xmlns="" id="{CADE4BA9-1509-2976-FCF3-9A81FCCD2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89088"/>
            <a:ext cx="78134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Seja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com distribuição qualquer com média (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) e variância (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 dirty="0"/>
              <a:t>) também desconhecidas. Retira-se uma amostra de tamanho </a:t>
            </a:r>
            <a:r>
              <a:rPr lang="pt-BR" altLang="pt-BR" sz="1600" i="1" dirty="0">
                <a:latin typeface="Times New Roman" pitchFamily="18" charset="0"/>
              </a:rPr>
              <a:t>n</a:t>
            </a:r>
            <a:r>
              <a:rPr lang="pt-BR" altLang="pt-BR" sz="1600" dirty="0"/>
              <a:t> com a finalidade de se estimar 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4" grpId="0" autoUpdateAnimBg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134451"/>
              </p:ext>
            </p:extLst>
          </p:nvPr>
        </p:nvGraphicFramePr>
        <p:xfrm>
          <a:off x="1100138" y="3397936"/>
          <a:ext cx="207168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3" imgW="1447560" imgH="609480" progId="">
                  <p:embed/>
                </p:oleObj>
              </mc:Choice>
              <mc:Fallback>
                <p:oleObj name="Equation" r:id="rId3" imgW="1447560" imgH="60948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3397936"/>
                        <a:ext cx="2071687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sym typeface="Symbol"/>
              </a:rPr>
              <a:t>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pt-BR" dirty="0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850900" y="2667000"/>
            <a:ext cx="2597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/>
              <a:t> </a:t>
            </a:r>
            <a:r>
              <a:rPr lang="pt-BR" altLang="pt-BR" sz="1600">
                <a:solidFill>
                  <a:srgbClr val="FF3300"/>
                </a:solidFill>
              </a:rPr>
              <a:t>variância populacional </a:t>
            </a:r>
            <a:r>
              <a:rPr lang="pt-BR" altLang="pt-BR" sz="1600" i="1">
                <a:solidFill>
                  <a:srgbClr val="FF3300"/>
                </a:solidFill>
                <a:sym typeface="Symbol" pitchFamily="18" charset="2"/>
              </a:rPr>
              <a:t></a:t>
            </a:r>
            <a:r>
              <a:rPr lang="pt-BR" altLang="pt-BR" sz="1600" baseline="3000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pt-BR" altLang="pt-BR" sz="1600" i="1" baseline="30000">
              <a:solidFill>
                <a:srgbClr val="FF3300"/>
              </a:solidFill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946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123973"/>
              </p:ext>
            </p:extLst>
          </p:nvPr>
        </p:nvGraphicFramePr>
        <p:xfrm>
          <a:off x="3913634" y="3401704"/>
          <a:ext cx="1582737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5" imgW="1104900" imgH="609600" progId="">
                  <p:embed/>
                </p:oleObj>
              </mc:Choice>
              <mc:Fallback>
                <p:oleObj name="Equation" r:id="rId5" imgW="1104900" imgH="6096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634" y="3401704"/>
                        <a:ext cx="1582737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027888"/>
              </p:ext>
            </p:extLst>
          </p:nvPr>
        </p:nvGraphicFramePr>
        <p:xfrm>
          <a:off x="6153596" y="3806517"/>
          <a:ext cx="10541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7" imgW="736600" imgH="279400" progId="">
                  <p:embed/>
                </p:oleObj>
              </mc:Choice>
              <mc:Fallback>
                <p:oleObj name="Equation" r:id="rId7" imgW="736600" imgH="2794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596" y="3806517"/>
                        <a:ext cx="10541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7352159" y="3709679"/>
            <a:ext cx="1684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3300"/>
                </a:solidFill>
              </a:rPr>
              <a:t>estimador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3300"/>
                </a:solidFill>
              </a:rPr>
              <a:t>não tendencioso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-36512" y="6597352"/>
            <a:ext cx="3857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200" dirty="0"/>
              <a:t>(ver </a:t>
            </a:r>
            <a:r>
              <a:rPr lang="pt-BR" altLang="pt-BR" sz="1200" dirty="0" smtClean="0"/>
              <a:t>Estimadores.xlsx)</a:t>
            </a:r>
            <a:endParaRPr lang="pt-BR" altLang="pt-BR" sz="1200" dirty="0"/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3785046" y="4311342"/>
            <a:ext cx="19192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variância amostral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9CC44A-5520-4060-8562-BC4130495D2A}" type="slidenum">
              <a:rPr lang="pt-BR"/>
              <a:pPr>
                <a:defRPr/>
              </a:pPr>
              <a:t>21</a:t>
            </a:fld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822325" y="4941168"/>
            <a:ext cx="8136904" cy="588421"/>
            <a:chOff x="539553" y="6161658"/>
            <a:chExt cx="8136904" cy="588421"/>
          </a:xfrm>
        </p:grpSpPr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539553" y="6165304"/>
              <a:ext cx="813690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365125" indent="-365125" eaLnBrk="1" hangingPunct="1">
                <a:spcBef>
                  <a:spcPct val="0"/>
                </a:spcBef>
                <a:buNone/>
              </a:pPr>
              <a:r>
                <a:rPr lang="pt-BR" altLang="pt-BR" sz="1600" dirty="0"/>
                <a:t>Interpretação (teórica): se calculássemos a média dos     de todas amostras (de tamanho </a:t>
              </a:r>
              <a:r>
                <a:rPr lang="pt-BR" altLang="pt-B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pt-BR" altLang="pt-BR" sz="1600" dirty="0"/>
                <a:t>) possíveis de serem obtidas, o resultado seria </a:t>
              </a:r>
              <a:r>
                <a:rPr lang="pt-BR" altLang="pt-BR" sz="1600" i="1" dirty="0">
                  <a:sym typeface="Symbol"/>
                </a:rPr>
                <a:t></a:t>
              </a:r>
              <a:r>
                <a:rPr lang="pt-BR" altLang="pt-BR" sz="1600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2</a:t>
              </a:r>
              <a:endParaRPr lang="pt-BR" altLang="pt-BR" sz="16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6" name="Objeto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1464597"/>
                </p:ext>
              </p:extLst>
            </p:nvPr>
          </p:nvGraphicFramePr>
          <p:xfrm>
            <a:off x="5776716" y="6161658"/>
            <a:ext cx="23495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9" name="Equation" r:id="rId9" imgW="164880" imgH="203040" progId="">
                    <p:embed/>
                  </p:oleObj>
                </mc:Choice>
                <mc:Fallback>
                  <p:oleObj name="Equation" r:id="rId9" imgW="164880" imgH="203040" progId="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6716" y="6161658"/>
                          <a:ext cx="234950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upo 2"/>
          <p:cNvGrpSpPr/>
          <p:nvPr/>
        </p:nvGrpSpPr>
        <p:grpSpPr>
          <a:xfrm>
            <a:off x="835972" y="5668301"/>
            <a:ext cx="7768475" cy="600075"/>
            <a:chOff x="835972" y="5668301"/>
            <a:chExt cx="7768475" cy="600075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835972" y="5805264"/>
              <a:ext cx="77684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marL="365125" indent="-365125" eaLnBrk="1" hangingPunct="1">
                <a:spcBef>
                  <a:spcPct val="0"/>
                </a:spcBef>
                <a:buNone/>
              </a:pPr>
              <a:r>
                <a:rPr lang="pt-BR" altLang="pt-BR" sz="1600" dirty="0"/>
                <a:t>Curiosidade:                              (precisão aumenta com o tamanho da amostra!)</a:t>
              </a:r>
              <a:endParaRPr lang="pt-BR" altLang="pt-BR" sz="16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886131"/>
                </p:ext>
              </p:extLst>
            </p:nvPr>
          </p:nvGraphicFramePr>
          <p:xfrm>
            <a:off x="2195736" y="5668301"/>
            <a:ext cx="1400175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0" name="Equation" r:id="rId11" imgW="977760" imgH="419040" progId="">
                    <p:embed/>
                  </p:oleObj>
                </mc:Choice>
                <mc:Fallback>
                  <p:oleObj name="Equation" r:id="rId11" imgW="977760" imgH="419040" progId="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736" y="5668301"/>
                          <a:ext cx="1400175" cy="600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52DDCDA1-B45C-1012-1C15-758D5A062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589088"/>
            <a:ext cx="781340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Seja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com distribuição qualquer com média (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/>
              <a:t>) e variância (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 dirty="0"/>
              <a:t>) também desconhecidas. Retira-se uma amostra de tamanho </a:t>
            </a:r>
            <a:r>
              <a:rPr lang="pt-BR" altLang="pt-BR" sz="1600" i="1" dirty="0">
                <a:latin typeface="Times New Roman" pitchFamily="18" charset="0"/>
              </a:rPr>
              <a:t>n</a:t>
            </a:r>
            <a:r>
              <a:rPr lang="pt-BR" altLang="pt-BR" sz="1600" dirty="0"/>
              <a:t> com a finalidade de se estimar 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altLang="pt-BR" sz="1600" dirty="0"/>
              <a:t>. </a:t>
            </a:r>
          </a:p>
        </p:txBody>
      </p:sp>
      <p:grpSp>
        <p:nvGrpSpPr>
          <p:cNvPr id="5" name="Group 27">
            <a:extLst>
              <a:ext uri="{FF2B5EF4-FFF2-40B4-BE49-F238E27FC236}">
                <a16:creationId xmlns:a16="http://schemas.microsoft.com/office/drawing/2014/main" xmlns="" id="{60FB209F-499A-DFBA-DE0C-9291A34D82B5}"/>
              </a:ext>
            </a:extLst>
          </p:cNvPr>
          <p:cNvGrpSpPr>
            <a:grpSpLocks/>
          </p:cNvGrpSpPr>
          <p:nvPr/>
        </p:nvGrpSpPr>
        <p:grpSpPr bwMode="auto">
          <a:xfrm>
            <a:off x="2011257" y="3708990"/>
            <a:ext cx="1103313" cy="574675"/>
            <a:chOff x="2736" y="3526"/>
            <a:chExt cx="695" cy="362"/>
          </a:xfrm>
        </p:grpSpPr>
        <p:sp>
          <p:nvSpPr>
            <p:cNvPr id="6" name="Line 25">
              <a:extLst>
                <a:ext uri="{FF2B5EF4-FFF2-40B4-BE49-F238E27FC236}">
                  <a16:creationId xmlns:a16="http://schemas.microsoft.com/office/drawing/2014/main" xmlns="" id="{E37A4077-0FC6-CFFD-32EA-E546E2129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3744"/>
              <a:ext cx="192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Line 26">
              <a:extLst>
                <a:ext uri="{FF2B5EF4-FFF2-40B4-BE49-F238E27FC236}">
                  <a16:creationId xmlns:a16="http://schemas.microsoft.com/office/drawing/2014/main" xmlns="" id="{EC581BA4-E852-38B8-A8ED-536098EDF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9" y="3526"/>
              <a:ext cx="192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66" grpId="0" autoUpdateAnimBg="0"/>
      <p:bldP spid="10" grpId="0"/>
      <p:bldP spid="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sym typeface="Symbol"/>
              </a:rPr>
              <a:t>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pt-BR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50900" y="1472531"/>
            <a:ext cx="26757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 </a:t>
            </a:r>
            <a:r>
              <a:rPr lang="pt-BR" altLang="pt-BR" sz="1600" dirty="0">
                <a:solidFill>
                  <a:srgbClr val="FF3300"/>
                </a:solidFill>
              </a:rPr>
              <a:t>variância populacional </a:t>
            </a:r>
            <a:r>
              <a:rPr lang="pt-BR" altLang="pt-BR" sz="1600" i="1" dirty="0">
                <a:solidFill>
                  <a:srgbClr val="FF3300"/>
                </a:solidFill>
                <a:sym typeface="Symbol"/>
              </a:rPr>
              <a:t></a:t>
            </a:r>
            <a:r>
              <a:rPr lang="pt-BR" altLang="pt-BR" sz="1600" baseline="30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pt-BR" altLang="pt-BR" sz="1600" i="1" baseline="30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2177D8-98CF-4D5F-9844-75E3408386FA}" type="slidenum">
              <a:rPr lang="pt-BR"/>
              <a:pPr>
                <a:defRPr/>
              </a:pPr>
              <a:t>22</a:t>
            </a:fld>
            <a:endParaRPr lang="pt-BR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446580"/>
              </p:ext>
            </p:extLst>
          </p:nvPr>
        </p:nvGraphicFramePr>
        <p:xfrm>
          <a:off x="5788025" y="2060575"/>
          <a:ext cx="22399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3" imgW="1562040" imgH="228600" progId="">
                  <p:embed/>
                </p:oleObj>
              </mc:Choice>
              <mc:Fallback>
                <p:oleObj name="Equation" r:id="rId3" imgW="1562040" imgH="2286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2060575"/>
                        <a:ext cx="22399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ângulo 5"/>
          <p:cNvSpPr/>
          <p:nvPr/>
        </p:nvSpPr>
        <p:spPr>
          <a:xfrm>
            <a:off x="1043608" y="2060848"/>
            <a:ext cx="48045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/>
              <a:t>Simulando-se     a partir de amostras de uma </a:t>
            </a:r>
            <a:r>
              <a:rPr lang="pt-BR" altLang="pt-BR" dirty="0" err="1"/>
              <a:t>v.a</a:t>
            </a:r>
            <a:r>
              <a:rPr lang="pt-BR" altLang="pt-BR" dirty="0"/>
              <a:t>.</a:t>
            </a:r>
            <a:endParaRPr lang="pt-BR" dirty="0"/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956166"/>
              </p:ext>
            </p:extLst>
          </p:nvPr>
        </p:nvGraphicFramePr>
        <p:xfrm>
          <a:off x="2439988" y="2049463"/>
          <a:ext cx="2349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5" imgW="164880" imgH="203040" progId="">
                  <p:embed/>
                </p:oleObj>
              </mc:Choice>
              <mc:Fallback>
                <p:oleObj name="Equation" r:id="rId5" imgW="164880" imgH="20304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2049463"/>
                        <a:ext cx="2349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714275"/>
              </p:ext>
            </p:extLst>
          </p:nvPr>
        </p:nvGraphicFramePr>
        <p:xfrm>
          <a:off x="3752850" y="1482725"/>
          <a:ext cx="10017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7" imgW="698500" imgH="228600" progId="">
                  <p:embed/>
                </p:oleObj>
              </mc:Choice>
              <mc:Fallback>
                <p:oleObj name="Equation" r:id="rId7" imgW="698500" imgH="2286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1482725"/>
                        <a:ext cx="100171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Seta para baixo 17"/>
          <p:cNvSpPr/>
          <p:nvPr/>
        </p:nvSpPr>
        <p:spPr>
          <a:xfrm rot="2400000">
            <a:off x="6409920" y="1692520"/>
            <a:ext cx="216024" cy="420042"/>
          </a:xfrm>
          <a:prstGeom prst="downArrow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86DFC9FB-3CA3-8338-D82B-E814941862CF}"/>
              </a:ext>
            </a:extLst>
          </p:cNvPr>
          <p:cNvGrpSpPr/>
          <p:nvPr/>
        </p:nvGrpSpPr>
        <p:grpSpPr>
          <a:xfrm>
            <a:off x="694495" y="2564904"/>
            <a:ext cx="7980391" cy="1455643"/>
            <a:chOff x="694495" y="2564904"/>
            <a:chExt cx="7980391" cy="1455643"/>
          </a:xfrm>
        </p:grpSpPr>
        <p:grpSp>
          <p:nvGrpSpPr>
            <p:cNvPr id="11" name="Grupo 10"/>
            <p:cNvGrpSpPr/>
            <p:nvPr/>
          </p:nvGrpSpPr>
          <p:grpSpPr>
            <a:xfrm>
              <a:off x="694495" y="2564904"/>
              <a:ext cx="7742238" cy="1455643"/>
              <a:chOff x="694495" y="2492896"/>
              <a:chExt cx="7742238" cy="1455643"/>
            </a:xfrm>
          </p:grpSpPr>
          <p:pic>
            <p:nvPicPr>
              <p:cNvPr id="67600" name="Picture 16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495" y="2492896"/>
                <a:ext cx="7742238" cy="1455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16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6474535"/>
                  </p:ext>
                </p:extLst>
              </p:nvPr>
            </p:nvGraphicFramePr>
            <p:xfrm>
              <a:off x="954184" y="2541295"/>
              <a:ext cx="492125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9" name="Equation" r:id="rId10" imgW="342720" imgH="177480" progId="">
                      <p:embed/>
                    </p:oleObj>
                  </mc:Choice>
                  <mc:Fallback>
                    <p:oleObj name="Equation" r:id="rId10" imgW="342720" imgH="177480" progId="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4184" y="2541295"/>
                            <a:ext cx="492125" cy="254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xmlns="" id="{9EBBD718-2E64-9663-DDDD-7DCE74EBD8E3}"/>
                </a:ext>
              </a:extLst>
            </p:cNvPr>
            <p:cNvSpPr/>
            <p:nvPr/>
          </p:nvSpPr>
          <p:spPr>
            <a:xfrm>
              <a:off x="6606174" y="2590108"/>
              <a:ext cx="17556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dirty="0"/>
                <a:t>3000 simulações</a:t>
              </a:r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45E82649-14F0-514A-8724-996A1BFA0281}"/>
                </a:ext>
              </a:extLst>
            </p:cNvPr>
            <p:cNvSpPr/>
            <p:nvPr/>
          </p:nvSpPr>
          <p:spPr>
            <a:xfrm>
              <a:off x="8297860" y="3291480"/>
              <a:ext cx="377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i="1" dirty="0">
                  <a:sym typeface="Symbol" panose="05050102010706020507" pitchFamily="18" charset="2"/>
                </a:rPr>
                <a:t></a:t>
              </a:r>
              <a:r>
                <a:rPr lang="pt-BR" altLang="pt-BR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xmlns="" id="{88BB8C26-4A0E-FAC7-FB2B-86697EF17C8C}"/>
              </a:ext>
            </a:extLst>
          </p:cNvPr>
          <p:cNvGrpSpPr/>
          <p:nvPr/>
        </p:nvGrpSpPr>
        <p:grpSpPr>
          <a:xfrm>
            <a:off x="694495" y="3983631"/>
            <a:ext cx="7980391" cy="1455643"/>
            <a:chOff x="694495" y="3983631"/>
            <a:chExt cx="7980391" cy="1455643"/>
          </a:xfrm>
        </p:grpSpPr>
        <p:grpSp>
          <p:nvGrpSpPr>
            <p:cNvPr id="12" name="Grupo 11"/>
            <p:cNvGrpSpPr/>
            <p:nvPr/>
          </p:nvGrpSpPr>
          <p:grpSpPr>
            <a:xfrm>
              <a:off x="694495" y="3983631"/>
              <a:ext cx="7742238" cy="1455643"/>
              <a:chOff x="694495" y="3946714"/>
              <a:chExt cx="7742238" cy="1455643"/>
            </a:xfrm>
          </p:grpSpPr>
          <p:pic>
            <p:nvPicPr>
              <p:cNvPr id="67601" name="Picture 17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495" y="3946714"/>
                <a:ext cx="7742238" cy="1455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4" name="Objeto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5126204"/>
                  </p:ext>
                </p:extLst>
              </p:nvPr>
            </p:nvGraphicFramePr>
            <p:xfrm>
              <a:off x="954184" y="4002242"/>
              <a:ext cx="600075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0" name="Equation" r:id="rId13" imgW="419040" imgH="177480" progId="">
                      <p:embed/>
                    </p:oleObj>
                  </mc:Choice>
                  <mc:Fallback>
                    <p:oleObj name="Equation" r:id="rId13" imgW="419040" imgH="177480" progId="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4184" y="4002242"/>
                            <a:ext cx="600075" cy="254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xmlns="" id="{A0A446F7-43CB-609A-E107-15982D272C88}"/>
                </a:ext>
              </a:extLst>
            </p:cNvPr>
            <p:cNvSpPr/>
            <p:nvPr/>
          </p:nvSpPr>
          <p:spPr>
            <a:xfrm>
              <a:off x="8297860" y="4716839"/>
              <a:ext cx="377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i="1" dirty="0">
                  <a:sym typeface="Symbol" panose="05050102010706020507" pitchFamily="18" charset="2"/>
                </a:rPr>
                <a:t></a:t>
              </a:r>
              <a:r>
                <a:rPr lang="pt-BR" altLang="pt-BR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xmlns="" id="{130DA4DD-C3BB-9172-937C-60369E5DE7EB}"/>
              </a:ext>
            </a:extLst>
          </p:cNvPr>
          <p:cNvGrpSpPr/>
          <p:nvPr/>
        </p:nvGrpSpPr>
        <p:grpSpPr>
          <a:xfrm>
            <a:off x="694495" y="5402357"/>
            <a:ext cx="7980391" cy="1455643"/>
            <a:chOff x="694495" y="5402357"/>
            <a:chExt cx="7980391" cy="1455643"/>
          </a:xfrm>
        </p:grpSpPr>
        <p:grpSp>
          <p:nvGrpSpPr>
            <p:cNvPr id="19" name="Grupo 18"/>
            <p:cNvGrpSpPr/>
            <p:nvPr/>
          </p:nvGrpSpPr>
          <p:grpSpPr>
            <a:xfrm>
              <a:off x="694495" y="5402357"/>
              <a:ext cx="7742238" cy="1455643"/>
              <a:chOff x="694495" y="5402357"/>
              <a:chExt cx="7742238" cy="1455643"/>
            </a:xfrm>
          </p:grpSpPr>
          <p:pic>
            <p:nvPicPr>
              <p:cNvPr id="67602" name="Picture 18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495" y="5402357"/>
                <a:ext cx="7742238" cy="14556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5" name="Objeto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1532501"/>
                  </p:ext>
                </p:extLst>
              </p:nvPr>
            </p:nvGraphicFramePr>
            <p:xfrm>
              <a:off x="954184" y="5479256"/>
              <a:ext cx="619125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1" name="Equation" r:id="rId16" imgW="431640" imgH="177480" progId="">
                      <p:embed/>
                    </p:oleObj>
                  </mc:Choice>
                  <mc:Fallback>
                    <p:oleObj name="Equation" r:id="rId16" imgW="431640" imgH="177480" progId="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4184" y="5479256"/>
                            <a:ext cx="619125" cy="2540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xmlns="" id="{9ABD6391-B5A3-FA25-796E-1E63C6646FE8}"/>
                </a:ext>
              </a:extLst>
            </p:cNvPr>
            <p:cNvSpPr/>
            <p:nvPr/>
          </p:nvSpPr>
          <p:spPr>
            <a:xfrm>
              <a:off x="8297860" y="6142198"/>
              <a:ext cx="3770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i="1" dirty="0">
                  <a:sym typeface="Symbol" panose="05050102010706020507" pitchFamily="18" charset="2"/>
                </a:rPr>
                <a:t></a:t>
              </a:r>
              <a:r>
                <a:rPr lang="pt-BR" altLang="pt-BR" baseline="30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1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662781" y="2916866"/>
            <a:ext cx="830170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Considere que </a:t>
            </a:r>
            <a:r>
              <a:rPr lang="pt-BR" altLang="pt-BR" sz="1600" i="1" dirty="0">
                <a:latin typeface="Times New Roman" charset="0"/>
              </a:rPr>
              <a:t>n</a:t>
            </a:r>
            <a:r>
              <a:rPr lang="pt-BR" altLang="pt-BR" sz="1600" dirty="0"/>
              <a:t> bolas são escolhidas ao acaso (com reposição), definindo-se </a:t>
            </a:r>
            <a:r>
              <a:rPr lang="pt-BR" altLang="pt-BR" sz="1600" i="1" dirty="0">
                <a:latin typeface="Times New Roman" charset="0"/>
              </a:rPr>
              <a:t>Y</a:t>
            </a:r>
            <a:r>
              <a:rPr lang="pt-BR" altLang="pt-BR" sz="1600" dirty="0"/>
              <a:t> como o número de bolas vermelhas entre as </a:t>
            </a:r>
            <a:r>
              <a:rPr lang="pt-BR" altLang="pt-BR" sz="1600" i="1" dirty="0">
                <a:latin typeface="Times New Roman" charset="0"/>
              </a:rPr>
              <a:t>n</a:t>
            </a:r>
            <a:r>
              <a:rPr lang="pt-BR" altLang="pt-BR" sz="1600" dirty="0"/>
              <a:t> selecionadas, qual a distribuição de </a:t>
            </a:r>
            <a:r>
              <a:rPr lang="pt-BR" altLang="pt-BR" sz="1600" i="1" dirty="0">
                <a:latin typeface="Times New Roman" charset="0"/>
              </a:rPr>
              <a:t>Y</a:t>
            </a:r>
            <a:r>
              <a:rPr lang="pt-BR" altLang="pt-BR" sz="1600" dirty="0"/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i="1" dirty="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</a:rPr>
              <a:t>	Y</a:t>
            </a:r>
            <a:r>
              <a:rPr lang="pt-BR" altLang="pt-BR" sz="1600" dirty="0">
                <a:latin typeface="Times New Roman" charset="0"/>
              </a:rPr>
              <a:t> ~ </a:t>
            </a:r>
            <a:r>
              <a:rPr lang="pt-BR" altLang="pt-BR" sz="1600" dirty="0"/>
              <a:t>Binomial(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pt-BR" sz="1600" dirty="0"/>
              <a:t>,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pt-BR" sz="1600" dirty="0"/>
              <a:t>)</a:t>
            </a:r>
          </a:p>
        </p:txBody>
      </p:sp>
      <p:graphicFrame>
        <p:nvGraphicFramePr>
          <p:cNvPr id="16389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678674"/>
              </p:ext>
            </p:extLst>
          </p:nvPr>
        </p:nvGraphicFramePr>
        <p:xfrm>
          <a:off x="3007593" y="4665637"/>
          <a:ext cx="563562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3" imgW="393529" imgH="393529" progId="">
                  <p:embed/>
                </p:oleObj>
              </mc:Choice>
              <mc:Fallback>
                <p:oleObj name="Equation" r:id="rId3" imgW="393529" imgH="393529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7593" y="4665637"/>
                        <a:ext cx="563562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latin typeface="Times New Roman" pitchFamily="18" charset="0"/>
                <a:sym typeface="Symbol" pitchFamily="18" charset="2"/>
              </a:rPr>
              <a:t>p</a:t>
            </a:r>
            <a:endParaRPr lang="pt-BR" i="1" dirty="0">
              <a:latin typeface="Times New Roman" pitchFamily="18" charset="0"/>
            </a:endParaRPr>
          </a:p>
        </p:txBody>
      </p:sp>
      <p:sp>
        <p:nvSpPr>
          <p:cNvPr id="163891" name="Text Box 51"/>
          <p:cNvSpPr txBox="1">
            <a:spLocks noChangeArrowheads="1"/>
          </p:cNvSpPr>
          <p:nvPr/>
        </p:nvSpPr>
        <p:spPr bwMode="auto">
          <a:xfrm>
            <a:off x="1706563" y="1484784"/>
            <a:ext cx="70564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Numa urna, há </a:t>
            </a:r>
            <a:r>
              <a:rPr lang="pt-BR" altLang="pt-BR" sz="1600" i="1" dirty="0">
                <a:latin typeface="Times New Roman" charset="0"/>
              </a:rPr>
              <a:t>N</a:t>
            </a:r>
            <a:r>
              <a:rPr lang="pt-BR" altLang="pt-BR" sz="1600" dirty="0"/>
              <a:t> bolas, sendo </a:t>
            </a:r>
            <a:r>
              <a:rPr lang="pt-BR" altLang="pt-BR" sz="1600" i="1" dirty="0">
                <a:latin typeface="Times New Roman" charset="0"/>
              </a:rPr>
              <a:t>K</a:t>
            </a:r>
            <a:r>
              <a:rPr lang="pt-BR" altLang="pt-BR" sz="1600" dirty="0"/>
              <a:t> vermelhas e </a:t>
            </a:r>
            <a:r>
              <a:rPr lang="pt-BR" altLang="pt-BR" sz="1600" i="1" dirty="0">
                <a:latin typeface="Times New Roman" charset="0"/>
              </a:rPr>
              <a:t>N </a:t>
            </a:r>
            <a:r>
              <a:rPr lang="pt-BR" altLang="pt-BR" sz="1600" dirty="0">
                <a:latin typeface="Times New Roman" charset="0"/>
              </a:rPr>
              <a:t>–</a:t>
            </a:r>
            <a:r>
              <a:rPr lang="pt-BR" altLang="pt-BR" sz="1600" i="1" dirty="0">
                <a:latin typeface="Times New Roman" charset="0"/>
              </a:rPr>
              <a:t> K</a:t>
            </a:r>
            <a:r>
              <a:rPr lang="pt-BR" altLang="pt-BR" sz="1600" dirty="0"/>
              <a:t> azuis. Assim, pode-se dizer que </a:t>
            </a:r>
            <a:r>
              <a:rPr lang="pt-BR" altLang="pt-BR" sz="1600" i="1" dirty="0">
                <a:latin typeface="Times New Roman" charset="0"/>
              </a:rPr>
              <a:t>K</a:t>
            </a:r>
            <a:r>
              <a:rPr lang="pt-BR" altLang="pt-BR" sz="1600" dirty="0">
                <a:latin typeface="Times New Roman" charset="0"/>
              </a:rPr>
              <a:t>/</a:t>
            </a:r>
            <a:r>
              <a:rPr lang="pt-BR" altLang="pt-BR" sz="1600" i="1" dirty="0">
                <a:latin typeface="Times New Roman" charset="0"/>
              </a:rPr>
              <a:t>N</a:t>
            </a:r>
            <a:r>
              <a:rPr lang="pt-BR" altLang="pt-BR" sz="1600" dirty="0"/>
              <a:t> representa a proporção </a:t>
            </a:r>
            <a:r>
              <a:rPr lang="pt-BR" altLang="pt-BR" sz="1600" i="1" dirty="0">
                <a:latin typeface="Times New Roman" charset="0"/>
              </a:rPr>
              <a:t>p</a:t>
            </a:r>
            <a:r>
              <a:rPr lang="pt-BR" altLang="pt-BR" sz="1600" dirty="0"/>
              <a:t> de bolas vermelhas na urna (que por sua vez, representa a probabilidade de se selecionar uma bola vermelha desta urna).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Mas se </a:t>
            </a:r>
            <a:r>
              <a:rPr lang="pt-BR" altLang="pt-BR" sz="1600" i="1" dirty="0">
                <a:latin typeface="Times New Roman" charset="0"/>
              </a:rPr>
              <a:t>N</a:t>
            </a:r>
            <a:r>
              <a:rPr lang="pt-BR" altLang="pt-BR" sz="1600" dirty="0"/>
              <a:t> e </a:t>
            </a:r>
            <a:r>
              <a:rPr lang="pt-BR" altLang="pt-BR" sz="1600" i="1" dirty="0">
                <a:latin typeface="Times New Roman" charset="0"/>
              </a:rPr>
              <a:t>K</a:t>
            </a:r>
            <a:r>
              <a:rPr lang="pt-BR" altLang="pt-BR" sz="1600" dirty="0"/>
              <a:t> são desconhecidos, como estimar </a:t>
            </a:r>
            <a:r>
              <a:rPr lang="pt-BR" altLang="pt-BR" sz="1600" i="1" dirty="0">
                <a:latin typeface="Times New Roman" charset="0"/>
              </a:rPr>
              <a:t>p</a:t>
            </a:r>
            <a:r>
              <a:rPr lang="pt-BR" altLang="pt-BR" sz="1600" dirty="0"/>
              <a:t>?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3420349" y="4757712"/>
            <a:ext cx="3311528" cy="341313"/>
            <a:chOff x="896" y="2103"/>
            <a:chExt cx="2086" cy="215"/>
          </a:xfrm>
        </p:grpSpPr>
        <p:sp>
          <p:nvSpPr>
            <p:cNvPr id="25622" name="Text Box 52"/>
            <p:cNvSpPr txBox="1">
              <a:spLocks noChangeArrowheads="1"/>
            </p:cNvSpPr>
            <p:nvPr/>
          </p:nvSpPr>
          <p:spPr bwMode="auto">
            <a:xfrm>
              <a:off x="1292" y="2103"/>
              <a:ext cx="169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3300"/>
                  </a:solidFill>
                </a:rPr>
                <a:t>Proporção Amostral</a:t>
              </a:r>
            </a:p>
          </p:txBody>
        </p:sp>
        <p:graphicFrame>
          <p:nvGraphicFramePr>
            <p:cNvPr id="25623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9702650"/>
                </p:ext>
              </p:extLst>
            </p:nvPr>
          </p:nvGraphicFramePr>
          <p:xfrm>
            <a:off x="896" y="2135"/>
            <a:ext cx="13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1" name="Equation" r:id="rId5" imgW="152268" imgH="203024" progId="">
                    <p:embed/>
                  </p:oleObj>
                </mc:Choice>
                <mc:Fallback>
                  <p:oleObj name="Equation" r:id="rId5" imgW="152268" imgH="203024" progId="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2135"/>
                          <a:ext cx="137" cy="18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0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6659"/>
              </p:ext>
            </p:extLst>
          </p:nvPr>
        </p:nvGraphicFramePr>
        <p:xfrm>
          <a:off x="3237383" y="3514126"/>
          <a:ext cx="9271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7" imgW="647700" imgH="431800" progId="">
                  <p:embed/>
                </p:oleObj>
              </mc:Choice>
              <mc:Fallback>
                <p:oleObj name="Equation" r:id="rId7" imgW="647700" imgH="43180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383" y="3514126"/>
                        <a:ext cx="92710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2" name="Text Box 62"/>
          <p:cNvSpPr txBox="1">
            <a:spLocks noChangeArrowheads="1"/>
          </p:cNvSpPr>
          <p:nvPr/>
        </p:nvSpPr>
        <p:spPr bwMode="auto">
          <a:xfrm>
            <a:off x="4545483" y="3630014"/>
            <a:ext cx="4281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i="1" baseline="-25000" dirty="0">
                <a:latin typeface="Times New Roman" charset="0"/>
              </a:rPr>
              <a:t>i</a:t>
            </a:r>
            <a:r>
              <a:rPr lang="pt-BR" altLang="pt-BR" sz="1600" dirty="0">
                <a:latin typeface="Times New Roman" charset="0"/>
              </a:rPr>
              <a:t> ~</a:t>
            </a:r>
            <a:r>
              <a:rPr lang="pt-BR" altLang="pt-BR" sz="1600" dirty="0"/>
              <a:t> Bernoulli    </a:t>
            </a:r>
            <a:r>
              <a:rPr lang="pt-BR" altLang="pt-BR" sz="1600" i="1" dirty="0">
                <a:latin typeface="Times New Roman" charset="0"/>
              </a:rPr>
              <a:t>p</a:t>
            </a:r>
            <a:r>
              <a:rPr lang="pt-BR" altLang="pt-BR" sz="1600" dirty="0">
                <a:latin typeface="Times New Roman" charset="0"/>
              </a:rPr>
              <a:t> = </a:t>
            </a:r>
            <a:r>
              <a:rPr lang="pt-BR" altLang="pt-BR" sz="1600" i="1" dirty="0">
                <a:latin typeface="Times New Roman" charset="0"/>
              </a:rPr>
              <a:t>P</a:t>
            </a:r>
            <a:r>
              <a:rPr lang="pt-BR" altLang="pt-BR" sz="1600" dirty="0">
                <a:latin typeface="Times New Roman" charset="0"/>
              </a:rPr>
              <a:t>(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i="1" baseline="-25000" dirty="0">
                <a:latin typeface="Times New Roman" charset="0"/>
              </a:rPr>
              <a:t>i</a:t>
            </a:r>
            <a:r>
              <a:rPr lang="pt-BR" altLang="pt-BR" sz="1600" dirty="0">
                <a:latin typeface="Times New Roman" charset="0"/>
              </a:rPr>
              <a:t> = 1)    </a:t>
            </a:r>
            <a:r>
              <a:rPr lang="pt-BR" altLang="pt-BR" sz="1600" dirty="0">
                <a:latin typeface="Times New Roman" charset="0"/>
                <a:sym typeface="Symbol"/>
              </a:rPr>
              <a:t>   </a:t>
            </a:r>
            <a:r>
              <a:rPr lang="pt-BR" altLang="pt-BR" sz="1600" i="1" dirty="0">
                <a:latin typeface="Times New Roman" charset="0"/>
                <a:sym typeface="Symbol"/>
              </a:rPr>
              <a:t>P</a:t>
            </a:r>
            <a:r>
              <a:rPr lang="pt-BR" altLang="pt-BR" sz="1600" dirty="0">
                <a:latin typeface="Times New Roman" charset="0"/>
              </a:rPr>
              <a:t>(</a:t>
            </a:r>
            <a:r>
              <a:rPr lang="pt-BR" altLang="pt-BR" sz="1600" dirty="0">
                <a:latin typeface="+mn-lt"/>
              </a:rPr>
              <a:t>sucesso</a:t>
            </a:r>
            <a:r>
              <a:rPr lang="pt-BR" altLang="pt-BR" sz="1600" dirty="0">
                <a:latin typeface="Times New Roman" charset="0"/>
              </a:rPr>
              <a:t>)</a:t>
            </a:r>
          </a:p>
        </p:txBody>
      </p:sp>
      <p:graphicFrame>
        <p:nvGraphicFramePr>
          <p:cNvPr id="16390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8030059"/>
              </p:ext>
            </p:extLst>
          </p:nvPr>
        </p:nvGraphicFramePr>
        <p:xfrm>
          <a:off x="827584" y="5485556"/>
          <a:ext cx="69056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9" imgW="482391" imgH="203112" progId="">
                  <p:embed/>
                </p:oleObj>
              </mc:Choice>
              <mc:Fallback>
                <p:oleObj name="Equation" r:id="rId9" imgW="482391" imgH="203112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485556"/>
                        <a:ext cx="690563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6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732858"/>
              </p:ext>
            </p:extLst>
          </p:nvPr>
        </p:nvGraphicFramePr>
        <p:xfrm>
          <a:off x="1481634" y="5306169"/>
          <a:ext cx="8001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11" imgW="558558" imgH="431613" progId="">
                  <p:embed/>
                </p:oleObj>
              </mc:Choice>
              <mc:Fallback>
                <p:oleObj name="Equation" r:id="rId11" imgW="558558" imgH="431613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634" y="5306169"/>
                        <a:ext cx="800100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7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100630"/>
              </p:ext>
            </p:extLst>
          </p:nvPr>
        </p:nvGraphicFramePr>
        <p:xfrm>
          <a:off x="2218234" y="5333156"/>
          <a:ext cx="7270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13" imgW="507780" imgH="393529" progId="">
                  <p:embed/>
                </p:oleObj>
              </mc:Choice>
              <mc:Fallback>
                <p:oleObj name="Equation" r:id="rId13" imgW="507780" imgH="393529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234" y="5333156"/>
                        <a:ext cx="72707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8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975780"/>
              </p:ext>
            </p:extLst>
          </p:nvPr>
        </p:nvGraphicFramePr>
        <p:xfrm>
          <a:off x="2948484" y="5333156"/>
          <a:ext cx="6905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15" imgW="482391" imgH="393529" progId="">
                  <p:embed/>
                </p:oleObj>
              </mc:Choice>
              <mc:Fallback>
                <p:oleObj name="Equation" r:id="rId15" imgW="482391" imgH="393529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8484" y="5333156"/>
                        <a:ext cx="69056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1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152504"/>
              </p:ext>
            </p:extLst>
          </p:nvPr>
        </p:nvGraphicFramePr>
        <p:xfrm>
          <a:off x="827584" y="6215335"/>
          <a:ext cx="85407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17" imgW="596641" imgH="203112" progId="">
                  <p:embed/>
                </p:oleObj>
              </mc:Choice>
              <mc:Fallback>
                <p:oleObj name="Equation" r:id="rId17" imgW="596641" imgH="203112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6215335"/>
                        <a:ext cx="85407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2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272785"/>
              </p:ext>
            </p:extLst>
          </p:nvPr>
        </p:nvGraphicFramePr>
        <p:xfrm>
          <a:off x="1634034" y="6051823"/>
          <a:ext cx="9636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19" imgW="672808" imgH="431613" progId="">
                  <p:embed/>
                </p:oleObj>
              </mc:Choice>
              <mc:Fallback>
                <p:oleObj name="Equation" r:id="rId19" imgW="672808" imgH="431613" progId="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034" y="6051823"/>
                        <a:ext cx="963613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3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664662"/>
              </p:ext>
            </p:extLst>
          </p:nvPr>
        </p:nvGraphicFramePr>
        <p:xfrm>
          <a:off x="2564309" y="6070873"/>
          <a:ext cx="8905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21" imgW="622030" imgH="393529" progId="">
                  <p:embed/>
                </p:oleObj>
              </mc:Choice>
              <mc:Fallback>
                <p:oleObj name="Equation" r:id="rId21" imgW="622030" imgH="393529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309" y="6070873"/>
                        <a:ext cx="890588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4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577224"/>
              </p:ext>
            </p:extLst>
          </p:nvPr>
        </p:nvGraphicFramePr>
        <p:xfrm>
          <a:off x="3446959" y="6070873"/>
          <a:ext cx="9461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23" imgW="660113" imgH="393529" progId="">
                  <p:embed/>
                </p:oleObj>
              </mc:Choice>
              <mc:Fallback>
                <p:oleObj name="Equation" r:id="rId23" imgW="660113" imgH="393529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959" y="6070873"/>
                        <a:ext cx="946150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59E0F-146C-49C4-83C2-35F28FDB6238}" type="slidenum">
              <a:rPr lang="pt-BR"/>
              <a:pPr>
                <a:defRPr/>
              </a:pPr>
              <a:t>23</a:t>
            </a:fld>
            <a:endParaRPr lang="pt-BR"/>
          </a:p>
        </p:txBody>
      </p:sp>
      <p:grpSp>
        <p:nvGrpSpPr>
          <p:cNvPr id="24" name="Grupo 39"/>
          <p:cNvGrpSpPr>
            <a:grpSpLocks/>
          </p:cNvGrpSpPr>
          <p:nvPr/>
        </p:nvGrpSpPr>
        <p:grpSpPr bwMode="auto">
          <a:xfrm>
            <a:off x="785813" y="1557536"/>
            <a:ext cx="920750" cy="1295400"/>
            <a:chOff x="1000100" y="2857496"/>
            <a:chExt cx="921208" cy="1295400"/>
          </a:xfrm>
        </p:grpSpPr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1142976" y="391818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1357290" y="3143248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1000100" y="2857496"/>
              <a:ext cx="914400" cy="1295400"/>
            </a:xfrm>
            <a:custGeom>
              <a:avLst/>
              <a:gdLst>
                <a:gd name="T0" fmla="*/ 0 w 576"/>
                <a:gd name="T1" fmla="*/ 0 h 816"/>
                <a:gd name="T2" fmla="*/ 0 w 576"/>
                <a:gd name="T3" fmla="*/ 2147483647 h 816"/>
                <a:gd name="T4" fmla="*/ 2147483647 w 576"/>
                <a:gd name="T5" fmla="*/ 2147483647 h 816"/>
                <a:gd name="T6" fmla="*/ 2147483647 w 576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816"/>
                <a:gd name="T14" fmla="*/ 576 w 576"/>
                <a:gd name="T15" fmla="*/ 816 h 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816">
                  <a:moveTo>
                    <a:pt x="0" y="0"/>
                  </a:moveTo>
                  <a:lnTo>
                    <a:pt x="0" y="816"/>
                  </a:lnTo>
                  <a:lnTo>
                    <a:pt x="576" y="816"/>
                  </a:lnTo>
                  <a:lnTo>
                    <a:pt x="57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1152500" y="3009896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1533500" y="3200396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1152500" y="3771896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1152500" y="3390896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2" name="Oval 10"/>
            <p:cNvSpPr>
              <a:spLocks noChangeArrowheads="1"/>
            </p:cNvSpPr>
            <p:nvPr/>
          </p:nvSpPr>
          <p:spPr bwMode="auto">
            <a:xfrm>
              <a:off x="1533500" y="3543296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1681822" y="3357562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4" name="Oval 12"/>
            <p:cNvSpPr>
              <a:spLocks noChangeArrowheads="1"/>
            </p:cNvSpPr>
            <p:nvPr/>
          </p:nvSpPr>
          <p:spPr bwMode="auto">
            <a:xfrm>
              <a:off x="1533500" y="3886196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1357290" y="3286124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6" name="Oval 10"/>
            <p:cNvSpPr>
              <a:spLocks noChangeArrowheads="1"/>
            </p:cNvSpPr>
            <p:nvPr/>
          </p:nvSpPr>
          <p:spPr bwMode="auto">
            <a:xfrm>
              <a:off x="1500166" y="307181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7" name="Oval 12"/>
            <p:cNvSpPr>
              <a:spLocks noChangeArrowheads="1"/>
            </p:cNvSpPr>
            <p:nvPr/>
          </p:nvSpPr>
          <p:spPr bwMode="auto">
            <a:xfrm>
              <a:off x="1285852" y="3918180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1681822" y="391818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1214414" y="3214686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1000100" y="3571876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1" name="Oval 10"/>
            <p:cNvSpPr>
              <a:spLocks noChangeArrowheads="1"/>
            </p:cNvSpPr>
            <p:nvPr/>
          </p:nvSpPr>
          <p:spPr bwMode="auto">
            <a:xfrm>
              <a:off x="1000100" y="391818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2" name="Oval 10"/>
            <p:cNvSpPr>
              <a:spLocks noChangeArrowheads="1"/>
            </p:cNvSpPr>
            <p:nvPr/>
          </p:nvSpPr>
          <p:spPr bwMode="auto">
            <a:xfrm>
              <a:off x="1000100" y="3214686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1357290" y="3714752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4" name="Oval 10"/>
            <p:cNvSpPr>
              <a:spLocks noChangeArrowheads="1"/>
            </p:cNvSpPr>
            <p:nvPr/>
          </p:nvSpPr>
          <p:spPr bwMode="auto">
            <a:xfrm>
              <a:off x="1214414" y="3571876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5" name="Oval 10"/>
            <p:cNvSpPr>
              <a:spLocks noChangeArrowheads="1"/>
            </p:cNvSpPr>
            <p:nvPr/>
          </p:nvSpPr>
          <p:spPr bwMode="auto">
            <a:xfrm>
              <a:off x="1357290" y="350043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6" name="Oval 11"/>
            <p:cNvSpPr>
              <a:spLocks noChangeArrowheads="1"/>
            </p:cNvSpPr>
            <p:nvPr/>
          </p:nvSpPr>
          <p:spPr bwMode="auto">
            <a:xfrm>
              <a:off x="1500166" y="3429000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1653928" y="3714752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1692708" y="3571876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000100" y="3714752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0" name="Oval 10"/>
            <p:cNvSpPr>
              <a:spLocks noChangeArrowheads="1"/>
            </p:cNvSpPr>
            <p:nvPr/>
          </p:nvSpPr>
          <p:spPr bwMode="auto">
            <a:xfrm>
              <a:off x="1428728" y="385762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1" name="Oval 11"/>
            <p:cNvSpPr>
              <a:spLocks noChangeArrowheads="1"/>
            </p:cNvSpPr>
            <p:nvPr/>
          </p:nvSpPr>
          <p:spPr bwMode="auto">
            <a:xfrm>
              <a:off x="1000100" y="3357562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2" name="Oval 10"/>
            <p:cNvSpPr>
              <a:spLocks noChangeArrowheads="1"/>
            </p:cNvSpPr>
            <p:nvPr/>
          </p:nvSpPr>
          <p:spPr bwMode="auto">
            <a:xfrm>
              <a:off x="1285852" y="3000372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3" name="Oval 10"/>
            <p:cNvSpPr>
              <a:spLocks noChangeArrowheads="1"/>
            </p:cNvSpPr>
            <p:nvPr/>
          </p:nvSpPr>
          <p:spPr bwMode="auto">
            <a:xfrm>
              <a:off x="1692708" y="314324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1000100" y="3000372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1686586" y="3000372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57" name="Text Box 30"/>
          <p:cNvSpPr txBox="1">
            <a:spLocks noChangeArrowheads="1"/>
          </p:cNvSpPr>
          <p:nvPr/>
        </p:nvSpPr>
        <p:spPr bwMode="auto">
          <a:xfrm>
            <a:off x="835025" y="4221088"/>
            <a:ext cx="4027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Qual é o melhor estimador pontual de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pt-BR" sz="1600" dirty="0"/>
              <a:t>?</a:t>
            </a:r>
          </a:p>
        </p:txBody>
      </p: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3753421" y="5314856"/>
            <a:ext cx="1684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3300"/>
                </a:solidFill>
              </a:rPr>
              <a:t>estimador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3300"/>
                </a:solidFill>
              </a:rPr>
              <a:t>não tendencioso</a:t>
            </a: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4581053" y="5919663"/>
            <a:ext cx="4167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200" dirty="0"/>
              <a:t>Quanto maior o tamanho da amostra (</a:t>
            </a:r>
            <a:r>
              <a:rPr lang="pt-BR" altLang="pt-BR" sz="12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pt-BR" sz="1200" dirty="0"/>
              <a:t>), mais precisa será a estimativa de </a:t>
            </a:r>
            <a:r>
              <a:rPr lang="pt-BR" altLang="pt-BR" sz="1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endParaRPr lang="pt-BR" alt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4581053" y="6375504"/>
            <a:ext cx="41674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200" dirty="0"/>
              <a:t>Quanto mais </a:t>
            </a:r>
            <a:r>
              <a:rPr lang="pt-BR" altLang="pt-BR" sz="1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pt-BR" altLang="pt-BR" sz="1200" dirty="0"/>
              <a:t> se aproxima de 0,5 (50%), menos precisa será sua estimativa</a:t>
            </a:r>
            <a:endParaRPr lang="pt-BR" alt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1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 autoUpdateAnimBg="0"/>
      <p:bldP spid="163891" grpId="0" uiExpand="1" build="p" autoUpdateAnimBg="0"/>
      <p:bldP spid="163902" grpId="0" autoUpdateAnimBg="0"/>
      <p:bldP spid="57" grpId="0" autoUpdateAnimBg="0"/>
      <p:bldP spid="58" grpId="0" autoUpdateAnimBg="0"/>
      <p:bldP spid="59" grpId="0"/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latin typeface="Times New Roman" pitchFamily="18" charset="0"/>
                <a:sym typeface="Symbol" pitchFamily="18" charset="2"/>
              </a:rPr>
              <a:t>p</a:t>
            </a:r>
            <a:endParaRPr lang="pt-BR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50900" y="1472531"/>
            <a:ext cx="27254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 </a:t>
            </a:r>
            <a:r>
              <a:rPr lang="pt-BR" altLang="pt-BR" sz="1600" dirty="0">
                <a:solidFill>
                  <a:srgbClr val="FF3300"/>
                </a:solidFill>
              </a:rPr>
              <a:t>proporção populacional </a:t>
            </a:r>
            <a:r>
              <a:rPr lang="pt-BR" altLang="pt-BR" sz="16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endParaRPr lang="pt-BR" altLang="pt-BR" sz="1600" i="1" baseline="30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133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6755599"/>
              </p:ext>
            </p:extLst>
          </p:nvPr>
        </p:nvGraphicFramePr>
        <p:xfrm>
          <a:off x="3816350" y="1500188"/>
          <a:ext cx="87471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3" imgW="609480" imgH="203040" progId="">
                  <p:embed/>
                </p:oleObj>
              </mc:Choice>
              <mc:Fallback>
                <p:oleObj name="Equation" r:id="rId3" imgW="609480" imgH="20304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1500188"/>
                        <a:ext cx="874713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2177D8-98CF-4D5F-9844-75E3408386FA}" type="slidenum">
              <a:rPr lang="pt-BR"/>
              <a:pPr>
                <a:defRPr/>
              </a:pPr>
              <a:t>24</a:t>
            </a:fld>
            <a:endParaRPr lang="pt-BR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27198"/>
              </p:ext>
            </p:extLst>
          </p:nvPr>
        </p:nvGraphicFramePr>
        <p:xfrm>
          <a:off x="5806455" y="2092325"/>
          <a:ext cx="2293937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5" imgW="1600200" imgH="203040" progId="">
                  <p:embed/>
                </p:oleObj>
              </mc:Choice>
              <mc:Fallback>
                <p:oleObj name="Equation" r:id="rId5" imgW="1600200" imgH="20304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6455" y="2092325"/>
                        <a:ext cx="2293937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tângulo 5"/>
          <p:cNvSpPr/>
          <p:nvPr/>
        </p:nvSpPr>
        <p:spPr>
          <a:xfrm>
            <a:off x="1043608" y="2060848"/>
            <a:ext cx="48045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/>
              <a:t>Simulando-se     a partir de amostras de uma </a:t>
            </a:r>
            <a:r>
              <a:rPr lang="pt-BR" altLang="pt-BR" dirty="0" err="1"/>
              <a:t>v.a</a:t>
            </a:r>
            <a:r>
              <a:rPr lang="pt-BR" altLang="pt-BR" dirty="0"/>
              <a:t>.</a:t>
            </a:r>
            <a:endParaRPr lang="pt-BR" dirty="0"/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681929"/>
              </p:ext>
            </p:extLst>
          </p:nvPr>
        </p:nvGraphicFramePr>
        <p:xfrm>
          <a:off x="2449513" y="2096044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7" imgW="152280" imgH="203040" progId="">
                  <p:embed/>
                </p:oleObj>
              </mc:Choice>
              <mc:Fallback>
                <p:oleObj name="Equation" r:id="rId7" imgW="152280" imgH="20304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2096044"/>
                        <a:ext cx="2159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314779"/>
              </p:ext>
            </p:extLst>
          </p:nvPr>
        </p:nvGraphicFramePr>
        <p:xfrm>
          <a:off x="5016500" y="1358900"/>
          <a:ext cx="12017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9" imgW="838080" imgH="393480" progId="">
                  <p:embed/>
                </p:oleObj>
              </mc:Choice>
              <mc:Fallback>
                <p:oleObj name="Equation" r:id="rId9" imgW="838080" imgH="39348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1358900"/>
                        <a:ext cx="1201738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Agrupar 15">
            <a:extLst>
              <a:ext uri="{FF2B5EF4-FFF2-40B4-BE49-F238E27FC236}">
                <a16:creationId xmlns:a16="http://schemas.microsoft.com/office/drawing/2014/main" xmlns="" id="{E7BE2356-DEA4-9429-84B7-36123561111F}"/>
              </a:ext>
            </a:extLst>
          </p:cNvPr>
          <p:cNvGrpSpPr/>
          <p:nvPr/>
        </p:nvGrpSpPr>
        <p:grpSpPr>
          <a:xfrm>
            <a:off x="694495" y="2564904"/>
            <a:ext cx="7890623" cy="1455035"/>
            <a:chOff x="694495" y="2564904"/>
            <a:chExt cx="7890623" cy="1455035"/>
          </a:xfrm>
        </p:grpSpPr>
        <p:grpSp>
          <p:nvGrpSpPr>
            <p:cNvPr id="14" name="Grupo 13"/>
            <p:cNvGrpSpPr/>
            <p:nvPr/>
          </p:nvGrpSpPr>
          <p:grpSpPr>
            <a:xfrm>
              <a:off x="694495" y="2564904"/>
              <a:ext cx="7742238" cy="1455035"/>
              <a:chOff x="694495" y="2492896"/>
              <a:chExt cx="7742238" cy="1455035"/>
            </a:xfrm>
          </p:grpSpPr>
          <p:pic>
            <p:nvPicPr>
              <p:cNvPr id="68619" name="Picture 11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495" y="2492896"/>
                <a:ext cx="7742238" cy="1455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25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0621473"/>
                  </p:ext>
                </p:extLst>
              </p:nvPr>
            </p:nvGraphicFramePr>
            <p:xfrm>
              <a:off x="1072555" y="2565069"/>
              <a:ext cx="1293813" cy="2905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4" name="Equation" r:id="rId12" imgW="901440" imgH="203040" progId="">
                      <p:embed/>
                    </p:oleObj>
                  </mc:Choice>
                  <mc:Fallback>
                    <p:oleObj name="Equation" r:id="rId12" imgW="901440" imgH="203040" progId="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2555" y="2565069"/>
                            <a:ext cx="1293813" cy="2905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B48DFEC7-492A-A6F7-5A24-DFF576751E9E}"/>
                </a:ext>
              </a:extLst>
            </p:cNvPr>
            <p:cNvSpPr/>
            <p:nvPr/>
          </p:nvSpPr>
          <p:spPr>
            <a:xfrm>
              <a:off x="6606174" y="2590108"/>
              <a:ext cx="17556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dirty="0"/>
                <a:t>3000 simulações</a:t>
              </a:r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E6F4D23B-C090-DCD3-5CE1-72C8A8CA04AA}"/>
                </a:ext>
              </a:extLst>
            </p:cNvPr>
            <p:cNvSpPr/>
            <p:nvPr/>
          </p:nvSpPr>
          <p:spPr>
            <a:xfrm>
              <a:off x="8297860" y="310168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xmlns="" id="{7BA69835-FCD5-7131-8370-D6B6EA5D14D1}"/>
              </a:ext>
            </a:extLst>
          </p:cNvPr>
          <p:cNvGrpSpPr/>
          <p:nvPr/>
        </p:nvGrpSpPr>
        <p:grpSpPr>
          <a:xfrm>
            <a:off x="694495" y="3983935"/>
            <a:ext cx="7890623" cy="1455035"/>
            <a:chOff x="694495" y="3983935"/>
            <a:chExt cx="7890623" cy="1455035"/>
          </a:xfrm>
        </p:grpSpPr>
        <p:grpSp>
          <p:nvGrpSpPr>
            <p:cNvPr id="17" name="Grupo 16"/>
            <p:cNvGrpSpPr/>
            <p:nvPr/>
          </p:nvGrpSpPr>
          <p:grpSpPr>
            <a:xfrm>
              <a:off x="694495" y="3983935"/>
              <a:ext cx="7742238" cy="1455035"/>
              <a:chOff x="694495" y="3947931"/>
              <a:chExt cx="7742238" cy="1455035"/>
            </a:xfrm>
          </p:grpSpPr>
          <p:pic>
            <p:nvPicPr>
              <p:cNvPr id="68620" name="Picture 12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495" y="3947931"/>
                <a:ext cx="7742238" cy="1455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28" name="Objeto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2553085"/>
                  </p:ext>
                </p:extLst>
              </p:nvPr>
            </p:nvGraphicFramePr>
            <p:xfrm>
              <a:off x="1072555" y="4025569"/>
              <a:ext cx="1381125" cy="2905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5" name="Equation" r:id="rId15" imgW="965160" imgH="203040" progId="">
                      <p:embed/>
                    </p:oleObj>
                  </mc:Choice>
                  <mc:Fallback>
                    <p:oleObj name="Equation" r:id="rId15" imgW="965160" imgH="203040" progId="">
                      <p:embed/>
                      <p:pic>
                        <p:nvPicPr>
                          <p:cNvPr id="0" name="Picture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2555" y="4025569"/>
                            <a:ext cx="1381125" cy="2905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xmlns="" id="{0DB2DB90-3833-A29C-B547-9CF7246E463F}"/>
                </a:ext>
              </a:extLst>
            </p:cNvPr>
            <p:cNvSpPr/>
            <p:nvPr/>
          </p:nvSpPr>
          <p:spPr>
            <a:xfrm>
              <a:off x="8297860" y="4520719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xmlns="" id="{C5AD9AFE-3894-F359-6387-83072B0D67C5}"/>
              </a:ext>
            </a:extLst>
          </p:cNvPr>
          <p:cNvGrpSpPr/>
          <p:nvPr/>
        </p:nvGrpSpPr>
        <p:grpSpPr>
          <a:xfrm>
            <a:off x="694495" y="5402965"/>
            <a:ext cx="7890623" cy="1455035"/>
            <a:chOff x="694495" y="5402965"/>
            <a:chExt cx="7890623" cy="1455035"/>
          </a:xfrm>
        </p:grpSpPr>
        <p:grpSp>
          <p:nvGrpSpPr>
            <p:cNvPr id="18" name="Grupo 17"/>
            <p:cNvGrpSpPr/>
            <p:nvPr/>
          </p:nvGrpSpPr>
          <p:grpSpPr>
            <a:xfrm>
              <a:off x="694495" y="5402965"/>
              <a:ext cx="7742238" cy="1455035"/>
              <a:chOff x="694495" y="5402965"/>
              <a:chExt cx="7742238" cy="1455035"/>
            </a:xfrm>
          </p:grpSpPr>
          <p:pic>
            <p:nvPicPr>
              <p:cNvPr id="68622" name="Picture 14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495" y="5402965"/>
                <a:ext cx="7742238" cy="1455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31" name="Objeto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4828268"/>
                  </p:ext>
                </p:extLst>
              </p:nvPr>
            </p:nvGraphicFramePr>
            <p:xfrm>
              <a:off x="1072555" y="5501944"/>
              <a:ext cx="1401763" cy="2905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86" name="Equation" r:id="rId18" imgW="977760" imgH="203040" progId="">
                      <p:embed/>
                    </p:oleObj>
                  </mc:Choice>
                  <mc:Fallback>
                    <p:oleObj name="Equation" r:id="rId18" imgW="977760" imgH="203040" progId="">
                      <p:embed/>
                      <p:pic>
                        <p:nvPicPr>
                          <p:cNvPr id="0" name="Picture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2555" y="5501944"/>
                            <a:ext cx="1401763" cy="2905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xmlns="" id="{BB9527F8-872B-1FA2-4954-33B7B48F7C0D}"/>
                </a:ext>
              </a:extLst>
            </p:cNvPr>
            <p:cNvSpPr/>
            <p:nvPr/>
          </p:nvSpPr>
          <p:spPr>
            <a:xfrm>
              <a:off x="8297860" y="5912612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97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latin typeface="Times New Roman" pitchFamily="18" charset="0"/>
                <a:sym typeface="Symbol" pitchFamily="18" charset="2"/>
              </a:rPr>
              <a:t>p</a:t>
            </a:r>
            <a:endParaRPr lang="pt-BR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50900" y="1472531"/>
            <a:ext cx="27254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/>
              <a:t> </a:t>
            </a:r>
            <a:r>
              <a:rPr lang="pt-BR" altLang="pt-BR" sz="1600" dirty="0">
                <a:solidFill>
                  <a:srgbClr val="FF3300"/>
                </a:solidFill>
              </a:rPr>
              <a:t>proporção populacional </a:t>
            </a:r>
            <a:r>
              <a:rPr lang="pt-BR" altLang="pt-BR" sz="1600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endParaRPr lang="pt-BR" altLang="pt-BR" sz="1600" i="1" baseline="30000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133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20797"/>
              </p:ext>
            </p:extLst>
          </p:nvPr>
        </p:nvGraphicFramePr>
        <p:xfrm>
          <a:off x="3816350" y="1500188"/>
          <a:ext cx="87471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3" imgW="609480" imgH="203040" progId="">
                  <p:embed/>
                </p:oleObj>
              </mc:Choice>
              <mc:Fallback>
                <p:oleObj name="Equation" r:id="rId3" imgW="609480" imgH="20304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1500188"/>
                        <a:ext cx="874713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2177D8-98CF-4D5F-9844-75E3408386FA}" type="slidenum">
              <a:rPr lang="pt-BR"/>
              <a:pPr>
                <a:defRPr/>
              </a:pPr>
              <a:t>25</a:t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043608" y="2060848"/>
            <a:ext cx="48045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/>
              <a:t>Simulando-se     a partir de amostras de uma </a:t>
            </a:r>
            <a:r>
              <a:rPr lang="pt-BR" altLang="pt-BR" dirty="0" err="1"/>
              <a:t>v.a</a:t>
            </a:r>
            <a:r>
              <a:rPr lang="pt-BR" altLang="pt-BR" dirty="0"/>
              <a:t>.</a:t>
            </a:r>
            <a:endParaRPr lang="pt-BR" dirty="0"/>
          </a:p>
        </p:txBody>
      </p:sp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349022"/>
              </p:ext>
            </p:extLst>
          </p:nvPr>
        </p:nvGraphicFramePr>
        <p:xfrm>
          <a:off x="2449513" y="2096044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Equation" r:id="rId5" imgW="152280" imgH="203040" progId="">
                  <p:embed/>
                </p:oleObj>
              </mc:Choice>
              <mc:Fallback>
                <p:oleObj name="Equation" r:id="rId5" imgW="152280" imgH="20304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2096044"/>
                        <a:ext cx="2159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772254"/>
              </p:ext>
            </p:extLst>
          </p:nvPr>
        </p:nvGraphicFramePr>
        <p:xfrm>
          <a:off x="5016500" y="1358900"/>
          <a:ext cx="12017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Equation" r:id="rId7" imgW="838080" imgH="393480" progId="">
                  <p:embed/>
                </p:oleObj>
              </mc:Choice>
              <mc:Fallback>
                <p:oleObj name="Equation" r:id="rId7" imgW="838080" imgH="39348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1358900"/>
                        <a:ext cx="1201738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070279"/>
              </p:ext>
            </p:extLst>
          </p:nvPr>
        </p:nvGraphicFramePr>
        <p:xfrm>
          <a:off x="5806455" y="2092326"/>
          <a:ext cx="2111375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Equation" r:id="rId9" imgW="1473120" imgH="203040" progId="">
                  <p:embed/>
                </p:oleObj>
              </mc:Choice>
              <mc:Fallback>
                <p:oleObj name="Equation" r:id="rId9" imgW="1473120" imgH="20304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6455" y="2092326"/>
                        <a:ext cx="2111375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Agrupar 8">
            <a:extLst>
              <a:ext uri="{FF2B5EF4-FFF2-40B4-BE49-F238E27FC236}">
                <a16:creationId xmlns:a16="http://schemas.microsoft.com/office/drawing/2014/main" xmlns="" id="{6CA4E690-0A9D-4DE3-5AA2-C0204E53EBF7}"/>
              </a:ext>
            </a:extLst>
          </p:cNvPr>
          <p:cNvGrpSpPr/>
          <p:nvPr/>
        </p:nvGrpSpPr>
        <p:grpSpPr>
          <a:xfrm>
            <a:off x="694495" y="4062832"/>
            <a:ext cx="7928975" cy="1454400"/>
            <a:chOff x="694495" y="3947931"/>
            <a:chExt cx="7928975" cy="1454400"/>
          </a:xfrm>
        </p:grpSpPr>
        <p:grpSp>
          <p:nvGrpSpPr>
            <p:cNvPr id="12" name="Grupo 11"/>
            <p:cNvGrpSpPr/>
            <p:nvPr/>
          </p:nvGrpSpPr>
          <p:grpSpPr>
            <a:xfrm>
              <a:off x="694495" y="3947931"/>
              <a:ext cx="7742238" cy="1454400"/>
              <a:chOff x="694495" y="3947931"/>
              <a:chExt cx="7742238" cy="1454400"/>
            </a:xfrm>
          </p:grpSpPr>
          <p:pic>
            <p:nvPicPr>
              <p:cNvPr id="69634" name="Picture 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495" y="3947931"/>
                <a:ext cx="7742238" cy="1454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5" name="Objeto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3907612"/>
                  </p:ext>
                </p:extLst>
              </p:nvPr>
            </p:nvGraphicFramePr>
            <p:xfrm>
              <a:off x="1073150" y="4025900"/>
              <a:ext cx="1398587" cy="2905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2" name="Equation" r:id="rId12" imgW="977760" imgH="203040" progId="">
                      <p:embed/>
                    </p:oleObj>
                  </mc:Choice>
                  <mc:Fallback>
                    <p:oleObj name="Equation" r:id="rId12" imgW="977760" imgH="203040" progId="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3150" y="4025900"/>
                            <a:ext cx="1398587" cy="2905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xmlns="" id="{2F781E85-FD68-10D3-652F-062C74FF780C}"/>
                </a:ext>
              </a:extLst>
            </p:cNvPr>
            <p:cNvSpPr/>
            <p:nvPr/>
          </p:nvSpPr>
          <p:spPr>
            <a:xfrm>
              <a:off x="8336212" y="5019886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xmlns="" id="{4561FD47-D991-2FC3-81B3-0610E594F835}"/>
              </a:ext>
            </a:extLst>
          </p:cNvPr>
          <p:cNvGrpSpPr/>
          <p:nvPr/>
        </p:nvGrpSpPr>
        <p:grpSpPr>
          <a:xfrm>
            <a:off x="694495" y="2564904"/>
            <a:ext cx="7890623" cy="1455035"/>
            <a:chOff x="694495" y="2564904"/>
            <a:chExt cx="7890623" cy="1455035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xmlns="" id="{3A349E3D-7402-3B2D-833E-EE40AEAF9E5D}"/>
                </a:ext>
              </a:extLst>
            </p:cNvPr>
            <p:cNvGrpSpPr/>
            <p:nvPr/>
          </p:nvGrpSpPr>
          <p:grpSpPr>
            <a:xfrm>
              <a:off x="694495" y="2564904"/>
              <a:ext cx="7742238" cy="1455035"/>
              <a:chOff x="694495" y="2492896"/>
              <a:chExt cx="7742238" cy="1455035"/>
            </a:xfrm>
          </p:grpSpPr>
          <p:pic>
            <p:nvPicPr>
              <p:cNvPr id="17" name="Picture 11">
                <a:extLst>
                  <a:ext uri="{FF2B5EF4-FFF2-40B4-BE49-F238E27FC236}">
                    <a16:creationId xmlns:a16="http://schemas.microsoft.com/office/drawing/2014/main" xmlns="" id="{2B15DF1B-A842-51B0-8BB1-717E5FE92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4495" y="2492896"/>
                <a:ext cx="7742238" cy="14550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18" name="Object 14">
                <a:extLst>
                  <a:ext uri="{FF2B5EF4-FFF2-40B4-BE49-F238E27FC236}">
                    <a16:creationId xmlns:a16="http://schemas.microsoft.com/office/drawing/2014/main" xmlns="" id="{FF219209-E3F6-00B9-17E6-FEFC832E6F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26981722"/>
                  </p:ext>
                </p:extLst>
              </p:nvPr>
            </p:nvGraphicFramePr>
            <p:xfrm>
              <a:off x="1072555" y="2565069"/>
              <a:ext cx="1293813" cy="2905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3" name="Equation" r:id="rId15" imgW="901440" imgH="203040" progId="">
                      <p:embed/>
                    </p:oleObj>
                  </mc:Choice>
                  <mc:Fallback>
                    <p:oleObj name="Equation" r:id="rId15" imgW="901440" imgH="203040" progId="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2555" y="2565069"/>
                            <a:ext cx="1293813" cy="2905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xmlns="" id="{DB9949D9-FB1D-7D30-AC12-032316FB9F6A}"/>
                </a:ext>
              </a:extLst>
            </p:cNvPr>
            <p:cNvSpPr/>
            <p:nvPr/>
          </p:nvSpPr>
          <p:spPr>
            <a:xfrm>
              <a:off x="6606174" y="2590108"/>
              <a:ext cx="17556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dirty="0"/>
                <a:t>3000 simulações</a:t>
              </a:r>
              <a:endParaRPr lang="pt-BR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xmlns="" id="{FF714D3B-09BB-E56D-2B8C-75FA16A248EB}"/>
                </a:ext>
              </a:extLst>
            </p:cNvPr>
            <p:cNvSpPr/>
            <p:nvPr/>
          </p:nvSpPr>
          <p:spPr>
            <a:xfrm>
              <a:off x="8297860" y="3101688"/>
              <a:ext cx="28725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endParaRPr lang="pt-BR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60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357188" y="4394200"/>
          <a:ext cx="3681412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3" imgW="2565400" imgH="673100" progId="">
                  <p:embed/>
                </p:oleObj>
              </mc:Choice>
              <mc:Fallback>
                <p:oleObj name="Equation" r:id="rId3" imgW="2565400" imgH="6731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394200"/>
                        <a:ext cx="3681412" cy="963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/>
          <p:cNvGraphicFramePr>
            <a:graphicFrameLocks noChangeAspect="1"/>
          </p:cNvGraphicFramePr>
          <p:nvPr/>
        </p:nvGraphicFramePr>
        <p:xfrm>
          <a:off x="357188" y="2806700"/>
          <a:ext cx="9286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5" imgW="647700" imgH="609600" progId="">
                  <p:embed/>
                </p:oleObj>
              </mc:Choice>
              <mc:Fallback>
                <p:oleObj name="Equation" r:id="rId5" imgW="647700" imgH="6096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806700"/>
                        <a:ext cx="928687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sym typeface="Symbol"/>
              </a:rPr>
              <a:t></a:t>
            </a:r>
            <a:r>
              <a:rPr lang="pt-BR" dirty="0">
                <a:sym typeface="Symbol"/>
              </a:rPr>
              <a:t> e </a:t>
            </a:r>
            <a:r>
              <a:rPr lang="pt-BR" i="1" dirty="0">
                <a:sym typeface="Symbol"/>
              </a:rPr>
              <a:t></a:t>
            </a:r>
            <a:r>
              <a:rPr lang="pt-BR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pSp>
        <p:nvGrpSpPr>
          <p:cNvPr id="2" name="Grupo 18"/>
          <p:cNvGrpSpPr>
            <a:grpSpLocks/>
          </p:cNvGrpSpPr>
          <p:nvPr/>
        </p:nvGrpSpPr>
        <p:grpSpPr bwMode="auto">
          <a:xfrm>
            <a:off x="285750" y="2376488"/>
            <a:ext cx="1928813" cy="338137"/>
            <a:chOff x="928662" y="3071810"/>
            <a:chExt cx="1928826" cy="338554"/>
          </a:xfrm>
        </p:grpSpPr>
        <p:graphicFrame>
          <p:nvGraphicFramePr>
            <p:cNvPr id="20534" name="Object 8"/>
            <p:cNvGraphicFramePr>
              <a:graphicFrameLocks noChangeAspect="1"/>
            </p:cNvGraphicFramePr>
            <p:nvPr/>
          </p:nvGraphicFramePr>
          <p:xfrm>
            <a:off x="2603488" y="3099140"/>
            <a:ext cx="254000" cy="271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4" name="Equation" r:id="rId7" imgW="177646" imgH="190335" progId="">
                    <p:embed/>
                  </p:oleObj>
                </mc:Choice>
                <mc:Fallback>
                  <p:oleObj name="Equation" r:id="rId7" imgW="177646" imgH="190335" progId="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488" y="3099140"/>
                          <a:ext cx="254000" cy="271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5" name="Text Box 4"/>
            <p:cNvSpPr txBox="1">
              <a:spLocks noChangeArrowheads="1"/>
            </p:cNvSpPr>
            <p:nvPr/>
          </p:nvSpPr>
          <p:spPr bwMode="auto">
            <a:xfrm>
              <a:off x="928662" y="3071810"/>
              <a:ext cx="1830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pt-BR" altLang="pt-BR" sz="1600">
                  <a:solidFill>
                    <a:srgbClr val="000000"/>
                  </a:solidFill>
                </a:rPr>
                <a:t> média amostral</a:t>
              </a:r>
              <a:endParaRPr lang="pt-BR" altLang="pt-BR" sz="1600" i="1" baseline="30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aphicFrame>
        <p:nvGraphicFramePr>
          <p:cNvPr id="20" name="Tabela 19"/>
          <p:cNvGraphicFramePr>
            <a:graphicFrameLocks noGrp="1"/>
          </p:cNvGraphicFramePr>
          <p:nvPr/>
        </p:nvGraphicFramePr>
        <p:xfrm>
          <a:off x="6786563" y="2500313"/>
          <a:ext cx="2071686" cy="1668465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Valor</a:t>
                      </a:r>
                      <a:endParaRPr lang="pt-BR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Freq.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Absoluta</a:t>
                      </a:r>
                      <a:endParaRPr lang="pt-BR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</a:rPr>
                        <a:t>Freq. </a:t>
                      </a:r>
                      <a:r>
                        <a:rPr kumimoji="0" lang="pt-B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</a:rPr>
                        <a:t>Relativa</a:t>
                      </a:r>
                      <a:endParaRPr lang="pt-BR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1/12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1/6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1/3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1/4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1/12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1/12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j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20524" name="Retângulo 23"/>
          <p:cNvSpPr>
            <a:spLocks noChangeArrowheads="1"/>
          </p:cNvSpPr>
          <p:nvPr/>
        </p:nvSpPr>
        <p:spPr bwMode="auto">
          <a:xfrm>
            <a:off x="285750" y="1428750"/>
            <a:ext cx="8501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 uma amostra (</a:t>
            </a:r>
            <a:r>
              <a:rPr lang="pt-BR" altLang="pt-BR" sz="16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pt-BR" sz="1600">
                <a:latin typeface="Times New Roman" pitchFamily="18" charset="0"/>
                <a:cs typeface="Times New Roman" pitchFamily="18" charset="0"/>
              </a:rPr>
              <a:t> = 12</a:t>
            </a:r>
            <a:r>
              <a:rPr lang="pt-BR" altLang="pt-BR" sz="1600"/>
              <a:t>) é retirada de uma população e os seguintes valores são observados: </a:t>
            </a:r>
            <a:r>
              <a:rPr lang="pt-BR" altLang="pt-BR" sz="1600">
                <a:solidFill>
                  <a:srgbClr val="000000"/>
                </a:solidFill>
              </a:rPr>
              <a:t>0, 2, 3, 5, 2, 1, 2, 1, 3, 3, 4, 2. Calcule a média e variância amostrais.</a:t>
            </a:r>
            <a:endParaRPr lang="pt-BR" altLang="pt-BR" sz="1600"/>
          </a:p>
        </p:txBody>
      </p:sp>
      <p:sp>
        <p:nvSpPr>
          <p:cNvPr id="25" name="Retângulo 24"/>
          <p:cNvSpPr>
            <a:spLocks noChangeArrowheads="1"/>
          </p:cNvSpPr>
          <p:nvPr/>
        </p:nvSpPr>
        <p:spPr bwMode="auto">
          <a:xfrm>
            <a:off x="6715125" y="2143125"/>
            <a:ext cx="2211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distribuição amostral</a:t>
            </a:r>
          </a:p>
        </p:txBody>
      </p:sp>
      <p:graphicFrame>
        <p:nvGraphicFramePr>
          <p:cNvPr id="83979" name="Object 11"/>
          <p:cNvGraphicFramePr>
            <a:graphicFrameLocks noChangeAspect="1"/>
          </p:cNvGraphicFramePr>
          <p:nvPr/>
        </p:nvGraphicFramePr>
        <p:xfrm>
          <a:off x="357188" y="3786188"/>
          <a:ext cx="22240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Equation" r:id="rId9" imgW="1548728" imgH="393529" progId="">
                  <p:embed/>
                </p:oleObj>
              </mc:Choice>
              <mc:Fallback>
                <p:oleObj name="Equation" r:id="rId9" imgW="1548728" imgH="393529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786188"/>
                        <a:ext cx="2224087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0" name="Object 12"/>
          <p:cNvGraphicFramePr>
            <a:graphicFrameLocks noChangeAspect="1"/>
          </p:cNvGraphicFramePr>
          <p:nvPr/>
        </p:nvGraphicFramePr>
        <p:xfrm>
          <a:off x="357188" y="5429250"/>
          <a:ext cx="38830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Equation" r:id="rId11" imgW="2705100" imgH="393700" progId="">
                  <p:embed/>
                </p:oleObj>
              </mc:Choice>
              <mc:Fallback>
                <p:oleObj name="Equation" r:id="rId11" imgW="2705100" imgH="3937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5429250"/>
                        <a:ext cx="3883025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357188" y="6151563"/>
          <a:ext cx="44307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13" imgW="3086100" imgH="393700" progId="">
                  <p:embed/>
                </p:oleObj>
              </mc:Choice>
              <mc:Fallback>
                <p:oleObj name="Equation" r:id="rId13" imgW="3086100" imgH="3937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6151563"/>
                        <a:ext cx="4430712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tângulo 30"/>
          <p:cNvSpPr>
            <a:spLocks noChangeArrowheads="1"/>
          </p:cNvSpPr>
          <p:nvPr/>
        </p:nvSpPr>
        <p:spPr bwMode="auto">
          <a:xfrm>
            <a:off x="4357688" y="5529263"/>
            <a:ext cx="32146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0000"/>
                </a:solidFill>
              </a:rPr>
              <a:t>(usando FA)</a:t>
            </a:r>
          </a:p>
        </p:txBody>
      </p:sp>
      <p:sp>
        <p:nvSpPr>
          <p:cNvPr id="34" name="Retângulo 33"/>
          <p:cNvSpPr>
            <a:spLocks noChangeArrowheads="1"/>
          </p:cNvSpPr>
          <p:nvPr/>
        </p:nvSpPr>
        <p:spPr bwMode="auto">
          <a:xfrm>
            <a:off x="5000625" y="6265863"/>
            <a:ext cx="3214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0000"/>
                </a:solidFill>
              </a:rPr>
              <a:t>(usando FR)</a:t>
            </a:r>
          </a:p>
        </p:txBody>
      </p:sp>
      <p:sp>
        <p:nvSpPr>
          <p:cNvPr id="35" name="Retângulo 34"/>
          <p:cNvSpPr>
            <a:spLocks noChangeArrowheads="1"/>
          </p:cNvSpPr>
          <p:nvPr/>
        </p:nvSpPr>
        <p:spPr bwMode="auto">
          <a:xfrm>
            <a:off x="1428750" y="3225800"/>
            <a:ext cx="1714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0000"/>
                </a:solidFill>
              </a:rPr>
              <a:t>(dados brutos)</a:t>
            </a:r>
          </a:p>
        </p:txBody>
      </p:sp>
      <p:sp>
        <p:nvSpPr>
          <p:cNvPr id="36" name="Retângulo 35"/>
          <p:cNvSpPr>
            <a:spLocks noChangeArrowheads="1"/>
          </p:cNvSpPr>
          <p:nvPr/>
        </p:nvSpPr>
        <p:spPr bwMode="auto">
          <a:xfrm>
            <a:off x="4071938" y="4857750"/>
            <a:ext cx="321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0000"/>
                </a:solidFill>
              </a:rPr>
              <a:t>(dados agrupados)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21CB5-3719-411D-9106-380C938F9077}" type="slidenum">
              <a:rPr lang="pt-BR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34" grpId="0"/>
      <p:bldP spid="35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388938" y="4786313"/>
          <a:ext cx="49561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3" imgW="3454400" imgH="635000" progId="">
                  <p:embed/>
                </p:oleObj>
              </mc:Choice>
              <mc:Fallback>
                <p:oleObj name="Equation" r:id="rId3" imgW="3454400" imgH="6350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786313"/>
                        <a:ext cx="495617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tângulo 34"/>
          <p:cNvSpPr>
            <a:spLocks noChangeArrowheads="1"/>
          </p:cNvSpPr>
          <p:nvPr/>
        </p:nvSpPr>
        <p:spPr bwMode="auto">
          <a:xfrm>
            <a:off x="5572125" y="5214938"/>
            <a:ext cx="1928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0000"/>
                </a:solidFill>
              </a:rPr>
              <a:t>(dados agrupados)</a:t>
            </a:r>
          </a:p>
        </p:txBody>
      </p:sp>
      <p:graphicFrame>
        <p:nvGraphicFramePr>
          <p:cNvPr id="85002" name="Object 7"/>
          <p:cNvGraphicFramePr>
            <a:graphicFrameLocks noChangeAspect="1"/>
          </p:cNvGraphicFramePr>
          <p:nvPr/>
        </p:nvGraphicFramePr>
        <p:xfrm>
          <a:off x="1974850" y="3043238"/>
          <a:ext cx="13112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5" imgW="914400" imgH="609600" progId="">
                  <p:embed/>
                </p:oleObj>
              </mc:Choice>
              <mc:Fallback>
                <p:oleObj name="Equation" r:id="rId5" imgW="914400" imgH="6096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3043238"/>
                        <a:ext cx="1311275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388938" y="3049588"/>
          <a:ext cx="15843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7" imgW="1104900" imgH="609600" progId="">
                  <p:embed/>
                </p:oleObj>
              </mc:Choice>
              <mc:Fallback>
                <p:oleObj name="Equation" r:id="rId7" imgW="1104900" imgH="6096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3049588"/>
                        <a:ext cx="1584325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sym typeface="Symbol"/>
              </a:rPr>
              <a:t></a:t>
            </a:r>
            <a:r>
              <a:rPr lang="pt-BR" dirty="0">
                <a:sym typeface="Symbol"/>
              </a:rPr>
              <a:t> e </a:t>
            </a:r>
            <a:r>
              <a:rPr lang="pt-BR" i="1" dirty="0">
                <a:sym typeface="Symbol"/>
              </a:rPr>
              <a:t></a:t>
            </a:r>
            <a:r>
              <a:rPr lang="pt-BR" baseline="30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285750" y="2376488"/>
            <a:ext cx="22701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>
                <a:solidFill>
                  <a:srgbClr val="000000"/>
                </a:solidFill>
              </a:rPr>
              <a:t> variância amostral </a:t>
            </a:r>
            <a:r>
              <a:rPr lang="pt-BR" altLang="pt-BR" sz="1600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t-BR" altLang="pt-BR" sz="1600" baseline="3000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endParaRPr lang="pt-BR" altLang="pt-BR" sz="1600" i="1" baseline="3000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1512" name="Retângulo 23"/>
          <p:cNvSpPr>
            <a:spLocks noChangeArrowheads="1"/>
          </p:cNvSpPr>
          <p:nvPr/>
        </p:nvSpPr>
        <p:spPr bwMode="auto">
          <a:xfrm>
            <a:off x="285750" y="1428750"/>
            <a:ext cx="85010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Exemplo: uma amostra (</a:t>
            </a:r>
            <a:r>
              <a:rPr lang="pt-BR" altLang="pt-BR" sz="16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pt-BR" sz="1600">
                <a:latin typeface="Times New Roman" pitchFamily="18" charset="0"/>
                <a:cs typeface="Times New Roman" pitchFamily="18" charset="0"/>
              </a:rPr>
              <a:t> = 12</a:t>
            </a:r>
            <a:r>
              <a:rPr lang="pt-BR" altLang="pt-BR" sz="1600"/>
              <a:t>) é retirada de uma população e os seguintes valores são observados: </a:t>
            </a:r>
            <a:r>
              <a:rPr lang="pt-BR" altLang="pt-BR" sz="1600">
                <a:solidFill>
                  <a:srgbClr val="000000"/>
                </a:solidFill>
              </a:rPr>
              <a:t>0, 2, 3, 5, 2, 1, 2, 1, 3, 3, 4, 2. Calcule a média e variância amostrais.</a:t>
            </a:r>
            <a:endParaRPr lang="pt-BR" altLang="pt-BR" sz="1600"/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/>
        </p:nvGraphicFramePr>
        <p:xfrm>
          <a:off x="388938" y="3989388"/>
          <a:ext cx="64023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9" imgW="4457700" imgH="457200" progId="">
                  <p:embed/>
                </p:oleObj>
              </mc:Choice>
              <mc:Fallback>
                <p:oleObj name="Equation" r:id="rId9" imgW="4457700" imgH="457200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3989388"/>
                        <a:ext cx="6402387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/>
        </p:nvGraphicFramePr>
        <p:xfrm>
          <a:off x="6786563" y="2500313"/>
          <a:ext cx="2071686" cy="1668465"/>
        </p:xfrm>
        <a:graphic>
          <a:graphicData uri="http://schemas.openxmlformats.org/drawingml/2006/table">
            <a:tbl>
              <a:tblPr/>
              <a:tblGrid>
                <a:gridCol w="690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905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35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Valor</a:t>
                      </a:r>
                      <a:endParaRPr lang="pt-BR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Freq. </a:t>
                      </a:r>
                      <a:r>
                        <a:rPr lang="pt-BR" sz="1100" dirty="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 New Roman"/>
                        </a:rPr>
                        <a:t>Absoluta</a:t>
                      </a:r>
                      <a:endParaRPr lang="pt-BR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pt-B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</a:rPr>
                        <a:t>Freq. </a:t>
                      </a:r>
                      <a:r>
                        <a:rPr kumimoji="0" lang="pt-B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Times New Roman"/>
                          <a:cs typeface="Times New Roman"/>
                        </a:rPr>
                        <a:t>Relativa</a:t>
                      </a:r>
                      <a:endParaRPr lang="pt-BR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1/12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1/6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1/3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1/4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9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1/12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9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</a:t>
                      </a:r>
                      <a:endParaRPr lang="pt-BR" sz="11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1/12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904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dirty="0">
                          <a:latin typeface="+mj-lt"/>
                          <a:ea typeface="Times New Roman"/>
                          <a:cs typeface="Times New Roman"/>
                        </a:rPr>
                        <a:t>Total</a:t>
                      </a:r>
                      <a:endParaRPr lang="pt-BR" sz="1000" dirty="0">
                        <a:latin typeface="+mj-lt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388938" y="5929313"/>
          <a:ext cx="77089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11" imgW="5372100" imgH="457200" progId="">
                  <p:embed/>
                </p:oleObj>
              </mc:Choice>
              <mc:Fallback>
                <p:oleObj name="Equation" r:id="rId11" imgW="5372100" imgH="4572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5929313"/>
                        <a:ext cx="77089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3" name="Retângulo 25"/>
          <p:cNvSpPr>
            <a:spLocks noChangeArrowheads="1"/>
          </p:cNvSpPr>
          <p:nvPr/>
        </p:nvSpPr>
        <p:spPr bwMode="auto">
          <a:xfrm>
            <a:off x="6715125" y="2143125"/>
            <a:ext cx="22113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distribuição amostral</a:t>
            </a:r>
          </a:p>
        </p:txBody>
      </p:sp>
      <p:grpSp>
        <p:nvGrpSpPr>
          <p:cNvPr id="2" name="Grupo 32"/>
          <p:cNvGrpSpPr>
            <a:grpSpLocks/>
          </p:cNvGrpSpPr>
          <p:nvPr/>
        </p:nvGrpSpPr>
        <p:grpSpPr bwMode="auto">
          <a:xfrm>
            <a:off x="8340725" y="2571750"/>
            <a:ext cx="428625" cy="1500188"/>
            <a:chOff x="8362976" y="2647944"/>
            <a:chExt cx="428628" cy="1500198"/>
          </a:xfrm>
        </p:grpSpPr>
        <p:cxnSp>
          <p:nvCxnSpPr>
            <p:cNvPr id="31" name="Conector reto 30"/>
            <p:cNvCxnSpPr/>
            <p:nvPr/>
          </p:nvCxnSpPr>
          <p:spPr>
            <a:xfrm rot="16200000" flipH="1">
              <a:off x="7827192" y="3183728"/>
              <a:ext cx="1500198" cy="4286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/>
            <p:cNvCxnSpPr/>
            <p:nvPr/>
          </p:nvCxnSpPr>
          <p:spPr>
            <a:xfrm rot="5400000">
              <a:off x="7827192" y="3183728"/>
              <a:ext cx="1500198" cy="4286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tângulo 33"/>
          <p:cNvSpPr>
            <a:spLocks noChangeArrowheads="1"/>
          </p:cNvSpPr>
          <p:nvPr/>
        </p:nvSpPr>
        <p:spPr bwMode="auto">
          <a:xfrm>
            <a:off x="3643313" y="3467100"/>
            <a:ext cx="1714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0000"/>
                </a:solidFill>
              </a:rPr>
              <a:t>(dados brutos)</a:t>
            </a:r>
          </a:p>
        </p:txBody>
      </p:sp>
      <p:graphicFrame>
        <p:nvGraphicFramePr>
          <p:cNvPr id="21556" name="Object 52"/>
          <p:cNvGraphicFramePr>
            <a:graphicFrameLocks noChangeAspect="1"/>
          </p:cNvGraphicFramePr>
          <p:nvPr/>
        </p:nvGraphicFramePr>
        <p:xfrm>
          <a:off x="3103563" y="2297113"/>
          <a:ext cx="6207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13" imgW="431613" imgH="393529" progId="">
                  <p:embed/>
                </p:oleObj>
              </mc:Choice>
              <mc:Fallback>
                <p:oleObj name="Equation" r:id="rId13" imgW="431613" imgH="393529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2297113"/>
                        <a:ext cx="620712" cy="56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FFBA3-B733-458A-8CC5-3F6E75B2C942}" type="slidenum">
              <a:rPr lang="pt-BR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</a:t>
            </a:r>
            <a:r>
              <a:rPr lang="pt-BR" i="1" dirty="0">
                <a:sym typeface="Symbol"/>
              </a:rPr>
              <a:t></a:t>
            </a:r>
            <a:r>
              <a:rPr lang="pt-BR" dirty="0">
                <a:sym typeface="Symbol"/>
              </a:rPr>
              <a:t>, </a:t>
            </a:r>
            <a:r>
              <a:rPr lang="pt-BR" i="1" dirty="0">
                <a:sym typeface="Symbol"/>
              </a:rPr>
              <a:t></a:t>
            </a:r>
            <a:r>
              <a:rPr lang="pt-BR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dirty="0">
                <a:sym typeface="Symbol"/>
              </a:rPr>
              <a:t> e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endParaRPr lang="pt-BR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Text Box 41"/>
          <p:cNvSpPr txBox="1">
            <a:spLocks noChangeArrowheads="1"/>
          </p:cNvSpPr>
          <p:nvPr/>
        </p:nvSpPr>
        <p:spPr bwMode="auto">
          <a:xfrm>
            <a:off x="755650" y="1628775"/>
            <a:ext cx="7416800" cy="1077913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pt-BR"/>
            </a:defPPr>
            <a:lvl1pPr marL="285750" indent="-285750">
              <a:buFont typeface="Arial" panose="020B0604020202020204" pitchFamily="34" charset="0"/>
              <a:buChar char="•"/>
            </a:lvl1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pt-BR" altLang="pt-BR" dirty="0">
                <a:sym typeface="Symbol" pitchFamily="18" charset="2"/>
              </a:rPr>
              <a:t>Observações:</a:t>
            </a:r>
          </a:p>
          <a:p>
            <a:pPr>
              <a:defRPr/>
            </a:pPr>
            <a:endParaRPr lang="pt-BR" altLang="pt-BR" dirty="0">
              <a:sym typeface="Symbol" pitchFamily="18" charset="2"/>
            </a:endParaRPr>
          </a:p>
          <a:p>
            <a:pPr>
              <a:defRPr/>
            </a:pPr>
            <a:r>
              <a:rPr lang="pt-BR" i="1" dirty="0">
                <a:sym typeface="Symbol"/>
              </a:rPr>
              <a:t></a:t>
            </a:r>
            <a:r>
              <a:rPr lang="pt-BR" dirty="0">
                <a:sym typeface="Symbol"/>
              </a:rPr>
              <a:t>, </a:t>
            </a:r>
            <a:r>
              <a:rPr lang="pt-BR" i="1" dirty="0">
                <a:sym typeface="Symbol"/>
              </a:rPr>
              <a:t></a:t>
            </a:r>
            <a:r>
              <a:rPr lang="pt-BR" baseline="30000" dirty="0"/>
              <a:t>2</a:t>
            </a:r>
            <a:r>
              <a:rPr lang="pt-BR" altLang="pt-BR" dirty="0">
                <a:sym typeface="Symbol" pitchFamily="18" charset="2"/>
              </a:rPr>
              <a:t> e </a:t>
            </a:r>
            <a:r>
              <a:rPr lang="pt-BR" altLang="pt-BR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p</a:t>
            </a:r>
            <a:r>
              <a:rPr lang="pt-BR" altLang="pt-BR" dirty="0">
                <a:sym typeface="Symbol" pitchFamily="18" charset="2"/>
              </a:rPr>
              <a:t> são parâmetros que representam a população e portanto são valores fixos sendo, em geral, desconhecidos </a:t>
            </a:r>
          </a:p>
        </p:txBody>
      </p:sp>
      <p:grpSp>
        <p:nvGrpSpPr>
          <p:cNvPr id="6" name="Grupo 5"/>
          <p:cNvGrpSpPr>
            <a:grpSpLocks/>
          </p:cNvGrpSpPr>
          <p:nvPr/>
        </p:nvGrpSpPr>
        <p:grpSpPr bwMode="auto">
          <a:xfrm>
            <a:off x="755650" y="4170363"/>
            <a:ext cx="7848600" cy="338137"/>
            <a:chOff x="755650" y="3254986"/>
            <a:chExt cx="7848798" cy="338554"/>
          </a:xfrm>
        </p:grpSpPr>
        <p:sp>
          <p:nvSpPr>
            <p:cNvPr id="22536" name="Text Box 41"/>
            <p:cNvSpPr txBox="1">
              <a:spLocks noChangeArrowheads="1"/>
            </p:cNvSpPr>
            <p:nvPr/>
          </p:nvSpPr>
          <p:spPr bwMode="auto">
            <a:xfrm>
              <a:off x="755650" y="3254986"/>
              <a:ext cx="78487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pt-BR" altLang="pt-BR" sz="1600">
                  <a:sym typeface="Symbol" pitchFamily="18" charset="2"/>
                </a:rPr>
                <a:t>Não confunda </a:t>
              </a:r>
              <a:r>
                <a:rPr lang="pt-BR" altLang="pt-BR" sz="1600">
                  <a:solidFill>
                    <a:srgbClr val="FF0000"/>
                  </a:solidFill>
                  <a:sym typeface="Symbol" pitchFamily="18" charset="2"/>
                </a:rPr>
                <a:t>variância amostral</a:t>
              </a:r>
              <a:r>
                <a:rPr lang="pt-BR" altLang="pt-BR" sz="1600">
                  <a:sym typeface="Symbol" pitchFamily="18" charset="2"/>
                </a:rPr>
                <a:t> (</a:t>
              </a:r>
              <a:r>
                <a:rPr lang="pt-BR" altLang="pt-BR" sz="16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s</a:t>
              </a:r>
              <a:r>
                <a:rPr lang="pt-BR" altLang="pt-BR" sz="1600" baseline="30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pt-BR" altLang="pt-BR" sz="1600">
                  <a:sym typeface="Symbol" pitchFamily="18" charset="2"/>
                </a:rPr>
                <a:t>) com </a:t>
              </a:r>
              <a:r>
                <a:rPr lang="pt-BR" altLang="pt-BR" sz="1600">
                  <a:solidFill>
                    <a:srgbClr val="FF0000"/>
                  </a:solidFill>
                  <a:sym typeface="Symbol" pitchFamily="18" charset="2"/>
                </a:rPr>
                <a:t>variância da média amostral </a:t>
              </a:r>
              <a:r>
                <a:rPr lang="pt-BR" altLang="pt-BR" sz="1600">
                  <a:sym typeface="Symbol" pitchFamily="18" charset="2"/>
                </a:rPr>
                <a:t>(</a:t>
              </a:r>
              <a:r>
                <a:rPr lang="pt-BR" altLang="pt-BR" sz="16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Var(   )</a:t>
              </a:r>
              <a:r>
                <a:rPr lang="pt-BR" altLang="pt-BR" sz="1600">
                  <a:sym typeface="Symbol" pitchFamily="18" charset="2"/>
                </a:rPr>
                <a:t>)</a:t>
              </a:r>
            </a:p>
          </p:txBody>
        </p:sp>
        <p:graphicFrame>
          <p:nvGraphicFramePr>
            <p:cNvPr id="22537" name="Objeto 2"/>
            <p:cNvGraphicFramePr>
              <a:graphicFrameLocks noChangeAspect="1"/>
            </p:cNvGraphicFramePr>
            <p:nvPr/>
          </p:nvGraphicFramePr>
          <p:xfrm>
            <a:off x="8079584" y="3275643"/>
            <a:ext cx="254000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2" name="Equation" r:id="rId3" imgW="177646" imgH="190335" progId="">
                    <p:embed/>
                  </p:oleObj>
                </mc:Choice>
                <mc:Fallback>
                  <p:oleObj name="Equation" r:id="rId3" imgW="177646" imgH="190335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79584" y="3275643"/>
                          <a:ext cx="254000" cy="269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426923-373E-4810-82B1-2DEF2E15BE9D}" type="slidenum">
              <a:rPr lang="pt-BR"/>
              <a:pPr>
                <a:defRPr/>
              </a:pPr>
              <a:t>28</a:t>
            </a:fld>
            <a:endParaRPr lang="pt-BR"/>
          </a:p>
        </p:txBody>
      </p:sp>
      <p:sp>
        <p:nvSpPr>
          <p:cNvPr id="22535" name="Text Box 41"/>
          <p:cNvSpPr txBox="1">
            <a:spLocks noChangeArrowheads="1"/>
          </p:cNvSpPr>
          <p:nvPr/>
        </p:nvSpPr>
        <p:spPr bwMode="auto">
          <a:xfrm>
            <a:off x="755650" y="5013325"/>
            <a:ext cx="78486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1600" dirty="0">
                <a:sym typeface="Symbol" pitchFamily="18" charset="2"/>
              </a:rPr>
              <a:t>De modo geral, as amostras devem ser obtidas de modo independente uma das outras, ou seja, o valor de uma amostra não deve ter relação com o(s) valor(es) das outras amostras (exceção em estudos de séries temporais ou dados espaciais, onde estuda-se exatamente esta relação)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755650" y="3038475"/>
            <a:ext cx="7416800" cy="830263"/>
            <a:chOff x="755650" y="3038475"/>
            <a:chExt cx="7416800" cy="830263"/>
          </a:xfrm>
        </p:grpSpPr>
        <p:graphicFrame>
          <p:nvGraphicFramePr>
            <p:cNvPr id="2253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2843510"/>
                </p:ext>
              </p:extLst>
            </p:nvPr>
          </p:nvGraphicFramePr>
          <p:xfrm>
            <a:off x="1085945" y="3041773"/>
            <a:ext cx="254000" cy="270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3" name="Equation" r:id="rId5" imgW="177646" imgH="190335" progId="">
                    <p:embed/>
                  </p:oleObj>
                </mc:Choice>
                <mc:Fallback>
                  <p:oleObj name="Equation" r:id="rId5" imgW="177646" imgH="190335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945" y="3041773"/>
                          <a:ext cx="254000" cy="2706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9" name="Retângulo 1"/>
            <p:cNvSpPr>
              <a:spLocks noChangeArrowheads="1"/>
            </p:cNvSpPr>
            <p:nvPr/>
          </p:nvSpPr>
          <p:spPr bwMode="auto">
            <a:xfrm>
              <a:off x="755650" y="3038475"/>
              <a:ext cx="7416800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5750" indent="-285750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pt-BR" altLang="pt-BR" sz="1600" dirty="0">
                  <a:sym typeface="Symbol" pitchFamily="18" charset="2"/>
                </a:rPr>
                <a:t>   , </a:t>
              </a:r>
              <a:r>
                <a:rPr lang="pt-BR" altLang="pt-BR" sz="16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s</a:t>
              </a:r>
              <a:r>
                <a:rPr lang="pt-BR" altLang="pt-BR" sz="1600" baseline="30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pt-BR" altLang="pt-BR" sz="1600" dirty="0">
                  <a:sym typeface="Symbol" pitchFamily="18" charset="2"/>
                </a:rPr>
                <a:t> e    são estatísticas calculadas a partir da amostra e representam variáveis aleatórias (cada conjunto de amostras pode apresentar um valor diferente)</a:t>
              </a:r>
            </a:p>
          </p:txBody>
        </p:sp>
        <p:graphicFrame>
          <p:nvGraphicFramePr>
            <p:cNvPr id="3" name="Objeto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9792705"/>
                </p:ext>
              </p:extLst>
            </p:nvPr>
          </p:nvGraphicFramePr>
          <p:xfrm>
            <a:off x="1762224" y="3068960"/>
            <a:ext cx="217488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4" name="Equation" r:id="rId6" imgW="152280" imgH="203040" progId="">
                    <p:embed/>
                  </p:oleObj>
                </mc:Choice>
                <mc:Fallback>
                  <p:oleObj name="Equation" r:id="rId6" imgW="152280" imgH="20304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224" y="3068960"/>
                          <a:ext cx="217488" cy="288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Utilização de amostras não independentes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715924-216E-4A0C-976F-DE3561766E9D}" type="slidenum">
              <a:rPr lang="pt-BR"/>
              <a:pPr>
                <a:defRPr/>
              </a:pPr>
              <a:t>29</a:t>
            </a:fld>
            <a:endParaRPr lang="pt-BR"/>
          </a:p>
        </p:txBody>
      </p:sp>
      <p:grpSp>
        <p:nvGrpSpPr>
          <p:cNvPr id="23556" name="Grupo 10"/>
          <p:cNvGrpSpPr>
            <a:grpSpLocks/>
          </p:cNvGrpSpPr>
          <p:nvPr/>
        </p:nvGrpSpPr>
        <p:grpSpPr bwMode="auto">
          <a:xfrm>
            <a:off x="1979613" y="3509963"/>
            <a:ext cx="744537" cy="1349375"/>
            <a:chOff x="1403648" y="2564904"/>
            <a:chExt cx="792088" cy="1440160"/>
          </a:xfrm>
        </p:grpSpPr>
        <p:sp>
          <p:nvSpPr>
            <p:cNvPr id="8" name="Elipse 7"/>
            <p:cNvSpPr/>
            <p:nvPr/>
          </p:nvSpPr>
          <p:spPr>
            <a:xfrm>
              <a:off x="1403648" y="2564904"/>
              <a:ext cx="792088" cy="3608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1800536" y="2925791"/>
              <a:ext cx="0" cy="1079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57" name="Grupo 17"/>
          <p:cNvGrpSpPr>
            <a:grpSpLocks/>
          </p:cNvGrpSpPr>
          <p:nvPr/>
        </p:nvGrpSpPr>
        <p:grpSpPr bwMode="auto">
          <a:xfrm>
            <a:off x="2520950" y="4292600"/>
            <a:ext cx="185738" cy="539750"/>
            <a:chOff x="1403648" y="2564904"/>
            <a:chExt cx="792088" cy="1440160"/>
          </a:xfrm>
        </p:grpSpPr>
        <p:sp>
          <p:nvSpPr>
            <p:cNvPr id="19" name="Elipse 18"/>
            <p:cNvSpPr/>
            <p:nvPr/>
          </p:nvSpPr>
          <p:spPr>
            <a:xfrm>
              <a:off x="1403648" y="2564904"/>
              <a:ext cx="792088" cy="3600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20" name="Conector reto 19"/>
            <p:cNvCxnSpPr/>
            <p:nvPr/>
          </p:nvCxnSpPr>
          <p:spPr>
            <a:xfrm>
              <a:off x="1803078" y="2924945"/>
              <a:ext cx="0" cy="1080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58" name="Grupo 20"/>
          <p:cNvGrpSpPr>
            <a:grpSpLocks/>
          </p:cNvGrpSpPr>
          <p:nvPr/>
        </p:nvGrpSpPr>
        <p:grpSpPr bwMode="auto">
          <a:xfrm>
            <a:off x="2859088" y="3724275"/>
            <a:ext cx="609600" cy="1081088"/>
            <a:chOff x="1403648" y="2564904"/>
            <a:chExt cx="792088" cy="1440160"/>
          </a:xfrm>
        </p:grpSpPr>
        <p:sp>
          <p:nvSpPr>
            <p:cNvPr id="22" name="Elipse 21"/>
            <p:cNvSpPr/>
            <p:nvPr/>
          </p:nvSpPr>
          <p:spPr>
            <a:xfrm>
              <a:off x="1403648" y="2564904"/>
              <a:ext cx="792088" cy="3595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1799692" y="2924415"/>
              <a:ext cx="0" cy="1080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59" name="Grupo 23"/>
          <p:cNvGrpSpPr>
            <a:grpSpLocks/>
          </p:cNvGrpSpPr>
          <p:nvPr/>
        </p:nvGrpSpPr>
        <p:grpSpPr bwMode="auto">
          <a:xfrm>
            <a:off x="3333750" y="3994150"/>
            <a:ext cx="457200" cy="811213"/>
            <a:chOff x="1403648" y="2564904"/>
            <a:chExt cx="792088" cy="1440160"/>
          </a:xfrm>
        </p:grpSpPr>
        <p:sp>
          <p:nvSpPr>
            <p:cNvPr id="25" name="Elipse 24"/>
            <p:cNvSpPr/>
            <p:nvPr/>
          </p:nvSpPr>
          <p:spPr>
            <a:xfrm>
              <a:off x="1403648" y="2564904"/>
              <a:ext cx="792088" cy="3607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26" name="Conector reto 25"/>
            <p:cNvCxnSpPr/>
            <p:nvPr/>
          </p:nvCxnSpPr>
          <p:spPr>
            <a:xfrm>
              <a:off x="1799692" y="2925648"/>
              <a:ext cx="0" cy="10794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0" name="Grupo 26"/>
          <p:cNvGrpSpPr>
            <a:grpSpLocks/>
          </p:cNvGrpSpPr>
          <p:nvPr/>
        </p:nvGrpSpPr>
        <p:grpSpPr bwMode="auto">
          <a:xfrm>
            <a:off x="5503863" y="4427538"/>
            <a:ext cx="187325" cy="404812"/>
            <a:chOff x="1403648" y="2564904"/>
            <a:chExt cx="792088" cy="1440160"/>
          </a:xfrm>
        </p:grpSpPr>
        <p:sp>
          <p:nvSpPr>
            <p:cNvPr id="28" name="Elipse 27"/>
            <p:cNvSpPr/>
            <p:nvPr/>
          </p:nvSpPr>
          <p:spPr>
            <a:xfrm>
              <a:off x="1403648" y="2564904"/>
              <a:ext cx="792088" cy="3614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1799690" y="2926356"/>
              <a:ext cx="0" cy="1078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1" name="Grupo 29"/>
          <p:cNvGrpSpPr>
            <a:grpSpLocks/>
          </p:cNvGrpSpPr>
          <p:nvPr/>
        </p:nvGrpSpPr>
        <p:grpSpPr bwMode="auto">
          <a:xfrm>
            <a:off x="3995738" y="4197350"/>
            <a:ext cx="277812" cy="608013"/>
            <a:chOff x="1403648" y="2564904"/>
            <a:chExt cx="792088" cy="1440160"/>
          </a:xfrm>
        </p:grpSpPr>
        <p:sp>
          <p:nvSpPr>
            <p:cNvPr id="31" name="Elipse 30"/>
            <p:cNvSpPr/>
            <p:nvPr/>
          </p:nvSpPr>
          <p:spPr>
            <a:xfrm>
              <a:off x="1403648" y="2564904"/>
              <a:ext cx="792088" cy="3609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32" name="Conector reto 31"/>
            <p:cNvCxnSpPr/>
            <p:nvPr/>
          </p:nvCxnSpPr>
          <p:spPr>
            <a:xfrm>
              <a:off x="1801956" y="2925884"/>
              <a:ext cx="0" cy="1079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2" name="Grupo 32"/>
          <p:cNvGrpSpPr>
            <a:grpSpLocks/>
          </p:cNvGrpSpPr>
          <p:nvPr/>
        </p:nvGrpSpPr>
        <p:grpSpPr bwMode="auto">
          <a:xfrm>
            <a:off x="5691188" y="4022725"/>
            <a:ext cx="560387" cy="798513"/>
            <a:chOff x="1403648" y="2564904"/>
            <a:chExt cx="792088" cy="1440160"/>
          </a:xfrm>
        </p:grpSpPr>
        <p:sp>
          <p:nvSpPr>
            <p:cNvPr id="34" name="Elipse 33"/>
            <p:cNvSpPr/>
            <p:nvPr/>
          </p:nvSpPr>
          <p:spPr>
            <a:xfrm>
              <a:off x="1403648" y="2564904"/>
              <a:ext cx="792088" cy="36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35" name="Conector reto 34"/>
            <p:cNvCxnSpPr/>
            <p:nvPr/>
          </p:nvCxnSpPr>
          <p:spPr>
            <a:xfrm>
              <a:off x="1800814" y="2925660"/>
              <a:ext cx="0" cy="1079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3" name="Grupo 35"/>
          <p:cNvGrpSpPr>
            <a:grpSpLocks/>
          </p:cNvGrpSpPr>
          <p:nvPr/>
        </p:nvGrpSpPr>
        <p:grpSpPr bwMode="auto">
          <a:xfrm>
            <a:off x="6048375" y="4292600"/>
            <a:ext cx="280988" cy="528638"/>
            <a:chOff x="1403648" y="2564904"/>
            <a:chExt cx="792088" cy="1440160"/>
          </a:xfrm>
        </p:grpSpPr>
        <p:sp>
          <p:nvSpPr>
            <p:cNvPr id="37" name="Elipse 36"/>
            <p:cNvSpPr/>
            <p:nvPr/>
          </p:nvSpPr>
          <p:spPr>
            <a:xfrm>
              <a:off x="1403648" y="2564904"/>
              <a:ext cx="792088" cy="3589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38" name="Conector reto 37"/>
            <p:cNvCxnSpPr/>
            <p:nvPr/>
          </p:nvCxnSpPr>
          <p:spPr>
            <a:xfrm>
              <a:off x="1801930" y="2923864"/>
              <a:ext cx="0" cy="10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4" name="Grupo 38"/>
          <p:cNvGrpSpPr>
            <a:grpSpLocks/>
          </p:cNvGrpSpPr>
          <p:nvPr/>
        </p:nvGrpSpPr>
        <p:grpSpPr bwMode="auto">
          <a:xfrm>
            <a:off x="6448425" y="3363913"/>
            <a:ext cx="609600" cy="1260475"/>
            <a:chOff x="1403648" y="2564904"/>
            <a:chExt cx="792088" cy="1440160"/>
          </a:xfrm>
        </p:grpSpPr>
        <p:sp>
          <p:nvSpPr>
            <p:cNvPr id="40" name="Elipse 39"/>
            <p:cNvSpPr/>
            <p:nvPr/>
          </p:nvSpPr>
          <p:spPr>
            <a:xfrm>
              <a:off x="1403648" y="2564904"/>
              <a:ext cx="792088" cy="3609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41" name="Conector reto 40"/>
            <p:cNvCxnSpPr/>
            <p:nvPr/>
          </p:nvCxnSpPr>
          <p:spPr>
            <a:xfrm>
              <a:off x="1799692" y="2925850"/>
              <a:ext cx="0" cy="1079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5" name="Grupo 41"/>
          <p:cNvGrpSpPr>
            <a:grpSpLocks/>
          </p:cNvGrpSpPr>
          <p:nvPr/>
        </p:nvGrpSpPr>
        <p:grpSpPr bwMode="auto">
          <a:xfrm>
            <a:off x="6753225" y="2671763"/>
            <a:ext cx="896938" cy="1789112"/>
            <a:chOff x="1403648" y="2564904"/>
            <a:chExt cx="792088" cy="1440160"/>
          </a:xfrm>
        </p:grpSpPr>
        <p:sp>
          <p:nvSpPr>
            <p:cNvPr id="43" name="Elipse 42"/>
            <p:cNvSpPr/>
            <p:nvPr/>
          </p:nvSpPr>
          <p:spPr>
            <a:xfrm>
              <a:off x="1403648" y="2564904"/>
              <a:ext cx="792088" cy="3603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44" name="Conector reto 43"/>
            <p:cNvCxnSpPr/>
            <p:nvPr/>
          </p:nvCxnSpPr>
          <p:spPr>
            <a:xfrm>
              <a:off x="1800393" y="2925264"/>
              <a:ext cx="0" cy="1079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6" name="Grupo 44"/>
          <p:cNvGrpSpPr>
            <a:grpSpLocks/>
          </p:cNvGrpSpPr>
          <p:nvPr/>
        </p:nvGrpSpPr>
        <p:grpSpPr bwMode="auto">
          <a:xfrm>
            <a:off x="1403350" y="3032125"/>
            <a:ext cx="1117600" cy="1800225"/>
            <a:chOff x="1403648" y="2564904"/>
            <a:chExt cx="792088" cy="1440160"/>
          </a:xfrm>
        </p:grpSpPr>
        <p:sp>
          <p:nvSpPr>
            <p:cNvPr id="46" name="Elipse 45"/>
            <p:cNvSpPr/>
            <p:nvPr/>
          </p:nvSpPr>
          <p:spPr>
            <a:xfrm>
              <a:off x="1403648" y="2564904"/>
              <a:ext cx="792088" cy="360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47" name="Conector reto 46"/>
            <p:cNvCxnSpPr/>
            <p:nvPr/>
          </p:nvCxnSpPr>
          <p:spPr>
            <a:xfrm>
              <a:off x="1799692" y="2925579"/>
              <a:ext cx="0" cy="10794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rma livre 11"/>
          <p:cNvSpPr/>
          <p:nvPr/>
        </p:nvSpPr>
        <p:spPr>
          <a:xfrm>
            <a:off x="1444625" y="4279900"/>
            <a:ext cx="6121400" cy="804863"/>
          </a:xfrm>
          <a:custGeom>
            <a:avLst/>
            <a:gdLst>
              <a:gd name="connsiteX0" fmla="*/ 0 w 6510017"/>
              <a:gd name="connsiteY0" fmla="*/ 532262 h 805217"/>
              <a:gd name="connsiteX1" fmla="*/ 0 w 6510017"/>
              <a:gd name="connsiteY1" fmla="*/ 532262 h 805217"/>
              <a:gd name="connsiteX2" fmla="*/ 150125 w 6510017"/>
              <a:gd name="connsiteY2" fmla="*/ 545910 h 805217"/>
              <a:gd name="connsiteX3" fmla="*/ 191068 w 6510017"/>
              <a:gd name="connsiteY3" fmla="*/ 559558 h 805217"/>
              <a:gd name="connsiteX4" fmla="*/ 341194 w 6510017"/>
              <a:gd name="connsiteY4" fmla="*/ 545910 h 805217"/>
              <a:gd name="connsiteX5" fmla="*/ 382137 w 6510017"/>
              <a:gd name="connsiteY5" fmla="*/ 518615 h 805217"/>
              <a:gd name="connsiteX6" fmla="*/ 409432 w 6510017"/>
              <a:gd name="connsiteY6" fmla="*/ 559558 h 805217"/>
              <a:gd name="connsiteX7" fmla="*/ 682388 w 6510017"/>
              <a:gd name="connsiteY7" fmla="*/ 545910 h 805217"/>
              <a:gd name="connsiteX8" fmla="*/ 723331 w 6510017"/>
              <a:gd name="connsiteY8" fmla="*/ 559558 h 805217"/>
              <a:gd name="connsiteX9" fmla="*/ 764274 w 6510017"/>
              <a:gd name="connsiteY9" fmla="*/ 586853 h 805217"/>
              <a:gd name="connsiteX10" fmla="*/ 846161 w 6510017"/>
              <a:gd name="connsiteY10" fmla="*/ 600501 h 805217"/>
              <a:gd name="connsiteX11" fmla="*/ 968991 w 6510017"/>
              <a:gd name="connsiteY11" fmla="*/ 586853 h 805217"/>
              <a:gd name="connsiteX12" fmla="*/ 1009934 w 6510017"/>
              <a:gd name="connsiteY12" fmla="*/ 573206 h 805217"/>
              <a:gd name="connsiteX13" fmla="*/ 1023582 w 6510017"/>
              <a:gd name="connsiteY13" fmla="*/ 532262 h 805217"/>
              <a:gd name="connsiteX14" fmla="*/ 1241946 w 6510017"/>
              <a:gd name="connsiteY14" fmla="*/ 559558 h 805217"/>
              <a:gd name="connsiteX15" fmla="*/ 1255594 w 6510017"/>
              <a:gd name="connsiteY15" fmla="*/ 518615 h 805217"/>
              <a:gd name="connsiteX16" fmla="*/ 1351128 w 6510017"/>
              <a:gd name="connsiteY16" fmla="*/ 504967 h 805217"/>
              <a:gd name="connsiteX17" fmla="*/ 1433015 w 6510017"/>
              <a:gd name="connsiteY17" fmla="*/ 545910 h 805217"/>
              <a:gd name="connsiteX18" fmla="*/ 1473958 w 6510017"/>
              <a:gd name="connsiteY18" fmla="*/ 559558 h 805217"/>
              <a:gd name="connsiteX19" fmla="*/ 1787856 w 6510017"/>
              <a:gd name="connsiteY19" fmla="*/ 545910 h 805217"/>
              <a:gd name="connsiteX20" fmla="*/ 1828800 w 6510017"/>
              <a:gd name="connsiteY20" fmla="*/ 532262 h 805217"/>
              <a:gd name="connsiteX21" fmla="*/ 1910686 w 6510017"/>
              <a:gd name="connsiteY21" fmla="*/ 559558 h 805217"/>
              <a:gd name="connsiteX22" fmla="*/ 2265528 w 6510017"/>
              <a:gd name="connsiteY22" fmla="*/ 532262 h 805217"/>
              <a:gd name="connsiteX23" fmla="*/ 2306471 w 6510017"/>
              <a:gd name="connsiteY23" fmla="*/ 559558 h 805217"/>
              <a:gd name="connsiteX24" fmla="*/ 2347415 w 6510017"/>
              <a:gd name="connsiteY24" fmla="*/ 573206 h 805217"/>
              <a:gd name="connsiteX25" fmla="*/ 2429301 w 6510017"/>
              <a:gd name="connsiteY25" fmla="*/ 573206 h 805217"/>
              <a:gd name="connsiteX26" fmla="*/ 2647665 w 6510017"/>
              <a:gd name="connsiteY26" fmla="*/ 559558 h 805217"/>
              <a:gd name="connsiteX27" fmla="*/ 2688609 w 6510017"/>
              <a:gd name="connsiteY27" fmla="*/ 573206 h 805217"/>
              <a:gd name="connsiteX28" fmla="*/ 2866029 w 6510017"/>
              <a:gd name="connsiteY28" fmla="*/ 545910 h 805217"/>
              <a:gd name="connsiteX29" fmla="*/ 2906973 w 6510017"/>
              <a:gd name="connsiteY29" fmla="*/ 559558 h 805217"/>
              <a:gd name="connsiteX30" fmla="*/ 2988859 w 6510017"/>
              <a:gd name="connsiteY30" fmla="*/ 532262 h 805217"/>
              <a:gd name="connsiteX31" fmla="*/ 3125337 w 6510017"/>
              <a:gd name="connsiteY31" fmla="*/ 532262 h 805217"/>
              <a:gd name="connsiteX32" fmla="*/ 3261815 w 6510017"/>
              <a:gd name="connsiteY32" fmla="*/ 545910 h 805217"/>
              <a:gd name="connsiteX33" fmla="*/ 3330053 w 6510017"/>
              <a:gd name="connsiteY33" fmla="*/ 559558 h 805217"/>
              <a:gd name="connsiteX34" fmla="*/ 3357349 w 6510017"/>
              <a:gd name="connsiteY34" fmla="*/ 600501 h 805217"/>
              <a:gd name="connsiteX35" fmla="*/ 3398292 w 6510017"/>
              <a:gd name="connsiteY35" fmla="*/ 627797 h 805217"/>
              <a:gd name="connsiteX36" fmla="*/ 3480179 w 6510017"/>
              <a:gd name="connsiteY36" fmla="*/ 655092 h 805217"/>
              <a:gd name="connsiteX37" fmla="*/ 3507474 w 6510017"/>
              <a:gd name="connsiteY37" fmla="*/ 696035 h 805217"/>
              <a:gd name="connsiteX38" fmla="*/ 3534770 w 6510017"/>
              <a:gd name="connsiteY38" fmla="*/ 777922 h 805217"/>
              <a:gd name="connsiteX39" fmla="*/ 3630304 w 6510017"/>
              <a:gd name="connsiteY39" fmla="*/ 805217 h 805217"/>
              <a:gd name="connsiteX40" fmla="*/ 3957850 w 6510017"/>
              <a:gd name="connsiteY40" fmla="*/ 791570 h 805217"/>
              <a:gd name="connsiteX41" fmla="*/ 4012441 w 6510017"/>
              <a:gd name="connsiteY41" fmla="*/ 777922 h 805217"/>
              <a:gd name="connsiteX42" fmla="*/ 4080680 w 6510017"/>
              <a:gd name="connsiteY42" fmla="*/ 682388 h 805217"/>
              <a:gd name="connsiteX43" fmla="*/ 4148919 w 6510017"/>
              <a:gd name="connsiteY43" fmla="*/ 668740 h 805217"/>
              <a:gd name="connsiteX44" fmla="*/ 4176215 w 6510017"/>
              <a:gd name="connsiteY44" fmla="*/ 627797 h 805217"/>
              <a:gd name="connsiteX45" fmla="*/ 4299044 w 6510017"/>
              <a:gd name="connsiteY45" fmla="*/ 600501 h 805217"/>
              <a:gd name="connsiteX46" fmla="*/ 4531056 w 6510017"/>
              <a:gd name="connsiteY46" fmla="*/ 545910 h 805217"/>
              <a:gd name="connsiteX47" fmla="*/ 4612943 w 6510017"/>
              <a:gd name="connsiteY47" fmla="*/ 518615 h 805217"/>
              <a:gd name="connsiteX48" fmla="*/ 4763068 w 6510017"/>
              <a:gd name="connsiteY48" fmla="*/ 573206 h 805217"/>
              <a:gd name="connsiteX49" fmla="*/ 5145206 w 6510017"/>
              <a:gd name="connsiteY49" fmla="*/ 545910 h 805217"/>
              <a:gd name="connsiteX50" fmla="*/ 5199797 w 6510017"/>
              <a:gd name="connsiteY50" fmla="*/ 532262 h 805217"/>
              <a:gd name="connsiteX51" fmla="*/ 5295331 w 6510017"/>
              <a:gd name="connsiteY51" fmla="*/ 504967 h 805217"/>
              <a:gd name="connsiteX52" fmla="*/ 5377218 w 6510017"/>
              <a:gd name="connsiteY52" fmla="*/ 491319 h 805217"/>
              <a:gd name="connsiteX53" fmla="*/ 5527343 w 6510017"/>
              <a:gd name="connsiteY53" fmla="*/ 450376 h 805217"/>
              <a:gd name="connsiteX54" fmla="*/ 5609229 w 6510017"/>
              <a:gd name="connsiteY54" fmla="*/ 409432 h 805217"/>
              <a:gd name="connsiteX55" fmla="*/ 5622877 w 6510017"/>
              <a:gd name="connsiteY55" fmla="*/ 368489 h 805217"/>
              <a:gd name="connsiteX56" fmla="*/ 5663821 w 6510017"/>
              <a:gd name="connsiteY56" fmla="*/ 354841 h 805217"/>
              <a:gd name="connsiteX57" fmla="*/ 5745707 w 6510017"/>
              <a:gd name="connsiteY57" fmla="*/ 341194 h 805217"/>
              <a:gd name="connsiteX58" fmla="*/ 5827594 w 6510017"/>
              <a:gd name="connsiteY58" fmla="*/ 286603 h 805217"/>
              <a:gd name="connsiteX59" fmla="*/ 5868537 w 6510017"/>
              <a:gd name="connsiteY59" fmla="*/ 259307 h 805217"/>
              <a:gd name="connsiteX60" fmla="*/ 5923128 w 6510017"/>
              <a:gd name="connsiteY60" fmla="*/ 245659 h 805217"/>
              <a:gd name="connsiteX61" fmla="*/ 6114197 w 6510017"/>
              <a:gd name="connsiteY61" fmla="*/ 204716 h 805217"/>
              <a:gd name="connsiteX62" fmla="*/ 6155140 w 6510017"/>
              <a:gd name="connsiteY62" fmla="*/ 191068 h 805217"/>
              <a:gd name="connsiteX63" fmla="*/ 6237026 w 6510017"/>
              <a:gd name="connsiteY63" fmla="*/ 136477 h 805217"/>
              <a:gd name="connsiteX64" fmla="*/ 6264322 w 6510017"/>
              <a:gd name="connsiteY64" fmla="*/ 95534 h 805217"/>
              <a:gd name="connsiteX65" fmla="*/ 6305265 w 6510017"/>
              <a:gd name="connsiteY65" fmla="*/ 81886 h 805217"/>
              <a:gd name="connsiteX66" fmla="*/ 6428095 w 6510017"/>
              <a:gd name="connsiteY66" fmla="*/ 40943 h 805217"/>
              <a:gd name="connsiteX67" fmla="*/ 6509982 w 6510017"/>
              <a:gd name="connsiteY67" fmla="*/ 0 h 805217"/>
              <a:gd name="connsiteX68" fmla="*/ 6509982 w 6510017"/>
              <a:gd name="connsiteY68" fmla="*/ 27295 h 805217"/>
              <a:gd name="connsiteX69" fmla="*/ 6509982 w 6510017"/>
              <a:gd name="connsiteY69" fmla="*/ 13647 h 80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510017" h="805217">
                <a:moveTo>
                  <a:pt x="0" y="532262"/>
                </a:moveTo>
                <a:lnTo>
                  <a:pt x="0" y="532262"/>
                </a:lnTo>
                <a:cubicBezTo>
                  <a:pt x="50042" y="536811"/>
                  <a:pt x="100382" y="538804"/>
                  <a:pt x="150125" y="545910"/>
                </a:cubicBezTo>
                <a:cubicBezTo>
                  <a:pt x="164366" y="547945"/>
                  <a:pt x="176682" y="559558"/>
                  <a:pt x="191068" y="559558"/>
                </a:cubicBezTo>
                <a:cubicBezTo>
                  <a:pt x="241316" y="559558"/>
                  <a:pt x="291152" y="550459"/>
                  <a:pt x="341194" y="545910"/>
                </a:cubicBezTo>
                <a:cubicBezTo>
                  <a:pt x="354842" y="536812"/>
                  <a:pt x="366053" y="515398"/>
                  <a:pt x="382137" y="518615"/>
                </a:cubicBezTo>
                <a:cubicBezTo>
                  <a:pt x="398221" y="521832"/>
                  <a:pt x="393097" y="558073"/>
                  <a:pt x="409432" y="559558"/>
                </a:cubicBezTo>
                <a:cubicBezTo>
                  <a:pt x="500157" y="567806"/>
                  <a:pt x="591403" y="550459"/>
                  <a:pt x="682388" y="545910"/>
                </a:cubicBezTo>
                <a:cubicBezTo>
                  <a:pt x="696036" y="550459"/>
                  <a:pt x="710464" y="553124"/>
                  <a:pt x="723331" y="559558"/>
                </a:cubicBezTo>
                <a:cubicBezTo>
                  <a:pt x="738002" y="566893"/>
                  <a:pt x="748713" y="581666"/>
                  <a:pt x="764274" y="586853"/>
                </a:cubicBezTo>
                <a:cubicBezTo>
                  <a:pt x="790526" y="595604"/>
                  <a:pt x="818865" y="595952"/>
                  <a:pt x="846161" y="600501"/>
                </a:cubicBezTo>
                <a:cubicBezTo>
                  <a:pt x="887104" y="595952"/>
                  <a:pt x="928356" y="593625"/>
                  <a:pt x="968991" y="586853"/>
                </a:cubicBezTo>
                <a:cubicBezTo>
                  <a:pt x="983181" y="584488"/>
                  <a:pt x="999762" y="583378"/>
                  <a:pt x="1009934" y="573206"/>
                </a:cubicBezTo>
                <a:cubicBezTo>
                  <a:pt x="1020107" y="563033"/>
                  <a:pt x="1019033" y="545910"/>
                  <a:pt x="1023582" y="532262"/>
                </a:cubicBezTo>
                <a:cubicBezTo>
                  <a:pt x="1084917" y="544529"/>
                  <a:pt x="1190407" y="568148"/>
                  <a:pt x="1241946" y="559558"/>
                </a:cubicBezTo>
                <a:cubicBezTo>
                  <a:pt x="1256136" y="557193"/>
                  <a:pt x="1242727" y="525049"/>
                  <a:pt x="1255594" y="518615"/>
                </a:cubicBezTo>
                <a:cubicBezTo>
                  <a:pt x="1284366" y="504229"/>
                  <a:pt x="1319283" y="509516"/>
                  <a:pt x="1351128" y="504967"/>
                </a:cubicBezTo>
                <a:cubicBezTo>
                  <a:pt x="1454039" y="539271"/>
                  <a:pt x="1327188" y="492997"/>
                  <a:pt x="1433015" y="545910"/>
                </a:cubicBezTo>
                <a:cubicBezTo>
                  <a:pt x="1445882" y="552344"/>
                  <a:pt x="1460310" y="555009"/>
                  <a:pt x="1473958" y="559558"/>
                </a:cubicBezTo>
                <a:cubicBezTo>
                  <a:pt x="1578591" y="555009"/>
                  <a:pt x="1683433" y="553943"/>
                  <a:pt x="1787856" y="545910"/>
                </a:cubicBezTo>
                <a:cubicBezTo>
                  <a:pt x="1802200" y="544807"/>
                  <a:pt x="1814502" y="530673"/>
                  <a:pt x="1828800" y="532262"/>
                </a:cubicBezTo>
                <a:cubicBezTo>
                  <a:pt x="1857396" y="535439"/>
                  <a:pt x="1910686" y="559558"/>
                  <a:pt x="1910686" y="559558"/>
                </a:cubicBezTo>
                <a:cubicBezTo>
                  <a:pt x="2041049" y="516103"/>
                  <a:pt x="2009604" y="522419"/>
                  <a:pt x="2265528" y="532262"/>
                </a:cubicBezTo>
                <a:cubicBezTo>
                  <a:pt x="2281918" y="532892"/>
                  <a:pt x="2291800" y="552222"/>
                  <a:pt x="2306471" y="559558"/>
                </a:cubicBezTo>
                <a:cubicBezTo>
                  <a:pt x="2319338" y="565992"/>
                  <a:pt x="2333767" y="568657"/>
                  <a:pt x="2347415" y="573206"/>
                </a:cubicBezTo>
                <a:cubicBezTo>
                  <a:pt x="2456596" y="536811"/>
                  <a:pt x="2320120" y="573206"/>
                  <a:pt x="2429301" y="573206"/>
                </a:cubicBezTo>
                <a:cubicBezTo>
                  <a:pt x="2502231" y="573206"/>
                  <a:pt x="2574877" y="564107"/>
                  <a:pt x="2647665" y="559558"/>
                </a:cubicBezTo>
                <a:cubicBezTo>
                  <a:pt x="2661313" y="564107"/>
                  <a:pt x="2674223" y="573206"/>
                  <a:pt x="2688609" y="573206"/>
                </a:cubicBezTo>
                <a:cubicBezTo>
                  <a:pt x="2794163" y="573206"/>
                  <a:pt x="2795947" y="569271"/>
                  <a:pt x="2866029" y="545910"/>
                </a:cubicBezTo>
                <a:cubicBezTo>
                  <a:pt x="2879677" y="550459"/>
                  <a:pt x="2892675" y="561147"/>
                  <a:pt x="2906973" y="559558"/>
                </a:cubicBezTo>
                <a:cubicBezTo>
                  <a:pt x="2935569" y="556381"/>
                  <a:pt x="2988859" y="532262"/>
                  <a:pt x="2988859" y="532262"/>
                </a:cubicBezTo>
                <a:cubicBezTo>
                  <a:pt x="3081361" y="563096"/>
                  <a:pt x="2968514" y="532262"/>
                  <a:pt x="3125337" y="532262"/>
                </a:cubicBezTo>
                <a:cubicBezTo>
                  <a:pt x="3171057" y="532262"/>
                  <a:pt x="3216322" y="541361"/>
                  <a:pt x="3261815" y="545910"/>
                </a:cubicBezTo>
                <a:cubicBezTo>
                  <a:pt x="3284561" y="550459"/>
                  <a:pt x="3309913" y="548049"/>
                  <a:pt x="3330053" y="559558"/>
                </a:cubicBezTo>
                <a:cubicBezTo>
                  <a:pt x="3344294" y="567696"/>
                  <a:pt x="3345751" y="588903"/>
                  <a:pt x="3357349" y="600501"/>
                </a:cubicBezTo>
                <a:cubicBezTo>
                  <a:pt x="3368947" y="612099"/>
                  <a:pt x="3383303" y="621135"/>
                  <a:pt x="3398292" y="627797"/>
                </a:cubicBezTo>
                <a:cubicBezTo>
                  <a:pt x="3424584" y="639482"/>
                  <a:pt x="3480179" y="655092"/>
                  <a:pt x="3480179" y="655092"/>
                </a:cubicBezTo>
                <a:cubicBezTo>
                  <a:pt x="3489277" y="668740"/>
                  <a:pt x="3500812" y="681046"/>
                  <a:pt x="3507474" y="696035"/>
                </a:cubicBezTo>
                <a:cubicBezTo>
                  <a:pt x="3519159" y="722327"/>
                  <a:pt x="3506857" y="770944"/>
                  <a:pt x="3534770" y="777922"/>
                </a:cubicBezTo>
                <a:cubicBezTo>
                  <a:pt x="3603317" y="795059"/>
                  <a:pt x="3571566" y="785639"/>
                  <a:pt x="3630304" y="805217"/>
                </a:cubicBezTo>
                <a:cubicBezTo>
                  <a:pt x="3739486" y="800668"/>
                  <a:pt x="3848851" y="799356"/>
                  <a:pt x="3957850" y="791570"/>
                </a:cubicBezTo>
                <a:cubicBezTo>
                  <a:pt x="3976559" y="790234"/>
                  <a:pt x="4000234" y="792163"/>
                  <a:pt x="4012441" y="777922"/>
                </a:cubicBezTo>
                <a:cubicBezTo>
                  <a:pt x="4095569" y="680939"/>
                  <a:pt x="3986800" y="705858"/>
                  <a:pt x="4080680" y="682388"/>
                </a:cubicBezTo>
                <a:cubicBezTo>
                  <a:pt x="4103184" y="676762"/>
                  <a:pt x="4126173" y="673289"/>
                  <a:pt x="4148919" y="668740"/>
                </a:cubicBezTo>
                <a:cubicBezTo>
                  <a:pt x="4158018" y="655092"/>
                  <a:pt x="4163407" y="638044"/>
                  <a:pt x="4176215" y="627797"/>
                </a:cubicBezTo>
                <a:cubicBezTo>
                  <a:pt x="4193898" y="613650"/>
                  <a:pt x="4298205" y="600641"/>
                  <a:pt x="4299044" y="600501"/>
                </a:cubicBezTo>
                <a:cubicBezTo>
                  <a:pt x="4367253" y="498189"/>
                  <a:pt x="4297562" y="579266"/>
                  <a:pt x="4531056" y="545910"/>
                </a:cubicBezTo>
                <a:cubicBezTo>
                  <a:pt x="4559539" y="541841"/>
                  <a:pt x="4612943" y="518615"/>
                  <a:pt x="4612943" y="518615"/>
                </a:cubicBezTo>
                <a:cubicBezTo>
                  <a:pt x="4738038" y="549888"/>
                  <a:pt x="4690912" y="525101"/>
                  <a:pt x="4763068" y="573206"/>
                </a:cubicBezTo>
                <a:cubicBezTo>
                  <a:pt x="4890447" y="564107"/>
                  <a:pt x="5021315" y="576883"/>
                  <a:pt x="5145206" y="545910"/>
                </a:cubicBezTo>
                <a:cubicBezTo>
                  <a:pt x="5163403" y="541361"/>
                  <a:pt x="5181762" y="537415"/>
                  <a:pt x="5199797" y="532262"/>
                </a:cubicBezTo>
                <a:cubicBezTo>
                  <a:pt x="5260490" y="514921"/>
                  <a:pt x="5224234" y="519187"/>
                  <a:pt x="5295331" y="504967"/>
                </a:cubicBezTo>
                <a:cubicBezTo>
                  <a:pt x="5322466" y="499540"/>
                  <a:pt x="5349922" y="495868"/>
                  <a:pt x="5377218" y="491319"/>
                </a:cubicBezTo>
                <a:cubicBezTo>
                  <a:pt x="5455253" y="439294"/>
                  <a:pt x="5387183" y="475859"/>
                  <a:pt x="5527343" y="450376"/>
                </a:cubicBezTo>
                <a:cubicBezTo>
                  <a:pt x="5566189" y="443313"/>
                  <a:pt x="5576450" y="431285"/>
                  <a:pt x="5609229" y="409432"/>
                </a:cubicBezTo>
                <a:cubicBezTo>
                  <a:pt x="5613778" y="395784"/>
                  <a:pt x="5612705" y="378661"/>
                  <a:pt x="5622877" y="368489"/>
                </a:cubicBezTo>
                <a:cubicBezTo>
                  <a:pt x="5633050" y="358316"/>
                  <a:pt x="5649777" y="357962"/>
                  <a:pt x="5663821" y="354841"/>
                </a:cubicBezTo>
                <a:cubicBezTo>
                  <a:pt x="5690834" y="348838"/>
                  <a:pt x="5718412" y="345743"/>
                  <a:pt x="5745707" y="341194"/>
                </a:cubicBezTo>
                <a:cubicBezTo>
                  <a:pt x="5823323" y="263576"/>
                  <a:pt x="5748587" y="326106"/>
                  <a:pt x="5827594" y="286603"/>
                </a:cubicBezTo>
                <a:cubicBezTo>
                  <a:pt x="5842265" y="279268"/>
                  <a:pt x="5853461" y="265768"/>
                  <a:pt x="5868537" y="259307"/>
                </a:cubicBezTo>
                <a:cubicBezTo>
                  <a:pt x="5885777" y="251918"/>
                  <a:pt x="5905162" y="251049"/>
                  <a:pt x="5923128" y="245659"/>
                </a:cubicBezTo>
                <a:cubicBezTo>
                  <a:pt x="6062033" y="203988"/>
                  <a:pt x="5948137" y="225474"/>
                  <a:pt x="6114197" y="204716"/>
                </a:cubicBezTo>
                <a:cubicBezTo>
                  <a:pt x="6127845" y="200167"/>
                  <a:pt x="6142564" y="198054"/>
                  <a:pt x="6155140" y="191068"/>
                </a:cubicBezTo>
                <a:cubicBezTo>
                  <a:pt x="6183817" y="175136"/>
                  <a:pt x="6237026" y="136477"/>
                  <a:pt x="6237026" y="136477"/>
                </a:cubicBezTo>
                <a:cubicBezTo>
                  <a:pt x="6246125" y="122829"/>
                  <a:pt x="6251514" y="105781"/>
                  <a:pt x="6264322" y="95534"/>
                </a:cubicBezTo>
                <a:cubicBezTo>
                  <a:pt x="6275556" y="86547"/>
                  <a:pt x="6292398" y="88320"/>
                  <a:pt x="6305265" y="81886"/>
                </a:cubicBezTo>
                <a:cubicBezTo>
                  <a:pt x="6431254" y="18892"/>
                  <a:pt x="6225399" y="91618"/>
                  <a:pt x="6428095" y="40943"/>
                </a:cubicBezTo>
                <a:cubicBezTo>
                  <a:pt x="6514298" y="19392"/>
                  <a:pt x="6509982" y="41283"/>
                  <a:pt x="6509982" y="0"/>
                </a:cubicBezTo>
                <a:lnTo>
                  <a:pt x="6509982" y="27295"/>
                </a:lnTo>
                <a:lnTo>
                  <a:pt x="6509982" y="1364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23568" name="Grupo 49"/>
          <p:cNvGrpSpPr>
            <a:grpSpLocks/>
          </p:cNvGrpSpPr>
          <p:nvPr/>
        </p:nvGrpSpPr>
        <p:grpSpPr bwMode="auto">
          <a:xfrm>
            <a:off x="4211638" y="4487863"/>
            <a:ext cx="152400" cy="315912"/>
            <a:chOff x="1403648" y="2564904"/>
            <a:chExt cx="792088" cy="1440160"/>
          </a:xfrm>
        </p:grpSpPr>
        <p:sp>
          <p:nvSpPr>
            <p:cNvPr id="51" name="Elipse 50"/>
            <p:cNvSpPr/>
            <p:nvPr/>
          </p:nvSpPr>
          <p:spPr>
            <a:xfrm>
              <a:off x="1403648" y="2564904"/>
              <a:ext cx="792088" cy="361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52" name="Conector reto 51"/>
            <p:cNvCxnSpPr/>
            <p:nvPr/>
          </p:nvCxnSpPr>
          <p:spPr>
            <a:xfrm>
              <a:off x="1799692" y="2926754"/>
              <a:ext cx="0" cy="1078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/>
          <p:cNvGrpSpPr/>
          <p:nvPr/>
        </p:nvGrpSpPr>
        <p:grpSpPr>
          <a:xfrm>
            <a:off x="1287297" y="1435100"/>
            <a:ext cx="2538483" cy="3330988"/>
            <a:chOff x="1287297" y="1435100"/>
            <a:chExt cx="2538483" cy="3330988"/>
          </a:xfrm>
        </p:grpSpPr>
        <p:sp>
          <p:nvSpPr>
            <p:cNvPr id="7" name="Forma livre 6"/>
            <p:cNvSpPr/>
            <p:nvPr/>
          </p:nvSpPr>
          <p:spPr bwMode="auto">
            <a:xfrm rot="5400000">
              <a:off x="2457450" y="1801813"/>
              <a:ext cx="206375" cy="149225"/>
            </a:xfrm>
            <a:custGeom>
              <a:avLst/>
              <a:gdLst>
                <a:gd name="connsiteX0" fmla="*/ 0 w 204717"/>
                <a:gd name="connsiteY0" fmla="*/ 0 h 150125"/>
                <a:gd name="connsiteX1" fmla="*/ 204717 w 204717"/>
                <a:gd name="connsiteY1" fmla="*/ 0 h 150125"/>
                <a:gd name="connsiteX2" fmla="*/ 204717 w 204717"/>
                <a:gd name="connsiteY2" fmla="*/ 150125 h 150125"/>
                <a:gd name="connsiteX3" fmla="*/ 27296 w 204717"/>
                <a:gd name="connsiteY3" fmla="*/ 150125 h 150125"/>
                <a:gd name="connsiteX0" fmla="*/ 2440 w 207157"/>
                <a:gd name="connsiteY0" fmla="*/ 0 h 150125"/>
                <a:gd name="connsiteX1" fmla="*/ 207157 w 207157"/>
                <a:gd name="connsiteY1" fmla="*/ 0 h 150125"/>
                <a:gd name="connsiteX2" fmla="*/ 207157 w 207157"/>
                <a:gd name="connsiteY2" fmla="*/ 150125 h 150125"/>
                <a:gd name="connsiteX3" fmla="*/ 0 w 207157"/>
                <a:gd name="connsiteY3" fmla="*/ 150125 h 15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57" h="150125">
                  <a:moveTo>
                    <a:pt x="2440" y="0"/>
                  </a:moveTo>
                  <a:lnTo>
                    <a:pt x="207157" y="0"/>
                  </a:lnTo>
                  <a:lnTo>
                    <a:pt x="207157" y="150125"/>
                  </a:lnTo>
                  <a:lnTo>
                    <a:pt x="0" y="1501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609" name="CaixaDeTexto 2"/>
            <p:cNvSpPr txBox="1">
              <a:spLocks noChangeArrowheads="1"/>
            </p:cNvSpPr>
            <p:nvPr/>
          </p:nvSpPr>
          <p:spPr bwMode="auto">
            <a:xfrm>
              <a:off x="2367225" y="1435100"/>
              <a:ext cx="378629" cy="338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pt-BR" altLang="pt-BR" sz="1600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1287297" y="1981945"/>
              <a:ext cx="2538483" cy="2784143"/>
            </a:xfrm>
            <a:custGeom>
              <a:avLst/>
              <a:gdLst>
                <a:gd name="connsiteX0" fmla="*/ 0 w 2538483"/>
                <a:gd name="connsiteY0" fmla="*/ 2770496 h 2784143"/>
                <a:gd name="connsiteX1" fmla="*/ 1255594 w 2538483"/>
                <a:gd name="connsiteY1" fmla="*/ 0 h 2784143"/>
                <a:gd name="connsiteX2" fmla="*/ 1310185 w 2538483"/>
                <a:gd name="connsiteY2" fmla="*/ 0 h 2784143"/>
                <a:gd name="connsiteX3" fmla="*/ 2538483 w 2538483"/>
                <a:gd name="connsiteY3" fmla="*/ 2784143 h 2784143"/>
                <a:gd name="connsiteX4" fmla="*/ 0 w 2538483"/>
                <a:gd name="connsiteY4" fmla="*/ 2770496 h 278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8483" h="2784143">
                  <a:moveTo>
                    <a:pt x="0" y="2770496"/>
                  </a:moveTo>
                  <a:lnTo>
                    <a:pt x="1255594" y="0"/>
                  </a:lnTo>
                  <a:lnTo>
                    <a:pt x="1310185" y="0"/>
                  </a:lnTo>
                  <a:lnTo>
                    <a:pt x="2538483" y="2784143"/>
                  </a:lnTo>
                  <a:lnTo>
                    <a:pt x="0" y="277049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3" name="Retângulo 26"/>
          <p:cNvSpPr>
            <a:spLocks noChangeArrowheads="1"/>
          </p:cNvSpPr>
          <p:nvPr/>
        </p:nvSpPr>
        <p:spPr bwMode="auto">
          <a:xfrm>
            <a:off x="899592" y="5445224"/>
            <a:ext cx="77768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65125" indent="-365125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A resposta do sensor representa a integração das respostas de todos objetos que estão no campo de visada</a:t>
            </a:r>
            <a:endParaRPr lang="pt-BR" altLang="pt-BR" sz="1600" dirty="0">
              <a:latin typeface="+mn-lt"/>
              <a:cs typeface="Times New Roman" pitchFamily="18" charset="0"/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3333750" y="1612537"/>
            <a:ext cx="2170113" cy="276999"/>
            <a:chOff x="3333750" y="1612537"/>
            <a:chExt cx="2170113" cy="276999"/>
          </a:xfrm>
        </p:grpSpPr>
        <p:cxnSp>
          <p:nvCxnSpPr>
            <p:cNvPr id="4" name="Conector de seta reta 3"/>
            <p:cNvCxnSpPr/>
            <p:nvPr/>
          </p:nvCxnSpPr>
          <p:spPr>
            <a:xfrm>
              <a:off x="3333750" y="1876426"/>
              <a:ext cx="217011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tângulo 4"/>
            <p:cNvSpPr/>
            <p:nvPr/>
          </p:nvSpPr>
          <p:spPr>
            <a:xfrm>
              <a:off x="3851920" y="1612537"/>
              <a:ext cx="115127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sz="1200" dirty="0">
                  <a:sym typeface="Symbol" pitchFamily="18" charset="2"/>
                </a:rPr>
                <a:t>deslocamento</a:t>
              </a:r>
              <a:endParaRPr lang="pt-BR" sz="12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Inferência Estatística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2000250" y="1600200"/>
            <a:ext cx="6500813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Numa imagem, um </a:t>
            </a:r>
            <a:r>
              <a:rPr lang="pt-BR" altLang="pt-BR" sz="1600" i="1" dirty="0"/>
              <a:t>pixel</a:t>
            </a:r>
            <a:r>
              <a:rPr lang="pt-BR" altLang="pt-BR" sz="1600" dirty="0"/>
              <a:t> é selecionado ao acaso. Define-se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 cujo valor representa seu valor digital. Qual a probabilidade deste </a:t>
            </a:r>
            <a:r>
              <a:rPr lang="pt-BR" altLang="pt-BR" sz="1600" i="1" dirty="0"/>
              <a:t>pixel</a:t>
            </a:r>
            <a:r>
              <a:rPr lang="pt-BR" altLang="pt-BR" sz="1600" dirty="0"/>
              <a:t> possuir valor entre 100 e 150?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Quais os valores possíveis de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Considerando uma imagem 8 </a:t>
            </a:r>
            <a:r>
              <a:rPr lang="pt-BR" altLang="pt-BR" sz="1600" i="1" dirty="0"/>
              <a:t>bits</a:t>
            </a:r>
            <a:r>
              <a:rPr lang="pt-BR" altLang="pt-BR" sz="1600" dirty="0"/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Mínimo 0 (região escura)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Máximo 255 (região clara)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>
                <a:latin typeface="Times New Roman" pitchFamily="18" charset="0"/>
              </a:rPr>
              <a:t>: {0, 1, ..., 255}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Qual a distribuição de probabilidade de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dirty="0"/>
              <a:t>?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1600" i="1" dirty="0">
                <a:latin typeface="Times New Roman" pitchFamily="18" charset="0"/>
              </a:rPr>
              <a:t>	X</a:t>
            </a:r>
            <a:r>
              <a:rPr lang="pt-BR" altLang="pt-BR" sz="1600" dirty="0"/>
              <a:t> é discreto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Distribuição: Desconhecida (discreta)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Que parâmetros são necessários para definir esta distribuição?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	???????</a:t>
            </a:r>
          </a:p>
        </p:txBody>
      </p:sp>
      <p:pic>
        <p:nvPicPr>
          <p:cNvPr id="5124" name="Imagem 39" descr="B3_7.png"/>
          <p:cNvPicPr>
            <a:picLocks noChangeAspect="1"/>
          </p:cNvPicPr>
          <p:nvPr/>
        </p:nvPicPr>
        <p:blipFill>
          <a:blip r:embed="rId2" cstate="print">
            <a:lum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703388"/>
            <a:ext cx="1285875" cy="1285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 Box 26"/>
          <p:cNvSpPr txBox="1">
            <a:spLocks noChangeArrowheads="1"/>
          </p:cNvSpPr>
          <p:nvPr/>
        </p:nvSpPr>
        <p:spPr bwMode="auto">
          <a:xfrm>
            <a:off x="3275013" y="5899175"/>
            <a:ext cx="3546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DISTRIBUIÇÃO DESCONHECIDA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3DB8C-C812-41ED-AB95-05C6F2B44E91}" type="slidenum">
              <a:rPr lang="pt-BR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8" grpId="0" uiExpand="1" build="p" autoUpdateAnimBg="0"/>
      <p:bldP spid="4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Utilização de amostras não independentes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715924-216E-4A0C-976F-DE3561766E9D}" type="slidenum">
              <a:rPr lang="pt-BR"/>
              <a:pPr>
                <a:defRPr/>
              </a:pPr>
              <a:t>30</a:t>
            </a:fld>
            <a:endParaRPr lang="pt-BR"/>
          </a:p>
        </p:txBody>
      </p:sp>
      <p:grpSp>
        <p:nvGrpSpPr>
          <p:cNvPr id="23556" name="Grupo 10"/>
          <p:cNvGrpSpPr>
            <a:grpSpLocks/>
          </p:cNvGrpSpPr>
          <p:nvPr/>
        </p:nvGrpSpPr>
        <p:grpSpPr bwMode="auto">
          <a:xfrm>
            <a:off x="1979613" y="3509963"/>
            <a:ext cx="744537" cy="1349375"/>
            <a:chOff x="1403648" y="2564904"/>
            <a:chExt cx="792088" cy="1440160"/>
          </a:xfrm>
        </p:grpSpPr>
        <p:sp>
          <p:nvSpPr>
            <p:cNvPr id="8" name="Elipse 7"/>
            <p:cNvSpPr/>
            <p:nvPr/>
          </p:nvSpPr>
          <p:spPr>
            <a:xfrm>
              <a:off x="1403648" y="2564904"/>
              <a:ext cx="792088" cy="3608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1800536" y="2925791"/>
              <a:ext cx="0" cy="1079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57" name="Grupo 17"/>
          <p:cNvGrpSpPr>
            <a:grpSpLocks/>
          </p:cNvGrpSpPr>
          <p:nvPr/>
        </p:nvGrpSpPr>
        <p:grpSpPr bwMode="auto">
          <a:xfrm>
            <a:off x="2520950" y="4292600"/>
            <a:ext cx="185738" cy="539750"/>
            <a:chOff x="1403648" y="2564904"/>
            <a:chExt cx="792088" cy="1440160"/>
          </a:xfrm>
        </p:grpSpPr>
        <p:sp>
          <p:nvSpPr>
            <p:cNvPr id="19" name="Elipse 18"/>
            <p:cNvSpPr/>
            <p:nvPr/>
          </p:nvSpPr>
          <p:spPr>
            <a:xfrm>
              <a:off x="1403648" y="2564904"/>
              <a:ext cx="792088" cy="3600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20" name="Conector reto 19"/>
            <p:cNvCxnSpPr/>
            <p:nvPr/>
          </p:nvCxnSpPr>
          <p:spPr>
            <a:xfrm>
              <a:off x="1803078" y="2924945"/>
              <a:ext cx="0" cy="1080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58" name="Grupo 20"/>
          <p:cNvGrpSpPr>
            <a:grpSpLocks/>
          </p:cNvGrpSpPr>
          <p:nvPr/>
        </p:nvGrpSpPr>
        <p:grpSpPr bwMode="auto">
          <a:xfrm>
            <a:off x="2859088" y="3724275"/>
            <a:ext cx="609600" cy="1081088"/>
            <a:chOff x="1403648" y="2564904"/>
            <a:chExt cx="792088" cy="1440160"/>
          </a:xfrm>
        </p:grpSpPr>
        <p:sp>
          <p:nvSpPr>
            <p:cNvPr id="22" name="Elipse 21"/>
            <p:cNvSpPr/>
            <p:nvPr/>
          </p:nvSpPr>
          <p:spPr>
            <a:xfrm>
              <a:off x="1403648" y="2564904"/>
              <a:ext cx="792088" cy="3595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1799692" y="2924415"/>
              <a:ext cx="0" cy="1080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59" name="Grupo 23"/>
          <p:cNvGrpSpPr>
            <a:grpSpLocks/>
          </p:cNvGrpSpPr>
          <p:nvPr/>
        </p:nvGrpSpPr>
        <p:grpSpPr bwMode="auto">
          <a:xfrm>
            <a:off x="3333750" y="3994150"/>
            <a:ext cx="457200" cy="811213"/>
            <a:chOff x="1403648" y="2564904"/>
            <a:chExt cx="792088" cy="1440160"/>
          </a:xfrm>
        </p:grpSpPr>
        <p:sp>
          <p:nvSpPr>
            <p:cNvPr id="25" name="Elipse 24"/>
            <p:cNvSpPr/>
            <p:nvPr/>
          </p:nvSpPr>
          <p:spPr>
            <a:xfrm>
              <a:off x="1403648" y="2564904"/>
              <a:ext cx="792088" cy="3607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26" name="Conector reto 25"/>
            <p:cNvCxnSpPr/>
            <p:nvPr/>
          </p:nvCxnSpPr>
          <p:spPr>
            <a:xfrm>
              <a:off x="1799692" y="2925648"/>
              <a:ext cx="0" cy="10794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0" name="Grupo 26"/>
          <p:cNvGrpSpPr>
            <a:grpSpLocks/>
          </p:cNvGrpSpPr>
          <p:nvPr/>
        </p:nvGrpSpPr>
        <p:grpSpPr bwMode="auto">
          <a:xfrm>
            <a:off x="5503863" y="4427538"/>
            <a:ext cx="187325" cy="404812"/>
            <a:chOff x="1403648" y="2564904"/>
            <a:chExt cx="792088" cy="1440160"/>
          </a:xfrm>
        </p:grpSpPr>
        <p:sp>
          <p:nvSpPr>
            <p:cNvPr id="28" name="Elipse 27"/>
            <p:cNvSpPr/>
            <p:nvPr/>
          </p:nvSpPr>
          <p:spPr>
            <a:xfrm>
              <a:off x="1403648" y="2564904"/>
              <a:ext cx="792088" cy="3614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1799690" y="2926356"/>
              <a:ext cx="0" cy="1078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1" name="Grupo 29"/>
          <p:cNvGrpSpPr>
            <a:grpSpLocks/>
          </p:cNvGrpSpPr>
          <p:nvPr/>
        </p:nvGrpSpPr>
        <p:grpSpPr bwMode="auto">
          <a:xfrm>
            <a:off x="3995738" y="4197350"/>
            <a:ext cx="277812" cy="608013"/>
            <a:chOff x="1403648" y="2564904"/>
            <a:chExt cx="792088" cy="1440160"/>
          </a:xfrm>
        </p:grpSpPr>
        <p:sp>
          <p:nvSpPr>
            <p:cNvPr id="31" name="Elipse 30"/>
            <p:cNvSpPr/>
            <p:nvPr/>
          </p:nvSpPr>
          <p:spPr>
            <a:xfrm>
              <a:off x="1403648" y="2564904"/>
              <a:ext cx="792088" cy="3609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32" name="Conector reto 31"/>
            <p:cNvCxnSpPr/>
            <p:nvPr/>
          </p:nvCxnSpPr>
          <p:spPr>
            <a:xfrm>
              <a:off x="1801956" y="2925884"/>
              <a:ext cx="0" cy="1079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2" name="Grupo 32"/>
          <p:cNvGrpSpPr>
            <a:grpSpLocks/>
          </p:cNvGrpSpPr>
          <p:nvPr/>
        </p:nvGrpSpPr>
        <p:grpSpPr bwMode="auto">
          <a:xfrm>
            <a:off x="5691188" y="4022725"/>
            <a:ext cx="560387" cy="798513"/>
            <a:chOff x="1403648" y="2564904"/>
            <a:chExt cx="792088" cy="1440160"/>
          </a:xfrm>
        </p:grpSpPr>
        <p:sp>
          <p:nvSpPr>
            <p:cNvPr id="34" name="Elipse 33"/>
            <p:cNvSpPr/>
            <p:nvPr/>
          </p:nvSpPr>
          <p:spPr>
            <a:xfrm>
              <a:off x="1403648" y="2564904"/>
              <a:ext cx="792088" cy="36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35" name="Conector reto 34"/>
            <p:cNvCxnSpPr/>
            <p:nvPr/>
          </p:nvCxnSpPr>
          <p:spPr>
            <a:xfrm>
              <a:off x="1800814" y="2925660"/>
              <a:ext cx="0" cy="1079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3" name="Grupo 35"/>
          <p:cNvGrpSpPr>
            <a:grpSpLocks/>
          </p:cNvGrpSpPr>
          <p:nvPr/>
        </p:nvGrpSpPr>
        <p:grpSpPr bwMode="auto">
          <a:xfrm>
            <a:off x="6048375" y="4292600"/>
            <a:ext cx="280988" cy="528638"/>
            <a:chOff x="1403648" y="2564904"/>
            <a:chExt cx="792088" cy="1440160"/>
          </a:xfrm>
        </p:grpSpPr>
        <p:sp>
          <p:nvSpPr>
            <p:cNvPr id="37" name="Elipse 36"/>
            <p:cNvSpPr/>
            <p:nvPr/>
          </p:nvSpPr>
          <p:spPr>
            <a:xfrm>
              <a:off x="1403648" y="2564904"/>
              <a:ext cx="792088" cy="3589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38" name="Conector reto 37"/>
            <p:cNvCxnSpPr/>
            <p:nvPr/>
          </p:nvCxnSpPr>
          <p:spPr>
            <a:xfrm>
              <a:off x="1801930" y="2923864"/>
              <a:ext cx="0" cy="10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4" name="Grupo 38"/>
          <p:cNvGrpSpPr>
            <a:grpSpLocks/>
          </p:cNvGrpSpPr>
          <p:nvPr/>
        </p:nvGrpSpPr>
        <p:grpSpPr bwMode="auto">
          <a:xfrm>
            <a:off x="6448425" y="3363913"/>
            <a:ext cx="609600" cy="1260475"/>
            <a:chOff x="1403648" y="2564904"/>
            <a:chExt cx="792088" cy="1440160"/>
          </a:xfrm>
        </p:grpSpPr>
        <p:sp>
          <p:nvSpPr>
            <p:cNvPr id="40" name="Elipse 39"/>
            <p:cNvSpPr/>
            <p:nvPr/>
          </p:nvSpPr>
          <p:spPr>
            <a:xfrm>
              <a:off x="1403648" y="2564904"/>
              <a:ext cx="792088" cy="3609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41" name="Conector reto 40"/>
            <p:cNvCxnSpPr/>
            <p:nvPr/>
          </p:nvCxnSpPr>
          <p:spPr>
            <a:xfrm>
              <a:off x="1799692" y="2925850"/>
              <a:ext cx="0" cy="1079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5" name="Grupo 41"/>
          <p:cNvGrpSpPr>
            <a:grpSpLocks/>
          </p:cNvGrpSpPr>
          <p:nvPr/>
        </p:nvGrpSpPr>
        <p:grpSpPr bwMode="auto">
          <a:xfrm>
            <a:off x="6753225" y="2671763"/>
            <a:ext cx="896938" cy="1789112"/>
            <a:chOff x="1403648" y="2564904"/>
            <a:chExt cx="792088" cy="1440160"/>
          </a:xfrm>
        </p:grpSpPr>
        <p:sp>
          <p:nvSpPr>
            <p:cNvPr id="43" name="Elipse 42"/>
            <p:cNvSpPr/>
            <p:nvPr/>
          </p:nvSpPr>
          <p:spPr>
            <a:xfrm>
              <a:off x="1403648" y="2564904"/>
              <a:ext cx="792088" cy="3603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44" name="Conector reto 43"/>
            <p:cNvCxnSpPr/>
            <p:nvPr/>
          </p:nvCxnSpPr>
          <p:spPr>
            <a:xfrm>
              <a:off x="1800393" y="2925264"/>
              <a:ext cx="0" cy="1079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6" name="Grupo 44"/>
          <p:cNvGrpSpPr>
            <a:grpSpLocks/>
          </p:cNvGrpSpPr>
          <p:nvPr/>
        </p:nvGrpSpPr>
        <p:grpSpPr bwMode="auto">
          <a:xfrm>
            <a:off x="1403350" y="3032125"/>
            <a:ext cx="1117600" cy="1800225"/>
            <a:chOff x="1403648" y="2564904"/>
            <a:chExt cx="792088" cy="1440160"/>
          </a:xfrm>
        </p:grpSpPr>
        <p:sp>
          <p:nvSpPr>
            <p:cNvPr id="46" name="Elipse 45"/>
            <p:cNvSpPr/>
            <p:nvPr/>
          </p:nvSpPr>
          <p:spPr>
            <a:xfrm>
              <a:off x="1403648" y="2564904"/>
              <a:ext cx="792088" cy="360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47" name="Conector reto 46"/>
            <p:cNvCxnSpPr/>
            <p:nvPr/>
          </p:nvCxnSpPr>
          <p:spPr>
            <a:xfrm>
              <a:off x="1799692" y="2925579"/>
              <a:ext cx="0" cy="10794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rma livre 11"/>
          <p:cNvSpPr/>
          <p:nvPr/>
        </p:nvSpPr>
        <p:spPr>
          <a:xfrm>
            <a:off x="1444625" y="4279900"/>
            <a:ext cx="6121400" cy="804863"/>
          </a:xfrm>
          <a:custGeom>
            <a:avLst/>
            <a:gdLst>
              <a:gd name="connsiteX0" fmla="*/ 0 w 6510017"/>
              <a:gd name="connsiteY0" fmla="*/ 532262 h 805217"/>
              <a:gd name="connsiteX1" fmla="*/ 0 w 6510017"/>
              <a:gd name="connsiteY1" fmla="*/ 532262 h 805217"/>
              <a:gd name="connsiteX2" fmla="*/ 150125 w 6510017"/>
              <a:gd name="connsiteY2" fmla="*/ 545910 h 805217"/>
              <a:gd name="connsiteX3" fmla="*/ 191068 w 6510017"/>
              <a:gd name="connsiteY3" fmla="*/ 559558 h 805217"/>
              <a:gd name="connsiteX4" fmla="*/ 341194 w 6510017"/>
              <a:gd name="connsiteY4" fmla="*/ 545910 h 805217"/>
              <a:gd name="connsiteX5" fmla="*/ 382137 w 6510017"/>
              <a:gd name="connsiteY5" fmla="*/ 518615 h 805217"/>
              <a:gd name="connsiteX6" fmla="*/ 409432 w 6510017"/>
              <a:gd name="connsiteY6" fmla="*/ 559558 h 805217"/>
              <a:gd name="connsiteX7" fmla="*/ 682388 w 6510017"/>
              <a:gd name="connsiteY7" fmla="*/ 545910 h 805217"/>
              <a:gd name="connsiteX8" fmla="*/ 723331 w 6510017"/>
              <a:gd name="connsiteY8" fmla="*/ 559558 h 805217"/>
              <a:gd name="connsiteX9" fmla="*/ 764274 w 6510017"/>
              <a:gd name="connsiteY9" fmla="*/ 586853 h 805217"/>
              <a:gd name="connsiteX10" fmla="*/ 846161 w 6510017"/>
              <a:gd name="connsiteY10" fmla="*/ 600501 h 805217"/>
              <a:gd name="connsiteX11" fmla="*/ 968991 w 6510017"/>
              <a:gd name="connsiteY11" fmla="*/ 586853 h 805217"/>
              <a:gd name="connsiteX12" fmla="*/ 1009934 w 6510017"/>
              <a:gd name="connsiteY12" fmla="*/ 573206 h 805217"/>
              <a:gd name="connsiteX13" fmla="*/ 1023582 w 6510017"/>
              <a:gd name="connsiteY13" fmla="*/ 532262 h 805217"/>
              <a:gd name="connsiteX14" fmla="*/ 1241946 w 6510017"/>
              <a:gd name="connsiteY14" fmla="*/ 559558 h 805217"/>
              <a:gd name="connsiteX15" fmla="*/ 1255594 w 6510017"/>
              <a:gd name="connsiteY15" fmla="*/ 518615 h 805217"/>
              <a:gd name="connsiteX16" fmla="*/ 1351128 w 6510017"/>
              <a:gd name="connsiteY16" fmla="*/ 504967 h 805217"/>
              <a:gd name="connsiteX17" fmla="*/ 1433015 w 6510017"/>
              <a:gd name="connsiteY17" fmla="*/ 545910 h 805217"/>
              <a:gd name="connsiteX18" fmla="*/ 1473958 w 6510017"/>
              <a:gd name="connsiteY18" fmla="*/ 559558 h 805217"/>
              <a:gd name="connsiteX19" fmla="*/ 1787856 w 6510017"/>
              <a:gd name="connsiteY19" fmla="*/ 545910 h 805217"/>
              <a:gd name="connsiteX20" fmla="*/ 1828800 w 6510017"/>
              <a:gd name="connsiteY20" fmla="*/ 532262 h 805217"/>
              <a:gd name="connsiteX21" fmla="*/ 1910686 w 6510017"/>
              <a:gd name="connsiteY21" fmla="*/ 559558 h 805217"/>
              <a:gd name="connsiteX22" fmla="*/ 2265528 w 6510017"/>
              <a:gd name="connsiteY22" fmla="*/ 532262 h 805217"/>
              <a:gd name="connsiteX23" fmla="*/ 2306471 w 6510017"/>
              <a:gd name="connsiteY23" fmla="*/ 559558 h 805217"/>
              <a:gd name="connsiteX24" fmla="*/ 2347415 w 6510017"/>
              <a:gd name="connsiteY24" fmla="*/ 573206 h 805217"/>
              <a:gd name="connsiteX25" fmla="*/ 2429301 w 6510017"/>
              <a:gd name="connsiteY25" fmla="*/ 573206 h 805217"/>
              <a:gd name="connsiteX26" fmla="*/ 2647665 w 6510017"/>
              <a:gd name="connsiteY26" fmla="*/ 559558 h 805217"/>
              <a:gd name="connsiteX27" fmla="*/ 2688609 w 6510017"/>
              <a:gd name="connsiteY27" fmla="*/ 573206 h 805217"/>
              <a:gd name="connsiteX28" fmla="*/ 2866029 w 6510017"/>
              <a:gd name="connsiteY28" fmla="*/ 545910 h 805217"/>
              <a:gd name="connsiteX29" fmla="*/ 2906973 w 6510017"/>
              <a:gd name="connsiteY29" fmla="*/ 559558 h 805217"/>
              <a:gd name="connsiteX30" fmla="*/ 2988859 w 6510017"/>
              <a:gd name="connsiteY30" fmla="*/ 532262 h 805217"/>
              <a:gd name="connsiteX31" fmla="*/ 3125337 w 6510017"/>
              <a:gd name="connsiteY31" fmla="*/ 532262 h 805217"/>
              <a:gd name="connsiteX32" fmla="*/ 3261815 w 6510017"/>
              <a:gd name="connsiteY32" fmla="*/ 545910 h 805217"/>
              <a:gd name="connsiteX33" fmla="*/ 3330053 w 6510017"/>
              <a:gd name="connsiteY33" fmla="*/ 559558 h 805217"/>
              <a:gd name="connsiteX34" fmla="*/ 3357349 w 6510017"/>
              <a:gd name="connsiteY34" fmla="*/ 600501 h 805217"/>
              <a:gd name="connsiteX35" fmla="*/ 3398292 w 6510017"/>
              <a:gd name="connsiteY35" fmla="*/ 627797 h 805217"/>
              <a:gd name="connsiteX36" fmla="*/ 3480179 w 6510017"/>
              <a:gd name="connsiteY36" fmla="*/ 655092 h 805217"/>
              <a:gd name="connsiteX37" fmla="*/ 3507474 w 6510017"/>
              <a:gd name="connsiteY37" fmla="*/ 696035 h 805217"/>
              <a:gd name="connsiteX38" fmla="*/ 3534770 w 6510017"/>
              <a:gd name="connsiteY38" fmla="*/ 777922 h 805217"/>
              <a:gd name="connsiteX39" fmla="*/ 3630304 w 6510017"/>
              <a:gd name="connsiteY39" fmla="*/ 805217 h 805217"/>
              <a:gd name="connsiteX40" fmla="*/ 3957850 w 6510017"/>
              <a:gd name="connsiteY40" fmla="*/ 791570 h 805217"/>
              <a:gd name="connsiteX41" fmla="*/ 4012441 w 6510017"/>
              <a:gd name="connsiteY41" fmla="*/ 777922 h 805217"/>
              <a:gd name="connsiteX42" fmla="*/ 4080680 w 6510017"/>
              <a:gd name="connsiteY42" fmla="*/ 682388 h 805217"/>
              <a:gd name="connsiteX43" fmla="*/ 4148919 w 6510017"/>
              <a:gd name="connsiteY43" fmla="*/ 668740 h 805217"/>
              <a:gd name="connsiteX44" fmla="*/ 4176215 w 6510017"/>
              <a:gd name="connsiteY44" fmla="*/ 627797 h 805217"/>
              <a:gd name="connsiteX45" fmla="*/ 4299044 w 6510017"/>
              <a:gd name="connsiteY45" fmla="*/ 600501 h 805217"/>
              <a:gd name="connsiteX46" fmla="*/ 4531056 w 6510017"/>
              <a:gd name="connsiteY46" fmla="*/ 545910 h 805217"/>
              <a:gd name="connsiteX47" fmla="*/ 4612943 w 6510017"/>
              <a:gd name="connsiteY47" fmla="*/ 518615 h 805217"/>
              <a:gd name="connsiteX48" fmla="*/ 4763068 w 6510017"/>
              <a:gd name="connsiteY48" fmla="*/ 573206 h 805217"/>
              <a:gd name="connsiteX49" fmla="*/ 5145206 w 6510017"/>
              <a:gd name="connsiteY49" fmla="*/ 545910 h 805217"/>
              <a:gd name="connsiteX50" fmla="*/ 5199797 w 6510017"/>
              <a:gd name="connsiteY50" fmla="*/ 532262 h 805217"/>
              <a:gd name="connsiteX51" fmla="*/ 5295331 w 6510017"/>
              <a:gd name="connsiteY51" fmla="*/ 504967 h 805217"/>
              <a:gd name="connsiteX52" fmla="*/ 5377218 w 6510017"/>
              <a:gd name="connsiteY52" fmla="*/ 491319 h 805217"/>
              <a:gd name="connsiteX53" fmla="*/ 5527343 w 6510017"/>
              <a:gd name="connsiteY53" fmla="*/ 450376 h 805217"/>
              <a:gd name="connsiteX54" fmla="*/ 5609229 w 6510017"/>
              <a:gd name="connsiteY54" fmla="*/ 409432 h 805217"/>
              <a:gd name="connsiteX55" fmla="*/ 5622877 w 6510017"/>
              <a:gd name="connsiteY55" fmla="*/ 368489 h 805217"/>
              <a:gd name="connsiteX56" fmla="*/ 5663821 w 6510017"/>
              <a:gd name="connsiteY56" fmla="*/ 354841 h 805217"/>
              <a:gd name="connsiteX57" fmla="*/ 5745707 w 6510017"/>
              <a:gd name="connsiteY57" fmla="*/ 341194 h 805217"/>
              <a:gd name="connsiteX58" fmla="*/ 5827594 w 6510017"/>
              <a:gd name="connsiteY58" fmla="*/ 286603 h 805217"/>
              <a:gd name="connsiteX59" fmla="*/ 5868537 w 6510017"/>
              <a:gd name="connsiteY59" fmla="*/ 259307 h 805217"/>
              <a:gd name="connsiteX60" fmla="*/ 5923128 w 6510017"/>
              <a:gd name="connsiteY60" fmla="*/ 245659 h 805217"/>
              <a:gd name="connsiteX61" fmla="*/ 6114197 w 6510017"/>
              <a:gd name="connsiteY61" fmla="*/ 204716 h 805217"/>
              <a:gd name="connsiteX62" fmla="*/ 6155140 w 6510017"/>
              <a:gd name="connsiteY62" fmla="*/ 191068 h 805217"/>
              <a:gd name="connsiteX63" fmla="*/ 6237026 w 6510017"/>
              <a:gd name="connsiteY63" fmla="*/ 136477 h 805217"/>
              <a:gd name="connsiteX64" fmla="*/ 6264322 w 6510017"/>
              <a:gd name="connsiteY64" fmla="*/ 95534 h 805217"/>
              <a:gd name="connsiteX65" fmla="*/ 6305265 w 6510017"/>
              <a:gd name="connsiteY65" fmla="*/ 81886 h 805217"/>
              <a:gd name="connsiteX66" fmla="*/ 6428095 w 6510017"/>
              <a:gd name="connsiteY66" fmla="*/ 40943 h 805217"/>
              <a:gd name="connsiteX67" fmla="*/ 6509982 w 6510017"/>
              <a:gd name="connsiteY67" fmla="*/ 0 h 805217"/>
              <a:gd name="connsiteX68" fmla="*/ 6509982 w 6510017"/>
              <a:gd name="connsiteY68" fmla="*/ 27295 h 805217"/>
              <a:gd name="connsiteX69" fmla="*/ 6509982 w 6510017"/>
              <a:gd name="connsiteY69" fmla="*/ 13647 h 80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510017" h="805217">
                <a:moveTo>
                  <a:pt x="0" y="532262"/>
                </a:moveTo>
                <a:lnTo>
                  <a:pt x="0" y="532262"/>
                </a:lnTo>
                <a:cubicBezTo>
                  <a:pt x="50042" y="536811"/>
                  <a:pt x="100382" y="538804"/>
                  <a:pt x="150125" y="545910"/>
                </a:cubicBezTo>
                <a:cubicBezTo>
                  <a:pt x="164366" y="547945"/>
                  <a:pt x="176682" y="559558"/>
                  <a:pt x="191068" y="559558"/>
                </a:cubicBezTo>
                <a:cubicBezTo>
                  <a:pt x="241316" y="559558"/>
                  <a:pt x="291152" y="550459"/>
                  <a:pt x="341194" y="545910"/>
                </a:cubicBezTo>
                <a:cubicBezTo>
                  <a:pt x="354842" y="536812"/>
                  <a:pt x="366053" y="515398"/>
                  <a:pt x="382137" y="518615"/>
                </a:cubicBezTo>
                <a:cubicBezTo>
                  <a:pt x="398221" y="521832"/>
                  <a:pt x="393097" y="558073"/>
                  <a:pt x="409432" y="559558"/>
                </a:cubicBezTo>
                <a:cubicBezTo>
                  <a:pt x="500157" y="567806"/>
                  <a:pt x="591403" y="550459"/>
                  <a:pt x="682388" y="545910"/>
                </a:cubicBezTo>
                <a:cubicBezTo>
                  <a:pt x="696036" y="550459"/>
                  <a:pt x="710464" y="553124"/>
                  <a:pt x="723331" y="559558"/>
                </a:cubicBezTo>
                <a:cubicBezTo>
                  <a:pt x="738002" y="566893"/>
                  <a:pt x="748713" y="581666"/>
                  <a:pt x="764274" y="586853"/>
                </a:cubicBezTo>
                <a:cubicBezTo>
                  <a:pt x="790526" y="595604"/>
                  <a:pt x="818865" y="595952"/>
                  <a:pt x="846161" y="600501"/>
                </a:cubicBezTo>
                <a:cubicBezTo>
                  <a:pt x="887104" y="595952"/>
                  <a:pt x="928356" y="593625"/>
                  <a:pt x="968991" y="586853"/>
                </a:cubicBezTo>
                <a:cubicBezTo>
                  <a:pt x="983181" y="584488"/>
                  <a:pt x="999762" y="583378"/>
                  <a:pt x="1009934" y="573206"/>
                </a:cubicBezTo>
                <a:cubicBezTo>
                  <a:pt x="1020107" y="563033"/>
                  <a:pt x="1019033" y="545910"/>
                  <a:pt x="1023582" y="532262"/>
                </a:cubicBezTo>
                <a:cubicBezTo>
                  <a:pt x="1084917" y="544529"/>
                  <a:pt x="1190407" y="568148"/>
                  <a:pt x="1241946" y="559558"/>
                </a:cubicBezTo>
                <a:cubicBezTo>
                  <a:pt x="1256136" y="557193"/>
                  <a:pt x="1242727" y="525049"/>
                  <a:pt x="1255594" y="518615"/>
                </a:cubicBezTo>
                <a:cubicBezTo>
                  <a:pt x="1284366" y="504229"/>
                  <a:pt x="1319283" y="509516"/>
                  <a:pt x="1351128" y="504967"/>
                </a:cubicBezTo>
                <a:cubicBezTo>
                  <a:pt x="1454039" y="539271"/>
                  <a:pt x="1327188" y="492997"/>
                  <a:pt x="1433015" y="545910"/>
                </a:cubicBezTo>
                <a:cubicBezTo>
                  <a:pt x="1445882" y="552344"/>
                  <a:pt x="1460310" y="555009"/>
                  <a:pt x="1473958" y="559558"/>
                </a:cubicBezTo>
                <a:cubicBezTo>
                  <a:pt x="1578591" y="555009"/>
                  <a:pt x="1683433" y="553943"/>
                  <a:pt x="1787856" y="545910"/>
                </a:cubicBezTo>
                <a:cubicBezTo>
                  <a:pt x="1802200" y="544807"/>
                  <a:pt x="1814502" y="530673"/>
                  <a:pt x="1828800" y="532262"/>
                </a:cubicBezTo>
                <a:cubicBezTo>
                  <a:pt x="1857396" y="535439"/>
                  <a:pt x="1910686" y="559558"/>
                  <a:pt x="1910686" y="559558"/>
                </a:cubicBezTo>
                <a:cubicBezTo>
                  <a:pt x="2041049" y="516103"/>
                  <a:pt x="2009604" y="522419"/>
                  <a:pt x="2265528" y="532262"/>
                </a:cubicBezTo>
                <a:cubicBezTo>
                  <a:pt x="2281918" y="532892"/>
                  <a:pt x="2291800" y="552222"/>
                  <a:pt x="2306471" y="559558"/>
                </a:cubicBezTo>
                <a:cubicBezTo>
                  <a:pt x="2319338" y="565992"/>
                  <a:pt x="2333767" y="568657"/>
                  <a:pt x="2347415" y="573206"/>
                </a:cubicBezTo>
                <a:cubicBezTo>
                  <a:pt x="2456596" y="536811"/>
                  <a:pt x="2320120" y="573206"/>
                  <a:pt x="2429301" y="573206"/>
                </a:cubicBezTo>
                <a:cubicBezTo>
                  <a:pt x="2502231" y="573206"/>
                  <a:pt x="2574877" y="564107"/>
                  <a:pt x="2647665" y="559558"/>
                </a:cubicBezTo>
                <a:cubicBezTo>
                  <a:pt x="2661313" y="564107"/>
                  <a:pt x="2674223" y="573206"/>
                  <a:pt x="2688609" y="573206"/>
                </a:cubicBezTo>
                <a:cubicBezTo>
                  <a:pt x="2794163" y="573206"/>
                  <a:pt x="2795947" y="569271"/>
                  <a:pt x="2866029" y="545910"/>
                </a:cubicBezTo>
                <a:cubicBezTo>
                  <a:pt x="2879677" y="550459"/>
                  <a:pt x="2892675" y="561147"/>
                  <a:pt x="2906973" y="559558"/>
                </a:cubicBezTo>
                <a:cubicBezTo>
                  <a:pt x="2935569" y="556381"/>
                  <a:pt x="2988859" y="532262"/>
                  <a:pt x="2988859" y="532262"/>
                </a:cubicBezTo>
                <a:cubicBezTo>
                  <a:pt x="3081361" y="563096"/>
                  <a:pt x="2968514" y="532262"/>
                  <a:pt x="3125337" y="532262"/>
                </a:cubicBezTo>
                <a:cubicBezTo>
                  <a:pt x="3171057" y="532262"/>
                  <a:pt x="3216322" y="541361"/>
                  <a:pt x="3261815" y="545910"/>
                </a:cubicBezTo>
                <a:cubicBezTo>
                  <a:pt x="3284561" y="550459"/>
                  <a:pt x="3309913" y="548049"/>
                  <a:pt x="3330053" y="559558"/>
                </a:cubicBezTo>
                <a:cubicBezTo>
                  <a:pt x="3344294" y="567696"/>
                  <a:pt x="3345751" y="588903"/>
                  <a:pt x="3357349" y="600501"/>
                </a:cubicBezTo>
                <a:cubicBezTo>
                  <a:pt x="3368947" y="612099"/>
                  <a:pt x="3383303" y="621135"/>
                  <a:pt x="3398292" y="627797"/>
                </a:cubicBezTo>
                <a:cubicBezTo>
                  <a:pt x="3424584" y="639482"/>
                  <a:pt x="3480179" y="655092"/>
                  <a:pt x="3480179" y="655092"/>
                </a:cubicBezTo>
                <a:cubicBezTo>
                  <a:pt x="3489277" y="668740"/>
                  <a:pt x="3500812" y="681046"/>
                  <a:pt x="3507474" y="696035"/>
                </a:cubicBezTo>
                <a:cubicBezTo>
                  <a:pt x="3519159" y="722327"/>
                  <a:pt x="3506857" y="770944"/>
                  <a:pt x="3534770" y="777922"/>
                </a:cubicBezTo>
                <a:cubicBezTo>
                  <a:pt x="3603317" y="795059"/>
                  <a:pt x="3571566" y="785639"/>
                  <a:pt x="3630304" y="805217"/>
                </a:cubicBezTo>
                <a:cubicBezTo>
                  <a:pt x="3739486" y="800668"/>
                  <a:pt x="3848851" y="799356"/>
                  <a:pt x="3957850" y="791570"/>
                </a:cubicBezTo>
                <a:cubicBezTo>
                  <a:pt x="3976559" y="790234"/>
                  <a:pt x="4000234" y="792163"/>
                  <a:pt x="4012441" y="777922"/>
                </a:cubicBezTo>
                <a:cubicBezTo>
                  <a:pt x="4095569" y="680939"/>
                  <a:pt x="3986800" y="705858"/>
                  <a:pt x="4080680" y="682388"/>
                </a:cubicBezTo>
                <a:cubicBezTo>
                  <a:pt x="4103184" y="676762"/>
                  <a:pt x="4126173" y="673289"/>
                  <a:pt x="4148919" y="668740"/>
                </a:cubicBezTo>
                <a:cubicBezTo>
                  <a:pt x="4158018" y="655092"/>
                  <a:pt x="4163407" y="638044"/>
                  <a:pt x="4176215" y="627797"/>
                </a:cubicBezTo>
                <a:cubicBezTo>
                  <a:pt x="4193898" y="613650"/>
                  <a:pt x="4298205" y="600641"/>
                  <a:pt x="4299044" y="600501"/>
                </a:cubicBezTo>
                <a:cubicBezTo>
                  <a:pt x="4367253" y="498189"/>
                  <a:pt x="4297562" y="579266"/>
                  <a:pt x="4531056" y="545910"/>
                </a:cubicBezTo>
                <a:cubicBezTo>
                  <a:pt x="4559539" y="541841"/>
                  <a:pt x="4612943" y="518615"/>
                  <a:pt x="4612943" y="518615"/>
                </a:cubicBezTo>
                <a:cubicBezTo>
                  <a:pt x="4738038" y="549888"/>
                  <a:pt x="4690912" y="525101"/>
                  <a:pt x="4763068" y="573206"/>
                </a:cubicBezTo>
                <a:cubicBezTo>
                  <a:pt x="4890447" y="564107"/>
                  <a:pt x="5021315" y="576883"/>
                  <a:pt x="5145206" y="545910"/>
                </a:cubicBezTo>
                <a:cubicBezTo>
                  <a:pt x="5163403" y="541361"/>
                  <a:pt x="5181762" y="537415"/>
                  <a:pt x="5199797" y="532262"/>
                </a:cubicBezTo>
                <a:cubicBezTo>
                  <a:pt x="5260490" y="514921"/>
                  <a:pt x="5224234" y="519187"/>
                  <a:pt x="5295331" y="504967"/>
                </a:cubicBezTo>
                <a:cubicBezTo>
                  <a:pt x="5322466" y="499540"/>
                  <a:pt x="5349922" y="495868"/>
                  <a:pt x="5377218" y="491319"/>
                </a:cubicBezTo>
                <a:cubicBezTo>
                  <a:pt x="5455253" y="439294"/>
                  <a:pt x="5387183" y="475859"/>
                  <a:pt x="5527343" y="450376"/>
                </a:cubicBezTo>
                <a:cubicBezTo>
                  <a:pt x="5566189" y="443313"/>
                  <a:pt x="5576450" y="431285"/>
                  <a:pt x="5609229" y="409432"/>
                </a:cubicBezTo>
                <a:cubicBezTo>
                  <a:pt x="5613778" y="395784"/>
                  <a:pt x="5612705" y="378661"/>
                  <a:pt x="5622877" y="368489"/>
                </a:cubicBezTo>
                <a:cubicBezTo>
                  <a:pt x="5633050" y="358316"/>
                  <a:pt x="5649777" y="357962"/>
                  <a:pt x="5663821" y="354841"/>
                </a:cubicBezTo>
                <a:cubicBezTo>
                  <a:pt x="5690834" y="348838"/>
                  <a:pt x="5718412" y="345743"/>
                  <a:pt x="5745707" y="341194"/>
                </a:cubicBezTo>
                <a:cubicBezTo>
                  <a:pt x="5823323" y="263576"/>
                  <a:pt x="5748587" y="326106"/>
                  <a:pt x="5827594" y="286603"/>
                </a:cubicBezTo>
                <a:cubicBezTo>
                  <a:pt x="5842265" y="279268"/>
                  <a:pt x="5853461" y="265768"/>
                  <a:pt x="5868537" y="259307"/>
                </a:cubicBezTo>
                <a:cubicBezTo>
                  <a:pt x="5885777" y="251918"/>
                  <a:pt x="5905162" y="251049"/>
                  <a:pt x="5923128" y="245659"/>
                </a:cubicBezTo>
                <a:cubicBezTo>
                  <a:pt x="6062033" y="203988"/>
                  <a:pt x="5948137" y="225474"/>
                  <a:pt x="6114197" y="204716"/>
                </a:cubicBezTo>
                <a:cubicBezTo>
                  <a:pt x="6127845" y="200167"/>
                  <a:pt x="6142564" y="198054"/>
                  <a:pt x="6155140" y="191068"/>
                </a:cubicBezTo>
                <a:cubicBezTo>
                  <a:pt x="6183817" y="175136"/>
                  <a:pt x="6237026" y="136477"/>
                  <a:pt x="6237026" y="136477"/>
                </a:cubicBezTo>
                <a:cubicBezTo>
                  <a:pt x="6246125" y="122829"/>
                  <a:pt x="6251514" y="105781"/>
                  <a:pt x="6264322" y="95534"/>
                </a:cubicBezTo>
                <a:cubicBezTo>
                  <a:pt x="6275556" y="86547"/>
                  <a:pt x="6292398" y="88320"/>
                  <a:pt x="6305265" y="81886"/>
                </a:cubicBezTo>
                <a:cubicBezTo>
                  <a:pt x="6431254" y="18892"/>
                  <a:pt x="6225399" y="91618"/>
                  <a:pt x="6428095" y="40943"/>
                </a:cubicBezTo>
                <a:cubicBezTo>
                  <a:pt x="6514298" y="19392"/>
                  <a:pt x="6509982" y="41283"/>
                  <a:pt x="6509982" y="0"/>
                </a:cubicBezTo>
                <a:lnTo>
                  <a:pt x="6509982" y="27295"/>
                </a:lnTo>
                <a:lnTo>
                  <a:pt x="6509982" y="1364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23568" name="Grupo 49"/>
          <p:cNvGrpSpPr>
            <a:grpSpLocks/>
          </p:cNvGrpSpPr>
          <p:nvPr/>
        </p:nvGrpSpPr>
        <p:grpSpPr bwMode="auto">
          <a:xfrm>
            <a:off x="4211638" y="4487863"/>
            <a:ext cx="152400" cy="315912"/>
            <a:chOff x="1403648" y="2564904"/>
            <a:chExt cx="792088" cy="1440160"/>
          </a:xfrm>
        </p:grpSpPr>
        <p:sp>
          <p:nvSpPr>
            <p:cNvPr id="51" name="Elipse 50"/>
            <p:cNvSpPr/>
            <p:nvPr/>
          </p:nvSpPr>
          <p:spPr>
            <a:xfrm>
              <a:off x="1403648" y="2564904"/>
              <a:ext cx="792088" cy="361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52" name="Conector reto 51"/>
            <p:cNvCxnSpPr/>
            <p:nvPr/>
          </p:nvCxnSpPr>
          <p:spPr>
            <a:xfrm>
              <a:off x="1799692" y="2926754"/>
              <a:ext cx="0" cy="1078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o 16"/>
          <p:cNvGrpSpPr/>
          <p:nvPr/>
        </p:nvGrpSpPr>
        <p:grpSpPr>
          <a:xfrm>
            <a:off x="1287297" y="1435100"/>
            <a:ext cx="2538483" cy="3330988"/>
            <a:chOff x="1287297" y="1435100"/>
            <a:chExt cx="2538483" cy="3330988"/>
          </a:xfrm>
        </p:grpSpPr>
        <p:sp>
          <p:nvSpPr>
            <p:cNvPr id="7" name="Forma livre 6"/>
            <p:cNvSpPr/>
            <p:nvPr/>
          </p:nvSpPr>
          <p:spPr bwMode="auto">
            <a:xfrm rot="5400000">
              <a:off x="2457450" y="1801813"/>
              <a:ext cx="206375" cy="149225"/>
            </a:xfrm>
            <a:custGeom>
              <a:avLst/>
              <a:gdLst>
                <a:gd name="connsiteX0" fmla="*/ 0 w 204717"/>
                <a:gd name="connsiteY0" fmla="*/ 0 h 150125"/>
                <a:gd name="connsiteX1" fmla="*/ 204717 w 204717"/>
                <a:gd name="connsiteY1" fmla="*/ 0 h 150125"/>
                <a:gd name="connsiteX2" fmla="*/ 204717 w 204717"/>
                <a:gd name="connsiteY2" fmla="*/ 150125 h 150125"/>
                <a:gd name="connsiteX3" fmla="*/ 27296 w 204717"/>
                <a:gd name="connsiteY3" fmla="*/ 150125 h 150125"/>
                <a:gd name="connsiteX0" fmla="*/ 2440 w 207157"/>
                <a:gd name="connsiteY0" fmla="*/ 0 h 150125"/>
                <a:gd name="connsiteX1" fmla="*/ 207157 w 207157"/>
                <a:gd name="connsiteY1" fmla="*/ 0 h 150125"/>
                <a:gd name="connsiteX2" fmla="*/ 207157 w 207157"/>
                <a:gd name="connsiteY2" fmla="*/ 150125 h 150125"/>
                <a:gd name="connsiteX3" fmla="*/ 0 w 207157"/>
                <a:gd name="connsiteY3" fmla="*/ 150125 h 15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57" h="150125">
                  <a:moveTo>
                    <a:pt x="2440" y="0"/>
                  </a:moveTo>
                  <a:lnTo>
                    <a:pt x="207157" y="0"/>
                  </a:lnTo>
                  <a:lnTo>
                    <a:pt x="207157" y="150125"/>
                  </a:lnTo>
                  <a:lnTo>
                    <a:pt x="0" y="1501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609" name="CaixaDeTexto 2"/>
            <p:cNvSpPr txBox="1">
              <a:spLocks noChangeArrowheads="1"/>
            </p:cNvSpPr>
            <p:nvPr/>
          </p:nvSpPr>
          <p:spPr bwMode="auto">
            <a:xfrm>
              <a:off x="2367225" y="1435100"/>
              <a:ext cx="378629" cy="338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pt-BR" altLang="pt-BR" sz="1600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6" name="Forma livre 15"/>
            <p:cNvSpPr/>
            <p:nvPr/>
          </p:nvSpPr>
          <p:spPr>
            <a:xfrm>
              <a:off x="1287297" y="1981945"/>
              <a:ext cx="2538483" cy="2784143"/>
            </a:xfrm>
            <a:custGeom>
              <a:avLst/>
              <a:gdLst>
                <a:gd name="connsiteX0" fmla="*/ 0 w 2538483"/>
                <a:gd name="connsiteY0" fmla="*/ 2770496 h 2784143"/>
                <a:gd name="connsiteX1" fmla="*/ 1255594 w 2538483"/>
                <a:gd name="connsiteY1" fmla="*/ 0 h 2784143"/>
                <a:gd name="connsiteX2" fmla="*/ 1310185 w 2538483"/>
                <a:gd name="connsiteY2" fmla="*/ 0 h 2784143"/>
                <a:gd name="connsiteX3" fmla="*/ 2538483 w 2538483"/>
                <a:gd name="connsiteY3" fmla="*/ 2784143 h 2784143"/>
                <a:gd name="connsiteX4" fmla="*/ 0 w 2538483"/>
                <a:gd name="connsiteY4" fmla="*/ 2770496 h 278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8483" h="2784143">
                  <a:moveTo>
                    <a:pt x="0" y="2770496"/>
                  </a:moveTo>
                  <a:lnTo>
                    <a:pt x="1255594" y="0"/>
                  </a:lnTo>
                  <a:lnTo>
                    <a:pt x="1310185" y="0"/>
                  </a:lnTo>
                  <a:lnTo>
                    <a:pt x="2538483" y="2784143"/>
                  </a:lnTo>
                  <a:lnTo>
                    <a:pt x="0" y="277049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2570767" y="1435100"/>
            <a:ext cx="2538483" cy="3330988"/>
            <a:chOff x="2570767" y="1435100"/>
            <a:chExt cx="2538483" cy="3330988"/>
          </a:xfrm>
        </p:grpSpPr>
        <p:sp>
          <p:nvSpPr>
            <p:cNvPr id="59" name="Forma livre 58"/>
            <p:cNvSpPr/>
            <p:nvPr/>
          </p:nvSpPr>
          <p:spPr bwMode="auto">
            <a:xfrm rot="5400000">
              <a:off x="3750469" y="1801019"/>
              <a:ext cx="206375" cy="150813"/>
            </a:xfrm>
            <a:custGeom>
              <a:avLst/>
              <a:gdLst>
                <a:gd name="connsiteX0" fmla="*/ 0 w 204717"/>
                <a:gd name="connsiteY0" fmla="*/ 0 h 150125"/>
                <a:gd name="connsiteX1" fmla="*/ 204717 w 204717"/>
                <a:gd name="connsiteY1" fmla="*/ 0 h 150125"/>
                <a:gd name="connsiteX2" fmla="*/ 204717 w 204717"/>
                <a:gd name="connsiteY2" fmla="*/ 150125 h 150125"/>
                <a:gd name="connsiteX3" fmla="*/ 27296 w 204717"/>
                <a:gd name="connsiteY3" fmla="*/ 150125 h 150125"/>
                <a:gd name="connsiteX0" fmla="*/ 2440 w 207157"/>
                <a:gd name="connsiteY0" fmla="*/ 0 h 150125"/>
                <a:gd name="connsiteX1" fmla="*/ 207157 w 207157"/>
                <a:gd name="connsiteY1" fmla="*/ 0 h 150125"/>
                <a:gd name="connsiteX2" fmla="*/ 207157 w 207157"/>
                <a:gd name="connsiteY2" fmla="*/ 150125 h 150125"/>
                <a:gd name="connsiteX3" fmla="*/ 0 w 207157"/>
                <a:gd name="connsiteY3" fmla="*/ 150125 h 15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57" h="150125">
                  <a:moveTo>
                    <a:pt x="2440" y="0"/>
                  </a:moveTo>
                  <a:lnTo>
                    <a:pt x="207157" y="0"/>
                  </a:lnTo>
                  <a:lnTo>
                    <a:pt x="207157" y="150125"/>
                  </a:lnTo>
                  <a:lnTo>
                    <a:pt x="0" y="1501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603" name="CaixaDeTexto 62"/>
            <p:cNvSpPr txBox="1">
              <a:spLocks noChangeArrowheads="1"/>
            </p:cNvSpPr>
            <p:nvPr/>
          </p:nvSpPr>
          <p:spPr bwMode="auto">
            <a:xfrm>
              <a:off x="3670078" y="1435100"/>
              <a:ext cx="378629" cy="338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pt-BR" altLang="pt-BR" sz="16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00" name="Forma livre 99"/>
            <p:cNvSpPr/>
            <p:nvPr/>
          </p:nvSpPr>
          <p:spPr>
            <a:xfrm>
              <a:off x="2570767" y="1981945"/>
              <a:ext cx="2538483" cy="2784143"/>
            </a:xfrm>
            <a:custGeom>
              <a:avLst/>
              <a:gdLst>
                <a:gd name="connsiteX0" fmla="*/ 0 w 2538483"/>
                <a:gd name="connsiteY0" fmla="*/ 2770496 h 2784143"/>
                <a:gd name="connsiteX1" fmla="*/ 1255594 w 2538483"/>
                <a:gd name="connsiteY1" fmla="*/ 0 h 2784143"/>
                <a:gd name="connsiteX2" fmla="*/ 1310185 w 2538483"/>
                <a:gd name="connsiteY2" fmla="*/ 0 h 2784143"/>
                <a:gd name="connsiteX3" fmla="*/ 2538483 w 2538483"/>
                <a:gd name="connsiteY3" fmla="*/ 2784143 h 2784143"/>
                <a:gd name="connsiteX4" fmla="*/ 0 w 2538483"/>
                <a:gd name="connsiteY4" fmla="*/ 2770496 h 278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8483" h="2784143">
                  <a:moveTo>
                    <a:pt x="0" y="2770496"/>
                  </a:moveTo>
                  <a:lnTo>
                    <a:pt x="1255594" y="0"/>
                  </a:lnTo>
                  <a:lnTo>
                    <a:pt x="1310185" y="0"/>
                  </a:lnTo>
                  <a:lnTo>
                    <a:pt x="2538483" y="2784143"/>
                  </a:lnTo>
                  <a:lnTo>
                    <a:pt x="0" y="277049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4688" name="Grupo 114687"/>
          <p:cNvGrpSpPr/>
          <p:nvPr/>
        </p:nvGrpSpPr>
        <p:grpSpPr>
          <a:xfrm>
            <a:off x="3862991" y="1435100"/>
            <a:ext cx="2538483" cy="3330988"/>
            <a:chOff x="3862991" y="1435100"/>
            <a:chExt cx="2538483" cy="3330988"/>
          </a:xfrm>
        </p:grpSpPr>
        <p:sp>
          <p:nvSpPr>
            <p:cNvPr id="64" name="Forma livre 63"/>
            <p:cNvSpPr/>
            <p:nvPr/>
          </p:nvSpPr>
          <p:spPr bwMode="auto">
            <a:xfrm rot="5400000">
              <a:off x="5042694" y="1801019"/>
              <a:ext cx="206375" cy="150813"/>
            </a:xfrm>
            <a:custGeom>
              <a:avLst/>
              <a:gdLst>
                <a:gd name="connsiteX0" fmla="*/ 0 w 204717"/>
                <a:gd name="connsiteY0" fmla="*/ 0 h 150125"/>
                <a:gd name="connsiteX1" fmla="*/ 204717 w 204717"/>
                <a:gd name="connsiteY1" fmla="*/ 0 h 150125"/>
                <a:gd name="connsiteX2" fmla="*/ 204717 w 204717"/>
                <a:gd name="connsiteY2" fmla="*/ 150125 h 150125"/>
                <a:gd name="connsiteX3" fmla="*/ 27296 w 204717"/>
                <a:gd name="connsiteY3" fmla="*/ 150125 h 150125"/>
                <a:gd name="connsiteX0" fmla="*/ 2440 w 207157"/>
                <a:gd name="connsiteY0" fmla="*/ 0 h 150125"/>
                <a:gd name="connsiteX1" fmla="*/ 207157 w 207157"/>
                <a:gd name="connsiteY1" fmla="*/ 0 h 150125"/>
                <a:gd name="connsiteX2" fmla="*/ 207157 w 207157"/>
                <a:gd name="connsiteY2" fmla="*/ 150125 h 150125"/>
                <a:gd name="connsiteX3" fmla="*/ 0 w 207157"/>
                <a:gd name="connsiteY3" fmla="*/ 150125 h 15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57" h="150125">
                  <a:moveTo>
                    <a:pt x="2440" y="0"/>
                  </a:moveTo>
                  <a:lnTo>
                    <a:pt x="207157" y="0"/>
                  </a:lnTo>
                  <a:lnTo>
                    <a:pt x="207157" y="150125"/>
                  </a:lnTo>
                  <a:lnTo>
                    <a:pt x="0" y="1501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597" name="CaixaDeTexto 64"/>
            <p:cNvSpPr txBox="1">
              <a:spLocks noChangeArrowheads="1"/>
            </p:cNvSpPr>
            <p:nvPr/>
          </p:nvSpPr>
          <p:spPr bwMode="auto">
            <a:xfrm>
              <a:off x="4966222" y="1435100"/>
              <a:ext cx="378629" cy="338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pt-BR" altLang="pt-BR" sz="16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1" name="Forma livre 100"/>
            <p:cNvSpPr/>
            <p:nvPr/>
          </p:nvSpPr>
          <p:spPr>
            <a:xfrm>
              <a:off x="3862991" y="1981945"/>
              <a:ext cx="2538483" cy="2784143"/>
            </a:xfrm>
            <a:custGeom>
              <a:avLst/>
              <a:gdLst>
                <a:gd name="connsiteX0" fmla="*/ 0 w 2538483"/>
                <a:gd name="connsiteY0" fmla="*/ 2770496 h 2784143"/>
                <a:gd name="connsiteX1" fmla="*/ 1255594 w 2538483"/>
                <a:gd name="connsiteY1" fmla="*/ 0 h 2784143"/>
                <a:gd name="connsiteX2" fmla="*/ 1310185 w 2538483"/>
                <a:gd name="connsiteY2" fmla="*/ 0 h 2784143"/>
                <a:gd name="connsiteX3" fmla="*/ 2538483 w 2538483"/>
                <a:gd name="connsiteY3" fmla="*/ 2784143 h 2784143"/>
                <a:gd name="connsiteX4" fmla="*/ 0 w 2538483"/>
                <a:gd name="connsiteY4" fmla="*/ 2770496 h 278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8483" h="2784143">
                  <a:moveTo>
                    <a:pt x="0" y="2770496"/>
                  </a:moveTo>
                  <a:lnTo>
                    <a:pt x="1255594" y="0"/>
                  </a:lnTo>
                  <a:lnTo>
                    <a:pt x="1310185" y="0"/>
                  </a:lnTo>
                  <a:lnTo>
                    <a:pt x="2538483" y="2784143"/>
                  </a:lnTo>
                  <a:lnTo>
                    <a:pt x="0" y="277049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4689" name="Grupo 114688"/>
          <p:cNvGrpSpPr/>
          <p:nvPr/>
        </p:nvGrpSpPr>
        <p:grpSpPr>
          <a:xfrm>
            <a:off x="5145880" y="1435100"/>
            <a:ext cx="2538483" cy="3330988"/>
            <a:chOff x="5145880" y="1435100"/>
            <a:chExt cx="2538483" cy="3330988"/>
          </a:xfrm>
        </p:grpSpPr>
        <p:sp>
          <p:nvSpPr>
            <p:cNvPr id="69" name="Forma livre 68"/>
            <p:cNvSpPr/>
            <p:nvPr/>
          </p:nvSpPr>
          <p:spPr bwMode="auto">
            <a:xfrm rot="5400000">
              <a:off x="6336506" y="1801020"/>
              <a:ext cx="206375" cy="150812"/>
            </a:xfrm>
            <a:custGeom>
              <a:avLst/>
              <a:gdLst>
                <a:gd name="connsiteX0" fmla="*/ 0 w 204717"/>
                <a:gd name="connsiteY0" fmla="*/ 0 h 150125"/>
                <a:gd name="connsiteX1" fmla="*/ 204717 w 204717"/>
                <a:gd name="connsiteY1" fmla="*/ 0 h 150125"/>
                <a:gd name="connsiteX2" fmla="*/ 204717 w 204717"/>
                <a:gd name="connsiteY2" fmla="*/ 150125 h 150125"/>
                <a:gd name="connsiteX3" fmla="*/ 27296 w 204717"/>
                <a:gd name="connsiteY3" fmla="*/ 150125 h 150125"/>
                <a:gd name="connsiteX0" fmla="*/ 2440 w 207157"/>
                <a:gd name="connsiteY0" fmla="*/ 0 h 150125"/>
                <a:gd name="connsiteX1" fmla="*/ 207157 w 207157"/>
                <a:gd name="connsiteY1" fmla="*/ 0 h 150125"/>
                <a:gd name="connsiteX2" fmla="*/ 207157 w 207157"/>
                <a:gd name="connsiteY2" fmla="*/ 150125 h 150125"/>
                <a:gd name="connsiteX3" fmla="*/ 0 w 207157"/>
                <a:gd name="connsiteY3" fmla="*/ 150125 h 15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157" h="150125">
                  <a:moveTo>
                    <a:pt x="2440" y="0"/>
                  </a:moveTo>
                  <a:lnTo>
                    <a:pt x="207157" y="0"/>
                  </a:lnTo>
                  <a:lnTo>
                    <a:pt x="207157" y="150125"/>
                  </a:lnTo>
                  <a:lnTo>
                    <a:pt x="0" y="1501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591" name="CaixaDeTexto 67"/>
            <p:cNvSpPr txBox="1">
              <a:spLocks noChangeArrowheads="1"/>
            </p:cNvSpPr>
            <p:nvPr/>
          </p:nvSpPr>
          <p:spPr bwMode="auto">
            <a:xfrm>
              <a:off x="6248718" y="1435100"/>
              <a:ext cx="378629" cy="338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pt-BR" altLang="pt-BR" sz="1600" baseline="-25000" dirty="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2" name="Forma livre 101"/>
            <p:cNvSpPr/>
            <p:nvPr/>
          </p:nvSpPr>
          <p:spPr>
            <a:xfrm>
              <a:off x="5145880" y="1981945"/>
              <a:ext cx="2538483" cy="2784143"/>
            </a:xfrm>
            <a:custGeom>
              <a:avLst/>
              <a:gdLst>
                <a:gd name="connsiteX0" fmla="*/ 0 w 2538483"/>
                <a:gd name="connsiteY0" fmla="*/ 2770496 h 2784143"/>
                <a:gd name="connsiteX1" fmla="*/ 1255594 w 2538483"/>
                <a:gd name="connsiteY1" fmla="*/ 0 h 2784143"/>
                <a:gd name="connsiteX2" fmla="*/ 1310185 w 2538483"/>
                <a:gd name="connsiteY2" fmla="*/ 0 h 2784143"/>
                <a:gd name="connsiteX3" fmla="*/ 2538483 w 2538483"/>
                <a:gd name="connsiteY3" fmla="*/ 2784143 h 2784143"/>
                <a:gd name="connsiteX4" fmla="*/ 0 w 2538483"/>
                <a:gd name="connsiteY4" fmla="*/ 2770496 h 278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8483" h="2784143">
                  <a:moveTo>
                    <a:pt x="0" y="2770496"/>
                  </a:moveTo>
                  <a:lnTo>
                    <a:pt x="1255594" y="0"/>
                  </a:lnTo>
                  <a:lnTo>
                    <a:pt x="1310185" y="0"/>
                  </a:lnTo>
                  <a:lnTo>
                    <a:pt x="2538483" y="2784143"/>
                  </a:lnTo>
                  <a:lnTo>
                    <a:pt x="0" y="2770496"/>
                  </a:lnTo>
                  <a:close/>
                </a:path>
              </a:pathLst>
            </a:custGeom>
            <a:solidFill>
              <a:srgbClr val="FF0000">
                <a:alpha val="50196"/>
              </a:srgb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4693" name="Grupo 114692"/>
          <p:cNvGrpSpPr/>
          <p:nvPr/>
        </p:nvGrpSpPr>
        <p:grpSpPr>
          <a:xfrm>
            <a:off x="3181305" y="4197350"/>
            <a:ext cx="6503263" cy="1919164"/>
            <a:chOff x="3181305" y="4197350"/>
            <a:chExt cx="6503263" cy="1919164"/>
          </a:xfrm>
        </p:grpSpPr>
        <p:sp>
          <p:nvSpPr>
            <p:cNvPr id="114690" name="Retângulo 114689"/>
            <p:cNvSpPr/>
            <p:nvPr/>
          </p:nvSpPr>
          <p:spPr>
            <a:xfrm>
              <a:off x="6429915" y="5593294"/>
              <a:ext cx="19415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altLang="pt-BR" sz="1400" dirty="0">
                  <a:sym typeface="Symbol" pitchFamily="18" charset="2"/>
                </a:rPr>
                <a:t>área de sobreposição</a:t>
              </a:r>
            </a:p>
            <a:p>
              <a:pPr algn="ctr"/>
              <a:r>
                <a:rPr lang="pt-BR" sz="1400" dirty="0">
                  <a:sym typeface="Symbol" pitchFamily="18" charset="2"/>
                </a:rPr>
                <a:t>(redundância)</a:t>
              </a:r>
              <a:endParaRPr lang="pt-BR" sz="1400" dirty="0"/>
            </a:p>
          </p:txBody>
        </p:sp>
        <p:grpSp>
          <p:nvGrpSpPr>
            <p:cNvPr id="114692" name="Grupo 114691"/>
            <p:cNvGrpSpPr/>
            <p:nvPr/>
          </p:nvGrpSpPr>
          <p:grpSpPr>
            <a:xfrm>
              <a:off x="3181305" y="4197350"/>
              <a:ext cx="6503263" cy="1537925"/>
              <a:chOff x="3181305" y="4197350"/>
              <a:chExt cx="6503263" cy="1537925"/>
            </a:xfrm>
          </p:grpSpPr>
          <p:sp>
            <p:nvSpPr>
              <p:cNvPr id="114691" name="Arco 114690"/>
              <p:cNvSpPr/>
              <p:nvPr/>
            </p:nvSpPr>
            <p:spPr>
              <a:xfrm>
                <a:off x="5784341" y="4197350"/>
                <a:ext cx="1328167" cy="1537925"/>
              </a:xfrm>
              <a:prstGeom prst="arc">
                <a:avLst>
                  <a:gd name="adj1" fmla="val 5400002"/>
                  <a:gd name="adj2" fmla="val 10985174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Arco 108"/>
              <p:cNvSpPr/>
              <p:nvPr/>
            </p:nvSpPr>
            <p:spPr>
              <a:xfrm>
                <a:off x="4505325" y="4197350"/>
                <a:ext cx="3595067" cy="1537925"/>
              </a:xfrm>
              <a:prstGeom prst="arc">
                <a:avLst>
                  <a:gd name="adj1" fmla="val 5400002"/>
                  <a:gd name="adj2" fmla="val 10881180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Arco 109"/>
              <p:cNvSpPr/>
              <p:nvPr/>
            </p:nvSpPr>
            <p:spPr>
              <a:xfrm>
                <a:off x="3181305" y="4197350"/>
                <a:ext cx="6503263" cy="1537925"/>
              </a:xfrm>
              <a:prstGeom prst="arc">
                <a:avLst>
                  <a:gd name="adj1" fmla="val 5400002"/>
                  <a:gd name="adj2" fmla="val 10849497"/>
                </a:avLst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509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Utilização de amostras não independentes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715924-216E-4A0C-976F-DE3561766E9D}" type="slidenum">
              <a:rPr lang="pt-BR"/>
              <a:pPr>
                <a:defRPr/>
              </a:pPr>
              <a:t>31</a:t>
            </a:fld>
            <a:endParaRPr lang="pt-BR"/>
          </a:p>
        </p:txBody>
      </p:sp>
      <p:grpSp>
        <p:nvGrpSpPr>
          <p:cNvPr id="23556" name="Grupo 10"/>
          <p:cNvGrpSpPr>
            <a:grpSpLocks/>
          </p:cNvGrpSpPr>
          <p:nvPr/>
        </p:nvGrpSpPr>
        <p:grpSpPr bwMode="auto">
          <a:xfrm>
            <a:off x="1979613" y="3509963"/>
            <a:ext cx="744537" cy="1349375"/>
            <a:chOff x="1403648" y="2564904"/>
            <a:chExt cx="792088" cy="1440160"/>
          </a:xfrm>
        </p:grpSpPr>
        <p:sp>
          <p:nvSpPr>
            <p:cNvPr id="8" name="Elipse 7"/>
            <p:cNvSpPr/>
            <p:nvPr/>
          </p:nvSpPr>
          <p:spPr>
            <a:xfrm>
              <a:off x="1403648" y="2564904"/>
              <a:ext cx="792088" cy="3608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10" name="Conector reto 9"/>
            <p:cNvCxnSpPr/>
            <p:nvPr/>
          </p:nvCxnSpPr>
          <p:spPr>
            <a:xfrm>
              <a:off x="1800536" y="2925791"/>
              <a:ext cx="0" cy="1079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57" name="Grupo 17"/>
          <p:cNvGrpSpPr>
            <a:grpSpLocks/>
          </p:cNvGrpSpPr>
          <p:nvPr/>
        </p:nvGrpSpPr>
        <p:grpSpPr bwMode="auto">
          <a:xfrm>
            <a:off x="2520950" y="4292600"/>
            <a:ext cx="185738" cy="539750"/>
            <a:chOff x="1403648" y="2564904"/>
            <a:chExt cx="792088" cy="1440160"/>
          </a:xfrm>
        </p:grpSpPr>
        <p:sp>
          <p:nvSpPr>
            <p:cNvPr id="19" name="Elipse 18"/>
            <p:cNvSpPr/>
            <p:nvPr/>
          </p:nvSpPr>
          <p:spPr>
            <a:xfrm>
              <a:off x="1403648" y="2564904"/>
              <a:ext cx="792088" cy="3600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20" name="Conector reto 19"/>
            <p:cNvCxnSpPr/>
            <p:nvPr/>
          </p:nvCxnSpPr>
          <p:spPr>
            <a:xfrm>
              <a:off x="1803078" y="2924945"/>
              <a:ext cx="0" cy="10801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58" name="Grupo 20"/>
          <p:cNvGrpSpPr>
            <a:grpSpLocks/>
          </p:cNvGrpSpPr>
          <p:nvPr/>
        </p:nvGrpSpPr>
        <p:grpSpPr bwMode="auto">
          <a:xfrm>
            <a:off x="2859088" y="3724275"/>
            <a:ext cx="609600" cy="1081088"/>
            <a:chOff x="1403648" y="2564904"/>
            <a:chExt cx="792088" cy="1440160"/>
          </a:xfrm>
        </p:grpSpPr>
        <p:sp>
          <p:nvSpPr>
            <p:cNvPr id="22" name="Elipse 21"/>
            <p:cNvSpPr/>
            <p:nvPr/>
          </p:nvSpPr>
          <p:spPr>
            <a:xfrm>
              <a:off x="1403648" y="2564904"/>
              <a:ext cx="792088" cy="35951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23" name="Conector reto 22"/>
            <p:cNvCxnSpPr/>
            <p:nvPr/>
          </p:nvCxnSpPr>
          <p:spPr>
            <a:xfrm>
              <a:off x="1799692" y="2924415"/>
              <a:ext cx="0" cy="10806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59" name="Grupo 23"/>
          <p:cNvGrpSpPr>
            <a:grpSpLocks/>
          </p:cNvGrpSpPr>
          <p:nvPr/>
        </p:nvGrpSpPr>
        <p:grpSpPr bwMode="auto">
          <a:xfrm>
            <a:off x="3333750" y="3994150"/>
            <a:ext cx="457200" cy="811213"/>
            <a:chOff x="1403648" y="2564904"/>
            <a:chExt cx="792088" cy="1440160"/>
          </a:xfrm>
        </p:grpSpPr>
        <p:sp>
          <p:nvSpPr>
            <p:cNvPr id="25" name="Elipse 24"/>
            <p:cNvSpPr/>
            <p:nvPr/>
          </p:nvSpPr>
          <p:spPr>
            <a:xfrm>
              <a:off x="1403648" y="2564904"/>
              <a:ext cx="792088" cy="3607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26" name="Conector reto 25"/>
            <p:cNvCxnSpPr/>
            <p:nvPr/>
          </p:nvCxnSpPr>
          <p:spPr>
            <a:xfrm>
              <a:off x="1799692" y="2925648"/>
              <a:ext cx="0" cy="10794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0" name="Grupo 26"/>
          <p:cNvGrpSpPr>
            <a:grpSpLocks/>
          </p:cNvGrpSpPr>
          <p:nvPr/>
        </p:nvGrpSpPr>
        <p:grpSpPr bwMode="auto">
          <a:xfrm>
            <a:off x="5503863" y="4427538"/>
            <a:ext cx="187325" cy="404812"/>
            <a:chOff x="1403648" y="2564904"/>
            <a:chExt cx="792088" cy="1440160"/>
          </a:xfrm>
        </p:grpSpPr>
        <p:sp>
          <p:nvSpPr>
            <p:cNvPr id="28" name="Elipse 27"/>
            <p:cNvSpPr/>
            <p:nvPr/>
          </p:nvSpPr>
          <p:spPr>
            <a:xfrm>
              <a:off x="1403648" y="2564904"/>
              <a:ext cx="792088" cy="3614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29" name="Conector reto 28"/>
            <p:cNvCxnSpPr/>
            <p:nvPr/>
          </p:nvCxnSpPr>
          <p:spPr>
            <a:xfrm>
              <a:off x="1799690" y="2926356"/>
              <a:ext cx="0" cy="10787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1" name="Grupo 29"/>
          <p:cNvGrpSpPr>
            <a:grpSpLocks/>
          </p:cNvGrpSpPr>
          <p:nvPr/>
        </p:nvGrpSpPr>
        <p:grpSpPr bwMode="auto">
          <a:xfrm>
            <a:off x="3995738" y="4197350"/>
            <a:ext cx="277812" cy="608013"/>
            <a:chOff x="1403648" y="2564904"/>
            <a:chExt cx="792088" cy="1440160"/>
          </a:xfrm>
        </p:grpSpPr>
        <p:sp>
          <p:nvSpPr>
            <p:cNvPr id="31" name="Elipse 30"/>
            <p:cNvSpPr/>
            <p:nvPr/>
          </p:nvSpPr>
          <p:spPr>
            <a:xfrm>
              <a:off x="1403648" y="2564904"/>
              <a:ext cx="792088" cy="36098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32" name="Conector reto 31"/>
            <p:cNvCxnSpPr/>
            <p:nvPr/>
          </p:nvCxnSpPr>
          <p:spPr>
            <a:xfrm>
              <a:off x="1801956" y="2925884"/>
              <a:ext cx="0" cy="10791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2" name="Grupo 32"/>
          <p:cNvGrpSpPr>
            <a:grpSpLocks/>
          </p:cNvGrpSpPr>
          <p:nvPr/>
        </p:nvGrpSpPr>
        <p:grpSpPr bwMode="auto">
          <a:xfrm>
            <a:off x="5691188" y="4022725"/>
            <a:ext cx="560387" cy="798513"/>
            <a:chOff x="1403648" y="2564904"/>
            <a:chExt cx="792088" cy="1440160"/>
          </a:xfrm>
        </p:grpSpPr>
        <p:sp>
          <p:nvSpPr>
            <p:cNvPr id="34" name="Elipse 33"/>
            <p:cNvSpPr/>
            <p:nvPr/>
          </p:nvSpPr>
          <p:spPr>
            <a:xfrm>
              <a:off x="1403648" y="2564904"/>
              <a:ext cx="792088" cy="36075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35" name="Conector reto 34"/>
            <p:cNvCxnSpPr/>
            <p:nvPr/>
          </p:nvCxnSpPr>
          <p:spPr>
            <a:xfrm>
              <a:off x="1800814" y="2925660"/>
              <a:ext cx="0" cy="1079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3" name="Grupo 35"/>
          <p:cNvGrpSpPr>
            <a:grpSpLocks/>
          </p:cNvGrpSpPr>
          <p:nvPr/>
        </p:nvGrpSpPr>
        <p:grpSpPr bwMode="auto">
          <a:xfrm>
            <a:off x="6048375" y="4292600"/>
            <a:ext cx="280988" cy="528638"/>
            <a:chOff x="1403648" y="2564904"/>
            <a:chExt cx="792088" cy="1440160"/>
          </a:xfrm>
        </p:grpSpPr>
        <p:sp>
          <p:nvSpPr>
            <p:cNvPr id="37" name="Elipse 36"/>
            <p:cNvSpPr/>
            <p:nvPr/>
          </p:nvSpPr>
          <p:spPr>
            <a:xfrm>
              <a:off x="1403648" y="2564904"/>
              <a:ext cx="792088" cy="3589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38" name="Conector reto 37"/>
            <p:cNvCxnSpPr/>
            <p:nvPr/>
          </p:nvCxnSpPr>
          <p:spPr>
            <a:xfrm>
              <a:off x="1801930" y="2923864"/>
              <a:ext cx="0" cy="1081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4" name="Grupo 38"/>
          <p:cNvGrpSpPr>
            <a:grpSpLocks/>
          </p:cNvGrpSpPr>
          <p:nvPr/>
        </p:nvGrpSpPr>
        <p:grpSpPr bwMode="auto">
          <a:xfrm>
            <a:off x="6448425" y="3363913"/>
            <a:ext cx="609600" cy="1260475"/>
            <a:chOff x="1403648" y="2564904"/>
            <a:chExt cx="792088" cy="1440160"/>
          </a:xfrm>
        </p:grpSpPr>
        <p:sp>
          <p:nvSpPr>
            <p:cNvPr id="40" name="Elipse 39"/>
            <p:cNvSpPr/>
            <p:nvPr/>
          </p:nvSpPr>
          <p:spPr>
            <a:xfrm>
              <a:off x="1403648" y="2564904"/>
              <a:ext cx="792088" cy="3609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41" name="Conector reto 40"/>
            <p:cNvCxnSpPr/>
            <p:nvPr/>
          </p:nvCxnSpPr>
          <p:spPr>
            <a:xfrm>
              <a:off x="1799692" y="2925850"/>
              <a:ext cx="0" cy="10792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5" name="Grupo 41"/>
          <p:cNvGrpSpPr>
            <a:grpSpLocks/>
          </p:cNvGrpSpPr>
          <p:nvPr/>
        </p:nvGrpSpPr>
        <p:grpSpPr bwMode="auto">
          <a:xfrm>
            <a:off x="6753225" y="2671763"/>
            <a:ext cx="896938" cy="1789112"/>
            <a:chOff x="1403648" y="2564904"/>
            <a:chExt cx="792088" cy="1440160"/>
          </a:xfrm>
        </p:grpSpPr>
        <p:sp>
          <p:nvSpPr>
            <p:cNvPr id="43" name="Elipse 42"/>
            <p:cNvSpPr/>
            <p:nvPr/>
          </p:nvSpPr>
          <p:spPr>
            <a:xfrm>
              <a:off x="1403648" y="2564904"/>
              <a:ext cx="792088" cy="3603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44" name="Conector reto 43"/>
            <p:cNvCxnSpPr/>
            <p:nvPr/>
          </p:nvCxnSpPr>
          <p:spPr>
            <a:xfrm>
              <a:off x="1800393" y="2925264"/>
              <a:ext cx="0" cy="1079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6" name="Grupo 44"/>
          <p:cNvGrpSpPr>
            <a:grpSpLocks/>
          </p:cNvGrpSpPr>
          <p:nvPr/>
        </p:nvGrpSpPr>
        <p:grpSpPr bwMode="auto">
          <a:xfrm>
            <a:off x="1403350" y="3032125"/>
            <a:ext cx="1117600" cy="1800225"/>
            <a:chOff x="1403648" y="2564904"/>
            <a:chExt cx="792088" cy="1440160"/>
          </a:xfrm>
        </p:grpSpPr>
        <p:sp>
          <p:nvSpPr>
            <p:cNvPr id="46" name="Elipse 45"/>
            <p:cNvSpPr/>
            <p:nvPr/>
          </p:nvSpPr>
          <p:spPr>
            <a:xfrm>
              <a:off x="1403648" y="2564904"/>
              <a:ext cx="792088" cy="360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47" name="Conector reto 46"/>
            <p:cNvCxnSpPr/>
            <p:nvPr/>
          </p:nvCxnSpPr>
          <p:spPr>
            <a:xfrm>
              <a:off x="1799692" y="2925579"/>
              <a:ext cx="0" cy="10794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orma livre 11"/>
          <p:cNvSpPr/>
          <p:nvPr/>
        </p:nvSpPr>
        <p:spPr>
          <a:xfrm>
            <a:off x="1444625" y="4279900"/>
            <a:ext cx="6121400" cy="804863"/>
          </a:xfrm>
          <a:custGeom>
            <a:avLst/>
            <a:gdLst>
              <a:gd name="connsiteX0" fmla="*/ 0 w 6510017"/>
              <a:gd name="connsiteY0" fmla="*/ 532262 h 805217"/>
              <a:gd name="connsiteX1" fmla="*/ 0 w 6510017"/>
              <a:gd name="connsiteY1" fmla="*/ 532262 h 805217"/>
              <a:gd name="connsiteX2" fmla="*/ 150125 w 6510017"/>
              <a:gd name="connsiteY2" fmla="*/ 545910 h 805217"/>
              <a:gd name="connsiteX3" fmla="*/ 191068 w 6510017"/>
              <a:gd name="connsiteY3" fmla="*/ 559558 h 805217"/>
              <a:gd name="connsiteX4" fmla="*/ 341194 w 6510017"/>
              <a:gd name="connsiteY4" fmla="*/ 545910 h 805217"/>
              <a:gd name="connsiteX5" fmla="*/ 382137 w 6510017"/>
              <a:gd name="connsiteY5" fmla="*/ 518615 h 805217"/>
              <a:gd name="connsiteX6" fmla="*/ 409432 w 6510017"/>
              <a:gd name="connsiteY6" fmla="*/ 559558 h 805217"/>
              <a:gd name="connsiteX7" fmla="*/ 682388 w 6510017"/>
              <a:gd name="connsiteY7" fmla="*/ 545910 h 805217"/>
              <a:gd name="connsiteX8" fmla="*/ 723331 w 6510017"/>
              <a:gd name="connsiteY8" fmla="*/ 559558 h 805217"/>
              <a:gd name="connsiteX9" fmla="*/ 764274 w 6510017"/>
              <a:gd name="connsiteY9" fmla="*/ 586853 h 805217"/>
              <a:gd name="connsiteX10" fmla="*/ 846161 w 6510017"/>
              <a:gd name="connsiteY10" fmla="*/ 600501 h 805217"/>
              <a:gd name="connsiteX11" fmla="*/ 968991 w 6510017"/>
              <a:gd name="connsiteY11" fmla="*/ 586853 h 805217"/>
              <a:gd name="connsiteX12" fmla="*/ 1009934 w 6510017"/>
              <a:gd name="connsiteY12" fmla="*/ 573206 h 805217"/>
              <a:gd name="connsiteX13" fmla="*/ 1023582 w 6510017"/>
              <a:gd name="connsiteY13" fmla="*/ 532262 h 805217"/>
              <a:gd name="connsiteX14" fmla="*/ 1241946 w 6510017"/>
              <a:gd name="connsiteY14" fmla="*/ 559558 h 805217"/>
              <a:gd name="connsiteX15" fmla="*/ 1255594 w 6510017"/>
              <a:gd name="connsiteY15" fmla="*/ 518615 h 805217"/>
              <a:gd name="connsiteX16" fmla="*/ 1351128 w 6510017"/>
              <a:gd name="connsiteY16" fmla="*/ 504967 h 805217"/>
              <a:gd name="connsiteX17" fmla="*/ 1433015 w 6510017"/>
              <a:gd name="connsiteY17" fmla="*/ 545910 h 805217"/>
              <a:gd name="connsiteX18" fmla="*/ 1473958 w 6510017"/>
              <a:gd name="connsiteY18" fmla="*/ 559558 h 805217"/>
              <a:gd name="connsiteX19" fmla="*/ 1787856 w 6510017"/>
              <a:gd name="connsiteY19" fmla="*/ 545910 h 805217"/>
              <a:gd name="connsiteX20" fmla="*/ 1828800 w 6510017"/>
              <a:gd name="connsiteY20" fmla="*/ 532262 h 805217"/>
              <a:gd name="connsiteX21" fmla="*/ 1910686 w 6510017"/>
              <a:gd name="connsiteY21" fmla="*/ 559558 h 805217"/>
              <a:gd name="connsiteX22" fmla="*/ 2265528 w 6510017"/>
              <a:gd name="connsiteY22" fmla="*/ 532262 h 805217"/>
              <a:gd name="connsiteX23" fmla="*/ 2306471 w 6510017"/>
              <a:gd name="connsiteY23" fmla="*/ 559558 h 805217"/>
              <a:gd name="connsiteX24" fmla="*/ 2347415 w 6510017"/>
              <a:gd name="connsiteY24" fmla="*/ 573206 h 805217"/>
              <a:gd name="connsiteX25" fmla="*/ 2429301 w 6510017"/>
              <a:gd name="connsiteY25" fmla="*/ 573206 h 805217"/>
              <a:gd name="connsiteX26" fmla="*/ 2647665 w 6510017"/>
              <a:gd name="connsiteY26" fmla="*/ 559558 h 805217"/>
              <a:gd name="connsiteX27" fmla="*/ 2688609 w 6510017"/>
              <a:gd name="connsiteY27" fmla="*/ 573206 h 805217"/>
              <a:gd name="connsiteX28" fmla="*/ 2866029 w 6510017"/>
              <a:gd name="connsiteY28" fmla="*/ 545910 h 805217"/>
              <a:gd name="connsiteX29" fmla="*/ 2906973 w 6510017"/>
              <a:gd name="connsiteY29" fmla="*/ 559558 h 805217"/>
              <a:gd name="connsiteX30" fmla="*/ 2988859 w 6510017"/>
              <a:gd name="connsiteY30" fmla="*/ 532262 h 805217"/>
              <a:gd name="connsiteX31" fmla="*/ 3125337 w 6510017"/>
              <a:gd name="connsiteY31" fmla="*/ 532262 h 805217"/>
              <a:gd name="connsiteX32" fmla="*/ 3261815 w 6510017"/>
              <a:gd name="connsiteY32" fmla="*/ 545910 h 805217"/>
              <a:gd name="connsiteX33" fmla="*/ 3330053 w 6510017"/>
              <a:gd name="connsiteY33" fmla="*/ 559558 h 805217"/>
              <a:gd name="connsiteX34" fmla="*/ 3357349 w 6510017"/>
              <a:gd name="connsiteY34" fmla="*/ 600501 h 805217"/>
              <a:gd name="connsiteX35" fmla="*/ 3398292 w 6510017"/>
              <a:gd name="connsiteY35" fmla="*/ 627797 h 805217"/>
              <a:gd name="connsiteX36" fmla="*/ 3480179 w 6510017"/>
              <a:gd name="connsiteY36" fmla="*/ 655092 h 805217"/>
              <a:gd name="connsiteX37" fmla="*/ 3507474 w 6510017"/>
              <a:gd name="connsiteY37" fmla="*/ 696035 h 805217"/>
              <a:gd name="connsiteX38" fmla="*/ 3534770 w 6510017"/>
              <a:gd name="connsiteY38" fmla="*/ 777922 h 805217"/>
              <a:gd name="connsiteX39" fmla="*/ 3630304 w 6510017"/>
              <a:gd name="connsiteY39" fmla="*/ 805217 h 805217"/>
              <a:gd name="connsiteX40" fmla="*/ 3957850 w 6510017"/>
              <a:gd name="connsiteY40" fmla="*/ 791570 h 805217"/>
              <a:gd name="connsiteX41" fmla="*/ 4012441 w 6510017"/>
              <a:gd name="connsiteY41" fmla="*/ 777922 h 805217"/>
              <a:gd name="connsiteX42" fmla="*/ 4080680 w 6510017"/>
              <a:gd name="connsiteY42" fmla="*/ 682388 h 805217"/>
              <a:gd name="connsiteX43" fmla="*/ 4148919 w 6510017"/>
              <a:gd name="connsiteY43" fmla="*/ 668740 h 805217"/>
              <a:gd name="connsiteX44" fmla="*/ 4176215 w 6510017"/>
              <a:gd name="connsiteY44" fmla="*/ 627797 h 805217"/>
              <a:gd name="connsiteX45" fmla="*/ 4299044 w 6510017"/>
              <a:gd name="connsiteY45" fmla="*/ 600501 h 805217"/>
              <a:gd name="connsiteX46" fmla="*/ 4531056 w 6510017"/>
              <a:gd name="connsiteY46" fmla="*/ 545910 h 805217"/>
              <a:gd name="connsiteX47" fmla="*/ 4612943 w 6510017"/>
              <a:gd name="connsiteY47" fmla="*/ 518615 h 805217"/>
              <a:gd name="connsiteX48" fmla="*/ 4763068 w 6510017"/>
              <a:gd name="connsiteY48" fmla="*/ 573206 h 805217"/>
              <a:gd name="connsiteX49" fmla="*/ 5145206 w 6510017"/>
              <a:gd name="connsiteY49" fmla="*/ 545910 h 805217"/>
              <a:gd name="connsiteX50" fmla="*/ 5199797 w 6510017"/>
              <a:gd name="connsiteY50" fmla="*/ 532262 h 805217"/>
              <a:gd name="connsiteX51" fmla="*/ 5295331 w 6510017"/>
              <a:gd name="connsiteY51" fmla="*/ 504967 h 805217"/>
              <a:gd name="connsiteX52" fmla="*/ 5377218 w 6510017"/>
              <a:gd name="connsiteY52" fmla="*/ 491319 h 805217"/>
              <a:gd name="connsiteX53" fmla="*/ 5527343 w 6510017"/>
              <a:gd name="connsiteY53" fmla="*/ 450376 h 805217"/>
              <a:gd name="connsiteX54" fmla="*/ 5609229 w 6510017"/>
              <a:gd name="connsiteY54" fmla="*/ 409432 h 805217"/>
              <a:gd name="connsiteX55" fmla="*/ 5622877 w 6510017"/>
              <a:gd name="connsiteY55" fmla="*/ 368489 h 805217"/>
              <a:gd name="connsiteX56" fmla="*/ 5663821 w 6510017"/>
              <a:gd name="connsiteY56" fmla="*/ 354841 h 805217"/>
              <a:gd name="connsiteX57" fmla="*/ 5745707 w 6510017"/>
              <a:gd name="connsiteY57" fmla="*/ 341194 h 805217"/>
              <a:gd name="connsiteX58" fmla="*/ 5827594 w 6510017"/>
              <a:gd name="connsiteY58" fmla="*/ 286603 h 805217"/>
              <a:gd name="connsiteX59" fmla="*/ 5868537 w 6510017"/>
              <a:gd name="connsiteY59" fmla="*/ 259307 h 805217"/>
              <a:gd name="connsiteX60" fmla="*/ 5923128 w 6510017"/>
              <a:gd name="connsiteY60" fmla="*/ 245659 h 805217"/>
              <a:gd name="connsiteX61" fmla="*/ 6114197 w 6510017"/>
              <a:gd name="connsiteY61" fmla="*/ 204716 h 805217"/>
              <a:gd name="connsiteX62" fmla="*/ 6155140 w 6510017"/>
              <a:gd name="connsiteY62" fmla="*/ 191068 h 805217"/>
              <a:gd name="connsiteX63" fmla="*/ 6237026 w 6510017"/>
              <a:gd name="connsiteY63" fmla="*/ 136477 h 805217"/>
              <a:gd name="connsiteX64" fmla="*/ 6264322 w 6510017"/>
              <a:gd name="connsiteY64" fmla="*/ 95534 h 805217"/>
              <a:gd name="connsiteX65" fmla="*/ 6305265 w 6510017"/>
              <a:gd name="connsiteY65" fmla="*/ 81886 h 805217"/>
              <a:gd name="connsiteX66" fmla="*/ 6428095 w 6510017"/>
              <a:gd name="connsiteY66" fmla="*/ 40943 h 805217"/>
              <a:gd name="connsiteX67" fmla="*/ 6509982 w 6510017"/>
              <a:gd name="connsiteY67" fmla="*/ 0 h 805217"/>
              <a:gd name="connsiteX68" fmla="*/ 6509982 w 6510017"/>
              <a:gd name="connsiteY68" fmla="*/ 27295 h 805217"/>
              <a:gd name="connsiteX69" fmla="*/ 6509982 w 6510017"/>
              <a:gd name="connsiteY69" fmla="*/ 13647 h 80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6510017" h="805217">
                <a:moveTo>
                  <a:pt x="0" y="532262"/>
                </a:moveTo>
                <a:lnTo>
                  <a:pt x="0" y="532262"/>
                </a:lnTo>
                <a:cubicBezTo>
                  <a:pt x="50042" y="536811"/>
                  <a:pt x="100382" y="538804"/>
                  <a:pt x="150125" y="545910"/>
                </a:cubicBezTo>
                <a:cubicBezTo>
                  <a:pt x="164366" y="547945"/>
                  <a:pt x="176682" y="559558"/>
                  <a:pt x="191068" y="559558"/>
                </a:cubicBezTo>
                <a:cubicBezTo>
                  <a:pt x="241316" y="559558"/>
                  <a:pt x="291152" y="550459"/>
                  <a:pt x="341194" y="545910"/>
                </a:cubicBezTo>
                <a:cubicBezTo>
                  <a:pt x="354842" y="536812"/>
                  <a:pt x="366053" y="515398"/>
                  <a:pt x="382137" y="518615"/>
                </a:cubicBezTo>
                <a:cubicBezTo>
                  <a:pt x="398221" y="521832"/>
                  <a:pt x="393097" y="558073"/>
                  <a:pt x="409432" y="559558"/>
                </a:cubicBezTo>
                <a:cubicBezTo>
                  <a:pt x="500157" y="567806"/>
                  <a:pt x="591403" y="550459"/>
                  <a:pt x="682388" y="545910"/>
                </a:cubicBezTo>
                <a:cubicBezTo>
                  <a:pt x="696036" y="550459"/>
                  <a:pt x="710464" y="553124"/>
                  <a:pt x="723331" y="559558"/>
                </a:cubicBezTo>
                <a:cubicBezTo>
                  <a:pt x="738002" y="566893"/>
                  <a:pt x="748713" y="581666"/>
                  <a:pt x="764274" y="586853"/>
                </a:cubicBezTo>
                <a:cubicBezTo>
                  <a:pt x="790526" y="595604"/>
                  <a:pt x="818865" y="595952"/>
                  <a:pt x="846161" y="600501"/>
                </a:cubicBezTo>
                <a:cubicBezTo>
                  <a:pt x="887104" y="595952"/>
                  <a:pt x="928356" y="593625"/>
                  <a:pt x="968991" y="586853"/>
                </a:cubicBezTo>
                <a:cubicBezTo>
                  <a:pt x="983181" y="584488"/>
                  <a:pt x="999762" y="583378"/>
                  <a:pt x="1009934" y="573206"/>
                </a:cubicBezTo>
                <a:cubicBezTo>
                  <a:pt x="1020107" y="563033"/>
                  <a:pt x="1019033" y="545910"/>
                  <a:pt x="1023582" y="532262"/>
                </a:cubicBezTo>
                <a:cubicBezTo>
                  <a:pt x="1084917" y="544529"/>
                  <a:pt x="1190407" y="568148"/>
                  <a:pt x="1241946" y="559558"/>
                </a:cubicBezTo>
                <a:cubicBezTo>
                  <a:pt x="1256136" y="557193"/>
                  <a:pt x="1242727" y="525049"/>
                  <a:pt x="1255594" y="518615"/>
                </a:cubicBezTo>
                <a:cubicBezTo>
                  <a:pt x="1284366" y="504229"/>
                  <a:pt x="1319283" y="509516"/>
                  <a:pt x="1351128" y="504967"/>
                </a:cubicBezTo>
                <a:cubicBezTo>
                  <a:pt x="1454039" y="539271"/>
                  <a:pt x="1327188" y="492997"/>
                  <a:pt x="1433015" y="545910"/>
                </a:cubicBezTo>
                <a:cubicBezTo>
                  <a:pt x="1445882" y="552344"/>
                  <a:pt x="1460310" y="555009"/>
                  <a:pt x="1473958" y="559558"/>
                </a:cubicBezTo>
                <a:cubicBezTo>
                  <a:pt x="1578591" y="555009"/>
                  <a:pt x="1683433" y="553943"/>
                  <a:pt x="1787856" y="545910"/>
                </a:cubicBezTo>
                <a:cubicBezTo>
                  <a:pt x="1802200" y="544807"/>
                  <a:pt x="1814502" y="530673"/>
                  <a:pt x="1828800" y="532262"/>
                </a:cubicBezTo>
                <a:cubicBezTo>
                  <a:pt x="1857396" y="535439"/>
                  <a:pt x="1910686" y="559558"/>
                  <a:pt x="1910686" y="559558"/>
                </a:cubicBezTo>
                <a:cubicBezTo>
                  <a:pt x="2041049" y="516103"/>
                  <a:pt x="2009604" y="522419"/>
                  <a:pt x="2265528" y="532262"/>
                </a:cubicBezTo>
                <a:cubicBezTo>
                  <a:pt x="2281918" y="532892"/>
                  <a:pt x="2291800" y="552222"/>
                  <a:pt x="2306471" y="559558"/>
                </a:cubicBezTo>
                <a:cubicBezTo>
                  <a:pt x="2319338" y="565992"/>
                  <a:pt x="2333767" y="568657"/>
                  <a:pt x="2347415" y="573206"/>
                </a:cubicBezTo>
                <a:cubicBezTo>
                  <a:pt x="2456596" y="536811"/>
                  <a:pt x="2320120" y="573206"/>
                  <a:pt x="2429301" y="573206"/>
                </a:cubicBezTo>
                <a:cubicBezTo>
                  <a:pt x="2502231" y="573206"/>
                  <a:pt x="2574877" y="564107"/>
                  <a:pt x="2647665" y="559558"/>
                </a:cubicBezTo>
                <a:cubicBezTo>
                  <a:pt x="2661313" y="564107"/>
                  <a:pt x="2674223" y="573206"/>
                  <a:pt x="2688609" y="573206"/>
                </a:cubicBezTo>
                <a:cubicBezTo>
                  <a:pt x="2794163" y="573206"/>
                  <a:pt x="2795947" y="569271"/>
                  <a:pt x="2866029" y="545910"/>
                </a:cubicBezTo>
                <a:cubicBezTo>
                  <a:pt x="2879677" y="550459"/>
                  <a:pt x="2892675" y="561147"/>
                  <a:pt x="2906973" y="559558"/>
                </a:cubicBezTo>
                <a:cubicBezTo>
                  <a:pt x="2935569" y="556381"/>
                  <a:pt x="2988859" y="532262"/>
                  <a:pt x="2988859" y="532262"/>
                </a:cubicBezTo>
                <a:cubicBezTo>
                  <a:pt x="3081361" y="563096"/>
                  <a:pt x="2968514" y="532262"/>
                  <a:pt x="3125337" y="532262"/>
                </a:cubicBezTo>
                <a:cubicBezTo>
                  <a:pt x="3171057" y="532262"/>
                  <a:pt x="3216322" y="541361"/>
                  <a:pt x="3261815" y="545910"/>
                </a:cubicBezTo>
                <a:cubicBezTo>
                  <a:pt x="3284561" y="550459"/>
                  <a:pt x="3309913" y="548049"/>
                  <a:pt x="3330053" y="559558"/>
                </a:cubicBezTo>
                <a:cubicBezTo>
                  <a:pt x="3344294" y="567696"/>
                  <a:pt x="3345751" y="588903"/>
                  <a:pt x="3357349" y="600501"/>
                </a:cubicBezTo>
                <a:cubicBezTo>
                  <a:pt x="3368947" y="612099"/>
                  <a:pt x="3383303" y="621135"/>
                  <a:pt x="3398292" y="627797"/>
                </a:cubicBezTo>
                <a:cubicBezTo>
                  <a:pt x="3424584" y="639482"/>
                  <a:pt x="3480179" y="655092"/>
                  <a:pt x="3480179" y="655092"/>
                </a:cubicBezTo>
                <a:cubicBezTo>
                  <a:pt x="3489277" y="668740"/>
                  <a:pt x="3500812" y="681046"/>
                  <a:pt x="3507474" y="696035"/>
                </a:cubicBezTo>
                <a:cubicBezTo>
                  <a:pt x="3519159" y="722327"/>
                  <a:pt x="3506857" y="770944"/>
                  <a:pt x="3534770" y="777922"/>
                </a:cubicBezTo>
                <a:cubicBezTo>
                  <a:pt x="3603317" y="795059"/>
                  <a:pt x="3571566" y="785639"/>
                  <a:pt x="3630304" y="805217"/>
                </a:cubicBezTo>
                <a:cubicBezTo>
                  <a:pt x="3739486" y="800668"/>
                  <a:pt x="3848851" y="799356"/>
                  <a:pt x="3957850" y="791570"/>
                </a:cubicBezTo>
                <a:cubicBezTo>
                  <a:pt x="3976559" y="790234"/>
                  <a:pt x="4000234" y="792163"/>
                  <a:pt x="4012441" y="777922"/>
                </a:cubicBezTo>
                <a:cubicBezTo>
                  <a:pt x="4095569" y="680939"/>
                  <a:pt x="3986800" y="705858"/>
                  <a:pt x="4080680" y="682388"/>
                </a:cubicBezTo>
                <a:cubicBezTo>
                  <a:pt x="4103184" y="676762"/>
                  <a:pt x="4126173" y="673289"/>
                  <a:pt x="4148919" y="668740"/>
                </a:cubicBezTo>
                <a:cubicBezTo>
                  <a:pt x="4158018" y="655092"/>
                  <a:pt x="4163407" y="638044"/>
                  <a:pt x="4176215" y="627797"/>
                </a:cubicBezTo>
                <a:cubicBezTo>
                  <a:pt x="4193898" y="613650"/>
                  <a:pt x="4298205" y="600641"/>
                  <a:pt x="4299044" y="600501"/>
                </a:cubicBezTo>
                <a:cubicBezTo>
                  <a:pt x="4367253" y="498189"/>
                  <a:pt x="4297562" y="579266"/>
                  <a:pt x="4531056" y="545910"/>
                </a:cubicBezTo>
                <a:cubicBezTo>
                  <a:pt x="4559539" y="541841"/>
                  <a:pt x="4612943" y="518615"/>
                  <a:pt x="4612943" y="518615"/>
                </a:cubicBezTo>
                <a:cubicBezTo>
                  <a:pt x="4738038" y="549888"/>
                  <a:pt x="4690912" y="525101"/>
                  <a:pt x="4763068" y="573206"/>
                </a:cubicBezTo>
                <a:cubicBezTo>
                  <a:pt x="4890447" y="564107"/>
                  <a:pt x="5021315" y="576883"/>
                  <a:pt x="5145206" y="545910"/>
                </a:cubicBezTo>
                <a:cubicBezTo>
                  <a:pt x="5163403" y="541361"/>
                  <a:pt x="5181762" y="537415"/>
                  <a:pt x="5199797" y="532262"/>
                </a:cubicBezTo>
                <a:cubicBezTo>
                  <a:pt x="5260490" y="514921"/>
                  <a:pt x="5224234" y="519187"/>
                  <a:pt x="5295331" y="504967"/>
                </a:cubicBezTo>
                <a:cubicBezTo>
                  <a:pt x="5322466" y="499540"/>
                  <a:pt x="5349922" y="495868"/>
                  <a:pt x="5377218" y="491319"/>
                </a:cubicBezTo>
                <a:cubicBezTo>
                  <a:pt x="5455253" y="439294"/>
                  <a:pt x="5387183" y="475859"/>
                  <a:pt x="5527343" y="450376"/>
                </a:cubicBezTo>
                <a:cubicBezTo>
                  <a:pt x="5566189" y="443313"/>
                  <a:pt x="5576450" y="431285"/>
                  <a:pt x="5609229" y="409432"/>
                </a:cubicBezTo>
                <a:cubicBezTo>
                  <a:pt x="5613778" y="395784"/>
                  <a:pt x="5612705" y="378661"/>
                  <a:pt x="5622877" y="368489"/>
                </a:cubicBezTo>
                <a:cubicBezTo>
                  <a:pt x="5633050" y="358316"/>
                  <a:pt x="5649777" y="357962"/>
                  <a:pt x="5663821" y="354841"/>
                </a:cubicBezTo>
                <a:cubicBezTo>
                  <a:pt x="5690834" y="348838"/>
                  <a:pt x="5718412" y="345743"/>
                  <a:pt x="5745707" y="341194"/>
                </a:cubicBezTo>
                <a:cubicBezTo>
                  <a:pt x="5823323" y="263576"/>
                  <a:pt x="5748587" y="326106"/>
                  <a:pt x="5827594" y="286603"/>
                </a:cubicBezTo>
                <a:cubicBezTo>
                  <a:pt x="5842265" y="279268"/>
                  <a:pt x="5853461" y="265768"/>
                  <a:pt x="5868537" y="259307"/>
                </a:cubicBezTo>
                <a:cubicBezTo>
                  <a:pt x="5885777" y="251918"/>
                  <a:pt x="5905162" y="251049"/>
                  <a:pt x="5923128" y="245659"/>
                </a:cubicBezTo>
                <a:cubicBezTo>
                  <a:pt x="6062033" y="203988"/>
                  <a:pt x="5948137" y="225474"/>
                  <a:pt x="6114197" y="204716"/>
                </a:cubicBezTo>
                <a:cubicBezTo>
                  <a:pt x="6127845" y="200167"/>
                  <a:pt x="6142564" y="198054"/>
                  <a:pt x="6155140" y="191068"/>
                </a:cubicBezTo>
                <a:cubicBezTo>
                  <a:pt x="6183817" y="175136"/>
                  <a:pt x="6237026" y="136477"/>
                  <a:pt x="6237026" y="136477"/>
                </a:cubicBezTo>
                <a:cubicBezTo>
                  <a:pt x="6246125" y="122829"/>
                  <a:pt x="6251514" y="105781"/>
                  <a:pt x="6264322" y="95534"/>
                </a:cubicBezTo>
                <a:cubicBezTo>
                  <a:pt x="6275556" y="86547"/>
                  <a:pt x="6292398" y="88320"/>
                  <a:pt x="6305265" y="81886"/>
                </a:cubicBezTo>
                <a:cubicBezTo>
                  <a:pt x="6431254" y="18892"/>
                  <a:pt x="6225399" y="91618"/>
                  <a:pt x="6428095" y="40943"/>
                </a:cubicBezTo>
                <a:cubicBezTo>
                  <a:pt x="6514298" y="19392"/>
                  <a:pt x="6509982" y="41283"/>
                  <a:pt x="6509982" y="0"/>
                </a:cubicBezTo>
                <a:lnTo>
                  <a:pt x="6509982" y="27295"/>
                </a:lnTo>
                <a:lnTo>
                  <a:pt x="6509982" y="1364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23568" name="Grupo 49"/>
          <p:cNvGrpSpPr>
            <a:grpSpLocks/>
          </p:cNvGrpSpPr>
          <p:nvPr/>
        </p:nvGrpSpPr>
        <p:grpSpPr bwMode="auto">
          <a:xfrm>
            <a:off x="4211638" y="4487863"/>
            <a:ext cx="152400" cy="315912"/>
            <a:chOff x="1403648" y="2564904"/>
            <a:chExt cx="792088" cy="1440160"/>
          </a:xfrm>
        </p:grpSpPr>
        <p:sp>
          <p:nvSpPr>
            <p:cNvPr id="51" name="Elipse 50"/>
            <p:cNvSpPr/>
            <p:nvPr/>
          </p:nvSpPr>
          <p:spPr>
            <a:xfrm>
              <a:off x="1403648" y="2564904"/>
              <a:ext cx="792088" cy="361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cxnSp>
          <p:nvCxnSpPr>
            <p:cNvPr id="52" name="Conector reto 51"/>
            <p:cNvCxnSpPr/>
            <p:nvPr/>
          </p:nvCxnSpPr>
          <p:spPr>
            <a:xfrm>
              <a:off x="1799692" y="2926754"/>
              <a:ext cx="0" cy="10783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69" name="Grupo 16"/>
          <p:cNvGrpSpPr>
            <a:grpSpLocks/>
          </p:cNvGrpSpPr>
          <p:nvPr/>
        </p:nvGrpSpPr>
        <p:grpSpPr bwMode="auto">
          <a:xfrm>
            <a:off x="1476375" y="1435100"/>
            <a:ext cx="2168525" cy="2963863"/>
            <a:chOff x="1476375" y="1435105"/>
            <a:chExt cx="2168525" cy="2964279"/>
          </a:xfrm>
        </p:grpSpPr>
        <p:grpSp>
          <p:nvGrpSpPr>
            <p:cNvPr id="23608" name="Grupo 16"/>
            <p:cNvGrpSpPr>
              <a:grpSpLocks/>
            </p:cNvGrpSpPr>
            <p:nvPr/>
          </p:nvGrpSpPr>
          <p:grpSpPr bwMode="auto">
            <a:xfrm>
              <a:off x="1476375" y="1773659"/>
              <a:ext cx="2168525" cy="2625725"/>
              <a:chOff x="1835696" y="1556792"/>
              <a:chExt cx="2169825" cy="2626990"/>
            </a:xfrm>
          </p:grpSpPr>
          <p:sp>
            <p:nvSpPr>
              <p:cNvPr id="7" name="Forma livre 6"/>
              <p:cNvSpPr/>
              <p:nvPr/>
            </p:nvSpPr>
            <p:spPr>
              <a:xfrm rot="5400000">
                <a:off x="2817357" y="1585018"/>
                <a:ext cx="206503" cy="149314"/>
              </a:xfrm>
              <a:custGeom>
                <a:avLst/>
                <a:gdLst>
                  <a:gd name="connsiteX0" fmla="*/ 0 w 204717"/>
                  <a:gd name="connsiteY0" fmla="*/ 0 h 150125"/>
                  <a:gd name="connsiteX1" fmla="*/ 204717 w 204717"/>
                  <a:gd name="connsiteY1" fmla="*/ 0 h 150125"/>
                  <a:gd name="connsiteX2" fmla="*/ 204717 w 204717"/>
                  <a:gd name="connsiteY2" fmla="*/ 150125 h 150125"/>
                  <a:gd name="connsiteX3" fmla="*/ 27296 w 204717"/>
                  <a:gd name="connsiteY3" fmla="*/ 150125 h 150125"/>
                  <a:gd name="connsiteX0" fmla="*/ 2440 w 207157"/>
                  <a:gd name="connsiteY0" fmla="*/ 0 h 150125"/>
                  <a:gd name="connsiteX1" fmla="*/ 207157 w 207157"/>
                  <a:gd name="connsiteY1" fmla="*/ 0 h 150125"/>
                  <a:gd name="connsiteX2" fmla="*/ 207157 w 207157"/>
                  <a:gd name="connsiteY2" fmla="*/ 150125 h 150125"/>
                  <a:gd name="connsiteX3" fmla="*/ 0 w 207157"/>
                  <a:gd name="connsiteY3" fmla="*/ 150125 h 15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157" h="150125">
                    <a:moveTo>
                      <a:pt x="2440" y="0"/>
                    </a:moveTo>
                    <a:lnTo>
                      <a:pt x="207157" y="0"/>
                    </a:lnTo>
                    <a:lnTo>
                      <a:pt x="207157" y="150125"/>
                    </a:lnTo>
                    <a:lnTo>
                      <a:pt x="0" y="1501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23611" name="Grupo 15"/>
              <p:cNvGrpSpPr>
                <a:grpSpLocks/>
              </p:cNvGrpSpPr>
              <p:nvPr/>
            </p:nvGrpSpPr>
            <p:grpSpPr bwMode="auto">
              <a:xfrm>
                <a:off x="1835696" y="1763949"/>
                <a:ext cx="2169825" cy="2419833"/>
                <a:chOff x="1835696" y="1763949"/>
                <a:chExt cx="2169825" cy="2419833"/>
              </a:xfrm>
            </p:grpSpPr>
            <p:cxnSp>
              <p:nvCxnSpPr>
                <p:cNvPr id="15" name="Conector reto 14"/>
                <p:cNvCxnSpPr/>
                <p:nvPr/>
              </p:nvCxnSpPr>
              <p:spPr>
                <a:xfrm flipH="1">
                  <a:off x="1835696" y="1756573"/>
                  <a:ext cx="1046790" cy="24272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/>
                <p:cNvCxnSpPr/>
                <p:nvPr/>
              </p:nvCxnSpPr>
              <p:spPr>
                <a:xfrm>
                  <a:off x="2958732" y="1756573"/>
                  <a:ext cx="1046789" cy="24272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609" name="CaixaDeTexto 2"/>
            <p:cNvSpPr txBox="1">
              <a:spLocks noChangeArrowheads="1"/>
            </p:cNvSpPr>
            <p:nvPr/>
          </p:nvSpPr>
          <p:spPr bwMode="auto">
            <a:xfrm>
              <a:off x="2367225" y="1435105"/>
              <a:ext cx="3786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pt-BR" altLang="pt-BR" sz="1600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18" name="Grupo 17"/>
          <p:cNvGrpSpPr>
            <a:grpSpLocks/>
          </p:cNvGrpSpPr>
          <p:nvPr/>
        </p:nvGrpSpPr>
        <p:grpSpPr bwMode="auto">
          <a:xfrm>
            <a:off x="2768600" y="1435100"/>
            <a:ext cx="2170113" cy="2963863"/>
            <a:chOff x="2768600" y="1435105"/>
            <a:chExt cx="2170113" cy="2964279"/>
          </a:xfrm>
        </p:grpSpPr>
        <p:grpSp>
          <p:nvGrpSpPr>
            <p:cNvPr id="23602" name="Grupo 57"/>
            <p:cNvGrpSpPr>
              <a:grpSpLocks/>
            </p:cNvGrpSpPr>
            <p:nvPr/>
          </p:nvGrpSpPr>
          <p:grpSpPr bwMode="auto">
            <a:xfrm>
              <a:off x="2768600" y="1773659"/>
              <a:ext cx="2170113" cy="2625725"/>
              <a:chOff x="1835696" y="1556792"/>
              <a:chExt cx="2169825" cy="2626990"/>
            </a:xfrm>
          </p:grpSpPr>
          <p:sp>
            <p:nvSpPr>
              <p:cNvPr id="59" name="Forma livre 58"/>
              <p:cNvSpPr/>
              <p:nvPr/>
            </p:nvSpPr>
            <p:spPr>
              <a:xfrm rot="5400000">
                <a:off x="2817357" y="1584279"/>
                <a:ext cx="206503" cy="150793"/>
              </a:xfrm>
              <a:custGeom>
                <a:avLst/>
                <a:gdLst>
                  <a:gd name="connsiteX0" fmla="*/ 0 w 204717"/>
                  <a:gd name="connsiteY0" fmla="*/ 0 h 150125"/>
                  <a:gd name="connsiteX1" fmla="*/ 204717 w 204717"/>
                  <a:gd name="connsiteY1" fmla="*/ 0 h 150125"/>
                  <a:gd name="connsiteX2" fmla="*/ 204717 w 204717"/>
                  <a:gd name="connsiteY2" fmla="*/ 150125 h 150125"/>
                  <a:gd name="connsiteX3" fmla="*/ 27296 w 204717"/>
                  <a:gd name="connsiteY3" fmla="*/ 150125 h 150125"/>
                  <a:gd name="connsiteX0" fmla="*/ 2440 w 207157"/>
                  <a:gd name="connsiteY0" fmla="*/ 0 h 150125"/>
                  <a:gd name="connsiteX1" fmla="*/ 207157 w 207157"/>
                  <a:gd name="connsiteY1" fmla="*/ 0 h 150125"/>
                  <a:gd name="connsiteX2" fmla="*/ 207157 w 207157"/>
                  <a:gd name="connsiteY2" fmla="*/ 150125 h 150125"/>
                  <a:gd name="connsiteX3" fmla="*/ 0 w 207157"/>
                  <a:gd name="connsiteY3" fmla="*/ 150125 h 15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157" h="150125">
                    <a:moveTo>
                      <a:pt x="2440" y="0"/>
                    </a:moveTo>
                    <a:lnTo>
                      <a:pt x="207157" y="0"/>
                    </a:lnTo>
                    <a:lnTo>
                      <a:pt x="207157" y="150125"/>
                    </a:lnTo>
                    <a:lnTo>
                      <a:pt x="0" y="1501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23605" name="Grupo 59"/>
              <p:cNvGrpSpPr>
                <a:grpSpLocks/>
              </p:cNvGrpSpPr>
              <p:nvPr/>
            </p:nvGrpSpPr>
            <p:grpSpPr bwMode="auto">
              <a:xfrm>
                <a:off x="1835696" y="1763949"/>
                <a:ext cx="2169825" cy="2419833"/>
                <a:chOff x="1835696" y="1763949"/>
                <a:chExt cx="2169825" cy="2419833"/>
              </a:xfrm>
            </p:grpSpPr>
            <p:cxnSp>
              <p:nvCxnSpPr>
                <p:cNvPr id="61" name="Conector reto 60"/>
                <p:cNvCxnSpPr/>
                <p:nvPr/>
              </p:nvCxnSpPr>
              <p:spPr>
                <a:xfrm flipH="1">
                  <a:off x="1835696" y="1756573"/>
                  <a:ext cx="1047611" cy="24272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onector reto 61"/>
                <p:cNvCxnSpPr/>
                <p:nvPr/>
              </p:nvCxnSpPr>
              <p:spPr>
                <a:xfrm>
                  <a:off x="2957910" y="1756573"/>
                  <a:ext cx="1047611" cy="24272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603" name="CaixaDeTexto 62"/>
            <p:cNvSpPr txBox="1">
              <a:spLocks noChangeArrowheads="1"/>
            </p:cNvSpPr>
            <p:nvPr/>
          </p:nvSpPr>
          <p:spPr bwMode="auto">
            <a:xfrm>
              <a:off x="3670078" y="1435105"/>
              <a:ext cx="3786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pt-BR" altLang="pt-BR" sz="1600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21" name="Grupo 20"/>
          <p:cNvGrpSpPr>
            <a:grpSpLocks/>
          </p:cNvGrpSpPr>
          <p:nvPr/>
        </p:nvGrpSpPr>
        <p:grpSpPr bwMode="auto">
          <a:xfrm>
            <a:off x="4060825" y="1435100"/>
            <a:ext cx="2170113" cy="2963863"/>
            <a:chOff x="4060825" y="1435105"/>
            <a:chExt cx="2170113" cy="2964279"/>
          </a:xfrm>
        </p:grpSpPr>
        <p:grpSp>
          <p:nvGrpSpPr>
            <p:cNvPr id="23596" name="Grupo 62"/>
            <p:cNvGrpSpPr>
              <a:grpSpLocks/>
            </p:cNvGrpSpPr>
            <p:nvPr/>
          </p:nvGrpSpPr>
          <p:grpSpPr bwMode="auto">
            <a:xfrm>
              <a:off x="4060825" y="1773659"/>
              <a:ext cx="2170113" cy="2625725"/>
              <a:chOff x="1835696" y="1556792"/>
              <a:chExt cx="2169825" cy="2626990"/>
            </a:xfrm>
          </p:grpSpPr>
          <p:sp>
            <p:nvSpPr>
              <p:cNvPr id="64" name="Forma livre 63"/>
              <p:cNvSpPr/>
              <p:nvPr/>
            </p:nvSpPr>
            <p:spPr>
              <a:xfrm rot="5400000">
                <a:off x="2817357" y="1584279"/>
                <a:ext cx="206503" cy="150793"/>
              </a:xfrm>
              <a:custGeom>
                <a:avLst/>
                <a:gdLst>
                  <a:gd name="connsiteX0" fmla="*/ 0 w 204717"/>
                  <a:gd name="connsiteY0" fmla="*/ 0 h 150125"/>
                  <a:gd name="connsiteX1" fmla="*/ 204717 w 204717"/>
                  <a:gd name="connsiteY1" fmla="*/ 0 h 150125"/>
                  <a:gd name="connsiteX2" fmla="*/ 204717 w 204717"/>
                  <a:gd name="connsiteY2" fmla="*/ 150125 h 150125"/>
                  <a:gd name="connsiteX3" fmla="*/ 27296 w 204717"/>
                  <a:gd name="connsiteY3" fmla="*/ 150125 h 150125"/>
                  <a:gd name="connsiteX0" fmla="*/ 2440 w 207157"/>
                  <a:gd name="connsiteY0" fmla="*/ 0 h 150125"/>
                  <a:gd name="connsiteX1" fmla="*/ 207157 w 207157"/>
                  <a:gd name="connsiteY1" fmla="*/ 0 h 150125"/>
                  <a:gd name="connsiteX2" fmla="*/ 207157 w 207157"/>
                  <a:gd name="connsiteY2" fmla="*/ 150125 h 150125"/>
                  <a:gd name="connsiteX3" fmla="*/ 0 w 207157"/>
                  <a:gd name="connsiteY3" fmla="*/ 150125 h 15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157" h="150125">
                    <a:moveTo>
                      <a:pt x="2440" y="0"/>
                    </a:moveTo>
                    <a:lnTo>
                      <a:pt x="207157" y="0"/>
                    </a:lnTo>
                    <a:lnTo>
                      <a:pt x="207157" y="150125"/>
                    </a:lnTo>
                    <a:lnTo>
                      <a:pt x="0" y="1501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23599" name="Grupo 64"/>
              <p:cNvGrpSpPr>
                <a:grpSpLocks/>
              </p:cNvGrpSpPr>
              <p:nvPr/>
            </p:nvGrpSpPr>
            <p:grpSpPr bwMode="auto">
              <a:xfrm>
                <a:off x="1835696" y="1763949"/>
                <a:ext cx="2169825" cy="2419833"/>
                <a:chOff x="1835696" y="1763949"/>
                <a:chExt cx="2169825" cy="2419833"/>
              </a:xfrm>
            </p:grpSpPr>
            <p:cxnSp>
              <p:nvCxnSpPr>
                <p:cNvPr id="66" name="Conector reto 65"/>
                <p:cNvCxnSpPr/>
                <p:nvPr/>
              </p:nvCxnSpPr>
              <p:spPr>
                <a:xfrm flipH="1">
                  <a:off x="1835696" y="1756573"/>
                  <a:ext cx="1047611" cy="24272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ector reto 66"/>
                <p:cNvCxnSpPr/>
                <p:nvPr/>
              </p:nvCxnSpPr>
              <p:spPr>
                <a:xfrm>
                  <a:off x="2957910" y="1756573"/>
                  <a:ext cx="1047611" cy="24272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97" name="CaixaDeTexto 64"/>
            <p:cNvSpPr txBox="1">
              <a:spLocks noChangeArrowheads="1"/>
            </p:cNvSpPr>
            <p:nvPr/>
          </p:nvSpPr>
          <p:spPr bwMode="auto">
            <a:xfrm>
              <a:off x="4966222" y="1435105"/>
              <a:ext cx="3786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pt-BR" altLang="pt-BR" sz="1600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24" name="Grupo 23"/>
          <p:cNvGrpSpPr>
            <a:grpSpLocks/>
          </p:cNvGrpSpPr>
          <p:nvPr/>
        </p:nvGrpSpPr>
        <p:grpSpPr bwMode="auto">
          <a:xfrm>
            <a:off x="5354638" y="1435100"/>
            <a:ext cx="2170112" cy="2963863"/>
            <a:chOff x="5354638" y="1435105"/>
            <a:chExt cx="2170112" cy="2964279"/>
          </a:xfrm>
        </p:grpSpPr>
        <p:grpSp>
          <p:nvGrpSpPr>
            <p:cNvPr id="23590" name="Grupo 67"/>
            <p:cNvGrpSpPr>
              <a:grpSpLocks/>
            </p:cNvGrpSpPr>
            <p:nvPr/>
          </p:nvGrpSpPr>
          <p:grpSpPr bwMode="auto">
            <a:xfrm>
              <a:off x="5354638" y="1773659"/>
              <a:ext cx="2170112" cy="2625725"/>
              <a:chOff x="1835696" y="1556792"/>
              <a:chExt cx="2169825" cy="2626990"/>
            </a:xfrm>
          </p:grpSpPr>
          <p:sp>
            <p:nvSpPr>
              <p:cNvPr id="69" name="Forma livre 68"/>
              <p:cNvSpPr/>
              <p:nvPr/>
            </p:nvSpPr>
            <p:spPr>
              <a:xfrm rot="5400000">
                <a:off x="2817356" y="1584280"/>
                <a:ext cx="206503" cy="150792"/>
              </a:xfrm>
              <a:custGeom>
                <a:avLst/>
                <a:gdLst>
                  <a:gd name="connsiteX0" fmla="*/ 0 w 204717"/>
                  <a:gd name="connsiteY0" fmla="*/ 0 h 150125"/>
                  <a:gd name="connsiteX1" fmla="*/ 204717 w 204717"/>
                  <a:gd name="connsiteY1" fmla="*/ 0 h 150125"/>
                  <a:gd name="connsiteX2" fmla="*/ 204717 w 204717"/>
                  <a:gd name="connsiteY2" fmla="*/ 150125 h 150125"/>
                  <a:gd name="connsiteX3" fmla="*/ 27296 w 204717"/>
                  <a:gd name="connsiteY3" fmla="*/ 150125 h 150125"/>
                  <a:gd name="connsiteX0" fmla="*/ 2440 w 207157"/>
                  <a:gd name="connsiteY0" fmla="*/ 0 h 150125"/>
                  <a:gd name="connsiteX1" fmla="*/ 207157 w 207157"/>
                  <a:gd name="connsiteY1" fmla="*/ 0 h 150125"/>
                  <a:gd name="connsiteX2" fmla="*/ 207157 w 207157"/>
                  <a:gd name="connsiteY2" fmla="*/ 150125 h 150125"/>
                  <a:gd name="connsiteX3" fmla="*/ 0 w 207157"/>
                  <a:gd name="connsiteY3" fmla="*/ 150125 h 150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157" h="150125">
                    <a:moveTo>
                      <a:pt x="2440" y="0"/>
                    </a:moveTo>
                    <a:lnTo>
                      <a:pt x="207157" y="0"/>
                    </a:lnTo>
                    <a:lnTo>
                      <a:pt x="207157" y="150125"/>
                    </a:lnTo>
                    <a:lnTo>
                      <a:pt x="0" y="1501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ln>
                    <a:solidFill>
                      <a:schemeClr val="tx1"/>
                    </a:solidFill>
                  </a:ln>
                </a:endParaRPr>
              </a:p>
            </p:txBody>
          </p:sp>
          <p:grpSp>
            <p:nvGrpSpPr>
              <p:cNvPr id="23593" name="Grupo 69"/>
              <p:cNvGrpSpPr>
                <a:grpSpLocks/>
              </p:cNvGrpSpPr>
              <p:nvPr/>
            </p:nvGrpSpPr>
            <p:grpSpPr bwMode="auto">
              <a:xfrm>
                <a:off x="1835696" y="1763949"/>
                <a:ext cx="2169825" cy="2419833"/>
                <a:chOff x="1835696" y="1763949"/>
                <a:chExt cx="2169825" cy="2419833"/>
              </a:xfrm>
            </p:grpSpPr>
            <p:cxnSp>
              <p:nvCxnSpPr>
                <p:cNvPr id="71" name="Conector reto 70"/>
                <p:cNvCxnSpPr/>
                <p:nvPr/>
              </p:nvCxnSpPr>
              <p:spPr>
                <a:xfrm flipH="1">
                  <a:off x="1835696" y="1756573"/>
                  <a:ext cx="1047611" cy="24272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ector reto 71"/>
                <p:cNvCxnSpPr/>
                <p:nvPr/>
              </p:nvCxnSpPr>
              <p:spPr>
                <a:xfrm>
                  <a:off x="2957910" y="1756573"/>
                  <a:ext cx="1047611" cy="24272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591" name="CaixaDeTexto 67"/>
            <p:cNvSpPr txBox="1">
              <a:spLocks noChangeArrowheads="1"/>
            </p:cNvSpPr>
            <p:nvPr/>
          </p:nvSpPr>
          <p:spPr bwMode="auto">
            <a:xfrm>
              <a:off x="6248718" y="1435105"/>
              <a:ext cx="37862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pt-BR" altLang="pt-BR" sz="1600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30" name="Grupo 29"/>
          <p:cNvGrpSpPr>
            <a:grpSpLocks/>
          </p:cNvGrpSpPr>
          <p:nvPr/>
        </p:nvGrpSpPr>
        <p:grpSpPr bwMode="auto">
          <a:xfrm>
            <a:off x="899592" y="5157789"/>
            <a:ext cx="8247771" cy="986108"/>
            <a:chOff x="900242" y="5157192"/>
            <a:chExt cx="8246880" cy="986897"/>
          </a:xfrm>
        </p:grpSpPr>
        <p:grpSp>
          <p:nvGrpSpPr>
            <p:cNvPr id="23576" name="Grupo 13"/>
            <p:cNvGrpSpPr>
              <a:grpSpLocks/>
            </p:cNvGrpSpPr>
            <p:nvPr/>
          </p:nvGrpSpPr>
          <p:grpSpPr bwMode="auto">
            <a:xfrm>
              <a:off x="1907228" y="5157192"/>
              <a:ext cx="5184288" cy="180020"/>
              <a:chOff x="1907228" y="5373216"/>
              <a:chExt cx="5184288" cy="180020"/>
            </a:xfrm>
          </p:grpSpPr>
          <p:cxnSp>
            <p:nvCxnSpPr>
              <p:cNvPr id="5" name="Conector reto 4"/>
              <p:cNvCxnSpPr/>
              <p:nvPr/>
            </p:nvCxnSpPr>
            <p:spPr>
              <a:xfrm flipV="1">
                <a:off x="1907126" y="5463775"/>
                <a:ext cx="518421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84" name="Grupo 12"/>
              <p:cNvGrpSpPr>
                <a:grpSpLocks/>
              </p:cNvGrpSpPr>
              <p:nvPr/>
            </p:nvGrpSpPr>
            <p:grpSpPr bwMode="auto">
              <a:xfrm>
                <a:off x="1907704" y="5373216"/>
                <a:ext cx="5183812" cy="180020"/>
                <a:chOff x="2556540" y="1604382"/>
                <a:chExt cx="5183812" cy="936104"/>
              </a:xfrm>
            </p:grpSpPr>
            <p:cxnSp>
              <p:nvCxnSpPr>
                <p:cNvPr id="9" name="Conector reto 8"/>
                <p:cNvCxnSpPr/>
                <p:nvPr/>
              </p:nvCxnSpPr>
              <p:spPr>
                <a:xfrm flipV="1">
                  <a:off x="2555962" y="1604382"/>
                  <a:ext cx="0" cy="933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ector reto 69"/>
                <p:cNvCxnSpPr/>
                <p:nvPr/>
              </p:nvCxnSpPr>
              <p:spPr>
                <a:xfrm flipV="1">
                  <a:off x="3851222" y="1604382"/>
                  <a:ext cx="0" cy="933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ector reto 74"/>
                <p:cNvCxnSpPr/>
                <p:nvPr/>
              </p:nvCxnSpPr>
              <p:spPr>
                <a:xfrm flipV="1">
                  <a:off x="5148069" y="1604382"/>
                  <a:ext cx="0" cy="933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ector reto 77"/>
                <p:cNvCxnSpPr/>
                <p:nvPr/>
              </p:nvCxnSpPr>
              <p:spPr>
                <a:xfrm flipV="1">
                  <a:off x="6443329" y="1604382"/>
                  <a:ext cx="0" cy="933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Conector reto 80"/>
                <p:cNvCxnSpPr/>
                <p:nvPr/>
              </p:nvCxnSpPr>
              <p:spPr>
                <a:xfrm flipV="1">
                  <a:off x="7740177" y="1604382"/>
                  <a:ext cx="0" cy="933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577" name="Grupo 82"/>
            <p:cNvGrpSpPr>
              <a:grpSpLocks/>
            </p:cNvGrpSpPr>
            <p:nvPr/>
          </p:nvGrpSpPr>
          <p:grpSpPr bwMode="auto">
            <a:xfrm>
              <a:off x="2372636" y="5430706"/>
              <a:ext cx="4260122" cy="338554"/>
              <a:chOff x="2367225" y="1435105"/>
              <a:chExt cx="4260122" cy="338554"/>
            </a:xfrm>
          </p:grpSpPr>
          <p:sp>
            <p:nvSpPr>
              <p:cNvPr id="23579" name="CaixaDeTexto 83"/>
              <p:cNvSpPr txBox="1">
                <a:spLocks noChangeArrowheads="1"/>
              </p:cNvSpPr>
              <p:nvPr/>
            </p:nvSpPr>
            <p:spPr bwMode="auto">
              <a:xfrm>
                <a:off x="2367225" y="1435105"/>
                <a:ext cx="3786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pt-BR" altLang="pt-BR" sz="1600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3580" name="CaixaDeTexto 84"/>
              <p:cNvSpPr txBox="1">
                <a:spLocks noChangeArrowheads="1"/>
              </p:cNvSpPr>
              <p:nvPr/>
            </p:nvSpPr>
            <p:spPr bwMode="auto">
              <a:xfrm>
                <a:off x="3670078" y="1435105"/>
                <a:ext cx="3786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pt-BR" altLang="pt-BR" sz="1600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3581" name="CaixaDeTexto 85"/>
              <p:cNvSpPr txBox="1">
                <a:spLocks noChangeArrowheads="1"/>
              </p:cNvSpPr>
              <p:nvPr/>
            </p:nvSpPr>
            <p:spPr bwMode="auto">
              <a:xfrm>
                <a:off x="4966222" y="1435105"/>
                <a:ext cx="3786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pt-BR" altLang="pt-BR" sz="1600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3582" name="CaixaDeTexto 86"/>
              <p:cNvSpPr txBox="1">
                <a:spLocks noChangeArrowheads="1"/>
              </p:cNvSpPr>
              <p:nvPr/>
            </p:nvSpPr>
            <p:spPr bwMode="auto">
              <a:xfrm>
                <a:off x="6248718" y="1435105"/>
                <a:ext cx="37862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pt-BR" altLang="pt-BR" sz="1600" baseline="-25000"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23578" name="Retângulo 26"/>
            <p:cNvSpPr>
              <a:spLocks noChangeArrowheads="1"/>
            </p:cNvSpPr>
            <p:nvPr/>
          </p:nvSpPr>
          <p:spPr bwMode="auto">
            <a:xfrm>
              <a:off x="900242" y="5805264"/>
              <a:ext cx="8246880" cy="33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i="1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pt-BR" altLang="pt-BR" sz="1600" i="1" baseline="-25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pt-BR" altLang="pt-BR" sz="1600" dirty="0">
                  <a:sym typeface="Symbol" pitchFamily="18" charset="2"/>
                </a:rPr>
                <a:t>: valor que representa a resposta do sensor no tempo </a:t>
              </a:r>
              <a:r>
                <a:rPr lang="pt-BR" altLang="pt-BR" sz="16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</a:t>
              </a:r>
              <a:r>
                <a:rPr lang="pt-BR" altLang="pt-BR" sz="1600" i="1" baseline="-250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i</a:t>
              </a:r>
              <a:r>
                <a:rPr lang="pt-BR" altLang="pt-BR" sz="1600" dirty="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pt-BR" altLang="pt-BR" sz="1600" dirty="0">
                  <a:latin typeface="+mn-lt"/>
                  <a:cs typeface="Times New Roman" pitchFamily="18" charset="0"/>
                  <a:sym typeface="Symbol" pitchFamily="18" charset="2"/>
                </a:rPr>
                <a:t>(</a:t>
              </a:r>
              <a:r>
                <a:rPr lang="pt-BR" altLang="pt-BR" sz="1600" dirty="0">
                  <a:latin typeface="+mn-lt"/>
                  <a:cs typeface="Times New Roman" pitchFamily="18" charset="0"/>
                  <a:sym typeface="Symbol"/>
                </a:rPr>
                <a:t></a:t>
              </a:r>
              <a:r>
                <a:rPr lang="pt-BR" altLang="pt-BR" sz="1600" dirty="0">
                  <a:latin typeface="+mn-lt"/>
                  <a:cs typeface="Times New Roman" pitchFamily="18" charset="0"/>
                  <a:sym typeface="Symbol" pitchFamily="18" charset="2"/>
                </a:rPr>
                <a:t> elemento de resolução)</a:t>
              </a:r>
              <a:endParaRPr lang="pt-BR" altLang="pt-BR" sz="1600" dirty="0"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93" name="Retângulo 92"/>
          <p:cNvSpPr>
            <a:spLocks noChangeArrowheads="1"/>
          </p:cNvSpPr>
          <p:nvPr/>
        </p:nvSpPr>
        <p:spPr bwMode="auto">
          <a:xfrm>
            <a:off x="1488778" y="6259513"/>
            <a:ext cx="68996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Note que estes valores </a:t>
            </a:r>
            <a:r>
              <a:rPr lang="pt-BR" altLang="pt-BR" sz="1600" dirty="0">
                <a:solidFill>
                  <a:srgbClr val="FF0000"/>
                </a:solidFill>
                <a:sym typeface="Symbol" pitchFamily="18" charset="2"/>
              </a:rPr>
              <a:t>não são independentes</a:t>
            </a:r>
            <a:r>
              <a:rPr lang="pt-BR" altLang="pt-BR" sz="1600" dirty="0">
                <a:sym typeface="Symbol" pitchFamily="18" charset="2"/>
              </a:rPr>
              <a:t> (devido a sobreposição)</a:t>
            </a:r>
            <a:endParaRPr lang="pt-BR" altLang="pt-BR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7334376" y="4882808"/>
            <a:ext cx="15424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dirty="0">
                <a:solidFill>
                  <a:srgbClr val="FF0000"/>
                </a:solidFill>
                <a:sym typeface="Symbol" pitchFamily="18" charset="2"/>
              </a:rPr>
              <a:t>Resolução Espacia</a:t>
            </a:r>
            <a:r>
              <a:rPr lang="pt-BR" altLang="pt-BR" sz="1200" dirty="0">
                <a:solidFill>
                  <a:srgbClr val="FF0000"/>
                </a:solidFill>
                <a:sym typeface="Symbol" pitchFamily="18" charset="2"/>
              </a:rPr>
              <a:t>l</a:t>
            </a:r>
          </a:p>
          <a:p>
            <a:pPr algn="ctr"/>
            <a:r>
              <a:rPr lang="pt-BR" sz="1200" dirty="0">
                <a:solidFill>
                  <a:srgbClr val="FF0000"/>
                </a:solidFill>
                <a:sym typeface="Symbol"/>
              </a:rPr>
              <a:t></a:t>
            </a:r>
          </a:p>
          <a:p>
            <a:pPr algn="ctr"/>
            <a:r>
              <a:rPr lang="pt-BR" altLang="pt-BR" sz="1200" dirty="0">
                <a:solidFill>
                  <a:srgbClr val="FF0000"/>
                </a:solidFill>
                <a:sym typeface="Symbol" pitchFamily="18" charset="2"/>
              </a:rPr>
              <a:t>Tamanho do Pixel</a:t>
            </a:r>
            <a:endParaRPr lang="pt-BR" sz="1200" dirty="0">
              <a:solidFill>
                <a:srgbClr val="FF0000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724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Utilização de amostras não independentes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CD6BA4-9AC4-409A-B0AF-AD179F78F2C2}" type="slidenum">
              <a:rPr lang="pt-BR"/>
              <a:pPr>
                <a:defRPr/>
              </a:pPr>
              <a:t>32</a:t>
            </a:fld>
            <a:endParaRPr lang="pt-BR"/>
          </a:p>
        </p:txBody>
      </p:sp>
      <p:graphicFrame>
        <p:nvGraphicFramePr>
          <p:cNvPr id="114689" name="Tabela 114688"/>
          <p:cNvGraphicFramePr>
            <a:graphicFrameLocks noGrp="1"/>
          </p:cNvGraphicFramePr>
          <p:nvPr/>
        </p:nvGraphicFramePr>
        <p:xfrm>
          <a:off x="684213" y="2205038"/>
          <a:ext cx="609600" cy="35660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114691" name="Tabela 114690"/>
          <p:cNvGraphicFramePr>
            <a:graphicFrameLocks noGrp="1"/>
          </p:cNvGraphicFramePr>
          <p:nvPr/>
        </p:nvGraphicFramePr>
        <p:xfrm>
          <a:off x="1296988" y="2205038"/>
          <a:ext cx="1828800" cy="35660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24686" name="CaixaDeTexto 114691"/>
          <p:cNvSpPr txBox="1">
            <a:spLocks noChangeArrowheads="1"/>
          </p:cNvSpPr>
          <p:nvPr/>
        </p:nvSpPr>
        <p:spPr bwMode="auto">
          <a:xfrm>
            <a:off x="685011" y="1412776"/>
            <a:ext cx="799144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4988" indent="-534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que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 dirty="0"/>
              <a:t>  representa um conjunto de amostras </a:t>
            </a:r>
            <a:r>
              <a:rPr lang="pt-BR" altLang="pt-BR" sz="1600" dirty="0">
                <a:solidFill>
                  <a:srgbClr val="FF0000"/>
                </a:solidFill>
              </a:rPr>
              <a:t>independentes</a:t>
            </a:r>
            <a:r>
              <a:rPr lang="pt-BR" altLang="pt-BR" sz="1600" dirty="0"/>
              <a:t> de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qualquer obtidas numa determinada sequência (série temporal por exemplo)</a:t>
            </a:r>
          </a:p>
        </p:txBody>
      </p:sp>
      <p:grpSp>
        <p:nvGrpSpPr>
          <p:cNvPr id="114695" name="Grupo 114694"/>
          <p:cNvGrpSpPr>
            <a:grpSpLocks/>
          </p:cNvGrpSpPr>
          <p:nvPr/>
        </p:nvGrpSpPr>
        <p:grpSpPr bwMode="auto">
          <a:xfrm>
            <a:off x="700088" y="2894013"/>
            <a:ext cx="1182687" cy="628650"/>
            <a:chOff x="699752" y="2224571"/>
            <a:chExt cx="1182763" cy="628365"/>
          </a:xfrm>
        </p:grpSpPr>
        <p:sp>
          <p:nvSpPr>
            <p:cNvPr id="114694" name="Retângulo 114693"/>
            <p:cNvSpPr/>
            <p:nvPr/>
          </p:nvSpPr>
          <p:spPr>
            <a:xfrm>
              <a:off x="1312566" y="2448307"/>
              <a:ext cx="569949" cy="1856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699752" y="2224571"/>
              <a:ext cx="569949" cy="6283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sp>
        <p:nvSpPr>
          <p:cNvPr id="103" name="Retângulo 102"/>
          <p:cNvSpPr>
            <a:spLocks noChangeArrowheads="1"/>
          </p:cNvSpPr>
          <p:nvPr/>
        </p:nvSpPr>
        <p:spPr bwMode="auto">
          <a:xfrm>
            <a:off x="1390650" y="3062288"/>
            <a:ext cx="407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fontAlgn="b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solidFill>
                  <a:srgbClr val="000000"/>
                </a:solidFill>
                <a:latin typeface="Times New Roman" pitchFamily="18" charset="0"/>
              </a:rPr>
              <a:t>3,2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/>
        </p:nvGraphicFramePr>
        <p:xfrm>
          <a:off x="3597275" y="2857500"/>
          <a:ext cx="26463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3" imgW="1841500" imgH="228600" progId="">
                  <p:embed/>
                </p:oleObj>
              </mc:Choice>
              <mc:Fallback>
                <p:oleObj name="Equation" r:id="rId3" imgW="1841500" imgH="2286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857500"/>
                        <a:ext cx="26463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1457325" y="2187575"/>
            <a:ext cx="1606550" cy="236538"/>
            <a:chOff x="1457325" y="2187575"/>
            <a:chExt cx="1606550" cy="236538"/>
          </a:xfrm>
        </p:grpSpPr>
        <p:graphicFrame>
          <p:nvGraphicFramePr>
            <p:cNvPr id="24690" name="Objeto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1748600"/>
                </p:ext>
              </p:extLst>
            </p:nvPr>
          </p:nvGraphicFramePr>
          <p:xfrm>
            <a:off x="2700338" y="2187575"/>
            <a:ext cx="363537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3" name="Equation" r:id="rId5" imgW="253780" imgH="164957" progId="">
                    <p:embed/>
                  </p:oleObj>
                </mc:Choice>
                <mc:Fallback>
                  <p:oleObj name="Equation" r:id="rId5" imgW="253780" imgH="164957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338" y="2187575"/>
                          <a:ext cx="363537" cy="236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91" name="Objeto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2331369"/>
                </p:ext>
              </p:extLst>
            </p:nvPr>
          </p:nvGraphicFramePr>
          <p:xfrm>
            <a:off x="2079625" y="2187575"/>
            <a:ext cx="327025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4" name="Equation" r:id="rId7" imgW="228501" imgH="165028" progId="">
                    <p:embed/>
                  </p:oleObj>
                </mc:Choice>
                <mc:Fallback>
                  <p:oleObj name="Equation" r:id="rId7" imgW="228501" imgH="165028" progId="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9625" y="2187575"/>
                          <a:ext cx="327025" cy="236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92" name="Objeto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2569647"/>
                </p:ext>
              </p:extLst>
            </p:nvPr>
          </p:nvGraphicFramePr>
          <p:xfrm>
            <a:off x="1457325" y="2187575"/>
            <a:ext cx="309563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5" name="Equation" r:id="rId9" imgW="215619" imgH="164885" progId="">
                    <p:embed/>
                  </p:oleObj>
                </mc:Choice>
                <mc:Fallback>
                  <p:oleObj name="Equation" r:id="rId9" imgW="215619" imgH="164885" progId="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7325" y="2187575"/>
                          <a:ext cx="309563" cy="236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CaixaDeTexto 114691"/>
          <p:cNvSpPr txBox="1">
            <a:spLocks noChangeArrowheads="1"/>
          </p:cNvSpPr>
          <p:nvPr/>
        </p:nvSpPr>
        <p:spPr bwMode="auto">
          <a:xfrm>
            <a:off x="3419872" y="2132856"/>
            <a:ext cx="5472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4988" indent="-534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pt-BR" altLang="pt-BR" sz="1600" dirty="0"/>
              <a:t>,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pt-BR" altLang="pt-BR" sz="1600" dirty="0"/>
              <a:t> 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‴</a:t>
            </a:r>
            <a:r>
              <a:rPr lang="pt-BR" altLang="pt-BR" sz="1600" dirty="0"/>
              <a:t> resultam do cálculo de médias móveis (tamanho 3) aplicado sobre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Utilização de amostras não independentes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47EEE9-FF04-4D80-B4B1-012F7DEBAD85}" type="slidenum">
              <a:rPr lang="pt-BR"/>
              <a:pPr>
                <a:defRPr/>
              </a:pPr>
              <a:t>33</a:t>
            </a:fld>
            <a:endParaRPr lang="pt-BR"/>
          </a:p>
        </p:txBody>
      </p:sp>
      <p:graphicFrame>
        <p:nvGraphicFramePr>
          <p:cNvPr id="114689" name="Tabela 114688"/>
          <p:cNvGraphicFramePr>
            <a:graphicFrameLocks noGrp="1"/>
          </p:cNvGraphicFramePr>
          <p:nvPr/>
        </p:nvGraphicFramePr>
        <p:xfrm>
          <a:off x="684213" y="2205038"/>
          <a:ext cx="609600" cy="35660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114691" name="Tabela 1146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89701"/>
              </p:ext>
            </p:extLst>
          </p:nvPr>
        </p:nvGraphicFramePr>
        <p:xfrm>
          <a:off x="1296988" y="2205038"/>
          <a:ext cx="1828800" cy="35660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5,9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25714" name="Objeto 5"/>
          <p:cNvGraphicFramePr>
            <a:graphicFrameLocks noChangeAspect="1"/>
          </p:cNvGraphicFramePr>
          <p:nvPr/>
        </p:nvGraphicFramePr>
        <p:xfrm>
          <a:off x="3597275" y="2857500"/>
          <a:ext cx="26463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3" imgW="1841500" imgH="228600" progId="">
                  <p:embed/>
                </p:oleObj>
              </mc:Choice>
              <mc:Fallback>
                <p:oleObj name="Equation" r:id="rId3" imgW="1841500" imgH="2286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857500"/>
                        <a:ext cx="26463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15" name="Objeto 25"/>
          <p:cNvGraphicFramePr>
            <a:graphicFrameLocks noChangeAspect="1"/>
          </p:cNvGraphicFramePr>
          <p:nvPr/>
        </p:nvGraphicFramePr>
        <p:xfrm>
          <a:off x="1457325" y="2187575"/>
          <a:ext cx="30956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5" imgW="215619" imgH="164885" progId="">
                  <p:embed/>
                </p:oleObj>
              </mc:Choice>
              <mc:Fallback>
                <p:oleObj name="Equation" r:id="rId5" imgW="215619" imgH="164885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187575"/>
                        <a:ext cx="309563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7"/>
          <p:cNvGraphicFramePr>
            <a:graphicFrameLocks noChangeAspect="1"/>
          </p:cNvGraphicFramePr>
          <p:nvPr/>
        </p:nvGraphicFramePr>
        <p:xfrm>
          <a:off x="2079625" y="2187575"/>
          <a:ext cx="3270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7" imgW="228501" imgH="165028" progId="">
                  <p:embed/>
                </p:oleObj>
              </mc:Choice>
              <mc:Fallback>
                <p:oleObj name="Equation" r:id="rId7" imgW="228501" imgH="165028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187575"/>
                        <a:ext cx="327025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17" name="Objeto 8"/>
          <p:cNvGraphicFramePr>
            <a:graphicFrameLocks noChangeAspect="1"/>
          </p:cNvGraphicFramePr>
          <p:nvPr/>
        </p:nvGraphicFramePr>
        <p:xfrm>
          <a:off x="2700338" y="2187575"/>
          <a:ext cx="363537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9" imgW="253780" imgH="164957" progId="">
                  <p:embed/>
                </p:oleObj>
              </mc:Choice>
              <mc:Fallback>
                <p:oleObj name="Equation" r:id="rId9" imgW="253780" imgH="164957" progId="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187575"/>
                        <a:ext cx="363537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aixaDeTexto 114691"/>
          <p:cNvSpPr txBox="1">
            <a:spLocks noChangeArrowheads="1"/>
          </p:cNvSpPr>
          <p:nvPr/>
        </p:nvSpPr>
        <p:spPr bwMode="auto">
          <a:xfrm>
            <a:off x="685011" y="1412776"/>
            <a:ext cx="799144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4988" indent="-534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que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 dirty="0"/>
              <a:t>  representa um conjunto de amostras </a:t>
            </a:r>
            <a:r>
              <a:rPr lang="pt-BR" altLang="pt-BR" sz="1600" dirty="0">
                <a:solidFill>
                  <a:srgbClr val="FF0000"/>
                </a:solidFill>
              </a:rPr>
              <a:t>independentes</a:t>
            </a:r>
            <a:r>
              <a:rPr lang="pt-BR" altLang="pt-BR" sz="1600" dirty="0"/>
              <a:t> de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qualquer obtidas numa determinada sequência (série temporal por exemplo)</a:t>
            </a:r>
          </a:p>
        </p:txBody>
      </p:sp>
      <p:sp>
        <p:nvSpPr>
          <p:cNvPr id="21" name="CaixaDeTexto 114691"/>
          <p:cNvSpPr txBox="1">
            <a:spLocks noChangeArrowheads="1"/>
          </p:cNvSpPr>
          <p:nvPr/>
        </p:nvSpPr>
        <p:spPr bwMode="auto">
          <a:xfrm>
            <a:off x="3419872" y="2132856"/>
            <a:ext cx="5472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4988" indent="-534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pt-BR" altLang="pt-BR" sz="1600" dirty="0"/>
              <a:t>,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pt-BR" altLang="pt-BR" sz="1600" dirty="0"/>
              <a:t> 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‴</a:t>
            </a:r>
            <a:r>
              <a:rPr lang="pt-BR" altLang="pt-BR" sz="1600" dirty="0"/>
              <a:t> resultam do cálculo de médias móveis (tamanho 3) aplicado sobre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/>
        </p:nvGraphicFramePr>
        <p:xfrm>
          <a:off x="3597275" y="3382963"/>
          <a:ext cx="27368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11" imgW="1905000" imgH="228600" progId="">
                  <p:embed/>
                </p:oleObj>
              </mc:Choice>
              <mc:Fallback>
                <p:oleObj name="Equation" r:id="rId11" imgW="1905000" imgH="2286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382963"/>
                        <a:ext cx="273685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/>
        </p:nvGraphicFramePr>
        <p:xfrm>
          <a:off x="3597275" y="3890963"/>
          <a:ext cx="22621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13" imgW="1574800" imgH="254000" progId="">
                  <p:embed/>
                </p:oleObj>
              </mc:Choice>
              <mc:Fallback>
                <p:oleObj name="Equation" r:id="rId13" imgW="1574800" imgH="2540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890963"/>
                        <a:ext cx="22621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Utilização de amostras não independentes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A8AF2-99FE-4980-9ECE-7494A4FD82BF}" type="slidenum">
              <a:rPr lang="pt-BR"/>
              <a:pPr>
                <a:defRPr/>
              </a:pPr>
              <a:t>34</a:t>
            </a:fld>
            <a:endParaRPr lang="pt-BR"/>
          </a:p>
        </p:txBody>
      </p:sp>
      <p:graphicFrame>
        <p:nvGraphicFramePr>
          <p:cNvPr id="114689" name="Tabela 114688"/>
          <p:cNvGraphicFramePr>
            <a:graphicFrameLocks noGrp="1"/>
          </p:cNvGraphicFramePr>
          <p:nvPr/>
        </p:nvGraphicFramePr>
        <p:xfrm>
          <a:off x="684213" y="2205038"/>
          <a:ext cx="609600" cy="35660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26736" name="Objeto 7"/>
          <p:cNvGraphicFramePr>
            <a:graphicFrameLocks noChangeAspect="1"/>
          </p:cNvGraphicFramePr>
          <p:nvPr/>
        </p:nvGraphicFramePr>
        <p:xfrm>
          <a:off x="3597275" y="2857500"/>
          <a:ext cx="26463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8" name="Equation" r:id="rId3" imgW="1841500" imgH="228600" progId="">
                  <p:embed/>
                </p:oleObj>
              </mc:Choice>
              <mc:Fallback>
                <p:oleObj name="Equation" r:id="rId3" imgW="1841500" imgH="2286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857500"/>
                        <a:ext cx="26463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7" name="Objeto 8"/>
          <p:cNvGraphicFramePr>
            <a:graphicFrameLocks noChangeAspect="1"/>
          </p:cNvGraphicFramePr>
          <p:nvPr/>
        </p:nvGraphicFramePr>
        <p:xfrm>
          <a:off x="2700338" y="2187575"/>
          <a:ext cx="363537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9" name="Equation" r:id="rId5" imgW="253780" imgH="164957" progId="">
                  <p:embed/>
                </p:oleObj>
              </mc:Choice>
              <mc:Fallback>
                <p:oleObj name="Equation" r:id="rId5" imgW="253780" imgH="164957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187575"/>
                        <a:ext cx="363537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8" name="Objeto 9"/>
          <p:cNvGraphicFramePr>
            <a:graphicFrameLocks noChangeAspect="1"/>
          </p:cNvGraphicFramePr>
          <p:nvPr/>
        </p:nvGraphicFramePr>
        <p:xfrm>
          <a:off x="2079625" y="2187575"/>
          <a:ext cx="3270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0" name="Equation" r:id="rId7" imgW="228501" imgH="165028" progId="">
                  <p:embed/>
                </p:oleObj>
              </mc:Choice>
              <mc:Fallback>
                <p:oleObj name="Equation" r:id="rId7" imgW="228501" imgH="165028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187575"/>
                        <a:ext cx="327025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9" name="Objeto 10"/>
          <p:cNvGraphicFramePr>
            <a:graphicFrameLocks noChangeAspect="1"/>
          </p:cNvGraphicFramePr>
          <p:nvPr/>
        </p:nvGraphicFramePr>
        <p:xfrm>
          <a:off x="1457325" y="2187575"/>
          <a:ext cx="30956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1" name="Equation" r:id="rId9" imgW="215619" imgH="164885" progId="">
                  <p:embed/>
                </p:oleObj>
              </mc:Choice>
              <mc:Fallback>
                <p:oleObj name="Equation" r:id="rId9" imgW="215619" imgH="164885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187575"/>
                        <a:ext cx="309563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to 27"/>
          <p:cNvGraphicFramePr>
            <a:graphicFrameLocks noChangeAspect="1"/>
          </p:cNvGraphicFramePr>
          <p:nvPr/>
        </p:nvGraphicFramePr>
        <p:xfrm>
          <a:off x="3597275" y="3382963"/>
          <a:ext cx="27368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2" name="Equation" r:id="rId11" imgW="1905000" imgH="228600" progId="">
                  <p:embed/>
                </p:oleObj>
              </mc:Choice>
              <mc:Fallback>
                <p:oleObj name="Equation" r:id="rId11" imgW="1905000" imgH="2286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382963"/>
                        <a:ext cx="273685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to 28"/>
          <p:cNvGraphicFramePr>
            <a:graphicFrameLocks noChangeAspect="1"/>
          </p:cNvGraphicFramePr>
          <p:nvPr/>
        </p:nvGraphicFramePr>
        <p:xfrm>
          <a:off x="3597275" y="3890963"/>
          <a:ext cx="22621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3" name="Equation" r:id="rId13" imgW="1574800" imgH="254000" progId="">
                  <p:embed/>
                </p:oleObj>
              </mc:Choice>
              <mc:Fallback>
                <p:oleObj name="Equation" r:id="rId13" imgW="1574800" imgH="2540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890963"/>
                        <a:ext cx="22621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upo 5"/>
          <p:cNvGrpSpPr/>
          <p:nvPr/>
        </p:nvGrpSpPr>
        <p:grpSpPr>
          <a:xfrm>
            <a:off x="3563938" y="4365625"/>
            <a:ext cx="3744000" cy="2249524"/>
            <a:chOff x="3563938" y="4365625"/>
            <a:chExt cx="3744000" cy="2249524"/>
          </a:xfrm>
        </p:grpSpPr>
        <p:pic>
          <p:nvPicPr>
            <p:cNvPr id="20" name="Picture 399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38" y="4365625"/>
              <a:ext cx="3744000" cy="2249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4" name="Objeto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250368"/>
                </p:ext>
              </p:extLst>
            </p:nvPr>
          </p:nvGraphicFramePr>
          <p:xfrm>
            <a:off x="6804025" y="4581525"/>
            <a:ext cx="254000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4" name="Equation" r:id="rId16" imgW="177480" imgH="164880" progId="">
                    <p:embed/>
                  </p:oleObj>
                </mc:Choice>
                <mc:Fallback>
                  <p:oleObj name="Equation" r:id="rId16" imgW="177480" imgH="164880" progId="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025" y="4581525"/>
                          <a:ext cx="254000" cy="236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upo 9"/>
          <p:cNvGrpSpPr/>
          <p:nvPr/>
        </p:nvGrpSpPr>
        <p:grpSpPr>
          <a:xfrm>
            <a:off x="858648" y="2461832"/>
            <a:ext cx="216024" cy="3271424"/>
            <a:chOff x="858648" y="2461832"/>
            <a:chExt cx="216024" cy="3271424"/>
          </a:xfrm>
        </p:grpSpPr>
        <p:cxnSp>
          <p:nvCxnSpPr>
            <p:cNvPr id="9" name="Conector reto 8"/>
            <p:cNvCxnSpPr/>
            <p:nvPr/>
          </p:nvCxnSpPr>
          <p:spPr>
            <a:xfrm flipV="1">
              <a:off x="858648" y="2461832"/>
              <a:ext cx="216024" cy="144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 flipV="1">
              <a:off x="858648" y="5589240"/>
              <a:ext cx="216024" cy="144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aixaDeTexto 114691"/>
          <p:cNvSpPr txBox="1">
            <a:spLocks noChangeArrowheads="1"/>
          </p:cNvSpPr>
          <p:nvPr/>
        </p:nvSpPr>
        <p:spPr bwMode="auto">
          <a:xfrm>
            <a:off x="685011" y="1412776"/>
            <a:ext cx="799144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4988" indent="-534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que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 dirty="0"/>
              <a:t>  representa um conjunto de amostras </a:t>
            </a:r>
            <a:r>
              <a:rPr lang="pt-BR" altLang="pt-BR" sz="1600" dirty="0">
                <a:solidFill>
                  <a:srgbClr val="FF0000"/>
                </a:solidFill>
              </a:rPr>
              <a:t>independentes</a:t>
            </a:r>
            <a:r>
              <a:rPr lang="pt-BR" altLang="pt-BR" sz="1600" dirty="0"/>
              <a:t> de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qualquer obtidas numa determinada sequência (série temporal por exemplo)</a:t>
            </a:r>
          </a:p>
        </p:txBody>
      </p:sp>
      <p:sp>
        <p:nvSpPr>
          <p:cNvPr id="33" name="CaixaDeTexto 114691"/>
          <p:cNvSpPr txBox="1">
            <a:spLocks noChangeArrowheads="1"/>
          </p:cNvSpPr>
          <p:nvPr/>
        </p:nvSpPr>
        <p:spPr bwMode="auto">
          <a:xfrm>
            <a:off x="3419872" y="2132856"/>
            <a:ext cx="5472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4988" indent="-534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pt-BR" altLang="pt-BR" sz="1600" dirty="0"/>
              <a:t>,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pt-BR" altLang="pt-BR" sz="1600" dirty="0"/>
              <a:t> 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‴</a:t>
            </a:r>
            <a:r>
              <a:rPr lang="pt-BR" altLang="pt-BR" sz="1600" dirty="0"/>
              <a:t> resultam do cálculo de médias móveis (tamanho 3) aplicado sobre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553610"/>
              </p:ext>
            </p:extLst>
          </p:nvPr>
        </p:nvGraphicFramePr>
        <p:xfrm>
          <a:off x="1296988" y="2205038"/>
          <a:ext cx="1828800" cy="35660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5,9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7,33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4,33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57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Utilização de amostras não independentes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CF847-F9FF-42DD-A08F-9EE359E20F4D}" type="slidenum">
              <a:rPr lang="pt-BR"/>
              <a:pPr>
                <a:defRPr/>
              </a:pPr>
              <a:t>35</a:t>
            </a:fld>
            <a:endParaRPr lang="pt-BR"/>
          </a:p>
        </p:txBody>
      </p:sp>
      <p:graphicFrame>
        <p:nvGraphicFramePr>
          <p:cNvPr id="114689" name="Tabela 114688"/>
          <p:cNvGraphicFramePr>
            <a:graphicFrameLocks noGrp="1"/>
          </p:cNvGraphicFramePr>
          <p:nvPr/>
        </p:nvGraphicFramePr>
        <p:xfrm>
          <a:off x="684213" y="2205038"/>
          <a:ext cx="609600" cy="35660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114691" name="Tabela 1146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63846"/>
              </p:ext>
            </p:extLst>
          </p:nvPr>
        </p:nvGraphicFramePr>
        <p:xfrm>
          <a:off x="1296988" y="2205038"/>
          <a:ext cx="1828800" cy="35660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5,9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7,33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4,33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27760" name="Objeto 2"/>
          <p:cNvGraphicFramePr>
            <a:graphicFrameLocks noChangeAspect="1"/>
          </p:cNvGraphicFramePr>
          <p:nvPr/>
        </p:nvGraphicFramePr>
        <p:xfrm>
          <a:off x="3597275" y="2857500"/>
          <a:ext cx="26463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2" name="Equation" r:id="rId3" imgW="1841500" imgH="228600" progId="">
                  <p:embed/>
                </p:oleObj>
              </mc:Choice>
              <mc:Fallback>
                <p:oleObj name="Equation" r:id="rId3" imgW="1841500" imgH="2286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857500"/>
                        <a:ext cx="26463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61" name="Objeto 3"/>
          <p:cNvGraphicFramePr>
            <a:graphicFrameLocks noChangeAspect="1"/>
          </p:cNvGraphicFramePr>
          <p:nvPr/>
        </p:nvGraphicFramePr>
        <p:xfrm>
          <a:off x="2700338" y="2187575"/>
          <a:ext cx="363537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3" name="Equation" r:id="rId5" imgW="253780" imgH="164957" progId="">
                  <p:embed/>
                </p:oleObj>
              </mc:Choice>
              <mc:Fallback>
                <p:oleObj name="Equation" r:id="rId5" imgW="253780" imgH="164957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187575"/>
                        <a:ext cx="363537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62" name="Objeto 4"/>
          <p:cNvGraphicFramePr>
            <a:graphicFrameLocks noChangeAspect="1"/>
          </p:cNvGraphicFramePr>
          <p:nvPr/>
        </p:nvGraphicFramePr>
        <p:xfrm>
          <a:off x="2079625" y="2187575"/>
          <a:ext cx="3270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7" imgW="228501" imgH="165028" progId="">
                  <p:embed/>
                </p:oleObj>
              </mc:Choice>
              <mc:Fallback>
                <p:oleObj name="Equation" r:id="rId7" imgW="228501" imgH="165028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187575"/>
                        <a:ext cx="327025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63" name="Objeto 7"/>
          <p:cNvGraphicFramePr>
            <a:graphicFrameLocks noChangeAspect="1"/>
          </p:cNvGraphicFramePr>
          <p:nvPr/>
        </p:nvGraphicFramePr>
        <p:xfrm>
          <a:off x="1457325" y="2187575"/>
          <a:ext cx="30956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5" name="Equation" r:id="rId9" imgW="215619" imgH="164885" progId="">
                  <p:embed/>
                </p:oleObj>
              </mc:Choice>
              <mc:Fallback>
                <p:oleObj name="Equation" r:id="rId9" imgW="215619" imgH="164885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187575"/>
                        <a:ext cx="309563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64" name="Objeto 9"/>
          <p:cNvGraphicFramePr>
            <a:graphicFrameLocks noChangeAspect="1"/>
          </p:cNvGraphicFramePr>
          <p:nvPr/>
        </p:nvGraphicFramePr>
        <p:xfrm>
          <a:off x="3597275" y="3382963"/>
          <a:ext cx="27368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6" name="Equation" r:id="rId11" imgW="1905000" imgH="228600" progId="">
                  <p:embed/>
                </p:oleObj>
              </mc:Choice>
              <mc:Fallback>
                <p:oleObj name="Equation" r:id="rId11" imgW="1905000" imgH="2286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382963"/>
                        <a:ext cx="273685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65" name="Objeto 10"/>
          <p:cNvGraphicFramePr>
            <a:graphicFrameLocks noChangeAspect="1"/>
          </p:cNvGraphicFramePr>
          <p:nvPr/>
        </p:nvGraphicFramePr>
        <p:xfrm>
          <a:off x="3597275" y="3890963"/>
          <a:ext cx="22621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7" name="Equation" r:id="rId13" imgW="1574800" imgH="254000" progId="">
                  <p:embed/>
                </p:oleObj>
              </mc:Choice>
              <mc:Fallback>
                <p:oleObj name="Equation" r:id="rId13" imgW="1574800" imgH="2540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890963"/>
                        <a:ext cx="22621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3563938" y="4365625"/>
            <a:ext cx="3744000" cy="2249524"/>
            <a:chOff x="3563938" y="4365625"/>
            <a:chExt cx="3744000" cy="2249524"/>
          </a:xfrm>
        </p:grpSpPr>
        <p:pic>
          <p:nvPicPr>
            <p:cNvPr id="28090" name="Picture 44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38" y="4365625"/>
              <a:ext cx="3744000" cy="2249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7766" name="Objeto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3932969"/>
                </p:ext>
              </p:extLst>
            </p:nvPr>
          </p:nvGraphicFramePr>
          <p:xfrm>
            <a:off x="6804025" y="4581128"/>
            <a:ext cx="309563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78" name="Equation" r:id="rId16" imgW="215619" imgH="164885" progId="">
                    <p:embed/>
                  </p:oleObj>
                </mc:Choice>
                <mc:Fallback>
                  <p:oleObj name="Equation" r:id="rId16" imgW="215619" imgH="164885" progId="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025" y="4581128"/>
                          <a:ext cx="309563" cy="236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upo 18"/>
          <p:cNvGrpSpPr/>
          <p:nvPr/>
        </p:nvGrpSpPr>
        <p:grpSpPr>
          <a:xfrm>
            <a:off x="858648" y="2461832"/>
            <a:ext cx="216024" cy="3271424"/>
            <a:chOff x="858648" y="2461832"/>
            <a:chExt cx="216024" cy="3271424"/>
          </a:xfrm>
        </p:grpSpPr>
        <p:cxnSp>
          <p:nvCxnSpPr>
            <p:cNvPr id="20" name="Conector reto 19"/>
            <p:cNvCxnSpPr/>
            <p:nvPr/>
          </p:nvCxnSpPr>
          <p:spPr>
            <a:xfrm flipV="1">
              <a:off x="858648" y="2461832"/>
              <a:ext cx="216024" cy="144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858648" y="5589240"/>
              <a:ext cx="216024" cy="144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aixaDeTexto 114691"/>
          <p:cNvSpPr txBox="1">
            <a:spLocks noChangeArrowheads="1"/>
          </p:cNvSpPr>
          <p:nvPr/>
        </p:nvSpPr>
        <p:spPr bwMode="auto">
          <a:xfrm>
            <a:off x="685011" y="1412776"/>
            <a:ext cx="799144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4988" indent="-534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que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 dirty="0"/>
              <a:t>  representa um conjunto de amostras </a:t>
            </a:r>
            <a:r>
              <a:rPr lang="pt-BR" altLang="pt-BR" sz="1600" dirty="0">
                <a:solidFill>
                  <a:srgbClr val="FF0000"/>
                </a:solidFill>
              </a:rPr>
              <a:t>independentes</a:t>
            </a:r>
            <a:r>
              <a:rPr lang="pt-BR" altLang="pt-BR" sz="1600" dirty="0"/>
              <a:t> de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qualquer obtidas numa determinada sequência (série temporal por exemplo)</a:t>
            </a:r>
          </a:p>
        </p:txBody>
      </p:sp>
      <p:sp>
        <p:nvSpPr>
          <p:cNvPr id="23" name="CaixaDeTexto 114691"/>
          <p:cNvSpPr txBox="1">
            <a:spLocks noChangeArrowheads="1"/>
          </p:cNvSpPr>
          <p:nvPr/>
        </p:nvSpPr>
        <p:spPr bwMode="auto">
          <a:xfrm>
            <a:off x="3419872" y="2132856"/>
            <a:ext cx="5472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4988" indent="-534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pt-BR" altLang="pt-BR" sz="1600" dirty="0"/>
              <a:t>,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pt-BR" altLang="pt-BR" sz="1600" dirty="0"/>
              <a:t> 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‴</a:t>
            </a:r>
            <a:r>
              <a:rPr lang="pt-BR" altLang="pt-BR" sz="1600" dirty="0"/>
              <a:t> resultam do cálculo de médias móveis (tamanho 3) aplicado sobre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Utilização de amostras não independentes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11F63-7E1A-42C3-B97F-50FBF2AA0731}" type="slidenum">
              <a:rPr lang="pt-BR"/>
              <a:pPr>
                <a:defRPr/>
              </a:pPr>
              <a:t>36</a:t>
            </a:fld>
            <a:endParaRPr lang="pt-BR"/>
          </a:p>
        </p:txBody>
      </p:sp>
      <p:graphicFrame>
        <p:nvGraphicFramePr>
          <p:cNvPr id="114689" name="Tabela 114688"/>
          <p:cNvGraphicFramePr>
            <a:graphicFrameLocks noGrp="1"/>
          </p:cNvGraphicFramePr>
          <p:nvPr/>
        </p:nvGraphicFramePr>
        <p:xfrm>
          <a:off x="684213" y="2205038"/>
          <a:ext cx="609600" cy="35660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114691" name="Tabela 1146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199945"/>
              </p:ext>
            </p:extLst>
          </p:nvPr>
        </p:nvGraphicFramePr>
        <p:xfrm>
          <a:off x="1296988" y="2205038"/>
          <a:ext cx="1828800" cy="35660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5,9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7,33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4,33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28784" name="Objeto 2"/>
          <p:cNvGraphicFramePr>
            <a:graphicFrameLocks noChangeAspect="1"/>
          </p:cNvGraphicFramePr>
          <p:nvPr/>
        </p:nvGraphicFramePr>
        <p:xfrm>
          <a:off x="3597275" y="2857500"/>
          <a:ext cx="26463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3" imgW="1841500" imgH="228600" progId="">
                  <p:embed/>
                </p:oleObj>
              </mc:Choice>
              <mc:Fallback>
                <p:oleObj name="Equation" r:id="rId3" imgW="1841500" imgH="2286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857500"/>
                        <a:ext cx="26463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5" name="Objeto 3"/>
          <p:cNvGraphicFramePr>
            <a:graphicFrameLocks noChangeAspect="1"/>
          </p:cNvGraphicFramePr>
          <p:nvPr/>
        </p:nvGraphicFramePr>
        <p:xfrm>
          <a:off x="2700338" y="2187575"/>
          <a:ext cx="363537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5" imgW="253780" imgH="164957" progId="">
                  <p:embed/>
                </p:oleObj>
              </mc:Choice>
              <mc:Fallback>
                <p:oleObj name="Equation" r:id="rId5" imgW="253780" imgH="164957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187575"/>
                        <a:ext cx="363537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6" name="Objeto 4"/>
          <p:cNvGraphicFramePr>
            <a:graphicFrameLocks noChangeAspect="1"/>
          </p:cNvGraphicFramePr>
          <p:nvPr/>
        </p:nvGraphicFramePr>
        <p:xfrm>
          <a:off x="2079625" y="2187575"/>
          <a:ext cx="3270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Equation" r:id="rId7" imgW="228501" imgH="165028" progId="">
                  <p:embed/>
                </p:oleObj>
              </mc:Choice>
              <mc:Fallback>
                <p:oleObj name="Equation" r:id="rId7" imgW="228501" imgH="165028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187575"/>
                        <a:ext cx="327025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7" name="Objeto 7"/>
          <p:cNvGraphicFramePr>
            <a:graphicFrameLocks noChangeAspect="1"/>
          </p:cNvGraphicFramePr>
          <p:nvPr/>
        </p:nvGraphicFramePr>
        <p:xfrm>
          <a:off x="1457325" y="2187575"/>
          <a:ext cx="30956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Equation" r:id="rId9" imgW="215619" imgH="164885" progId="">
                  <p:embed/>
                </p:oleObj>
              </mc:Choice>
              <mc:Fallback>
                <p:oleObj name="Equation" r:id="rId9" imgW="215619" imgH="164885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187575"/>
                        <a:ext cx="309563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8" name="Objeto 9"/>
          <p:cNvGraphicFramePr>
            <a:graphicFrameLocks noChangeAspect="1"/>
          </p:cNvGraphicFramePr>
          <p:nvPr/>
        </p:nvGraphicFramePr>
        <p:xfrm>
          <a:off x="3597275" y="3382963"/>
          <a:ext cx="27368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Equation" r:id="rId11" imgW="1905000" imgH="228600" progId="">
                  <p:embed/>
                </p:oleObj>
              </mc:Choice>
              <mc:Fallback>
                <p:oleObj name="Equation" r:id="rId11" imgW="1905000" imgH="2286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382963"/>
                        <a:ext cx="273685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9" name="Objeto 10"/>
          <p:cNvGraphicFramePr>
            <a:graphicFrameLocks noChangeAspect="1"/>
          </p:cNvGraphicFramePr>
          <p:nvPr/>
        </p:nvGraphicFramePr>
        <p:xfrm>
          <a:off x="3597275" y="3890963"/>
          <a:ext cx="22621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Equation" r:id="rId13" imgW="1574800" imgH="254000" progId="">
                  <p:embed/>
                </p:oleObj>
              </mc:Choice>
              <mc:Fallback>
                <p:oleObj name="Equation" r:id="rId13" imgW="1574800" imgH="2540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890963"/>
                        <a:ext cx="22621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3563938" y="4365625"/>
            <a:ext cx="3744000" cy="2249524"/>
            <a:chOff x="3563938" y="4365625"/>
            <a:chExt cx="3744000" cy="2249524"/>
          </a:xfrm>
        </p:grpSpPr>
        <p:pic>
          <p:nvPicPr>
            <p:cNvPr id="29114" name="Picture 44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38" y="4365625"/>
              <a:ext cx="3744000" cy="2249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8790" name="Objeto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5964523"/>
                </p:ext>
              </p:extLst>
            </p:nvPr>
          </p:nvGraphicFramePr>
          <p:xfrm>
            <a:off x="6804025" y="4581128"/>
            <a:ext cx="328613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2" name="Equation" r:id="rId16" imgW="228501" imgH="165028" progId="">
                    <p:embed/>
                  </p:oleObj>
                </mc:Choice>
                <mc:Fallback>
                  <p:oleObj name="Equation" r:id="rId16" imgW="228501" imgH="165028" progId="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025" y="4581128"/>
                          <a:ext cx="328613" cy="236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upo 17"/>
          <p:cNvGrpSpPr/>
          <p:nvPr/>
        </p:nvGrpSpPr>
        <p:grpSpPr>
          <a:xfrm>
            <a:off x="858648" y="2461832"/>
            <a:ext cx="216024" cy="3271424"/>
            <a:chOff x="858648" y="2461832"/>
            <a:chExt cx="216024" cy="3271424"/>
          </a:xfrm>
        </p:grpSpPr>
        <p:cxnSp>
          <p:nvCxnSpPr>
            <p:cNvPr id="19" name="Conector reto 18"/>
            <p:cNvCxnSpPr/>
            <p:nvPr/>
          </p:nvCxnSpPr>
          <p:spPr>
            <a:xfrm flipV="1">
              <a:off x="858648" y="2461832"/>
              <a:ext cx="216024" cy="144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858648" y="5589240"/>
              <a:ext cx="216024" cy="144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ixaDeTexto 114691"/>
          <p:cNvSpPr txBox="1">
            <a:spLocks noChangeArrowheads="1"/>
          </p:cNvSpPr>
          <p:nvPr/>
        </p:nvSpPr>
        <p:spPr bwMode="auto">
          <a:xfrm>
            <a:off x="685011" y="1412776"/>
            <a:ext cx="799144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4988" indent="-534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que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 dirty="0"/>
              <a:t>  representa um conjunto de amostras </a:t>
            </a:r>
            <a:r>
              <a:rPr lang="pt-BR" altLang="pt-BR" sz="1600" dirty="0">
                <a:solidFill>
                  <a:srgbClr val="FF0000"/>
                </a:solidFill>
              </a:rPr>
              <a:t>independentes</a:t>
            </a:r>
            <a:r>
              <a:rPr lang="pt-BR" altLang="pt-BR" sz="1600" dirty="0"/>
              <a:t> de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qualquer obtidas numa determinada sequência (série temporal por exemplo)</a:t>
            </a:r>
          </a:p>
        </p:txBody>
      </p:sp>
      <p:sp>
        <p:nvSpPr>
          <p:cNvPr id="22" name="CaixaDeTexto 114691"/>
          <p:cNvSpPr txBox="1">
            <a:spLocks noChangeArrowheads="1"/>
          </p:cNvSpPr>
          <p:nvPr/>
        </p:nvSpPr>
        <p:spPr bwMode="auto">
          <a:xfrm>
            <a:off x="3419872" y="2132856"/>
            <a:ext cx="5472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4988" indent="-534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pt-BR" altLang="pt-BR" sz="1600" dirty="0"/>
              <a:t>,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pt-BR" altLang="pt-BR" sz="1600" dirty="0"/>
              <a:t> 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‴</a:t>
            </a:r>
            <a:r>
              <a:rPr lang="pt-BR" altLang="pt-BR" sz="1600" dirty="0"/>
              <a:t> resultam do cálculo de médias móveis (tamanho 3) aplicado sobre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Utilização de amostras não independentes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326F3C-0FC1-4104-BBE4-5F4E5CF5DC3D}" type="slidenum">
              <a:rPr lang="pt-BR"/>
              <a:pPr>
                <a:defRPr/>
              </a:pPr>
              <a:t>37</a:t>
            </a:fld>
            <a:endParaRPr lang="pt-BR"/>
          </a:p>
        </p:txBody>
      </p:sp>
      <p:graphicFrame>
        <p:nvGraphicFramePr>
          <p:cNvPr id="114689" name="Tabela 114688"/>
          <p:cNvGraphicFramePr>
            <a:graphicFrameLocks noGrp="1"/>
          </p:cNvGraphicFramePr>
          <p:nvPr/>
        </p:nvGraphicFramePr>
        <p:xfrm>
          <a:off x="684213" y="2205038"/>
          <a:ext cx="609600" cy="35660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114691" name="Tabela 1146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85115"/>
              </p:ext>
            </p:extLst>
          </p:nvPr>
        </p:nvGraphicFramePr>
        <p:xfrm>
          <a:off x="1296988" y="2205038"/>
          <a:ext cx="1828800" cy="35660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5,9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7,33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4,33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29808" name="Objeto 2"/>
          <p:cNvGraphicFramePr>
            <a:graphicFrameLocks noChangeAspect="1"/>
          </p:cNvGraphicFramePr>
          <p:nvPr/>
        </p:nvGraphicFramePr>
        <p:xfrm>
          <a:off x="3597275" y="2857500"/>
          <a:ext cx="26463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3" imgW="1841500" imgH="228600" progId="">
                  <p:embed/>
                </p:oleObj>
              </mc:Choice>
              <mc:Fallback>
                <p:oleObj name="Equation" r:id="rId3" imgW="1841500" imgH="2286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857500"/>
                        <a:ext cx="26463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09" name="Objeto 3"/>
          <p:cNvGraphicFramePr>
            <a:graphicFrameLocks noChangeAspect="1"/>
          </p:cNvGraphicFramePr>
          <p:nvPr/>
        </p:nvGraphicFramePr>
        <p:xfrm>
          <a:off x="2700338" y="2187575"/>
          <a:ext cx="363537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5" imgW="253780" imgH="164957" progId="">
                  <p:embed/>
                </p:oleObj>
              </mc:Choice>
              <mc:Fallback>
                <p:oleObj name="Equation" r:id="rId5" imgW="253780" imgH="164957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187575"/>
                        <a:ext cx="363537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10" name="Objeto 4"/>
          <p:cNvGraphicFramePr>
            <a:graphicFrameLocks noChangeAspect="1"/>
          </p:cNvGraphicFramePr>
          <p:nvPr/>
        </p:nvGraphicFramePr>
        <p:xfrm>
          <a:off x="2079625" y="2187575"/>
          <a:ext cx="3270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7" imgW="228501" imgH="165028" progId="">
                  <p:embed/>
                </p:oleObj>
              </mc:Choice>
              <mc:Fallback>
                <p:oleObj name="Equation" r:id="rId7" imgW="228501" imgH="165028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187575"/>
                        <a:ext cx="327025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11" name="Objeto 7"/>
          <p:cNvGraphicFramePr>
            <a:graphicFrameLocks noChangeAspect="1"/>
          </p:cNvGraphicFramePr>
          <p:nvPr/>
        </p:nvGraphicFramePr>
        <p:xfrm>
          <a:off x="1457325" y="2187575"/>
          <a:ext cx="30956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9" imgW="215619" imgH="164885" progId="">
                  <p:embed/>
                </p:oleObj>
              </mc:Choice>
              <mc:Fallback>
                <p:oleObj name="Equation" r:id="rId9" imgW="215619" imgH="164885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187575"/>
                        <a:ext cx="309563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12" name="Objeto 9"/>
          <p:cNvGraphicFramePr>
            <a:graphicFrameLocks noChangeAspect="1"/>
          </p:cNvGraphicFramePr>
          <p:nvPr/>
        </p:nvGraphicFramePr>
        <p:xfrm>
          <a:off x="3597275" y="3382963"/>
          <a:ext cx="27368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4" name="Equation" r:id="rId11" imgW="1905000" imgH="228600" progId="">
                  <p:embed/>
                </p:oleObj>
              </mc:Choice>
              <mc:Fallback>
                <p:oleObj name="Equation" r:id="rId11" imgW="1905000" imgH="2286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382963"/>
                        <a:ext cx="273685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813" name="Objeto 10"/>
          <p:cNvGraphicFramePr>
            <a:graphicFrameLocks noChangeAspect="1"/>
          </p:cNvGraphicFramePr>
          <p:nvPr/>
        </p:nvGraphicFramePr>
        <p:xfrm>
          <a:off x="3597275" y="3890963"/>
          <a:ext cx="22621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5" name="Equation" r:id="rId13" imgW="1574800" imgH="254000" progId="">
                  <p:embed/>
                </p:oleObj>
              </mc:Choice>
              <mc:Fallback>
                <p:oleObj name="Equation" r:id="rId13" imgW="1574800" imgH="2540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890963"/>
                        <a:ext cx="22621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upo 2"/>
          <p:cNvGrpSpPr/>
          <p:nvPr/>
        </p:nvGrpSpPr>
        <p:grpSpPr>
          <a:xfrm>
            <a:off x="3563938" y="4365625"/>
            <a:ext cx="3744000" cy="2249524"/>
            <a:chOff x="3563938" y="4365625"/>
            <a:chExt cx="3744000" cy="2249524"/>
          </a:xfrm>
        </p:grpSpPr>
        <p:pic>
          <p:nvPicPr>
            <p:cNvPr id="30138" name="Picture 442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938" y="4365625"/>
              <a:ext cx="3744000" cy="2249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29814" name="Objeto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8981896"/>
                </p:ext>
              </p:extLst>
            </p:nvPr>
          </p:nvGraphicFramePr>
          <p:xfrm>
            <a:off x="6804025" y="4581128"/>
            <a:ext cx="365125" cy="236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6" name="Equation" r:id="rId16" imgW="253780" imgH="164957" progId="">
                    <p:embed/>
                  </p:oleObj>
                </mc:Choice>
                <mc:Fallback>
                  <p:oleObj name="Equation" r:id="rId16" imgW="253780" imgH="164957" progId="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025" y="4581128"/>
                          <a:ext cx="365125" cy="236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upo 17"/>
          <p:cNvGrpSpPr/>
          <p:nvPr/>
        </p:nvGrpSpPr>
        <p:grpSpPr>
          <a:xfrm>
            <a:off x="858648" y="2461832"/>
            <a:ext cx="216024" cy="3271424"/>
            <a:chOff x="858648" y="2461832"/>
            <a:chExt cx="216024" cy="3271424"/>
          </a:xfrm>
        </p:grpSpPr>
        <p:cxnSp>
          <p:nvCxnSpPr>
            <p:cNvPr id="19" name="Conector reto 18"/>
            <p:cNvCxnSpPr/>
            <p:nvPr/>
          </p:nvCxnSpPr>
          <p:spPr>
            <a:xfrm flipV="1">
              <a:off x="858648" y="2461832"/>
              <a:ext cx="216024" cy="144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V="1">
              <a:off x="858648" y="5589240"/>
              <a:ext cx="216024" cy="144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ixaDeTexto 114691"/>
          <p:cNvSpPr txBox="1">
            <a:spLocks noChangeArrowheads="1"/>
          </p:cNvSpPr>
          <p:nvPr/>
        </p:nvSpPr>
        <p:spPr bwMode="auto">
          <a:xfrm>
            <a:off x="685011" y="1412776"/>
            <a:ext cx="799144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4988" indent="-534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que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 dirty="0"/>
              <a:t>  representa um conjunto de amostras </a:t>
            </a:r>
            <a:r>
              <a:rPr lang="pt-BR" altLang="pt-BR" sz="1600" dirty="0">
                <a:solidFill>
                  <a:srgbClr val="FF0000"/>
                </a:solidFill>
              </a:rPr>
              <a:t>independentes</a:t>
            </a:r>
            <a:r>
              <a:rPr lang="pt-BR" altLang="pt-BR" sz="1600" dirty="0"/>
              <a:t> de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qualquer obtidas numa determinada sequência (série temporal por exemplo)</a:t>
            </a:r>
          </a:p>
        </p:txBody>
      </p:sp>
      <p:sp>
        <p:nvSpPr>
          <p:cNvPr id="22" name="CaixaDeTexto 114691"/>
          <p:cNvSpPr txBox="1">
            <a:spLocks noChangeArrowheads="1"/>
          </p:cNvSpPr>
          <p:nvPr/>
        </p:nvSpPr>
        <p:spPr bwMode="auto">
          <a:xfrm>
            <a:off x="3419872" y="2132856"/>
            <a:ext cx="5472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4988" indent="-534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pt-BR" altLang="pt-BR" sz="1600" dirty="0"/>
              <a:t>,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pt-BR" altLang="pt-BR" sz="1600" dirty="0"/>
              <a:t> 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‴</a:t>
            </a:r>
            <a:r>
              <a:rPr lang="pt-BR" altLang="pt-BR" sz="1600" dirty="0"/>
              <a:t> resultam do cálculo de médias móveis (tamanho 3) aplicado sobre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6041"/>
              </p:ext>
            </p:extLst>
          </p:nvPr>
        </p:nvGraphicFramePr>
        <p:xfrm>
          <a:off x="5076825" y="4508500"/>
          <a:ext cx="1828800" cy="11874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5434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pt-BR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5,31</a:t>
                      </a: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6,90</a:t>
                      </a:r>
                    </a:p>
                  </a:txBody>
                  <a:tcPr marL="9525" marR="9525" marT="95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21307"/>
              </p:ext>
            </p:extLst>
          </p:nvPr>
        </p:nvGraphicFramePr>
        <p:xfrm>
          <a:off x="5076825" y="4508500"/>
          <a:ext cx="1828800" cy="11874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5434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pt-BR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5,31</a:t>
                      </a: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6,90</a:t>
                      </a:r>
                    </a:p>
                  </a:txBody>
                  <a:tcPr marL="9525" marR="9525" marT="95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5,31</a:t>
                      </a: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5,31</a:t>
                      </a: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5,31</a:t>
                      </a: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609059"/>
              </p:ext>
            </p:extLst>
          </p:nvPr>
        </p:nvGraphicFramePr>
        <p:xfrm>
          <a:off x="5076825" y="4508500"/>
          <a:ext cx="1828800" cy="11874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5434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pt-BR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5,31</a:t>
                      </a: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6,90</a:t>
                      </a:r>
                    </a:p>
                  </a:txBody>
                  <a:tcPr marL="9525" marR="9525" marT="95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5,31</a:t>
                      </a: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4,39</a:t>
                      </a:r>
                    </a:p>
                  </a:txBody>
                  <a:tcPr marL="9525" marR="9525" marT="95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5,31</a:t>
                      </a: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2,68</a:t>
                      </a:r>
                    </a:p>
                  </a:txBody>
                  <a:tcPr marL="9525" marR="9525" marT="95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5,31</a:t>
                      </a:r>
                    </a:p>
                  </a:txBody>
                  <a:tcPr marL="9525" marR="9525" marT="9530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1,62</a:t>
                      </a:r>
                    </a:p>
                  </a:txBody>
                  <a:tcPr marL="9525" marR="9525" marT="953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Utilização de amostras não independentes</a:t>
            </a:r>
            <a:endParaRPr lang="pt-BR" i="1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94B043-2F01-4390-B5C4-1A91D9E9A066}" type="slidenum">
              <a:rPr lang="pt-BR"/>
              <a:pPr>
                <a:defRPr/>
              </a:pPr>
              <a:t>38</a:t>
            </a:fld>
            <a:endParaRPr lang="pt-BR"/>
          </a:p>
        </p:txBody>
      </p:sp>
      <p:graphicFrame>
        <p:nvGraphicFramePr>
          <p:cNvPr id="114689" name="Tabela 114688"/>
          <p:cNvGraphicFramePr>
            <a:graphicFrameLocks noGrp="1"/>
          </p:cNvGraphicFramePr>
          <p:nvPr/>
        </p:nvGraphicFramePr>
        <p:xfrm>
          <a:off x="684213" y="2205038"/>
          <a:ext cx="609600" cy="35660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X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graphicFrame>
        <p:nvGraphicFramePr>
          <p:cNvPr id="114691" name="Tabela 1146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073474"/>
              </p:ext>
            </p:extLst>
          </p:nvPr>
        </p:nvGraphicFramePr>
        <p:xfrm>
          <a:off x="1296988" y="2205038"/>
          <a:ext cx="1828800" cy="356603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5,9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2,8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9,2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7,33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4,33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3,4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6,5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5,33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7,6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7,2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6,67</a:t>
                      </a: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2845"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17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11" name="Retângulo 10"/>
          <p:cNvSpPr>
            <a:spLocks noChangeArrowheads="1"/>
          </p:cNvSpPr>
          <p:nvPr/>
        </p:nvSpPr>
        <p:spPr bwMode="auto">
          <a:xfrm>
            <a:off x="709613" y="6021388"/>
            <a:ext cx="75342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4250" indent="-98425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Conclusão: a utilização de amostras não independentes (</a:t>
            </a:r>
            <a:r>
              <a:rPr lang="pt-BR" altLang="pt-BR" sz="1600" dirty="0" err="1"/>
              <a:t>autocorrelacionadas</a:t>
            </a:r>
            <a:r>
              <a:rPr lang="pt-BR" altLang="pt-BR" sz="1600" dirty="0"/>
              <a:t>) afetam mais a estimação da variância do que a estimação da média</a:t>
            </a:r>
          </a:p>
        </p:txBody>
      </p:sp>
      <p:graphicFrame>
        <p:nvGraphicFramePr>
          <p:cNvPr id="30910" name="Object 8"/>
          <p:cNvGraphicFramePr>
            <a:graphicFrameLocks noChangeAspect="1"/>
          </p:cNvGraphicFramePr>
          <p:nvPr/>
        </p:nvGraphicFramePr>
        <p:xfrm>
          <a:off x="5868988" y="4548188"/>
          <a:ext cx="2127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2" name="Equation" r:id="rId3" imgW="177646" imgH="190335" progId="">
                  <p:embed/>
                </p:oleObj>
              </mc:Choice>
              <mc:Fallback>
                <p:oleObj name="Equation" r:id="rId3" imgW="177646" imgH="190335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4548188"/>
                        <a:ext cx="21272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1" name="Objeto 5"/>
          <p:cNvGraphicFramePr>
            <a:graphicFrameLocks noChangeAspect="1"/>
          </p:cNvGraphicFramePr>
          <p:nvPr/>
        </p:nvGraphicFramePr>
        <p:xfrm>
          <a:off x="2700338" y="2187575"/>
          <a:ext cx="363537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3" name="Equation" r:id="rId5" imgW="253780" imgH="164957" progId="">
                  <p:embed/>
                </p:oleObj>
              </mc:Choice>
              <mc:Fallback>
                <p:oleObj name="Equation" r:id="rId5" imgW="253780" imgH="164957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187575"/>
                        <a:ext cx="363537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2" name="Objeto 6"/>
          <p:cNvGraphicFramePr>
            <a:graphicFrameLocks noChangeAspect="1"/>
          </p:cNvGraphicFramePr>
          <p:nvPr/>
        </p:nvGraphicFramePr>
        <p:xfrm>
          <a:off x="2079625" y="2187575"/>
          <a:ext cx="32702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4" name="Equation" r:id="rId7" imgW="228501" imgH="165028" progId="">
                  <p:embed/>
                </p:oleObj>
              </mc:Choice>
              <mc:Fallback>
                <p:oleObj name="Equation" r:id="rId7" imgW="228501" imgH="165028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5" y="2187575"/>
                        <a:ext cx="327025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3" name="Objeto 8"/>
          <p:cNvGraphicFramePr>
            <a:graphicFrameLocks noChangeAspect="1"/>
          </p:cNvGraphicFramePr>
          <p:nvPr/>
        </p:nvGraphicFramePr>
        <p:xfrm>
          <a:off x="1457325" y="2187575"/>
          <a:ext cx="309563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5" name="Equation" r:id="rId9" imgW="215619" imgH="164885" progId="">
                  <p:embed/>
                </p:oleObj>
              </mc:Choice>
              <mc:Fallback>
                <p:oleObj name="Equation" r:id="rId9" imgW="215619" imgH="164885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2187575"/>
                        <a:ext cx="309563" cy="236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4" name="Objeto 9"/>
          <p:cNvGraphicFramePr>
            <a:graphicFrameLocks noChangeAspect="1"/>
          </p:cNvGraphicFramePr>
          <p:nvPr/>
        </p:nvGraphicFramePr>
        <p:xfrm>
          <a:off x="3597275" y="3382963"/>
          <a:ext cx="27368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6" name="Equation" r:id="rId11" imgW="1905000" imgH="228600" progId="">
                  <p:embed/>
                </p:oleObj>
              </mc:Choice>
              <mc:Fallback>
                <p:oleObj name="Equation" r:id="rId11" imgW="1905000" imgH="22860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382963"/>
                        <a:ext cx="273685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5" name="Objeto 11"/>
          <p:cNvGraphicFramePr>
            <a:graphicFrameLocks noChangeAspect="1"/>
          </p:cNvGraphicFramePr>
          <p:nvPr/>
        </p:nvGraphicFramePr>
        <p:xfrm>
          <a:off x="3597275" y="3890963"/>
          <a:ext cx="22621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7" name="Equation" r:id="rId13" imgW="1574800" imgH="254000" progId="">
                  <p:embed/>
                </p:oleObj>
              </mc:Choice>
              <mc:Fallback>
                <p:oleObj name="Equation" r:id="rId13" imgW="1574800" imgH="2540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890963"/>
                        <a:ext cx="22621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6" name="Objeto 12"/>
          <p:cNvGraphicFramePr>
            <a:graphicFrameLocks noChangeAspect="1"/>
          </p:cNvGraphicFramePr>
          <p:nvPr/>
        </p:nvGraphicFramePr>
        <p:xfrm>
          <a:off x="3597275" y="2857500"/>
          <a:ext cx="264636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8" name="Equation" r:id="rId15" imgW="1841500" imgH="228600" progId="">
                  <p:embed/>
                </p:oleObj>
              </mc:Choice>
              <mc:Fallback>
                <p:oleObj name="Equation" r:id="rId15" imgW="1841500" imgH="22860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857500"/>
                        <a:ext cx="264636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7" name="Objeto 13"/>
          <p:cNvGraphicFramePr>
            <a:graphicFrameLocks noChangeAspect="1"/>
          </p:cNvGraphicFramePr>
          <p:nvPr/>
        </p:nvGraphicFramePr>
        <p:xfrm>
          <a:off x="5267325" y="5026025"/>
          <a:ext cx="258763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9" name="Equation" r:id="rId17" imgW="215619" imgH="164885" progId="">
                  <p:embed/>
                </p:oleObj>
              </mc:Choice>
              <mc:Fallback>
                <p:oleObj name="Equation" r:id="rId17" imgW="215619" imgH="164885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5026025"/>
                        <a:ext cx="258763" cy="19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8" name="Objeto 14"/>
          <p:cNvGraphicFramePr>
            <a:graphicFrameLocks noChangeAspect="1"/>
          </p:cNvGraphicFramePr>
          <p:nvPr/>
        </p:nvGraphicFramePr>
        <p:xfrm>
          <a:off x="5260975" y="5248275"/>
          <a:ext cx="27305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0" name="Equation" r:id="rId18" imgW="228501" imgH="165028" progId="">
                  <p:embed/>
                </p:oleObj>
              </mc:Choice>
              <mc:Fallback>
                <p:oleObj name="Equation" r:id="rId18" imgW="228501" imgH="165028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5248275"/>
                        <a:ext cx="27305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9" name="Objeto 21"/>
          <p:cNvGraphicFramePr>
            <a:graphicFrameLocks noChangeAspect="1"/>
          </p:cNvGraphicFramePr>
          <p:nvPr/>
        </p:nvGraphicFramePr>
        <p:xfrm>
          <a:off x="5245100" y="5473700"/>
          <a:ext cx="3048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71" name="Equation" r:id="rId19" imgW="253780" imgH="164957" progId="">
                  <p:embed/>
                </p:oleObj>
              </mc:Choice>
              <mc:Fallback>
                <p:oleObj name="Equation" r:id="rId19" imgW="253780" imgH="164957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5473700"/>
                        <a:ext cx="304800" cy="19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upo 20"/>
          <p:cNvGrpSpPr/>
          <p:nvPr/>
        </p:nvGrpSpPr>
        <p:grpSpPr>
          <a:xfrm>
            <a:off x="858648" y="2461832"/>
            <a:ext cx="216024" cy="3271424"/>
            <a:chOff x="858648" y="2461832"/>
            <a:chExt cx="216024" cy="3271424"/>
          </a:xfrm>
        </p:grpSpPr>
        <p:cxnSp>
          <p:nvCxnSpPr>
            <p:cNvPr id="22" name="Conector reto 21"/>
            <p:cNvCxnSpPr/>
            <p:nvPr/>
          </p:nvCxnSpPr>
          <p:spPr>
            <a:xfrm flipV="1">
              <a:off x="858648" y="2461832"/>
              <a:ext cx="216024" cy="144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 flipV="1">
              <a:off x="858648" y="5589240"/>
              <a:ext cx="216024" cy="14401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ixaDeTexto 114691"/>
          <p:cNvSpPr txBox="1">
            <a:spLocks noChangeArrowheads="1"/>
          </p:cNvSpPr>
          <p:nvPr/>
        </p:nvSpPr>
        <p:spPr bwMode="auto">
          <a:xfrm>
            <a:off x="685011" y="1412776"/>
            <a:ext cx="799144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4988" indent="-534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Suponha que </a:t>
            </a:r>
            <a:r>
              <a:rPr lang="pt-BR" altLang="pt-BR" sz="16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pt-BR" altLang="pt-BR" sz="1600" dirty="0"/>
              <a:t>  representa um conjunto de amostras </a:t>
            </a:r>
            <a:r>
              <a:rPr lang="pt-BR" altLang="pt-BR" sz="1600" dirty="0">
                <a:solidFill>
                  <a:srgbClr val="FF0000"/>
                </a:solidFill>
              </a:rPr>
              <a:t>independentes</a:t>
            </a:r>
            <a:r>
              <a:rPr lang="pt-BR" altLang="pt-BR" sz="1600" dirty="0"/>
              <a:t> de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qualquer obtidas numa determinada sequência (série temporal por exemplo)</a:t>
            </a:r>
          </a:p>
        </p:txBody>
      </p:sp>
      <p:sp>
        <p:nvSpPr>
          <p:cNvPr id="27" name="CaixaDeTexto 114691"/>
          <p:cNvSpPr txBox="1">
            <a:spLocks noChangeArrowheads="1"/>
          </p:cNvSpPr>
          <p:nvPr/>
        </p:nvSpPr>
        <p:spPr bwMode="auto">
          <a:xfrm>
            <a:off x="3419872" y="2132856"/>
            <a:ext cx="54726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34988" indent="-5349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pt-BR" altLang="pt-BR" sz="1600" dirty="0"/>
              <a:t>,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pt-BR" altLang="pt-BR" sz="1600" dirty="0"/>
              <a:t> 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‴</a:t>
            </a:r>
            <a:r>
              <a:rPr lang="pt-BR" altLang="pt-BR" sz="1600" dirty="0"/>
              <a:t> resultam do cálculo de médias móveis (tamanho 3) aplicado sobre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300576" y="3257688"/>
            <a:ext cx="303270" cy="468313"/>
            <a:chOff x="1443081" y="3409950"/>
            <a:chExt cx="303270" cy="468313"/>
          </a:xfrm>
        </p:grpSpPr>
        <p:sp>
          <p:nvSpPr>
            <p:cNvPr id="29" name="Text Box 32"/>
            <p:cNvSpPr txBox="1">
              <a:spLocks noChangeArrowheads="1"/>
            </p:cNvSpPr>
            <p:nvPr/>
          </p:nvSpPr>
          <p:spPr bwMode="auto">
            <a:xfrm>
              <a:off x="1443081" y="3539654"/>
              <a:ext cx="303270" cy="338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b="1" i="1" dirty="0">
                  <a:solidFill>
                    <a:srgbClr val="FF0000"/>
                  </a:solidFill>
                  <a:latin typeface="Times New Roman" charset="0"/>
                  <a:sym typeface="Symbol" pitchFamily="18" charset="2"/>
                </a:rPr>
                <a:t></a:t>
              </a:r>
              <a:endParaRPr lang="pt-BR" altLang="pt-BR" sz="1600" b="1" i="1" dirty="0">
                <a:solidFill>
                  <a:srgbClr val="FF0000"/>
                </a:solidFill>
                <a:latin typeface="Times New Roman" charset="0"/>
              </a:endParaRPr>
            </a:p>
          </p:txBody>
        </p:sp>
        <p:cxnSp>
          <p:nvCxnSpPr>
            <p:cNvPr id="30" name="Conector de seta reta 29"/>
            <p:cNvCxnSpPr/>
            <p:nvPr/>
          </p:nvCxnSpPr>
          <p:spPr bwMode="auto">
            <a:xfrm flipV="1">
              <a:off x="1595438" y="3409950"/>
              <a:ext cx="0" cy="17938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Distribuições amostrais</a:t>
            </a:r>
            <a:endParaRPr lang="pt-BR" i="1" dirty="0"/>
          </a:p>
        </p:txBody>
      </p:sp>
      <p:sp>
        <p:nvSpPr>
          <p:cNvPr id="4099" name="Text Box 41"/>
          <p:cNvSpPr txBox="1">
            <a:spLocks noChangeArrowheads="1"/>
          </p:cNvSpPr>
          <p:nvPr/>
        </p:nvSpPr>
        <p:spPr bwMode="auto">
          <a:xfrm>
            <a:off x="755650" y="1412875"/>
            <a:ext cx="80645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ym typeface="Symbol" pitchFamily="18" charset="2"/>
              </a:rPr>
              <a:t>Um parâmetro pode ser estimado através de um único valor (estimador pontual)</a:t>
            </a:r>
          </a:p>
        </p:txBody>
      </p:sp>
      <p:sp>
        <p:nvSpPr>
          <p:cNvPr id="13" name="Retângulo 12"/>
          <p:cNvSpPr>
            <a:spLocks noChangeArrowheads="1"/>
          </p:cNvSpPr>
          <p:nvPr/>
        </p:nvSpPr>
        <p:spPr bwMode="auto">
          <a:xfrm>
            <a:off x="698794" y="4637454"/>
            <a:ext cx="812135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8775" indent="-35877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Como o estimador é uma </a:t>
            </a:r>
            <a:r>
              <a:rPr lang="pt-BR" altLang="pt-BR" sz="1600" dirty="0" err="1">
                <a:sym typeface="Symbol" pitchFamily="18" charset="2"/>
              </a:rPr>
              <a:t>v.a</a:t>
            </a:r>
            <a:r>
              <a:rPr lang="pt-BR" altLang="pt-BR" sz="1600" dirty="0">
                <a:sym typeface="Symbol" pitchFamily="18" charset="2"/>
              </a:rPr>
              <a:t>., então há, pelo menos teoricamente, uma distribuição associada a esse estimador.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 dirty="0"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Conhecer essas distribuições é fundamental para se entender o quão próximas ou distintas poderão ser as estimativas obtidas para as diferentes amostras, ou seja, entender qual a relação existente entre o estimador e o parâmetro que se deseja estimar.</a:t>
            </a:r>
          </a:p>
        </p:txBody>
      </p:sp>
      <p:sp>
        <p:nvSpPr>
          <p:cNvPr id="12" name="Seta para a direita 11"/>
          <p:cNvSpPr/>
          <p:nvPr/>
        </p:nvSpPr>
        <p:spPr bwMode="auto">
          <a:xfrm>
            <a:off x="2771775" y="2559050"/>
            <a:ext cx="981075" cy="384175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1400" dirty="0">
                <a:solidFill>
                  <a:schemeClr val="tx1"/>
                </a:solidFill>
              </a:rPr>
              <a:t>amostra</a:t>
            </a: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1620838" y="2447925"/>
            <a:ext cx="3814762" cy="1135063"/>
            <a:chOff x="1620838" y="2448606"/>
            <a:chExt cx="3814761" cy="1134382"/>
          </a:xfrm>
        </p:grpSpPr>
        <p:grpSp>
          <p:nvGrpSpPr>
            <p:cNvPr id="4129" name="Grupo 114690"/>
            <p:cNvGrpSpPr>
              <a:grpSpLocks/>
            </p:cNvGrpSpPr>
            <p:nvPr/>
          </p:nvGrpSpPr>
          <p:grpSpPr bwMode="auto">
            <a:xfrm>
              <a:off x="4103249" y="2448606"/>
              <a:ext cx="1332350" cy="880896"/>
              <a:chOff x="4103688" y="2448465"/>
              <a:chExt cx="1332419" cy="880753"/>
            </a:xfrm>
          </p:grpSpPr>
          <p:sp>
            <p:nvSpPr>
              <p:cNvPr id="4131" name="Retângulo 5"/>
              <p:cNvSpPr>
                <a:spLocks noChangeArrowheads="1"/>
              </p:cNvSpPr>
              <p:nvPr/>
            </p:nvSpPr>
            <p:spPr bwMode="auto">
              <a:xfrm>
                <a:off x="4103688" y="2448465"/>
                <a:ext cx="133241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charset="0"/>
                  </a:rPr>
                  <a:t>X</a:t>
                </a:r>
                <a:r>
                  <a:rPr lang="pt-BR" altLang="pt-BR" sz="1600" baseline="-25000">
                    <a:latin typeface="Times New Roman" charset="0"/>
                  </a:rPr>
                  <a:t>1</a:t>
                </a:r>
                <a:r>
                  <a:rPr lang="pt-BR" altLang="pt-BR" sz="1600"/>
                  <a:t>, </a:t>
                </a:r>
                <a:r>
                  <a:rPr lang="pt-BR" altLang="pt-BR" sz="1600" i="1">
                    <a:latin typeface="Times New Roman" charset="0"/>
                  </a:rPr>
                  <a:t>X</a:t>
                </a:r>
                <a:r>
                  <a:rPr lang="pt-BR" altLang="pt-BR" sz="1600" baseline="-25000">
                    <a:latin typeface="Times New Roman" charset="0"/>
                  </a:rPr>
                  <a:t>2</a:t>
                </a:r>
                <a:r>
                  <a:rPr lang="pt-BR" altLang="pt-BR" sz="1600"/>
                  <a:t>, ..., </a:t>
                </a:r>
                <a:r>
                  <a:rPr lang="pt-BR" altLang="pt-BR" sz="1600" i="1">
                    <a:latin typeface="Times New Roman" charset="0"/>
                  </a:rPr>
                  <a:t>X</a:t>
                </a:r>
                <a:r>
                  <a:rPr lang="pt-BR" altLang="pt-BR" sz="1600" i="1" baseline="-25000">
                    <a:latin typeface="Times New Roman" charset="0"/>
                  </a:rPr>
                  <a:t>n</a:t>
                </a:r>
                <a:r>
                  <a:rPr lang="pt-BR" altLang="pt-BR" sz="1600"/>
                  <a:t> </a:t>
                </a:r>
              </a:p>
            </p:txBody>
          </p:sp>
          <p:sp>
            <p:nvSpPr>
              <p:cNvPr id="10" name="Chave esquerda 9"/>
              <p:cNvSpPr/>
              <p:nvPr/>
            </p:nvSpPr>
            <p:spPr>
              <a:xfrm rot="16200000">
                <a:off x="4633672" y="2282200"/>
                <a:ext cx="215735" cy="1224025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graphicFrame>
            <p:nvGraphicFramePr>
              <p:cNvPr id="4133" name="Objeto 10"/>
              <p:cNvGraphicFramePr>
                <a:graphicFrameLocks noChangeAspect="1"/>
              </p:cNvGraphicFramePr>
              <p:nvPr/>
            </p:nvGraphicFramePr>
            <p:xfrm>
              <a:off x="4614151" y="3057755"/>
              <a:ext cx="254000" cy="271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38" name="Equation" r:id="rId3" imgW="177646" imgH="190335" progId="">
                      <p:embed/>
                    </p:oleObj>
                  </mc:Choice>
                  <mc:Fallback>
                    <p:oleObj name="Equation" r:id="rId3" imgW="177646" imgH="190335" progId="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4151" y="3057755"/>
                            <a:ext cx="254000" cy="2714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" name="Forma livre 27"/>
            <p:cNvSpPr/>
            <p:nvPr/>
          </p:nvSpPr>
          <p:spPr bwMode="auto">
            <a:xfrm>
              <a:off x="1620838" y="3340246"/>
              <a:ext cx="3111499" cy="242742"/>
            </a:xfrm>
            <a:custGeom>
              <a:avLst/>
              <a:gdLst>
                <a:gd name="connsiteX0" fmla="*/ 2937933 w 2937933"/>
                <a:gd name="connsiteY0" fmla="*/ 0 h 482600"/>
                <a:gd name="connsiteX1" fmla="*/ 0 w 2937933"/>
                <a:gd name="connsiteY1" fmla="*/ 482600 h 482600"/>
                <a:gd name="connsiteX2" fmla="*/ 0 w 2937933"/>
                <a:gd name="connsiteY2" fmla="*/ 482600 h 482600"/>
                <a:gd name="connsiteX0" fmla="*/ 2937933 w 2937933"/>
                <a:gd name="connsiteY0" fmla="*/ 0 h 482600"/>
                <a:gd name="connsiteX1" fmla="*/ 1634066 w 2937933"/>
                <a:gd name="connsiteY1" fmla="*/ 448733 h 482600"/>
                <a:gd name="connsiteX2" fmla="*/ 0 w 2937933"/>
                <a:gd name="connsiteY2" fmla="*/ 482600 h 482600"/>
                <a:gd name="connsiteX3" fmla="*/ 0 w 2937933"/>
                <a:gd name="connsiteY3" fmla="*/ 482600 h 482600"/>
                <a:gd name="connsiteX0" fmla="*/ 2937933 w 2937933"/>
                <a:gd name="connsiteY0" fmla="*/ 0 h 482600"/>
                <a:gd name="connsiteX1" fmla="*/ 1634066 w 2937933"/>
                <a:gd name="connsiteY1" fmla="*/ 448733 h 482600"/>
                <a:gd name="connsiteX2" fmla="*/ 0 w 2937933"/>
                <a:gd name="connsiteY2" fmla="*/ 482600 h 482600"/>
                <a:gd name="connsiteX3" fmla="*/ 0 w 2937933"/>
                <a:gd name="connsiteY3" fmla="*/ 482600 h 482600"/>
                <a:gd name="connsiteX0" fmla="*/ 2937933 w 2946395"/>
                <a:gd name="connsiteY0" fmla="*/ 0 h 482600"/>
                <a:gd name="connsiteX1" fmla="*/ 1634066 w 2946395"/>
                <a:gd name="connsiteY1" fmla="*/ 448733 h 482600"/>
                <a:gd name="connsiteX2" fmla="*/ 0 w 2946395"/>
                <a:gd name="connsiteY2" fmla="*/ 482600 h 482600"/>
                <a:gd name="connsiteX3" fmla="*/ 0 w 2946395"/>
                <a:gd name="connsiteY3" fmla="*/ 482600 h 482600"/>
                <a:gd name="connsiteX0" fmla="*/ 2937933 w 2937933"/>
                <a:gd name="connsiteY0" fmla="*/ 0 h 482600"/>
                <a:gd name="connsiteX1" fmla="*/ 1634066 w 2937933"/>
                <a:gd name="connsiteY1" fmla="*/ 448733 h 482600"/>
                <a:gd name="connsiteX2" fmla="*/ 0 w 2937933"/>
                <a:gd name="connsiteY2" fmla="*/ 482600 h 482600"/>
                <a:gd name="connsiteX3" fmla="*/ 0 w 2937933"/>
                <a:gd name="connsiteY3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7933" h="482600">
                  <a:moveTo>
                    <a:pt x="2937933" y="0"/>
                  </a:moveTo>
                  <a:cubicBezTo>
                    <a:pt x="2932289" y="81844"/>
                    <a:pt x="2979350" y="374393"/>
                    <a:pt x="1634066" y="448733"/>
                  </a:cubicBezTo>
                  <a:lnTo>
                    <a:pt x="0" y="482600"/>
                  </a:lnTo>
                  <a:lnTo>
                    <a:pt x="0" y="4826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  <p:grpSp>
        <p:nvGrpSpPr>
          <p:cNvPr id="22546" name="Grupo 114689"/>
          <p:cNvGrpSpPr>
            <a:grpSpLocks/>
          </p:cNvGrpSpPr>
          <p:nvPr/>
        </p:nvGrpSpPr>
        <p:grpSpPr bwMode="auto">
          <a:xfrm>
            <a:off x="395288" y="1874838"/>
            <a:ext cx="2293937" cy="1710379"/>
            <a:chOff x="395536" y="1874788"/>
            <a:chExt cx="2294075" cy="1710099"/>
          </a:xfrm>
        </p:grpSpPr>
        <p:grpSp>
          <p:nvGrpSpPr>
            <p:cNvPr id="4120" name="Grupo 16"/>
            <p:cNvGrpSpPr>
              <a:grpSpLocks/>
            </p:cNvGrpSpPr>
            <p:nvPr/>
          </p:nvGrpSpPr>
          <p:grpSpPr bwMode="auto">
            <a:xfrm>
              <a:off x="395536" y="1874788"/>
              <a:ext cx="2294075" cy="1710099"/>
              <a:chOff x="4419600" y="3625850"/>
              <a:chExt cx="2294075" cy="1710099"/>
            </a:xfrm>
          </p:grpSpPr>
          <p:sp>
            <p:nvSpPr>
              <p:cNvPr id="4124" name="Freeform 31"/>
              <p:cNvSpPr>
                <a:spLocks/>
              </p:cNvSpPr>
              <p:nvPr/>
            </p:nvSpPr>
            <p:spPr bwMode="auto">
              <a:xfrm>
                <a:off x="4876800" y="3721100"/>
                <a:ext cx="1676400" cy="1295400"/>
              </a:xfrm>
              <a:custGeom>
                <a:avLst/>
                <a:gdLst>
                  <a:gd name="T0" fmla="*/ 0 w 1056"/>
                  <a:gd name="T1" fmla="*/ 0 h 816"/>
                  <a:gd name="T2" fmla="*/ 0 w 1056"/>
                  <a:gd name="T3" fmla="*/ 2147483647 h 816"/>
                  <a:gd name="T4" fmla="*/ 2147483647 w 1056"/>
                  <a:gd name="T5" fmla="*/ 2147483647 h 816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816"/>
                  <a:gd name="T11" fmla="*/ 1056 w 1056"/>
                  <a:gd name="T12" fmla="*/ 816 h 8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056" y="81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25" name="Text Box 32"/>
              <p:cNvSpPr txBox="1">
                <a:spLocks noChangeArrowheads="1"/>
              </p:cNvSpPr>
              <p:nvPr/>
            </p:nvSpPr>
            <p:spPr bwMode="auto">
              <a:xfrm>
                <a:off x="6403975" y="4997450"/>
                <a:ext cx="309700" cy="338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4126" name="Text Box 33"/>
              <p:cNvSpPr txBox="1">
                <a:spLocks noChangeArrowheads="1"/>
              </p:cNvSpPr>
              <p:nvPr/>
            </p:nvSpPr>
            <p:spPr bwMode="auto">
              <a:xfrm>
                <a:off x="4419600" y="3625850"/>
                <a:ext cx="46831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i="1">
                    <a:latin typeface="Times New Roman" charset="0"/>
                  </a:rPr>
                  <a:t>f</a:t>
                </a:r>
                <a:r>
                  <a:rPr lang="pt-BR" altLang="pt-BR" sz="1600">
                    <a:latin typeface="Times New Roman" charset="0"/>
                  </a:rPr>
                  <a:t>(</a:t>
                </a:r>
                <a:r>
                  <a:rPr lang="pt-BR" altLang="pt-BR" sz="1600" i="1">
                    <a:latin typeface="Times New Roman" charset="0"/>
                  </a:rPr>
                  <a:t>x</a:t>
                </a:r>
                <a:r>
                  <a:rPr lang="pt-BR" altLang="pt-BR" sz="1600">
                    <a:latin typeface="Times New Roman" charset="0"/>
                  </a:rPr>
                  <a:t>)</a:t>
                </a:r>
              </a:p>
            </p:txBody>
          </p:sp>
          <p:sp>
            <p:nvSpPr>
              <p:cNvPr id="24" name="Forma livre 23"/>
              <p:cNvSpPr/>
              <p:nvPr/>
            </p:nvSpPr>
            <p:spPr bwMode="auto">
              <a:xfrm>
                <a:off x="4943507" y="3905204"/>
                <a:ext cx="1457413" cy="1111068"/>
              </a:xfrm>
              <a:custGeom>
                <a:avLst/>
                <a:gdLst>
                  <a:gd name="connsiteX0" fmla="*/ 0 w 1850279"/>
                  <a:gd name="connsiteY0" fmla="*/ 1051969 h 1064243"/>
                  <a:gd name="connsiteX1" fmla="*/ 171834 w 1850279"/>
                  <a:gd name="connsiteY1" fmla="*/ 806493 h 1064243"/>
                  <a:gd name="connsiteX2" fmla="*/ 331394 w 1850279"/>
                  <a:gd name="connsiteY2" fmla="*/ 321677 h 1064243"/>
                  <a:gd name="connsiteX3" fmla="*/ 460269 w 1850279"/>
                  <a:gd name="connsiteY3" fmla="*/ 8694 h 1064243"/>
                  <a:gd name="connsiteX4" fmla="*/ 751772 w 1850279"/>
                  <a:gd name="connsiteY4" fmla="*/ 373840 h 1064243"/>
                  <a:gd name="connsiteX5" fmla="*/ 1098508 w 1850279"/>
                  <a:gd name="connsiteY5" fmla="*/ 757397 h 1064243"/>
                  <a:gd name="connsiteX6" fmla="*/ 1423764 w 1850279"/>
                  <a:gd name="connsiteY6" fmla="*/ 972189 h 1064243"/>
                  <a:gd name="connsiteX7" fmla="*/ 1850279 w 1850279"/>
                  <a:gd name="connsiteY7" fmla="*/ 1064243 h 1064243"/>
                  <a:gd name="connsiteX0" fmla="*/ 0 w 1850279"/>
                  <a:gd name="connsiteY0" fmla="*/ 1115384 h 1127658"/>
                  <a:gd name="connsiteX1" fmla="*/ 171834 w 1850279"/>
                  <a:gd name="connsiteY1" fmla="*/ 869908 h 1127658"/>
                  <a:gd name="connsiteX2" fmla="*/ 460269 w 1850279"/>
                  <a:gd name="connsiteY2" fmla="*/ 72109 h 1127658"/>
                  <a:gd name="connsiteX3" fmla="*/ 751772 w 1850279"/>
                  <a:gd name="connsiteY3" fmla="*/ 437255 h 1127658"/>
                  <a:gd name="connsiteX4" fmla="*/ 1098508 w 1850279"/>
                  <a:gd name="connsiteY4" fmla="*/ 820812 h 1127658"/>
                  <a:gd name="connsiteX5" fmla="*/ 1423764 w 1850279"/>
                  <a:gd name="connsiteY5" fmla="*/ 1035604 h 1127658"/>
                  <a:gd name="connsiteX6" fmla="*/ 1850279 w 1850279"/>
                  <a:gd name="connsiteY6" fmla="*/ 1127658 h 1127658"/>
                  <a:gd name="connsiteX0" fmla="*/ 0 w 1850279"/>
                  <a:gd name="connsiteY0" fmla="*/ 1115384 h 1127658"/>
                  <a:gd name="connsiteX1" fmla="*/ 171834 w 1850279"/>
                  <a:gd name="connsiteY1" fmla="*/ 869908 h 1127658"/>
                  <a:gd name="connsiteX2" fmla="*/ 460269 w 1850279"/>
                  <a:gd name="connsiteY2" fmla="*/ 72109 h 1127658"/>
                  <a:gd name="connsiteX3" fmla="*/ 751772 w 1850279"/>
                  <a:gd name="connsiteY3" fmla="*/ 437255 h 1127658"/>
                  <a:gd name="connsiteX4" fmla="*/ 1098508 w 1850279"/>
                  <a:gd name="connsiteY4" fmla="*/ 820812 h 1127658"/>
                  <a:gd name="connsiteX5" fmla="*/ 1423764 w 1850279"/>
                  <a:gd name="connsiteY5" fmla="*/ 1035604 h 1127658"/>
                  <a:gd name="connsiteX6" fmla="*/ 1850279 w 1850279"/>
                  <a:gd name="connsiteY6" fmla="*/ 1127658 h 1127658"/>
                  <a:gd name="connsiteX0" fmla="*/ 0 w 1877815"/>
                  <a:gd name="connsiteY0" fmla="*/ 1115384 h 1115384"/>
                  <a:gd name="connsiteX1" fmla="*/ 171834 w 1877815"/>
                  <a:gd name="connsiteY1" fmla="*/ 869908 h 1115384"/>
                  <a:gd name="connsiteX2" fmla="*/ 460269 w 1877815"/>
                  <a:gd name="connsiteY2" fmla="*/ 72109 h 1115384"/>
                  <a:gd name="connsiteX3" fmla="*/ 751772 w 1877815"/>
                  <a:gd name="connsiteY3" fmla="*/ 437255 h 1115384"/>
                  <a:gd name="connsiteX4" fmla="*/ 1098508 w 1877815"/>
                  <a:gd name="connsiteY4" fmla="*/ 820812 h 1115384"/>
                  <a:gd name="connsiteX5" fmla="*/ 1423764 w 1877815"/>
                  <a:gd name="connsiteY5" fmla="*/ 1035604 h 1115384"/>
                  <a:gd name="connsiteX6" fmla="*/ 1877815 w 1877815"/>
                  <a:gd name="connsiteY6" fmla="*/ 1113264 h 1115384"/>
                  <a:gd name="connsiteX0" fmla="*/ 0 w 1877815"/>
                  <a:gd name="connsiteY0" fmla="*/ 1111885 h 1111885"/>
                  <a:gd name="connsiteX1" fmla="*/ 171834 w 1877815"/>
                  <a:gd name="connsiteY1" fmla="*/ 866409 h 1111885"/>
                  <a:gd name="connsiteX2" fmla="*/ 460269 w 1877815"/>
                  <a:gd name="connsiteY2" fmla="*/ 68610 h 1111885"/>
                  <a:gd name="connsiteX3" fmla="*/ 780797 w 1877815"/>
                  <a:gd name="connsiteY3" fmla="*/ 454749 h 1111885"/>
                  <a:gd name="connsiteX4" fmla="*/ 1098508 w 1877815"/>
                  <a:gd name="connsiteY4" fmla="*/ 817313 h 1111885"/>
                  <a:gd name="connsiteX5" fmla="*/ 1423764 w 1877815"/>
                  <a:gd name="connsiteY5" fmla="*/ 1032105 h 1111885"/>
                  <a:gd name="connsiteX6" fmla="*/ 1877815 w 1877815"/>
                  <a:gd name="connsiteY6" fmla="*/ 1109765 h 1111885"/>
                  <a:gd name="connsiteX0" fmla="*/ 0 w 1877815"/>
                  <a:gd name="connsiteY0" fmla="*/ 1111885 h 1111885"/>
                  <a:gd name="connsiteX1" fmla="*/ 171834 w 1877815"/>
                  <a:gd name="connsiteY1" fmla="*/ 866409 h 1111885"/>
                  <a:gd name="connsiteX2" fmla="*/ 460269 w 1877815"/>
                  <a:gd name="connsiteY2" fmla="*/ 68610 h 1111885"/>
                  <a:gd name="connsiteX3" fmla="*/ 780797 w 1877815"/>
                  <a:gd name="connsiteY3" fmla="*/ 454749 h 1111885"/>
                  <a:gd name="connsiteX4" fmla="*/ 1098508 w 1877815"/>
                  <a:gd name="connsiteY4" fmla="*/ 817313 h 1111885"/>
                  <a:gd name="connsiteX5" fmla="*/ 1423764 w 1877815"/>
                  <a:gd name="connsiteY5" fmla="*/ 1032105 h 1111885"/>
                  <a:gd name="connsiteX6" fmla="*/ 1877815 w 1877815"/>
                  <a:gd name="connsiteY6" fmla="*/ 1109765 h 1111885"/>
                  <a:gd name="connsiteX0" fmla="*/ 0 w 1877815"/>
                  <a:gd name="connsiteY0" fmla="*/ 1111885 h 1111885"/>
                  <a:gd name="connsiteX1" fmla="*/ 171834 w 1877815"/>
                  <a:gd name="connsiteY1" fmla="*/ 866409 h 1111885"/>
                  <a:gd name="connsiteX2" fmla="*/ 460269 w 1877815"/>
                  <a:gd name="connsiteY2" fmla="*/ 68610 h 1111885"/>
                  <a:gd name="connsiteX3" fmla="*/ 780797 w 1877815"/>
                  <a:gd name="connsiteY3" fmla="*/ 454749 h 1111885"/>
                  <a:gd name="connsiteX4" fmla="*/ 1098508 w 1877815"/>
                  <a:gd name="connsiteY4" fmla="*/ 817313 h 1111885"/>
                  <a:gd name="connsiteX5" fmla="*/ 1423764 w 1877815"/>
                  <a:gd name="connsiteY5" fmla="*/ 1032105 h 1111885"/>
                  <a:gd name="connsiteX6" fmla="*/ 1877815 w 1877815"/>
                  <a:gd name="connsiteY6" fmla="*/ 1109765 h 111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77815" h="1111885">
                    <a:moveTo>
                      <a:pt x="0" y="1111885"/>
                    </a:moveTo>
                    <a:cubicBezTo>
                      <a:pt x="58301" y="1050004"/>
                      <a:pt x="95123" y="1040288"/>
                      <a:pt x="171834" y="866409"/>
                    </a:cubicBezTo>
                    <a:cubicBezTo>
                      <a:pt x="248545" y="692530"/>
                      <a:pt x="358775" y="137220"/>
                      <a:pt x="460269" y="68610"/>
                    </a:cubicBezTo>
                    <a:cubicBezTo>
                      <a:pt x="561763" y="0"/>
                      <a:pt x="698146" y="323828"/>
                      <a:pt x="780797" y="454749"/>
                    </a:cubicBezTo>
                    <a:cubicBezTo>
                      <a:pt x="902985" y="607149"/>
                      <a:pt x="991347" y="721087"/>
                      <a:pt x="1098508" y="817313"/>
                    </a:cubicBezTo>
                    <a:cubicBezTo>
                      <a:pt x="1205669" y="913539"/>
                      <a:pt x="1293879" y="983363"/>
                      <a:pt x="1423764" y="1032105"/>
                    </a:cubicBezTo>
                    <a:cubicBezTo>
                      <a:pt x="1553649" y="1080847"/>
                      <a:pt x="1727205" y="1089308"/>
                      <a:pt x="1877815" y="1109765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128" name="Retângulo 6"/>
              <p:cNvSpPr>
                <a:spLocks noChangeArrowheads="1"/>
              </p:cNvSpPr>
              <p:nvPr/>
            </p:nvSpPr>
            <p:spPr bwMode="auto">
              <a:xfrm>
                <a:off x="4709773" y="4891417"/>
                <a:ext cx="242374" cy="230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900">
                    <a:latin typeface="Times New Roman" charset="0"/>
                  </a:rPr>
                  <a:t>0</a:t>
                </a:r>
                <a:endParaRPr lang="pt-BR" altLang="pt-BR" sz="900"/>
              </a:p>
            </p:txBody>
          </p:sp>
        </p:grpSp>
        <p:sp>
          <p:nvSpPr>
            <p:cNvPr id="4123" name="CaixaDeTexto 114688"/>
            <p:cNvSpPr txBox="1">
              <a:spLocks noChangeArrowheads="1"/>
            </p:cNvSpPr>
            <p:nvPr/>
          </p:nvSpPr>
          <p:spPr bwMode="auto">
            <a:xfrm>
              <a:off x="1255596" y="2730406"/>
              <a:ext cx="2920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?</a:t>
              </a:r>
            </a:p>
          </p:txBody>
        </p:sp>
      </p:grp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4CE912-8B4E-40BB-80AB-5EFBB7C8DA0D}" type="slidenum">
              <a:rPr lang="pt-BR"/>
              <a:pPr>
                <a:defRPr/>
              </a:pPr>
              <a:t>39</a:t>
            </a:fld>
            <a:endParaRPr lang="pt-BR"/>
          </a:p>
        </p:txBody>
      </p:sp>
      <p:grpSp>
        <p:nvGrpSpPr>
          <p:cNvPr id="4" name="Grupo 3"/>
          <p:cNvGrpSpPr/>
          <p:nvPr/>
        </p:nvGrpSpPr>
        <p:grpSpPr>
          <a:xfrm>
            <a:off x="698794" y="3861048"/>
            <a:ext cx="7848600" cy="584775"/>
            <a:chOff x="698794" y="3861048"/>
            <a:chExt cx="7848600" cy="584775"/>
          </a:xfrm>
        </p:grpSpPr>
        <p:sp>
          <p:nvSpPr>
            <p:cNvPr id="32" name="Retângulo 31"/>
            <p:cNvSpPr>
              <a:spLocks noChangeArrowheads="1"/>
            </p:cNvSpPr>
            <p:nvPr/>
          </p:nvSpPr>
          <p:spPr bwMode="auto">
            <a:xfrm>
              <a:off x="698794" y="3861048"/>
              <a:ext cx="784860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58775" indent="-358775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ym typeface="Symbol" pitchFamily="18" charset="2"/>
                </a:rPr>
                <a:t>Se amostras de tamanho </a:t>
              </a:r>
              <a:r>
                <a:rPr lang="pt-BR" altLang="pt-BR" sz="16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n</a:t>
              </a:r>
              <a:r>
                <a:rPr lang="pt-BR" altLang="pt-BR" sz="1600" dirty="0">
                  <a:sym typeface="Symbol" pitchFamily="18" charset="2"/>
                </a:rPr>
                <a:t> fossem obtidas e para cada uma fosse calculada    ,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ym typeface="Symbol" pitchFamily="18" charset="2"/>
                </a:rPr>
                <a:t>	poderíamos esperar que todas tivessem o mesmo valor?</a:t>
              </a:r>
            </a:p>
          </p:txBody>
        </p:sp>
        <p:graphicFrame>
          <p:nvGraphicFramePr>
            <p:cNvPr id="33" name="Objeto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6707437"/>
                </p:ext>
              </p:extLst>
            </p:nvPr>
          </p:nvGraphicFramePr>
          <p:xfrm>
            <a:off x="7884368" y="3861048"/>
            <a:ext cx="253987" cy="271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9" name="Equation" r:id="rId5" imgW="177646" imgH="190335" progId="">
                    <p:embed/>
                  </p:oleObj>
                </mc:Choice>
                <mc:Fallback>
                  <p:oleObj name="Equation" r:id="rId5" imgW="177646" imgH="190335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4368" y="3861048"/>
                          <a:ext cx="253987" cy="2716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Retângulo 6"/>
          <p:cNvSpPr/>
          <p:nvPr/>
        </p:nvSpPr>
        <p:spPr>
          <a:xfrm>
            <a:off x="6374350" y="4107269"/>
            <a:ext cx="22300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rgbClr val="FF3300"/>
                </a:solidFill>
                <a:sym typeface="Symbol" pitchFamily="18" charset="2"/>
              </a:rPr>
              <a:t>Muito pouco provável!</a:t>
            </a:r>
            <a:endParaRPr lang="pt-BR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90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2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Inferência Estatística</a:t>
            </a:r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914400" y="2004468"/>
            <a:ext cx="1563688" cy="2138363"/>
            <a:chOff x="576" y="1872"/>
            <a:chExt cx="985" cy="1347"/>
          </a:xfrm>
        </p:grpSpPr>
        <p:sp>
          <p:nvSpPr>
            <p:cNvPr id="6164" name="Rectangle 4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6165" name="Text Box 5"/>
            <p:cNvSpPr txBox="1">
              <a:spLocks noChangeArrowheads="1"/>
            </p:cNvSpPr>
            <p:nvPr/>
          </p:nvSpPr>
          <p:spPr bwMode="auto">
            <a:xfrm>
              <a:off x="1296" y="2928"/>
              <a:ext cx="2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dirty="0">
                  <a:latin typeface="Times New Roman" pitchFamily="18" charset="0"/>
                  <a:sym typeface="Symbol"/>
                </a:rPr>
                <a:t></a:t>
              </a:r>
              <a:endParaRPr lang="pt-BR" altLang="pt-BR" sz="2400" dirty="0">
                <a:latin typeface="Times New Roman" pitchFamily="18" charset="0"/>
              </a:endParaRPr>
            </a:p>
          </p:txBody>
        </p:sp>
      </p:grpSp>
      <p:sp>
        <p:nvSpPr>
          <p:cNvPr id="119814" name="Rectangle 6" descr="Diagonal para cima clara"/>
          <p:cNvSpPr>
            <a:spLocks noChangeArrowheads="1"/>
          </p:cNvSpPr>
          <p:nvPr/>
        </p:nvSpPr>
        <p:spPr bwMode="auto">
          <a:xfrm>
            <a:off x="1828800" y="2537867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3641725" y="2647405"/>
            <a:ext cx="949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3300"/>
                </a:solidFill>
              </a:rPr>
              <a:t>amostra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000125" y="1556792"/>
            <a:ext cx="3132138" cy="1152525"/>
            <a:chOff x="864" y="1518"/>
            <a:chExt cx="1973" cy="726"/>
          </a:xfrm>
        </p:grpSpPr>
        <p:sp>
          <p:nvSpPr>
            <p:cNvPr id="6162" name="Freeform 14"/>
            <p:cNvSpPr>
              <a:spLocks/>
            </p:cNvSpPr>
            <p:nvPr/>
          </p:nvSpPr>
          <p:spPr bwMode="auto">
            <a:xfrm>
              <a:off x="1854" y="1943"/>
              <a:ext cx="983" cy="301"/>
            </a:xfrm>
            <a:custGeom>
              <a:avLst/>
              <a:gdLst>
                <a:gd name="T0" fmla="*/ 960 w 983"/>
                <a:gd name="T1" fmla="*/ 301 h 301"/>
                <a:gd name="T2" fmla="*/ 823 w 983"/>
                <a:gd name="T3" fmla="*/ 48 h 301"/>
                <a:gd name="T4" fmla="*/ 0 w 983"/>
                <a:gd name="T5" fmla="*/ 13 h 301"/>
                <a:gd name="T6" fmla="*/ 0 60000 65536"/>
                <a:gd name="T7" fmla="*/ 0 60000 65536"/>
                <a:gd name="T8" fmla="*/ 0 60000 65536"/>
                <a:gd name="T9" fmla="*/ 0 w 983"/>
                <a:gd name="T10" fmla="*/ 0 h 301"/>
                <a:gd name="T11" fmla="*/ 983 w 983"/>
                <a:gd name="T12" fmla="*/ 301 h 3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83" h="301">
                  <a:moveTo>
                    <a:pt x="960" y="301"/>
                  </a:moveTo>
                  <a:cubicBezTo>
                    <a:pt x="937" y="259"/>
                    <a:pt x="983" y="96"/>
                    <a:pt x="823" y="48"/>
                  </a:cubicBezTo>
                  <a:cubicBezTo>
                    <a:pt x="663" y="0"/>
                    <a:pt x="171" y="20"/>
                    <a:pt x="0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63" name="Text Box 15"/>
            <p:cNvSpPr txBox="1">
              <a:spLocks noChangeArrowheads="1"/>
            </p:cNvSpPr>
            <p:nvPr/>
          </p:nvSpPr>
          <p:spPr bwMode="auto">
            <a:xfrm>
              <a:off x="864" y="1518"/>
              <a:ext cx="196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inferir certas características da população</a:t>
              </a:r>
            </a:p>
          </p:txBody>
        </p:sp>
      </p:grpSp>
      <p:sp>
        <p:nvSpPr>
          <p:cNvPr id="6151" name="Text Box 17"/>
          <p:cNvSpPr txBox="1">
            <a:spLocks noChangeArrowheads="1"/>
          </p:cNvSpPr>
          <p:nvPr/>
        </p:nvSpPr>
        <p:spPr bwMode="auto">
          <a:xfrm>
            <a:off x="361950" y="4379367"/>
            <a:ext cx="26860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distribuição desconhecida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e/ou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parâmetros desconhecidos</a:t>
            </a:r>
          </a:p>
        </p:txBody>
      </p:sp>
      <p:sp>
        <p:nvSpPr>
          <p:cNvPr id="119826" name="Text Box 18"/>
          <p:cNvSpPr txBox="1">
            <a:spLocks noChangeArrowheads="1"/>
          </p:cNvSpPr>
          <p:nvPr/>
        </p:nvSpPr>
        <p:spPr bwMode="auto">
          <a:xfrm>
            <a:off x="4716463" y="1937792"/>
            <a:ext cx="4046537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9208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192088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192088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192088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192088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192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192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192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19208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n</a:t>
            </a:r>
            <a:r>
              <a:rPr lang="pt-BR" altLang="pt-BR" sz="1600"/>
              <a:t> elementos (ou objetos) da população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	ex: sortear </a:t>
            </a:r>
            <a:r>
              <a:rPr lang="pt-BR" altLang="pt-BR" sz="1600" i="1">
                <a:latin typeface="Times New Roman" pitchFamily="18" charset="0"/>
              </a:rPr>
              <a:t>n</a:t>
            </a:r>
            <a:r>
              <a:rPr lang="pt-BR" altLang="pt-BR" sz="1600"/>
              <a:t> </a:t>
            </a:r>
            <a:r>
              <a:rPr lang="pt-BR" altLang="pt-BR" sz="1600" i="1"/>
              <a:t>pixels</a:t>
            </a:r>
            <a:r>
              <a:rPr lang="pt-BR" altLang="pt-BR" sz="1600"/>
              <a:t> de uma imagem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			(com ou sem reposição)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>
                <a:latin typeface="Times New Roman" pitchFamily="18" charset="0"/>
              </a:rPr>
              <a:t>n</a:t>
            </a:r>
            <a:r>
              <a:rPr lang="pt-BR" altLang="pt-BR" sz="1600"/>
              <a:t> realizações da v.a.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	ex: medir a reflectância de um objeto 				</a:t>
            </a:r>
            <a:r>
              <a:rPr lang="pt-BR" altLang="pt-BR" sz="1600" i="1">
                <a:latin typeface="Times New Roman" pitchFamily="18" charset="0"/>
              </a:rPr>
              <a:t>n</a:t>
            </a:r>
            <a:r>
              <a:rPr lang="pt-BR" altLang="pt-BR" sz="1600"/>
              <a:t> vezes</a:t>
            </a:r>
          </a:p>
        </p:txBody>
      </p:sp>
      <p:sp>
        <p:nvSpPr>
          <p:cNvPr id="119827" name="AutoShape 19"/>
          <p:cNvSpPr>
            <a:spLocks/>
          </p:cNvSpPr>
          <p:nvPr/>
        </p:nvSpPr>
        <p:spPr bwMode="auto">
          <a:xfrm>
            <a:off x="4583113" y="1925092"/>
            <a:ext cx="141287" cy="1828800"/>
          </a:xfrm>
          <a:prstGeom prst="leftBrace">
            <a:avLst>
              <a:gd name="adj1" fmla="val 10786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19830" name="Text Box 22"/>
          <p:cNvSpPr txBox="1">
            <a:spLocks noChangeArrowheads="1"/>
          </p:cNvSpPr>
          <p:nvPr/>
        </p:nvSpPr>
        <p:spPr bwMode="auto">
          <a:xfrm>
            <a:off x="6324600" y="3909467"/>
            <a:ext cx="398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sym typeface="Symbol" pitchFamily="18" charset="2"/>
              </a:rPr>
              <a:t></a:t>
            </a:r>
            <a:endParaRPr lang="pt-BR" altLang="pt-BR"/>
          </a:p>
        </p:txBody>
      </p:sp>
      <p:sp>
        <p:nvSpPr>
          <p:cNvPr id="119831" name="Text Box 23"/>
          <p:cNvSpPr txBox="1">
            <a:spLocks noChangeArrowheads="1"/>
          </p:cNvSpPr>
          <p:nvPr/>
        </p:nvSpPr>
        <p:spPr bwMode="auto">
          <a:xfrm>
            <a:off x="3641725" y="4411117"/>
            <a:ext cx="54260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 amostra constitui um conjunto de </a:t>
            </a:r>
            <a:r>
              <a:rPr lang="pt-BR" altLang="pt-BR" sz="1600" i="1" dirty="0">
                <a:latin typeface="Times New Roman" pitchFamily="18" charset="0"/>
              </a:rPr>
              <a:t>n</a:t>
            </a:r>
            <a:r>
              <a:rPr lang="pt-BR" altLang="pt-BR" sz="1600" dirty="0"/>
              <a:t>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baseline="-25000" dirty="0">
                <a:latin typeface="Times New Roman" pitchFamily="18" charset="0"/>
              </a:rPr>
              <a:t>1</a:t>
            </a:r>
            <a:r>
              <a:rPr lang="pt-BR" altLang="pt-BR" sz="1600" dirty="0"/>
              <a:t>, </a:t>
            </a:r>
            <a:r>
              <a:rPr lang="pt-BR" altLang="pt-BR" sz="1600" i="1" dirty="0">
                <a:latin typeface="Times New Roman" pitchFamily="18" charset="0"/>
              </a:rPr>
              <a:t>X</a:t>
            </a:r>
            <a:r>
              <a:rPr lang="pt-BR" altLang="pt-BR" sz="1600" baseline="-25000" dirty="0">
                <a:latin typeface="Times New Roman" pitchFamily="18" charset="0"/>
              </a:rPr>
              <a:t>2</a:t>
            </a:r>
            <a:r>
              <a:rPr lang="pt-BR" altLang="pt-BR" sz="1600" dirty="0"/>
              <a:t>, ..., </a:t>
            </a:r>
            <a:r>
              <a:rPr lang="pt-BR" altLang="pt-BR" sz="1600" i="1" dirty="0" err="1">
                <a:latin typeface="Times New Roman" pitchFamily="18" charset="0"/>
              </a:rPr>
              <a:t>X</a:t>
            </a:r>
            <a:r>
              <a:rPr lang="pt-BR" altLang="pt-BR" sz="1600" i="1" baseline="-25000" dirty="0" err="1">
                <a:latin typeface="Times New Roman" pitchFamily="18" charset="0"/>
              </a:rPr>
              <a:t>n</a:t>
            </a:r>
            <a:r>
              <a:rPr lang="pt-BR" altLang="pt-BR" sz="1600" dirty="0"/>
              <a:t> </a:t>
            </a:r>
            <a:r>
              <a:rPr lang="pt-BR" altLang="pt-BR" sz="1600" dirty="0">
                <a:solidFill>
                  <a:srgbClr val="FF0000"/>
                </a:solidFill>
              </a:rPr>
              <a:t>com mesma distribuição </a:t>
            </a:r>
            <a:r>
              <a:rPr lang="pt-BR" altLang="pt-BR" sz="1600" dirty="0"/>
              <a:t>(conhecida ou não)</a:t>
            </a:r>
          </a:p>
        </p:txBody>
      </p:sp>
      <p:sp>
        <p:nvSpPr>
          <p:cNvPr id="119834" name="Text Box 26"/>
          <p:cNvSpPr txBox="1">
            <a:spLocks noChangeArrowheads="1"/>
          </p:cNvSpPr>
          <p:nvPr/>
        </p:nvSpPr>
        <p:spPr bwMode="auto">
          <a:xfrm>
            <a:off x="6324600" y="5036592"/>
            <a:ext cx="398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sym typeface="Symbol" pitchFamily="18" charset="2"/>
              </a:rPr>
              <a:t></a:t>
            </a:r>
            <a:endParaRPr lang="pt-BR" altLang="pt-BR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5357813" y="5585867"/>
            <a:ext cx="2238375" cy="457200"/>
            <a:chOff x="3375" y="3792"/>
            <a:chExt cx="1410" cy="288"/>
          </a:xfrm>
        </p:grpSpPr>
        <p:sp>
          <p:nvSpPr>
            <p:cNvPr id="6160" name="Text Box 27"/>
            <p:cNvSpPr txBox="1">
              <a:spLocks noChangeArrowheads="1"/>
            </p:cNvSpPr>
            <p:nvPr/>
          </p:nvSpPr>
          <p:spPr bwMode="auto">
            <a:xfrm>
              <a:off x="3375" y="3840"/>
              <a:ext cx="14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Amostra Aleatória</a:t>
              </a:r>
            </a:p>
          </p:txBody>
        </p:sp>
        <p:sp>
          <p:nvSpPr>
            <p:cNvPr id="6161" name="Rectangle 28"/>
            <p:cNvSpPr>
              <a:spLocks noChangeArrowheads="1"/>
            </p:cNvSpPr>
            <p:nvPr/>
          </p:nvSpPr>
          <p:spPr bwMode="auto">
            <a:xfrm>
              <a:off x="3456" y="3792"/>
              <a:ext cx="1248" cy="28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19838" name="Rectangle 30" descr="Diagonal para cima clara"/>
          <p:cNvSpPr>
            <a:spLocks noChangeArrowheads="1"/>
          </p:cNvSpPr>
          <p:nvPr/>
        </p:nvSpPr>
        <p:spPr bwMode="auto">
          <a:xfrm>
            <a:off x="1828800" y="2537867"/>
            <a:ext cx="533400" cy="5334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562F7-B997-4C9E-91EA-6EAC80BDCDAE}" type="slidenum">
              <a:rPr lang="pt-BR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3646 -2.22222E-6 " pathEditMode="fixed" rAng="0" ptsTypes="AA">
                                      <p:cBhvr>
                                        <p:cTn id="9" dur="2000" fill="hold"/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animBg="1"/>
      <p:bldP spid="119820" grpId="0" autoUpdateAnimBg="0"/>
      <p:bldP spid="119826" grpId="0" build="p" autoUpdateAnimBg="0"/>
      <p:bldP spid="119827" grpId="0" animBg="1"/>
      <p:bldP spid="119830" grpId="0" autoUpdateAnimBg="0"/>
      <p:bldP spid="119831" grpId="0" autoUpdateAnimBg="0"/>
      <p:bldP spid="119834" grpId="0" autoUpdateAnimBg="0"/>
      <p:bldP spid="11983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627948"/>
              </p:ext>
            </p:extLst>
          </p:nvPr>
        </p:nvGraphicFramePr>
        <p:xfrm>
          <a:off x="2619697" y="3319587"/>
          <a:ext cx="105251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7" name="Equation" r:id="rId3" imgW="736600" imgH="228600" progId="">
                  <p:embed/>
                </p:oleObj>
              </mc:Choice>
              <mc:Fallback>
                <p:oleObj name="Equation" r:id="rId3" imgW="736600" imgH="2286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697" y="3319587"/>
                        <a:ext cx="1052513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986828"/>
              </p:ext>
            </p:extLst>
          </p:nvPr>
        </p:nvGraphicFramePr>
        <p:xfrm>
          <a:off x="2619697" y="3174568"/>
          <a:ext cx="13239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8" name="Equation" r:id="rId5" imgW="927100" imgH="419100" progId="">
                  <p:embed/>
                </p:oleObj>
              </mc:Choice>
              <mc:Fallback>
                <p:oleObj name="Equation" r:id="rId5" imgW="927100" imgH="41910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697" y="3174568"/>
                        <a:ext cx="1323975" cy="596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530841"/>
              </p:ext>
            </p:extLst>
          </p:nvPr>
        </p:nvGraphicFramePr>
        <p:xfrm>
          <a:off x="803275" y="4733930"/>
          <a:ext cx="5635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9" name="Equation" r:id="rId7" imgW="393529" imgH="203112" progId="">
                  <p:embed/>
                </p:oleObj>
              </mc:Choice>
              <mc:Fallback>
                <p:oleObj name="Equation" r:id="rId7" imgW="393529" imgH="203112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733930"/>
                        <a:ext cx="563563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107504" y="609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Distribuição amostral relacionada com</a:t>
            </a:r>
            <a:endParaRPr lang="pt-BR" i="1" dirty="0"/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626257"/>
              </p:ext>
            </p:extLst>
          </p:nvPr>
        </p:nvGraphicFramePr>
        <p:xfrm>
          <a:off x="811213" y="2785939"/>
          <a:ext cx="5810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0" name="Equation" r:id="rId9" imgW="406048" imgH="203024" progId="">
                  <p:embed/>
                </p:oleObj>
              </mc:Choice>
              <mc:Fallback>
                <p:oleObj name="Equation" r:id="rId9" imgW="406048" imgH="203024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785939"/>
                        <a:ext cx="58102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339589"/>
              </p:ext>
            </p:extLst>
          </p:nvPr>
        </p:nvGraphicFramePr>
        <p:xfrm>
          <a:off x="811213" y="2132856"/>
          <a:ext cx="12350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" name="Equation" r:id="rId11" imgW="863225" imgH="241195" progId="">
                  <p:embed/>
                </p:oleObj>
              </mc:Choice>
              <mc:Fallback>
                <p:oleObj name="Equation" r:id="rId11" imgW="863225" imgH="241195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132856"/>
                        <a:ext cx="1235075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41"/>
          <p:cNvSpPr txBox="1">
            <a:spLocks noChangeArrowheads="1"/>
          </p:cNvSpPr>
          <p:nvPr/>
        </p:nvSpPr>
        <p:spPr bwMode="auto">
          <a:xfrm>
            <a:off x="2368550" y="2137390"/>
            <a:ext cx="5964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distribuição desconhecida,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sym typeface="Symbol" pitchFamily="18" charset="2"/>
              </a:rPr>
              <a:t> desconhecido, mas </a:t>
            </a:r>
            <a:r>
              <a:rPr lang="pt-BR" altLang="pt-BR" sz="1600" i="1" dirty="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pt-BR" altLang="pt-BR" sz="1600" baseline="30000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solidFill>
                  <a:srgbClr val="FF0000"/>
                </a:solidFill>
                <a:sym typeface="Symbol" pitchFamily="18" charset="2"/>
              </a:rPr>
              <a:t> conhecido</a:t>
            </a:r>
            <a:endParaRPr lang="pt-BR" altLang="pt-BR" sz="1600" dirty="0">
              <a:solidFill>
                <a:srgbClr val="FF0000"/>
              </a:solidFill>
            </a:endParaRPr>
          </a:p>
        </p:txBody>
      </p:sp>
      <p:graphicFrame>
        <p:nvGraphicFramePr>
          <p:cNvPr id="1229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447883"/>
              </p:ext>
            </p:extLst>
          </p:nvPr>
        </p:nvGraphicFramePr>
        <p:xfrm>
          <a:off x="1062038" y="2647826"/>
          <a:ext cx="180181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2" name="Equation" r:id="rId13" imgW="1256755" imgH="393529" progId="">
                  <p:embed/>
                </p:oleObj>
              </mc:Choice>
              <mc:Fallback>
                <p:oleObj name="Equation" r:id="rId13" imgW="1256755" imgH="393529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647826"/>
                        <a:ext cx="1801812" cy="565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o 32"/>
          <p:cNvGrpSpPr>
            <a:grpSpLocks/>
          </p:cNvGrpSpPr>
          <p:nvPr/>
        </p:nvGrpSpPr>
        <p:grpSpPr bwMode="auto">
          <a:xfrm>
            <a:off x="771525" y="3328984"/>
            <a:ext cx="1839913" cy="342664"/>
            <a:chOff x="838200" y="2943454"/>
            <a:chExt cx="1840568" cy="343087"/>
          </a:xfrm>
        </p:grpSpPr>
        <p:sp>
          <p:nvSpPr>
            <p:cNvPr id="5138" name="Text Box 41"/>
            <p:cNvSpPr txBox="1">
              <a:spLocks noChangeArrowheads="1"/>
            </p:cNvSpPr>
            <p:nvPr/>
          </p:nvSpPr>
          <p:spPr bwMode="auto">
            <a:xfrm>
              <a:off x="838200" y="2947987"/>
              <a:ext cx="184056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ym typeface="Symbol" pitchFamily="18" charset="2"/>
                </a:rPr>
                <a:t>Se                      :</a:t>
              </a:r>
              <a:endParaRPr lang="pt-BR" altLang="pt-BR" sz="1600"/>
            </a:p>
          </p:txBody>
        </p:sp>
        <p:graphicFrame>
          <p:nvGraphicFramePr>
            <p:cNvPr id="513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6475600"/>
                </p:ext>
              </p:extLst>
            </p:nvPr>
          </p:nvGraphicFramePr>
          <p:xfrm>
            <a:off x="1214572" y="2943454"/>
            <a:ext cx="1324446" cy="341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3" name="Equation" r:id="rId15" imgW="927000" imgH="241200" progId="">
                    <p:embed/>
                  </p:oleObj>
                </mc:Choice>
                <mc:Fallback>
                  <p:oleObj name="Equation" r:id="rId15" imgW="927000" imgH="241200" progId="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572" y="2943454"/>
                          <a:ext cx="1324446" cy="3417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 Box 41"/>
          <p:cNvSpPr txBox="1">
            <a:spLocks noChangeArrowheads="1"/>
          </p:cNvSpPr>
          <p:nvPr/>
        </p:nvSpPr>
        <p:spPr bwMode="auto">
          <a:xfrm>
            <a:off x="771525" y="3954958"/>
            <a:ext cx="5786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Se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n</a:t>
            </a:r>
            <a:r>
              <a:rPr lang="pt-BR" altLang="pt-BR" sz="1600" dirty="0">
                <a:sym typeface="Symbol" pitchFamily="18" charset="2"/>
              </a:rPr>
              <a:t> for grande (ou seja, adotando-se o TLC):</a:t>
            </a:r>
            <a:endParaRPr lang="pt-BR" altLang="pt-BR" sz="1600" dirty="0"/>
          </a:p>
        </p:txBody>
      </p:sp>
      <p:graphicFrame>
        <p:nvGraphicFramePr>
          <p:cNvPr id="3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54307"/>
              </p:ext>
            </p:extLst>
          </p:nvPr>
        </p:nvGraphicFramePr>
        <p:xfrm>
          <a:off x="4300190" y="3192140"/>
          <a:ext cx="24320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Equation" r:id="rId17" imgW="1701800" imgH="419100" progId="">
                  <p:embed/>
                </p:oleObj>
              </mc:Choice>
              <mc:Fallback>
                <p:oleObj name="Equation" r:id="rId17" imgW="1701800" imgH="419100" progId="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190" y="3192140"/>
                        <a:ext cx="243205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4572000" y="4770791"/>
            <a:ext cx="33762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  <a:sym typeface="Symbol" pitchFamily="18" charset="2"/>
              </a:rPr>
              <a:t>se </a:t>
            </a:r>
            <a:r>
              <a:rPr lang="pt-BR" altLang="pt-BR" sz="1600" i="1" dirty="0">
                <a:solidFill>
                  <a:srgbClr val="FF0000"/>
                </a:solidFill>
                <a:latin typeface="Times New Roman" charset="0"/>
                <a:cs typeface="Times New Roman" charset="0"/>
                <a:sym typeface="Symbol" pitchFamily="18" charset="2"/>
              </a:rPr>
              <a:t>X</a:t>
            </a:r>
            <a:r>
              <a:rPr lang="pt-BR" altLang="pt-BR" sz="1600" dirty="0">
                <a:solidFill>
                  <a:srgbClr val="FF0000"/>
                </a:solidFill>
                <a:sym typeface="Symbol" pitchFamily="18" charset="2"/>
              </a:rPr>
              <a:t> tiver distribuição Normal ou se </a:t>
            </a:r>
            <a:r>
              <a:rPr lang="pt-BR" altLang="pt-BR" sz="1600" i="1" dirty="0">
                <a:solidFill>
                  <a:srgbClr val="FF0000"/>
                </a:solidFill>
                <a:latin typeface="Times New Roman" charset="0"/>
                <a:cs typeface="Times New Roman" charset="0"/>
                <a:sym typeface="Symbol" pitchFamily="18" charset="2"/>
              </a:rPr>
              <a:t>n</a:t>
            </a:r>
            <a:r>
              <a:rPr lang="pt-BR" altLang="pt-BR" sz="1600" dirty="0">
                <a:solidFill>
                  <a:srgbClr val="FF0000"/>
                </a:solidFill>
                <a:sym typeface="Symbol" pitchFamily="18" charset="2"/>
              </a:rPr>
              <a:t> for grande (TLC válida)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E2FC2-25DE-4CC1-BC5E-87F8878921B9}" type="slidenum">
              <a:rPr lang="pt-BR"/>
              <a:pPr>
                <a:defRPr/>
              </a:pPr>
              <a:t>40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7" name="CaixaDeTexto 4"/>
              <p:cNvSpPr txBox="1">
                <a:spLocks noChangeArrowheads="1"/>
              </p:cNvSpPr>
              <p:nvPr/>
            </p:nvSpPr>
            <p:spPr bwMode="auto">
              <a:xfrm>
                <a:off x="811213" y="1483669"/>
                <a:ext cx="46934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altLang="pt-BR" sz="1600" dirty="0" smtClean="0"/>
                  <a:t>   amostra </a:t>
                </a:r>
                <a:r>
                  <a:rPr lang="pt-BR" altLang="pt-BR" sz="1600" dirty="0"/>
                  <a:t>aleatória</a:t>
                </a:r>
              </a:p>
            </p:txBody>
          </p:sp>
        </mc:Choice>
        <mc:Fallback xmlns="">
          <p:sp>
            <p:nvSpPr>
              <p:cNvPr id="5137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213" y="1483669"/>
                <a:ext cx="4693470" cy="338554"/>
              </a:xfrm>
              <a:prstGeom prst="rect">
                <a:avLst/>
              </a:prstGeom>
              <a:blipFill rotWithShape="0">
                <a:blip r:embed="rId19" cstate="print"/>
                <a:stretch>
                  <a:fillRect t="-3571" b="-232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285304"/>
              </p:ext>
            </p:extLst>
          </p:nvPr>
        </p:nvGraphicFramePr>
        <p:xfrm>
          <a:off x="8004069" y="679048"/>
          <a:ext cx="456363" cy="488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Equation" r:id="rId20" imgW="177480" imgH="190440" progId="">
                  <p:embed/>
                </p:oleObj>
              </mc:Choice>
              <mc:Fallback>
                <p:oleObj name="Equation" r:id="rId20" imgW="177480" imgH="190440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4069" y="679048"/>
                        <a:ext cx="456363" cy="488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473335"/>
              </p:ext>
            </p:extLst>
          </p:nvPr>
        </p:nvGraphicFramePr>
        <p:xfrm>
          <a:off x="803275" y="4581435"/>
          <a:ext cx="13239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Equation" r:id="rId22" imgW="927100" imgH="419100" progId="">
                  <p:embed/>
                </p:oleObj>
              </mc:Choice>
              <mc:Fallback>
                <p:oleObj name="Equation" r:id="rId22" imgW="927100" imgH="41910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4581435"/>
                        <a:ext cx="1323975" cy="596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4"/>
          <p:cNvSpPr/>
          <p:nvPr/>
        </p:nvSpPr>
        <p:spPr>
          <a:xfrm>
            <a:off x="2802864" y="4537119"/>
            <a:ext cx="1512000" cy="1052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118892"/>
              </p:ext>
            </p:extLst>
          </p:nvPr>
        </p:nvGraphicFramePr>
        <p:xfrm>
          <a:off x="2852738" y="4635500"/>
          <a:ext cx="1431925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" name="Equation" r:id="rId23" imgW="1002960" imgH="622080" progId="">
                  <p:embed/>
                </p:oleObj>
              </mc:Choice>
              <mc:Fallback>
                <p:oleObj name="Equation" r:id="rId23" imgW="1002960" imgH="622080" progId="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4635500"/>
                        <a:ext cx="1431925" cy="887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1244650" y="5202483"/>
            <a:ext cx="1810243" cy="799609"/>
            <a:chOff x="1244650" y="5202483"/>
            <a:chExt cx="1810243" cy="799609"/>
          </a:xfrm>
        </p:grpSpPr>
        <p:sp>
          <p:nvSpPr>
            <p:cNvPr id="6" name="Seta para baixo 5"/>
            <p:cNvSpPr/>
            <p:nvPr/>
          </p:nvSpPr>
          <p:spPr>
            <a:xfrm rot="-7380000">
              <a:off x="2730757" y="5022563"/>
              <a:ext cx="144215" cy="504056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Text Box 41"/>
            <p:cNvSpPr txBox="1">
              <a:spLocks noChangeArrowheads="1"/>
            </p:cNvSpPr>
            <p:nvPr/>
          </p:nvSpPr>
          <p:spPr bwMode="auto">
            <a:xfrm>
              <a:off x="1244650" y="5417317"/>
              <a:ext cx="140240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0000"/>
                  </a:solidFill>
                  <a:sym typeface="Symbol" pitchFamily="18" charset="2"/>
                </a:rPr>
                <a:t>é necessário conhecer </a:t>
              </a:r>
              <a:r>
                <a:rPr lang="pt-BR" altLang="pt-BR" sz="1600" i="1" dirty="0">
                  <a:solidFill>
                    <a:srgbClr val="FF0000"/>
                  </a:solidFill>
                  <a:sym typeface="Symbol" pitchFamily="18" charset="2"/>
                </a:rPr>
                <a:t></a:t>
              </a:r>
              <a:r>
                <a:rPr lang="pt-BR" altLang="pt-BR" sz="1600" baseline="30000" dirty="0">
                  <a:solidFill>
                    <a:srgbClr val="FF0000"/>
                  </a:solidFill>
                  <a:latin typeface="Times New Roman" charset="0"/>
                  <a:sym typeface="Symbol" pitchFamily="18" charset="2"/>
                </a:rPr>
                <a:t>2</a:t>
              </a:r>
              <a:endParaRPr lang="pt-BR" altLang="pt-BR" sz="1600" i="1" dirty="0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41"/>
              <p:cNvSpPr txBox="1">
                <a:spLocks noChangeArrowheads="1"/>
              </p:cNvSpPr>
              <p:nvPr/>
            </p:nvSpPr>
            <p:spPr bwMode="auto">
              <a:xfrm>
                <a:off x="771524" y="6084585"/>
                <a:ext cx="7688907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177800" indent="-177800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sym typeface="Symbol" pitchFamily="18" charset="2"/>
                  </a:rPr>
                  <a:t>Conclusão: sempre que precisarmos entender a relação entre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pt-BR" sz="16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pt-BR" altLang="pt-BR" sz="1600" b="0" i="1" smtClean="0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altLang="pt-BR" sz="1600" dirty="0">
                    <a:sym typeface="Symbol" pitchFamily="18" charset="2"/>
                  </a:rPr>
                  <a:t> e </a:t>
                </a:r>
                <a:r>
                  <a:rPr lang="pt-BR" altLang="pt-BR" sz="1600" i="1" dirty="0">
                    <a:sym typeface="Symbol"/>
                  </a:rPr>
                  <a:t></a:t>
                </a:r>
                <a:r>
                  <a:rPr lang="pt-BR" altLang="pt-BR" sz="1600" dirty="0">
                    <a:sym typeface="Symbol"/>
                  </a:rPr>
                  <a:t>, iremos usar a distribuição Normal Padrão, desde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pPr>
                      <m:e>
                        <m:r>
                          <a:rPr lang="pt-BR" altLang="pt-BR" sz="1600" i="1" smtClean="0">
                            <a:latin typeface="Cambria Math"/>
                            <a:ea typeface="Cambria Math"/>
                            <a:sym typeface="Symbol"/>
                          </a:rPr>
                          <m:t>𝜎</m:t>
                        </m:r>
                      </m:e>
                      <m:sup>
                        <m:r>
                          <a:rPr lang="pt-BR" altLang="pt-BR" sz="1600" b="0" i="1" smtClean="0">
                            <a:latin typeface="Cambria Math"/>
                            <a:ea typeface="Cambria Math"/>
                            <a:sym typeface="Symbol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altLang="pt-BR" sz="1600" dirty="0">
                    <a:sym typeface="Symbol"/>
                  </a:rPr>
                  <a:t> seja conhecida</a:t>
                </a:r>
                <a:r>
                  <a:rPr lang="pt-BR" altLang="pt-BR" sz="1600" dirty="0">
                    <a:sym typeface="Symbol" pitchFamily="18" charset="2"/>
                  </a:rPr>
                  <a:t>.</a:t>
                </a:r>
                <a:endParaRPr lang="pt-BR" altLang="pt-BR" sz="1600" dirty="0"/>
              </a:p>
            </p:txBody>
          </p:sp>
        </mc:Choice>
        <mc:Fallback xmlns="">
          <p:sp>
            <p:nvSpPr>
              <p:cNvPr id="26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524" y="6084585"/>
                <a:ext cx="7688907" cy="584775"/>
              </a:xfrm>
              <a:prstGeom prst="rect">
                <a:avLst/>
              </a:prstGeom>
              <a:blipFill rotWithShape="1">
                <a:blip r:embed="rId25" cstate="print"/>
                <a:stretch>
                  <a:fillRect l="-476" t="-4167" r="-793" b="-135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10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7" grpId="0"/>
      <p:bldP spid="5" grpId="0" animBg="1"/>
      <p:bldP spid="26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amostral relacionada com </a:t>
            </a:r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t-BR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39" name="Grupo 5"/>
          <p:cNvGrpSpPr>
            <a:grpSpLocks/>
          </p:cNvGrpSpPr>
          <p:nvPr/>
        </p:nvGrpSpPr>
        <p:grpSpPr bwMode="auto">
          <a:xfrm>
            <a:off x="838200" y="2035175"/>
            <a:ext cx="1776413" cy="349250"/>
            <a:chOff x="838200" y="2035076"/>
            <a:chExt cx="1776413" cy="349250"/>
          </a:xfrm>
        </p:grpSpPr>
        <p:graphicFrame>
          <p:nvGraphicFramePr>
            <p:cNvPr id="14359" name="Object 3"/>
            <p:cNvGraphicFramePr>
              <a:graphicFrameLocks noChangeAspect="1"/>
            </p:cNvGraphicFramePr>
            <p:nvPr/>
          </p:nvGraphicFramePr>
          <p:xfrm>
            <a:off x="1284288" y="2035076"/>
            <a:ext cx="13303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8" name="Equation" r:id="rId3" imgW="927100" imgH="241300" progId="">
                    <p:embed/>
                  </p:oleObj>
                </mc:Choice>
                <mc:Fallback>
                  <p:oleObj name="Equation" r:id="rId3" imgW="927100" imgH="241300" progId="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288" y="2035076"/>
                          <a:ext cx="1330325" cy="349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0" name="Text Box 4"/>
            <p:cNvSpPr txBox="1">
              <a:spLocks noChangeArrowheads="1"/>
            </p:cNvSpPr>
            <p:nvPr/>
          </p:nvSpPr>
          <p:spPr bwMode="auto">
            <a:xfrm>
              <a:off x="838200" y="2041426"/>
              <a:ext cx="4365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</a:t>
              </a:r>
            </a:p>
          </p:txBody>
        </p:sp>
      </p:grp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2824163" y="2532063"/>
          <a:ext cx="125888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9" name="Equation" r:id="rId5" imgW="876300" imgH="419100" progId="">
                  <p:embed/>
                </p:oleObj>
              </mc:Choice>
              <mc:Fallback>
                <p:oleObj name="Equation" r:id="rId5" imgW="876300" imgH="41910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532063"/>
                        <a:ext cx="1258887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6" name="Object 6"/>
          <p:cNvGraphicFramePr>
            <a:graphicFrameLocks noChangeAspect="1"/>
          </p:cNvGraphicFramePr>
          <p:nvPr/>
        </p:nvGraphicFramePr>
        <p:xfrm>
          <a:off x="928688" y="2573338"/>
          <a:ext cx="1003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0" name="Equation" r:id="rId7" imgW="698197" imgH="393529" progId="">
                  <p:embed/>
                </p:oleObj>
              </mc:Choice>
              <mc:Fallback>
                <p:oleObj name="Equation" r:id="rId7" imgW="698197" imgH="393529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573338"/>
                        <a:ext cx="1003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928688" y="2573338"/>
          <a:ext cx="1514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1" name="Equation" r:id="rId9" imgW="1054100" imgH="393700" progId="">
                  <p:embed/>
                </p:oleObj>
              </mc:Choice>
              <mc:Fallback>
                <p:oleObj name="Equation" r:id="rId9" imgW="1054100" imgH="393700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573338"/>
                        <a:ext cx="1514475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8"/>
          <p:cNvGraphicFramePr>
            <a:graphicFrameLocks noChangeAspect="1"/>
          </p:cNvGraphicFramePr>
          <p:nvPr/>
        </p:nvGraphicFramePr>
        <p:xfrm>
          <a:off x="2827338" y="2533650"/>
          <a:ext cx="13874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2" name="Equation" r:id="rId11" imgW="965200" imgH="419100" progId="">
                  <p:embed/>
                </p:oleObj>
              </mc:Choice>
              <mc:Fallback>
                <p:oleObj name="Equation" r:id="rId11" imgW="965200" imgH="419100" progId="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2533650"/>
                        <a:ext cx="1387475" cy="608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9" name="Object 9"/>
          <p:cNvGraphicFramePr>
            <a:graphicFrameLocks noChangeAspect="1"/>
          </p:cNvGraphicFramePr>
          <p:nvPr/>
        </p:nvGraphicFramePr>
        <p:xfrm>
          <a:off x="922338" y="3213100"/>
          <a:ext cx="151606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3" name="Equation" r:id="rId13" imgW="1054100" imgH="609600" progId="">
                  <p:embed/>
                </p:oleObj>
              </mc:Choice>
              <mc:Fallback>
                <p:oleObj name="Equation" r:id="rId13" imgW="1054100" imgH="609600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3213100"/>
                        <a:ext cx="1516062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0" name="Object 10"/>
          <p:cNvGraphicFramePr>
            <a:graphicFrameLocks noChangeAspect="1"/>
          </p:cNvGraphicFramePr>
          <p:nvPr/>
        </p:nvGraphicFramePr>
        <p:xfrm>
          <a:off x="922338" y="3213100"/>
          <a:ext cx="164306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4" name="Equation" r:id="rId15" imgW="1143000" imgH="609600" progId="">
                  <p:embed/>
                </p:oleObj>
              </mc:Choice>
              <mc:Fallback>
                <p:oleObj name="Equation" r:id="rId15" imgW="1143000" imgH="60960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3213100"/>
                        <a:ext cx="1643062" cy="884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38200" y="4077072"/>
            <a:ext cx="3581400" cy="336550"/>
            <a:chOff x="576" y="3024"/>
            <a:chExt cx="2256" cy="212"/>
          </a:xfrm>
        </p:grpSpPr>
        <p:sp>
          <p:nvSpPr>
            <p:cNvPr id="14357" name="Text Box 12"/>
            <p:cNvSpPr txBox="1">
              <a:spLocks noChangeArrowheads="1"/>
            </p:cNvSpPr>
            <p:nvPr/>
          </p:nvSpPr>
          <p:spPr bwMode="auto">
            <a:xfrm>
              <a:off x="576" y="3024"/>
              <a:ext cx="22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Substituindo-se </a:t>
              </a:r>
              <a:r>
                <a:rPr lang="pt-BR" altLang="pt-BR" sz="1600" i="1">
                  <a:sym typeface="Symbol" pitchFamily="18" charset="2"/>
                </a:rPr>
                <a:t></a:t>
              </a:r>
              <a:r>
                <a:rPr lang="pt-BR" altLang="pt-BR" sz="1600">
                  <a:sym typeface="Symbol" pitchFamily="18" charset="2"/>
                </a:rPr>
                <a:t> por     tem-se que</a:t>
              </a:r>
              <a:endParaRPr lang="pt-BR" altLang="pt-BR" sz="1600"/>
            </a:p>
          </p:txBody>
        </p:sp>
        <p:graphicFrame>
          <p:nvGraphicFramePr>
            <p:cNvPr id="14358" name="Object 13"/>
            <p:cNvGraphicFramePr>
              <a:graphicFrameLocks noChangeAspect="1"/>
            </p:cNvGraphicFramePr>
            <p:nvPr/>
          </p:nvGraphicFramePr>
          <p:xfrm>
            <a:off x="1951" y="3024"/>
            <a:ext cx="161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5" name="Equation" r:id="rId17" imgW="177646" imgH="190335" progId="">
                    <p:embed/>
                  </p:oleObj>
                </mc:Choice>
                <mc:Fallback>
                  <p:oleObj name="Equation" r:id="rId17" imgW="177646" imgH="190335" progId="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3024"/>
                          <a:ext cx="161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82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824808"/>
              </p:ext>
            </p:extLst>
          </p:nvPr>
        </p:nvGraphicFramePr>
        <p:xfrm>
          <a:off x="922338" y="4458072"/>
          <a:ext cx="178911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6" name="Equation" r:id="rId19" imgW="1244600" imgH="609600" progId="">
                  <p:embed/>
                </p:oleObj>
              </mc:Choice>
              <mc:Fallback>
                <p:oleObj name="Equation" r:id="rId19" imgW="1244600" imgH="609600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458072"/>
                        <a:ext cx="1789112" cy="884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2955925" y="4827960"/>
            <a:ext cx="3052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(perde-se 1 grau de liberdade)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898525" y="5220072"/>
            <a:ext cx="4587875" cy="920750"/>
            <a:chOff x="566" y="3235"/>
            <a:chExt cx="2890" cy="580"/>
          </a:xfrm>
        </p:grpSpPr>
        <p:sp>
          <p:nvSpPr>
            <p:cNvPr id="14355" name="Text Box 17"/>
            <p:cNvSpPr txBox="1">
              <a:spLocks noChangeArrowheads="1"/>
            </p:cNvSpPr>
            <p:nvPr/>
          </p:nvSpPr>
          <p:spPr bwMode="auto">
            <a:xfrm>
              <a:off x="566" y="3497"/>
              <a:ext cx="34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mas</a:t>
              </a:r>
            </a:p>
          </p:txBody>
        </p:sp>
        <p:graphicFrame>
          <p:nvGraphicFramePr>
            <p:cNvPr id="14356" name="Object 18"/>
            <p:cNvGraphicFramePr>
              <a:graphicFrameLocks noChangeAspect="1"/>
            </p:cNvGraphicFramePr>
            <p:nvPr/>
          </p:nvGraphicFramePr>
          <p:xfrm>
            <a:off x="926" y="3235"/>
            <a:ext cx="2530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7" name="Equation" r:id="rId21" imgW="2794000" imgH="635000" progId="">
                    <p:embed/>
                  </p:oleObj>
                </mc:Choice>
                <mc:Fallback>
                  <p:oleObj name="Equation" r:id="rId21" imgW="2794000" imgH="635000" progId="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3235"/>
                          <a:ext cx="2530" cy="5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82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742522"/>
              </p:ext>
            </p:extLst>
          </p:nvPr>
        </p:nvGraphicFramePr>
        <p:xfrm>
          <a:off x="5572125" y="5494710"/>
          <a:ext cx="16414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8" name="Equation" r:id="rId23" imgW="1143000" imgH="419100" progId="">
                  <p:embed/>
                </p:oleObj>
              </mc:Choice>
              <mc:Fallback>
                <p:oleObj name="Equation" r:id="rId23" imgW="1143000" imgH="419100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5494710"/>
                        <a:ext cx="1641475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7DC53-5890-4B99-8897-586AF6C762FE}" type="slidenum">
              <a:rPr lang="pt-BR"/>
              <a:pPr>
                <a:defRPr/>
              </a:pPr>
              <a:t>41</a:t>
            </a:fld>
            <a:endParaRPr lang="pt-BR"/>
          </a:p>
        </p:txBody>
      </p:sp>
      <p:graphicFrame>
        <p:nvGraphicFramePr>
          <p:cNvPr id="14353" name="Objeto 4"/>
          <p:cNvGraphicFramePr>
            <a:graphicFrameLocks noChangeAspect="1"/>
          </p:cNvGraphicFramePr>
          <p:nvPr/>
        </p:nvGraphicFramePr>
        <p:xfrm>
          <a:off x="928688" y="1484313"/>
          <a:ext cx="18557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9" name="Equation" r:id="rId25" imgW="1295400" imgH="254000" progId="">
                  <p:embed/>
                </p:oleObj>
              </mc:Choice>
              <mc:Fallback>
                <p:oleObj name="Equation" r:id="rId25" imgW="1295400" imgH="254000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484313"/>
                        <a:ext cx="1855787" cy="363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CaixaDeTexto 4"/>
          <p:cNvSpPr txBox="1">
            <a:spLocks noChangeArrowheads="1"/>
          </p:cNvSpPr>
          <p:nvPr/>
        </p:nvSpPr>
        <p:spPr bwMode="auto">
          <a:xfrm>
            <a:off x="2955925" y="1497013"/>
            <a:ext cx="1909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amostra aleatória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5806958" y="5419179"/>
            <a:ext cx="1485605" cy="7701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2817972" y="2024903"/>
            <a:ext cx="44903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distribuição </a:t>
            </a:r>
            <a:r>
              <a:rPr lang="pt-BR" altLang="pt-BR" sz="1600" dirty="0">
                <a:solidFill>
                  <a:srgbClr val="FF0000"/>
                </a:solidFill>
                <a:sym typeface="Symbol" pitchFamily="18" charset="2"/>
              </a:rPr>
              <a:t>normal</a:t>
            </a:r>
            <a:r>
              <a:rPr lang="pt-BR" altLang="pt-BR" sz="1600" dirty="0">
                <a:sym typeface="Symbol" pitchFamily="18" charset="2"/>
              </a:rPr>
              <a:t> com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sym typeface="Symbol" pitchFamily="18" charset="2"/>
              </a:rPr>
              <a:t> e </a:t>
            </a:r>
            <a:r>
              <a:rPr lang="pt-BR" altLang="pt-BR" sz="1600" i="1" dirty="0">
                <a:sym typeface="Symbol" pitchFamily="18" charset="2"/>
              </a:rPr>
              <a:t></a:t>
            </a:r>
            <a:r>
              <a:rPr lang="pt-BR" altLang="pt-BR" sz="1600" baseline="30000" dirty="0"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sym typeface="Symbol" pitchFamily="18" charset="2"/>
              </a:rPr>
              <a:t> desconhecidos</a:t>
            </a:r>
            <a:endParaRPr lang="pt-BR" altLang="pt-BR" sz="1600" dirty="0"/>
          </a:p>
        </p:txBody>
      </p:sp>
      <p:sp>
        <p:nvSpPr>
          <p:cNvPr id="27" name="CaixaDeTexto 4"/>
          <p:cNvSpPr txBox="1">
            <a:spLocks noChangeArrowheads="1"/>
          </p:cNvSpPr>
          <p:nvPr/>
        </p:nvSpPr>
        <p:spPr bwMode="auto">
          <a:xfrm>
            <a:off x="2817972" y="3501008"/>
            <a:ext cx="2618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  <a:sym typeface="Symbol"/>
              </a:rPr>
              <a:t> precisaria conhecer </a:t>
            </a:r>
            <a:r>
              <a:rPr lang="pt-BR" altLang="pt-BR" sz="1600" i="1" dirty="0">
                <a:solidFill>
                  <a:srgbClr val="FF0000"/>
                </a:solidFill>
                <a:sym typeface="Symbol"/>
              </a:rPr>
              <a:t> </a:t>
            </a:r>
            <a:r>
              <a:rPr lang="pt-BR" altLang="pt-BR" sz="1600" dirty="0">
                <a:solidFill>
                  <a:srgbClr val="FF0000"/>
                </a:solidFill>
                <a:sym typeface="Symbol"/>
              </a:rPr>
              <a:t>!</a:t>
            </a:r>
            <a:endParaRPr lang="pt-BR" altLang="pt-BR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771524" y="6156593"/>
                <a:ext cx="7688907" cy="606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177800" indent="-177800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sym typeface="Symbol" pitchFamily="18" charset="2"/>
                  </a:rPr>
                  <a:t>Conclusão: sempre que precisarmos entender a relação entre </a:t>
                </a:r>
                <a:r>
                  <a:rPr lang="pt-BR" altLang="pt-BR" sz="16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s</a:t>
                </a:r>
                <a:r>
                  <a:rPr lang="pt-BR" altLang="pt-BR" sz="1600" baseline="30000" dirty="0">
                    <a:latin typeface="Times New Roman" charset="0"/>
                    <a:sym typeface="Symbol" pitchFamily="18" charset="2"/>
                  </a:rPr>
                  <a:t>2</a:t>
                </a:r>
                <a:r>
                  <a:rPr lang="pt-BR" altLang="pt-BR" sz="1600" dirty="0">
                    <a:sym typeface="Symbol" pitchFamily="18" charset="2"/>
                  </a:rPr>
                  <a:t> e </a:t>
                </a:r>
                <a:r>
                  <a:rPr lang="pt-BR" altLang="pt-BR" sz="1600" i="1" dirty="0">
                    <a:sym typeface="Symbol" pitchFamily="18" charset="2"/>
                  </a:rPr>
                  <a:t></a:t>
                </a:r>
                <a:r>
                  <a:rPr lang="pt-BR" altLang="pt-BR" sz="1600" baseline="30000" dirty="0">
                    <a:latin typeface="Times New Roman" charset="0"/>
                    <a:sym typeface="Symbol" pitchFamily="18" charset="2"/>
                  </a:rPr>
                  <a:t>2</a:t>
                </a:r>
                <a:r>
                  <a:rPr lang="pt-BR" altLang="pt-BR" sz="1600" dirty="0">
                    <a:sym typeface="Symbol"/>
                  </a:rPr>
                  <a:t>, iremos usar a distribuição </a:t>
                </a:r>
                <a:r>
                  <a:rPr lang="pt-BR" altLang="pt-BR" sz="1600" dirty="0" err="1">
                    <a:sym typeface="Symbol"/>
                  </a:rPr>
                  <a:t>Qui</a:t>
                </a:r>
                <a:r>
                  <a:rPr lang="pt-BR" altLang="pt-BR" sz="1600" dirty="0">
                    <a:sym typeface="Symbol"/>
                  </a:rPr>
                  <a:t>-quadrado (neste caso</a:t>
                </a:r>
                <a:r>
                  <a:rPr lang="pt-BR" altLang="pt-BR" sz="1600" dirty="0">
                    <a:solidFill>
                      <a:srgbClr val="000000"/>
                    </a:solidFill>
                    <a:sym typeface="Symbol"/>
                  </a:rPr>
                  <a:t>, é necessário que </a:t>
                </a:r>
                <a14:m>
                  <m:oMath xmlns:m="http://schemas.openxmlformats.org/officeDocument/2006/math">
                    <m:r>
                      <a:rPr lang="pt-BR" altLang="pt-BR" sz="16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𝑋</m:t>
                    </m:r>
                    <m:r>
                      <a:rPr lang="pt-BR" altLang="pt-BR" sz="16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~</m:t>
                    </m:r>
                    <m:r>
                      <a:rPr lang="pt-BR" altLang="pt-BR" sz="16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𝑁𝑜𝑟𝑚𝑎𝑙</m:t>
                    </m:r>
                  </m:oMath>
                </a14:m>
                <a:r>
                  <a:rPr lang="pt-BR" altLang="pt-BR" sz="1600" dirty="0">
                    <a:sym typeface="Symbol"/>
                  </a:rPr>
                  <a:t>)</a:t>
                </a:r>
                <a:r>
                  <a:rPr lang="pt-BR" altLang="pt-BR" sz="1600" dirty="0">
                    <a:sym typeface="Symbol" pitchFamily="18" charset="2"/>
                  </a:rPr>
                  <a:t>.</a:t>
                </a:r>
                <a:endParaRPr lang="pt-BR" altLang="pt-BR" sz="1600" dirty="0"/>
              </a:p>
            </p:txBody>
          </p:sp>
        </mc:Choice>
        <mc:Fallback xmlns="">
          <p:sp>
            <p:nvSpPr>
              <p:cNvPr id="2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524" y="6156593"/>
                <a:ext cx="7688907" cy="606576"/>
              </a:xfrm>
              <a:prstGeom prst="rect">
                <a:avLst/>
              </a:prstGeom>
              <a:blipFill rotWithShape="1">
                <a:blip r:embed="rId27" cstate="print"/>
                <a:stretch>
                  <a:fillRect l="-476" t="-4040" b="-101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1536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5" grpId="0" autoUpdateAnimBg="0"/>
      <p:bldP spid="25" grpId="0" animBg="1"/>
      <p:bldP spid="27" grpId="0"/>
      <p:bldP spid="28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37"/>
          <p:cNvGrpSpPr>
            <a:grpSpLocks/>
          </p:cNvGrpSpPr>
          <p:nvPr/>
        </p:nvGrpSpPr>
        <p:grpSpPr bwMode="auto">
          <a:xfrm>
            <a:off x="3276600" y="5805488"/>
            <a:ext cx="1366838" cy="360362"/>
            <a:chOff x="3275856" y="5805264"/>
            <a:chExt cx="1368152" cy="360040"/>
          </a:xfrm>
        </p:grpSpPr>
        <p:grpSp>
          <p:nvGrpSpPr>
            <p:cNvPr id="17425" name="Grupo 33"/>
            <p:cNvGrpSpPr>
              <a:grpSpLocks/>
            </p:cNvGrpSpPr>
            <p:nvPr/>
          </p:nvGrpSpPr>
          <p:grpSpPr bwMode="auto">
            <a:xfrm>
              <a:off x="3275856" y="6165304"/>
              <a:ext cx="1368152" cy="0"/>
              <a:chOff x="3275856" y="6165304"/>
              <a:chExt cx="1368152" cy="0"/>
            </a:xfrm>
          </p:grpSpPr>
          <p:cxnSp>
            <p:nvCxnSpPr>
              <p:cNvPr id="25" name="Conector reto 24"/>
              <p:cNvCxnSpPr/>
              <p:nvPr/>
            </p:nvCxnSpPr>
            <p:spPr>
              <a:xfrm>
                <a:off x="3275856" y="6165304"/>
                <a:ext cx="3607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/>
              <p:cNvCxnSpPr/>
              <p:nvPr/>
            </p:nvCxnSpPr>
            <p:spPr>
              <a:xfrm>
                <a:off x="3779578" y="6165304"/>
                <a:ext cx="3607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>
              <a:xfrm>
                <a:off x="4283299" y="6165304"/>
                <a:ext cx="3607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426" name="Grupo 30"/>
            <p:cNvGrpSpPr>
              <a:grpSpLocks/>
            </p:cNvGrpSpPr>
            <p:nvPr/>
          </p:nvGrpSpPr>
          <p:grpSpPr bwMode="auto">
            <a:xfrm>
              <a:off x="3309842" y="5805264"/>
              <a:ext cx="1300180" cy="338554"/>
              <a:chOff x="3309842" y="5805264"/>
              <a:chExt cx="1300180" cy="338554"/>
            </a:xfrm>
          </p:grpSpPr>
          <p:sp>
            <p:nvSpPr>
              <p:cNvPr id="17427" name="CaixaDeTexto 29"/>
              <p:cNvSpPr txBox="1">
                <a:spLocks noChangeArrowheads="1"/>
              </p:cNvSpPr>
              <p:nvPr/>
            </p:nvSpPr>
            <p:spPr bwMode="auto">
              <a:xfrm>
                <a:off x="3309842" y="5805264"/>
                <a:ext cx="29206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?</a:t>
                </a:r>
              </a:p>
            </p:txBody>
          </p:sp>
          <p:sp>
            <p:nvSpPr>
              <p:cNvPr id="17428" name="CaixaDeTexto 34"/>
              <p:cNvSpPr txBox="1">
                <a:spLocks noChangeArrowheads="1"/>
              </p:cNvSpPr>
              <p:nvPr/>
            </p:nvSpPr>
            <p:spPr bwMode="auto">
              <a:xfrm>
                <a:off x="3813898" y="5805264"/>
                <a:ext cx="29206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?</a:t>
                </a:r>
              </a:p>
            </p:txBody>
          </p:sp>
          <p:sp>
            <p:nvSpPr>
              <p:cNvPr id="17429" name="CaixaDeTexto 35"/>
              <p:cNvSpPr txBox="1">
                <a:spLocks noChangeArrowheads="1"/>
              </p:cNvSpPr>
              <p:nvPr/>
            </p:nvSpPr>
            <p:spPr bwMode="auto">
              <a:xfrm>
                <a:off x="4317954" y="5805264"/>
                <a:ext cx="29206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?</a:t>
                </a:r>
              </a:p>
            </p:txBody>
          </p:sp>
        </p:grpSp>
      </p:grpSp>
      <p:sp>
        <p:nvSpPr>
          <p:cNvPr id="37" name="CaixaDeTexto 36"/>
          <p:cNvSpPr txBox="1">
            <a:spLocks noChangeArrowheads="1"/>
          </p:cNvSpPr>
          <p:nvPr/>
        </p:nvSpPr>
        <p:spPr bwMode="auto">
          <a:xfrm>
            <a:off x="3200400" y="5799138"/>
            <a:ext cx="511175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cs typeface="Times New Roman" charset="0"/>
              </a:rPr>
              <a:t>-3,5</a:t>
            </a:r>
          </a:p>
        </p:txBody>
      </p:sp>
      <p:sp>
        <p:nvSpPr>
          <p:cNvPr id="40" name="CaixaDeTexto 39"/>
          <p:cNvSpPr txBox="1">
            <a:spLocks noChangeArrowheads="1"/>
          </p:cNvSpPr>
          <p:nvPr/>
        </p:nvSpPr>
        <p:spPr bwMode="auto">
          <a:xfrm>
            <a:off x="3740150" y="5799138"/>
            <a:ext cx="4397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cs typeface="Times New Roman" charset="0"/>
              </a:rPr>
              <a:t>0,5</a:t>
            </a:r>
          </a:p>
        </p:txBody>
      </p:sp>
      <p:sp>
        <p:nvSpPr>
          <p:cNvPr id="41" name="CaixaDeTexto 40"/>
          <p:cNvSpPr txBox="1">
            <a:spLocks noChangeArrowheads="1"/>
          </p:cNvSpPr>
          <p:nvPr/>
        </p:nvSpPr>
        <p:spPr bwMode="auto">
          <a:xfrm>
            <a:off x="4140200" y="5799138"/>
            <a:ext cx="647700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cs typeface="Times New Roman" charset="0"/>
              </a:rPr>
              <a:t>100,9</a:t>
            </a:r>
          </a:p>
        </p:txBody>
      </p:sp>
      <p:sp>
        <p:nvSpPr>
          <p:cNvPr id="13927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Graus de liberdade</a:t>
            </a:r>
            <a:endParaRPr lang="pt-BR" baseline="30000" dirty="0"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BF0A05-6CAA-499D-A5DD-2CF8C35A9910}" type="slidenum">
              <a:rPr lang="pt-BR"/>
              <a:pPr>
                <a:defRPr/>
              </a:pPr>
              <a:t>42</a:t>
            </a:fld>
            <a:endParaRPr lang="pt-BR"/>
          </a:p>
        </p:txBody>
      </p:sp>
      <p:sp>
        <p:nvSpPr>
          <p:cNvPr id="17416" name="Text Box 41"/>
          <p:cNvSpPr txBox="1">
            <a:spLocks noChangeArrowheads="1"/>
          </p:cNvSpPr>
          <p:nvPr/>
        </p:nvSpPr>
        <p:spPr bwMode="auto">
          <a:xfrm>
            <a:off x="250825" y="1557338"/>
            <a:ext cx="84978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De modo geral, pode-se entender “grau de liberdade” como o número de valores que, no final de um cálculo de uma estatística, estão “livres para variarem”, ou seja, que têm o comportamento de variáveis aleatórias.</a:t>
            </a:r>
            <a:endParaRPr lang="pt-BR" altLang="pt-BR" sz="1600" baseline="30000" dirty="0">
              <a:solidFill>
                <a:srgbClr val="FF0000"/>
              </a:solidFill>
              <a:latin typeface="Times New Roman" charset="0"/>
              <a:cs typeface="Times New Roman" charset="0"/>
            </a:endParaRP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/>
        </p:nvGraphicFramePr>
        <p:xfrm>
          <a:off x="644525" y="3946525"/>
          <a:ext cx="13255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3" imgW="927100" imgH="279400" progId="">
                  <p:embed/>
                </p:oleObj>
              </mc:Choice>
              <mc:Fallback>
                <p:oleObj name="Equation" r:id="rId3" imgW="927100" imgH="2794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3946525"/>
                        <a:ext cx="13255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1"/>
          <p:cNvSpPr txBox="1">
            <a:spLocks noChangeArrowheads="1"/>
          </p:cNvSpPr>
          <p:nvPr/>
        </p:nvSpPr>
        <p:spPr bwMode="auto">
          <a:xfrm>
            <a:off x="250825" y="2933700"/>
            <a:ext cx="8137525" cy="79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Por exemplo: deseja-se avaliar os desvios em torno da média a partir de uma amostra de 3 valores retirados de uma população normalmente distribuída.</a:t>
            </a:r>
            <a:endParaRPr lang="pt-BR" altLang="pt-BR" sz="1600" baseline="30000" dirty="0">
              <a:solidFill>
                <a:srgbClr val="FF0000"/>
              </a:solidFill>
              <a:latin typeface="Times New Roman" charset="0"/>
              <a:cs typeface="Times New Roman" charset="0"/>
            </a:endParaRPr>
          </a:p>
        </p:txBody>
      </p:sp>
      <p:grpSp>
        <p:nvGrpSpPr>
          <p:cNvPr id="3" name="Grupo 2"/>
          <p:cNvGrpSpPr>
            <a:grpSpLocks/>
          </p:cNvGrpSpPr>
          <p:nvPr/>
        </p:nvGrpSpPr>
        <p:grpSpPr bwMode="auto">
          <a:xfrm>
            <a:off x="2051050" y="3914775"/>
            <a:ext cx="3168650" cy="461963"/>
            <a:chOff x="2195736" y="4149080"/>
            <a:chExt cx="3168352" cy="461665"/>
          </a:xfrm>
        </p:grpSpPr>
        <p:graphicFrame>
          <p:nvGraphicFramePr>
            <p:cNvPr id="17423" name="Objeto 6"/>
            <p:cNvGraphicFramePr>
              <a:graphicFrameLocks noChangeAspect="1"/>
            </p:cNvGraphicFramePr>
            <p:nvPr/>
          </p:nvGraphicFramePr>
          <p:xfrm>
            <a:off x="3203500" y="4198937"/>
            <a:ext cx="2160588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3" name="Equation" r:id="rId5" imgW="1511300" imgH="254000" progId="">
                    <p:embed/>
                  </p:oleObj>
                </mc:Choice>
                <mc:Fallback>
                  <p:oleObj name="Equation" r:id="rId5" imgW="1511300" imgH="254000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500" y="4198937"/>
                          <a:ext cx="2160588" cy="36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4" name="Text Box 41"/>
            <p:cNvSpPr txBox="1">
              <a:spLocks noChangeArrowheads="1"/>
            </p:cNvSpPr>
            <p:nvPr/>
          </p:nvSpPr>
          <p:spPr bwMode="auto">
            <a:xfrm>
              <a:off x="2195736" y="4149080"/>
              <a:ext cx="11521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3538" indent="-36353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ym typeface="Symbol" pitchFamily="18" charset="2"/>
                </a:rPr>
                <a:t>Amostra:</a:t>
              </a:r>
              <a:endParaRPr lang="pt-BR" altLang="pt-BR" sz="1600" baseline="30000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</p:grpSp>
      <p:sp>
        <p:nvSpPr>
          <p:cNvPr id="10" name="Text Box 41"/>
          <p:cNvSpPr txBox="1">
            <a:spLocks noChangeArrowheads="1"/>
          </p:cNvSpPr>
          <p:nvPr/>
        </p:nvSpPr>
        <p:spPr bwMode="auto">
          <a:xfrm>
            <a:off x="250825" y="4518025"/>
            <a:ext cx="63373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sym typeface="Symbol" pitchFamily="18" charset="2"/>
              </a:rPr>
              <a:t>Quais são os valores possíveis de serem obtidos nesta amostra?</a:t>
            </a:r>
          </a:p>
        </p:txBody>
      </p: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625475" y="5157788"/>
            <a:ext cx="77771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sym typeface="Symbol" pitchFamily="18" charset="2"/>
              </a:rPr>
              <a:t>R: Neste caso, posso escolher “livremente” quaisquer 3 valores entre - e +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5292725" y="3935413"/>
            <a:ext cx="17272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pt-BR" altLang="pt-BR" sz="1600" i="1">
                <a:solidFill>
                  <a:srgbClr val="FF0000"/>
                </a:solidFill>
                <a:sym typeface="Symbol" pitchFamily="18" charset="2"/>
              </a:rPr>
              <a:t></a:t>
            </a:r>
            <a:r>
              <a:rPr lang="pt-BR" altLang="pt-BR" sz="1600">
                <a:solidFill>
                  <a:srgbClr val="FF0000"/>
                </a:solidFill>
                <a:sym typeface="Symbol" pitchFamily="18" charset="2"/>
              </a:rPr>
              <a:t> é conhecida)</a:t>
            </a:r>
            <a:endParaRPr lang="pt-BR" altLang="pt-BR" sz="1600" baseline="30000">
              <a:solidFill>
                <a:srgbClr val="FF0000"/>
              </a:solidFill>
              <a:latin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718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1" grpId="0" animBg="1"/>
      <p:bldP spid="6" grpId="0"/>
      <p:bldP spid="10" grpId="0"/>
      <p:bldP spid="11" grpId="0"/>
      <p:bldP spid="4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Graus de liberdade</a:t>
            </a:r>
            <a:endParaRPr lang="pt-BR" baseline="30000" dirty="0"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D89A4C-3685-4041-BB6A-7D5840319C6F}" type="slidenum">
              <a:rPr lang="pt-BR"/>
              <a:pPr>
                <a:defRPr/>
              </a:pPr>
              <a:t>43</a:t>
            </a:fld>
            <a:endParaRPr lang="pt-BR"/>
          </a:p>
        </p:txBody>
      </p:sp>
      <p:grpSp>
        <p:nvGrpSpPr>
          <p:cNvPr id="18436" name="Grupo 3"/>
          <p:cNvGrpSpPr>
            <a:grpSpLocks/>
          </p:cNvGrpSpPr>
          <p:nvPr/>
        </p:nvGrpSpPr>
        <p:grpSpPr bwMode="auto">
          <a:xfrm>
            <a:off x="250825" y="1552575"/>
            <a:ext cx="5761038" cy="419346"/>
            <a:chOff x="251520" y="5482150"/>
            <a:chExt cx="5760640" cy="420521"/>
          </a:xfrm>
        </p:grpSpPr>
        <p:sp>
          <p:nvSpPr>
            <p:cNvPr id="18461" name="Text Box 41"/>
            <p:cNvSpPr txBox="1">
              <a:spLocks noChangeArrowheads="1"/>
            </p:cNvSpPr>
            <p:nvPr/>
          </p:nvSpPr>
          <p:spPr bwMode="auto">
            <a:xfrm>
              <a:off x="251520" y="5482150"/>
              <a:ext cx="5760640" cy="420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3538" indent="-36353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ym typeface="Symbol" pitchFamily="18" charset="2"/>
                </a:rPr>
                <a:t>Agora, se </a:t>
              </a:r>
              <a:r>
                <a:rPr lang="pt-BR" altLang="pt-BR" sz="1600" i="1" dirty="0">
                  <a:sym typeface="Symbol" pitchFamily="18" charset="2"/>
                </a:rPr>
                <a:t></a:t>
              </a:r>
              <a:r>
                <a:rPr lang="pt-BR" altLang="pt-BR" sz="1600" dirty="0">
                  <a:sym typeface="Symbol" pitchFamily="18" charset="2"/>
                </a:rPr>
                <a:t> é desconhecido e o substituímos por     ...</a:t>
              </a:r>
            </a:p>
          </p:txBody>
        </p:sp>
        <p:graphicFrame>
          <p:nvGraphicFramePr>
            <p:cNvPr id="18462" name="Objeto 12"/>
            <p:cNvGraphicFramePr>
              <a:graphicFrameLocks noChangeAspect="1"/>
            </p:cNvGraphicFramePr>
            <p:nvPr/>
          </p:nvGraphicFramePr>
          <p:xfrm>
            <a:off x="4896478" y="5563441"/>
            <a:ext cx="255587" cy="271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4" name="Equation" r:id="rId3" imgW="177646" imgH="190335" progId="">
                    <p:embed/>
                  </p:oleObj>
                </mc:Choice>
                <mc:Fallback>
                  <p:oleObj name="Equation" r:id="rId3" imgW="177646" imgH="190335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478" y="5563441"/>
                          <a:ext cx="255587" cy="271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37" name="Grupo 13"/>
          <p:cNvGrpSpPr>
            <a:grpSpLocks/>
          </p:cNvGrpSpPr>
          <p:nvPr/>
        </p:nvGrpSpPr>
        <p:grpSpPr bwMode="auto">
          <a:xfrm>
            <a:off x="611188" y="2133600"/>
            <a:ext cx="3233737" cy="460375"/>
            <a:chOff x="2195736" y="4149080"/>
            <a:chExt cx="3232578" cy="461665"/>
          </a:xfrm>
        </p:grpSpPr>
        <p:graphicFrame>
          <p:nvGraphicFramePr>
            <p:cNvPr id="18459" name="Objeto 14"/>
            <p:cNvGraphicFramePr>
              <a:graphicFrameLocks noChangeAspect="1"/>
            </p:cNvGraphicFramePr>
            <p:nvPr/>
          </p:nvGraphicFramePr>
          <p:xfrm>
            <a:off x="3140727" y="4182203"/>
            <a:ext cx="2287587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5" name="Equation" r:id="rId5" imgW="1600200" imgH="279400" progId="">
                    <p:embed/>
                  </p:oleObj>
                </mc:Choice>
                <mc:Fallback>
                  <p:oleObj name="Equation" r:id="rId5" imgW="1600200" imgH="279400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0727" y="4182203"/>
                          <a:ext cx="2287587" cy="396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0" name="Text Box 41"/>
            <p:cNvSpPr txBox="1">
              <a:spLocks noChangeArrowheads="1"/>
            </p:cNvSpPr>
            <p:nvPr/>
          </p:nvSpPr>
          <p:spPr bwMode="auto">
            <a:xfrm>
              <a:off x="2195736" y="4149080"/>
              <a:ext cx="115212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3538" indent="-36353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ym typeface="Symbol" pitchFamily="18" charset="2"/>
                </a:rPr>
                <a:t>Amostra:</a:t>
              </a:r>
              <a:endParaRPr lang="pt-BR" altLang="pt-BR" sz="1600" baseline="30000">
                <a:solidFill>
                  <a:srgbClr val="FF0000"/>
                </a:solidFill>
                <a:latin typeface="Times New Roman" charset="0"/>
                <a:cs typeface="Times New Roman" charset="0"/>
              </a:endParaRPr>
            </a:p>
          </p:txBody>
        </p:sp>
      </p:grpSp>
      <p:grpSp>
        <p:nvGrpSpPr>
          <p:cNvPr id="9" name="Grupo 8"/>
          <p:cNvGrpSpPr>
            <a:grpSpLocks/>
          </p:cNvGrpSpPr>
          <p:nvPr/>
        </p:nvGrpSpPr>
        <p:grpSpPr bwMode="auto">
          <a:xfrm>
            <a:off x="250825" y="2636838"/>
            <a:ext cx="5257800" cy="612775"/>
            <a:chOff x="4427984" y="5203099"/>
            <a:chExt cx="5256510" cy="612775"/>
          </a:xfrm>
        </p:grpSpPr>
        <p:sp>
          <p:nvSpPr>
            <p:cNvPr id="18456" name="Text Box 41"/>
            <p:cNvSpPr txBox="1">
              <a:spLocks noChangeArrowheads="1"/>
            </p:cNvSpPr>
            <p:nvPr/>
          </p:nvSpPr>
          <p:spPr bwMode="auto">
            <a:xfrm>
              <a:off x="4427984" y="5273526"/>
              <a:ext cx="5256510" cy="4208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63538" indent="-363538"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ym typeface="Symbol" pitchFamily="18" charset="2"/>
                </a:rPr>
                <a:t>Como                                   então  </a:t>
              </a:r>
            </a:p>
          </p:txBody>
        </p:sp>
        <p:graphicFrame>
          <p:nvGraphicFramePr>
            <p:cNvPr id="18457" name="Objeto 18"/>
            <p:cNvGraphicFramePr>
              <a:graphicFrameLocks noChangeAspect="1"/>
            </p:cNvGraphicFramePr>
            <p:nvPr/>
          </p:nvGraphicFramePr>
          <p:xfrm>
            <a:off x="5043026" y="5349484"/>
            <a:ext cx="2014537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6" name="Equation" r:id="rId7" imgW="1409088" imgH="253890" progId="">
                    <p:embed/>
                  </p:oleObj>
                </mc:Choice>
                <mc:Fallback>
                  <p:oleObj name="Equation" r:id="rId7" imgW="1409088" imgH="253890" progId="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3026" y="5349484"/>
                          <a:ext cx="2014537" cy="3635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8" name="Objeto 20"/>
            <p:cNvGraphicFramePr>
              <a:graphicFrameLocks noChangeAspect="1"/>
            </p:cNvGraphicFramePr>
            <p:nvPr/>
          </p:nvGraphicFramePr>
          <p:xfrm>
            <a:off x="7708900" y="5203099"/>
            <a:ext cx="1435100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7" name="Equation" r:id="rId9" imgW="1002865" imgH="431613" progId="">
                    <p:embed/>
                  </p:oleObj>
                </mc:Choice>
                <mc:Fallback>
                  <p:oleObj name="Equation" r:id="rId9" imgW="1002865" imgH="431613" progId="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8900" y="5203099"/>
                          <a:ext cx="1435100" cy="612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41"/>
          <p:cNvSpPr txBox="1">
            <a:spLocks noChangeArrowheads="1"/>
          </p:cNvSpPr>
          <p:nvPr/>
        </p:nvSpPr>
        <p:spPr bwMode="auto">
          <a:xfrm>
            <a:off x="250825" y="3389313"/>
            <a:ext cx="84978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sym typeface="Symbol" pitchFamily="18" charset="2"/>
              </a:rPr>
              <a:t>Assim, ao se escolher os dois primeiros valores, o terceiro é necessariamente conhecido. Neste caso, perde-se 1 grau de liberdade</a:t>
            </a:r>
          </a:p>
        </p:txBody>
      </p:sp>
      <p:sp>
        <p:nvSpPr>
          <p:cNvPr id="18440" name="Text Box 41"/>
          <p:cNvSpPr txBox="1">
            <a:spLocks noChangeArrowheads="1"/>
          </p:cNvSpPr>
          <p:nvPr/>
        </p:nvSpPr>
        <p:spPr bwMode="auto">
          <a:xfrm>
            <a:off x="250825" y="5407025"/>
            <a:ext cx="8497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3538" indent="-363538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pt-BR" altLang="pt-BR" sz="1600">
                <a:sym typeface="Symbol" pitchFamily="18" charset="2"/>
              </a:rPr>
              <a:t>As perdas de graus de liberdade acontecem sempre que um parâmetro é substituído por seu estimador </a:t>
            </a:r>
          </a:p>
        </p:txBody>
      </p:sp>
      <p:grpSp>
        <p:nvGrpSpPr>
          <p:cNvPr id="25" name="Grupo 24"/>
          <p:cNvGrpSpPr>
            <a:grpSpLocks/>
          </p:cNvGrpSpPr>
          <p:nvPr/>
        </p:nvGrpSpPr>
        <p:grpSpPr bwMode="auto">
          <a:xfrm>
            <a:off x="3276600" y="4586288"/>
            <a:ext cx="1366838" cy="360362"/>
            <a:chOff x="3275856" y="5805264"/>
            <a:chExt cx="1368152" cy="360040"/>
          </a:xfrm>
        </p:grpSpPr>
        <p:grpSp>
          <p:nvGrpSpPr>
            <p:cNvPr id="18448" name="Grupo 26"/>
            <p:cNvGrpSpPr>
              <a:grpSpLocks/>
            </p:cNvGrpSpPr>
            <p:nvPr/>
          </p:nvGrpSpPr>
          <p:grpSpPr bwMode="auto">
            <a:xfrm>
              <a:off x="3275856" y="6165304"/>
              <a:ext cx="1368152" cy="0"/>
              <a:chOff x="3275856" y="6165304"/>
              <a:chExt cx="1368152" cy="0"/>
            </a:xfrm>
          </p:grpSpPr>
          <p:cxnSp>
            <p:nvCxnSpPr>
              <p:cNvPr id="32" name="Conector reto 31"/>
              <p:cNvCxnSpPr/>
              <p:nvPr/>
            </p:nvCxnSpPr>
            <p:spPr>
              <a:xfrm>
                <a:off x="3275856" y="6165304"/>
                <a:ext cx="3607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to 32"/>
              <p:cNvCxnSpPr/>
              <p:nvPr/>
            </p:nvCxnSpPr>
            <p:spPr>
              <a:xfrm>
                <a:off x="3779578" y="6165304"/>
                <a:ext cx="3607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/>
              <p:cNvCxnSpPr/>
              <p:nvPr/>
            </p:nvCxnSpPr>
            <p:spPr>
              <a:xfrm>
                <a:off x="4283299" y="6165304"/>
                <a:ext cx="36070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9" name="Grupo 27"/>
            <p:cNvGrpSpPr>
              <a:grpSpLocks/>
            </p:cNvGrpSpPr>
            <p:nvPr/>
          </p:nvGrpSpPr>
          <p:grpSpPr bwMode="auto">
            <a:xfrm>
              <a:off x="3309842" y="5805264"/>
              <a:ext cx="1300180" cy="338554"/>
              <a:chOff x="3309842" y="5805264"/>
              <a:chExt cx="1300180" cy="338554"/>
            </a:xfrm>
          </p:grpSpPr>
          <p:sp>
            <p:nvSpPr>
              <p:cNvPr id="18450" name="CaixaDeTexto 28"/>
              <p:cNvSpPr txBox="1">
                <a:spLocks noChangeArrowheads="1"/>
              </p:cNvSpPr>
              <p:nvPr/>
            </p:nvSpPr>
            <p:spPr bwMode="auto">
              <a:xfrm>
                <a:off x="3309842" y="5805264"/>
                <a:ext cx="29206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?</a:t>
                </a:r>
              </a:p>
            </p:txBody>
          </p:sp>
          <p:sp>
            <p:nvSpPr>
              <p:cNvPr id="18451" name="CaixaDeTexto 29"/>
              <p:cNvSpPr txBox="1">
                <a:spLocks noChangeArrowheads="1"/>
              </p:cNvSpPr>
              <p:nvPr/>
            </p:nvSpPr>
            <p:spPr bwMode="auto">
              <a:xfrm>
                <a:off x="3813898" y="5805264"/>
                <a:ext cx="29206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?</a:t>
                </a:r>
              </a:p>
            </p:txBody>
          </p:sp>
          <p:sp>
            <p:nvSpPr>
              <p:cNvPr id="18452" name="CaixaDeTexto 30"/>
              <p:cNvSpPr txBox="1">
                <a:spLocks noChangeArrowheads="1"/>
              </p:cNvSpPr>
              <p:nvPr/>
            </p:nvSpPr>
            <p:spPr bwMode="auto">
              <a:xfrm>
                <a:off x="4317954" y="5805264"/>
                <a:ext cx="29206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?</a:t>
                </a:r>
              </a:p>
            </p:txBody>
          </p:sp>
        </p:grpSp>
      </p:grpSp>
      <p:sp>
        <p:nvSpPr>
          <p:cNvPr id="35" name="CaixaDeTexto 34"/>
          <p:cNvSpPr txBox="1">
            <a:spLocks noChangeArrowheads="1"/>
          </p:cNvSpPr>
          <p:nvPr/>
        </p:nvSpPr>
        <p:spPr bwMode="auto">
          <a:xfrm>
            <a:off x="3200400" y="4581525"/>
            <a:ext cx="511175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cs typeface="Times New Roman" charset="0"/>
              </a:rPr>
              <a:t>-1,5</a:t>
            </a:r>
          </a:p>
        </p:txBody>
      </p:sp>
      <p:sp>
        <p:nvSpPr>
          <p:cNvPr id="36" name="CaixaDeTexto 35"/>
          <p:cNvSpPr txBox="1">
            <a:spLocks noChangeArrowheads="1"/>
          </p:cNvSpPr>
          <p:nvPr/>
        </p:nvSpPr>
        <p:spPr bwMode="auto">
          <a:xfrm>
            <a:off x="3740150" y="4581525"/>
            <a:ext cx="43973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Times New Roman" charset="0"/>
                <a:cs typeface="Times New Roman" charset="0"/>
              </a:rPr>
              <a:t>0,1</a:t>
            </a:r>
          </a:p>
        </p:txBody>
      </p:sp>
      <p:sp>
        <p:nvSpPr>
          <p:cNvPr id="37" name="CaixaDeTexto 36"/>
          <p:cNvSpPr txBox="1">
            <a:spLocks noChangeArrowheads="1"/>
          </p:cNvSpPr>
          <p:nvPr/>
        </p:nvSpPr>
        <p:spPr bwMode="auto">
          <a:xfrm>
            <a:off x="4243388" y="4581525"/>
            <a:ext cx="441325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1,4</a:t>
            </a:r>
          </a:p>
        </p:txBody>
      </p:sp>
      <p:grpSp>
        <p:nvGrpSpPr>
          <p:cNvPr id="20" name="Grupo 19"/>
          <p:cNvGrpSpPr>
            <a:grpSpLocks/>
          </p:cNvGrpSpPr>
          <p:nvPr/>
        </p:nvGrpSpPr>
        <p:grpSpPr bwMode="auto">
          <a:xfrm>
            <a:off x="4491022" y="4213225"/>
            <a:ext cx="2565326" cy="635000"/>
            <a:chOff x="4490894" y="4213156"/>
            <a:chExt cx="2565630" cy="634518"/>
          </a:xfrm>
        </p:grpSpPr>
        <p:graphicFrame>
          <p:nvGraphicFramePr>
            <p:cNvPr id="18446" name="Objeto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8649348"/>
                </p:ext>
              </p:extLst>
            </p:nvPr>
          </p:nvGraphicFramePr>
          <p:xfrm>
            <a:off x="4860758" y="4213156"/>
            <a:ext cx="2195766" cy="342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8" name="Equation" r:id="rId11" imgW="1536480" imgH="241200" progId="">
                    <p:embed/>
                  </p:oleObj>
                </mc:Choice>
                <mc:Fallback>
                  <p:oleObj name="Equation" r:id="rId11" imgW="1536480" imgH="241200" progId="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758" y="4213156"/>
                          <a:ext cx="2195766" cy="3426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Arco 17"/>
            <p:cNvSpPr/>
            <p:nvPr/>
          </p:nvSpPr>
          <p:spPr>
            <a:xfrm flipH="1">
              <a:off x="4490894" y="4365440"/>
              <a:ext cx="657301" cy="482234"/>
            </a:xfrm>
            <a:prstGeom prst="arc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822875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8440" grpId="0"/>
      <p:bldP spid="35" grpId="0" animBg="1"/>
      <p:bldP spid="36" grpId="0" animBg="1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392" name="Object 8"/>
          <p:cNvGraphicFramePr>
            <a:graphicFrameLocks noChangeAspect="1"/>
          </p:cNvGraphicFramePr>
          <p:nvPr/>
        </p:nvGraphicFramePr>
        <p:xfrm>
          <a:off x="914400" y="2724150"/>
          <a:ext cx="9683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8" name="Equation" r:id="rId3" imgW="672808" imgH="609336" progId="">
                  <p:embed/>
                </p:oleObj>
              </mc:Choice>
              <mc:Fallback>
                <p:oleObj name="Equation" r:id="rId3" imgW="672808" imgH="609336" progId="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24150"/>
                        <a:ext cx="968375" cy="884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4" name="Object 20"/>
          <p:cNvGraphicFramePr>
            <a:graphicFrameLocks noChangeAspect="1"/>
          </p:cNvGraphicFramePr>
          <p:nvPr/>
        </p:nvGraphicFramePr>
        <p:xfrm>
          <a:off x="1741488" y="2894013"/>
          <a:ext cx="657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9" name="Equation" r:id="rId5" imgW="457002" imgH="203112" progId="">
                  <p:embed/>
                </p:oleObj>
              </mc:Choice>
              <mc:Fallback>
                <p:oleObj name="Equation" r:id="rId5" imgW="457002" imgH="203112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2894013"/>
                        <a:ext cx="657225" cy="295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846785"/>
              </p:ext>
            </p:extLst>
          </p:nvPr>
        </p:nvGraphicFramePr>
        <p:xfrm>
          <a:off x="900113" y="4167333"/>
          <a:ext cx="115093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Equation" r:id="rId7" imgW="800100" imgH="419100" progId="">
                  <p:embed/>
                </p:oleObj>
              </mc:Choice>
              <mc:Fallback>
                <p:oleObj name="Equation" r:id="rId7" imgW="800100" imgH="41910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67333"/>
                        <a:ext cx="1150937" cy="608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613542"/>
              </p:ext>
            </p:extLst>
          </p:nvPr>
        </p:nvGraphicFramePr>
        <p:xfrm>
          <a:off x="1900238" y="4283220"/>
          <a:ext cx="401637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Equation" r:id="rId9" imgW="279279" imgH="241195" progId="">
                  <p:embed/>
                </p:oleObj>
              </mc:Choice>
              <mc:Fallback>
                <p:oleObj name="Equation" r:id="rId9" imgW="279279" imgH="241195" progId="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4283220"/>
                        <a:ext cx="401637" cy="350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241885"/>
              </p:ext>
            </p:extLst>
          </p:nvPr>
        </p:nvGraphicFramePr>
        <p:xfrm>
          <a:off x="2729984" y="3789040"/>
          <a:ext cx="1277938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2" name="Equation" r:id="rId11" imgW="889000" imgH="1066800" progId="">
                  <p:embed/>
                </p:oleObj>
              </mc:Choice>
              <mc:Fallback>
                <p:oleObj name="Equation" r:id="rId11" imgW="889000" imgH="1066800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9984" y="3789040"/>
                        <a:ext cx="1277938" cy="1546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186395"/>
              </p:ext>
            </p:extLst>
          </p:nvPr>
        </p:nvGraphicFramePr>
        <p:xfrm>
          <a:off x="4025384" y="3789040"/>
          <a:ext cx="858838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3" name="Equation" r:id="rId13" imgW="596900" imgH="977900" progId="">
                  <p:embed/>
                </p:oleObj>
              </mc:Choice>
              <mc:Fallback>
                <p:oleObj name="Equation" r:id="rId13" imgW="596900" imgH="977900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384" y="3789040"/>
                        <a:ext cx="858838" cy="14176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222234" y="4170040"/>
            <a:ext cx="244475" cy="990600"/>
            <a:chOff x="1420" y="2448"/>
            <a:chExt cx="154" cy="624"/>
          </a:xfrm>
        </p:grpSpPr>
        <p:sp>
          <p:nvSpPr>
            <p:cNvPr id="22550" name="Line 25"/>
            <p:cNvSpPr>
              <a:spLocks noChangeShapeType="1"/>
            </p:cNvSpPr>
            <p:nvPr/>
          </p:nvSpPr>
          <p:spPr bwMode="auto">
            <a:xfrm flipH="1">
              <a:off x="1420" y="2448"/>
              <a:ext cx="144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51" name="Line 26"/>
            <p:cNvSpPr>
              <a:spLocks noChangeShapeType="1"/>
            </p:cNvSpPr>
            <p:nvPr/>
          </p:nvSpPr>
          <p:spPr bwMode="auto">
            <a:xfrm flipH="1">
              <a:off x="1430" y="2976"/>
              <a:ext cx="144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1444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785890"/>
              </p:ext>
            </p:extLst>
          </p:nvPr>
        </p:nvGraphicFramePr>
        <p:xfrm>
          <a:off x="4863584" y="4336728"/>
          <a:ext cx="9683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4" name="Equation" r:id="rId15" imgW="672808" imgH="609336" progId="">
                  <p:embed/>
                </p:oleObj>
              </mc:Choice>
              <mc:Fallback>
                <p:oleObj name="Equation" r:id="rId15" imgW="672808" imgH="609336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584" y="4336728"/>
                        <a:ext cx="968375" cy="884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501339"/>
              </p:ext>
            </p:extLst>
          </p:nvPr>
        </p:nvGraphicFramePr>
        <p:xfrm>
          <a:off x="4863584" y="4336728"/>
          <a:ext cx="11144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Equation" r:id="rId17" imgW="774364" imgH="609336" progId="">
                  <p:embed/>
                </p:oleObj>
              </mc:Choice>
              <mc:Fallback>
                <p:oleObj name="Equation" r:id="rId17" imgW="774364" imgH="609336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584" y="4336728"/>
                        <a:ext cx="1114425" cy="884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4B8F4-AE64-4FFD-829E-EBFCEC2F8181}" type="slidenum">
              <a:rPr lang="pt-BR"/>
              <a:pPr>
                <a:defRPr/>
              </a:pPr>
              <a:t>44</a:t>
            </a:fld>
            <a:endParaRPr lang="pt-BR"/>
          </a:p>
        </p:txBody>
      </p:sp>
      <p:grpSp>
        <p:nvGrpSpPr>
          <p:cNvPr id="22541" name="Grupo 5"/>
          <p:cNvGrpSpPr>
            <a:grpSpLocks/>
          </p:cNvGrpSpPr>
          <p:nvPr/>
        </p:nvGrpSpPr>
        <p:grpSpPr bwMode="auto">
          <a:xfrm>
            <a:off x="838200" y="2035175"/>
            <a:ext cx="1776413" cy="349250"/>
            <a:chOff x="838200" y="2035076"/>
            <a:chExt cx="1776413" cy="349250"/>
          </a:xfrm>
        </p:grpSpPr>
        <p:graphicFrame>
          <p:nvGraphicFramePr>
            <p:cNvPr id="22548" name="Object 3"/>
            <p:cNvGraphicFramePr>
              <a:graphicFrameLocks noChangeAspect="1"/>
            </p:cNvGraphicFramePr>
            <p:nvPr/>
          </p:nvGraphicFramePr>
          <p:xfrm>
            <a:off x="1284288" y="2035076"/>
            <a:ext cx="133032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6" name="Equation" r:id="rId19" imgW="927100" imgH="241300" progId="">
                    <p:embed/>
                  </p:oleObj>
                </mc:Choice>
                <mc:Fallback>
                  <p:oleObj name="Equation" r:id="rId19" imgW="927100" imgH="241300" progId="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288" y="2035076"/>
                          <a:ext cx="1330325" cy="349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9" name="Text Box 4"/>
            <p:cNvSpPr txBox="1">
              <a:spLocks noChangeArrowheads="1"/>
            </p:cNvSpPr>
            <p:nvPr/>
          </p:nvSpPr>
          <p:spPr bwMode="auto">
            <a:xfrm>
              <a:off x="838200" y="2041426"/>
              <a:ext cx="4365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</a:t>
              </a:r>
            </a:p>
          </p:txBody>
        </p:sp>
      </p:grpSp>
      <p:graphicFrame>
        <p:nvGraphicFramePr>
          <p:cNvPr id="22543" name="Objeto 4"/>
          <p:cNvGraphicFramePr>
            <a:graphicFrameLocks noChangeAspect="1"/>
          </p:cNvGraphicFramePr>
          <p:nvPr/>
        </p:nvGraphicFramePr>
        <p:xfrm>
          <a:off x="928688" y="1484313"/>
          <a:ext cx="1855787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Equation" r:id="rId21" imgW="1295400" imgH="254000" progId="">
                  <p:embed/>
                </p:oleObj>
              </mc:Choice>
              <mc:Fallback>
                <p:oleObj name="Equation" r:id="rId21" imgW="1295400" imgH="254000" progId="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484313"/>
                        <a:ext cx="1855787" cy="363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CaixaDeTexto 4"/>
          <p:cNvSpPr txBox="1">
            <a:spLocks noChangeArrowheads="1"/>
          </p:cNvSpPr>
          <p:nvPr/>
        </p:nvSpPr>
        <p:spPr bwMode="auto">
          <a:xfrm>
            <a:off x="2955925" y="1497013"/>
            <a:ext cx="19097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amostra aleatória</a:t>
            </a:r>
          </a:p>
        </p:txBody>
      </p:sp>
      <p:grpSp>
        <p:nvGrpSpPr>
          <p:cNvPr id="5" name="Grupo 4"/>
          <p:cNvGrpSpPr>
            <a:grpSpLocks/>
          </p:cNvGrpSpPr>
          <p:nvPr/>
        </p:nvGrpSpPr>
        <p:grpSpPr bwMode="auto">
          <a:xfrm>
            <a:off x="3011488" y="2708275"/>
            <a:ext cx="2424112" cy="596900"/>
            <a:chOff x="5632132" y="2636912"/>
            <a:chExt cx="2424083" cy="596900"/>
          </a:xfrm>
        </p:grpSpPr>
        <p:graphicFrame>
          <p:nvGraphicFramePr>
            <p:cNvPr id="22546" name="Objeto 3"/>
            <p:cNvGraphicFramePr>
              <a:graphicFrameLocks noChangeAspect="1"/>
            </p:cNvGraphicFramePr>
            <p:nvPr/>
          </p:nvGraphicFramePr>
          <p:xfrm>
            <a:off x="6732240" y="2636912"/>
            <a:ext cx="1323975" cy="596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8" name="Equation" r:id="rId23" imgW="927100" imgH="419100" progId="">
                    <p:embed/>
                  </p:oleObj>
                </mc:Choice>
                <mc:Fallback>
                  <p:oleObj name="Equation" r:id="rId23" imgW="927100" imgH="419100" progId="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2240" y="2636912"/>
                          <a:ext cx="1323975" cy="596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7" name="CaixaDeTexto 4"/>
            <p:cNvSpPr txBox="1">
              <a:spLocks noChangeArrowheads="1"/>
            </p:cNvSpPr>
            <p:nvPr/>
          </p:nvSpPr>
          <p:spPr bwMode="auto">
            <a:xfrm>
              <a:off x="5632132" y="2766085"/>
              <a:ext cx="117211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Lembrete:</a:t>
              </a:r>
            </a:p>
          </p:txBody>
        </p:sp>
      </p:grpSp>
      <p:sp>
        <p:nvSpPr>
          <p:cNvPr id="27" name="Retângulo 26"/>
          <p:cNvSpPr/>
          <p:nvPr/>
        </p:nvSpPr>
        <p:spPr>
          <a:xfrm>
            <a:off x="4874698" y="4246240"/>
            <a:ext cx="1172130" cy="1089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898612"/>
              </p:ext>
            </p:extLst>
          </p:nvPr>
        </p:nvGraphicFramePr>
        <p:xfrm>
          <a:off x="7208064" y="4255492"/>
          <a:ext cx="144303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Equation" r:id="rId25" imgW="1002960" imgH="622080" progId="">
                  <p:embed/>
                </p:oleObj>
              </mc:Choice>
              <mc:Fallback>
                <p:oleObj name="Equation" r:id="rId25" imgW="1002960" imgH="622080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8064" y="4255492"/>
                        <a:ext cx="1443037" cy="901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CaixaDeTexto 4"/>
          <p:cNvSpPr txBox="1">
            <a:spLocks noChangeArrowheads="1"/>
          </p:cNvSpPr>
          <p:nvPr/>
        </p:nvSpPr>
        <p:spPr bwMode="auto">
          <a:xfrm>
            <a:off x="6418853" y="3776196"/>
            <a:ext cx="24016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Se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pt-BR" sz="1600" dirty="0"/>
              <a:t> é grande (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pt-BR" sz="1600" dirty="0"/>
              <a:t> </a:t>
            </a:r>
            <a:r>
              <a:rPr lang="pt-BR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100</a:t>
            </a:r>
            <a:r>
              <a:rPr lang="pt-BR" altLang="pt-BR" sz="1600" dirty="0"/>
              <a:t>):</a:t>
            </a:r>
          </a:p>
        </p:txBody>
      </p:sp>
      <p:sp>
        <p:nvSpPr>
          <p:cNvPr id="62" name="Rectangle 11"/>
          <p:cNvSpPr>
            <a:spLocks noGrp="1" noChangeArrowheads="1"/>
          </p:cNvSpPr>
          <p:nvPr>
            <p:ph type="title"/>
          </p:nvPr>
        </p:nvSpPr>
        <p:spPr>
          <a:xfrm>
            <a:off x="107504" y="609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Distribuição amostral relacionada com</a:t>
            </a:r>
            <a:endParaRPr lang="pt-BR" i="1" dirty="0"/>
          </a:p>
        </p:txBody>
      </p:sp>
      <p:graphicFrame>
        <p:nvGraphicFramePr>
          <p:cNvPr id="63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637266"/>
              </p:ext>
            </p:extLst>
          </p:nvPr>
        </p:nvGraphicFramePr>
        <p:xfrm>
          <a:off x="8004069" y="679048"/>
          <a:ext cx="456363" cy="488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0" name="Equation" r:id="rId27" imgW="177480" imgH="190440" progId="">
                  <p:embed/>
                </p:oleObj>
              </mc:Choice>
              <mc:Fallback>
                <p:oleObj name="Equation" r:id="rId27" imgW="177480" imgH="190440" progId="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4069" y="679048"/>
                        <a:ext cx="456363" cy="488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41"/>
          <p:cNvSpPr txBox="1">
            <a:spLocks noChangeArrowheads="1"/>
          </p:cNvSpPr>
          <p:nvPr/>
        </p:nvSpPr>
        <p:spPr bwMode="auto">
          <a:xfrm>
            <a:off x="2817972" y="2024903"/>
            <a:ext cx="44903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distribuição </a:t>
            </a:r>
            <a:r>
              <a:rPr lang="pt-BR" altLang="pt-BR" sz="1600" dirty="0">
                <a:solidFill>
                  <a:srgbClr val="FF0000"/>
                </a:solidFill>
                <a:sym typeface="Symbol" pitchFamily="18" charset="2"/>
              </a:rPr>
              <a:t>normal</a:t>
            </a:r>
            <a:r>
              <a:rPr lang="pt-BR" altLang="pt-BR" sz="1600" dirty="0">
                <a:sym typeface="Symbol" pitchFamily="18" charset="2"/>
              </a:rPr>
              <a:t> com </a:t>
            </a:r>
            <a:r>
              <a:rPr lang="pt-BR" altLang="pt-BR" sz="1600" i="1" dirty="0">
                <a:sym typeface="Symbol" pitchFamily="18" charset="2"/>
              </a:rPr>
              <a:t></a:t>
            </a:r>
            <a:r>
              <a:rPr lang="pt-BR" altLang="pt-BR" sz="1600" dirty="0">
                <a:sym typeface="Symbol" pitchFamily="18" charset="2"/>
              </a:rPr>
              <a:t> e </a:t>
            </a:r>
            <a:r>
              <a:rPr lang="pt-BR" altLang="pt-BR" sz="1600" i="1" dirty="0">
                <a:solidFill>
                  <a:srgbClr val="FF0000"/>
                </a:solidFill>
                <a:sym typeface="Symbol" pitchFamily="18" charset="2"/>
              </a:rPr>
              <a:t></a:t>
            </a:r>
            <a:r>
              <a:rPr lang="pt-BR" altLang="pt-BR" sz="1600" baseline="30000" dirty="0">
                <a:solidFill>
                  <a:srgbClr val="FF0000"/>
                </a:solidFill>
                <a:latin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solidFill>
                  <a:srgbClr val="FF0000"/>
                </a:solidFill>
                <a:sym typeface="Symbol" pitchFamily="18" charset="2"/>
              </a:rPr>
              <a:t> desconhecidos</a:t>
            </a:r>
            <a:endParaRPr lang="pt-BR" altLang="pt-BR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41"/>
              <p:cNvSpPr txBox="1">
                <a:spLocks noChangeArrowheads="1"/>
              </p:cNvSpPr>
              <p:nvPr/>
            </p:nvSpPr>
            <p:spPr bwMode="auto">
              <a:xfrm>
                <a:off x="771524" y="5661248"/>
                <a:ext cx="768890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177800" indent="-177800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>
                    <a:sym typeface="Symbol" pitchFamily="18" charset="2"/>
                  </a:rPr>
                  <a:t>Conclusão: sempre que precisarmos entender a relação entre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altLang="pt-BR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accPr>
                      <m:e>
                        <m:r>
                          <a:rPr lang="pt-BR" altLang="pt-BR" sz="1600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acc>
                  </m:oMath>
                </a14:m>
                <a:r>
                  <a:rPr lang="pt-BR" altLang="pt-BR" sz="1600" dirty="0">
                    <a:sym typeface="Symbol" pitchFamily="18" charset="2"/>
                  </a:rPr>
                  <a:t> e </a:t>
                </a:r>
                <a:r>
                  <a:rPr lang="pt-BR" altLang="pt-BR" sz="1600" i="1" dirty="0">
                    <a:sym typeface="Symbol"/>
                  </a:rPr>
                  <a:t></a:t>
                </a:r>
                <a:r>
                  <a:rPr lang="pt-BR" altLang="pt-BR" sz="1600" dirty="0">
                    <a:sym typeface="Symbol"/>
                  </a:rPr>
                  <a:t> </a:t>
                </a:r>
                <a:r>
                  <a:rPr lang="pt-BR" altLang="pt-BR" sz="1600" dirty="0" smtClean="0">
                    <a:sym typeface="Symbol"/>
                  </a:rPr>
                  <a:t>mas </a:t>
                </a:r>
                <a:r>
                  <a:rPr lang="pt-BR" altLang="pt-BR" sz="1600" i="1" dirty="0">
                    <a:sym typeface="Symbol" pitchFamily="18" charset="2"/>
                  </a:rPr>
                  <a:t></a:t>
                </a:r>
                <a:r>
                  <a:rPr lang="pt-BR" altLang="pt-BR" sz="1600" baseline="30000" dirty="0">
                    <a:latin typeface="Times New Roman" charset="0"/>
                    <a:sym typeface="Symbol" pitchFamily="18" charset="2"/>
                  </a:rPr>
                  <a:t>2  </a:t>
                </a:r>
                <a:r>
                  <a:rPr lang="pt-BR" altLang="pt-BR" sz="1600" dirty="0">
                    <a:sym typeface="Symbol"/>
                  </a:rPr>
                  <a:t>for desconhecida, iremos usar a distribuição </a:t>
                </a:r>
                <a:r>
                  <a:rPr lang="pt-BR" altLang="pt-BR" sz="1600" i="1" dirty="0">
                    <a:sym typeface="Symbol"/>
                  </a:rPr>
                  <a:t>t-</a:t>
                </a:r>
                <a:r>
                  <a:rPr lang="pt-BR" altLang="pt-BR" sz="1600" i="1" dirty="0" err="1">
                    <a:sym typeface="Symbol"/>
                  </a:rPr>
                  <a:t>Student</a:t>
                </a:r>
                <a:r>
                  <a:rPr lang="pt-BR" altLang="pt-BR" sz="1600" dirty="0">
                    <a:sym typeface="Symbol"/>
                  </a:rPr>
                  <a:t> (neste caso</a:t>
                </a:r>
                <a:r>
                  <a:rPr lang="pt-BR" altLang="pt-BR" sz="1600" dirty="0">
                    <a:solidFill>
                      <a:srgbClr val="000000"/>
                    </a:solidFill>
                    <a:sym typeface="Symbol"/>
                  </a:rPr>
                  <a:t>, é necessário que </a:t>
                </a:r>
                <a14:m>
                  <m:oMath xmlns:m="http://schemas.openxmlformats.org/officeDocument/2006/math">
                    <m:r>
                      <a:rPr lang="pt-BR" altLang="pt-BR" sz="16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𝑋</m:t>
                    </m:r>
                    <m:r>
                      <a:rPr lang="pt-BR" altLang="pt-BR" sz="16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~</m:t>
                    </m:r>
                    <m:r>
                      <a:rPr lang="pt-BR" altLang="pt-BR" sz="1600" b="0" i="1" smtClean="0">
                        <a:solidFill>
                          <a:srgbClr val="FF0000"/>
                        </a:solidFill>
                        <a:latin typeface="Cambria Math"/>
                        <a:sym typeface="Symbol"/>
                      </a:rPr>
                      <m:t>𝑁𝑜𝑟𝑚𝑎𝑙</m:t>
                    </m:r>
                  </m:oMath>
                </a14:m>
                <a:r>
                  <a:rPr lang="pt-BR" altLang="pt-BR" sz="1600" dirty="0">
                    <a:sym typeface="Symbol"/>
                  </a:rPr>
                  <a:t>)</a:t>
                </a:r>
                <a:r>
                  <a:rPr lang="pt-BR" altLang="pt-BR" sz="1600" dirty="0">
                    <a:sym typeface="Symbol" pitchFamily="18" charset="2"/>
                  </a:rPr>
                  <a:t>. Se </a:t>
                </a:r>
                <a:r>
                  <a:rPr lang="pt-BR" altLang="pt-BR" sz="16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n</a:t>
                </a:r>
                <a:r>
                  <a:rPr lang="pt-BR" altLang="pt-BR" sz="1600" dirty="0">
                    <a:sym typeface="Symbol" pitchFamily="18" charset="2"/>
                  </a:rPr>
                  <a:t> for grande, pode-se usar a Normal Padrão.</a:t>
                </a:r>
                <a:endParaRPr lang="pt-BR" altLang="pt-BR" sz="1600" dirty="0"/>
              </a:p>
            </p:txBody>
          </p:sp>
        </mc:Choice>
        <mc:Fallback xmlns="">
          <p:sp>
            <p:nvSpPr>
              <p:cNvPr id="28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524" y="5661248"/>
                <a:ext cx="7688907" cy="830997"/>
              </a:xfrm>
              <a:prstGeom prst="rect">
                <a:avLst/>
              </a:prstGeom>
              <a:blipFill rotWithShape="0">
                <a:blip r:embed="rId29" cstate="print"/>
                <a:stretch>
                  <a:fillRect l="-476" t="-2941" r="-238" b="-955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011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0" grpId="0"/>
      <p:bldP spid="2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36279"/>
              </p:ext>
            </p:extLst>
          </p:nvPr>
        </p:nvGraphicFramePr>
        <p:xfrm>
          <a:off x="3018358" y="3649807"/>
          <a:ext cx="6175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4" name="Equation" r:id="rId3" imgW="431613" imgH="241195" progId="">
                  <p:embed/>
                </p:oleObj>
              </mc:Choice>
              <mc:Fallback>
                <p:oleObj name="Equation" r:id="rId3" imgW="431613" imgH="241195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358" y="3649807"/>
                        <a:ext cx="61753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808098"/>
              </p:ext>
            </p:extLst>
          </p:nvPr>
        </p:nvGraphicFramePr>
        <p:xfrm>
          <a:off x="3018358" y="3501008"/>
          <a:ext cx="141446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5" name="Equation" r:id="rId5" imgW="990600" imgH="457200" progId="">
                  <p:embed/>
                </p:oleObj>
              </mc:Choice>
              <mc:Fallback>
                <p:oleObj name="Equation" r:id="rId5" imgW="990600" imgH="457200" progId="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358" y="3501008"/>
                        <a:ext cx="1414463" cy="652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107504" y="609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Distribuição amostral relacionada com     e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E2FC2-25DE-4CC1-BC5E-87F8878921B9}" type="slidenum">
              <a:rPr lang="pt-BR"/>
              <a:pPr>
                <a:defRPr/>
              </a:pPr>
              <a:t>45</a:t>
            </a:fld>
            <a:endParaRPr lang="pt-BR"/>
          </a:p>
        </p:txBody>
      </p:sp>
      <p:graphicFrame>
        <p:nvGraphicFramePr>
          <p:cNvPr id="7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357656"/>
              </p:ext>
            </p:extLst>
          </p:nvPr>
        </p:nvGraphicFramePr>
        <p:xfrm>
          <a:off x="2008704" y="5337225"/>
          <a:ext cx="22510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6" name="Equation" r:id="rId7" imgW="1574800" imgH="698500" progId="">
                  <p:embed/>
                </p:oleObj>
              </mc:Choice>
              <mc:Fallback>
                <p:oleObj name="Equation" r:id="rId7" imgW="1574800" imgH="698500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704" y="5337225"/>
                        <a:ext cx="225107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516812"/>
              </p:ext>
            </p:extLst>
          </p:nvPr>
        </p:nvGraphicFramePr>
        <p:xfrm>
          <a:off x="4110554" y="5507087"/>
          <a:ext cx="6524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7" name="Equation" r:id="rId9" imgW="457002" imgH="203112" progId="">
                  <p:embed/>
                </p:oleObj>
              </mc:Choice>
              <mc:Fallback>
                <p:oleObj name="Equation" r:id="rId9" imgW="457002" imgH="203112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554" y="5507087"/>
                        <a:ext cx="652463" cy="288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148284"/>
              </p:ext>
            </p:extLst>
          </p:nvPr>
        </p:nvGraphicFramePr>
        <p:xfrm>
          <a:off x="757238" y="2928938"/>
          <a:ext cx="1450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8" name="Equation" r:id="rId11" imgW="1015920" imgH="253800" progId="">
                  <p:embed/>
                </p:oleObj>
              </mc:Choice>
              <mc:Fallback>
                <p:oleObj name="Equation" r:id="rId11" imgW="1015920" imgH="253800" progId="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2928938"/>
                        <a:ext cx="14509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547016"/>
              </p:ext>
            </p:extLst>
          </p:nvPr>
        </p:nvGraphicFramePr>
        <p:xfrm>
          <a:off x="2374900" y="2928938"/>
          <a:ext cx="1504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09" name="Equation" r:id="rId13" imgW="1054080" imgH="253800" progId="">
                  <p:embed/>
                </p:oleObj>
              </mc:Choice>
              <mc:Fallback>
                <p:oleObj name="Equation" r:id="rId13" imgW="1054080" imgH="25380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2928938"/>
                        <a:ext cx="15049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Group 46"/>
          <p:cNvGrpSpPr>
            <a:grpSpLocks/>
          </p:cNvGrpSpPr>
          <p:nvPr/>
        </p:nvGrpSpPr>
        <p:grpSpPr bwMode="auto">
          <a:xfrm>
            <a:off x="4102100" y="2929036"/>
            <a:ext cx="3635374" cy="361950"/>
            <a:chOff x="2584" y="946"/>
            <a:chExt cx="2290" cy="228"/>
          </a:xfrm>
        </p:grpSpPr>
        <p:sp>
          <p:nvSpPr>
            <p:cNvPr id="79" name="Text Box 37"/>
            <p:cNvSpPr txBox="1">
              <a:spLocks noChangeArrowheads="1"/>
            </p:cNvSpPr>
            <p:nvPr/>
          </p:nvSpPr>
          <p:spPr bwMode="auto">
            <a:xfrm>
              <a:off x="2705" y="946"/>
              <a:ext cx="21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ym typeface="Symbol" pitchFamily="18" charset="2"/>
                </a:rPr>
                <a:t>desconhecidas, mas   </a:t>
              </a:r>
              <a:r>
                <a:rPr lang="pt-BR" altLang="pt-BR" sz="1600" i="1" dirty="0">
                  <a:sym typeface="Symbol" pitchFamily="18" charset="2"/>
                </a:rPr>
                <a:t>   </a:t>
              </a:r>
              <a:r>
                <a:rPr lang="pt-BR" altLang="pt-BR" sz="1600" dirty="0">
                  <a:solidFill>
                    <a:srgbClr val="FF0000"/>
                  </a:solidFill>
                  <a:sym typeface="Symbol" pitchFamily="18" charset="2"/>
                </a:rPr>
                <a:t>conhecidas</a:t>
              </a:r>
              <a:endParaRPr lang="pt-BR" altLang="pt-BR" sz="16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80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1233507"/>
                </p:ext>
              </p:extLst>
            </p:nvPr>
          </p:nvGraphicFramePr>
          <p:xfrm>
            <a:off x="2584" y="954"/>
            <a:ext cx="1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0" name="Equation" r:id="rId15" imgW="190440" imgH="241200" progId="">
                    <p:embed/>
                  </p:oleObj>
                </mc:Choice>
                <mc:Fallback>
                  <p:oleObj name="Equation" r:id="rId15" imgW="190440" imgH="241200" progId="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954"/>
                          <a:ext cx="17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614232"/>
                </p:ext>
              </p:extLst>
            </p:nvPr>
          </p:nvGraphicFramePr>
          <p:xfrm>
            <a:off x="3942" y="946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11" name="Equation" r:id="rId17" imgW="203040" imgH="253800" progId="">
                    <p:embed/>
                  </p:oleObj>
                </mc:Choice>
                <mc:Fallback>
                  <p:oleObj name="Equation" r:id="rId17" imgW="203040" imgH="253800" progId="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2" y="946"/>
                          <a:ext cx="183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808365"/>
              </p:ext>
            </p:extLst>
          </p:nvPr>
        </p:nvGraphicFramePr>
        <p:xfrm>
          <a:off x="2987824" y="4170604"/>
          <a:ext cx="1468437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2" name="Equation" r:id="rId19" imgW="1028700" imgH="457200" progId="">
                  <p:embed/>
                </p:oleObj>
              </mc:Choice>
              <mc:Fallback>
                <p:oleObj name="Equation" r:id="rId19" imgW="1028700" imgH="457200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170604"/>
                        <a:ext cx="1468437" cy="652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654174"/>
              </p:ext>
            </p:extLst>
          </p:nvPr>
        </p:nvGraphicFramePr>
        <p:xfrm>
          <a:off x="4969406" y="4229804"/>
          <a:ext cx="10890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3" name="Equation" r:id="rId21" imgW="761669" imgH="241195" progId="">
                  <p:embed/>
                </p:oleObj>
              </mc:Choice>
              <mc:Fallback>
                <p:oleObj name="Equation" r:id="rId21" imgW="761669" imgH="241195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9406" y="4229804"/>
                        <a:ext cx="1089025" cy="344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776548"/>
              </p:ext>
            </p:extLst>
          </p:nvPr>
        </p:nvGraphicFramePr>
        <p:xfrm>
          <a:off x="4969406" y="4082166"/>
          <a:ext cx="27765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4" name="Equation" r:id="rId23" imgW="1943100" imgH="457200" progId="">
                  <p:embed/>
                </p:oleObj>
              </mc:Choice>
              <mc:Fallback>
                <p:oleObj name="Equation" r:id="rId23" imgW="1943100" imgH="45720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9406" y="4082166"/>
                        <a:ext cx="2776538" cy="654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2692691"/>
              </p:ext>
            </p:extLst>
          </p:nvPr>
        </p:nvGraphicFramePr>
        <p:xfrm>
          <a:off x="827584" y="1661121"/>
          <a:ext cx="21828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5" name="Equation" r:id="rId25" imgW="1523880" imgH="304560" progId="">
                  <p:embed/>
                </p:oleObj>
              </mc:Choice>
              <mc:Fallback>
                <p:oleObj name="Equation" r:id="rId25" imgW="1523880" imgH="30456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661121"/>
                        <a:ext cx="2182813" cy="43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CaixaDeTexto 4"/>
          <p:cNvSpPr txBox="1">
            <a:spLocks noChangeArrowheads="1"/>
          </p:cNvSpPr>
          <p:nvPr/>
        </p:nvSpPr>
        <p:spPr bwMode="auto">
          <a:xfrm>
            <a:off x="3360311" y="1935118"/>
            <a:ext cx="36840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2 amostras aleatórias independentes</a:t>
            </a:r>
          </a:p>
        </p:txBody>
      </p:sp>
      <p:graphicFrame>
        <p:nvGraphicFramePr>
          <p:cNvPr id="87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173784"/>
              </p:ext>
            </p:extLst>
          </p:nvPr>
        </p:nvGraphicFramePr>
        <p:xfrm>
          <a:off x="817563" y="2200350"/>
          <a:ext cx="23114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6" name="Equation" r:id="rId27" imgW="1612800" imgH="304560" progId="">
                  <p:embed/>
                </p:oleObj>
              </mc:Choice>
              <mc:Fallback>
                <p:oleObj name="Equation" r:id="rId27" imgW="1612800" imgH="304560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2200350"/>
                        <a:ext cx="2311400" cy="43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etângulo 87"/>
          <p:cNvSpPr/>
          <p:nvPr/>
        </p:nvSpPr>
        <p:spPr>
          <a:xfrm>
            <a:off x="1895347" y="5211882"/>
            <a:ext cx="2952328" cy="1241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4"/>
          <p:cNvSpPr txBox="1">
            <a:spLocks noChangeArrowheads="1"/>
          </p:cNvSpPr>
          <p:nvPr/>
        </p:nvSpPr>
        <p:spPr bwMode="auto">
          <a:xfrm>
            <a:off x="5221764" y="5623083"/>
            <a:ext cx="15824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Normal Padrão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95536" y="3417556"/>
            <a:ext cx="2134131" cy="1742769"/>
            <a:chOff x="395536" y="3417556"/>
            <a:chExt cx="2134131" cy="1742769"/>
          </a:xfrm>
        </p:grpSpPr>
        <p:grpSp>
          <p:nvGrpSpPr>
            <p:cNvPr id="90" name="Grupo 89"/>
            <p:cNvGrpSpPr>
              <a:grpSpLocks/>
            </p:cNvGrpSpPr>
            <p:nvPr/>
          </p:nvGrpSpPr>
          <p:grpSpPr bwMode="auto">
            <a:xfrm>
              <a:off x="395536" y="3417556"/>
              <a:ext cx="2134131" cy="1742769"/>
              <a:chOff x="5606179" y="4597364"/>
              <a:chExt cx="2134173" cy="1742626"/>
            </a:xfrm>
          </p:grpSpPr>
          <p:grpSp>
            <p:nvGrpSpPr>
              <p:cNvPr id="91" name="Grupo 51"/>
              <p:cNvGrpSpPr>
                <a:grpSpLocks/>
              </p:cNvGrpSpPr>
              <p:nvPr/>
            </p:nvGrpSpPr>
            <p:grpSpPr bwMode="auto">
              <a:xfrm>
                <a:off x="5606179" y="4597364"/>
                <a:ext cx="2134173" cy="1742626"/>
                <a:chOff x="4419027" y="3625850"/>
                <a:chExt cx="2134173" cy="1742626"/>
              </a:xfrm>
            </p:grpSpPr>
            <p:sp>
              <p:nvSpPr>
                <p:cNvPr id="95" name="Freeform 31"/>
                <p:cNvSpPr>
                  <a:spLocks/>
                </p:cNvSpPr>
                <p:nvPr/>
              </p:nvSpPr>
              <p:spPr bwMode="auto">
                <a:xfrm>
                  <a:off x="4876800" y="3721100"/>
                  <a:ext cx="1676400" cy="1295400"/>
                </a:xfrm>
                <a:custGeom>
                  <a:avLst/>
                  <a:gdLst>
                    <a:gd name="T0" fmla="*/ 0 w 1056"/>
                    <a:gd name="T1" fmla="*/ 0 h 816"/>
                    <a:gd name="T2" fmla="*/ 0 w 1056"/>
                    <a:gd name="T3" fmla="*/ 2147483647 h 816"/>
                    <a:gd name="T4" fmla="*/ 2147483647 w 1056"/>
                    <a:gd name="T5" fmla="*/ 2147483647 h 816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816"/>
                    <a:gd name="T11" fmla="*/ 1056 w 1056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816">
                      <a:moveTo>
                        <a:pt x="0" y="0"/>
                      </a:moveTo>
                      <a:lnTo>
                        <a:pt x="0" y="816"/>
                      </a:lnTo>
                      <a:lnTo>
                        <a:pt x="1056" y="81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19027" y="3625850"/>
                  <a:ext cx="505277" cy="338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 dirty="0">
                      <a:latin typeface="Times New Roman" charset="0"/>
                    </a:rPr>
                    <a:t>f</a:t>
                  </a:r>
                  <a:r>
                    <a:rPr lang="pt-BR" altLang="pt-BR" sz="1600" dirty="0">
                      <a:latin typeface="Times New Roman" charset="0"/>
                    </a:rPr>
                    <a:t>(</a:t>
                  </a:r>
                  <a:r>
                    <a:rPr lang="pt-BR" altLang="pt-BR" sz="1600" i="1" dirty="0">
                      <a:latin typeface="Times New Roman" charset="0"/>
                    </a:rPr>
                    <a:t>X</a:t>
                  </a:r>
                  <a:r>
                    <a:rPr lang="pt-BR" altLang="pt-BR" sz="1600" dirty="0">
                      <a:latin typeface="Times New Roman" charset="0"/>
                    </a:rPr>
                    <a:t>)</a:t>
                  </a:r>
                </a:p>
              </p:txBody>
            </p:sp>
            <p:sp>
              <p:nvSpPr>
                <p:cNvPr id="97" name="Retângulo 6"/>
                <p:cNvSpPr>
                  <a:spLocks noChangeArrowheads="1"/>
                </p:cNvSpPr>
                <p:nvPr/>
              </p:nvSpPr>
              <p:spPr bwMode="auto">
                <a:xfrm>
                  <a:off x="4709773" y="4891417"/>
                  <a:ext cx="242374" cy="2308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900">
                      <a:latin typeface="Times New Roman" charset="0"/>
                    </a:rPr>
                    <a:t>0</a:t>
                  </a:r>
                  <a:endParaRPr lang="pt-BR" altLang="pt-BR" sz="900"/>
                </a:p>
              </p:txBody>
            </p:sp>
            <p:sp>
              <p:nvSpPr>
                <p:cNvPr id="10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6239837" y="5029950"/>
                  <a:ext cx="309706" cy="338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 dirty="0">
                      <a:latin typeface="Times New Roman" charset="0"/>
                    </a:rPr>
                    <a:t>X</a:t>
                  </a:r>
                  <a:endParaRPr lang="pt-BR" altLang="pt-BR" sz="1600" dirty="0">
                    <a:latin typeface="Times New Roman" charset="0"/>
                  </a:endParaRPr>
                </a:p>
              </p:txBody>
            </p:sp>
          </p:grpSp>
          <p:sp>
            <p:nvSpPr>
              <p:cNvPr id="94" name="Forma livre 93"/>
              <p:cNvSpPr/>
              <p:nvPr/>
            </p:nvSpPr>
            <p:spPr>
              <a:xfrm>
                <a:off x="6255473" y="5548672"/>
                <a:ext cx="1242528" cy="439228"/>
              </a:xfrm>
              <a:custGeom>
                <a:avLst/>
                <a:gdLst>
                  <a:gd name="connsiteX0" fmla="*/ 0 w 1298575"/>
                  <a:gd name="connsiteY0" fmla="*/ 990600 h 993775"/>
                  <a:gd name="connsiteX1" fmla="*/ 123825 w 1298575"/>
                  <a:gd name="connsiteY1" fmla="*/ 908050 h 993775"/>
                  <a:gd name="connsiteX2" fmla="*/ 212725 w 1298575"/>
                  <a:gd name="connsiteY2" fmla="*/ 796925 h 993775"/>
                  <a:gd name="connsiteX3" fmla="*/ 295275 w 1298575"/>
                  <a:gd name="connsiteY3" fmla="*/ 638175 h 993775"/>
                  <a:gd name="connsiteX4" fmla="*/ 365125 w 1298575"/>
                  <a:gd name="connsiteY4" fmla="*/ 466725 h 993775"/>
                  <a:gd name="connsiteX5" fmla="*/ 428625 w 1298575"/>
                  <a:gd name="connsiteY5" fmla="*/ 317500 h 993775"/>
                  <a:gd name="connsiteX6" fmla="*/ 498475 w 1298575"/>
                  <a:gd name="connsiteY6" fmla="*/ 168275 h 993775"/>
                  <a:gd name="connsiteX7" fmla="*/ 565150 w 1298575"/>
                  <a:gd name="connsiteY7" fmla="*/ 44450 h 993775"/>
                  <a:gd name="connsiteX8" fmla="*/ 609600 w 1298575"/>
                  <a:gd name="connsiteY8" fmla="*/ 6350 h 993775"/>
                  <a:gd name="connsiteX9" fmla="*/ 644525 w 1298575"/>
                  <a:gd name="connsiteY9" fmla="*/ 0 h 993775"/>
                  <a:gd name="connsiteX10" fmla="*/ 692150 w 1298575"/>
                  <a:gd name="connsiteY10" fmla="*/ 12700 h 993775"/>
                  <a:gd name="connsiteX11" fmla="*/ 717550 w 1298575"/>
                  <a:gd name="connsiteY11" fmla="*/ 41275 h 993775"/>
                  <a:gd name="connsiteX12" fmla="*/ 762000 w 1298575"/>
                  <a:gd name="connsiteY12" fmla="*/ 95250 h 993775"/>
                  <a:gd name="connsiteX13" fmla="*/ 809625 w 1298575"/>
                  <a:gd name="connsiteY13" fmla="*/ 206375 h 993775"/>
                  <a:gd name="connsiteX14" fmla="*/ 866775 w 1298575"/>
                  <a:gd name="connsiteY14" fmla="*/ 330200 h 993775"/>
                  <a:gd name="connsiteX15" fmla="*/ 911225 w 1298575"/>
                  <a:gd name="connsiteY15" fmla="*/ 431800 h 993775"/>
                  <a:gd name="connsiteX16" fmla="*/ 962025 w 1298575"/>
                  <a:gd name="connsiteY16" fmla="*/ 571500 h 993775"/>
                  <a:gd name="connsiteX17" fmla="*/ 1016000 w 1298575"/>
                  <a:gd name="connsiteY17" fmla="*/ 676275 h 993775"/>
                  <a:gd name="connsiteX18" fmla="*/ 1066800 w 1298575"/>
                  <a:gd name="connsiteY18" fmla="*/ 777875 h 993775"/>
                  <a:gd name="connsiteX19" fmla="*/ 1117600 w 1298575"/>
                  <a:gd name="connsiteY19" fmla="*/ 860425 h 993775"/>
                  <a:gd name="connsiteX20" fmla="*/ 1181100 w 1298575"/>
                  <a:gd name="connsiteY20" fmla="*/ 930275 h 993775"/>
                  <a:gd name="connsiteX21" fmla="*/ 1241425 w 1298575"/>
                  <a:gd name="connsiteY21" fmla="*/ 974725 h 993775"/>
                  <a:gd name="connsiteX22" fmla="*/ 1298575 w 1298575"/>
                  <a:gd name="connsiteY22" fmla="*/ 993775 h 99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98575" h="993775">
                    <a:moveTo>
                      <a:pt x="0" y="990600"/>
                    </a:moveTo>
                    <a:lnTo>
                      <a:pt x="123825" y="908050"/>
                    </a:lnTo>
                    <a:lnTo>
                      <a:pt x="212725" y="796925"/>
                    </a:lnTo>
                    <a:lnTo>
                      <a:pt x="295275" y="638175"/>
                    </a:lnTo>
                    <a:lnTo>
                      <a:pt x="365125" y="466725"/>
                    </a:lnTo>
                    <a:lnTo>
                      <a:pt x="428625" y="317500"/>
                    </a:lnTo>
                    <a:lnTo>
                      <a:pt x="498475" y="168275"/>
                    </a:lnTo>
                    <a:lnTo>
                      <a:pt x="565150" y="44450"/>
                    </a:lnTo>
                    <a:lnTo>
                      <a:pt x="609600" y="6350"/>
                    </a:lnTo>
                    <a:lnTo>
                      <a:pt x="644525" y="0"/>
                    </a:lnTo>
                    <a:lnTo>
                      <a:pt x="692150" y="12700"/>
                    </a:lnTo>
                    <a:lnTo>
                      <a:pt x="717550" y="41275"/>
                    </a:lnTo>
                    <a:lnTo>
                      <a:pt x="762000" y="95250"/>
                    </a:lnTo>
                    <a:lnTo>
                      <a:pt x="809625" y="206375"/>
                    </a:lnTo>
                    <a:lnTo>
                      <a:pt x="866775" y="330200"/>
                    </a:lnTo>
                    <a:lnTo>
                      <a:pt x="911225" y="431800"/>
                    </a:lnTo>
                    <a:lnTo>
                      <a:pt x="962025" y="571500"/>
                    </a:lnTo>
                    <a:lnTo>
                      <a:pt x="1016000" y="676275"/>
                    </a:lnTo>
                    <a:lnTo>
                      <a:pt x="1066800" y="777875"/>
                    </a:lnTo>
                    <a:lnTo>
                      <a:pt x="1117600" y="860425"/>
                    </a:lnTo>
                    <a:lnTo>
                      <a:pt x="1181100" y="930275"/>
                    </a:lnTo>
                    <a:lnTo>
                      <a:pt x="1241425" y="974725"/>
                    </a:lnTo>
                    <a:lnTo>
                      <a:pt x="1298575" y="99377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09" name="Forma livre 108"/>
              <p:cNvSpPr/>
              <p:nvPr/>
            </p:nvSpPr>
            <p:spPr>
              <a:xfrm>
                <a:off x="6876737" y="4810371"/>
                <a:ext cx="621264" cy="1178736"/>
              </a:xfrm>
              <a:custGeom>
                <a:avLst/>
                <a:gdLst>
                  <a:gd name="connsiteX0" fmla="*/ 0 w 1298575"/>
                  <a:gd name="connsiteY0" fmla="*/ 990600 h 993775"/>
                  <a:gd name="connsiteX1" fmla="*/ 123825 w 1298575"/>
                  <a:gd name="connsiteY1" fmla="*/ 908050 h 993775"/>
                  <a:gd name="connsiteX2" fmla="*/ 212725 w 1298575"/>
                  <a:gd name="connsiteY2" fmla="*/ 796925 h 993775"/>
                  <a:gd name="connsiteX3" fmla="*/ 295275 w 1298575"/>
                  <a:gd name="connsiteY3" fmla="*/ 638175 h 993775"/>
                  <a:gd name="connsiteX4" fmla="*/ 365125 w 1298575"/>
                  <a:gd name="connsiteY4" fmla="*/ 466725 h 993775"/>
                  <a:gd name="connsiteX5" fmla="*/ 428625 w 1298575"/>
                  <a:gd name="connsiteY5" fmla="*/ 317500 h 993775"/>
                  <a:gd name="connsiteX6" fmla="*/ 498475 w 1298575"/>
                  <a:gd name="connsiteY6" fmla="*/ 168275 h 993775"/>
                  <a:gd name="connsiteX7" fmla="*/ 565150 w 1298575"/>
                  <a:gd name="connsiteY7" fmla="*/ 44450 h 993775"/>
                  <a:gd name="connsiteX8" fmla="*/ 609600 w 1298575"/>
                  <a:gd name="connsiteY8" fmla="*/ 6350 h 993775"/>
                  <a:gd name="connsiteX9" fmla="*/ 644525 w 1298575"/>
                  <a:gd name="connsiteY9" fmla="*/ 0 h 993775"/>
                  <a:gd name="connsiteX10" fmla="*/ 692150 w 1298575"/>
                  <a:gd name="connsiteY10" fmla="*/ 12700 h 993775"/>
                  <a:gd name="connsiteX11" fmla="*/ 717550 w 1298575"/>
                  <a:gd name="connsiteY11" fmla="*/ 41275 h 993775"/>
                  <a:gd name="connsiteX12" fmla="*/ 762000 w 1298575"/>
                  <a:gd name="connsiteY12" fmla="*/ 95250 h 993775"/>
                  <a:gd name="connsiteX13" fmla="*/ 809625 w 1298575"/>
                  <a:gd name="connsiteY13" fmla="*/ 206375 h 993775"/>
                  <a:gd name="connsiteX14" fmla="*/ 866775 w 1298575"/>
                  <a:gd name="connsiteY14" fmla="*/ 330200 h 993775"/>
                  <a:gd name="connsiteX15" fmla="*/ 911225 w 1298575"/>
                  <a:gd name="connsiteY15" fmla="*/ 431800 h 993775"/>
                  <a:gd name="connsiteX16" fmla="*/ 962025 w 1298575"/>
                  <a:gd name="connsiteY16" fmla="*/ 571500 h 993775"/>
                  <a:gd name="connsiteX17" fmla="*/ 1016000 w 1298575"/>
                  <a:gd name="connsiteY17" fmla="*/ 676275 h 993775"/>
                  <a:gd name="connsiteX18" fmla="*/ 1066800 w 1298575"/>
                  <a:gd name="connsiteY18" fmla="*/ 777875 h 993775"/>
                  <a:gd name="connsiteX19" fmla="*/ 1117600 w 1298575"/>
                  <a:gd name="connsiteY19" fmla="*/ 860425 h 993775"/>
                  <a:gd name="connsiteX20" fmla="*/ 1181100 w 1298575"/>
                  <a:gd name="connsiteY20" fmla="*/ 930275 h 993775"/>
                  <a:gd name="connsiteX21" fmla="*/ 1241425 w 1298575"/>
                  <a:gd name="connsiteY21" fmla="*/ 974725 h 993775"/>
                  <a:gd name="connsiteX22" fmla="*/ 1298575 w 1298575"/>
                  <a:gd name="connsiteY22" fmla="*/ 993775 h 99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98575" h="993775">
                    <a:moveTo>
                      <a:pt x="0" y="990600"/>
                    </a:moveTo>
                    <a:lnTo>
                      <a:pt x="123825" y="908050"/>
                    </a:lnTo>
                    <a:lnTo>
                      <a:pt x="212725" y="796925"/>
                    </a:lnTo>
                    <a:lnTo>
                      <a:pt x="295275" y="638175"/>
                    </a:lnTo>
                    <a:lnTo>
                      <a:pt x="365125" y="466725"/>
                    </a:lnTo>
                    <a:lnTo>
                      <a:pt x="428625" y="317500"/>
                    </a:lnTo>
                    <a:lnTo>
                      <a:pt x="498475" y="168275"/>
                    </a:lnTo>
                    <a:lnTo>
                      <a:pt x="565150" y="44450"/>
                    </a:lnTo>
                    <a:lnTo>
                      <a:pt x="609600" y="6350"/>
                    </a:lnTo>
                    <a:lnTo>
                      <a:pt x="644525" y="0"/>
                    </a:lnTo>
                    <a:lnTo>
                      <a:pt x="692150" y="12700"/>
                    </a:lnTo>
                    <a:lnTo>
                      <a:pt x="717550" y="41275"/>
                    </a:lnTo>
                    <a:lnTo>
                      <a:pt x="762000" y="95250"/>
                    </a:lnTo>
                    <a:lnTo>
                      <a:pt x="809625" y="206375"/>
                    </a:lnTo>
                    <a:lnTo>
                      <a:pt x="866775" y="330200"/>
                    </a:lnTo>
                    <a:lnTo>
                      <a:pt x="911225" y="431800"/>
                    </a:lnTo>
                    <a:lnTo>
                      <a:pt x="962025" y="571500"/>
                    </a:lnTo>
                    <a:lnTo>
                      <a:pt x="1016000" y="676275"/>
                    </a:lnTo>
                    <a:lnTo>
                      <a:pt x="1066800" y="777875"/>
                    </a:lnTo>
                    <a:lnTo>
                      <a:pt x="1117600" y="860425"/>
                    </a:lnTo>
                    <a:lnTo>
                      <a:pt x="1181100" y="930275"/>
                    </a:lnTo>
                    <a:lnTo>
                      <a:pt x="1241425" y="974725"/>
                    </a:lnTo>
                    <a:lnTo>
                      <a:pt x="1298575" y="99377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CaixaDeTexto 4"/>
            <p:cNvSpPr txBox="1">
              <a:spLocks noChangeArrowheads="1"/>
            </p:cNvSpPr>
            <p:nvPr/>
          </p:nvSpPr>
          <p:spPr bwMode="auto">
            <a:xfrm>
              <a:off x="1260406" y="4221088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1" name="CaixaDeTexto 4"/>
            <p:cNvSpPr txBox="1">
              <a:spLocks noChangeArrowheads="1"/>
            </p:cNvSpPr>
            <p:nvPr/>
          </p:nvSpPr>
          <p:spPr bwMode="auto">
            <a:xfrm>
              <a:off x="1976695" y="3461303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4"/>
              <p:cNvSpPr txBox="1">
                <a:spLocks noChangeArrowheads="1"/>
              </p:cNvSpPr>
              <p:nvPr/>
            </p:nvSpPr>
            <p:spPr bwMode="auto">
              <a:xfrm>
                <a:off x="4949456" y="3630580"/>
                <a:ext cx="318176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Quão próximos estão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altLang="pt-BR" sz="16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altLang="pt-BR" sz="16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altLang="pt-BR" sz="1600" dirty="0"/>
                  <a:t> ?</a:t>
                </a:r>
              </a:p>
            </p:txBody>
          </p:sp>
        </mc:Choice>
        <mc:Fallback xmlns="">
          <p:sp>
            <p:nvSpPr>
              <p:cNvPr id="3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9456" y="3630580"/>
                <a:ext cx="3181768" cy="338554"/>
              </a:xfrm>
              <a:prstGeom prst="rect">
                <a:avLst/>
              </a:prstGeom>
              <a:blipFill rotWithShape="1">
                <a:blip r:embed="rId29" cstate="print"/>
                <a:stretch>
                  <a:fillRect l="-1149" t="-3636" b="-254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780996"/>
              </p:ext>
            </p:extLst>
          </p:nvPr>
        </p:nvGraphicFramePr>
        <p:xfrm>
          <a:off x="8388350" y="663575"/>
          <a:ext cx="55403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" name="Equation" r:id="rId30" imgW="215713" imgH="241091" progId="">
                  <p:embed/>
                </p:oleObj>
              </mc:Choice>
              <mc:Fallback>
                <p:oleObj name="Equation" r:id="rId30" imgW="215713" imgH="241091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663575"/>
                        <a:ext cx="554038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093048"/>
              </p:ext>
            </p:extLst>
          </p:nvPr>
        </p:nvGraphicFramePr>
        <p:xfrm>
          <a:off x="7580313" y="663575"/>
          <a:ext cx="52228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8" name="Equation" r:id="rId32" imgW="203112" imgH="241195" progId="">
                  <p:embed/>
                </p:oleObj>
              </mc:Choice>
              <mc:Fallback>
                <p:oleObj name="Equation" r:id="rId32" imgW="203112" imgH="241195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313" y="663575"/>
                        <a:ext cx="522287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435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  <p:bldP spid="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196077"/>
              </p:ext>
            </p:extLst>
          </p:nvPr>
        </p:nvGraphicFramePr>
        <p:xfrm>
          <a:off x="2771800" y="4772310"/>
          <a:ext cx="2489200" cy="193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2" name="Equation" r:id="rId3" imgW="1739900" imgH="1358900" progId="">
                  <p:embed/>
                </p:oleObj>
              </mc:Choice>
              <mc:Fallback>
                <p:oleObj name="Equation" r:id="rId3" imgW="1739900" imgH="1358900" progId="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772310"/>
                        <a:ext cx="2489200" cy="193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107504" y="609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Distribuição amostral relacionada com     e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E2FC2-25DE-4CC1-BC5E-87F8878921B9}" type="slidenum">
              <a:rPr lang="pt-BR"/>
              <a:pPr>
                <a:defRPr/>
              </a:pPr>
              <a:t>46</a:t>
            </a:fld>
            <a:endParaRPr lang="pt-BR"/>
          </a:p>
        </p:txBody>
      </p:sp>
      <p:graphicFrame>
        <p:nvGraphicFramePr>
          <p:cNvPr id="7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154227"/>
              </p:ext>
            </p:extLst>
          </p:nvPr>
        </p:nvGraphicFramePr>
        <p:xfrm>
          <a:off x="757238" y="2928938"/>
          <a:ext cx="1450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3" name="Equation" r:id="rId5" imgW="1015920" imgH="253800" progId="">
                  <p:embed/>
                </p:oleObj>
              </mc:Choice>
              <mc:Fallback>
                <p:oleObj name="Equation" r:id="rId5" imgW="1015920" imgH="253800" progId="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2928938"/>
                        <a:ext cx="14509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438025"/>
              </p:ext>
            </p:extLst>
          </p:nvPr>
        </p:nvGraphicFramePr>
        <p:xfrm>
          <a:off x="2374900" y="2928938"/>
          <a:ext cx="1504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4" name="Equation" r:id="rId7" imgW="1054080" imgH="253800" progId="">
                  <p:embed/>
                </p:oleObj>
              </mc:Choice>
              <mc:Fallback>
                <p:oleObj name="Equation" r:id="rId7" imgW="1054080" imgH="253800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2928938"/>
                        <a:ext cx="15049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Group 46"/>
          <p:cNvGrpSpPr>
            <a:grpSpLocks/>
          </p:cNvGrpSpPr>
          <p:nvPr/>
        </p:nvGrpSpPr>
        <p:grpSpPr bwMode="auto">
          <a:xfrm>
            <a:off x="4102104" y="2929036"/>
            <a:ext cx="2227264" cy="361950"/>
            <a:chOff x="2584" y="946"/>
            <a:chExt cx="1403" cy="228"/>
          </a:xfrm>
        </p:grpSpPr>
        <p:sp>
          <p:nvSpPr>
            <p:cNvPr id="79" name="Text Box 37"/>
            <p:cNvSpPr txBox="1">
              <a:spLocks noChangeArrowheads="1"/>
            </p:cNvSpPr>
            <p:nvPr/>
          </p:nvSpPr>
          <p:spPr bwMode="auto">
            <a:xfrm>
              <a:off x="2705" y="946"/>
              <a:ext cx="12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ym typeface="Symbol" pitchFamily="18" charset="2"/>
                </a:rPr>
                <a:t>e   </a:t>
              </a:r>
              <a:r>
                <a:rPr lang="pt-BR" altLang="pt-BR" sz="1600" i="1" dirty="0">
                  <a:sym typeface="Symbol" pitchFamily="18" charset="2"/>
                </a:rPr>
                <a:t>   </a:t>
              </a:r>
              <a:r>
                <a:rPr lang="pt-BR" altLang="pt-BR" sz="1600" dirty="0">
                  <a:sym typeface="Symbol" pitchFamily="18" charset="2"/>
                </a:rPr>
                <a:t>desconhecidas</a:t>
              </a:r>
              <a:endParaRPr lang="pt-BR" altLang="pt-BR" sz="1600" dirty="0"/>
            </a:p>
          </p:txBody>
        </p:sp>
        <p:graphicFrame>
          <p:nvGraphicFramePr>
            <p:cNvPr id="80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0526138"/>
                </p:ext>
              </p:extLst>
            </p:nvPr>
          </p:nvGraphicFramePr>
          <p:xfrm>
            <a:off x="2584" y="954"/>
            <a:ext cx="1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5" name="Equation" r:id="rId9" imgW="190440" imgH="241200" progId="">
                    <p:embed/>
                  </p:oleObj>
                </mc:Choice>
                <mc:Fallback>
                  <p:oleObj name="Equation" r:id="rId9" imgW="190440" imgH="241200" progId="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954"/>
                          <a:ext cx="17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0817489"/>
                </p:ext>
              </p:extLst>
            </p:nvPr>
          </p:nvGraphicFramePr>
          <p:xfrm>
            <a:off x="2856" y="946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6" name="Equation" r:id="rId11" imgW="203040" imgH="253800" progId="">
                    <p:embed/>
                  </p:oleObj>
                </mc:Choice>
                <mc:Fallback>
                  <p:oleObj name="Equation" r:id="rId11" imgW="203040" imgH="253800" progId="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6" y="946"/>
                          <a:ext cx="183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369480"/>
              </p:ext>
            </p:extLst>
          </p:nvPr>
        </p:nvGraphicFramePr>
        <p:xfrm>
          <a:off x="827584" y="1661121"/>
          <a:ext cx="21828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7" name="Equation" r:id="rId13" imgW="1523880" imgH="304560" progId="">
                  <p:embed/>
                </p:oleObj>
              </mc:Choice>
              <mc:Fallback>
                <p:oleObj name="Equation" r:id="rId13" imgW="1523880" imgH="304560" progId="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661121"/>
                        <a:ext cx="2182813" cy="43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CaixaDeTexto 4"/>
          <p:cNvSpPr txBox="1">
            <a:spLocks noChangeArrowheads="1"/>
          </p:cNvSpPr>
          <p:nvPr/>
        </p:nvSpPr>
        <p:spPr bwMode="auto">
          <a:xfrm>
            <a:off x="3360311" y="1935118"/>
            <a:ext cx="36840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2 amostras aleatórias independentes</a:t>
            </a:r>
          </a:p>
        </p:txBody>
      </p:sp>
      <p:graphicFrame>
        <p:nvGraphicFramePr>
          <p:cNvPr id="87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156907"/>
              </p:ext>
            </p:extLst>
          </p:nvPr>
        </p:nvGraphicFramePr>
        <p:xfrm>
          <a:off x="817563" y="2200350"/>
          <a:ext cx="23114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8" name="Equation" r:id="rId15" imgW="1612800" imgH="304560" progId="">
                  <p:embed/>
                </p:oleObj>
              </mc:Choice>
              <mc:Fallback>
                <p:oleObj name="Equation" r:id="rId15" imgW="1612800" imgH="304560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2200350"/>
                        <a:ext cx="2311400" cy="43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upo 9"/>
          <p:cNvGrpSpPr/>
          <p:nvPr/>
        </p:nvGrpSpPr>
        <p:grpSpPr>
          <a:xfrm>
            <a:off x="395536" y="3417556"/>
            <a:ext cx="2134131" cy="1742769"/>
            <a:chOff x="395536" y="3417556"/>
            <a:chExt cx="2134131" cy="1742769"/>
          </a:xfrm>
        </p:grpSpPr>
        <p:grpSp>
          <p:nvGrpSpPr>
            <p:cNvPr id="90" name="Grupo 89"/>
            <p:cNvGrpSpPr>
              <a:grpSpLocks/>
            </p:cNvGrpSpPr>
            <p:nvPr/>
          </p:nvGrpSpPr>
          <p:grpSpPr bwMode="auto">
            <a:xfrm>
              <a:off x="395536" y="3417556"/>
              <a:ext cx="2134131" cy="1742769"/>
              <a:chOff x="5606179" y="4597364"/>
              <a:chExt cx="2134173" cy="1742626"/>
            </a:xfrm>
          </p:grpSpPr>
          <p:grpSp>
            <p:nvGrpSpPr>
              <p:cNvPr id="91" name="Grupo 51"/>
              <p:cNvGrpSpPr>
                <a:grpSpLocks/>
              </p:cNvGrpSpPr>
              <p:nvPr/>
            </p:nvGrpSpPr>
            <p:grpSpPr bwMode="auto">
              <a:xfrm>
                <a:off x="5606179" y="4597364"/>
                <a:ext cx="2134173" cy="1742626"/>
                <a:chOff x="4419027" y="3625850"/>
                <a:chExt cx="2134173" cy="1742626"/>
              </a:xfrm>
            </p:grpSpPr>
            <p:sp>
              <p:nvSpPr>
                <p:cNvPr id="95" name="Freeform 31"/>
                <p:cNvSpPr>
                  <a:spLocks/>
                </p:cNvSpPr>
                <p:nvPr/>
              </p:nvSpPr>
              <p:spPr bwMode="auto">
                <a:xfrm>
                  <a:off x="4876800" y="3721100"/>
                  <a:ext cx="1676400" cy="1295400"/>
                </a:xfrm>
                <a:custGeom>
                  <a:avLst/>
                  <a:gdLst>
                    <a:gd name="T0" fmla="*/ 0 w 1056"/>
                    <a:gd name="T1" fmla="*/ 0 h 816"/>
                    <a:gd name="T2" fmla="*/ 0 w 1056"/>
                    <a:gd name="T3" fmla="*/ 2147483647 h 816"/>
                    <a:gd name="T4" fmla="*/ 2147483647 w 1056"/>
                    <a:gd name="T5" fmla="*/ 2147483647 h 816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816"/>
                    <a:gd name="T11" fmla="*/ 1056 w 1056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816">
                      <a:moveTo>
                        <a:pt x="0" y="0"/>
                      </a:moveTo>
                      <a:lnTo>
                        <a:pt x="0" y="816"/>
                      </a:lnTo>
                      <a:lnTo>
                        <a:pt x="1056" y="81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19027" y="3625850"/>
                  <a:ext cx="505277" cy="338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 dirty="0">
                      <a:latin typeface="Times New Roman" charset="0"/>
                    </a:rPr>
                    <a:t>f</a:t>
                  </a:r>
                  <a:r>
                    <a:rPr lang="pt-BR" altLang="pt-BR" sz="1600" dirty="0">
                      <a:latin typeface="Times New Roman" charset="0"/>
                    </a:rPr>
                    <a:t>(</a:t>
                  </a:r>
                  <a:r>
                    <a:rPr lang="pt-BR" altLang="pt-BR" sz="1600" i="1" dirty="0">
                      <a:latin typeface="Times New Roman" charset="0"/>
                    </a:rPr>
                    <a:t>X</a:t>
                  </a:r>
                  <a:r>
                    <a:rPr lang="pt-BR" altLang="pt-BR" sz="1600" dirty="0">
                      <a:latin typeface="Times New Roman" charset="0"/>
                    </a:rPr>
                    <a:t>)</a:t>
                  </a:r>
                </a:p>
              </p:txBody>
            </p:sp>
            <p:sp>
              <p:nvSpPr>
                <p:cNvPr id="97" name="Retângulo 6"/>
                <p:cNvSpPr>
                  <a:spLocks noChangeArrowheads="1"/>
                </p:cNvSpPr>
                <p:nvPr/>
              </p:nvSpPr>
              <p:spPr bwMode="auto">
                <a:xfrm>
                  <a:off x="4709773" y="4891417"/>
                  <a:ext cx="242374" cy="2308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900">
                      <a:latin typeface="Times New Roman" charset="0"/>
                    </a:rPr>
                    <a:t>0</a:t>
                  </a:r>
                  <a:endParaRPr lang="pt-BR" altLang="pt-BR" sz="900"/>
                </a:p>
              </p:txBody>
            </p:sp>
            <p:sp>
              <p:nvSpPr>
                <p:cNvPr id="108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6239837" y="5029950"/>
                  <a:ext cx="309706" cy="338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 dirty="0">
                      <a:latin typeface="Times New Roman" charset="0"/>
                    </a:rPr>
                    <a:t>X</a:t>
                  </a:r>
                  <a:endParaRPr lang="pt-BR" altLang="pt-BR" sz="1600" dirty="0">
                    <a:latin typeface="Times New Roman" charset="0"/>
                  </a:endParaRPr>
                </a:p>
              </p:txBody>
            </p:sp>
          </p:grpSp>
          <p:sp>
            <p:nvSpPr>
              <p:cNvPr id="94" name="Forma livre 93"/>
              <p:cNvSpPr/>
              <p:nvPr/>
            </p:nvSpPr>
            <p:spPr>
              <a:xfrm>
                <a:off x="6255473" y="5548672"/>
                <a:ext cx="1242528" cy="439228"/>
              </a:xfrm>
              <a:custGeom>
                <a:avLst/>
                <a:gdLst>
                  <a:gd name="connsiteX0" fmla="*/ 0 w 1298575"/>
                  <a:gd name="connsiteY0" fmla="*/ 990600 h 993775"/>
                  <a:gd name="connsiteX1" fmla="*/ 123825 w 1298575"/>
                  <a:gd name="connsiteY1" fmla="*/ 908050 h 993775"/>
                  <a:gd name="connsiteX2" fmla="*/ 212725 w 1298575"/>
                  <a:gd name="connsiteY2" fmla="*/ 796925 h 993775"/>
                  <a:gd name="connsiteX3" fmla="*/ 295275 w 1298575"/>
                  <a:gd name="connsiteY3" fmla="*/ 638175 h 993775"/>
                  <a:gd name="connsiteX4" fmla="*/ 365125 w 1298575"/>
                  <a:gd name="connsiteY4" fmla="*/ 466725 h 993775"/>
                  <a:gd name="connsiteX5" fmla="*/ 428625 w 1298575"/>
                  <a:gd name="connsiteY5" fmla="*/ 317500 h 993775"/>
                  <a:gd name="connsiteX6" fmla="*/ 498475 w 1298575"/>
                  <a:gd name="connsiteY6" fmla="*/ 168275 h 993775"/>
                  <a:gd name="connsiteX7" fmla="*/ 565150 w 1298575"/>
                  <a:gd name="connsiteY7" fmla="*/ 44450 h 993775"/>
                  <a:gd name="connsiteX8" fmla="*/ 609600 w 1298575"/>
                  <a:gd name="connsiteY8" fmla="*/ 6350 h 993775"/>
                  <a:gd name="connsiteX9" fmla="*/ 644525 w 1298575"/>
                  <a:gd name="connsiteY9" fmla="*/ 0 h 993775"/>
                  <a:gd name="connsiteX10" fmla="*/ 692150 w 1298575"/>
                  <a:gd name="connsiteY10" fmla="*/ 12700 h 993775"/>
                  <a:gd name="connsiteX11" fmla="*/ 717550 w 1298575"/>
                  <a:gd name="connsiteY11" fmla="*/ 41275 h 993775"/>
                  <a:gd name="connsiteX12" fmla="*/ 762000 w 1298575"/>
                  <a:gd name="connsiteY12" fmla="*/ 95250 h 993775"/>
                  <a:gd name="connsiteX13" fmla="*/ 809625 w 1298575"/>
                  <a:gd name="connsiteY13" fmla="*/ 206375 h 993775"/>
                  <a:gd name="connsiteX14" fmla="*/ 866775 w 1298575"/>
                  <a:gd name="connsiteY14" fmla="*/ 330200 h 993775"/>
                  <a:gd name="connsiteX15" fmla="*/ 911225 w 1298575"/>
                  <a:gd name="connsiteY15" fmla="*/ 431800 h 993775"/>
                  <a:gd name="connsiteX16" fmla="*/ 962025 w 1298575"/>
                  <a:gd name="connsiteY16" fmla="*/ 571500 h 993775"/>
                  <a:gd name="connsiteX17" fmla="*/ 1016000 w 1298575"/>
                  <a:gd name="connsiteY17" fmla="*/ 676275 h 993775"/>
                  <a:gd name="connsiteX18" fmla="*/ 1066800 w 1298575"/>
                  <a:gd name="connsiteY18" fmla="*/ 777875 h 993775"/>
                  <a:gd name="connsiteX19" fmla="*/ 1117600 w 1298575"/>
                  <a:gd name="connsiteY19" fmla="*/ 860425 h 993775"/>
                  <a:gd name="connsiteX20" fmla="*/ 1181100 w 1298575"/>
                  <a:gd name="connsiteY20" fmla="*/ 930275 h 993775"/>
                  <a:gd name="connsiteX21" fmla="*/ 1241425 w 1298575"/>
                  <a:gd name="connsiteY21" fmla="*/ 974725 h 993775"/>
                  <a:gd name="connsiteX22" fmla="*/ 1298575 w 1298575"/>
                  <a:gd name="connsiteY22" fmla="*/ 993775 h 99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98575" h="993775">
                    <a:moveTo>
                      <a:pt x="0" y="990600"/>
                    </a:moveTo>
                    <a:lnTo>
                      <a:pt x="123825" y="908050"/>
                    </a:lnTo>
                    <a:lnTo>
                      <a:pt x="212725" y="796925"/>
                    </a:lnTo>
                    <a:lnTo>
                      <a:pt x="295275" y="638175"/>
                    </a:lnTo>
                    <a:lnTo>
                      <a:pt x="365125" y="466725"/>
                    </a:lnTo>
                    <a:lnTo>
                      <a:pt x="428625" y="317500"/>
                    </a:lnTo>
                    <a:lnTo>
                      <a:pt x="498475" y="168275"/>
                    </a:lnTo>
                    <a:lnTo>
                      <a:pt x="565150" y="44450"/>
                    </a:lnTo>
                    <a:lnTo>
                      <a:pt x="609600" y="6350"/>
                    </a:lnTo>
                    <a:lnTo>
                      <a:pt x="644525" y="0"/>
                    </a:lnTo>
                    <a:lnTo>
                      <a:pt x="692150" y="12700"/>
                    </a:lnTo>
                    <a:lnTo>
                      <a:pt x="717550" y="41275"/>
                    </a:lnTo>
                    <a:lnTo>
                      <a:pt x="762000" y="95250"/>
                    </a:lnTo>
                    <a:lnTo>
                      <a:pt x="809625" y="206375"/>
                    </a:lnTo>
                    <a:lnTo>
                      <a:pt x="866775" y="330200"/>
                    </a:lnTo>
                    <a:lnTo>
                      <a:pt x="911225" y="431800"/>
                    </a:lnTo>
                    <a:lnTo>
                      <a:pt x="962025" y="571500"/>
                    </a:lnTo>
                    <a:lnTo>
                      <a:pt x="1016000" y="676275"/>
                    </a:lnTo>
                    <a:lnTo>
                      <a:pt x="1066800" y="777875"/>
                    </a:lnTo>
                    <a:lnTo>
                      <a:pt x="1117600" y="860425"/>
                    </a:lnTo>
                    <a:lnTo>
                      <a:pt x="1181100" y="930275"/>
                    </a:lnTo>
                    <a:lnTo>
                      <a:pt x="1241425" y="974725"/>
                    </a:lnTo>
                    <a:lnTo>
                      <a:pt x="1298575" y="99377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109" name="Forma livre 108"/>
              <p:cNvSpPr/>
              <p:nvPr/>
            </p:nvSpPr>
            <p:spPr>
              <a:xfrm>
                <a:off x="6876737" y="4810371"/>
                <a:ext cx="621264" cy="1178736"/>
              </a:xfrm>
              <a:custGeom>
                <a:avLst/>
                <a:gdLst>
                  <a:gd name="connsiteX0" fmla="*/ 0 w 1298575"/>
                  <a:gd name="connsiteY0" fmla="*/ 990600 h 993775"/>
                  <a:gd name="connsiteX1" fmla="*/ 123825 w 1298575"/>
                  <a:gd name="connsiteY1" fmla="*/ 908050 h 993775"/>
                  <a:gd name="connsiteX2" fmla="*/ 212725 w 1298575"/>
                  <a:gd name="connsiteY2" fmla="*/ 796925 h 993775"/>
                  <a:gd name="connsiteX3" fmla="*/ 295275 w 1298575"/>
                  <a:gd name="connsiteY3" fmla="*/ 638175 h 993775"/>
                  <a:gd name="connsiteX4" fmla="*/ 365125 w 1298575"/>
                  <a:gd name="connsiteY4" fmla="*/ 466725 h 993775"/>
                  <a:gd name="connsiteX5" fmla="*/ 428625 w 1298575"/>
                  <a:gd name="connsiteY5" fmla="*/ 317500 h 993775"/>
                  <a:gd name="connsiteX6" fmla="*/ 498475 w 1298575"/>
                  <a:gd name="connsiteY6" fmla="*/ 168275 h 993775"/>
                  <a:gd name="connsiteX7" fmla="*/ 565150 w 1298575"/>
                  <a:gd name="connsiteY7" fmla="*/ 44450 h 993775"/>
                  <a:gd name="connsiteX8" fmla="*/ 609600 w 1298575"/>
                  <a:gd name="connsiteY8" fmla="*/ 6350 h 993775"/>
                  <a:gd name="connsiteX9" fmla="*/ 644525 w 1298575"/>
                  <a:gd name="connsiteY9" fmla="*/ 0 h 993775"/>
                  <a:gd name="connsiteX10" fmla="*/ 692150 w 1298575"/>
                  <a:gd name="connsiteY10" fmla="*/ 12700 h 993775"/>
                  <a:gd name="connsiteX11" fmla="*/ 717550 w 1298575"/>
                  <a:gd name="connsiteY11" fmla="*/ 41275 h 993775"/>
                  <a:gd name="connsiteX12" fmla="*/ 762000 w 1298575"/>
                  <a:gd name="connsiteY12" fmla="*/ 95250 h 993775"/>
                  <a:gd name="connsiteX13" fmla="*/ 809625 w 1298575"/>
                  <a:gd name="connsiteY13" fmla="*/ 206375 h 993775"/>
                  <a:gd name="connsiteX14" fmla="*/ 866775 w 1298575"/>
                  <a:gd name="connsiteY14" fmla="*/ 330200 h 993775"/>
                  <a:gd name="connsiteX15" fmla="*/ 911225 w 1298575"/>
                  <a:gd name="connsiteY15" fmla="*/ 431800 h 993775"/>
                  <a:gd name="connsiteX16" fmla="*/ 962025 w 1298575"/>
                  <a:gd name="connsiteY16" fmla="*/ 571500 h 993775"/>
                  <a:gd name="connsiteX17" fmla="*/ 1016000 w 1298575"/>
                  <a:gd name="connsiteY17" fmla="*/ 676275 h 993775"/>
                  <a:gd name="connsiteX18" fmla="*/ 1066800 w 1298575"/>
                  <a:gd name="connsiteY18" fmla="*/ 777875 h 993775"/>
                  <a:gd name="connsiteX19" fmla="*/ 1117600 w 1298575"/>
                  <a:gd name="connsiteY19" fmla="*/ 860425 h 993775"/>
                  <a:gd name="connsiteX20" fmla="*/ 1181100 w 1298575"/>
                  <a:gd name="connsiteY20" fmla="*/ 930275 h 993775"/>
                  <a:gd name="connsiteX21" fmla="*/ 1241425 w 1298575"/>
                  <a:gd name="connsiteY21" fmla="*/ 974725 h 993775"/>
                  <a:gd name="connsiteX22" fmla="*/ 1298575 w 1298575"/>
                  <a:gd name="connsiteY22" fmla="*/ 993775 h 99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98575" h="993775">
                    <a:moveTo>
                      <a:pt x="0" y="990600"/>
                    </a:moveTo>
                    <a:lnTo>
                      <a:pt x="123825" y="908050"/>
                    </a:lnTo>
                    <a:lnTo>
                      <a:pt x="212725" y="796925"/>
                    </a:lnTo>
                    <a:lnTo>
                      <a:pt x="295275" y="638175"/>
                    </a:lnTo>
                    <a:lnTo>
                      <a:pt x="365125" y="466725"/>
                    </a:lnTo>
                    <a:lnTo>
                      <a:pt x="428625" y="317500"/>
                    </a:lnTo>
                    <a:lnTo>
                      <a:pt x="498475" y="168275"/>
                    </a:lnTo>
                    <a:lnTo>
                      <a:pt x="565150" y="44450"/>
                    </a:lnTo>
                    <a:lnTo>
                      <a:pt x="609600" y="6350"/>
                    </a:lnTo>
                    <a:lnTo>
                      <a:pt x="644525" y="0"/>
                    </a:lnTo>
                    <a:lnTo>
                      <a:pt x="692150" y="12700"/>
                    </a:lnTo>
                    <a:lnTo>
                      <a:pt x="717550" y="41275"/>
                    </a:lnTo>
                    <a:lnTo>
                      <a:pt x="762000" y="95250"/>
                    </a:lnTo>
                    <a:lnTo>
                      <a:pt x="809625" y="206375"/>
                    </a:lnTo>
                    <a:lnTo>
                      <a:pt x="866775" y="330200"/>
                    </a:lnTo>
                    <a:lnTo>
                      <a:pt x="911225" y="431800"/>
                    </a:lnTo>
                    <a:lnTo>
                      <a:pt x="962025" y="571500"/>
                    </a:lnTo>
                    <a:lnTo>
                      <a:pt x="1016000" y="676275"/>
                    </a:lnTo>
                    <a:lnTo>
                      <a:pt x="1066800" y="777875"/>
                    </a:lnTo>
                    <a:lnTo>
                      <a:pt x="1117600" y="860425"/>
                    </a:lnTo>
                    <a:lnTo>
                      <a:pt x="1181100" y="930275"/>
                    </a:lnTo>
                    <a:lnTo>
                      <a:pt x="1241425" y="974725"/>
                    </a:lnTo>
                    <a:lnTo>
                      <a:pt x="1298575" y="99377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0" name="CaixaDeTexto 4"/>
            <p:cNvSpPr txBox="1">
              <a:spLocks noChangeArrowheads="1"/>
            </p:cNvSpPr>
            <p:nvPr/>
          </p:nvSpPr>
          <p:spPr bwMode="auto">
            <a:xfrm>
              <a:off x="1260406" y="4221088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1" name="CaixaDeTexto 4"/>
            <p:cNvSpPr txBox="1">
              <a:spLocks noChangeArrowheads="1"/>
            </p:cNvSpPr>
            <p:nvPr/>
          </p:nvSpPr>
          <p:spPr bwMode="auto">
            <a:xfrm>
              <a:off x="1976695" y="3461303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876202"/>
              </p:ext>
            </p:extLst>
          </p:nvPr>
        </p:nvGraphicFramePr>
        <p:xfrm>
          <a:off x="2843808" y="3586833"/>
          <a:ext cx="22510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9" name="Equation" r:id="rId17" imgW="1574800" imgH="698500" progId="">
                  <p:embed/>
                </p:oleObj>
              </mc:Choice>
              <mc:Fallback>
                <p:oleObj name="Equation" r:id="rId17" imgW="1574800" imgH="698500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586833"/>
                        <a:ext cx="225107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690786"/>
              </p:ext>
            </p:extLst>
          </p:nvPr>
        </p:nvGraphicFramePr>
        <p:xfrm>
          <a:off x="4945658" y="3756696"/>
          <a:ext cx="6524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0" name="Equation" r:id="rId19" imgW="457002" imgH="203112" progId="">
                  <p:embed/>
                </p:oleObj>
              </mc:Choice>
              <mc:Fallback>
                <p:oleObj name="Equation" r:id="rId19" imgW="457002" imgH="203112" progId="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5658" y="3756696"/>
                        <a:ext cx="652463" cy="288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264603"/>
              </p:ext>
            </p:extLst>
          </p:nvPr>
        </p:nvGraphicFramePr>
        <p:xfrm>
          <a:off x="5968008" y="3566196"/>
          <a:ext cx="22510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1" name="Equation" r:id="rId21" imgW="1574800" imgH="457200" progId="">
                  <p:embed/>
                </p:oleObj>
              </mc:Choice>
              <mc:Fallback>
                <p:oleObj name="Equation" r:id="rId21" imgW="1574800" imgH="45720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008" y="3566196"/>
                        <a:ext cx="225107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883543"/>
              </p:ext>
            </p:extLst>
          </p:nvPr>
        </p:nvGraphicFramePr>
        <p:xfrm>
          <a:off x="8049221" y="3674146"/>
          <a:ext cx="67151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2" name="Equation" r:id="rId23" imgW="469696" imgH="253890" progId="">
                  <p:embed/>
                </p:oleObj>
              </mc:Choice>
              <mc:Fallback>
                <p:oleObj name="Equation" r:id="rId23" imgW="469696" imgH="25389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9221" y="3674146"/>
                        <a:ext cx="671512" cy="361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to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987850"/>
              </p:ext>
            </p:extLst>
          </p:nvPr>
        </p:nvGraphicFramePr>
        <p:xfrm>
          <a:off x="5117394" y="5554303"/>
          <a:ext cx="5810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3" name="Equation" r:id="rId25" imgW="406080" imgH="241200" progId="">
                  <p:embed/>
                </p:oleObj>
              </mc:Choice>
              <mc:Fallback>
                <p:oleObj name="Equation" r:id="rId25" imgW="406080" imgH="241200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394" y="5554303"/>
                        <a:ext cx="581025" cy="342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4"/>
              <p:cNvSpPr txBox="1">
                <a:spLocks noChangeArrowheads="1"/>
              </p:cNvSpPr>
              <p:nvPr/>
            </p:nvSpPr>
            <p:spPr bwMode="auto">
              <a:xfrm>
                <a:off x="5311780" y="6021288"/>
                <a:ext cx="3139176" cy="590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355600" indent="-355600"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a princípio sem solução pois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sz="16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pt-BR" altLang="pt-BR" sz="1600" b="0" i="1" smtClean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altLang="pt-BR" sz="1600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altLang="pt-BR" sz="1600" dirty="0"/>
                  <a:t> são desconhecidos! </a:t>
                </a:r>
              </a:p>
            </p:txBody>
          </p:sp>
        </mc:Choice>
        <mc:Fallback xmlns="">
          <p:sp>
            <p:nvSpPr>
              <p:cNvPr id="32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1780" y="6021288"/>
                <a:ext cx="3139176" cy="590996"/>
              </a:xfrm>
              <a:prstGeom prst="rect">
                <a:avLst/>
              </a:prstGeom>
              <a:blipFill rotWithShape="1">
                <a:blip r:embed="rId27" cstate="print"/>
                <a:stretch>
                  <a:fillRect l="-971" t="-2062" b="-134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780996"/>
              </p:ext>
            </p:extLst>
          </p:nvPr>
        </p:nvGraphicFramePr>
        <p:xfrm>
          <a:off x="8388350" y="663575"/>
          <a:ext cx="55403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4" name="Equation" r:id="rId28" imgW="215713" imgH="241091" progId="">
                  <p:embed/>
                </p:oleObj>
              </mc:Choice>
              <mc:Fallback>
                <p:oleObj name="Equation" r:id="rId28" imgW="215713" imgH="241091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663575"/>
                        <a:ext cx="554038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093048"/>
              </p:ext>
            </p:extLst>
          </p:nvPr>
        </p:nvGraphicFramePr>
        <p:xfrm>
          <a:off x="7580313" y="663575"/>
          <a:ext cx="52228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35" name="Equation" r:id="rId30" imgW="203112" imgH="241195" progId="">
                  <p:embed/>
                </p:oleObj>
              </mc:Choice>
              <mc:Fallback>
                <p:oleObj name="Equation" r:id="rId30" imgW="203112" imgH="241195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313" y="663575"/>
                        <a:ext cx="522287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2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107504" y="609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Distribuição amostral relacionada com     e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E2FC2-25DE-4CC1-BC5E-87F8878921B9}" type="slidenum">
              <a:rPr lang="pt-BR"/>
              <a:pPr>
                <a:defRPr/>
              </a:pPr>
              <a:t>47</a:t>
            </a:fld>
            <a:endParaRPr lang="pt-BR"/>
          </a:p>
        </p:txBody>
      </p:sp>
      <p:graphicFrame>
        <p:nvGraphicFramePr>
          <p:cNvPr id="54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141538"/>
              </p:ext>
            </p:extLst>
          </p:nvPr>
        </p:nvGraphicFramePr>
        <p:xfrm>
          <a:off x="7580212" y="663580"/>
          <a:ext cx="5222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3" imgW="203040" imgH="241200" progId="">
                  <p:embed/>
                </p:oleObj>
              </mc:Choice>
              <mc:Fallback>
                <p:oleObj name="Equation" r:id="rId3" imgW="203040" imgH="241200" progId="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212" y="663580"/>
                        <a:ext cx="522288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780996"/>
              </p:ext>
            </p:extLst>
          </p:nvPr>
        </p:nvGraphicFramePr>
        <p:xfrm>
          <a:off x="8388424" y="663575"/>
          <a:ext cx="55403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5" imgW="215640" imgH="241200" progId="">
                  <p:embed/>
                </p:oleObj>
              </mc:Choice>
              <mc:Fallback>
                <p:oleObj name="Equation" r:id="rId5" imgW="215640" imgH="241200" progId="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424" y="663575"/>
                        <a:ext cx="554038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647626"/>
              </p:ext>
            </p:extLst>
          </p:nvPr>
        </p:nvGraphicFramePr>
        <p:xfrm>
          <a:off x="477664" y="1611313"/>
          <a:ext cx="28702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7" imgW="2006280" imgH="1384200" progId="">
                  <p:embed/>
                </p:oleObj>
              </mc:Choice>
              <mc:Fallback>
                <p:oleObj name="Equation" r:id="rId7" imgW="2006280" imgH="1384200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64" y="1611313"/>
                        <a:ext cx="2870200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53"/>
          <p:cNvGrpSpPr>
            <a:grpSpLocks/>
          </p:cNvGrpSpPr>
          <p:nvPr/>
        </p:nvGrpSpPr>
        <p:grpSpPr bwMode="auto">
          <a:xfrm>
            <a:off x="4048125" y="2420888"/>
            <a:ext cx="2444750" cy="346075"/>
            <a:chOff x="2678" y="2489"/>
            <a:chExt cx="1540" cy="218"/>
          </a:xfrm>
        </p:grpSpPr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2678" y="2489"/>
              <a:ext cx="6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0000"/>
                  </a:solidFill>
                </a:rPr>
                <a:t>(fazendo</a:t>
              </a:r>
            </a:p>
          </p:txBody>
        </p:sp>
        <p:graphicFrame>
          <p:nvGraphicFramePr>
            <p:cNvPr id="36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5821824"/>
                </p:ext>
              </p:extLst>
            </p:nvPr>
          </p:nvGraphicFramePr>
          <p:xfrm>
            <a:off x="3304" y="2491"/>
            <a:ext cx="8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1" name="Equation" r:id="rId9" imgW="914400" imgH="241200" progId="">
                    <p:embed/>
                  </p:oleObj>
                </mc:Choice>
                <mc:Fallback>
                  <p:oleObj name="Equation" r:id="rId9" imgW="914400" imgH="241200" progId="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4" y="2491"/>
                          <a:ext cx="82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52"/>
            <p:cNvSpPr txBox="1">
              <a:spLocks noChangeArrowheads="1"/>
            </p:cNvSpPr>
            <p:nvPr/>
          </p:nvSpPr>
          <p:spPr bwMode="auto">
            <a:xfrm>
              <a:off x="4055" y="2489"/>
              <a:ext cx="1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>
                  <a:solidFill>
                    <a:srgbClr val="FF0000"/>
                  </a:solidFill>
                </a:rPr>
                <a:t>)</a:t>
              </a:r>
            </a:p>
          </p:txBody>
        </p:sp>
      </p:grpSp>
      <p:graphicFrame>
        <p:nvGraphicFramePr>
          <p:cNvPr id="3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905904"/>
              </p:ext>
            </p:extLst>
          </p:nvPr>
        </p:nvGraphicFramePr>
        <p:xfrm>
          <a:off x="511125" y="4005064"/>
          <a:ext cx="3052763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Equation" r:id="rId11" imgW="2133600" imgH="1143000" progId="">
                  <p:embed/>
                </p:oleObj>
              </mc:Choice>
              <mc:Fallback>
                <p:oleObj name="Equation" r:id="rId11" imgW="2133600" imgH="11430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25" y="4005064"/>
                        <a:ext cx="3052763" cy="162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21"/>
          <p:cNvGrpSpPr>
            <a:grpSpLocks/>
          </p:cNvGrpSpPr>
          <p:nvPr/>
        </p:nvGrpSpPr>
        <p:grpSpPr bwMode="auto">
          <a:xfrm>
            <a:off x="552400" y="4549577"/>
            <a:ext cx="765175" cy="977900"/>
            <a:chOff x="478" y="2486"/>
            <a:chExt cx="482" cy="616"/>
          </a:xfrm>
        </p:grpSpPr>
        <p:sp>
          <p:nvSpPr>
            <p:cNvPr id="41" name="Line 19"/>
            <p:cNvSpPr>
              <a:spLocks noChangeShapeType="1"/>
            </p:cNvSpPr>
            <p:nvPr/>
          </p:nvSpPr>
          <p:spPr bwMode="auto">
            <a:xfrm flipH="1">
              <a:off x="864" y="2486"/>
              <a:ext cx="96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 flipH="1">
              <a:off x="478" y="3006"/>
              <a:ext cx="96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653312"/>
              </p:ext>
            </p:extLst>
          </p:nvPr>
        </p:nvGraphicFramePr>
        <p:xfrm>
          <a:off x="3727475" y="5445224"/>
          <a:ext cx="365283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3" name="Equation" r:id="rId13" imgW="2552700" imgH="698500" progId="">
                  <p:embed/>
                </p:oleObj>
              </mc:Choice>
              <mc:Fallback>
                <p:oleObj name="Equation" r:id="rId13" imgW="2552700" imgH="6985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75" y="5445224"/>
                        <a:ext cx="3652837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3915518" y="4625777"/>
            <a:ext cx="25939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rearranjando os termos...</a:t>
            </a:r>
          </a:p>
        </p:txBody>
      </p:sp>
      <p:sp>
        <p:nvSpPr>
          <p:cNvPr id="48" name="Retângulo 47"/>
          <p:cNvSpPr/>
          <p:nvPr/>
        </p:nvSpPr>
        <p:spPr>
          <a:xfrm>
            <a:off x="3649627" y="5335337"/>
            <a:ext cx="3839764" cy="1241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ext Box 50"/>
          <p:cNvSpPr txBox="1">
            <a:spLocks noChangeArrowheads="1"/>
          </p:cNvSpPr>
          <p:nvPr/>
        </p:nvSpPr>
        <p:spPr bwMode="auto">
          <a:xfrm>
            <a:off x="4832790" y="2771055"/>
            <a:ext cx="24035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58775" indent="-358775"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rgbClr val="FF0000"/>
                </a:solidFill>
              </a:rPr>
              <a:t>abordagem </a:t>
            </a:r>
            <a:r>
              <a:rPr lang="pt-BR" altLang="pt-BR" sz="1400" dirty="0" err="1">
                <a:solidFill>
                  <a:srgbClr val="FF0000"/>
                </a:solidFill>
              </a:rPr>
              <a:t>homocedástica</a:t>
            </a:r>
            <a:endParaRPr lang="pt-BR" alt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>
          <a:xfrm>
            <a:off x="107504" y="609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Distribuição amostral relacionada com     e</a:t>
            </a:r>
            <a:endParaRPr lang="pt-BR" i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DE2FC2-25DE-4CC1-BC5E-87F8878921B9}" type="slidenum">
              <a:rPr lang="pt-BR"/>
              <a:pPr>
                <a:defRPr/>
              </a:pPr>
              <a:t>48</a:t>
            </a:fld>
            <a:endParaRPr lang="pt-BR"/>
          </a:p>
        </p:txBody>
      </p:sp>
      <p:graphicFrame>
        <p:nvGraphicFramePr>
          <p:cNvPr id="54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093048"/>
              </p:ext>
            </p:extLst>
          </p:nvPr>
        </p:nvGraphicFramePr>
        <p:xfrm>
          <a:off x="7580212" y="663580"/>
          <a:ext cx="5222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8" name="Equation" r:id="rId3" imgW="203040" imgH="241200" progId="">
                  <p:embed/>
                </p:oleObj>
              </mc:Choice>
              <mc:Fallback>
                <p:oleObj name="Equation" r:id="rId3" imgW="203040" imgH="2412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212" y="663580"/>
                        <a:ext cx="522288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53"/>
          <p:cNvGrpSpPr>
            <a:grpSpLocks/>
          </p:cNvGrpSpPr>
          <p:nvPr/>
        </p:nvGrpSpPr>
        <p:grpSpPr bwMode="auto">
          <a:xfrm>
            <a:off x="4048132" y="2290837"/>
            <a:ext cx="2395541" cy="346075"/>
            <a:chOff x="2678" y="2489"/>
            <a:chExt cx="1509" cy="218"/>
          </a:xfrm>
        </p:grpSpPr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2678" y="2489"/>
              <a:ext cx="95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0000"/>
                  </a:solidFill>
                </a:rPr>
                <a:t>(considerando</a:t>
              </a:r>
            </a:p>
          </p:txBody>
        </p:sp>
        <p:graphicFrame>
          <p:nvGraphicFramePr>
            <p:cNvPr id="36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8895747"/>
                </p:ext>
              </p:extLst>
            </p:nvPr>
          </p:nvGraphicFramePr>
          <p:xfrm>
            <a:off x="3617" y="2491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29" name="Equation" r:id="rId5" imgW="533160" imgH="241200" progId="">
                    <p:embed/>
                  </p:oleObj>
                </mc:Choice>
                <mc:Fallback>
                  <p:oleObj name="Equation" r:id="rId5" imgW="533160" imgH="241200" progId="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7" y="2491"/>
                          <a:ext cx="480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 Box 52"/>
            <p:cNvSpPr txBox="1">
              <a:spLocks noChangeArrowheads="1"/>
            </p:cNvSpPr>
            <p:nvPr/>
          </p:nvSpPr>
          <p:spPr bwMode="auto">
            <a:xfrm>
              <a:off x="4024" y="2489"/>
              <a:ext cx="1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sp>
        <p:nvSpPr>
          <p:cNvPr id="48" name="Retângulo 47"/>
          <p:cNvSpPr/>
          <p:nvPr/>
        </p:nvSpPr>
        <p:spPr>
          <a:xfrm>
            <a:off x="611560" y="3619944"/>
            <a:ext cx="2520280" cy="1241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602260"/>
              </p:ext>
            </p:extLst>
          </p:nvPr>
        </p:nvGraphicFramePr>
        <p:xfrm>
          <a:off x="704800" y="2093069"/>
          <a:ext cx="22510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0" name="Equation" r:id="rId7" imgW="1574800" imgH="698500" progId="">
                  <p:embed/>
                </p:oleObj>
              </mc:Choice>
              <mc:Fallback>
                <p:oleObj name="Equation" r:id="rId7" imgW="1574800" imgH="6985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00" y="2093069"/>
                        <a:ext cx="2251075" cy="993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207938"/>
              </p:ext>
            </p:extLst>
          </p:nvPr>
        </p:nvGraphicFramePr>
        <p:xfrm>
          <a:off x="2806650" y="2262931"/>
          <a:ext cx="6524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1" name="Equation" r:id="rId9" imgW="457002" imgH="203112" progId="">
                  <p:embed/>
                </p:oleObj>
              </mc:Choice>
              <mc:Fallback>
                <p:oleObj name="Equation" r:id="rId9" imgW="457002" imgH="203112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650" y="2262931"/>
                        <a:ext cx="652462" cy="288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867510"/>
              </p:ext>
            </p:extLst>
          </p:nvPr>
        </p:nvGraphicFramePr>
        <p:xfrm>
          <a:off x="704800" y="3804320"/>
          <a:ext cx="2252662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2" name="Equation" r:id="rId11" imgW="1574800" imgH="698500" progId="">
                  <p:embed/>
                </p:oleObj>
              </mc:Choice>
              <mc:Fallback>
                <p:oleObj name="Equation" r:id="rId11" imgW="1574800" imgH="6985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00" y="3804320"/>
                        <a:ext cx="2252662" cy="992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890769"/>
              </p:ext>
            </p:extLst>
          </p:nvPr>
        </p:nvGraphicFramePr>
        <p:xfrm>
          <a:off x="4670190" y="3300264"/>
          <a:ext cx="1798637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3" name="Equation" r:id="rId13" imgW="1257300" imgH="1206500" progId="">
                  <p:embed/>
                </p:oleObj>
              </mc:Choice>
              <mc:Fallback>
                <p:oleObj name="Equation" r:id="rId13" imgW="1257300" imgH="12065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190" y="3300264"/>
                        <a:ext cx="1798637" cy="171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50"/>
          <p:cNvSpPr txBox="1">
            <a:spLocks noChangeArrowheads="1"/>
          </p:cNvSpPr>
          <p:nvPr/>
        </p:nvSpPr>
        <p:spPr bwMode="auto">
          <a:xfrm>
            <a:off x="611560" y="5733262"/>
            <a:ext cx="8064896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58775" indent="-358775"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solidFill>
                  <a:srgbClr val="FF0000"/>
                </a:solidFill>
              </a:rPr>
              <a:t>Importante: </a:t>
            </a:r>
            <a:r>
              <a:rPr lang="pt-BR" altLang="pt-BR" sz="1600" dirty="0"/>
              <a:t>a seleção de qual abordagem (homo ou </a:t>
            </a:r>
            <a:r>
              <a:rPr lang="pt-BR" altLang="pt-BR" sz="1600" dirty="0" err="1"/>
              <a:t>heterocedástica</a:t>
            </a:r>
            <a:r>
              <a:rPr lang="pt-BR" altLang="pt-BR" sz="1600" dirty="0"/>
              <a:t>) deve ser adotada é feita verificando-se previamente se as variâncias populacionais podem ou não ser consideradas iguais (teste de hipóteses)</a:t>
            </a:r>
          </a:p>
        </p:txBody>
      </p:sp>
      <p:sp>
        <p:nvSpPr>
          <p:cNvPr id="29" name="Text Box 50"/>
          <p:cNvSpPr txBox="1">
            <a:spLocks noChangeArrowheads="1"/>
          </p:cNvSpPr>
          <p:nvPr/>
        </p:nvSpPr>
        <p:spPr bwMode="auto">
          <a:xfrm>
            <a:off x="4832790" y="2636912"/>
            <a:ext cx="26195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358775" indent="-358775" eaLnBrk="1" hangingPunct="1">
              <a:spcBef>
                <a:spcPct val="0"/>
              </a:spcBef>
              <a:buFontTx/>
              <a:buNone/>
            </a:pPr>
            <a:r>
              <a:rPr lang="pt-BR" altLang="pt-BR" sz="1400" dirty="0">
                <a:solidFill>
                  <a:srgbClr val="FF0000"/>
                </a:solidFill>
              </a:rPr>
              <a:t>abordagem </a:t>
            </a:r>
            <a:r>
              <a:rPr lang="pt-BR" altLang="pt-BR" sz="1400" dirty="0" err="1">
                <a:solidFill>
                  <a:srgbClr val="FF0000"/>
                </a:solidFill>
              </a:rPr>
              <a:t>heterocedástica</a:t>
            </a:r>
            <a:endParaRPr lang="pt-BR" altLang="pt-BR" sz="1400" dirty="0">
              <a:solidFill>
                <a:srgbClr val="FF0000"/>
              </a:solidFill>
            </a:endParaRP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780996"/>
              </p:ext>
            </p:extLst>
          </p:nvPr>
        </p:nvGraphicFramePr>
        <p:xfrm>
          <a:off x="8388350" y="663575"/>
          <a:ext cx="55403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4" name="Equation" r:id="rId15" imgW="215713" imgH="241091" progId="">
                  <p:embed/>
                </p:oleObj>
              </mc:Choice>
              <mc:Fallback>
                <p:oleObj name="Equation" r:id="rId15" imgW="215713" imgH="241091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663575"/>
                        <a:ext cx="554038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41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6" grpId="0"/>
      <p:bldP spid="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72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173976"/>
              </p:ext>
            </p:extLst>
          </p:nvPr>
        </p:nvGraphicFramePr>
        <p:xfrm>
          <a:off x="3491880" y="3717032"/>
          <a:ext cx="12160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2" name="Equation" r:id="rId3" imgW="850900" imgH="457200" progId="">
                  <p:embed/>
                </p:oleObj>
              </mc:Choice>
              <mc:Fallback>
                <p:oleObj name="Equation" r:id="rId3" imgW="850900" imgH="457200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717032"/>
                        <a:ext cx="12160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721111"/>
              </p:ext>
            </p:extLst>
          </p:nvPr>
        </p:nvGraphicFramePr>
        <p:xfrm>
          <a:off x="4517405" y="3853557"/>
          <a:ext cx="434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3" name="Equation" r:id="rId5" imgW="304536" imgH="253780" progId="">
                  <p:embed/>
                </p:oleObj>
              </mc:Choice>
              <mc:Fallback>
                <p:oleObj name="Equation" r:id="rId5" imgW="304536" imgH="253780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7405" y="3853557"/>
                        <a:ext cx="434975" cy="361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014091"/>
              </p:ext>
            </p:extLst>
          </p:nvPr>
        </p:nvGraphicFramePr>
        <p:xfrm>
          <a:off x="5309568" y="3717032"/>
          <a:ext cx="12334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4" name="Equation" r:id="rId7" imgW="863225" imgH="457002" progId="">
                  <p:embed/>
                </p:oleObj>
              </mc:Choice>
              <mc:Fallback>
                <p:oleObj name="Equation" r:id="rId7" imgW="863225" imgH="457002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568" y="3717032"/>
                        <a:ext cx="123348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462711"/>
              </p:ext>
            </p:extLst>
          </p:nvPr>
        </p:nvGraphicFramePr>
        <p:xfrm>
          <a:off x="6373193" y="3853557"/>
          <a:ext cx="4524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" name="Equation" r:id="rId9" imgW="317225" imgH="253780" progId="">
                  <p:embed/>
                </p:oleObj>
              </mc:Choice>
              <mc:Fallback>
                <p:oleObj name="Equation" r:id="rId9" imgW="317225" imgH="25378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193" y="3853557"/>
                        <a:ext cx="452437" cy="361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745128"/>
              </p:ext>
            </p:extLst>
          </p:nvPr>
        </p:nvGraphicFramePr>
        <p:xfrm>
          <a:off x="5868144" y="5538292"/>
          <a:ext cx="13874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6" name="Equation" r:id="rId11" imgW="965200" imgH="457200" progId="">
                  <p:embed/>
                </p:oleObj>
              </mc:Choice>
              <mc:Fallback>
                <p:oleObj name="Equation" r:id="rId11" imgW="965200" imgH="457200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5538292"/>
                        <a:ext cx="1387475" cy="663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949106" y="5727205"/>
            <a:ext cx="1012825" cy="323850"/>
            <a:chOff x="1948" y="2773"/>
            <a:chExt cx="638" cy="204"/>
          </a:xfrm>
        </p:grpSpPr>
        <p:sp>
          <p:nvSpPr>
            <p:cNvPr id="14352" name="Oval 34"/>
            <p:cNvSpPr>
              <a:spLocks noChangeArrowheads="1"/>
            </p:cNvSpPr>
            <p:nvPr/>
          </p:nvSpPr>
          <p:spPr bwMode="auto">
            <a:xfrm>
              <a:off x="1948" y="2773"/>
              <a:ext cx="96" cy="96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4353" name="Oval 35"/>
            <p:cNvSpPr>
              <a:spLocks noChangeArrowheads="1"/>
            </p:cNvSpPr>
            <p:nvPr/>
          </p:nvSpPr>
          <p:spPr bwMode="auto">
            <a:xfrm>
              <a:off x="2394" y="2849"/>
              <a:ext cx="192" cy="128"/>
            </a:xfrm>
            <a:prstGeom prst="ellips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527C21-0F2F-4D45-82AB-5A258B69EB10}" type="slidenum">
              <a:rPr lang="pt-BR"/>
              <a:pPr>
                <a:defRPr/>
              </a:pPr>
              <a:t>49</a:t>
            </a:fld>
            <a:endParaRPr lang="pt-BR"/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title"/>
          </p:nvPr>
        </p:nvSpPr>
        <p:spPr>
          <a:xfrm>
            <a:off x="107504" y="609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Distribuição amostral relacionada com    e</a:t>
            </a:r>
            <a:endParaRPr lang="pt-BR" i="1" dirty="0"/>
          </a:p>
        </p:txBody>
      </p:sp>
      <p:graphicFrame>
        <p:nvGraphicFramePr>
          <p:cNvPr id="24" name="Objeto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632992"/>
              </p:ext>
            </p:extLst>
          </p:nvPr>
        </p:nvGraphicFramePr>
        <p:xfrm>
          <a:off x="7616825" y="663575"/>
          <a:ext cx="4238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" name="Equation" r:id="rId13" imgW="164880" imgH="241200" progId="">
                  <p:embed/>
                </p:oleObj>
              </mc:Choice>
              <mc:Fallback>
                <p:oleObj name="Equation" r:id="rId13" imgW="164880" imgH="241200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6825" y="663575"/>
                        <a:ext cx="423863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to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879174"/>
              </p:ext>
            </p:extLst>
          </p:nvPr>
        </p:nvGraphicFramePr>
        <p:xfrm>
          <a:off x="8341130" y="663575"/>
          <a:ext cx="4238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8" name="Equation" r:id="rId15" imgW="164880" imgH="241200" progId="">
                  <p:embed/>
                </p:oleObj>
              </mc:Choice>
              <mc:Fallback>
                <p:oleObj name="Equation" r:id="rId15" imgW="164880" imgH="241200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1130" y="663575"/>
                        <a:ext cx="423863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98989"/>
              </p:ext>
            </p:extLst>
          </p:nvPr>
        </p:nvGraphicFramePr>
        <p:xfrm>
          <a:off x="757238" y="2636912"/>
          <a:ext cx="145097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9" name="Equation" r:id="rId17" imgW="1015920" imgH="253800" progId="">
                  <p:embed/>
                </p:oleObj>
              </mc:Choice>
              <mc:Fallback>
                <p:oleObj name="Equation" r:id="rId17" imgW="1015920" imgH="253800" progId="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2636912"/>
                        <a:ext cx="1450975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410752"/>
              </p:ext>
            </p:extLst>
          </p:nvPr>
        </p:nvGraphicFramePr>
        <p:xfrm>
          <a:off x="2374900" y="2636912"/>
          <a:ext cx="15049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0" name="Equation" r:id="rId19" imgW="1054080" imgH="253800" progId="">
                  <p:embed/>
                </p:oleObj>
              </mc:Choice>
              <mc:Fallback>
                <p:oleObj name="Equation" r:id="rId19" imgW="1054080" imgH="253800" progId="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2636912"/>
                        <a:ext cx="150495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46"/>
          <p:cNvGrpSpPr>
            <a:grpSpLocks/>
          </p:cNvGrpSpPr>
          <p:nvPr/>
        </p:nvGrpSpPr>
        <p:grpSpPr bwMode="auto">
          <a:xfrm>
            <a:off x="4102104" y="2637010"/>
            <a:ext cx="2227264" cy="361950"/>
            <a:chOff x="2584" y="946"/>
            <a:chExt cx="1403" cy="228"/>
          </a:xfrm>
        </p:grpSpPr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2705" y="946"/>
              <a:ext cx="12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ym typeface="Symbol" pitchFamily="18" charset="2"/>
                </a:rPr>
                <a:t>e   </a:t>
              </a:r>
              <a:r>
                <a:rPr lang="pt-BR" altLang="pt-BR" sz="1600" i="1" dirty="0">
                  <a:sym typeface="Symbol" pitchFamily="18" charset="2"/>
                </a:rPr>
                <a:t>   </a:t>
              </a:r>
              <a:r>
                <a:rPr lang="pt-BR" altLang="pt-BR" sz="1600" dirty="0">
                  <a:sym typeface="Symbol" pitchFamily="18" charset="2"/>
                </a:rPr>
                <a:t>desconhecidas</a:t>
              </a:r>
              <a:endParaRPr lang="pt-BR" altLang="pt-BR" sz="1600" dirty="0"/>
            </a:p>
          </p:txBody>
        </p:sp>
        <p:graphicFrame>
          <p:nvGraphicFramePr>
            <p:cNvPr id="30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6159082"/>
                </p:ext>
              </p:extLst>
            </p:nvPr>
          </p:nvGraphicFramePr>
          <p:xfrm>
            <a:off x="2584" y="954"/>
            <a:ext cx="17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1" name="Equation" r:id="rId21" imgW="190440" imgH="241200" progId="">
                    <p:embed/>
                  </p:oleObj>
                </mc:Choice>
                <mc:Fallback>
                  <p:oleObj name="Equation" r:id="rId21" imgW="190440" imgH="241200" progId="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4" y="954"/>
                          <a:ext cx="172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5751366"/>
                </p:ext>
              </p:extLst>
            </p:nvPr>
          </p:nvGraphicFramePr>
          <p:xfrm>
            <a:off x="2856" y="946"/>
            <a:ext cx="18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42" name="Equation" r:id="rId23" imgW="203040" imgH="253800" progId="">
                    <p:embed/>
                  </p:oleObj>
                </mc:Choice>
                <mc:Fallback>
                  <p:oleObj name="Equation" r:id="rId23" imgW="203040" imgH="253800" progId="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6" y="946"/>
                          <a:ext cx="183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312083"/>
              </p:ext>
            </p:extLst>
          </p:nvPr>
        </p:nvGraphicFramePr>
        <p:xfrm>
          <a:off x="827584" y="1484784"/>
          <a:ext cx="21828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3" name="Equation" r:id="rId25" imgW="1523880" imgH="304560" progId="">
                  <p:embed/>
                </p:oleObj>
              </mc:Choice>
              <mc:Fallback>
                <p:oleObj name="Equation" r:id="rId25" imgW="1523880" imgH="304560" progId="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484784"/>
                        <a:ext cx="2182813" cy="43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aixaDeTexto 4"/>
          <p:cNvSpPr txBox="1">
            <a:spLocks noChangeArrowheads="1"/>
          </p:cNvSpPr>
          <p:nvPr/>
        </p:nvSpPr>
        <p:spPr bwMode="auto">
          <a:xfrm>
            <a:off x="3360311" y="1758781"/>
            <a:ext cx="36840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2 amostras aleatórias independentes</a:t>
            </a:r>
          </a:p>
        </p:txBody>
      </p:sp>
      <p:graphicFrame>
        <p:nvGraphicFramePr>
          <p:cNvPr id="34" name="Objeto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583374"/>
              </p:ext>
            </p:extLst>
          </p:nvPr>
        </p:nvGraphicFramePr>
        <p:xfrm>
          <a:off x="817563" y="2024013"/>
          <a:ext cx="23114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4" name="Equation" r:id="rId27" imgW="1612800" imgH="304560" progId="">
                  <p:embed/>
                </p:oleObj>
              </mc:Choice>
              <mc:Fallback>
                <p:oleObj name="Equation" r:id="rId27" imgW="1612800" imgH="304560" progId="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2024013"/>
                        <a:ext cx="2311400" cy="436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upo 34"/>
          <p:cNvGrpSpPr/>
          <p:nvPr/>
        </p:nvGrpSpPr>
        <p:grpSpPr>
          <a:xfrm>
            <a:off x="395536" y="3126391"/>
            <a:ext cx="2134131" cy="1742769"/>
            <a:chOff x="395536" y="3417556"/>
            <a:chExt cx="2134131" cy="1742769"/>
          </a:xfrm>
        </p:grpSpPr>
        <p:grpSp>
          <p:nvGrpSpPr>
            <p:cNvPr id="36" name="Grupo 35"/>
            <p:cNvGrpSpPr>
              <a:grpSpLocks/>
            </p:cNvGrpSpPr>
            <p:nvPr/>
          </p:nvGrpSpPr>
          <p:grpSpPr bwMode="auto">
            <a:xfrm>
              <a:off x="395536" y="3417556"/>
              <a:ext cx="2134131" cy="1742769"/>
              <a:chOff x="5606179" y="4597364"/>
              <a:chExt cx="2134173" cy="1742626"/>
            </a:xfrm>
          </p:grpSpPr>
          <p:grpSp>
            <p:nvGrpSpPr>
              <p:cNvPr id="39" name="Grupo 51"/>
              <p:cNvGrpSpPr>
                <a:grpSpLocks/>
              </p:cNvGrpSpPr>
              <p:nvPr/>
            </p:nvGrpSpPr>
            <p:grpSpPr bwMode="auto">
              <a:xfrm>
                <a:off x="5606179" y="4597364"/>
                <a:ext cx="2134173" cy="1742626"/>
                <a:chOff x="4419027" y="3625850"/>
                <a:chExt cx="2134173" cy="1742626"/>
              </a:xfrm>
            </p:grpSpPr>
            <p:sp>
              <p:nvSpPr>
                <p:cNvPr id="42" name="Freeform 31"/>
                <p:cNvSpPr>
                  <a:spLocks/>
                </p:cNvSpPr>
                <p:nvPr/>
              </p:nvSpPr>
              <p:spPr bwMode="auto">
                <a:xfrm>
                  <a:off x="4876800" y="3721100"/>
                  <a:ext cx="1676400" cy="1295400"/>
                </a:xfrm>
                <a:custGeom>
                  <a:avLst/>
                  <a:gdLst>
                    <a:gd name="T0" fmla="*/ 0 w 1056"/>
                    <a:gd name="T1" fmla="*/ 0 h 816"/>
                    <a:gd name="T2" fmla="*/ 0 w 1056"/>
                    <a:gd name="T3" fmla="*/ 2147483647 h 816"/>
                    <a:gd name="T4" fmla="*/ 2147483647 w 1056"/>
                    <a:gd name="T5" fmla="*/ 2147483647 h 816"/>
                    <a:gd name="T6" fmla="*/ 0 60000 65536"/>
                    <a:gd name="T7" fmla="*/ 0 60000 65536"/>
                    <a:gd name="T8" fmla="*/ 0 60000 65536"/>
                    <a:gd name="T9" fmla="*/ 0 w 1056"/>
                    <a:gd name="T10" fmla="*/ 0 h 816"/>
                    <a:gd name="T11" fmla="*/ 1056 w 1056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056" h="816">
                      <a:moveTo>
                        <a:pt x="0" y="0"/>
                      </a:moveTo>
                      <a:lnTo>
                        <a:pt x="0" y="816"/>
                      </a:lnTo>
                      <a:lnTo>
                        <a:pt x="1056" y="81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3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419027" y="3625850"/>
                  <a:ext cx="505277" cy="338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 dirty="0">
                      <a:latin typeface="Times New Roman" charset="0"/>
                    </a:rPr>
                    <a:t>f</a:t>
                  </a:r>
                  <a:r>
                    <a:rPr lang="pt-BR" altLang="pt-BR" sz="1600" dirty="0">
                      <a:latin typeface="Times New Roman" charset="0"/>
                    </a:rPr>
                    <a:t>(</a:t>
                  </a:r>
                  <a:r>
                    <a:rPr lang="pt-BR" altLang="pt-BR" sz="1600" i="1" dirty="0">
                      <a:latin typeface="Times New Roman" charset="0"/>
                    </a:rPr>
                    <a:t>X</a:t>
                  </a:r>
                  <a:r>
                    <a:rPr lang="pt-BR" altLang="pt-BR" sz="1600" dirty="0">
                      <a:latin typeface="Times New Roman" charset="0"/>
                    </a:rPr>
                    <a:t>)</a:t>
                  </a:r>
                </a:p>
              </p:txBody>
            </p:sp>
            <p:sp>
              <p:nvSpPr>
                <p:cNvPr id="44" name="Retângulo 6"/>
                <p:cNvSpPr>
                  <a:spLocks noChangeArrowheads="1"/>
                </p:cNvSpPr>
                <p:nvPr/>
              </p:nvSpPr>
              <p:spPr bwMode="auto">
                <a:xfrm>
                  <a:off x="4709773" y="4891417"/>
                  <a:ext cx="242374" cy="2308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algn="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900">
                      <a:latin typeface="Times New Roman" charset="0"/>
                    </a:rPr>
                    <a:t>0</a:t>
                  </a:r>
                  <a:endParaRPr lang="pt-BR" altLang="pt-BR" sz="900"/>
                </a:p>
              </p:txBody>
            </p:sp>
            <p:sp>
              <p:nvSpPr>
                <p:cNvPr id="4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6239837" y="5029950"/>
                  <a:ext cx="309706" cy="3385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pitchFamily="66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Comic Sans MS" pitchFamily="66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pt-BR" altLang="pt-BR" sz="1600" i="1" dirty="0">
                      <a:latin typeface="Times New Roman" charset="0"/>
                    </a:rPr>
                    <a:t>X</a:t>
                  </a:r>
                  <a:endParaRPr lang="pt-BR" altLang="pt-BR" sz="1600" dirty="0">
                    <a:latin typeface="Times New Roman" charset="0"/>
                  </a:endParaRPr>
                </a:p>
              </p:txBody>
            </p:sp>
          </p:grpSp>
          <p:sp>
            <p:nvSpPr>
              <p:cNvPr id="40" name="Forma livre 39"/>
              <p:cNvSpPr/>
              <p:nvPr/>
            </p:nvSpPr>
            <p:spPr>
              <a:xfrm>
                <a:off x="6255473" y="5548672"/>
                <a:ext cx="1242528" cy="439228"/>
              </a:xfrm>
              <a:custGeom>
                <a:avLst/>
                <a:gdLst>
                  <a:gd name="connsiteX0" fmla="*/ 0 w 1298575"/>
                  <a:gd name="connsiteY0" fmla="*/ 990600 h 993775"/>
                  <a:gd name="connsiteX1" fmla="*/ 123825 w 1298575"/>
                  <a:gd name="connsiteY1" fmla="*/ 908050 h 993775"/>
                  <a:gd name="connsiteX2" fmla="*/ 212725 w 1298575"/>
                  <a:gd name="connsiteY2" fmla="*/ 796925 h 993775"/>
                  <a:gd name="connsiteX3" fmla="*/ 295275 w 1298575"/>
                  <a:gd name="connsiteY3" fmla="*/ 638175 h 993775"/>
                  <a:gd name="connsiteX4" fmla="*/ 365125 w 1298575"/>
                  <a:gd name="connsiteY4" fmla="*/ 466725 h 993775"/>
                  <a:gd name="connsiteX5" fmla="*/ 428625 w 1298575"/>
                  <a:gd name="connsiteY5" fmla="*/ 317500 h 993775"/>
                  <a:gd name="connsiteX6" fmla="*/ 498475 w 1298575"/>
                  <a:gd name="connsiteY6" fmla="*/ 168275 h 993775"/>
                  <a:gd name="connsiteX7" fmla="*/ 565150 w 1298575"/>
                  <a:gd name="connsiteY7" fmla="*/ 44450 h 993775"/>
                  <a:gd name="connsiteX8" fmla="*/ 609600 w 1298575"/>
                  <a:gd name="connsiteY8" fmla="*/ 6350 h 993775"/>
                  <a:gd name="connsiteX9" fmla="*/ 644525 w 1298575"/>
                  <a:gd name="connsiteY9" fmla="*/ 0 h 993775"/>
                  <a:gd name="connsiteX10" fmla="*/ 692150 w 1298575"/>
                  <a:gd name="connsiteY10" fmla="*/ 12700 h 993775"/>
                  <a:gd name="connsiteX11" fmla="*/ 717550 w 1298575"/>
                  <a:gd name="connsiteY11" fmla="*/ 41275 h 993775"/>
                  <a:gd name="connsiteX12" fmla="*/ 762000 w 1298575"/>
                  <a:gd name="connsiteY12" fmla="*/ 95250 h 993775"/>
                  <a:gd name="connsiteX13" fmla="*/ 809625 w 1298575"/>
                  <a:gd name="connsiteY13" fmla="*/ 206375 h 993775"/>
                  <a:gd name="connsiteX14" fmla="*/ 866775 w 1298575"/>
                  <a:gd name="connsiteY14" fmla="*/ 330200 h 993775"/>
                  <a:gd name="connsiteX15" fmla="*/ 911225 w 1298575"/>
                  <a:gd name="connsiteY15" fmla="*/ 431800 h 993775"/>
                  <a:gd name="connsiteX16" fmla="*/ 962025 w 1298575"/>
                  <a:gd name="connsiteY16" fmla="*/ 571500 h 993775"/>
                  <a:gd name="connsiteX17" fmla="*/ 1016000 w 1298575"/>
                  <a:gd name="connsiteY17" fmla="*/ 676275 h 993775"/>
                  <a:gd name="connsiteX18" fmla="*/ 1066800 w 1298575"/>
                  <a:gd name="connsiteY18" fmla="*/ 777875 h 993775"/>
                  <a:gd name="connsiteX19" fmla="*/ 1117600 w 1298575"/>
                  <a:gd name="connsiteY19" fmla="*/ 860425 h 993775"/>
                  <a:gd name="connsiteX20" fmla="*/ 1181100 w 1298575"/>
                  <a:gd name="connsiteY20" fmla="*/ 930275 h 993775"/>
                  <a:gd name="connsiteX21" fmla="*/ 1241425 w 1298575"/>
                  <a:gd name="connsiteY21" fmla="*/ 974725 h 993775"/>
                  <a:gd name="connsiteX22" fmla="*/ 1298575 w 1298575"/>
                  <a:gd name="connsiteY22" fmla="*/ 993775 h 99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98575" h="993775">
                    <a:moveTo>
                      <a:pt x="0" y="990600"/>
                    </a:moveTo>
                    <a:lnTo>
                      <a:pt x="123825" y="908050"/>
                    </a:lnTo>
                    <a:lnTo>
                      <a:pt x="212725" y="796925"/>
                    </a:lnTo>
                    <a:lnTo>
                      <a:pt x="295275" y="638175"/>
                    </a:lnTo>
                    <a:lnTo>
                      <a:pt x="365125" y="466725"/>
                    </a:lnTo>
                    <a:lnTo>
                      <a:pt x="428625" y="317500"/>
                    </a:lnTo>
                    <a:lnTo>
                      <a:pt x="498475" y="168275"/>
                    </a:lnTo>
                    <a:lnTo>
                      <a:pt x="565150" y="44450"/>
                    </a:lnTo>
                    <a:lnTo>
                      <a:pt x="609600" y="6350"/>
                    </a:lnTo>
                    <a:lnTo>
                      <a:pt x="644525" y="0"/>
                    </a:lnTo>
                    <a:lnTo>
                      <a:pt x="692150" y="12700"/>
                    </a:lnTo>
                    <a:lnTo>
                      <a:pt x="717550" y="41275"/>
                    </a:lnTo>
                    <a:lnTo>
                      <a:pt x="762000" y="95250"/>
                    </a:lnTo>
                    <a:lnTo>
                      <a:pt x="809625" y="206375"/>
                    </a:lnTo>
                    <a:lnTo>
                      <a:pt x="866775" y="330200"/>
                    </a:lnTo>
                    <a:lnTo>
                      <a:pt x="911225" y="431800"/>
                    </a:lnTo>
                    <a:lnTo>
                      <a:pt x="962025" y="571500"/>
                    </a:lnTo>
                    <a:lnTo>
                      <a:pt x="1016000" y="676275"/>
                    </a:lnTo>
                    <a:lnTo>
                      <a:pt x="1066800" y="777875"/>
                    </a:lnTo>
                    <a:lnTo>
                      <a:pt x="1117600" y="860425"/>
                    </a:lnTo>
                    <a:lnTo>
                      <a:pt x="1181100" y="930275"/>
                    </a:lnTo>
                    <a:lnTo>
                      <a:pt x="1241425" y="974725"/>
                    </a:lnTo>
                    <a:lnTo>
                      <a:pt x="1298575" y="99377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/>
              </a:p>
            </p:txBody>
          </p:sp>
          <p:sp>
            <p:nvSpPr>
              <p:cNvPr id="41" name="Forma livre 40"/>
              <p:cNvSpPr/>
              <p:nvPr/>
            </p:nvSpPr>
            <p:spPr>
              <a:xfrm>
                <a:off x="6876737" y="4810371"/>
                <a:ext cx="621264" cy="1178736"/>
              </a:xfrm>
              <a:custGeom>
                <a:avLst/>
                <a:gdLst>
                  <a:gd name="connsiteX0" fmla="*/ 0 w 1298575"/>
                  <a:gd name="connsiteY0" fmla="*/ 990600 h 993775"/>
                  <a:gd name="connsiteX1" fmla="*/ 123825 w 1298575"/>
                  <a:gd name="connsiteY1" fmla="*/ 908050 h 993775"/>
                  <a:gd name="connsiteX2" fmla="*/ 212725 w 1298575"/>
                  <a:gd name="connsiteY2" fmla="*/ 796925 h 993775"/>
                  <a:gd name="connsiteX3" fmla="*/ 295275 w 1298575"/>
                  <a:gd name="connsiteY3" fmla="*/ 638175 h 993775"/>
                  <a:gd name="connsiteX4" fmla="*/ 365125 w 1298575"/>
                  <a:gd name="connsiteY4" fmla="*/ 466725 h 993775"/>
                  <a:gd name="connsiteX5" fmla="*/ 428625 w 1298575"/>
                  <a:gd name="connsiteY5" fmla="*/ 317500 h 993775"/>
                  <a:gd name="connsiteX6" fmla="*/ 498475 w 1298575"/>
                  <a:gd name="connsiteY6" fmla="*/ 168275 h 993775"/>
                  <a:gd name="connsiteX7" fmla="*/ 565150 w 1298575"/>
                  <a:gd name="connsiteY7" fmla="*/ 44450 h 993775"/>
                  <a:gd name="connsiteX8" fmla="*/ 609600 w 1298575"/>
                  <a:gd name="connsiteY8" fmla="*/ 6350 h 993775"/>
                  <a:gd name="connsiteX9" fmla="*/ 644525 w 1298575"/>
                  <a:gd name="connsiteY9" fmla="*/ 0 h 993775"/>
                  <a:gd name="connsiteX10" fmla="*/ 692150 w 1298575"/>
                  <a:gd name="connsiteY10" fmla="*/ 12700 h 993775"/>
                  <a:gd name="connsiteX11" fmla="*/ 717550 w 1298575"/>
                  <a:gd name="connsiteY11" fmla="*/ 41275 h 993775"/>
                  <a:gd name="connsiteX12" fmla="*/ 762000 w 1298575"/>
                  <a:gd name="connsiteY12" fmla="*/ 95250 h 993775"/>
                  <a:gd name="connsiteX13" fmla="*/ 809625 w 1298575"/>
                  <a:gd name="connsiteY13" fmla="*/ 206375 h 993775"/>
                  <a:gd name="connsiteX14" fmla="*/ 866775 w 1298575"/>
                  <a:gd name="connsiteY14" fmla="*/ 330200 h 993775"/>
                  <a:gd name="connsiteX15" fmla="*/ 911225 w 1298575"/>
                  <a:gd name="connsiteY15" fmla="*/ 431800 h 993775"/>
                  <a:gd name="connsiteX16" fmla="*/ 962025 w 1298575"/>
                  <a:gd name="connsiteY16" fmla="*/ 571500 h 993775"/>
                  <a:gd name="connsiteX17" fmla="*/ 1016000 w 1298575"/>
                  <a:gd name="connsiteY17" fmla="*/ 676275 h 993775"/>
                  <a:gd name="connsiteX18" fmla="*/ 1066800 w 1298575"/>
                  <a:gd name="connsiteY18" fmla="*/ 777875 h 993775"/>
                  <a:gd name="connsiteX19" fmla="*/ 1117600 w 1298575"/>
                  <a:gd name="connsiteY19" fmla="*/ 860425 h 993775"/>
                  <a:gd name="connsiteX20" fmla="*/ 1181100 w 1298575"/>
                  <a:gd name="connsiteY20" fmla="*/ 930275 h 993775"/>
                  <a:gd name="connsiteX21" fmla="*/ 1241425 w 1298575"/>
                  <a:gd name="connsiteY21" fmla="*/ 974725 h 993775"/>
                  <a:gd name="connsiteX22" fmla="*/ 1298575 w 1298575"/>
                  <a:gd name="connsiteY22" fmla="*/ 993775 h 993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98575" h="993775">
                    <a:moveTo>
                      <a:pt x="0" y="990600"/>
                    </a:moveTo>
                    <a:lnTo>
                      <a:pt x="123825" y="908050"/>
                    </a:lnTo>
                    <a:lnTo>
                      <a:pt x="212725" y="796925"/>
                    </a:lnTo>
                    <a:lnTo>
                      <a:pt x="295275" y="638175"/>
                    </a:lnTo>
                    <a:lnTo>
                      <a:pt x="365125" y="466725"/>
                    </a:lnTo>
                    <a:lnTo>
                      <a:pt x="428625" y="317500"/>
                    </a:lnTo>
                    <a:lnTo>
                      <a:pt x="498475" y="168275"/>
                    </a:lnTo>
                    <a:lnTo>
                      <a:pt x="565150" y="44450"/>
                    </a:lnTo>
                    <a:lnTo>
                      <a:pt x="609600" y="6350"/>
                    </a:lnTo>
                    <a:lnTo>
                      <a:pt x="644525" y="0"/>
                    </a:lnTo>
                    <a:lnTo>
                      <a:pt x="692150" y="12700"/>
                    </a:lnTo>
                    <a:lnTo>
                      <a:pt x="717550" y="41275"/>
                    </a:lnTo>
                    <a:lnTo>
                      <a:pt x="762000" y="95250"/>
                    </a:lnTo>
                    <a:lnTo>
                      <a:pt x="809625" y="206375"/>
                    </a:lnTo>
                    <a:lnTo>
                      <a:pt x="866775" y="330200"/>
                    </a:lnTo>
                    <a:lnTo>
                      <a:pt x="911225" y="431800"/>
                    </a:lnTo>
                    <a:lnTo>
                      <a:pt x="962025" y="571500"/>
                    </a:lnTo>
                    <a:lnTo>
                      <a:pt x="1016000" y="676275"/>
                    </a:lnTo>
                    <a:lnTo>
                      <a:pt x="1066800" y="777875"/>
                    </a:lnTo>
                    <a:lnTo>
                      <a:pt x="1117600" y="860425"/>
                    </a:lnTo>
                    <a:lnTo>
                      <a:pt x="1181100" y="930275"/>
                    </a:lnTo>
                    <a:lnTo>
                      <a:pt x="1241425" y="974725"/>
                    </a:lnTo>
                    <a:lnTo>
                      <a:pt x="1298575" y="99377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" name="CaixaDeTexto 4"/>
            <p:cNvSpPr txBox="1">
              <a:spLocks noChangeArrowheads="1"/>
            </p:cNvSpPr>
            <p:nvPr/>
          </p:nvSpPr>
          <p:spPr bwMode="auto">
            <a:xfrm>
              <a:off x="1260406" y="4221088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" name="CaixaDeTexto 4"/>
            <p:cNvSpPr txBox="1">
              <a:spLocks noChangeArrowheads="1"/>
            </p:cNvSpPr>
            <p:nvPr/>
          </p:nvSpPr>
          <p:spPr bwMode="auto">
            <a:xfrm>
              <a:off x="1976695" y="3461303"/>
              <a:ext cx="2872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aphicFrame>
        <p:nvGraphicFramePr>
          <p:cNvPr id="5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473002"/>
              </p:ext>
            </p:extLst>
          </p:nvPr>
        </p:nvGraphicFramePr>
        <p:xfrm>
          <a:off x="584200" y="4899868"/>
          <a:ext cx="157797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5" name="Equation" r:id="rId29" imgW="1104840" imgH="1295280" progId="">
                  <p:embed/>
                </p:oleObj>
              </mc:Choice>
              <mc:Fallback>
                <p:oleObj name="Equation" r:id="rId29" imgW="1104840" imgH="129528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4899868"/>
                        <a:ext cx="1577975" cy="184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987958"/>
              </p:ext>
            </p:extLst>
          </p:nvPr>
        </p:nvGraphicFramePr>
        <p:xfrm>
          <a:off x="3153308" y="5229200"/>
          <a:ext cx="985837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6" name="Equation" r:id="rId31" imgW="685800" imgH="863280" progId="">
                  <p:embed/>
                </p:oleObj>
              </mc:Choice>
              <mc:Fallback>
                <p:oleObj name="Equation" r:id="rId31" imgW="685800" imgH="863280" progId="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308" y="5229200"/>
                        <a:ext cx="985837" cy="1250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9646466"/>
              </p:ext>
            </p:extLst>
          </p:nvPr>
        </p:nvGraphicFramePr>
        <p:xfrm>
          <a:off x="4111303" y="5513586"/>
          <a:ext cx="8207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7" name="Equation" r:id="rId33" imgW="571320" imgH="457200" progId="">
                  <p:embed/>
                </p:oleObj>
              </mc:Choice>
              <mc:Fallback>
                <p:oleObj name="Equation" r:id="rId33" imgW="571320" imgH="457200" progId="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303" y="5513586"/>
                        <a:ext cx="820737" cy="663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208368" y="5337373"/>
            <a:ext cx="649288" cy="1071563"/>
            <a:chOff x="600" y="2496"/>
            <a:chExt cx="409" cy="675"/>
          </a:xfrm>
        </p:grpSpPr>
        <p:sp>
          <p:nvSpPr>
            <p:cNvPr id="14354" name="Line 12"/>
            <p:cNvSpPr>
              <a:spLocks noChangeShapeType="1"/>
            </p:cNvSpPr>
            <p:nvPr/>
          </p:nvSpPr>
          <p:spPr bwMode="auto">
            <a:xfrm flipH="1">
              <a:off x="624" y="2496"/>
              <a:ext cx="384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55" name="Line 29"/>
            <p:cNvSpPr>
              <a:spLocks noChangeShapeType="1"/>
            </p:cNvSpPr>
            <p:nvPr/>
          </p:nvSpPr>
          <p:spPr bwMode="auto">
            <a:xfrm flipH="1">
              <a:off x="600" y="2690"/>
              <a:ext cx="384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56" name="Line 30"/>
            <p:cNvSpPr>
              <a:spLocks noChangeShapeType="1"/>
            </p:cNvSpPr>
            <p:nvPr/>
          </p:nvSpPr>
          <p:spPr bwMode="auto">
            <a:xfrm flipH="1">
              <a:off x="625" y="2881"/>
              <a:ext cx="384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57" name="Line 31"/>
            <p:cNvSpPr>
              <a:spLocks noChangeShapeType="1"/>
            </p:cNvSpPr>
            <p:nvPr/>
          </p:nvSpPr>
          <p:spPr bwMode="auto">
            <a:xfrm flipH="1">
              <a:off x="601" y="3075"/>
              <a:ext cx="384" cy="9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aphicFrame>
        <p:nvGraphicFramePr>
          <p:cNvPr id="5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900182"/>
              </p:ext>
            </p:extLst>
          </p:nvPr>
        </p:nvGraphicFramePr>
        <p:xfrm>
          <a:off x="2023529" y="5663970"/>
          <a:ext cx="7112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8" name="Equation" r:id="rId35" imgW="495000" imgH="241200" progId="">
                  <p:embed/>
                </p:oleObj>
              </mc:Choice>
              <mc:Fallback>
                <p:oleObj name="Equation" r:id="rId35" imgW="495000" imgH="241200" progId="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529" y="5663970"/>
                        <a:ext cx="711200" cy="350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tângulo 52"/>
          <p:cNvSpPr/>
          <p:nvPr/>
        </p:nvSpPr>
        <p:spPr>
          <a:xfrm>
            <a:off x="5724127" y="5400471"/>
            <a:ext cx="1656185" cy="932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"/>
              <p:cNvSpPr txBox="1">
                <a:spLocks noChangeArrowheads="1"/>
              </p:cNvSpPr>
              <p:nvPr/>
            </p:nvSpPr>
            <p:spPr bwMode="auto">
              <a:xfrm>
                <a:off x="3475363" y="3221649"/>
                <a:ext cx="3138360" cy="341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Quão semelhantes são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altLang="pt-BR" sz="1600" dirty="0"/>
                  <a:t> e</a:t>
                </a:r>
                <a14:m>
                  <m:oMath xmlns:m="http://schemas.openxmlformats.org/officeDocument/2006/math">
                    <m:r>
                      <a:rPr lang="pt-BR" altLang="pt-BR" sz="1600" b="0" i="0" smtClean="0">
                        <a:latin typeface="Cambria Math"/>
                        <a:ea typeface="Cambria Math"/>
                      </a:rPr>
                      <m:t> </m:t>
                    </m:r>
                    <m:sSubSup>
                      <m:sSubSupPr>
                        <m:ctrlPr>
                          <a:rPr lang="pt-BR" alt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pt-BR" altLang="pt-BR" sz="16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pt-BR" altLang="pt-BR" sz="1600" i="1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altLang="pt-BR" sz="1600" dirty="0"/>
                  <a:t>?</a:t>
                </a:r>
              </a:p>
            </p:txBody>
          </p:sp>
        </mc:Choice>
        <mc:Fallback xmlns="">
          <p:sp>
            <p:nvSpPr>
              <p:cNvPr id="46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5363" y="3221649"/>
                <a:ext cx="3138360" cy="341888"/>
              </a:xfrm>
              <a:prstGeom prst="rect">
                <a:avLst/>
              </a:prstGeom>
              <a:blipFill rotWithShape="1">
                <a:blip r:embed="rId37" cstate="print"/>
                <a:stretch>
                  <a:fillRect l="-971" t="-3509" b="-210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136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467544" y="1523380"/>
            <a:ext cx="798743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eaLnBrk="1" hangingPunct="1">
              <a:spcBef>
                <a:spcPct val="0"/>
              </a:spcBef>
              <a:buNone/>
            </a:pPr>
            <a:r>
              <a:rPr lang="pt-BR" altLang="pt-BR" sz="1600" dirty="0"/>
              <a:t>Como uma amostra aleatória é um conjunto de </a:t>
            </a:r>
            <a:r>
              <a:rPr lang="pt-BR" altLang="pt-BR" sz="1600" i="1" dirty="0">
                <a:latin typeface="Times New Roman" pitchFamily="18" charset="0"/>
              </a:rPr>
              <a:t>n</a:t>
            </a:r>
            <a:r>
              <a:rPr lang="pt-BR" altLang="pt-BR" sz="1600" dirty="0"/>
              <a:t>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.:</a:t>
            </a:r>
          </a:p>
          <a:p>
            <a:pPr marL="177800" indent="-177800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900113" indent="-273050" eaLnBrk="1" hangingPunct="1">
              <a:spcBef>
                <a:spcPct val="0"/>
              </a:spcBef>
              <a:buNone/>
            </a:pPr>
            <a:r>
              <a:rPr lang="pt-BR" altLang="pt-BR" sz="1600" dirty="0"/>
              <a:t>cada amostragem resulta num conjunto distinto de valores e portanto pode levar a uma conclusão distinta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Amostra Aleatória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562F7-B997-4C9E-91EA-6EAC80BDCDAE}" type="slidenum">
              <a:rPr lang="pt-BR"/>
              <a:pPr>
                <a:defRPr/>
              </a:pPr>
              <a:t>5</a:t>
            </a:fld>
            <a:endParaRPr lang="pt-BR"/>
          </a:p>
        </p:txBody>
      </p:sp>
      <p:grpSp>
        <p:nvGrpSpPr>
          <p:cNvPr id="70" name="Grupo 69"/>
          <p:cNvGrpSpPr>
            <a:grpSpLocks/>
          </p:cNvGrpSpPr>
          <p:nvPr/>
        </p:nvGrpSpPr>
        <p:grpSpPr bwMode="auto">
          <a:xfrm>
            <a:off x="1917200" y="3498780"/>
            <a:ext cx="2986072" cy="228600"/>
            <a:chOff x="3551312" y="4104368"/>
            <a:chExt cx="2987424" cy="228600"/>
          </a:xfrm>
        </p:grpSpPr>
        <p:sp>
          <p:nvSpPr>
            <p:cNvPr id="71" name="Oval 11"/>
            <p:cNvSpPr>
              <a:spLocks noChangeArrowheads="1"/>
            </p:cNvSpPr>
            <p:nvPr/>
          </p:nvSpPr>
          <p:spPr bwMode="auto">
            <a:xfrm>
              <a:off x="4164384" y="4104368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2" name="Oval 9"/>
            <p:cNvSpPr>
              <a:spLocks noChangeArrowheads="1"/>
            </p:cNvSpPr>
            <p:nvPr/>
          </p:nvSpPr>
          <p:spPr bwMode="auto">
            <a:xfrm>
              <a:off x="3551312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3" name="Oval 9"/>
            <p:cNvSpPr>
              <a:spLocks noChangeArrowheads="1"/>
            </p:cNvSpPr>
            <p:nvPr/>
          </p:nvSpPr>
          <p:spPr bwMode="auto">
            <a:xfrm>
              <a:off x="3857848" y="410436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4" name="Oval 9"/>
            <p:cNvSpPr>
              <a:spLocks noChangeArrowheads="1"/>
            </p:cNvSpPr>
            <p:nvPr/>
          </p:nvSpPr>
          <p:spPr bwMode="auto">
            <a:xfrm>
              <a:off x="4470920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5" name="Oval 9"/>
            <p:cNvSpPr>
              <a:spLocks noChangeArrowheads="1"/>
            </p:cNvSpPr>
            <p:nvPr/>
          </p:nvSpPr>
          <p:spPr bwMode="auto">
            <a:xfrm>
              <a:off x="4777456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6" name="Oval 9"/>
            <p:cNvSpPr>
              <a:spLocks noChangeArrowheads="1"/>
            </p:cNvSpPr>
            <p:nvPr/>
          </p:nvSpPr>
          <p:spPr bwMode="auto">
            <a:xfrm>
              <a:off x="5083992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7" name="Oval 9"/>
            <p:cNvSpPr>
              <a:spLocks noChangeArrowheads="1"/>
            </p:cNvSpPr>
            <p:nvPr/>
          </p:nvSpPr>
          <p:spPr bwMode="auto">
            <a:xfrm>
              <a:off x="5390528" y="410436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8" name="Oval 11"/>
            <p:cNvSpPr>
              <a:spLocks noChangeArrowheads="1"/>
            </p:cNvSpPr>
            <p:nvPr/>
          </p:nvSpPr>
          <p:spPr bwMode="auto">
            <a:xfrm>
              <a:off x="5697064" y="4104368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003600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80" name="Oval 9"/>
            <p:cNvSpPr>
              <a:spLocks noChangeArrowheads="1"/>
            </p:cNvSpPr>
            <p:nvPr/>
          </p:nvSpPr>
          <p:spPr bwMode="auto">
            <a:xfrm>
              <a:off x="6310136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683568" y="2760818"/>
            <a:ext cx="4219704" cy="1512168"/>
            <a:chOff x="683568" y="2760818"/>
            <a:chExt cx="4219704" cy="1512168"/>
          </a:xfrm>
        </p:grpSpPr>
        <p:grpSp>
          <p:nvGrpSpPr>
            <p:cNvPr id="24" name="Grupo 39"/>
            <p:cNvGrpSpPr>
              <a:grpSpLocks/>
            </p:cNvGrpSpPr>
            <p:nvPr/>
          </p:nvGrpSpPr>
          <p:grpSpPr bwMode="auto">
            <a:xfrm>
              <a:off x="683568" y="2977586"/>
              <a:ext cx="920750" cy="1295400"/>
              <a:chOff x="1000100" y="2857496"/>
              <a:chExt cx="921208" cy="1295400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142976" y="3918180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1357290" y="3143248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1000100" y="2857496"/>
                <a:ext cx="914400" cy="1295400"/>
              </a:xfrm>
              <a:custGeom>
                <a:avLst/>
                <a:gdLst>
                  <a:gd name="T0" fmla="*/ 0 w 576"/>
                  <a:gd name="T1" fmla="*/ 0 h 816"/>
                  <a:gd name="T2" fmla="*/ 0 w 576"/>
                  <a:gd name="T3" fmla="*/ 2147483647 h 816"/>
                  <a:gd name="T4" fmla="*/ 2147483647 w 576"/>
                  <a:gd name="T5" fmla="*/ 2147483647 h 816"/>
                  <a:gd name="T6" fmla="*/ 2147483647 w 576"/>
                  <a:gd name="T7" fmla="*/ 0 h 8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76"/>
                  <a:gd name="T13" fmla="*/ 0 h 816"/>
                  <a:gd name="T14" fmla="*/ 576 w 576"/>
                  <a:gd name="T15" fmla="*/ 816 h 8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76" h="816">
                    <a:moveTo>
                      <a:pt x="0" y="0"/>
                    </a:moveTo>
                    <a:lnTo>
                      <a:pt x="0" y="816"/>
                    </a:lnTo>
                    <a:lnTo>
                      <a:pt x="576" y="816"/>
                    </a:lnTo>
                    <a:lnTo>
                      <a:pt x="57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Oval 6"/>
              <p:cNvSpPr>
                <a:spLocks noChangeArrowheads="1"/>
              </p:cNvSpPr>
              <p:nvPr/>
            </p:nvSpPr>
            <p:spPr bwMode="auto">
              <a:xfrm>
                <a:off x="1152500" y="3009896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29" name="Oval 7"/>
              <p:cNvSpPr>
                <a:spLocks noChangeArrowheads="1"/>
              </p:cNvSpPr>
              <p:nvPr/>
            </p:nvSpPr>
            <p:spPr bwMode="auto">
              <a:xfrm>
                <a:off x="1533500" y="3200396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30" name="Oval 8"/>
              <p:cNvSpPr>
                <a:spLocks noChangeArrowheads="1"/>
              </p:cNvSpPr>
              <p:nvPr/>
            </p:nvSpPr>
            <p:spPr bwMode="auto">
              <a:xfrm>
                <a:off x="1152500" y="3771896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31" name="Oval 9"/>
              <p:cNvSpPr>
                <a:spLocks noChangeArrowheads="1"/>
              </p:cNvSpPr>
              <p:nvPr/>
            </p:nvSpPr>
            <p:spPr bwMode="auto">
              <a:xfrm>
                <a:off x="1152500" y="3390896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32" name="Oval 10"/>
              <p:cNvSpPr>
                <a:spLocks noChangeArrowheads="1"/>
              </p:cNvSpPr>
              <p:nvPr/>
            </p:nvSpPr>
            <p:spPr bwMode="auto">
              <a:xfrm>
                <a:off x="1533500" y="3543296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33" name="Oval 11"/>
              <p:cNvSpPr>
                <a:spLocks noChangeArrowheads="1"/>
              </p:cNvSpPr>
              <p:nvPr/>
            </p:nvSpPr>
            <p:spPr bwMode="auto">
              <a:xfrm>
                <a:off x="1681822" y="3357562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34" name="Oval 12"/>
              <p:cNvSpPr>
                <a:spLocks noChangeArrowheads="1"/>
              </p:cNvSpPr>
              <p:nvPr/>
            </p:nvSpPr>
            <p:spPr bwMode="auto">
              <a:xfrm>
                <a:off x="1533500" y="3886196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35" name="Oval 9"/>
              <p:cNvSpPr>
                <a:spLocks noChangeArrowheads="1"/>
              </p:cNvSpPr>
              <p:nvPr/>
            </p:nvSpPr>
            <p:spPr bwMode="auto">
              <a:xfrm>
                <a:off x="1357290" y="3286124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36" name="Oval 10"/>
              <p:cNvSpPr>
                <a:spLocks noChangeArrowheads="1"/>
              </p:cNvSpPr>
              <p:nvPr/>
            </p:nvSpPr>
            <p:spPr bwMode="auto">
              <a:xfrm>
                <a:off x="1500166" y="3071810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>
                <a:off x="1285852" y="3918180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38" name="Oval 10"/>
              <p:cNvSpPr>
                <a:spLocks noChangeArrowheads="1"/>
              </p:cNvSpPr>
              <p:nvPr/>
            </p:nvSpPr>
            <p:spPr bwMode="auto">
              <a:xfrm>
                <a:off x="1681822" y="3918180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39" name="Oval 12"/>
              <p:cNvSpPr>
                <a:spLocks noChangeArrowheads="1"/>
              </p:cNvSpPr>
              <p:nvPr/>
            </p:nvSpPr>
            <p:spPr bwMode="auto">
              <a:xfrm>
                <a:off x="1214414" y="3214686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0" name="Oval 12"/>
              <p:cNvSpPr>
                <a:spLocks noChangeArrowheads="1"/>
              </p:cNvSpPr>
              <p:nvPr/>
            </p:nvSpPr>
            <p:spPr bwMode="auto">
              <a:xfrm>
                <a:off x="1000100" y="3571876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1" name="Oval 10"/>
              <p:cNvSpPr>
                <a:spLocks noChangeArrowheads="1"/>
              </p:cNvSpPr>
              <p:nvPr/>
            </p:nvSpPr>
            <p:spPr bwMode="auto">
              <a:xfrm>
                <a:off x="1000100" y="3918180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1000100" y="3214686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3" name="Oval 11"/>
              <p:cNvSpPr>
                <a:spLocks noChangeArrowheads="1"/>
              </p:cNvSpPr>
              <p:nvPr/>
            </p:nvSpPr>
            <p:spPr bwMode="auto">
              <a:xfrm>
                <a:off x="1357290" y="3714752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4" name="Oval 10"/>
              <p:cNvSpPr>
                <a:spLocks noChangeArrowheads="1"/>
              </p:cNvSpPr>
              <p:nvPr/>
            </p:nvSpPr>
            <p:spPr bwMode="auto">
              <a:xfrm>
                <a:off x="1214414" y="3571876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5" name="Oval 10"/>
              <p:cNvSpPr>
                <a:spLocks noChangeArrowheads="1"/>
              </p:cNvSpPr>
              <p:nvPr/>
            </p:nvSpPr>
            <p:spPr bwMode="auto">
              <a:xfrm>
                <a:off x="1357290" y="3500438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6" name="Oval 11"/>
              <p:cNvSpPr>
                <a:spLocks noChangeArrowheads="1"/>
              </p:cNvSpPr>
              <p:nvPr/>
            </p:nvSpPr>
            <p:spPr bwMode="auto">
              <a:xfrm>
                <a:off x="1500166" y="3429000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7" name="Oval 10"/>
              <p:cNvSpPr>
                <a:spLocks noChangeArrowheads="1"/>
              </p:cNvSpPr>
              <p:nvPr/>
            </p:nvSpPr>
            <p:spPr bwMode="auto">
              <a:xfrm>
                <a:off x="1653928" y="3714752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8" name="Oval 6"/>
              <p:cNvSpPr>
                <a:spLocks noChangeArrowheads="1"/>
              </p:cNvSpPr>
              <p:nvPr/>
            </p:nvSpPr>
            <p:spPr bwMode="auto">
              <a:xfrm>
                <a:off x="1692708" y="3571876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49" name="Oval 12"/>
              <p:cNvSpPr>
                <a:spLocks noChangeArrowheads="1"/>
              </p:cNvSpPr>
              <p:nvPr/>
            </p:nvSpPr>
            <p:spPr bwMode="auto">
              <a:xfrm>
                <a:off x="1000100" y="3714752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50" name="Oval 10"/>
              <p:cNvSpPr>
                <a:spLocks noChangeArrowheads="1"/>
              </p:cNvSpPr>
              <p:nvPr/>
            </p:nvSpPr>
            <p:spPr bwMode="auto">
              <a:xfrm>
                <a:off x="1428728" y="3857628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51" name="Oval 11"/>
              <p:cNvSpPr>
                <a:spLocks noChangeArrowheads="1"/>
              </p:cNvSpPr>
              <p:nvPr/>
            </p:nvSpPr>
            <p:spPr bwMode="auto">
              <a:xfrm>
                <a:off x="1000100" y="3357562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52" name="Oval 10"/>
              <p:cNvSpPr>
                <a:spLocks noChangeArrowheads="1"/>
              </p:cNvSpPr>
              <p:nvPr/>
            </p:nvSpPr>
            <p:spPr bwMode="auto">
              <a:xfrm>
                <a:off x="1285852" y="3000372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53" name="Oval 10"/>
              <p:cNvSpPr>
                <a:spLocks noChangeArrowheads="1"/>
              </p:cNvSpPr>
              <p:nvPr/>
            </p:nvSpPr>
            <p:spPr bwMode="auto">
              <a:xfrm>
                <a:off x="1692708" y="3143248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54" name="Oval 6"/>
              <p:cNvSpPr>
                <a:spLocks noChangeArrowheads="1"/>
              </p:cNvSpPr>
              <p:nvPr/>
            </p:nvSpPr>
            <p:spPr bwMode="auto">
              <a:xfrm>
                <a:off x="1000100" y="3000372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55" name="Oval 6"/>
              <p:cNvSpPr>
                <a:spLocks noChangeArrowheads="1"/>
              </p:cNvSpPr>
              <p:nvPr/>
            </p:nvSpPr>
            <p:spPr bwMode="auto">
              <a:xfrm>
                <a:off x="1686586" y="3000372"/>
                <a:ext cx="228600" cy="228600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grpSp>
          <p:nvGrpSpPr>
            <p:cNvPr id="56" name="Grupo 55"/>
            <p:cNvGrpSpPr>
              <a:grpSpLocks/>
            </p:cNvGrpSpPr>
            <p:nvPr/>
          </p:nvGrpSpPr>
          <p:grpSpPr bwMode="auto">
            <a:xfrm>
              <a:off x="1917200" y="3179918"/>
              <a:ext cx="2986072" cy="228600"/>
              <a:chOff x="3551312" y="4104368"/>
              <a:chExt cx="2987424" cy="228600"/>
            </a:xfrm>
            <a:noFill/>
          </p:grpSpPr>
          <p:sp>
            <p:nvSpPr>
              <p:cNvPr id="57" name="Oval 11"/>
              <p:cNvSpPr>
                <a:spLocks noChangeArrowheads="1"/>
              </p:cNvSpPr>
              <p:nvPr/>
            </p:nvSpPr>
            <p:spPr bwMode="auto">
              <a:xfrm>
                <a:off x="4164384" y="410436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59" name="Oval 9"/>
              <p:cNvSpPr>
                <a:spLocks noChangeArrowheads="1"/>
              </p:cNvSpPr>
              <p:nvPr/>
            </p:nvSpPr>
            <p:spPr bwMode="auto">
              <a:xfrm>
                <a:off x="3551312" y="410436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60" name="Oval 9"/>
              <p:cNvSpPr>
                <a:spLocks noChangeArrowheads="1"/>
              </p:cNvSpPr>
              <p:nvPr/>
            </p:nvSpPr>
            <p:spPr bwMode="auto">
              <a:xfrm>
                <a:off x="3857848" y="410436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auto">
              <a:xfrm>
                <a:off x="4470920" y="410436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62" name="Oval 9"/>
              <p:cNvSpPr>
                <a:spLocks noChangeArrowheads="1"/>
              </p:cNvSpPr>
              <p:nvPr/>
            </p:nvSpPr>
            <p:spPr bwMode="auto">
              <a:xfrm>
                <a:off x="4777456" y="410436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63" name="Oval 9"/>
              <p:cNvSpPr>
                <a:spLocks noChangeArrowheads="1"/>
              </p:cNvSpPr>
              <p:nvPr/>
            </p:nvSpPr>
            <p:spPr bwMode="auto">
              <a:xfrm>
                <a:off x="5083992" y="410436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64" name="Oval 9"/>
              <p:cNvSpPr>
                <a:spLocks noChangeArrowheads="1"/>
              </p:cNvSpPr>
              <p:nvPr/>
            </p:nvSpPr>
            <p:spPr bwMode="auto">
              <a:xfrm>
                <a:off x="5390528" y="410436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65" name="Oval 11"/>
              <p:cNvSpPr>
                <a:spLocks noChangeArrowheads="1"/>
              </p:cNvSpPr>
              <p:nvPr/>
            </p:nvSpPr>
            <p:spPr bwMode="auto">
              <a:xfrm>
                <a:off x="5697064" y="410436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66" name="Oval 9"/>
              <p:cNvSpPr>
                <a:spLocks noChangeArrowheads="1"/>
              </p:cNvSpPr>
              <p:nvPr/>
            </p:nvSpPr>
            <p:spPr bwMode="auto">
              <a:xfrm>
                <a:off x="6003600" y="410436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sp>
            <p:nvSpPr>
              <p:cNvPr id="67" name="Oval 9"/>
              <p:cNvSpPr>
                <a:spLocks noChangeArrowheads="1"/>
              </p:cNvSpPr>
              <p:nvPr/>
            </p:nvSpPr>
            <p:spPr bwMode="auto">
              <a:xfrm>
                <a:off x="6310136" y="4104368"/>
                <a:ext cx="228600" cy="228600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sp>
          <p:nvSpPr>
            <p:cNvPr id="6" name="Retângulo 5"/>
            <p:cNvSpPr/>
            <p:nvPr/>
          </p:nvSpPr>
          <p:spPr>
            <a:xfrm>
              <a:off x="1820342" y="2760818"/>
              <a:ext cx="203132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altLang="pt-BR" dirty="0"/>
                <a:t>Sorteio de 10 bolas</a:t>
              </a:r>
              <a:endParaRPr lang="pt-BR" dirty="0"/>
            </a:p>
          </p:txBody>
        </p:sp>
      </p:grpSp>
      <p:grpSp>
        <p:nvGrpSpPr>
          <p:cNvPr id="82" name="Grupo 81"/>
          <p:cNvGrpSpPr>
            <a:grpSpLocks/>
          </p:cNvGrpSpPr>
          <p:nvPr/>
        </p:nvGrpSpPr>
        <p:grpSpPr bwMode="auto">
          <a:xfrm>
            <a:off x="1917200" y="3817642"/>
            <a:ext cx="2986072" cy="228600"/>
            <a:chOff x="3551312" y="4104368"/>
            <a:chExt cx="2987424" cy="228600"/>
          </a:xfrm>
        </p:grpSpPr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4164384" y="4104368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84" name="Oval 9"/>
            <p:cNvSpPr>
              <a:spLocks noChangeArrowheads="1"/>
            </p:cNvSpPr>
            <p:nvPr/>
          </p:nvSpPr>
          <p:spPr bwMode="auto">
            <a:xfrm>
              <a:off x="3551312" y="410436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85" name="Oval 9"/>
            <p:cNvSpPr>
              <a:spLocks noChangeArrowheads="1"/>
            </p:cNvSpPr>
            <p:nvPr/>
          </p:nvSpPr>
          <p:spPr bwMode="auto">
            <a:xfrm>
              <a:off x="3857848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86" name="Oval 9"/>
            <p:cNvSpPr>
              <a:spLocks noChangeArrowheads="1"/>
            </p:cNvSpPr>
            <p:nvPr/>
          </p:nvSpPr>
          <p:spPr bwMode="auto">
            <a:xfrm>
              <a:off x="4470920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87" name="Oval 9"/>
            <p:cNvSpPr>
              <a:spLocks noChangeArrowheads="1"/>
            </p:cNvSpPr>
            <p:nvPr/>
          </p:nvSpPr>
          <p:spPr bwMode="auto">
            <a:xfrm>
              <a:off x="4777456" y="410436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88" name="Oval 9"/>
            <p:cNvSpPr>
              <a:spLocks noChangeArrowheads="1"/>
            </p:cNvSpPr>
            <p:nvPr/>
          </p:nvSpPr>
          <p:spPr bwMode="auto">
            <a:xfrm>
              <a:off x="5083992" y="410436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89" name="Oval 9"/>
            <p:cNvSpPr>
              <a:spLocks noChangeArrowheads="1"/>
            </p:cNvSpPr>
            <p:nvPr/>
          </p:nvSpPr>
          <p:spPr bwMode="auto">
            <a:xfrm>
              <a:off x="5390528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0" name="Oval 11"/>
            <p:cNvSpPr>
              <a:spLocks noChangeArrowheads="1"/>
            </p:cNvSpPr>
            <p:nvPr/>
          </p:nvSpPr>
          <p:spPr bwMode="auto">
            <a:xfrm>
              <a:off x="5697064" y="4104368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6003600" y="410436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2" name="Oval 9"/>
            <p:cNvSpPr>
              <a:spLocks noChangeArrowheads="1"/>
            </p:cNvSpPr>
            <p:nvPr/>
          </p:nvSpPr>
          <p:spPr bwMode="auto">
            <a:xfrm>
              <a:off x="6310136" y="4104368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93" name="Grupo 92"/>
          <p:cNvGrpSpPr>
            <a:grpSpLocks/>
          </p:cNvGrpSpPr>
          <p:nvPr/>
        </p:nvGrpSpPr>
        <p:grpSpPr bwMode="auto">
          <a:xfrm>
            <a:off x="1917200" y="4136504"/>
            <a:ext cx="2986072" cy="228600"/>
            <a:chOff x="3551312" y="4104368"/>
            <a:chExt cx="2987424" cy="228600"/>
          </a:xfrm>
        </p:grpSpPr>
        <p:sp>
          <p:nvSpPr>
            <p:cNvPr id="94" name="Oval 11"/>
            <p:cNvSpPr>
              <a:spLocks noChangeArrowheads="1"/>
            </p:cNvSpPr>
            <p:nvPr/>
          </p:nvSpPr>
          <p:spPr bwMode="auto">
            <a:xfrm>
              <a:off x="4164384" y="4104368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5" name="Oval 9"/>
            <p:cNvSpPr>
              <a:spLocks noChangeArrowheads="1"/>
            </p:cNvSpPr>
            <p:nvPr/>
          </p:nvSpPr>
          <p:spPr bwMode="auto">
            <a:xfrm>
              <a:off x="3551312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6" name="Oval 9"/>
            <p:cNvSpPr>
              <a:spLocks noChangeArrowheads="1"/>
            </p:cNvSpPr>
            <p:nvPr/>
          </p:nvSpPr>
          <p:spPr bwMode="auto">
            <a:xfrm>
              <a:off x="3857848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7" name="Oval 9"/>
            <p:cNvSpPr>
              <a:spLocks noChangeArrowheads="1"/>
            </p:cNvSpPr>
            <p:nvPr/>
          </p:nvSpPr>
          <p:spPr bwMode="auto">
            <a:xfrm>
              <a:off x="4470920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8" name="Oval 9"/>
            <p:cNvSpPr>
              <a:spLocks noChangeArrowheads="1"/>
            </p:cNvSpPr>
            <p:nvPr/>
          </p:nvSpPr>
          <p:spPr bwMode="auto">
            <a:xfrm>
              <a:off x="4777456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99" name="Oval 9"/>
            <p:cNvSpPr>
              <a:spLocks noChangeArrowheads="1"/>
            </p:cNvSpPr>
            <p:nvPr/>
          </p:nvSpPr>
          <p:spPr bwMode="auto">
            <a:xfrm>
              <a:off x="5083992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0" name="Oval 9"/>
            <p:cNvSpPr>
              <a:spLocks noChangeArrowheads="1"/>
            </p:cNvSpPr>
            <p:nvPr/>
          </p:nvSpPr>
          <p:spPr bwMode="auto">
            <a:xfrm>
              <a:off x="5390528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697064" y="4104368"/>
              <a:ext cx="228600" cy="2286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2" name="Oval 9"/>
            <p:cNvSpPr>
              <a:spLocks noChangeArrowheads="1"/>
            </p:cNvSpPr>
            <p:nvPr/>
          </p:nvSpPr>
          <p:spPr bwMode="auto">
            <a:xfrm>
              <a:off x="6003600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6310136" y="4104368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5024892" y="3443646"/>
            <a:ext cx="3231547" cy="338554"/>
            <a:chOff x="5024892" y="3443646"/>
            <a:chExt cx="3231547" cy="338554"/>
          </a:xfrm>
        </p:grpSpPr>
        <p:cxnSp>
          <p:nvCxnSpPr>
            <p:cNvPr id="8" name="Conector de seta reta 7"/>
            <p:cNvCxnSpPr/>
            <p:nvPr/>
          </p:nvCxnSpPr>
          <p:spPr>
            <a:xfrm>
              <a:off x="5024892" y="3613080"/>
              <a:ext cx="4071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5431627" y="3443646"/>
              <a:ext cx="2824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bolas vermelhas são maioria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5024892" y="3765814"/>
            <a:ext cx="2242154" cy="338554"/>
            <a:chOff x="5024892" y="3765814"/>
            <a:chExt cx="2242154" cy="338554"/>
          </a:xfrm>
        </p:grpSpPr>
        <p:cxnSp>
          <p:nvCxnSpPr>
            <p:cNvPr id="106" name="Conector de seta reta 105"/>
            <p:cNvCxnSpPr/>
            <p:nvPr/>
          </p:nvCxnSpPr>
          <p:spPr>
            <a:xfrm>
              <a:off x="5024892" y="3931942"/>
              <a:ext cx="4071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ixaDeTexto 108"/>
            <p:cNvSpPr txBox="1"/>
            <p:nvPr/>
          </p:nvSpPr>
          <p:spPr>
            <a:xfrm>
              <a:off x="5436096" y="3765814"/>
              <a:ext cx="18309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mesma proporção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5024892" y="4084910"/>
            <a:ext cx="3465245" cy="338554"/>
            <a:chOff x="5024892" y="4084910"/>
            <a:chExt cx="3465245" cy="338554"/>
          </a:xfrm>
        </p:grpSpPr>
        <p:cxnSp>
          <p:nvCxnSpPr>
            <p:cNvPr id="107" name="Conector de seta reta 106"/>
            <p:cNvCxnSpPr/>
            <p:nvPr/>
          </p:nvCxnSpPr>
          <p:spPr>
            <a:xfrm>
              <a:off x="5024892" y="4250804"/>
              <a:ext cx="4071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ixaDeTexto 109"/>
            <p:cNvSpPr txBox="1"/>
            <p:nvPr/>
          </p:nvSpPr>
          <p:spPr>
            <a:xfrm>
              <a:off x="5436096" y="4084910"/>
              <a:ext cx="30540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só há bolas vermelhas na urna!</a:t>
              </a:r>
            </a:p>
          </p:txBody>
        </p:sp>
      </p:grpSp>
      <p:sp>
        <p:nvSpPr>
          <p:cNvPr id="115" name="CaixaDeTexto 114"/>
          <p:cNvSpPr txBox="1"/>
          <p:nvPr/>
        </p:nvSpPr>
        <p:spPr>
          <a:xfrm>
            <a:off x="5436096" y="3118487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Conclusão:</a:t>
            </a:r>
          </a:p>
        </p:txBody>
      </p:sp>
      <p:sp>
        <p:nvSpPr>
          <p:cNvPr id="116" name="Text Box 24"/>
          <p:cNvSpPr txBox="1">
            <a:spLocks noChangeArrowheads="1"/>
          </p:cNvSpPr>
          <p:nvPr/>
        </p:nvSpPr>
        <p:spPr bwMode="auto">
          <a:xfrm>
            <a:off x="467544" y="4581128"/>
            <a:ext cx="7987439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eaLnBrk="1" hangingPunct="1">
              <a:spcBef>
                <a:spcPct val="0"/>
              </a:spcBef>
              <a:buNone/>
            </a:pPr>
            <a:r>
              <a:rPr lang="pt-BR" altLang="pt-BR" sz="1600" dirty="0"/>
              <a:t>Grandes questões:</a:t>
            </a:r>
          </a:p>
          <a:p>
            <a:pPr marL="177800" indent="-177800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Quão representativa é a amostra disponível para a análise?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/>
              <a:t>	tamanho de amostra e métodos de obtenção das amostras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Que características devem ser observadas para representar a população?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/>
              <a:t>	estimação de parâmetros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Quão confiável é conclusão obtida pela pesquisa?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/>
              <a:t>	erros</a:t>
            </a:r>
          </a:p>
        </p:txBody>
      </p:sp>
    </p:spTree>
    <p:extLst>
      <p:ext uri="{BB962C8B-B14F-4D97-AF65-F5344CB8AC3E}">
        <p14:creationId xmlns:p14="http://schemas.microsoft.com/office/powerpoint/2010/main" val="226340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467544" y="1573970"/>
            <a:ext cx="83017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</a:rPr>
              <a:t>	Y</a:t>
            </a:r>
            <a:r>
              <a:rPr lang="pt-BR" altLang="pt-BR" sz="1600" dirty="0">
                <a:latin typeface="Times New Roman" charset="0"/>
              </a:rPr>
              <a:t> ~ </a:t>
            </a:r>
            <a:r>
              <a:rPr lang="pt-BR" altLang="pt-BR" sz="1600" dirty="0"/>
              <a:t>Binomial(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pt-BR" sz="1600" dirty="0"/>
              <a:t>,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pt-BR" sz="1600" dirty="0"/>
              <a:t>)</a:t>
            </a:r>
          </a:p>
        </p:txBody>
      </p:sp>
      <p:graphicFrame>
        <p:nvGraphicFramePr>
          <p:cNvPr id="16389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681762"/>
              </p:ext>
            </p:extLst>
          </p:nvPr>
        </p:nvGraphicFramePr>
        <p:xfrm>
          <a:off x="1458913" y="2227310"/>
          <a:ext cx="6000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2" name="Equation" r:id="rId3" imgW="419040" imgH="393480" progId="">
                  <p:embed/>
                </p:oleObj>
              </mc:Choice>
              <mc:Fallback>
                <p:oleObj name="Equation" r:id="rId3" imgW="419040" imgH="39348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2227310"/>
                        <a:ext cx="600075" cy="563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1" name="Rectangle 11"/>
          <p:cNvSpPr>
            <a:spLocks noGrp="1" noChangeArrowheads="1"/>
          </p:cNvSpPr>
          <p:nvPr>
            <p:ph type="title"/>
          </p:nvPr>
        </p:nvSpPr>
        <p:spPr>
          <a:xfrm>
            <a:off x="107504" y="609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Distribuição amostral relacionada com</a:t>
            </a:r>
            <a:endParaRPr lang="pt-BR" i="1" dirty="0">
              <a:latin typeface="Times New Roman" pitchFamily="18" charset="0"/>
            </a:endParaRPr>
          </a:p>
        </p:txBody>
      </p:sp>
      <p:sp>
        <p:nvSpPr>
          <p:cNvPr id="25622" name="Text Box 52"/>
          <p:cNvSpPr txBox="1">
            <a:spLocks noChangeArrowheads="1"/>
          </p:cNvSpPr>
          <p:nvPr/>
        </p:nvSpPr>
        <p:spPr bwMode="auto">
          <a:xfrm>
            <a:off x="2182099" y="2338852"/>
            <a:ext cx="2168147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3300"/>
                </a:solidFill>
              </a:rPr>
              <a:t>Proporção Amostral</a:t>
            </a:r>
          </a:p>
        </p:txBody>
      </p:sp>
      <p:graphicFrame>
        <p:nvGraphicFramePr>
          <p:cNvPr id="16390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140150"/>
              </p:ext>
            </p:extLst>
          </p:nvPr>
        </p:nvGraphicFramePr>
        <p:xfrm>
          <a:off x="3042146" y="1434478"/>
          <a:ext cx="9271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3" name="Equation" r:id="rId5" imgW="647700" imgH="431800" progId="">
                  <p:embed/>
                </p:oleObj>
              </mc:Choice>
              <mc:Fallback>
                <p:oleObj name="Equation" r:id="rId5" imgW="647700" imgH="4318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146" y="1434478"/>
                        <a:ext cx="92710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2" name="Text Box 62"/>
          <p:cNvSpPr txBox="1">
            <a:spLocks noChangeArrowheads="1"/>
          </p:cNvSpPr>
          <p:nvPr/>
        </p:nvSpPr>
        <p:spPr bwMode="auto">
          <a:xfrm>
            <a:off x="4350246" y="1573970"/>
            <a:ext cx="4281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i="1" baseline="-25000" dirty="0">
                <a:latin typeface="Times New Roman" charset="0"/>
              </a:rPr>
              <a:t>i</a:t>
            </a:r>
            <a:r>
              <a:rPr lang="pt-BR" altLang="pt-BR" sz="1600" dirty="0">
                <a:latin typeface="Times New Roman" charset="0"/>
              </a:rPr>
              <a:t> ~</a:t>
            </a:r>
            <a:r>
              <a:rPr lang="pt-BR" altLang="pt-BR" sz="1600" dirty="0"/>
              <a:t> Bernoulli    </a:t>
            </a:r>
            <a:r>
              <a:rPr lang="pt-BR" altLang="pt-BR" sz="1600" i="1" dirty="0">
                <a:latin typeface="Times New Roman" charset="0"/>
              </a:rPr>
              <a:t>p</a:t>
            </a:r>
            <a:r>
              <a:rPr lang="pt-BR" altLang="pt-BR" sz="1600" dirty="0">
                <a:latin typeface="Times New Roman" charset="0"/>
              </a:rPr>
              <a:t> = </a:t>
            </a:r>
            <a:r>
              <a:rPr lang="pt-BR" altLang="pt-BR" sz="1600" i="1" dirty="0">
                <a:latin typeface="Times New Roman" charset="0"/>
              </a:rPr>
              <a:t>P</a:t>
            </a:r>
            <a:r>
              <a:rPr lang="pt-BR" altLang="pt-BR" sz="1600" dirty="0">
                <a:latin typeface="Times New Roman" charset="0"/>
              </a:rPr>
              <a:t>(</a:t>
            </a:r>
            <a:r>
              <a:rPr lang="pt-BR" altLang="pt-BR" sz="1600" i="1" dirty="0">
                <a:latin typeface="Times New Roman" charset="0"/>
              </a:rPr>
              <a:t>X</a:t>
            </a:r>
            <a:r>
              <a:rPr lang="pt-BR" altLang="pt-BR" sz="1600" i="1" baseline="-25000" dirty="0">
                <a:latin typeface="Times New Roman" charset="0"/>
              </a:rPr>
              <a:t>i</a:t>
            </a:r>
            <a:r>
              <a:rPr lang="pt-BR" altLang="pt-BR" sz="1600" dirty="0">
                <a:latin typeface="Times New Roman" charset="0"/>
              </a:rPr>
              <a:t> = 1)    </a:t>
            </a:r>
            <a:r>
              <a:rPr lang="pt-BR" altLang="pt-BR" sz="1600" dirty="0">
                <a:latin typeface="Times New Roman" charset="0"/>
                <a:sym typeface="Symbol"/>
              </a:rPr>
              <a:t>   </a:t>
            </a:r>
            <a:r>
              <a:rPr lang="pt-BR" altLang="pt-BR" sz="1600" i="1" dirty="0">
                <a:latin typeface="Times New Roman" charset="0"/>
                <a:sym typeface="Symbol"/>
              </a:rPr>
              <a:t>P</a:t>
            </a:r>
            <a:r>
              <a:rPr lang="pt-BR" altLang="pt-BR" sz="1600" dirty="0">
                <a:latin typeface="Times New Roman" charset="0"/>
              </a:rPr>
              <a:t>(</a:t>
            </a:r>
            <a:r>
              <a:rPr lang="pt-BR" altLang="pt-BR" sz="1600" dirty="0">
                <a:latin typeface="+mn-lt"/>
              </a:rPr>
              <a:t>sucesso</a:t>
            </a:r>
            <a:r>
              <a:rPr lang="pt-BR" altLang="pt-BR" sz="1600" dirty="0">
                <a:latin typeface="Times New Roman" charset="0"/>
              </a:rPr>
              <a:t>)</a:t>
            </a:r>
          </a:p>
        </p:txBody>
      </p:sp>
      <p:graphicFrame>
        <p:nvGraphicFramePr>
          <p:cNvPr id="16390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85180"/>
              </p:ext>
            </p:extLst>
          </p:nvPr>
        </p:nvGraphicFramePr>
        <p:xfrm>
          <a:off x="4788024" y="2364257"/>
          <a:ext cx="8715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4" name="Equation" r:id="rId7" imgW="609480" imgH="203040" progId="">
                  <p:embed/>
                </p:oleObj>
              </mc:Choice>
              <mc:Fallback>
                <p:oleObj name="Equation" r:id="rId7" imgW="609480" imgH="20304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364257"/>
                        <a:ext cx="871538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1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558414"/>
              </p:ext>
            </p:extLst>
          </p:nvPr>
        </p:nvGraphicFramePr>
        <p:xfrm>
          <a:off x="6272758" y="2228526"/>
          <a:ext cx="11985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5" name="Equation" r:id="rId9" imgW="838080" imgH="393480" progId="">
                  <p:embed/>
                </p:oleObj>
              </mc:Choice>
              <mc:Fallback>
                <p:oleObj name="Equation" r:id="rId9" imgW="838080" imgH="39348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758" y="2228526"/>
                        <a:ext cx="1198563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59E0F-146C-49C4-83C2-35F28FDB6238}" type="slidenum">
              <a:rPr lang="pt-BR"/>
              <a:pPr>
                <a:defRPr/>
              </a:pPr>
              <a:t>50</a:t>
            </a:fld>
            <a:endParaRPr lang="pt-BR"/>
          </a:p>
        </p:txBody>
      </p:sp>
      <p:sp>
        <p:nvSpPr>
          <p:cNvPr id="63" name="Text Box 41"/>
          <p:cNvSpPr txBox="1">
            <a:spLocks noChangeArrowheads="1"/>
          </p:cNvSpPr>
          <p:nvPr/>
        </p:nvSpPr>
        <p:spPr bwMode="auto">
          <a:xfrm>
            <a:off x="860202" y="3594718"/>
            <a:ext cx="5786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Se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n</a:t>
            </a:r>
            <a:r>
              <a:rPr lang="pt-BR" altLang="pt-BR" sz="1600" dirty="0">
                <a:sym typeface="Symbol" pitchFamily="18" charset="2"/>
              </a:rPr>
              <a:t> for grande (ou seja, adotando-se o TLC):</a:t>
            </a:r>
            <a:endParaRPr lang="pt-BR" altLang="pt-BR" sz="1600" dirty="0"/>
          </a:p>
        </p:txBody>
      </p:sp>
      <p:graphicFrame>
        <p:nvGraphicFramePr>
          <p:cNvPr id="6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412232"/>
              </p:ext>
            </p:extLst>
          </p:nvPr>
        </p:nvGraphicFramePr>
        <p:xfrm>
          <a:off x="1069975" y="4232323"/>
          <a:ext cx="12700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6" name="Equation" r:id="rId11" imgW="888840" imgH="393480" progId="">
                  <p:embed/>
                </p:oleObj>
              </mc:Choice>
              <mc:Fallback>
                <p:oleObj name="Equation" r:id="rId11" imgW="888840" imgH="39348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4232323"/>
                        <a:ext cx="1270000" cy="560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upo 3"/>
          <p:cNvGrpSpPr/>
          <p:nvPr/>
        </p:nvGrpSpPr>
        <p:grpSpPr>
          <a:xfrm>
            <a:off x="860202" y="3090662"/>
            <a:ext cx="3490044" cy="338554"/>
            <a:chOff x="860202" y="3090662"/>
            <a:chExt cx="3490044" cy="338554"/>
          </a:xfrm>
        </p:grpSpPr>
        <p:sp>
          <p:nvSpPr>
            <p:cNvPr id="67" name="Text Box 41"/>
            <p:cNvSpPr txBox="1">
              <a:spLocks noChangeArrowheads="1"/>
            </p:cNvSpPr>
            <p:nvPr/>
          </p:nvSpPr>
          <p:spPr bwMode="auto">
            <a:xfrm>
              <a:off x="860202" y="3090662"/>
              <a:ext cx="349004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>
                  <a:sym typeface="Symbol" pitchFamily="18" charset="2"/>
                </a:rPr>
                <a:t>Qual a distribuição de    ?</a:t>
              </a:r>
              <a:endParaRPr lang="pt-BR" altLang="pt-BR" sz="1600" dirty="0"/>
            </a:p>
          </p:txBody>
        </p:sp>
        <p:graphicFrame>
          <p:nvGraphicFramePr>
            <p:cNvPr id="68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7444076"/>
                </p:ext>
              </p:extLst>
            </p:nvPr>
          </p:nvGraphicFramePr>
          <p:xfrm>
            <a:off x="3052900" y="3114474"/>
            <a:ext cx="217488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7" name="Equation" r:id="rId13" imgW="152268" imgH="203024" progId="">
                    <p:embed/>
                  </p:oleObj>
                </mc:Choice>
                <mc:Fallback>
                  <p:oleObj name="Equation" r:id="rId13" imgW="152268" imgH="203024" progId="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2900" y="3114474"/>
                          <a:ext cx="217488" cy="2905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165222"/>
              </p:ext>
            </p:extLst>
          </p:nvPr>
        </p:nvGraphicFramePr>
        <p:xfrm>
          <a:off x="1023938" y="5070475"/>
          <a:ext cx="137953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8" name="Equation" r:id="rId15" imgW="965160" imgH="634680" progId="">
                  <p:embed/>
                </p:oleObj>
              </mc:Choice>
              <mc:Fallback>
                <p:oleObj name="Equation" r:id="rId15" imgW="965160" imgH="63468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5070475"/>
                        <a:ext cx="1379537" cy="903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tângulo 69"/>
          <p:cNvSpPr/>
          <p:nvPr/>
        </p:nvSpPr>
        <p:spPr>
          <a:xfrm>
            <a:off x="1019494" y="5085184"/>
            <a:ext cx="139226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8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503872"/>
              </p:ext>
            </p:extLst>
          </p:nvPr>
        </p:nvGraphicFramePr>
        <p:xfrm>
          <a:off x="8011113" y="751056"/>
          <a:ext cx="37731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9" name="Equation" r:id="rId17" imgW="152280" imgH="203040" progId="">
                  <p:embed/>
                </p:oleObj>
              </mc:Choice>
              <mc:Fallback>
                <p:oleObj name="Equation" r:id="rId17" imgW="152280" imgH="20304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1113" y="751056"/>
                        <a:ext cx="377311" cy="50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59854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2" grpId="0" animBg="1"/>
      <p:bldP spid="63" grpId="0" autoUpdateAnimBg="0"/>
      <p:bldP spid="7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51"/>
          <p:cNvSpPr txBox="1">
            <a:spLocks noChangeArrowheads="1"/>
          </p:cNvSpPr>
          <p:nvPr/>
        </p:nvSpPr>
        <p:spPr bwMode="auto">
          <a:xfrm>
            <a:off x="1197308" y="1573970"/>
            <a:ext cx="27986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</a:rPr>
              <a:t>	Y</a:t>
            </a:r>
            <a:r>
              <a:rPr lang="pt-BR" altLang="pt-BR" sz="1600" baseline="-25000" dirty="0">
                <a:latin typeface="Times New Roman" charset="0"/>
              </a:rPr>
              <a:t>1</a:t>
            </a:r>
            <a:r>
              <a:rPr lang="pt-BR" altLang="pt-BR" sz="1600" dirty="0">
                <a:latin typeface="Times New Roman" charset="0"/>
              </a:rPr>
              <a:t> ~ </a:t>
            </a:r>
            <a:r>
              <a:rPr lang="pt-BR" altLang="pt-BR" sz="1600" dirty="0"/>
              <a:t>Binomial(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pt-BR" sz="1600" dirty="0"/>
              <a:t>,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pt-B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altLang="pt-BR" sz="1600" dirty="0"/>
              <a:t>)</a:t>
            </a:r>
          </a:p>
        </p:txBody>
      </p:sp>
      <p:graphicFrame>
        <p:nvGraphicFramePr>
          <p:cNvPr id="16389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195470"/>
              </p:ext>
            </p:extLst>
          </p:nvPr>
        </p:nvGraphicFramePr>
        <p:xfrm>
          <a:off x="2163763" y="2328863"/>
          <a:ext cx="6731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4" name="Equation" r:id="rId3" imgW="469800" imgH="431640" progId="">
                  <p:embed/>
                </p:oleObj>
              </mc:Choice>
              <mc:Fallback>
                <p:oleObj name="Equation" r:id="rId3" imgW="469800" imgH="43164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2328863"/>
                        <a:ext cx="673100" cy="617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1" name="Rectangle 11"/>
          <p:cNvSpPr>
            <a:spLocks noGrp="1" noChangeArrowheads="1"/>
          </p:cNvSpPr>
          <p:nvPr>
            <p:ph type="title"/>
          </p:nvPr>
        </p:nvSpPr>
        <p:spPr>
          <a:xfrm>
            <a:off x="-180528" y="609600"/>
            <a:ext cx="8861176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Distribuição amostral relacionada com    e</a:t>
            </a:r>
            <a:endParaRPr lang="pt-BR" i="1" baseline="-25000" dirty="0">
              <a:latin typeface="Times New Roman" pitchFamily="18" charset="0"/>
            </a:endParaRPr>
          </a:p>
        </p:txBody>
      </p:sp>
      <p:graphicFrame>
        <p:nvGraphicFramePr>
          <p:cNvPr id="16390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151830"/>
              </p:ext>
            </p:extLst>
          </p:nvPr>
        </p:nvGraphicFramePr>
        <p:xfrm>
          <a:off x="3433763" y="2474913"/>
          <a:ext cx="9620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5" name="Equation" r:id="rId5" imgW="672840" imgH="228600" progId="">
                  <p:embed/>
                </p:oleObj>
              </mc:Choice>
              <mc:Fallback>
                <p:oleObj name="Equation" r:id="rId5" imgW="672840" imgH="228600" progId="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2474913"/>
                        <a:ext cx="96202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1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630821"/>
              </p:ext>
            </p:extLst>
          </p:nvPr>
        </p:nvGraphicFramePr>
        <p:xfrm>
          <a:off x="4883150" y="2330450"/>
          <a:ext cx="13620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6" name="Equation" r:id="rId7" imgW="952200" imgH="431640" progId="">
                  <p:embed/>
                </p:oleObj>
              </mc:Choice>
              <mc:Fallback>
                <p:oleObj name="Equation" r:id="rId7" imgW="952200" imgH="431640" progId="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2330450"/>
                        <a:ext cx="136207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559E0F-146C-49C4-83C2-35F28FDB6238}" type="slidenum">
              <a:rPr lang="pt-BR"/>
              <a:pPr>
                <a:defRPr/>
              </a:pPr>
              <a:t>51</a:t>
            </a:fld>
            <a:endParaRPr lang="pt-BR"/>
          </a:p>
        </p:txBody>
      </p:sp>
      <p:sp>
        <p:nvSpPr>
          <p:cNvPr id="63" name="Text Box 41"/>
          <p:cNvSpPr txBox="1">
            <a:spLocks noChangeArrowheads="1"/>
          </p:cNvSpPr>
          <p:nvPr/>
        </p:nvSpPr>
        <p:spPr bwMode="auto">
          <a:xfrm>
            <a:off x="1161826" y="4149080"/>
            <a:ext cx="5786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 pitchFamily="18" charset="2"/>
              </a:rPr>
              <a:t>Se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n</a:t>
            </a:r>
            <a:r>
              <a:rPr lang="pt-BR" altLang="pt-BR" sz="1600" baseline="-25000" dirty="0">
                <a:latin typeface="Times New Roman" charset="0"/>
                <a:cs typeface="Times New Roman" charset="0"/>
                <a:sym typeface="Symbol" pitchFamily="18" charset="2"/>
              </a:rPr>
              <a:t>1</a:t>
            </a:r>
            <a:r>
              <a:rPr lang="pt-BR" altLang="pt-BR" sz="1600" dirty="0">
                <a:sym typeface="Symbol" pitchFamily="18" charset="2"/>
              </a:rPr>
              <a:t> e </a:t>
            </a:r>
            <a:r>
              <a:rPr lang="pt-BR" altLang="pt-BR" sz="1600" i="1" dirty="0">
                <a:latin typeface="Times New Roman" charset="0"/>
                <a:cs typeface="Times New Roman" charset="0"/>
                <a:sym typeface="Symbol" pitchFamily="18" charset="2"/>
              </a:rPr>
              <a:t>n</a:t>
            </a:r>
            <a:r>
              <a:rPr lang="pt-BR" altLang="pt-BR" sz="1600" baseline="-25000" dirty="0">
                <a:latin typeface="Times New Roman" charset="0"/>
                <a:cs typeface="Times New Roman" charset="0"/>
                <a:sym typeface="Symbol" pitchFamily="18" charset="2"/>
              </a:rPr>
              <a:t>2</a:t>
            </a:r>
            <a:r>
              <a:rPr lang="pt-BR" altLang="pt-BR" sz="1600" dirty="0">
                <a:sym typeface="Symbol" pitchFamily="18" charset="2"/>
              </a:rPr>
              <a:t> forem grandes (ou seja, adotando-se o TLC):</a:t>
            </a:r>
            <a:endParaRPr lang="pt-BR" altLang="pt-BR" sz="1600" dirty="0"/>
          </a:p>
        </p:txBody>
      </p:sp>
      <p:graphicFrame>
        <p:nvGraphicFramePr>
          <p:cNvPr id="6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791211"/>
              </p:ext>
            </p:extLst>
          </p:nvPr>
        </p:nvGraphicFramePr>
        <p:xfrm>
          <a:off x="1198568" y="5583238"/>
          <a:ext cx="26670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7" name="Equation" r:id="rId9" imgW="1866600" imgH="685800" progId="">
                  <p:embed/>
                </p:oleObj>
              </mc:Choice>
              <mc:Fallback>
                <p:oleObj name="Equation" r:id="rId9" imgW="1866600" imgH="685800" progId="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8" y="5583238"/>
                        <a:ext cx="2667000" cy="976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tângulo 65"/>
          <p:cNvSpPr/>
          <p:nvPr/>
        </p:nvSpPr>
        <p:spPr>
          <a:xfrm>
            <a:off x="1115616" y="5495330"/>
            <a:ext cx="2826470" cy="110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 Box 51"/>
          <p:cNvSpPr txBox="1">
            <a:spLocks noChangeArrowheads="1"/>
          </p:cNvSpPr>
          <p:nvPr/>
        </p:nvSpPr>
        <p:spPr bwMode="auto">
          <a:xfrm>
            <a:off x="4139952" y="1573970"/>
            <a:ext cx="27986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i="1" dirty="0">
                <a:latin typeface="Times New Roman" charset="0"/>
              </a:rPr>
              <a:t>	Y</a:t>
            </a:r>
            <a:r>
              <a:rPr lang="pt-BR" altLang="pt-BR" sz="1600" baseline="-25000" dirty="0">
                <a:latin typeface="Times New Roman" charset="0"/>
              </a:rPr>
              <a:t>2</a:t>
            </a:r>
            <a:r>
              <a:rPr lang="pt-BR" altLang="pt-BR" sz="1600" dirty="0">
                <a:latin typeface="Times New Roman" charset="0"/>
              </a:rPr>
              <a:t> ~ </a:t>
            </a:r>
            <a:r>
              <a:rPr lang="pt-BR" altLang="pt-BR" sz="1600" dirty="0"/>
              <a:t>Binomial(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pt-BR" sz="1600" baseline="-25000" dirty="0">
                <a:latin typeface="Times New Roman" charset="0"/>
              </a:rPr>
              <a:t>2</a:t>
            </a:r>
            <a:r>
              <a:rPr lang="pt-BR" altLang="pt-BR" sz="1600" dirty="0"/>
              <a:t>,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altLang="pt-BR" sz="1600" baseline="-25000" dirty="0">
                <a:latin typeface="Times New Roman" charset="0"/>
              </a:rPr>
              <a:t>2</a:t>
            </a:r>
            <a:r>
              <a:rPr lang="pt-BR" altLang="pt-BR" sz="1600" dirty="0"/>
              <a:t>)</a:t>
            </a: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902941"/>
              </p:ext>
            </p:extLst>
          </p:nvPr>
        </p:nvGraphicFramePr>
        <p:xfrm>
          <a:off x="2163763" y="3243263"/>
          <a:ext cx="72866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8" name="Equation" r:id="rId11" imgW="507960" imgH="431640" progId="">
                  <p:embed/>
                </p:oleObj>
              </mc:Choice>
              <mc:Fallback>
                <p:oleObj name="Equation" r:id="rId11" imgW="507960" imgH="431640" progId="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3" y="3243263"/>
                        <a:ext cx="728662" cy="617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868375"/>
              </p:ext>
            </p:extLst>
          </p:nvPr>
        </p:nvGraphicFramePr>
        <p:xfrm>
          <a:off x="3433763" y="3389313"/>
          <a:ext cx="1016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Equation" r:id="rId13" imgW="711000" imgH="228600" progId="">
                  <p:embed/>
                </p:oleObj>
              </mc:Choice>
              <mc:Fallback>
                <p:oleObj name="Equation" r:id="rId13" imgW="711000" imgH="22860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3389313"/>
                        <a:ext cx="1016000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112475"/>
              </p:ext>
            </p:extLst>
          </p:nvPr>
        </p:nvGraphicFramePr>
        <p:xfrm>
          <a:off x="4883150" y="3244850"/>
          <a:ext cx="14160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Equation" r:id="rId15" imgW="990360" imgH="431640" progId="">
                  <p:embed/>
                </p:oleObj>
              </mc:Choice>
              <mc:Fallback>
                <p:oleObj name="Equation" r:id="rId15" imgW="990360" imgH="431640" progId="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3244850"/>
                        <a:ext cx="141605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389466"/>
              </p:ext>
            </p:extLst>
          </p:nvPr>
        </p:nvGraphicFramePr>
        <p:xfrm>
          <a:off x="2125663" y="4697413"/>
          <a:ext cx="14890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name="Equation" r:id="rId17" imgW="1041120" imgH="431640" progId="">
                  <p:embed/>
                </p:oleObj>
              </mc:Choice>
              <mc:Fallback>
                <p:oleObj name="Equation" r:id="rId17" imgW="1041120" imgH="431640" progId="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4697413"/>
                        <a:ext cx="1489075" cy="614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to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079129"/>
              </p:ext>
            </p:extLst>
          </p:nvPr>
        </p:nvGraphicFramePr>
        <p:xfrm>
          <a:off x="4518025" y="4652963"/>
          <a:ext cx="15970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2" name="Equation" r:id="rId19" imgW="1117440" imgH="431640" progId="">
                  <p:embed/>
                </p:oleObj>
              </mc:Choice>
              <mc:Fallback>
                <p:oleObj name="Equation" r:id="rId19" imgW="1117440" imgH="431640" progId="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025" y="4652963"/>
                        <a:ext cx="1597025" cy="6143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954516"/>
              </p:ext>
            </p:extLst>
          </p:nvPr>
        </p:nvGraphicFramePr>
        <p:xfrm>
          <a:off x="7524328" y="709613"/>
          <a:ext cx="441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name="Equation" r:id="rId21" imgW="177480" imgH="228600" progId="">
                  <p:embed/>
                </p:oleObj>
              </mc:Choice>
              <mc:Fallback>
                <p:oleObj name="Equation" r:id="rId21" imgW="177480" imgH="228600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328" y="709613"/>
                        <a:ext cx="44132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98488"/>
              </p:ext>
            </p:extLst>
          </p:nvPr>
        </p:nvGraphicFramePr>
        <p:xfrm>
          <a:off x="8291513" y="709613"/>
          <a:ext cx="4730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4" name="Equation" r:id="rId23" imgW="190440" imgH="228600" progId="">
                  <p:embed/>
                </p:oleObj>
              </mc:Choice>
              <mc:Fallback>
                <p:oleObj name="Equation" r:id="rId23" imgW="190440" imgH="228600" progId="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1513" y="709613"/>
                        <a:ext cx="47307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913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  <p:bldP spid="6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Distribuições amostrais (Resumo)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331913" y="1386284"/>
            <a:ext cx="4002087" cy="890588"/>
            <a:chOff x="839" y="978"/>
            <a:chExt cx="2521" cy="561"/>
          </a:xfrm>
        </p:grpSpPr>
        <p:sp>
          <p:nvSpPr>
            <p:cNvPr id="19496" name="Text Box 33"/>
            <p:cNvSpPr txBox="1">
              <a:spLocks noChangeArrowheads="1"/>
            </p:cNvSpPr>
            <p:nvPr/>
          </p:nvSpPr>
          <p:spPr bwMode="auto">
            <a:xfrm>
              <a:off x="839" y="1167"/>
              <a:ext cx="38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para</a:t>
              </a:r>
              <a:endParaRPr lang="pt-BR" altLang="pt-BR" sz="1600" i="1" dirty="0"/>
            </a:p>
          </p:txBody>
        </p:sp>
        <p:grpSp>
          <p:nvGrpSpPr>
            <p:cNvPr id="19497" name="Group 37"/>
            <p:cNvGrpSpPr>
              <a:grpSpLocks/>
            </p:cNvGrpSpPr>
            <p:nvPr/>
          </p:nvGrpSpPr>
          <p:grpSpPr bwMode="auto">
            <a:xfrm>
              <a:off x="1473" y="1008"/>
              <a:ext cx="413" cy="531"/>
              <a:chOff x="1056" y="1008"/>
              <a:chExt cx="413" cy="531"/>
            </a:xfrm>
          </p:grpSpPr>
          <p:graphicFrame>
            <p:nvGraphicFramePr>
              <p:cNvPr id="19501" name="Object 35"/>
              <p:cNvGraphicFramePr>
                <a:graphicFrameLocks noChangeAspect="1"/>
              </p:cNvGraphicFramePr>
              <p:nvPr/>
            </p:nvGraphicFramePr>
            <p:xfrm>
              <a:off x="1056" y="1008"/>
              <a:ext cx="41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34" name="Equation" r:id="rId3" imgW="457002" imgH="203112" progId="">
                      <p:embed/>
                    </p:oleObj>
                  </mc:Choice>
                  <mc:Fallback>
                    <p:oleObj name="Equation" r:id="rId3" imgW="457002" imgH="203112" progId="">
                      <p:embed/>
                      <p:pic>
                        <p:nvPicPr>
                          <p:cNvPr id="0" name="Picture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008"/>
                            <a:ext cx="413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02" name="Object 36"/>
              <p:cNvGraphicFramePr>
                <a:graphicFrameLocks noChangeAspect="1"/>
              </p:cNvGraphicFramePr>
              <p:nvPr/>
            </p:nvGraphicFramePr>
            <p:xfrm>
              <a:off x="1056" y="1333"/>
              <a:ext cx="207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35" name="Equation" r:id="rId5" imgW="228600" imgH="228600" progId="">
                      <p:embed/>
                    </p:oleObj>
                  </mc:Choice>
                  <mc:Fallback>
                    <p:oleObj name="Equation" r:id="rId5" imgW="228600" imgH="228600" progId="">
                      <p:embed/>
                      <p:pic>
                        <p:nvPicPr>
                          <p:cNvPr id="0" name="Picture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333"/>
                            <a:ext cx="207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498" name="Text Box 38"/>
            <p:cNvSpPr txBox="1">
              <a:spLocks noChangeArrowheads="1"/>
            </p:cNvSpPr>
            <p:nvPr/>
          </p:nvSpPr>
          <p:spPr bwMode="auto">
            <a:xfrm>
              <a:off x="2013" y="978"/>
              <a:ext cx="11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sym typeface="Symbol" pitchFamily="18" charset="2"/>
                </a:rPr>
                <a:t> é conhecida</a:t>
              </a:r>
              <a:endParaRPr lang="pt-BR" altLang="pt-BR" sz="1600"/>
            </a:p>
          </p:txBody>
        </p:sp>
        <p:sp>
          <p:nvSpPr>
            <p:cNvPr id="19499" name="Text Box 39"/>
            <p:cNvSpPr txBox="1">
              <a:spLocks noChangeArrowheads="1"/>
            </p:cNvSpPr>
            <p:nvPr/>
          </p:nvSpPr>
          <p:spPr bwMode="auto">
            <a:xfrm>
              <a:off x="2013" y="1319"/>
              <a:ext cx="134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se </a:t>
              </a:r>
              <a:r>
                <a:rPr lang="pt-BR" altLang="pt-BR" sz="1600" i="1">
                  <a:sym typeface="Symbol" pitchFamily="18" charset="2"/>
                </a:rPr>
                <a:t></a:t>
              </a:r>
              <a:r>
                <a:rPr lang="pt-BR" altLang="pt-BR" sz="1600" baseline="3000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>
                  <a:sym typeface="Symbol" pitchFamily="18" charset="2"/>
                </a:rPr>
                <a:t> é desconhecida</a:t>
              </a:r>
              <a:endParaRPr lang="pt-BR" altLang="pt-BR" sz="1600"/>
            </a:p>
          </p:txBody>
        </p:sp>
        <p:sp>
          <p:nvSpPr>
            <p:cNvPr id="19500" name="AutoShape 40"/>
            <p:cNvSpPr>
              <a:spLocks/>
            </p:cNvSpPr>
            <p:nvPr/>
          </p:nvSpPr>
          <p:spPr bwMode="auto">
            <a:xfrm>
              <a:off x="1337" y="1008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1331913" y="2434273"/>
            <a:ext cx="1419225" cy="457200"/>
            <a:chOff x="839" y="1824"/>
            <a:chExt cx="894" cy="288"/>
          </a:xfrm>
        </p:grpSpPr>
        <p:sp>
          <p:nvSpPr>
            <p:cNvPr id="19493" name="Text Box 43"/>
            <p:cNvSpPr txBox="1">
              <a:spLocks noChangeArrowheads="1"/>
            </p:cNvSpPr>
            <p:nvPr/>
          </p:nvSpPr>
          <p:spPr bwMode="auto">
            <a:xfrm>
              <a:off x="839" y="1869"/>
              <a:ext cx="55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para </a:t>
              </a:r>
              <a:r>
                <a:rPr lang="pt-BR" altLang="pt-BR" sz="16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s</a:t>
              </a:r>
              <a:r>
                <a:rPr lang="pt-BR" altLang="pt-BR" sz="1600" baseline="30000" dirty="0">
                  <a:latin typeface="Times New Roman" charset="0"/>
                  <a:sym typeface="Symbol" pitchFamily="18" charset="2"/>
                </a:rPr>
                <a:t>2</a:t>
              </a:r>
              <a:r>
                <a:rPr lang="pt-BR" altLang="pt-BR" sz="1600" dirty="0"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9494" name="Object 45"/>
            <p:cNvGraphicFramePr>
              <a:graphicFrameLocks noChangeAspect="1"/>
            </p:cNvGraphicFramePr>
            <p:nvPr/>
          </p:nvGraphicFramePr>
          <p:xfrm>
            <a:off x="1480" y="1854"/>
            <a:ext cx="25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6" name="Equation" r:id="rId7" imgW="279279" imgH="241195" progId="">
                    <p:embed/>
                  </p:oleObj>
                </mc:Choice>
                <mc:Fallback>
                  <p:oleObj name="Equation" r:id="rId7" imgW="279279" imgH="241195" progId="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1854"/>
                          <a:ext cx="253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5" name="AutoShape 65"/>
            <p:cNvSpPr>
              <a:spLocks/>
            </p:cNvSpPr>
            <p:nvPr/>
          </p:nvSpPr>
          <p:spPr bwMode="auto">
            <a:xfrm>
              <a:off x="1379" y="1824"/>
              <a:ext cx="96" cy="28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331913" y="4635025"/>
            <a:ext cx="1779587" cy="652463"/>
            <a:chOff x="864" y="3077"/>
            <a:chExt cx="1121" cy="411"/>
          </a:xfrm>
        </p:grpSpPr>
        <p:sp>
          <p:nvSpPr>
            <p:cNvPr id="19489" name="Text Box 68"/>
            <p:cNvSpPr txBox="1">
              <a:spLocks noChangeArrowheads="1"/>
            </p:cNvSpPr>
            <p:nvPr/>
          </p:nvSpPr>
          <p:spPr bwMode="auto">
            <a:xfrm>
              <a:off x="864" y="3165"/>
              <a:ext cx="4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para</a:t>
              </a:r>
              <a:r>
                <a:rPr lang="pt-BR" altLang="pt-BR" sz="1600"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9490" name="Object 69"/>
            <p:cNvGraphicFramePr>
              <a:graphicFrameLocks noChangeAspect="1"/>
            </p:cNvGraphicFramePr>
            <p:nvPr/>
          </p:nvGraphicFramePr>
          <p:xfrm>
            <a:off x="1536" y="3150"/>
            <a:ext cx="449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7" name="Equation" r:id="rId9" imgW="495085" imgH="241195" progId="">
                    <p:embed/>
                  </p:oleObj>
                </mc:Choice>
                <mc:Fallback>
                  <p:oleObj name="Equation" r:id="rId9" imgW="495085" imgH="241195" progId="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150"/>
                          <a:ext cx="449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1" name="AutoShape 70"/>
            <p:cNvSpPr>
              <a:spLocks/>
            </p:cNvSpPr>
            <p:nvPr/>
          </p:nvSpPr>
          <p:spPr bwMode="auto">
            <a:xfrm>
              <a:off x="1429" y="3120"/>
              <a:ext cx="96" cy="288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graphicFrame>
          <p:nvGraphicFramePr>
            <p:cNvPr id="19492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0462064"/>
                </p:ext>
              </p:extLst>
            </p:nvPr>
          </p:nvGraphicFramePr>
          <p:xfrm>
            <a:off x="1217" y="3077"/>
            <a:ext cx="185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8" name="Equation" r:id="rId11" imgW="203040" imgH="457200" progId="">
                    <p:embed/>
                  </p:oleObj>
                </mc:Choice>
                <mc:Fallback>
                  <p:oleObj name="Equation" r:id="rId11" imgW="203040" imgH="457200" progId="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" y="3077"/>
                          <a:ext cx="185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948F2C-2B6E-4A78-AD22-346810D7EAD2}" type="slidenum">
              <a:rPr lang="pt-BR"/>
              <a:pPr>
                <a:defRPr/>
              </a:pPr>
              <a:t>52</a:t>
            </a:fld>
            <a:endParaRPr lang="pt-BR"/>
          </a:p>
        </p:txBody>
      </p:sp>
      <p:graphicFrame>
        <p:nvGraphicFramePr>
          <p:cNvPr id="47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137968"/>
              </p:ext>
            </p:extLst>
          </p:nvPr>
        </p:nvGraphicFramePr>
        <p:xfrm>
          <a:off x="1837077" y="1689986"/>
          <a:ext cx="25558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9" name="Equation" r:id="rId13" imgW="177480" imgH="190440" progId="">
                  <p:embed/>
                </p:oleObj>
              </mc:Choice>
              <mc:Fallback>
                <p:oleObj name="Equation" r:id="rId13" imgW="177480" imgH="190440" progId="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077" y="1689986"/>
                        <a:ext cx="255587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upo 10"/>
          <p:cNvGrpSpPr/>
          <p:nvPr/>
        </p:nvGrpSpPr>
        <p:grpSpPr>
          <a:xfrm>
            <a:off x="1331913" y="3048874"/>
            <a:ext cx="6405562" cy="1428750"/>
            <a:chOff x="1331913" y="3800450"/>
            <a:chExt cx="6405562" cy="1428750"/>
          </a:xfrm>
        </p:grpSpPr>
        <p:grpSp>
          <p:nvGrpSpPr>
            <p:cNvPr id="8" name="Group 95"/>
            <p:cNvGrpSpPr>
              <a:grpSpLocks/>
            </p:cNvGrpSpPr>
            <p:nvPr/>
          </p:nvGrpSpPr>
          <p:grpSpPr bwMode="auto">
            <a:xfrm>
              <a:off x="1331913" y="3800450"/>
              <a:ext cx="6405562" cy="1428750"/>
              <a:chOff x="839" y="1979"/>
              <a:chExt cx="4035" cy="900"/>
            </a:xfrm>
          </p:grpSpPr>
          <p:sp>
            <p:nvSpPr>
              <p:cNvPr id="19466" name="Text Box 51"/>
              <p:cNvSpPr txBox="1">
                <a:spLocks noChangeArrowheads="1"/>
              </p:cNvSpPr>
              <p:nvPr/>
            </p:nvSpPr>
            <p:spPr bwMode="auto">
              <a:xfrm>
                <a:off x="839" y="2296"/>
                <a:ext cx="38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para</a:t>
                </a:r>
                <a:endParaRPr lang="pt-BR" altLang="pt-BR" sz="1600" baseline="-25000" dirty="0">
                  <a:latin typeface="Times New Roman" charset="0"/>
                  <a:sym typeface="Symbol" pitchFamily="18" charset="2"/>
                </a:endParaRPr>
              </a:p>
            </p:txBody>
          </p:sp>
          <p:sp>
            <p:nvSpPr>
              <p:cNvPr id="19467" name="Text Box 55"/>
              <p:cNvSpPr txBox="1">
                <a:spLocks noChangeArrowheads="1"/>
              </p:cNvSpPr>
              <p:nvPr/>
            </p:nvSpPr>
            <p:spPr bwMode="auto">
              <a:xfrm>
                <a:off x="2253" y="1979"/>
                <a:ext cx="165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se </a:t>
                </a:r>
                <a:r>
                  <a:rPr lang="pt-BR" altLang="pt-BR" sz="1600" i="1">
                    <a:sym typeface="Symbol" pitchFamily="18" charset="2"/>
                  </a:rPr>
                  <a:t>    </a:t>
                </a:r>
                <a:r>
                  <a:rPr lang="pt-BR" altLang="pt-BR" sz="1600">
                    <a:sym typeface="Symbol" pitchFamily="18" charset="2"/>
                  </a:rPr>
                  <a:t> e      são conhecidas</a:t>
                </a:r>
                <a:endParaRPr lang="pt-BR" altLang="pt-BR" sz="1600"/>
              </a:p>
            </p:txBody>
          </p:sp>
          <p:sp>
            <p:nvSpPr>
              <p:cNvPr id="19468" name="Text Box 56"/>
              <p:cNvSpPr txBox="1">
                <a:spLocks noChangeArrowheads="1"/>
              </p:cNvSpPr>
              <p:nvPr/>
            </p:nvSpPr>
            <p:spPr bwMode="auto">
              <a:xfrm>
                <a:off x="2253" y="2320"/>
                <a:ext cx="21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se </a:t>
                </a:r>
                <a:r>
                  <a:rPr lang="pt-BR" altLang="pt-BR" sz="1600" i="1">
                    <a:sym typeface="Symbol" pitchFamily="18" charset="2"/>
                  </a:rPr>
                  <a:t>    </a:t>
                </a:r>
                <a:r>
                  <a:rPr lang="pt-BR" altLang="pt-BR" sz="1600">
                    <a:sym typeface="Symbol" pitchFamily="18" charset="2"/>
                  </a:rPr>
                  <a:t> e      são desconhecidas, mas</a:t>
                </a:r>
              </a:p>
            </p:txBody>
          </p:sp>
          <p:sp>
            <p:nvSpPr>
              <p:cNvPr id="19469" name="AutoShape 57"/>
              <p:cNvSpPr>
                <a:spLocks/>
              </p:cNvSpPr>
              <p:nvPr/>
            </p:nvSpPr>
            <p:spPr bwMode="auto">
              <a:xfrm>
                <a:off x="1651" y="2009"/>
                <a:ext cx="124" cy="831"/>
              </a:xfrm>
              <a:prstGeom prst="leftBrace">
                <a:avLst>
                  <a:gd name="adj1" fmla="val 55847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  <p:graphicFrame>
            <p:nvGraphicFramePr>
              <p:cNvPr id="19470" name="Object 58"/>
              <p:cNvGraphicFramePr>
                <a:graphicFrameLocks noChangeAspect="1"/>
              </p:cNvGraphicFramePr>
              <p:nvPr/>
            </p:nvGraphicFramePr>
            <p:xfrm>
              <a:off x="2471" y="1979"/>
              <a:ext cx="18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40" name="Equation" r:id="rId15" imgW="203112" imgH="241195" progId="">
                      <p:embed/>
                    </p:oleObj>
                  </mc:Choice>
                  <mc:Fallback>
                    <p:oleObj name="Equation" r:id="rId15" imgW="203112" imgH="241195" progId="">
                      <p:embed/>
                      <p:pic>
                        <p:nvPicPr>
                          <p:cNvPr id="0" name="Picture 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1" y="1979"/>
                            <a:ext cx="18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1" name="Object 59"/>
              <p:cNvGraphicFramePr>
                <a:graphicFrameLocks noChangeAspect="1"/>
              </p:cNvGraphicFramePr>
              <p:nvPr/>
            </p:nvGraphicFramePr>
            <p:xfrm>
              <a:off x="2769" y="1979"/>
              <a:ext cx="18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41" name="Equation" r:id="rId17" imgW="203112" imgH="241195" progId="">
                      <p:embed/>
                    </p:oleObj>
                  </mc:Choice>
                  <mc:Fallback>
                    <p:oleObj name="Equation" r:id="rId17" imgW="203112" imgH="241195" progId="">
                      <p:embed/>
                      <p:pic>
                        <p:nvPicPr>
                          <p:cNvPr id="0" name="Picture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9" y="1979"/>
                            <a:ext cx="18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2" name="Object 6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471555"/>
                  </p:ext>
                </p:extLst>
              </p:nvPr>
            </p:nvGraphicFramePr>
            <p:xfrm>
              <a:off x="2471" y="2323"/>
              <a:ext cx="18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42" name="Equation" r:id="rId19" imgW="203112" imgH="241195" progId="">
                      <p:embed/>
                    </p:oleObj>
                  </mc:Choice>
                  <mc:Fallback>
                    <p:oleObj name="Equation" r:id="rId19" imgW="203112" imgH="241195" progId="">
                      <p:embed/>
                      <p:pic>
                        <p:nvPicPr>
                          <p:cNvPr id="0" name="Picture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1" y="2323"/>
                            <a:ext cx="18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3" name="Object 61"/>
              <p:cNvGraphicFramePr>
                <a:graphicFrameLocks noChangeAspect="1"/>
              </p:cNvGraphicFramePr>
              <p:nvPr/>
            </p:nvGraphicFramePr>
            <p:xfrm>
              <a:off x="2769" y="2323"/>
              <a:ext cx="18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43" name="Equation" r:id="rId20" imgW="203112" imgH="241195" progId="">
                      <p:embed/>
                    </p:oleObj>
                  </mc:Choice>
                  <mc:Fallback>
                    <p:oleObj name="Equation" r:id="rId20" imgW="203112" imgH="241195" progId="">
                      <p:embed/>
                      <p:pic>
                        <p:nvPicPr>
                          <p:cNvPr id="0" name="Picture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9" y="2323"/>
                            <a:ext cx="18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4" name="Object 62"/>
              <p:cNvGraphicFramePr>
                <a:graphicFrameLocks noChangeAspect="1"/>
              </p:cNvGraphicFramePr>
              <p:nvPr/>
            </p:nvGraphicFramePr>
            <p:xfrm>
              <a:off x="4391" y="2320"/>
              <a:ext cx="483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44" name="Equation" r:id="rId21" imgW="533169" imgH="241195" progId="">
                      <p:embed/>
                    </p:oleObj>
                  </mc:Choice>
                  <mc:Fallback>
                    <p:oleObj name="Equation" r:id="rId21" imgW="533169" imgH="241195" progId="">
                      <p:embed/>
                      <p:pic>
                        <p:nvPicPr>
                          <p:cNvPr id="0" name="Picture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1" y="2320"/>
                            <a:ext cx="483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475" name="Group 94"/>
              <p:cNvGrpSpPr>
                <a:grpSpLocks/>
              </p:cNvGrpSpPr>
              <p:nvPr/>
            </p:nvGrpSpPr>
            <p:grpSpPr bwMode="auto">
              <a:xfrm>
                <a:off x="1787" y="2009"/>
                <a:ext cx="413" cy="823"/>
                <a:chOff x="1787" y="2009"/>
                <a:chExt cx="413" cy="823"/>
              </a:xfrm>
            </p:grpSpPr>
            <p:graphicFrame>
              <p:nvGraphicFramePr>
                <p:cNvPr id="19480" name="Object 5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60481241"/>
                    </p:ext>
                  </p:extLst>
                </p:nvPr>
              </p:nvGraphicFramePr>
              <p:xfrm>
                <a:off x="1787" y="2009"/>
                <a:ext cx="413" cy="1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345" name="Equation" r:id="rId23" imgW="457002" imgH="203112" progId="">
                        <p:embed/>
                      </p:oleObj>
                    </mc:Choice>
                    <mc:Fallback>
                      <p:oleObj name="Equation" r:id="rId23" imgW="457002" imgH="203112" progId="">
                        <p:embed/>
                        <p:pic>
                          <p:nvPicPr>
                            <p:cNvPr id="0" name="Picture 10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87" y="2009"/>
                              <a:ext cx="413" cy="1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8575">
                                  <a:solidFill>
                                    <a:srgbClr val="FF33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81" name="Object 5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49194894"/>
                    </p:ext>
                  </p:extLst>
                </p:nvPr>
              </p:nvGraphicFramePr>
              <p:xfrm>
                <a:off x="1787" y="2294"/>
                <a:ext cx="368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346" name="Equation" r:id="rId24" imgW="406224" imgH="241195" progId="">
                        <p:embed/>
                      </p:oleObj>
                    </mc:Choice>
                    <mc:Fallback>
                      <p:oleObj name="Equation" r:id="rId24" imgW="406224" imgH="241195" progId="">
                        <p:embed/>
                        <p:pic>
                          <p:nvPicPr>
                            <p:cNvPr id="0" name="Picture 10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87" y="2294"/>
                              <a:ext cx="368" cy="21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8575">
                                  <a:solidFill>
                                    <a:srgbClr val="FF33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482" name="Object 8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82559264"/>
                    </p:ext>
                  </p:extLst>
                </p:nvPr>
              </p:nvGraphicFramePr>
              <p:xfrm>
                <a:off x="1787" y="2614"/>
                <a:ext cx="138" cy="21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1347" name="Equation" r:id="rId26" imgW="152334" imgH="241195" progId="">
                        <p:embed/>
                      </p:oleObj>
                    </mc:Choice>
                    <mc:Fallback>
                      <p:oleObj name="Equation" r:id="rId26" imgW="152334" imgH="241195" progId="">
                        <p:embed/>
                        <p:pic>
                          <p:nvPicPr>
                            <p:cNvPr id="0" name="Picture 10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87" y="2614"/>
                              <a:ext cx="138" cy="21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bg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28575">
                                  <a:solidFill>
                                    <a:srgbClr val="FF33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9476" name="Text Box 90"/>
              <p:cNvSpPr txBox="1">
                <a:spLocks noChangeArrowheads="1"/>
              </p:cNvSpPr>
              <p:nvPr/>
            </p:nvSpPr>
            <p:spPr bwMode="auto">
              <a:xfrm>
                <a:off x="2253" y="2659"/>
                <a:ext cx="216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/>
                  <a:t>se </a:t>
                </a:r>
                <a:r>
                  <a:rPr lang="pt-BR" altLang="pt-BR" sz="1600" i="1">
                    <a:sym typeface="Symbol" pitchFamily="18" charset="2"/>
                  </a:rPr>
                  <a:t>    </a:t>
                </a:r>
                <a:r>
                  <a:rPr lang="pt-BR" altLang="pt-BR" sz="1600">
                    <a:sym typeface="Symbol" pitchFamily="18" charset="2"/>
                  </a:rPr>
                  <a:t> e      são desconhecidas, mas</a:t>
                </a:r>
              </a:p>
            </p:txBody>
          </p:sp>
          <p:graphicFrame>
            <p:nvGraphicFramePr>
              <p:cNvPr id="19477" name="Object 91"/>
              <p:cNvGraphicFramePr>
                <a:graphicFrameLocks noChangeAspect="1"/>
              </p:cNvGraphicFramePr>
              <p:nvPr/>
            </p:nvGraphicFramePr>
            <p:xfrm>
              <a:off x="2471" y="2662"/>
              <a:ext cx="18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48" name="Equation" r:id="rId28" imgW="203112" imgH="241195" progId="">
                      <p:embed/>
                    </p:oleObj>
                  </mc:Choice>
                  <mc:Fallback>
                    <p:oleObj name="Equation" r:id="rId28" imgW="203112" imgH="241195" progId="">
                      <p:embed/>
                      <p:pic>
                        <p:nvPicPr>
                          <p:cNvPr id="0" name="Picture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1" y="2662"/>
                            <a:ext cx="18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8" name="Object 92"/>
              <p:cNvGraphicFramePr>
                <a:graphicFrameLocks noChangeAspect="1"/>
              </p:cNvGraphicFramePr>
              <p:nvPr/>
            </p:nvGraphicFramePr>
            <p:xfrm>
              <a:off x="2769" y="2662"/>
              <a:ext cx="184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49" name="Equation" r:id="rId29" imgW="203112" imgH="241195" progId="">
                      <p:embed/>
                    </p:oleObj>
                  </mc:Choice>
                  <mc:Fallback>
                    <p:oleObj name="Equation" r:id="rId29" imgW="203112" imgH="241195" progId="">
                      <p:embed/>
                      <p:pic>
                        <p:nvPicPr>
                          <p:cNvPr id="0" name="Picture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9" y="2662"/>
                            <a:ext cx="184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9" name="Object 93"/>
              <p:cNvGraphicFramePr>
                <a:graphicFrameLocks noChangeAspect="1"/>
              </p:cNvGraphicFramePr>
              <p:nvPr/>
            </p:nvGraphicFramePr>
            <p:xfrm>
              <a:off x="4391" y="2659"/>
              <a:ext cx="483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50" name="Equation" r:id="rId30" imgW="533169" imgH="241195" progId="">
                      <p:embed/>
                    </p:oleObj>
                  </mc:Choice>
                  <mc:Fallback>
                    <p:oleObj name="Equation" r:id="rId30" imgW="533169" imgH="241195" progId="">
                      <p:embed/>
                      <p:pic>
                        <p:nvPicPr>
                          <p:cNvPr id="0" name="Picture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1" y="2659"/>
                            <a:ext cx="483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8" name="Object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8421742"/>
                </p:ext>
              </p:extLst>
            </p:nvPr>
          </p:nvGraphicFramePr>
          <p:xfrm>
            <a:off x="1835696" y="4311688"/>
            <a:ext cx="747713" cy="346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1" name="Equation" r:id="rId32" imgW="520560" imgH="241200" progId="">
                    <p:embed/>
                  </p:oleObj>
                </mc:Choice>
                <mc:Fallback>
                  <p:oleObj name="Equation" r:id="rId32" imgW="520560" imgH="241200" progId="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4311688"/>
                          <a:ext cx="747713" cy="346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upo 9"/>
          <p:cNvGrpSpPr/>
          <p:nvPr/>
        </p:nvGrpSpPr>
        <p:grpSpPr>
          <a:xfrm>
            <a:off x="1331913" y="5444889"/>
            <a:ext cx="1676400" cy="457200"/>
            <a:chOff x="1331913" y="5444889"/>
            <a:chExt cx="1676400" cy="457200"/>
          </a:xfrm>
        </p:grpSpPr>
        <p:grpSp>
          <p:nvGrpSpPr>
            <p:cNvPr id="42" name="Group 88"/>
            <p:cNvGrpSpPr>
              <a:grpSpLocks/>
            </p:cNvGrpSpPr>
            <p:nvPr/>
          </p:nvGrpSpPr>
          <p:grpSpPr bwMode="auto">
            <a:xfrm>
              <a:off x="1331913" y="5444889"/>
              <a:ext cx="1676400" cy="457200"/>
              <a:chOff x="839" y="3360"/>
              <a:chExt cx="1056" cy="288"/>
            </a:xfrm>
          </p:grpSpPr>
          <p:sp>
            <p:nvSpPr>
              <p:cNvPr id="43" name="Text Box 76"/>
              <p:cNvSpPr txBox="1">
                <a:spLocks noChangeArrowheads="1"/>
              </p:cNvSpPr>
              <p:nvPr/>
            </p:nvSpPr>
            <p:spPr bwMode="auto">
              <a:xfrm>
                <a:off x="839" y="3398"/>
                <a:ext cx="38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para</a:t>
                </a:r>
                <a:endParaRPr lang="pt-BR" altLang="pt-BR" sz="1600" dirty="0">
                  <a:latin typeface="Times New Roman" charset="0"/>
                  <a:sym typeface="Symbol" pitchFamily="18" charset="2"/>
                </a:endParaRPr>
              </a:p>
            </p:txBody>
          </p:sp>
          <p:graphicFrame>
            <p:nvGraphicFramePr>
              <p:cNvPr id="44" name="Object 77"/>
              <p:cNvGraphicFramePr>
                <a:graphicFrameLocks noChangeAspect="1"/>
              </p:cNvGraphicFramePr>
              <p:nvPr/>
            </p:nvGraphicFramePr>
            <p:xfrm>
              <a:off x="1481" y="3412"/>
              <a:ext cx="414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52" name="Equation" r:id="rId34" imgW="457002" imgH="203112" progId="">
                      <p:embed/>
                    </p:oleObj>
                  </mc:Choice>
                  <mc:Fallback>
                    <p:oleObj name="Equation" r:id="rId34" imgW="457002" imgH="203112" progId="">
                      <p:embed/>
                      <p:pic>
                        <p:nvPicPr>
                          <p:cNvPr id="0" name="Picture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1" y="3412"/>
                            <a:ext cx="414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" name="AutoShape 78"/>
              <p:cNvSpPr>
                <a:spLocks/>
              </p:cNvSpPr>
              <p:nvPr/>
            </p:nvSpPr>
            <p:spPr bwMode="auto">
              <a:xfrm>
                <a:off x="1379" y="3360"/>
                <a:ext cx="96" cy="288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graphicFrame>
          <p:nvGraphicFramePr>
            <p:cNvPr id="6" name="Objeto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027431"/>
                </p:ext>
              </p:extLst>
            </p:nvPr>
          </p:nvGraphicFramePr>
          <p:xfrm>
            <a:off x="1883569" y="5551251"/>
            <a:ext cx="217487" cy="290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3" name="Equation" r:id="rId35" imgW="152268" imgH="203024" progId="">
                    <p:embed/>
                  </p:oleObj>
                </mc:Choice>
                <mc:Fallback>
                  <p:oleObj name="Equation" r:id="rId35" imgW="152268" imgH="203024" progId="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3569" y="5551251"/>
                          <a:ext cx="217487" cy="2905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upo 8"/>
          <p:cNvGrpSpPr/>
          <p:nvPr/>
        </p:nvGrpSpPr>
        <p:grpSpPr>
          <a:xfrm>
            <a:off x="1331913" y="6059488"/>
            <a:ext cx="2057400" cy="457200"/>
            <a:chOff x="1331913" y="6059488"/>
            <a:chExt cx="2057400" cy="457200"/>
          </a:xfrm>
        </p:grpSpPr>
        <p:grpSp>
          <p:nvGrpSpPr>
            <p:cNvPr id="46" name="Group 87"/>
            <p:cNvGrpSpPr>
              <a:grpSpLocks/>
            </p:cNvGrpSpPr>
            <p:nvPr/>
          </p:nvGrpSpPr>
          <p:grpSpPr bwMode="auto">
            <a:xfrm>
              <a:off x="1331913" y="6059488"/>
              <a:ext cx="2057400" cy="457200"/>
              <a:chOff x="839" y="3817"/>
              <a:chExt cx="1296" cy="288"/>
            </a:xfrm>
          </p:grpSpPr>
          <p:sp>
            <p:nvSpPr>
              <p:cNvPr id="49" name="Text Box 81"/>
              <p:cNvSpPr txBox="1">
                <a:spLocks noChangeArrowheads="1"/>
              </p:cNvSpPr>
              <p:nvPr/>
            </p:nvSpPr>
            <p:spPr bwMode="auto">
              <a:xfrm>
                <a:off x="839" y="3855"/>
                <a:ext cx="38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600" dirty="0"/>
                  <a:t>para</a:t>
                </a:r>
                <a:endParaRPr lang="pt-BR" altLang="pt-BR" sz="1600" dirty="0">
                  <a:latin typeface="Times New Roman" charset="0"/>
                  <a:sym typeface="Symbol" pitchFamily="18" charset="2"/>
                </a:endParaRPr>
              </a:p>
            </p:txBody>
          </p:sp>
          <p:graphicFrame>
            <p:nvGraphicFramePr>
              <p:cNvPr id="50" name="Object 82"/>
              <p:cNvGraphicFramePr>
                <a:graphicFrameLocks noChangeAspect="1"/>
              </p:cNvGraphicFramePr>
              <p:nvPr/>
            </p:nvGraphicFramePr>
            <p:xfrm>
              <a:off x="1721" y="3869"/>
              <a:ext cx="414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54" name="Equation" r:id="rId37" imgW="457002" imgH="203112" progId="">
                      <p:embed/>
                    </p:oleObj>
                  </mc:Choice>
                  <mc:Fallback>
                    <p:oleObj name="Equation" r:id="rId37" imgW="457002" imgH="203112" progId="">
                      <p:embed/>
                      <p:pic>
                        <p:nvPicPr>
                          <p:cNvPr id="0" name="Picture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1" y="3869"/>
                            <a:ext cx="414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" name="AutoShape 83"/>
              <p:cNvSpPr>
                <a:spLocks/>
              </p:cNvSpPr>
              <p:nvPr/>
            </p:nvSpPr>
            <p:spPr bwMode="auto">
              <a:xfrm>
                <a:off x="1619" y="3817"/>
                <a:ext cx="96" cy="288"/>
              </a:xfrm>
              <a:prstGeom prst="leftBrace">
                <a:avLst>
                  <a:gd name="adj1" fmla="val 25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/>
              </a:p>
            </p:txBody>
          </p:sp>
        </p:grpSp>
        <p:graphicFrame>
          <p:nvGraphicFramePr>
            <p:cNvPr id="7" name="Objeto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5465714"/>
                </p:ext>
              </p:extLst>
            </p:nvPr>
          </p:nvGraphicFramePr>
          <p:xfrm>
            <a:off x="1899612" y="6132204"/>
            <a:ext cx="647700" cy="325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55" name="Equation" r:id="rId38" imgW="457200" imgH="228600" progId="">
                    <p:embed/>
                  </p:oleObj>
                </mc:Choice>
                <mc:Fallback>
                  <p:oleObj name="Equation" r:id="rId38" imgW="457200" imgH="228600" progId="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9612" y="6132204"/>
                          <a:ext cx="647700" cy="3254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983645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/>
              <a:t>Estimação de Parâmetros</a:t>
            </a:r>
          </a:p>
        </p:txBody>
      </p:sp>
      <p:sp>
        <p:nvSpPr>
          <p:cNvPr id="7171" name="Text Box 22"/>
          <p:cNvSpPr txBox="1">
            <a:spLocks noChangeArrowheads="1"/>
          </p:cNvSpPr>
          <p:nvPr/>
        </p:nvSpPr>
        <p:spPr bwMode="auto">
          <a:xfrm>
            <a:off x="1965325" y="1662113"/>
            <a:ext cx="13208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População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5486400" y="1660525"/>
            <a:ext cx="12049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/>
              <a:t>Amostra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720725" y="2314575"/>
            <a:ext cx="38274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Distribuição de Probabilidade (ou FDP)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Parâmetros</a:t>
            </a:r>
          </a:p>
        </p:txBody>
      </p:sp>
      <p:sp>
        <p:nvSpPr>
          <p:cNvPr id="118809" name="Text Box 25"/>
          <p:cNvSpPr txBox="1">
            <a:spLocks noChangeArrowheads="1"/>
          </p:cNvSpPr>
          <p:nvPr/>
        </p:nvSpPr>
        <p:spPr bwMode="auto">
          <a:xfrm>
            <a:off x="4957763" y="2314575"/>
            <a:ext cx="36337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Distribuição Amostral (Frequências)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Estatísticas</a:t>
            </a: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1985963" y="3048000"/>
            <a:ext cx="124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(valor fixo)</a:t>
            </a:r>
          </a:p>
        </p:txBody>
      </p:sp>
      <p:sp>
        <p:nvSpPr>
          <p:cNvPr id="118811" name="Line 27"/>
          <p:cNvSpPr>
            <a:spLocks noChangeShapeType="1"/>
          </p:cNvSpPr>
          <p:nvPr/>
        </p:nvSpPr>
        <p:spPr bwMode="auto">
          <a:xfrm>
            <a:off x="3395663" y="1865313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395663" y="2692400"/>
            <a:ext cx="1981200" cy="336550"/>
            <a:chOff x="2139" y="1696"/>
            <a:chExt cx="1248" cy="212"/>
          </a:xfrm>
        </p:grpSpPr>
        <p:sp>
          <p:nvSpPr>
            <p:cNvPr id="7185" name="Line 28"/>
            <p:cNvSpPr>
              <a:spLocks noChangeShapeType="1"/>
            </p:cNvSpPr>
            <p:nvPr/>
          </p:nvSpPr>
          <p:spPr bwMode="auto">
            <a:xfrm flipH="1">
              <a:off x="2139" y="187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6" name="Text Box 29"/>
            <p:cNvSpPr txBox="1">
              <a:spLocks noChangeArrowheads="1"/>
            </p:cNvSpPr>
            <p:nvPr/>
          </p:nvSpPr>
          <p:spPr bwMode="auto">
            <a:xfrm>
              <a:off x="2525" y="1696"/>
              <a:ext cx="5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estimar</a:t>
              </a:r>
            </a:p>
          </p:txBody>
        </p:sp>
      </p:grp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5786438" y="3048000"/>
            <a:ext cx="1960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(variável aleatória)</a:t>
            </a:r>
          </a:p>
        </p:txBody>
      </p:sp>
      <p:sp>
        <p:nvSpPr>
          <p:cNvPr id="118817" name="Text Box 33"/>
          <p:cNvSpPr txBox="1">
            <a:spLocks noChangeArrowheads="1"/>
          </p:cNvSpPr>
          <p:nvPr/>
        </p:nvSpPr>
        <p:spPr bwMode="auto">
          <a:xfrm>
            <a:off x="2984500" y="4083050"/>
            <a:ext cx="37814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pontual (</a:t>
            </a:r>
            <a:r>
              <a:rPr lang="pt-BR" altLang="pt-BR" sz="1600">
                <a:solidFill>
                  <a:srgbClr val="FF3300"/>
                </a:solidFill>
              </a:rPr>
              <a:t>estatísticas</a:t>
            </a:r>
            <a:r>
              <a:rPr lang="pt-BR" altLang="pt-BR" sz="160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por intervalo (</a:t>
            </a:r>
            <a:r>
              <a:rPr lang="pt-BR" altLang="pt-BR" sz="1600">
                <a:solidFill>
                  <a:srgbClr val="FF3300"/>
                </a:solidFill>
              </a:rPr>
              <a:t>intervalos de confiança</a:t>
            </a:r>
            <a:r>
              <a:rPr lang="pt-BR" altLang="pt-BR" sz="1600"/>
              <a:t>)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676400" y="4038600"/>
            <a:ext cx="1308100" cy="914400"/>
            <a:chOff x="672" y="2756"/>
            <a:chExt cx="824" cy="576"/>
          </a:xfrm>
        </p:grpSpPr>
        <p:sp>
          <p:nvSpPr>
            <p:cNvPr id="7183" name="Text Box 32"/>
            <p:cNvSpPr txBox="1">
              <a:spLocks noChangeArrowheads="1"/>
            </p:cNvSpPr>
            <p:nvPr/>
          </p:nvSpPr>
          <p:spPr bwMode="auto">
            <a:xfrm>
              <a:off x="672" y="2928"/>
              <a:ext cx="7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/>
                <a:t>Estimação</a:t>
              </a:r>
            </a:p>
          </p:txBody>
        </p:sp>
        <p:sp>
          <p:nvSpPr>
            <p:cNvPr id="7184" name="AutoShape 34"/>
            <p:cNvSpPr>
              <a:spLocks/>
            </p:cNvSpPr>
            <p:nvPr/>
          </p:nvSpPr>
          <p:spPr bwMode="auto">
            <a:xfrm>
              <a:off x="1400" y="2756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18820" name="Text Box 36"/>
          <p:cNvSpPr txBox="1">
            <a:spLocks noChangeArrowheads="1"/>
          </p:cNvSpPr>
          <p:nvPr/>
        </p:nvSpPr>
        <p:spPr bwMode="auto">
          <a:xfrm>
            <a:off x="685800" y="5562600"/>
            <a:ext cx="77644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28257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defTabSz="282575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defTabSz="282575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defTabSz="282575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defTabSz="282575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defTabSz="282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defTabSz="282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defTabSz="282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defTabSz="282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OBS:	</a:t>
            </a:r>
            <a:r>
              <a:rPr lang="pt-BR" altLang="pt-BR" sz="1600">
                <a:solidFill>
                  <a:srgbClr val="FF3300"/>
                </a:solidFill>
              </a:rPr>
              <a:t>estatística</a:t>
            </a:r>
            <a:r>
              <a:rPr lang="pt-BR" altLang="pt-BR" sz="1600"/>
              <a:t>:	é a v.a. que estima (pontualmente) um parâmetro (populacional)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		  				as vezes é chamada simplesmente de </a:t>
            </a:r>
            <a:r>
              <a:rPr lang="pt-BR" altLang="pt-BR" sz="1600">
                <a:solidFill>
                  <a:srgbClr val="FF3300"/>
                </a:solidFill>
              </a:rPr>
              <a:t>estimador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/>
              <a:t>		</a:t>
            </a:r>
            <a:r>
              <a:rPr lang="pt-BR" altLang="pt-BR" sz="1600">
                <a:solidFill>
                  <a:srgbClr val="FF3300"/>
                </a:solidFill>
              </a:rPr>
              <a:t>estimativa</a:t>
            </a:r>
            <a:r>
              <a:rPr lang="pt-BR" altLang="pt-BR" sz="1600"/>
              <a:t>: é o valor do estimador obtido para uma amostra específica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5F644-4770-4EA1-B73B-89DC686A7537}" type="slidenum">
              <a:rPr lang="pt-BR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7" grpId="0" animBg="1" autoUpdateAnimBg="0"/>
      <p:bldP spid="118808" grpId="0" build="p" autoUpdateAnimBg="0"/>
      <p:bldP spid="118809" grpId="0" build="p" autoUpdateAnimBg="0"/>
      <p:bldP spid="118810" grpId="0" autoUpdateAnimBg="0"/>
      <p:bldP spid="118811" grpId="0" animBg="1"/>
      <p:bldP spid="118815" grpId="0" autoUpdateAnimBg="0"/>
      <p:bldP spid="118817" grpId="0" build="p" autoUpdateAnimBg="0"/>
      <p:bldP spid="11882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Distribuição Amostral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467544" y="1523380"/>
            <a:ext cx="7987439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É muito comum utilizar um conjunto de valores observados (amostra) para tentar “enxergar” a verdadeira distribuição da população.</a:t>
            </a:r>
          </a:p>
          <a:p>
            <a:pPr marL="177800" indent="-177800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177800" indent="-17780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Esta capacidade, é claro, depende do tamanho e representatividade da amostra.</a:t>
            </a:r>
          </a:p>
          <a:p>
            <a:pPr marL="177800" indent="-177800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531813" indent="-531813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Obs1</a:t>
            </a:r>
            <a:r>
              <a:rPr lang="pt-BR" altLang="pt-BR" sz="1600" dirty="0"/>
              <a:t>: Tipos de amostragem e tamanho ideal de uma amostra serão discutidos em “</a:t>
            </a:r>
            <a:r>
              <a:rPr lang="pt-BR" sz="1600" dirty="0"/>
              <a:t>Teoria de Amostragem</a:t>
            </a:r>
            <a:r>
              <a:rPr lang="pt-BR" altLang="pt-BR" sz="1600" dirty="0"/>
              <a:t>”.</a:t>
            </a:r>
          </a:p>
          <a:p>
            <a:pPr marL="531813" indent="-531813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531813" indent="-531813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Obs2</a:t>
            </a:r>
            <a:r>
              <a:rPr lang="pt-BR" altLang="pt-BR" sz="1600" dirty="0"/>
              <a:t>: Testes estatísticos formais que visam comprovar se uma população segue ou não uma distribuição específica serão discutidos durante o curso.</a:t>
            </a:r>
          </a:p>
          <a:p>
            <a:pPr marL="177800" indent="-177800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177800" indent="-17780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Existem pelos menos 3 representações gráficas que podem ser utilizadas para avaliar a distribuição amostral:</a:t>
            </a:r>
          </a:p>
          <a:p>
            <a:pPr marL="177800" indent="-177800" eaLnBrk="1" hangingPunct="1">
              <a:spcBef>
                <a:spcPct val="0"/>
              </a:spcBef>
              <a:buFontTx/>
              <a:buNone/>
            </a:pPr>
            <a:endParaRPr lang="pt-BR" altLang="pt-BR" sz="16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histograma (gráfico de frequências)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frequência </a:t>
            </a:r>
            <a:r>
              <a:rPr lang="pt-BR" altLang="pt-BR" sz="1600" dirty="0" smtClean="0"/>
              <a:t>acumulada</a:t>
            </a:r>
            <a:endParaRPr lang="pt-BR" altLang="pt-BR" sz="16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 err="1"/>
              <a:t>boxplot</a:t>
            </a:r>
            <a:endParaRPr lang="pt-BR" altLang="pt-BR" sz="1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05F644-4770-4EA1-B73B-89DC686A7537}" type="slidenum">
              <a:rPr lang="pt-BR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75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042988" y="5805636"/>
            <a:ext cx="3586162" cy="647700"/>
            <a:chOff x="2880" y="2446"/>
            <a:chExt cx="2259" cy="408"/>
          </a:xfrm>
        </p:grpSpPr>
        <p:sp>
          <p:nvSpPr>
            <p:cNvPr id="8200" name="Text Box 35"/>
            <p:cNvSpPr txBox="1">
              <a:spLocks noChangeArrowheads="1"/>
            </p:cNvSpPr>
            <p:nvPr/>
          </p:nvSpPr>
          <p:spPr bwMode="auto">
            <a:xfrm>
              <a:off x="2958" y="2463"/>
              <a:ext cx="218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método dos momentos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600" dirty="0"/>
                <a:t>método da máxima verossimilhança</a:t>
              </a:r>
            </a:p>
          </p:txBody>
        </p:sp>
        <p:sp>
          <p:nvSpPr>
            <p:cNvPr id="8201" name="AutoShape 36"/>
            <p:cNvSpPr>
              <a:spLocks/>
            </p:cNvSpPr>
            <p:nvPr/>
          </p:nvSpPr>
          <p:spPr bwMode="auto">
            <a:xfrm>
              <a:off x="2880" y="2446"/>
              <a:ext cx="90" cy="408"/>
            </a:xfrm>
            <a:prstGeom prst="leftBrace">
              <a:avLst>
                <a:gd name="adj1" fmla="val 3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</p:grp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um Parâmetro</a:t>
            </a:r>
            <a:endParaRPr lang="pt-BR" i="1" dirty="0"/>
          </a:p>
        </p:txBody>
      </p:sp>
      <p:sp>
        <p:nvSpPr>
          <p:cNvPr id="121876" name="Text Box 20"/>
          <p:cNvSpPr txBox="1">
            <a:spLocks noChangeArrowheads="1"/>
          </p:cNvSpPr>
          <p:nvPr/>
        </p:nvSpPr>
        <p:spPr bwMode="auto">
          <a:xfrm>
            <a:off x="822325" y="5008215"/>
            <a:ext cx="763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913" indent="-188913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pt-BR" altLang="pt-BR" sz="1600" dirty="0"/>
              <a:t>De que maneira os valores da amostra podem ser combinados a fim de se produzir uma “boa” estimativa desse parâmetro </a:t>
            </a:r>
            <a:r>
              <a:rPr lang="pt-BR" altLang="pt-BR" sz="1600" i="1" dirty="0">
                <a:sym typeface="Symbol"/>
              </a:rPr>
              <a:t></a:t>
            </a:r>
            <a:r>
              <a:rPr lang="pt-BR" altLang="pt-BR" sz="1600" dirty="0"/>
              <a:t>?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3A3B7-46FA-4ACD-BCD3-7235560534C7}" type="slidenum">
              <a:rPr lang="pt-BR"/>
              <a:pPr>
                <a:defRPr/>
              </a:pPr>
              <a:t>8</a:t>
            </a:fld>
            <a:endParaRPr lang="pt-BR"/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914400" y="2004468"/>
            <a:ext cx="1563688" cy="2138363"/>
            <a:chOff x="576" y="1872"/>
            <a:chExt cx="985" cy="1347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576" y="1872"/>
              <a:ext cx="960" cy="1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600"/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1296" y="2928"/>
              <a:ext cx="2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2400" dirty="0">
                  <a:latin typeface="Times New Roman" pitchFamily="18" charset="0"/>
                  <a:sym typeface="Symbol"/>
                </a:rPr>
                <a:t></a:t>
              </a:r>
              <a:endParaRPr lang="pt-BR" altLang="pt-BR" sz="2400" dirty="0">
                <a:latin typeface="Times New Roman" pitchFamily="18" charset="0"/>
              </a:endParaRPr>
            </a:p>
          </p:txBody>
        </p:sp>
      </p:grpSp>
      <p:sp>
        <p:nvSpPr>
          <p:cNvPr id="14" name="Rectangle 6" descr="Diagonal para cima clara"/>
          <p:cNvSpPr>
            <a:spLocks noChangeArrowheads="1"/>
          </p:cNvSpPr>
          <p:nvPr/>
        </p:nvSpPr>
        <p:spPr bwMode="auto">
          <a:xfrm>
            <a:off x="1828800" y="2537867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5" name="Rectangle 30" descr="Diagonal para cima clara"/>
          <p:cNvSpPr>
            <a:spLocks noChangeArrowheads="1"/>
          </p:cNvSpPr>
          <p:nvPr/>
        </p:nvSpPr>
        <p:spPr bwMode="auto">
          <a:xfrm>
            <a:off x="1828800" y="2537867"/>
            <a:ext cx="533400" cy="5334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600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366307" y="4242574"/>
            <a:ext cx="26773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parâmetro desconhecido </a:t>
            </a:r>
            <a:r>
              <a:rPr lang="pt-BR" altLang="pt-BR" sz="1600" i="1" dirty="0">
                <a:sym typeface="Symbol"/>
              </a:rPr>
              <a:t></a:t>
            </a:r>
            <a:endParaRPr lang="pt-BR" altLang="pt-BR" sz="1600" i="1" dirty="0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923928" y="2635290"/>
            <a:ext cx="31935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amostra composta por </a:t>
            </a:r>
            <a:r>
              <a:rPr lang="pt-BR" altLang="pt-B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altLang="pt-BR" sz="1600" dirty="0"/>
              <a:t> valores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860032" y="5953859"/>
            <a:ext cx="36535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ym typeface="Symbol"/>
              </a:rPr>
              <a:t> é preciso conhecer a distribuição!</a:t>
            </a:r>
            <a:endParaRPr lang="pt-BR" alt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13646 -2.22222E-6 " pathEditMode="fixed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76" grpId="0" autoUpdateAnimBg="0"/>
      <p:bldP spid="14" grpId="0" animBg="1"/>
      <p:bldP spid="15" grpId="0" animBg="1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Estimação Pontual de um Parâmetro</a:t>
            </a:r>
          </a:p>
        </p:txBody>
      </p:sp>
      <p:sp>
        <p:nvSpPr>
          <p:cNvPr id="121886" name="Text Box 30"/>
          <p:cNvSpPr txBox="1">
            <a:spLocks noChangeArrowheads="1"/>
          </p:cNvSpPr>
          <p:nvPr/>
        </p:nvSpPr>
        <p:spPr bwMode="auto">
          <a:xfrm>
            <a:off x="835025" y="2393807"/>
            <a:ext cx="40030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/>
              <a:t>Como escolher qual estimador é melhor?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33" name="Retângulo 1"/>
              <p:cNvSpPr>
                <a:spLocks noChangeArrowheads="1"/>
              </p:cNvSpPr>
              <p:nvPr/>
            </p:nvSpPr>
            <p:spPr bwMode="auto">
              <a:xfrm>
                <a:off x="850900" y="1556792"/>
                <a:ext cx="7825556" cy="841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177800" indent="-177800" eaLnBrk="1" hangingPunct="1">
                  <a:spcBef>
                    <a:spcPct val="0"/>
                  </a:spcBef>
                  <a:buNone/>
                </a:pPr>
                <a:r>
                  <a:rPr lang="pt-BR" altLang="pt-BR" sz="1600" dirty="0"/>
                  <a:t>Considere que seja possível produzir </a:t>
                </a:r>
                <a:r>
                  <a:rPr lang="pt-BR" altLang="pt-BR" sz="1600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pt-BR" altLang="pt-BR" sz="1600" dirty="0"/>
                  <a:t> diferentes estimadores para </a:t>
                </a:r>
                <a:r>
                  <a:rPr lang="pt-BR" altLang="pt-BR" sz="1600" i="1" dirty="0">
                    <a:sym typeface="Symbol"/>
                  </a:rPr>
                  <a:t></a:t>
                </a:r>
                <a:r>
                  <a:rPr lang="pt-BR" altLang="pt-BR" sz="1600" dirty="0">
                    <a:sym typeface="Symbol" pitchFamily="18" charset="2"/>
                  </a:rPr>
                  <a:t>, sendo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altLang="pt-B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altLang="pt-BR" sz="1600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pt-BR" altLang="pt-BR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altLang="pt-BR" sz="1600" dirty="0"/>
                  <a:t> representa o </a:t>
                </a:r>
                <a:r>
                  <a:rPr lang="pt-BR" altLang="pt-BR" sz="1600" i="1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pt-BR" altLang="pt-BR" sz="1600" dirty="0"/>
                  <a:t>-</a:t>
                </a:r>
                <a:r>
                  <a:rPr lang="pt-BR" altLang="pt-BR" sz="1600" dirty="0" err="1"/>
                  <a:t>ésimo</a:t>
                </a:r>
                <a:r>
                  <a:rPr lang="pt-BR" altLang="pt-BR" sz="1600" dirty="0"/>
                  <a:t> estimador de </a:t>
                </a:r>
                <a:r>
                  <a:rPr lang="pt-BR" altLang="pt-BR" sz="1600" i="1" dirty="0">
                    <a:sym typeface="Symbol"/>
                  </a:rPr>
                  <a:t>  </a:t>
                </a:r>
                <a:r>
                  <a:rPr lang="pt-BR" alt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(</a:t>
                </a:r>
                <a:r>
                  <a:rPr lang="pt-BR" altLang="pt-BR" sz="16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i </a:t>
                </a:r>
                <a:r>
                  <a:rPr lang="pt-BR" alt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= 1, ..., </a:t>
                </a:r>
                <a:r>
                  <a:rPr lang="pt-BR" altLang="pt-BR" sz="16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m</a:t>
                </a:r>
                <a:r>
                  <a:rPr lang="pt-BR" altLang="pt-BR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)</a:t>
                </a:r>
                <a:endParaRPr lang="pt-BR" altLang="pt-BR" sz="16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pt-BR" altLang="pt-BR" sz="1600" dirty="0"/>
              </a:p>
            </p:txBody>
          </p:sp>
        </mc:Choice>
        <mc:Fallback xmlns="">
          <p:sp>
            <p:nvSpPr>
              <p:cNvPr id="9233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900" y="1556792"/>
                <a:ext cx="7825556" cy="841384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468" t="-2899" r="-7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11FF4-849A-458A-802A-6657F599B5FB}" type="slidenum">
              <a:rPr lang="pt-BR"/>
              <a:pPr>
                <a:defRPr/>
              </a:pPr>
              <a:t>9</a:t>
            </a:fld>
            <a:endParaRPr lang="pt-BR" dirty="0"/>
          </a:p>
        </p:txBody>
      </p:sp>
      <p:sp>
        <p:nvSpPr>
          <p:cNvPr id="68" name="Text Box 30"/>
          <p:cNvSpPr txBox="1">
            <a:spLocks noChangeArrowheads="1"/>
          </p:cNvSpPr>
          <p:nvPr/>
        </p:nvSpPr>
        <p:spPr bwMode="auto">
          <a:xfrm>
            <a:off x="1295400" y="2849082"/>
            <a:ext cx="608491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177800" indent="-177800" eaLnBrk="1" hangingPunct="1">
              <a:spcBef>
                <a:spcPct val="0"/>
              </a:spcBef>
              <a:buFontTx/>
              <a:buNone/>
            </a:pPr>
            <a:r>
              <a:rPr lang="pt-BR" altLang="pt-BR" sz="1600" dirty="0">
                <a:solidFill>
                  <a:srgbClr val="FF0000"/>
                </a:solidFill>
              </a:rPr>
              <a:t>Importante:</a:t>
            </a:r>
            <a:endParaRPr lang="pt-BR" altLang="pt-BR" sz="1600" dirty="0"/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lembre-se que todo estimador é uma </a:t>
            </a:r>
            <a:r>
              <a:rPr lang="pt-BR" altLang="pt-BR" sz="1600" dirty="0" err="1"/>
              <a:t>v.a</a:t>
            </a:r>
            <a:r>
              <a:rPr lang="pt-BR" altLang="pt-BR" sz="1600" dirty="0"/>
              <a:t>. e portanto seu valor (estimativa) varia de amostra para amostra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pt-BR" altLang="pt-BR" sz="1600" dirty="0"/>
              <a:t>dificilmente (ou é improvável) que uma amostra forneça uma estimativa igual ao parâmetro que se deseja estimar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86" grpId="0" autoUpdateAnimBg="0"/>
      <p:bldP spid="68" grpId="0" autoUpdateAnimBg="0"/>
    </p:bldLst>
  </p:timing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9672</TotalTime>
  <Words>3425</Words>
  <Application>Microsoft Office PowerPoint</Application>
  <PresentationFormat>Apresentação na tela (4:3)</PresentationFormat>
  <Paragraphs>870</Paragraphs>
  <Slides>52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62" baseType="lpstr">
      <vt:lpstr>Arial Unicode MS</vt:lpstr>
      <vt:lpstr>Arial</vt:lpstr>
      <vt:lpstr>Calibri</vt:lpstr>
      <vt:lpstr>Cambria Math</vt:lpstr>
      <vt:lpstr>Comic Sans MS</vt:lpstr>
      <vt:lpstr>Symbol</vt:lpstr>
      <vt:lpstr>SymbolProp BT</vt:lpstr>
      <vt:lpstr>Times New Roman</vt:lpstr>
      <vt:lpstr>Estrutura padrão</vt:lpstr>
      <vt:lpstr>Equation</vt:lpstr>
      <vt:lpstr>Estatística: Aplicação ao Sensoriamento Remoto  SER 204 - ANO  2024  Estimação Pontual</vt:lpstr>
      <vt:lpstr>Inferência Estatística</vt:lpstr>
      <vt:lpstr>Inferência Estatística</vt:lpstr>
      <vt:lpstr>Inferência Estatística</vt:lpstr>
      <vt:lpstr>Amostra Aleatória</vt:lpstr>
      <vt:lpstr>Estimação de Parâmetros</vt:lpstr>
      <vt:lpstr>Distribuição Amostral</vt:lpstr>
      <vt:lpstr>Estimação Pontual de um Parâmetro</vt:lpstr>
      <vt:lpstr>Estimação Pontual de um Parâmetro</vt:lpstr>
      <vt:lpstr>Estimação Pontual de um Parâmetro</vt:lpstr>
      <vt:lpstr>Estimação Pontual de </vt:lpstr>
      <vt:lpstr>Estimação Pontual de </vt:lpstr>
      <vt:lpstr>Estimação Pontual de </vt:lpstr>
      <vt:lpstr>Estimação Pontual de </vt:lpstr>
      <vt:lpstr>Estimação Pontual de </vt:lpstr>
      <vt:lpstr>Estimação Pontual de 2</vt:lpstr>
      <vt:lpstr>Estimação Pontual de 2</vt:lpstr>
      <vt:lpstr>Estimação Pontual de 2</vt:lpstr>
      <vt:lpstr>Estimação Pontual de 2</vt:lpstr>
      <vt:lpstr>Estimação Pontual de 2</vt:lpstr>
      <vt:lpstr>Estimação Pontual de 2</vt:lpstr>
      <vt:lpstr>Estimação Pontual de 2</vt:lpstr>
      <vt:lpstr>Estimação Pontual de p</vt:lpstr>
      <vt:lpstr>Estimação Pontual de p</vt:lpstr>
      <vt:lpstr>Estimação Pontual de p</vt:lpstr>
      <vt:lpstr>Estimação Pontual de  e 2</vt:lpstr>
      <vt:lpstr>Estimação Pontual de  e 2</vt:lpstr>
      <vt:lpstr>Estimação Pontual de , 2 e p</vt:lpstr>
      <vt:lpstr>Utilização de amostras não independentes</vt:lpstr>
      <vt:lpstr>Utilização de amostras não independentes</vt:lpstr>
      <vt:lpstr>Utilização de amostras não independentes</vt:lpstr>
      <vt:lpstr>Utilização de amostras não independentes</vt:lpstr>
      <vt:lpstr>Utilização de amostras não independentes</vt:lpstr>
      <vt:lpstr>Utilização de amostras não independentes</vt:lpstr>
      <vt:lpstr>Utilização de amostras não independentes</vt:lpstr>
      <vt:lpstr>Utilização de amostras não independentes</vt:lpstr>
      <vt:lpstr>Utilização de amostras não independentes</vt:lpstr>
      <vt:lpstr>Utilização de amostras não independentes</vt:lpstr>
      <vt:lpstr>Distribuições amostrais</vt:lpstr>
      <vt:lpstr>Distribuição amostral relacionada com</vt:lpstr>
      <vt:lpstr>Distribuição amostral relacionada com s2</vt:lpstr>
      <vt:lpstr>Graus de liberdade</vt:lpstr>
      <vt:lpstr>Graus de liberdade</vt:lpstr>
      <vt:lpstr>Distribuição amostral relacionada com</vt:lpstr>
      <vt:lpstr>Distribuição amostral relacionada com     e</vt:lpstr>
      <vt:lpstr>Distribuição amostral relacionada com     e</vt:lpstr>
      <vt:lpstr>Distribuição amostral relacionada com     e</vt:lpstr>
      <vt:lpstr>Distribuição amostral relacionada com     e</vt:lpstr>
      <vt:lpstr>Distribuição amostral relacionada com    e</vt:lpstr>
      <vt:lpstr>Distribuição amostral relacionada com</vt:lpstr>
      <vt:lpstr>Distribuição amostral relacionada com    e</vt:lpstr>
      <vt:lpstr>Distribuições amostrais (Resumo)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Inferência Estatística</dc:title>
  <dc:creator>Camilo Daleles Rennó, DPI/INPE</dc:creator>
  <cp:lastModifiedBy>Conta da Microsoft</cp:lastModifiedBy>
  <cp:revision>591</cp:revision>
  <dcterms:created xsi:type="dcterms:W3CDTF">2003-03-18T00:57:51Z</dcterms:created>
  <dcterms:modified xsi:type="dcterms:W3CDTF">2024-06-05T14:02:41Z</dcterms:modified>
</cp:coreProperties>
</file>