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80" r:id="rId2"/>
    <p:sldId id="419" r:id="rId3"/>
    <p:sldId id="417" r:id="rId4"/>
    <p:sldId id="382" r:id="rId5"/>
    <p:sldId id="383" r:id="rId6"/>
    <p:sldId id="384" r:id="rId7"/>
    <p:sldId id="426" r:id="rId8"/>
    <p:sldId id="425" r:id="rId9"/>
    <p:sldId id="385" r:id="rId10"/>
    <p:sldId id="433" r:id="rId11"/>
    <p:sldId id="390" r:id="rId12"/>
    <p:sldId id="391" r:id="rId13"/>
    <p:sldId id="429" r:id="rId14"/>
    <p:sldId id="427" r:id="rId15"/>
    <p:sldId id="395" r:id="rId16"/>
    <p:sldId id="396" r:id="rId17"/>
    <p:sldId id="431" r:id="rId18"/>
    <p:sldId id="430" r:id="rId19"/>
    <p:sldId id="413" r:id="rId20"/>
    <p:sldId id="432" r:id="rId21"/>
    <p:sldId id="420" r:id="rId2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EAEAEA"/>
    <a:srgbClr val="000000"/>
    <a:srgbClr val="DDDDDD"/>
    <a:srgbClr val="C0C0C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47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7.wmf"/><Relationship Id="rId7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40.wmf"/><Relationship Id="rId11" Type="http://schemas.openxmlformats.org/officeDocument/2006/relationships/image" Target="../media/image44.wmf"/><Relationship Id="rId5" Type="http://schemas.openxmlformats.org/officeDocument/2006/relationships/image" Target="../media/image39.wmf"/><Relationship Id="rId10" Type="http://schemas.openxmlformats.org/officeDocument/2006/relationships/image" Target="../media/image43.wmf"/><Relationship Id="rId4" Type="http://schemas.openxmlformats.org/officeDocument/2006/relationships/image" Target="../media/image38.wmf"/><Relationship Id="rId9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58.wmf"/><Relationship Id="rId7" Type="http://schemas.openxmlformats.org/officeDocument/2006/relationships/image" Target="../media/image49.wmf"/><Relationship Id="rId2" Type="http://schemas.openxmlformats.org/officeDocument/2006/relationships/image" Target="../media/image57.wmf"/><Relationship Id="rId1" Type="http://schemas.openxmlformats.org/officeDocument/2006/relationships/image" Target="../media/image45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61.wmf"/><Relationship Id="rId7" Type="http://schemas.openxmlformats.org/officeDocument/2006/relationships/image" Target="../media/image62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18.wmf"/><Relationship Id="rId11" Type="http://schemas.openxmlformats.org/officeDocument/2006/relationships/image" Target="../media/image66.wmf"/><Relationship Id="rId5" Type="http://schemas.openxmlformats.org/officeDocument/2006/relationships/image" Target="../media/image17.wmf"/><Relationship Id="rId10" Type="http://schemas.openxmlformats.org/officeDocument/2006/relationships/image" Target="../media/image65.wmf"/><Relationship Id="rId4" Type="http://schemas.openxmlformats.org/officeDocument/2006/relationships/image" Target="../media/image16.wmf"/><Relationship Id="rId9" Type="http://schemas.openxmlformats.org/officeDocument/2006/relationships/image" Target="../media/image6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80.wmf"/><Relationship Id="rId7" Type="http://schemas.openxmlformats.org/officeDocument/2006/relationships/image" Target="../media/image18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image" Target="../media/image8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12" Type="http://schemas.openxmlformats.org/officeDocument/2006/relationships/image" Target="../media/image12.wmf"/><Relationship Id="rId2" Type="http://schemas.openxmlformats.org/officeDocument/2006/relationships/image" Target="../media/image10.wmf"/><Relationship Id="rId1" Type="http://schemas.openxmlformats.org/officeDocument/2006/relationships/image" Target="../media/image8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24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0.wmf"/><Relationship Id="rId1" Type="http://schemas.openxmlformats.org/officeDocument/2006/relationships/image" Target="../media/image36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60298C-4596-4721-8F4E-09CD20BFD729}" type="datetimeFigureOut">
              <a:rPr lang="pt-BR"/>
              <a:pPr>
                <a:defRPr/>
              </a:pPr>
              <a:t>28/05/2024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64FCE6B-093D-46DB-A494-46072AB3A6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286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EB76C-BF2B-423A-9B42-CCB56C85B5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84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40038-A29A-4474-BE2B-B60CA30437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74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48450" y="609600"/>
            <a:ext cx="2114550" cy="5486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609600"/>
            <a:ext cx="6191250" cy="5486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3B546-DD68-407A-8294-C0FBA9181E4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8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3288" y="6421438"/>
            <a:ext cx="1905000" cy="457200"/>
          </a:xfrm>
        </p:spPr>
        <p:txBody>
          <a:bodyPr anchor="b"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80EED40C-8B4E-4C00-B8CB-4937C31D08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99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A8440-2EA2-4F2C-8CFB-47FDF5FDFFD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72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A9421-FE76-4AC5-8A7E-0E1083427A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52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A8F59-6EC6-4010-B865-86BC4E4DE8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5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38060-A968-420A-8B39-8F2F11C8DEC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8937F-466D-4295-A218-B90DA703D7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37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2AAF1-AACE-43BA-9B7D-FFE0BD5929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60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ECBF6-0F4D-40B8-805C-8DFD1C08E7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23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96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D37BF9DD-2BC7-4427-9774-DA4A387360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762000" y="1219200"/>
            <a:ext cx="7620000" cy="762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tint val="20392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tint val="20392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80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19.wmf"/><Relationship Id="rId3" Type="http://schemas.openxmlformats.org/officeDocument/2006/relationships/image" Target="../media/image37.png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51.bin"/><Relationship Id="rId5" Type="http://schemas.openxmlformats.org/officeDocument/2006/relationships/image" Target="../media/image36.wmf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55.bin"/><Relationship Id="rId4" Type="http://schemas.openxmlformats.org/officeDocument/2006/relationships/oleObject" Target="../embeddings/oleObject48.bin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56.bin"/><Relationship Id="rId21" Type="http://schemas.openxmlformats.org/officeDocument/2006/relationships/oleObject" Target="../embeddings/oleObject65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60.bin"/><Relationship Id="rId24" Type="http://schemas.openxmlformats.org/officeDocument/2006/relationships/image" Target="../media/image44.wmf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66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64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40.wmf"/><Relationship Id="rId22" Type="http://schemas.openxmlformats.org/officeDocument/2006/relationships/image" Target="../media/image4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49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6.wmf"/><Relationship Id="rId11" Type="http://schemas.openxmlformats.org/officeDocument/2006/relationships/image" Target="../media/image48.wmf"/><Relationship Id="rId5" Type="http://schemas.openxmlformats.org/officeDocument/2006/relationships/oleObject" Target="../embeddings/oleObject68.bin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71.bin"/><Relationship Id="rId4" Type="http://schemas.openxmlformats.org/officeDocument/2006/relationships/image" Target="../media/image45.wmf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7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microsoft.com/office/2007/relationships/hdphoto" Target="../media/hdphoto1.wdp"/><Relationship Id="rId3" Type="http://schemas.openxmlformats.org/officeDocument/2006/relationships/image" Target="../media/image55.wmf"/><Relationship Id="rId7" Type="http://schemas.openxmlformats.org/officeDocument/2006/relationships/image" Target="../media/image52.wmf"/><Relationship Id="rId12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4.bin"/><Relationship Id="rId9" Type="http://schemas.openxmlformats.org/officeDocument/2006/relationships/image" Target="../media/image5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86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5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image" Target="../media/image48.wmf"/><Relationship Id="rId10" Type="http://schemas.openxmlformats.org/officeDocument/2006/relationships/image" Target="../media/image46.wmf"/><Relationship Id="rId19" Type="http://schemas.openxmlformats.org/officeDocument/2006/relationships/image" Target="../media/image50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81.bin"/><Relationship Id="rId14" Type="http://schemas.openxmlformats.org/officeDocument/2006/relationships/oleObject" Target="../embeddings/oleObject8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94.bin"/><Relationship Id="rId3" Type="http://schemas.openxmlformats.org/officeDocument/2006/relationships/image" Target="../media/image13.wmf"/><Relationship Id="rId21" Type="http://schemas.openxmlformats.org/officeDocument/2006/relationships/image" Target="../media/image64.wmf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62.wmf"/><Relationship Id="rId25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3.bin"/><Relationship Id="rId20" Type="http://schemas.openxmlformats.org/officeDocument/2006/relationships/oleObject" Target="../embeddings/oleObject95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16.wmf"/><Relationship Id="rId24" Type="http://schemas.openxmlformats.org/officeDocument/2006/relationships/oleObject" Target="../embeddings/oleObject97.bin"/><Relationship Id="rId5" Type="http://schemas.openxmlformats.org/officeDocument/2006/relationships/image" Target="../media/image59.wmf"/><Relationship Id="rId15" Type="http://schemas.openxmlformats.org/officeDocument/2006/relationships/image" Target="../media/image18.wmf"/><Relationship Id="rId23" Type="http://schemas.openxmlformats.org/officeDocument/2006/relationships/image" Target="../media/image65.wmf"/><Relationship Id="rId10" Type="http://schemas.openxmlformats.org/officeDocument/2006/relationships/oleObject" Target="../embeddings/oleObject90.bin"/><Relationship Id="rId19" Type="http://schemas.openxmlformats.org/officeDocument/2006/relationships/image" Target="../media/image63.wmf"/><Relationship Id="rId4" Type="http://schemas.openxmlformats.org/officeDocument/2006/relationships/oleObject" Target="../embeddings/oleObject87.bin"/><Relationship Id="rId9" Type="http://schemas.openxmlformats.org/officeDocument/2006/relationships/image" Target="../media/image61.wmf"/><Relationship Id="rId14" Type="http://schemas.openxmlformats.org/officeDocument/2006/relationships/oleObject" Target="../embeddings/oleObject92.bin"/><Relationship Id="rId22" Type="http://schemas.openxmlformats.org/officeDocument/2006/relationships/oleObject" Target="../embeddings/oleObject9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3" Type="http://schemas.openxmlformats.org/officeDocument/2006/relationships/oleObject" Target="../embeddings/oleObject98.bin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67.wmf"/><Relationship Id="rId9" Type="http://schemas.openxmlformats.org/officeDocument/2006/relationships/image" Target="../media/image6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13.wmf"/><Relationship Id="rId7" Type="http://schemas.openxmlformats.org/officeDocument/2006/relationships/oleObject" Target="../embeddings/oleObject102.bin"/><Relationship Id="rId12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3.wmf"/><Relationship Id="rId11" Type="http://schemas.openxmlformats.org/officeDocument/2006/relationships/image" Target="../media/image74.png"/><Relationship Id="rId5" Type="http://schemas.openxmlformats.org/officeDocument/2006/relationships/image" Target="../media/image70.wmf"/><Relationship Id="rId10" Type="http://schemas.openxmlformats.org/officeDocument/2006/relationships/image" Target="../media/image72.wmf"/><Relationship Id="rId4" Type="http://schemas.openxmlformats.org/officeDocument/2006/relationships/oleObject" Target="../embeddings/oleObject101.bin"/><Relationship Id="rId9" Type="http://schemas.openxmlformats.org/officeDocument/2006/relationships/oleObject" Target="../embeddings/oleObject10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76.wmf"/><Relationship Id="rId3" Type="http://schemas.openxmlformats.org/officeDocument/2006/relationships/oleObject" Target="../embeddings/oleObject104.bin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8.wmf"/><Relationship Id="rId11" Type="http://schemas.openxmlformats.org/officeDocument/2006/relationships/image" Target="../media/image75.wmf"/><Relationship Id="rId5" Type="http://schemas.openxmlformats.org/officeDocument/2006/relationships/oleObject" Target="../embeddings/oleObject105.bin"/><Relationship Id="rId15" Type="http://schemas.openxmlformats.org/officeDocument/2006/relationships/image" Target="../media/image77.wmf"/><Relationship Id="rId10" Type="http://schemas.openxmlformats.org/officeDocument/2006/relationships/oleObject" Target="../embeddings/oleObject107.bin"/><Relationship Id="rId4" Type="http://schemas.openxmlformats.org/officeDocument/2006/relationships/image" Target="../media/image67.wmf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10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110.bin"/><Relationship Id="rId21" Type="http://schemas.openxmlformats.org/officeDocument/2006/relationships/oleObject" Target="../embeddings/oleObject119.bin"/><Relationship Id="rId7" Type="http://schemas.openxmlformats.org/officeDocument/2006/relationships/oleObject" Target="../embeddings/oleObject112.bin"/><Relationship Id="rId12" Type="http://schemas.openxmlformats.org/officeDocument/2006/relationships/oleObject" Target="../embeddings/oleObject114.bin"/><Relationship Id="rId17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82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9.wmf"/><Relationship Id="rId11" Type="http://schemas.openxmlformats.org/officeDocument/2006/relationships/image" Target="../media/image13.wmf"/><Relationship Id="rId24" Type="http://schemas.openxmlformats.org/officeDocument/2006/relationships/image" Target="../media/image84.wmf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23" Type="http://schemas.openxmlformats.org/officeDocument/2006/relationships/oleObject" Target="../embeddings/oleObject120.bin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118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6.wmf"/><Relationship Id="rId22" Type="http://schemas.openxmlformats.org/officeDocument/2006/relationships/image" Target="../media/image8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124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3.wmf"/><Relationship Id="rId7" Type="http://schemas.openxmlformats.org/officeDocument/2006/relationships/image" Target="../media/image11.wmf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18.bin"/><Relationship Id="rId5" Type="http://schemas.openxmlformats.org/officeDocument/2006/relationships/image" Target="../media/image10.wmf"/><Relationship Id="rId10" Type="http://schemas.openxmlformats.org/officeDocument/2006/relationships/image" Target="../media/image12.wmf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18.wmf"/><Relationship Id="rId26" Type="http://schemas.openxmlformats.org/officeDocument/2006/relationships/image" Target="../media/image22.wmf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26.bin"/><Relationship Id="rId25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21.wmf"/><Relationship Id="rId5" Type="http://schemas.openxmlformats.org/officeDocument/2006/relationships/image" Target="../media/image13.wmf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28" Type="http://schemas.openxmlformats.org/officeDocument/2006/relationships/image" Target="../media/image12.wmf"/><Relationship Id="rId10" Type="http://schemas.openxmlformats.org/officeDocument/2006/relationships/oleObject" Target="../embeddings/oleObject22.bin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8.wmf"/><Relationship Id="rId9" Type="http://schemas.openxmlformats.org/officeDocument/2006/relationships/image" Target="../media/image14.wmf"/><Relationship Id="rId14" Type="http://schemas.openxmlformats.org/officeDocument/2006/relationships/image" Target="../media/image16.wmf"/><Relationship Id="rId22" Type="http://schemas.openxmlformats.org/officeDocument/2006/relationships/image" Target="../media/image20.wmf"/><Relationship Id="rId27" Type="http://schemas.openxmlformats.org/officeDocument/2006/relationships/oleObject" Target="../embeddings/oleObject3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oleObject" Target="../embeddings/oleObject32.bin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3.wmf"/><Relationship Id="rId9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7.emf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29.wmf"/><Relationship Id="rId3" Type="http://schemas.openxmlformats.org/officeDocument/2006/relationships/oleObject" Target="../embeddings/oleObject37.bin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11" Type="http://schemas.openxmlformats.org/officeDocument/2006/relationships/image" Target="../media/image28.wmf"/><Relationship Id="rId5" Type="http://schemas.openxmlformats.org/officeDocument/2006/relationships/oleObject" Target="../embeddings/oleObject38.bin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40.bin"/><Relationship Id="rId4" Type="http://schemas.openxmlformats.org/officeDocument/2006/relationships/image" Target="../media/image23.wmf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4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4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11" Type="http://schemas.openxmlformats.org/officeDocument/2006/relationships/image" Target="../media/image35.png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33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4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95600"/>
            <a:ext cx="8458200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 sz="2400" dirty="0"/>
              <a:t>Estatística: Aplicação ao Sensoriamento Remoto</a:t>
            </a:r>
            <a:br>
              <a:rPr lang="pt-BR" sz="2400" dirty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SER 204 - </a:t>
            </a:r>
            <a:r>
              <a:rPr lang="pt-BR" sz="2400"/>
              <a:t>ANO  </a:t>
            </a:r>
            <a:r>
              <a:rPr lang="pt-BR" sz="2400" smtClean="0"/>
              <a:t>2024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Intervalo de Confiança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500688" y="5903913"/>
            <a:ext cx="34147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800" kern="0" dirty="0">
                <a:latin typeface="+mn-lt"/>
                <a:cs typeface="+mn-cs"/>
              </a:rPr>
              <a:t>Camilo </a:t>
            </a:r>
            <a:r>
              <a:rPr lang="pt-BR" sz="1800" kern="0" dirty="0" err="1">
                <a:latin typeface="+mn-lt"/>
                <a:cs typeface="+mn-cs"/>
              </a:rPr>
              <a:t>Daleles</a:t>
            </a:r>
            <a:r>
              <a:rPr lang="pt-BR" sz="1800" kern="0" dirty="0">
                <a:latin typeface="+mn-lt"/>
                <a:cs typeface="+mn-cs"/>
              </a:rPr>
              <a:t> </a:t>
            </a:r>
            <a:r>
              <a:rPr lang="pt-BR" sz="1800" kern="0" dirty="0" err="1">
                <a:latin typeface="+mn-lt"/>
                <a:cs typeface="+mn-cs"/>
              </a:rPr>
              <a:t>Rennó</a:t>
            </a:r>
            <a:endParaRPr lang="pt-BR" sz="1800" kern="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200" kern="0">
                <a:latin typeface="Arial Unicode MS" pitchFamily="34" charset="-128"/>
              </a:rPr>
              <a:t>camilo.renno@inpe.br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200" kern="0">
                <a:latin typeface="Arial Unicode MS" pitchFamily="34" charset="-128"/>
                <a:cs typeface="+mn-cs"/>
              </a:rPr>
              <a:t>http</a:t>
            </a:r>
            <a:r>
              <a:rPr lang="pt-BR" sz="1200" kern="0" dirty="0">
                <a:latin typeface="Arial Unicode MS" pitchFamily="34" charset="-128"/>
                <a:cs typeface="+mn-cs"/>
              </a:rPr>
              <a:t>://www.dpi.inpe.br/~camilo/estatistica/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Intervalo de Confiança para </a:t>
            </a:r>
            <a:r>
              <a:rPr lang="pt-BR" i="1">
                <a:sym typeface="Symbol" pitchFamily="18" charset="2"/>
              </a:rPr>
              <a:t></a:t>
            </a:r>
            <a:endParaRPr lang="pt-BR" i="1"/>
          </a:p>
        </p:txBody>
      </p:sp>
      <p:sp>
        <p:nvSpPr>
          <p:cNvPr id="115745" name="Text Box 33"/>
          <p:cNvSpPr txBox="1">
            <a:spLocks noChangeArrowheads="1"/>
          </p:cNvSpPr>
          <p:nvPr/>
        </p:nvSpPr>
        <p:spPr bwMode="auto">
          <a:xfrm>
            <a:off x="346844" y="2746026"/>
            <a:ext cx="422515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177800" indent="-177800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Como poderíamos obter intervalos de confiança mais estreitos, ou seja, com limites mais próximos da média verdadeira </a:t>
            </a:r>
            <a:r>
              <a:rPr lang="pt-BR" altLang="pt-BR" sz="1600" i="1" dirty="0">
                <a:sym typeface="Symbol"/>
              </a:rPr>
              <a:t></a:t>
            </a:r>
            <a:r>
              <a:rPr lang="pt-BR" altLang="pt-BR" sz="16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746" name="Text Box 34"/>
              <p:cNvSpPr txBox="1">
                <a:spLocks noChangeArrowheads="1"/>
              </p:cNvSpPr>
              <p:nvPr/>
            </p:nvSpPr>
            <p:spPr bwMode="auto">
              <a:xfrm>
                <a:off x="606555" y="3937384"/>
                <a:ext cx="4334092" cy="2083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Char char="-"/>
                </a:pPr>
                <a:r>
                  <a:rPr lang="pt-BR" altLang="pt-BR" sz="1600" dirty="0"/>
                  <a:t> diminuindo-se o nível de confiança</a:t>
                </a:r>
              </a:p>
              <a:p>
                <a:pPr marL="531813" indent="-176213" eaLnBrk="1" hangingPunct="1">
                  <a:spcBef>
                    <a:spcPct val="0"/>
                  </a:spcBef>
                  <a:buNone/>
                  <a:tabLst>
                    <a:tab pos="531813" algn="l"/>
                  </a:tabLst>
                </a:pPr>
                <a:r>
                  <a:rPr lang="pt-BR" altLang="pt-BR" sz="1600" dirty="0"/>
                  <a:t>quanto menor </a:t>
                </a:r>
                <a14:m>
                  <m:oMath xmlns:m="http://schemas.openxmlformats.org/officeDocument/2006/math">
                    <m:r>
                      <a:rPr lang="pt-BR" altLang="pt-BR" sz="1600" i="1" dirty="0" smtClean="0">
                        <a:latin typeface="Cambria Math"/>
                      </a:rPr>
                      <m:t>1−</m:t>
                    </m:r>
                    <m:r>
                      <a:rPr lang="pt-BR" altLang="pt-BR" sz="1600" i="1" dirty="0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pt-BR" altLang="pt-BR" sz="1600" dirty="0"/>
                  <a:t>, menor será  </a:t>
                </a:r>
                <a:r>
                  <a:rPr lang="pt-BR" altLang="pt-BR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pt-BR" altLang="pt-BR" sz="1600" dirty="0"/>
                  <a:t> </a:t>
                </a:r>
              </a:p>
              <a:p>
                <a:pPr marL="531813" indent="-176213" eaLnBrk="1" hangingPunct="1">
                  <a:spcBef>
                    <a:spcPct val="0"/>
                  </a:spcBef>
                  <a:buNone/>
                  <a:tabLst>
                    <a:tab pos="531813" algn="l"/>
                  </a:tabLst>
                </a:pPr>
                <a:r>
                  <a:rPr lang="pt-BR" altLang="pt-BR" sz="1600" dirty="0"/>
                  <a:t>mas maior será a probabilidade do IC não conter a verdadeira </a:t>
                </a:r>
                <a:r>
                  <a:rPr lang="pt-BR" altLang="pt-BR" sz="1600" i="1" dirty="0">
                    <a:sym typeface="Symbol"/>
                  </a:rPr>
                  <a:t> </a:t>
                </a:r>
                <a:r>
                  <a:rPr lang="pt-BR" altLang="pt-BR" sz="1600" dirty="0">
                    <a:sym typeface="Symbol"/>
                  </a:rPr>
                  <a:t>!</a:t>
                </a:r>
              </a:p>
              <a:p>
                <a:pPr marL="531813" indent="-176213" eaLnBrk="1" hangingPunct="1">
                  <a:spcBef>
                    <a:spcPct val="0"/>
                  </a:spcBef>
                  <a:buNone/>
                  <a:tabLst>
                    <a:tab pos="531813" algn="l"/>
                  </a:tabLst>
                </a:pPr>
                <a:endParaRPr lang="pt-BR" altLang="pt-BR" sz="1600" dirty="0"/>
              </a:p>
              <a:p>
                <a:pPr eaLnBrk="1" hangingPunct="1">
                  <a:spcBef>
                    <a:spcPct val="0"/>
                  </a:spcBef>
                  <a:buFontTx/>
                  <a:buChar char="-"/>
                </a:pPr>
                <a:r>
                  <a:rPr lang="pt-BR" altLang="pt-BR" sz="1600" dirty="0"/>
                  <a:t> aumentando-se o tamanho da amostra</a:t>
                </a:r>
              </a:p>
              <a:p>
                <a:pPr marL="531813" indent="-176213" eaLnBrk="1" hangingPunct="1">
                  <a:spcBef>
                    <a:spcPct val="0"/>
                  </a:spcBef>
                  <a:buNone/>
                  <a:tabLst>
                    <a:tab pos="531813" algn="l"/>
                  </a:tabLst>
                </a:pPr>
                <a:r>
                  <a:rPr lang="pt-BR" altLang="pt-BR" sz="1600" dirty="0"/>
                  <a:t>quanto maior </a:t>
                </a:r>
                <a:r>
                  <a:rPr lang="pt-BR" altLang="pt-BR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altLang="pt-BR" sz="1600" dirty="0"/>
                  <a:t> menor será a variância 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altLang="pt-B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altLang="pt-BR" sz="1600" b="0" i="1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endParaRPr lang="pt-BR" altLang="pt-BR" sz="1600" dirty="0">
                  <a:sym typeface="Symbol"/>
                </a:endParaRPr>
              </a:p>
            </p:txBody>
          </p:sp>
        </mc:Choice>
        <mc:Fallback xmlns="">
          <p:sp>
            <p:nvSpPr>
              <p:cNvPr id="115746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6555" y="3937384"/>
                <a:ext cx="4334092" cy="2083904"/>
              </a:xfrm>
              <a:prstGeom prst="rect">
                <a:avLst/>
              </a:prstGeom>
              <a:blipFill rotWithShape="1">
                <a:blip r:embed="rId3"/>
                <a:stretch>
                  <a:fillRect l="-1268" t="-2339" b="-20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F5D6D2-ACDC-42F9-93B5-C5EDAEAF3315}" type="slidenum">
              <a:rPr lang="pt-BR"/>
              <a:pPr>
                <a:defRPr/>
              </a:pPr>
              <a:t>10</a:t>
            </a:fld>
            <a:endParaRPr lang="pt-BR"/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4467075" y="5139368"/>
            <a:ext cx="16962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pt-BR" altLang="pt-BR" sz="1600" dirty="0">
                <a:solidFill>
                  <a:srgbClr val="FF0000"/>
                </a:solidFill>
                <a:sym typeface="Symbol"/>
              </a:rPr>
              <a:t></a:t>
            </a:r>
            <a:r>
              <a:rPr lang="pt-BR" altLang="pt-BR" sz="1600" dirty="0">
                <a:solidFill>
                  <a:srgbClr val="FF0000"/>
                </a:solidFill>
              </a:rPr>
              <a:t> melhor opção</a:t>
            </a: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346844" y="6186790"/>
            <a:ext cx="44823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É possível obter </a:t>
            </a:r>
            <a:r>
              <a:rPr lang="pt-BR" altLang="pt-BR" sz="1600" dirty="0" err="1"/>
              <a:t>ICs</a:t>
            </a:r>
            <a:r>
              <a:rPr lang="pt-BR" altLang="pt-BR" sz="1600" dirty="0"/>
              <a:t> com 100% de confiança?</a:t>
            </a: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4860032" y="6186790"/>
            <a:ext cx="5613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pt-BR" altLang="pt-BR" sz="1600" dirty="0">
                <a:solidFill>
                  <a:srgbClr val="FF0000"/>
                </a:solidFill>
                <a:sym typeface="Symbol"/>
              </a:rPr>
              <a:t>Não</a:t>
            </a:r>
            <a:endParaRPr lang="pt-BR" altLang="pt-BR" sz="1600" dirty="0">
              <a:solidFill>
                <a:srgbClr val="FF0000"/>
              </a:solidFill>
            </a:endParaRPr>
          </a:p>
        </p:txBody>
      </p:sp>
      <p:graphicFrame>
        <p:nvGraphicFramePr>
          <p:cNvPr id="3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154022"/>
              </p:ext>
            </p:extLst>
          </p:nvPr>
        </p:nvGraphicFramePr>
        <p:xfrm>
          <a:off x="5565420" y="6212334"/>
          <a:ext cx="177641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4" imgW="1244520" imgH="203040" progId="Equation.DSMT4">
                  <p:embed/>
                </p:oleObj>
              </mc:Choice>
              <mc:Fallback>
                <p:oleObj name="Equation" r:id="rId4" imgW="1244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5420" y="6212334"/>
                        <a:ext cx="177641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oup 2"/>
          <p:cNvGrpSpPr>
            <a:grpSpLocks/>
          </p:cNvGrpSpPr>
          <p:nvPr/>
        </p:nvGrpSpPr>
        <p:grpSpPr bwMode="auto">
          <a:xfrm>
            <a:off x="4716016" y="1349026"/>
            <a:ext cx="4000500" cy="2643188"/>
            <a:chOff x="2988" y="1824"/>
            <a:chExt cx="2520" cy="1665"/>
          </a:xfrm>
        </p:grpSpPr>
        <p:grpSp>
          <p:nvGrpSpPr>
            <p:cNvPr id="41" name="Group 3"/>
            <p:cNvGrpSpPr>
              <a:grpSpLocks/>
            </p:cNvGrpSpPr>
            <p:nvPr/>
          </p:nvGrpSpPr>
          <p:grpSpPr bwMode="auto">
            <a:xfrm>
              <a:off x="2988" y="1872"/>
              <a:ext cx="2520" cy="1617"/>
              <a:chOff x="2988" y="1872"/>
              <a:chExt cx="2520" cy="1617"/>
            </a:xfrm>
          </p:grpSpPr>
          <p:pic>
            <p:nvPicPr>
              <p:cNvPr id="44" name="Picture 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6" t="9618" r="18376" b="11877"/>
              <a:stretch>
                <a:fillRect/>
              </a:stretch>
            </p:blipFill>
            <p:spPr bwMode="auto">
              <a:xfrm>
                <a:off x="3026" y="1872"/>
                <a:ext cx="2432" cy="1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" name="Text Box 5"/>
              <p:cNvSpPr txBox="1">
                <a:spLocks noChangeArrowheads="1"/>
              </p:cNvSpPr>
              <p:nvPr/>
            </p:nvSpPr>
            <p:spPr bwMode="auto">
              <a:xfrm>
                <a:off x="2988" y="3158"/>
                <a:ext cx="2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000">
                    <a:latin typeface="Times New Roman" charset="0"/>
                  </a:rPr>
                  <a:t>-</a:t>
                </a:r>
                <a:r>
                  <a:rPr lang="pt-BR" altLang="pt-BR" sz="2000">
                    <a:latin typeface="Times New Roman" charset="0"/>
                    <a:sym typeface="Symbol" pitchFamily="18" charset="2"/>
                  </a:rPr>
                  <a:t></a:t>
                </a:r>
                <a:endParaRPr lang="pt-BR" altLang="pt-BR" sz="2000">
                  <a:latin typeface="Times New Roman" charset="0"/>
                </a:endParaRPr>
              </a:p>
            </p:txBody>
          </p:sp>
          <p:sp>
            <p:nvSpPr>
              <p:cNvPr id="46" name="Text Box 6"/>
              <p:cNvSpPr txBox="1">
                <a:spLocks noChangeArrowheads="1"/>
              </p:cNvSpPr>
              <p:nvPr/>
            </p:nvSpPr>
            <p:spPr bwMode="auto">
              <a:xfrm>
                <a:off x="5188" y="3160"/>
                <a:ext cx="3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000">
                    <a:latin typeface="Times New Roman" charset="0"/>
                  </a:rPr>
                  <a:t>+</a:t>
                </a:r>
                <a:r>
                  <a:rPr lang="pt-BR" altLang="pt-BR" sz="2000">
                    <a:latin typeface="Times New Roman" charset="0"/>
                    <a:sym typeface="Symbol" pitchFamily="18" charset="2"/>
                  </a:rPr>
                  <a:t></a:t>
                </a:r>
                <a:endParaRPr lang="pt-BR" altLang="pt-BR" sz="2000">
                  <a:latin typeface="Times New Roman" charset="0"/>
                </a:endParaRPr>
              </a:p>
            </p:txBody>
          </p:sp>
          <p:sp>
            <p:nvSpPr>
              <p:cNvPr id="47" name="Text Box 7"/>
              <p:cNvSpPr txBox="1">
                <a:spLocks noChangeArrowheads="1"/>
              </p:cNvSpPr>
              <p:nvPr/>
            </p:nvSpPr>
            <p:spPr bwMode="auto">
              <a:xfrm>
                <a:off x="4158" y="323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000"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48" name="Line 8"/>
              <p:cNvSpPr>
                <a:spLocks noChangeShapeType="1"/>
              </p:cNvSpPr>
              <p:nvPr/>
            </p:nvSpPr>
            <p:spPr bwMode="auto">
              <a:xfrm>
                <a:off x="3024" y="3226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42" name="Line 9"/>
            <p:cNvSpPr>
              <a:spLocks noChangeShapeType="1"/>
            </p:cNvSpPr>
            <p:nvPr/>
          </p:nvSpPr>
          <p:spPr bwMode="auto">
            <a:xfrm flipH="1">
              <a:off x="4512" y="196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43" name="Object 10"/>
            <p:cNvGraphicFramePr>
              <a:graphicFrameLocks noChangeAspect="1"/>
            </p:cNvGraphicFramePr>
            <p:nvPr/>
          </p:nvGraphicFramePr>
          <p:xfrm>
            <a:off x="4656" y="1824"/>
            <a:ext cx="411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5" name="Equation" r:id="rId7" imgW="457002" imgH="203112" progId="Equation.DSMT4">
                    <p:embed/>
                  </p:oleObj>
                </mc:Choice>
                <mc:Fallback>
                  <p:oleObj name="Equation" r:id="rId7" imgW="457002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824"/>
                          <a:ext cx="411" cy="18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" name="Freeform 17"/>
          <p:cNvSpPr>
            <a:spLocks/>
          </p:cNvSpPr>
          <p:nvPr/>
        </p:nvSpPr>
        <p:spPr bwMode="auto">
          <a:xfrm>
            <a:off x="6141591" y="1495076"/>
            <a:ext cx="1184275" cy="2073275"/>
          </a:xfrm>
          <a:custGeom>
            <a:avLst/>
            <a:gdLst>
              <a:gd name="T0" fmla="*/ 0 w 440"/>
              <a:gd name="T1" fmla="*/ 2147483647 h 771"/>
              <a:gd name="T2" fmla="*/ 2147483647 w 440"/>
              <a:gd name="T3" fmla="*/ 2147483647 h 771"/>
              <a:gd name="T4" fmla="*/ 2147483647 w 440"/>
              <a:gd name="T5" fmla="*/ 2147483647 h 771"/>
              <a:gd name="T6" fmla="*/ 2147483647 w 440"/>
              <a:gd name="T7" fmla="*/ 2147483647 h 771"/>
              <a:gd name="T8" fmla="*/ 2147483647 w 440"/>
              <a:gd name="T9" fmla="*/ 2147483647 h 771"/>
              <a:gd name="T10" fmla="*/ 2147483647 w 440"/>
              <a:gd name="T11" fmla="*/ 2147483647 h 771"/>
              <a:gd name="T12" fmla="*/ 2147483647 w 440"/>
              <a:gd name="T13" fmla="*/ 2147483647 h 771"/>
              <a:gd name="T14" fmla="*/ 2147483647 w 440"/>
              <a:gd name="T15" fmla="*/ 2147483647 h 771"/>
              <a:gd name="T16" fmla="*/ 2147483647 w 440"/>
              <a:gd name="T17" fmla="*/ 2147483647 h 771"/>
              <a:gd name="T18" fmla="*/ 2147483647 w 440"/>
              <a:gd name="T19" fmla="*/ 2147483647 h 771"/>
              <a:gd name="T20" fmla="*/ 2147483647 w 440"/>
              <a:gd name="T21" fmla="*/ 0 h 771"/>
              <a:gd name="T22" fmla="*/ 2147483647 w 440"/>
              <a:gd name="T23" fmla="*/ 0 h 771"/>
              <a:gd name="T24" fmla="*/ 2147483647 w 440"/>
              <a:gd name="T25" fmla="*/ 2147483647 h 771"/>
              <a:gd name="T26" fmla="*/ 2147483647 w 440"/>
              <a:gd name="T27" fmla="*/ 2147483647 h 771"/>
              <a:gd name="T28" fmla="*/ 2147483647 w 440"/>
              <a:gd name="T29" fmla="*/ 2147483647 h 771"/>
              <a:gd name="T30" fmla="*/ 2147483647 w 440"/>
              <a:gd name="T31" fmla="*/ 2147483647 h 771"/>
              <a:gd name="T32" fmla="*/ 2147483647 w 440"/>
              <a:gd name="T33" fmla="*/ 2147483647 h 771"/>
              <a:gd name="T34" fmla="*/ 2147483647 w 440"/>
              <a:gd name="T35" fmla="*/ 2147483647 h 771"/>
              <a:gd name="T36" fmla="*/ 2147483647 w 440"/>
              <a:gd name="T37" fmla="*/ 2147483647 h 771"/>
              <a:gd name="T38" fmla="*/ 2147483647 w 440"/>
              <a:gd name="T39" fmla="*/ 2147483647 h 771"/>
              <a:gd name="T40" fmla="*/ 2147483647 w 440"/>
              <a:gd name="T41" fmla="*/ 2147483647 h 771"/>
              <a:gd name="T42" fmla="*/ 2147483647 w 440"/>
              <a:gd name="T43" fmla="*/ 2147483647 h 771"/>
              <a:gd name="T44" fmla="*/ 2147483647 w 440"/>
              <a:gd name="T45" fmla="*/ 2147483647 h 771"/>
              <a:gd name="T46" fmla="*/ 0 w 440"/>
              <a:gd name="T47" fmla="*/ 2147483647 h 771"/>
              <a:gd name="T48" fmla="*/ 0 w 440"/>
              <a:gd name="T49" fmla="*/ 2147483647 h 77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40"/>
              <a:gd name="T76" fmla="*/ 0 h 771"/>
              <a:gd name="T77" fmla="*/ 440 w 440"/>
              <a:gd name="T78" fmla="*/ 771 h 771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40" h="771">
                <a:moveTo>
                  <a:pt x="0" y="406"/>
                </a:moveTo>
                <a:lnTo>
                  <a:pt x="22" y="353"/>
                </a:lnTo>
                <a:lnTo>
                  <a:pt x="41" y="298"/>
                </a:lnTo>
                <a:lnTo>
                  <a:pt x="63" y="240"/>
                </a:lnTo>
                <a:lnTo>
                  <a:pt x="89" y="180"/>
                </a:lnTo>
                <a:lnTo>
                  <a:pt x="111" y="130"/>
                </a:lnTo>
                <a:lnTo>
                  <a:pt x="132" y="82"/>
                </a:lnTo>
                <a:lnTo>
                  <a:pt x="156" y="44"/>
                </a:lnTo>
                <a:lnTo>
                  <a:pt x="176" y="20"/>
                </a:lnTo>
                <a:lnTo>
                  <a:pt x="200" y="3"/>
                </a:lnTo>
                <a:lnTo>
                  <a:pt x="216" y="0"/>
                </a:lnTo>
                <a:lnTo>
                  <a:pt x="236" y="0"/>
                </a:lnTo>
                <a:lnTo>
                  <a:pt x="252" y="12"/>
                </a:lnTo>
                <a:lnTo>
                  <a:pt x="276" y="34"/>
                </a:lnTo>
                <a:lnTo>
                  <a:pt x="303" y="72"/>
                </a:lnTo>
                <a:lnTo>
                  <a:pt x="324" y="123"/>
                </a:lnTo>
                <a:lnTo>
                  <a:pt x="346" y="173"/>
                </a:lnTo>
                <a:lnTo>
                  <a:pt x="375" y="243"/>
                </a:lnTo>
                <a:lnTo>
                  <a:pt x="396" y="298"/>
                </a:lnTo>
                <a:lnTo>
                  <a:pt x="420" y="348"/>
                </a:lnTo>
                <a:lnTo>
                  <a:pt x="432" y="382"/>
                </a:lnTo>
                <a:lnTo>
                  <a:pt x="440" y="404"/>
                </a:lnTo>
                <a:lnTo>
                  <a:pt x="440" y="771"/>
                </a:lnTo>
                <a:lnTo>
                  <a:pt x="0" y="771"/>
                </a:lnTo>
                <a:lnTo>
                  <a:pt x="0" y="406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0" name="Text Box 18"/>
          <p:cNvSpPr txBox="1">
            <a:spLocks noChangeArrowheads="1"/>
          </p:cNvSpPr>
          <p:nvPr/>
        </p:nvSpPr>
        <p:spPr bwMode="auto">
          <a:xfrm>
            <a:off x="7162354" y="3490564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 i="1">
                <a:latin typeface="Times New Roman" charset="0"/>
              </a:rPr>
              <a:t>z</a:t>
            </a:r>
          </a:p>
        </p:txBody>
      </p:sp>
      <p:sp>
        <p:nvSpPr>
          <p:cNvPr id="51" name="Text Box 19"/>
          <p:cNvSpPr txBox="1">
            <a:spLocks noChangeArrowheads="1"/>
          </p:cNvSpPr>
          <p:nvPr/>
        </p:nvSpPr>
        <p:spPr bwMode="auto">
          <a:xfrm>
            <a:off x="5935216" y="3490564"/>
            <a:ext cx="366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 i="1">
                <a:latin typeface="Times New Roman" charset="0"/>
              </a:rPr>
              <a:t>-z</a:t>
            </a:r>
          </a:p>
        </p:txBody>
      </p:sp>
      <p:graphicFrame>
        <p:nvGraphicFramePr>
          <p:cNvPr id="5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072890"/>
              </p:ext>
            </p:extLst>
          </p:nvPr>
        </p:nvGraphicFramePr>
        <p:xfrm>
          <a:off x="5306566" y="4168426"/>
          <a:ext cx="130651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9" imgW="914400" imgH="203200" progId="Equation.DSMT4">
                  <p:embed/>
                </p:oleObj>
              </mc:Choice>
              <mc:Fallback>
                <p:oleObj name="Equation" r:id="rId9" imgW="914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6566" y="4168426"/>
                        <a:ext cx="130651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21"/>
          <p:cNvGrpSpPr>
            <a:grpSpLocks/>
          </p:cNvGrpSpPr>
          <p:nvPr/>
        </p:nvGrpSpPr>
        <p:grpSpPr bwMode="auto">
          <a:xfrm>
            <a:off x="7592566" y="2584101"/>
            <a:ext cx="611188" cy="746125"/>
            <a:chOff x="4800" y="2602"/>
            <a:chExt cx="385" cy="470"/>
          </a:xfrm>
        </p:grpSpPr>
        <p:sp>
          <p:nvSpPr>
            <p:cNvPr id="54" name="Line 22"/>
            <p:cNvSpPr>
              <a:spLocks noChangeShapeType="1"/>
            </p:cNvSpPr>
            <p:nvPr/>
          </p:nvSpPr>
          <p:spPr bwMode="auto">
            <a:xfrm flipV="1">
              <a:off x="4800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55" name="Object 23"/>
            <p:cNvGraphicFramePr>
              <a:graphicFrameLocks noChangeAspect="1"/>
            </p:cNvGraphicFramePr>
            <p:nvPr/>
          </p:nvGraphicFramePr>
          <p:xfrm>
            <a:off x="5025" y="2602"/>
            <a:ext cx="160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7" name="Equation" r:id="rId11" imgW="177646" imgH="393359" progId="Equation.DSMT4">
                    <p:embed/>
                  </p:oleObj>
                </mc:Choice>
                <mc:Fallback>
                  <p:oleObj name="Equation" r:id="rId11" imgW="177646" imgH="39335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5" y="2602"/>
                          <a:ext cx="160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" name="Group 24"/>
          <p:cNvGrpSpPr>
            <a:grpSpLocks/>
          </p:cNvGrpSpPr>
          <p:nvPr/>
        </p:nvGrpSpPr>
        <p:grpSpPr bwMode="auto">
          <a:xfrm>
            <a:off x="5358954" y="2568226"/>
            <a:ext cx="557212" cy="746125"/>
            <a:chOff x="2769" y="2544"/>
            <a:chExt cx="351" cy="470"/>
          </a:xfrm>
        </p:grpSpPr>
        <p:sp>
          <p:nvSpPr>
            <p:cNvPr id="57" name="Line 25"/>
            <p:cNvSpPr>
              <a:spLocks noChangeShapeType="1"/>
            </p:cNvSpPr>
            <p:nvPr/>
          </p:nvSpPr>
          <p:spPr bwMode="auto">
            <a:xfrm flipH="1" flipV="1">
              <a:off x="2928" y="277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58" name="Object 26"/>
            <p:cNvGraphicFramePr>
              <a:graphicFrameLocks noChangeAspect="1"/>
            </p:cNvGraphicFramePr>
            <p:nvPr/>
          </p:nvGraphicFramePr>
          <p:xfrm>
            <a:off x="2769" y="2544"/>
            <a:ext cx="160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8" name="Equation" r:id="rId13" imgW="177646" imgH="393359" progId="Equation.DSMT4">
                    <p:embed/>
                  </p:oleObj>
                </mc:Choice>
                <mc:Fallback>
                  <p:oleObj name="Equation" r:id="rId13" imgW="177646" imgH="39335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9" y="2544"/>
                          <a:ext cx="160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690640"/>
              </p:ext>
            </p:extLst>
          </p:nvPr>
        </p:nvGraphicFramePr>
        <p:xfrm>
          <a:off x="6498779" y="2717451"/>
          <a:ext cx="490537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15" imgW="342603" imgH="177646" progId="Equation.DSMT4">
                  <p:embed/>
                </p:oleObj>
              </mc:Choice>
              <mc:Fallback>
                <p:oleObj name="Equation" r:id="rId15" imgW="342603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8779" y="2717451"/>
                        <a:ext cx="490537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245533"/>
              </p:ext>
            </p:extLst>
          </p:nvPr>
        </p:nvGraphicFramePr>
        <p:xfrm>
          <a:off x="5306566" y="4549426"/>
          <a:ext cx="192563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17" imgW="1346200" imgH="203200" progId="Equation.DSMT4">
                  <p:embed/>
                </p:oleObj>
              </mc:Choice>
              <mc:Fallback>
                <p:oleObj name="Equation" r:id="rId17" imgW="1346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6566" y="4549426"/>
                        <a:ext cx="1925638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753686"/>
              </p:ext>
            </p:extLst>
          </p:nvPr>
        </p:nvGraphicFramePr>
        <p:xfrm>
          <a:off x="988863" y="1655136"/>
          <a:ext cx="3211512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19" imgW="2247900" imgH="419100" progId="Equation.DSMT4">
                  <p:embed/>
                </p:oleObj>
              </mc:Choice>
              <mc:Fallback>
                <p:oleObj name="Equation" r:id="rId19" imgW="22479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863" y="1655136"/>
                        <a:ext cx="3211512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Rectangle 32"/>
          <p:cNvSpPr>
            <a:spLocks noChangeArrowheads="1"/>
          </p:cNvSpPr>
          <p:nvPr/>
        </p:nvSpPr>
        <p:spPr bwMode="auto">
          <a:xfrm>
            <a:off x="809475" y="1578936"/>
            <a:ext cx="3657600" cy="762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63" name="Text Box 37"/>
          <p:cNvSpPr txBox="1">
            <a:spLocks noChangeArrowheads="1"/>
          </p:cNvSpPr>
          <p:nvPr/>
        </p:nvSpPr>
        <p:spPr bwMode="auto">
          <a:xfrm>
            <a:off x="6601966" y="4136676"/>
            <a:ext cx="213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3300"/>
                </a:solidFill>
              </a:rPr>
              <a:t>nível de significância</a:t>
            </a:r>
          </a:p>
        </p:txBody>
      </p:sp>
      <p:sp>
        <p:nvSpPr>
          <p:cNvPr id="64" name="Text Box 38"/>
          <p:cNvSpPr txBox="1">
            <a:spLocks noChangeArrowheads="1"/>
          </p:cNvSpPr>
          <p:nvPr/>
        </p:nvSpPr>
        <p:spPr bwMode="auto">
          <a:xfrm>
            <a:off x="7209979" y="4509739"/>
            <a:ext cx="1862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3300"/>
                </a:solidFill>
              </a:rPr>
              <a:t>nível de confiança</a:t>
            </a:r>
          </a:p>
        </p:txBody>
      </p:sp>
    </p:spTree>
    <p:extLst>
      <p:ext uri="{BB962C8B-B14F-4D97-AF65-F5344CB8AC3E}">
        <p14:creationId xmlns:p14="http://schemas.microsoft.com/office/powerpoint/2010/main" val="103303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45" grpId="0" autoUpdateAnimBg="0"/>
      <p:bldP spid="115746" grpId="0" build="p" autoUpdateAnimBg="0"/>
      <p:bldP spid="36" grpId="0" build="p" autoUpdateAnimBg="0"/>
      <p:bldP spid="37" grpId="0" autoUpdateAnimBg="0"/>
      <p:bldP spid="3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7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Intervalo de Confiança para </a:t>
            </a:r>
            <a:r>
              <a:rPr lang="pt-BR" i="1">
                <a:sym typeface="Symbol" pitchFamily="18" charset="2"/>
              </a:rPr>
              <a:t></a:t>
            </a:r>
            <a:r>
              <a:rPr lang="pt-BR" baseline="30000">
                <a:latin typeface="Times New Roman" pitchFamily="18" charset="0"/>
                <a:sym typeface="Symbol" pitchFamily="18" charset="2"/>
              </a:rPr>
              <a:t>2</a:t>
            </a:r>
            <a:endParaRPr lang="pt-BR" baseline="30000">
              <a:latin typeface="Times New Roman" pitchFamily="18" charset="0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629400" y="2819400"/>
            <a:ext cx="611188" cy="746125"/>
            <a:chOff x="4800" y="2602"/>
            <a:chExt cx="385" cy="470"/>
          </a:xfrm>
        </p:grpSpPr>
        <p:sp>
          <p:nvSpPr>
            <p:cNvPr id="15390" name="Line 22"/>
            <p:cNvSpPr>
              <a:spLocks noChangeShapeType="1"/>
            </p:cNvSpPr>
            <p:nvPr/>
          </p:nvSpPr>
          <p:spPr bwMode="auto">
            <a:xfrm flipV="1">
              <a:off x="4800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15391" name="Object 23"/>
            <p:cNvGraphicFramePr>
              <a:graphicFrameLocks noChangeAspect="1"/>
            </p:cNvGraphicFramePr>
            <p:nvPr/>
          </p:nvGraphicFramePr>
          <p:xfrm>
            <a:off x="5025" y="2602"/>
            <a:ext cx="160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4" name="Equation" r:id="rId3" imgW="177646" imgH="393359" progId="Equation.DSMT4">
                    <p:embed/>
                  </p:oleObj>
                </mc:Choice>
                <mc:Fallback>
                  <p:oleObj name="Equation" r:id="rId3" imgW="177646" imgH="393359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5" y="2602"/>
                          <a:ext cx="160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381500" y="2819400"/>
            <a:ext cx="557213" cy="746125"/>
            <a:chOff x="2769" y="2544"/>
            <a:chExt cx="351" cy="470"/>
          </a:xfrm>
        </p:grpSpPr>
        <p:sp>
          <p:nvSpPr>
            <p:cNvPr id="15388" name="Line 25"/>
            <p:cNvSpPr>
              <a:spLocks noChangeShapeType="1"/>
            </p:cNvSpPr>
            <p:nvPr/>
          </p:nvSpPr>
          <p:spPr bwMode="auto">
            <a:xfrm flipH="1" flipV="1">
              <a:off x="2928" y="277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15389" name="Object 26"/>
            <p:cNvGraphicFramePr>
              <a:graphicFrameLocks noChangeAspect="1"/>
            </p:cNvGraphicFramePr>
            <p:nvPr/>
          </p:nvGraphicFramePr>
          <p:xfrm>
            <a:off x="2769" y="2544"/>
            <a:ext cx="160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5" name="Equation" r:id="rId5" imgW="177646" imgH="393359" progId="Equation.DSMT4">
                    <p:embed/>
                  </p:oleObj>
                </mc:Choice>
                <mc:Fallback>
                  <p:oleObj name="Equation" r:id="rId5" imgW="177646" imgH="393359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9" y="2544"/>
                          <a:ext cx="160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9296" name="Rectangle 32"/>
          <p:cNvSpPr>
            <a:spLocks noChangeArrowheads="1"/>
          </p:cNvSpPr>
          <p:nvPr/>
        </p:nvSpPr>
        <p:spPr bwMode="auto">
          <a:xfrm>
            <a:off x="685800" y="5281613"/>
            <a:ext cx="3657600" cy="828675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139297" name="Text Box 33"/>
          <p:cNvSpPr txBox="1">
            <a:spLocks noChangeArrowheads="1"/>
          </p:cNvSpPr>
          <p:nvPr/>
        </p:nvSpPr>
        <p:spPr bwMode="auto">
          <a:xfrm>
            <a:off x="1752600" y="6189663"/>
            <a:ext cx="12763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solidFill>
                  <a:srgbClr val="FF3300"/>
                </a:solidFill>
              </a:rPr>
              <a:t>IC para </a:t>
            </a:r>
            <a:r>
              <a:rPr lang="pt-BR" altLang="pt-BR" sz="1800" i="1" dirty="0">
                <a:solidFill>
                  <a:srgbClr val="FF3300"/>
                </a:solidFill>
                <a:sym typeface="Symbol" panose="05050102010706020507" pitchFamily="18" charset="2"/>
              </a:rPr>
              <a:t></a:t>
            </a:r>
            <a:r>
              <a:rPr lang="pt-BR" altLang="pt-BR" sz="1800" baseline="30000" dirty="0">
                <a:solidFill>
                  <a:srgbClr val="FF3300"/>
                </a:solidFill>
                <a:latin typeface="Times New Roman" charset="0"/>
                <a:sym typeface="SymbolMono BT" pitchFamily="18" charset="2"/>
              </a:rPr>
              <a:t>2</a:t>
            </a:r>
            <a:endParaRPr lang="pt-BR" altLang="pt-BR" sz="1800" i="1" dirty="0">
              <a:solidFill>
                <a:srgbClr val="FF3300"/>
              </a:solidFill>
              <a:latin typeface="Symbol" pitchFamily="18" charset="2"/>
            </a:endParaRPr>
          </a:p>
        </p:txBody>
      </p:sp>
      <p:graphicFrame>
        <p:nvGraphicFramePr>
          <p:cNvPr id="15367" name="Object 42"/>
          <p:cNvGraphicFramePr>
            <a:graphicFrameLocks noChangeAspect="1"/>
          </p:cNvGraphicFramePr>
          <p:nvPr/>
        </p:nvGraphicFramePr>
        <p:xfrm>
          <a:off x="954088" y="1676400"/>
          <a:ext cx="1404937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7" imgW="977900" imgH="419100" progId="Equation.DSMT4">
                  <p:embed/>
                </p:oleObj>
              </mc:Choice>
              <mc:Fallback>
                <p:oleObj name="Equation" r:id="rId7" imgW="977900" imgH="4191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1676400"/>
                        <a:ext cx="1404937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314" name="Freeform 50"/>
          <p:cNvSpPr>
            <a:spLocks/>
          </p:cNvSpPr>
          <p:nvPr/>
        </p:nvSpPr>
        <p:spPr bwMode="auto">
          <a:xfrm>
            <a:off x="5032375" y="2222500"/>
            <a:ext cx="1433513" cy="1517650"/>
          </a:xfrm>
          <a:custGeom>
            <a:avLst/>
            <a:gdLst>
              <a:gd name="T0" fmla="*/ 0 w 581"/>
              <a:gd name="T1" fmla="*/ 2147483647 h 608"/>
              <a:gd name="T2" fmla="*/ 0 w 581"/>
              <a:gd name="T3" fmla="*/ 2147483647 h 608"/>
              <a:gd name="T4" fmla="*/ 2147483647 w 581"/>
              <a:gd name="T5" fmla="*/ 2147483647 h 608"/>
              <a:gd name="T6" fmla="*/ 2147483647 w 581"/>
              <a:gd name="T7" fmla="*/ 2147483647 h 608"/>
              <a:gd name="T8" fmla="*/ 2147483647 w 581"/>
              <a:gd name="T9" fmla="*/ 2147483647 h 608"/>
              <a:gd name="T10" fmla="*/ 2147483647 w 581"/>
              <a:gd name="T11" fmla="*/ 2147483647 h 608"/>
              <a:gd name="T12" fmla="*/ 2147483647 w 581"/>
              <a:gd name="T13" fmla="*/ 2147483647 h 608"/>
              <a:gd name="T14" fmla="*/ 2147483647 w 581"/>
              <a:gd name="T15" fmla="*/ 2147483647 h 608"/>
              <a:gd name="T16" fmla="*/ 2147483647 w 581"/>
              <a:gd name="T17" fmla="*/ 0 h 608"/>
              <a:gd name="T18" fmla="*/ 2147483647 w 581"/>
              <a:gd name="T19" fmla="*/ 2147483647 h 608"/>
              <a:gd name="T20" fmla="*/ 2147483647 w 581"/>
              <a:gd name="T21" fmla="*/ 2147483647 h 608"/>
              <a:gd name="T22" fmla="*/ 2147483647 w 581"/>
              <a:gd name="T23" fmla="*/ 2147483647 h 608"/>
              <a:gd name="T24" fmla="*/ 2147483647 w 581"/>
              <a:gd name="T25" fmla="*/ 2147483647 h 608"/>
              <a:gd name="T26" fmla="*/ 2147483647 w 581"/>
              <a:gd name="T27" fmla="*/ 2147483647 h 608"/>
              <a:gd name="T28" fmla="*/ 2147483647 w 581"/>
              <a:gd name="T29" fmla="*/ 2147483647 h 608"/>
              <a:gd name="T30" fmla="*/ 2147483647 w 581"/>
              <a:gd name="T31" fmla="*/ 2147483647 h 608"/>
              <a:gd name="T32" fmla="*/ 2147483647 w 581"/>
              <a:gd name="T33" fmla="*/ 2147483647 h 608"/>
              <a:gd name="T34" fmla="*/ 2147483647 w 581"/>
              <a:gd name="T35" fmla="*/ 2147483647 h 608"/>
              <a:gd name="T36" fmla="*/ 2147483647 w 581"/>
              <a:gd name="T37" fmla="*/ 2147483647 h 608"/>
              <a:gd name="T38" fmla="*/ 0 w 581"/>
              <a:gd name="T39" fmla="*/ 2147483647 h 60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581"/>
              <a:gd name="T61" fmla="*/ 0 h 608"/>
              <a:gd name="T62" fmla="*/ 581 w 581"/>
              <a:gd name="T63" fmla="*/ 608 h 60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581" h="608">
                <a:moveTo>
                  <a:pt x="0" y="608"/>
                </a:moveTo>
                <a:lnTo>
                  <a:pt x="0" y="305"/>
                </a:lnTo>
                <a:lnTo>
                  <a:pt x="24" y="238"/>
                </a:lnTo>
                <a:lnTo>
                  <a:pt x="50" y="171"/>
                </a:lnTo>
                <a:lnTo>
                  <a:pt x="70" y="118"/>
                </a:lnTo>
                <a:lnTo>
                  <a:pt x="103" y="68"/>
                </a:lnTo>
                <a:lnTo>
                  <a:pt x="127" y="32"/>
                </a:lnTo>
                <a:lnTo>
                  <a:pt x="166" y="5"/>
                </a:lnTo>
                <a:lnTo>
                  <a:pt x="199" y="0"/>
                </a:lnTo>
                <a:lnTo>
                  <a:pt x="233" y="20"/>
                </a:lnTo>
                <a:lnTo>
                  <a:pt x="269" y="46"/>
                </a:lnTo>
                <a:lnTo>
                  <a:pt x="310" y="80"/>
                </a:lnTo>
                <a:lnTo>
                  <a:pt x="355" y="135"/>
                </a:lnTo>
                <a:lnTo>
                  <a:pt x="401" y="188"/>
                </a:lnTo>
                <a:lnTo>
                  <a:pt x="444" y="248"/>
                </a:lnTo>
                <a:lnTo>
                  <a:pt x="499" y="320"/>
                </a:lnTo>
                <a:lnTo>
                  <a:pt x="557" y="394"/>
                </a:lnTo>
                <a:lnTo>
                  <a:pt x="581" y="430"/>
                </a:lnTo>
                <a:lnTo>
                  <a:pt x="581" y="608"/>
                </a:lnTo>
                <a:lnTo>
                  <a:pt x="0" y="608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4667250" y="1828800"/>
            <a:ext cx="2867025" cy="2286000"/>
            <a:chOff x="2940" y="1152"/>
            <a:chExt cx="1806" cy="1440"/>
          </a:xfrm>
        </p:grpSpPr>
        <p:grpSp>
          <p:nvGrpSpPr>
            <p:cNvPr id="15381" name="Group 52"/>
            <p:cNvGrpSpPr>
              <a:grpSpLocks/>
            </p:cNvGrpSpPr>
            <p:nvPr/>
          </p:nvGrpSpPr>
          <p:grpSpPr bwMode="auto">
            <a:xfrm>
              <a:off x="3842" y="1183"/>
              <a:ext cx="425" cy="309"/>
              <a:chOff x="3842" y="1039"/>
              <a:chExt cx="425" cy="309"/>
            </a:xfrm>
          </p:grpSpPr>
          <p:sp>
            <p:nvSpPr>
              <p:cNvPr id="15386" name="Line 9"/>
              <p:cNvSpPr>
                <a:spLocks noChangeShapeType="1"/>
              </p:cNvSpPr>
              <p:nvPr/>
            </p:nvSpPr>
            <p:spPr bwMode="auto">
              <a:xfrm flipH="1">
                <a:off x="3842" y="120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15387" name="Object 10"/>
              <p:cNvGraphicFramePr>
                <a:graphicFrameLocks noChangeAspect="1"/>
              </p:cNvGraphicFramePr>
              <p:nvPr/>
            </p:nvGraphicFramePr>
            <p:xfrm>
              <a:off x="4016" y="1039"/>
              <a:ext cx="251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7" name="Equation" r:id="rId9" imgW="279279" imgH="241195" progId="Equation.DSMT4">
                      <p:embed/>
                    </p:oleObj>
                  </mc:Choice>
                  <mc:Fallback>
                    <p:oleObj name="Equation" r:id="rId9" imgW="279279" imgH="241195" progId="Equation.DSMT4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16" y="1039"/>
                            <a:ext cx="251" cy="21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382" name="Freeform 45"/>
            <p:cNvSpPr>
              <a:spLocks/>
            </p:cNvSpPr>
            <p:nvPr/>
          </p:nvSpPr>
          <p:spPr bwMode="auto">
            <a:xfrm>
              <a:off x="3030" y="1152"/>
              <a:ext cx="1716" cy="1207"/>
            </a:xfrm>
            <a:custGeom>
              <a:avLst/>
              <a:gdLst>
                <a:gd name="T0" fmla="*/ 0 w 1104"/>
                <a:gd name="T1" fmla="*/ 0 h 768"/>
                <a:gd name="T2" fmla="*/ 0 w 1104"/>
                <a:gd name="T3" fmla="*/ 153700292 h 768"/>
                <a:gd name="T4" fmla="*/ 163958880 w 1104"/>
                <a:gd name="T5" fmla="*/ 153700292 h 768"/>
                <a:gd name="T6" fmla="*/ 0 60000 65536"/>
                <a:gd name="T7" fmla="*/ 0 60000 65536"/>
                <a:gd name="T8" fmla="*/ 0 60000 65536"/>
                <a:gd name="T9" fmla="*/ 0 w 1104"/>
                <a:gd name="T10" fmla="*/ 0 h 768"/>
                <a:gd name="T11" fmla="*/ 1104 w 1104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768">
                  <a:moveTo>
                    <a:pt x="0" y="0"/>
                  </a:moveTo>
                  <a:lnTo>
                    <a:pt x="0" y="768"/>
                  </a:lnTo>
                  <a:lnTo>
                    <a:pt x="1104" y="7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83" name="Freeform 46"/>
            <p:cNvSpPr>
              <a:spLocks/>
            </p:cNvSpPr>
            <p:nvPr/>
          </p:nvSpPr>
          <p:spPr bwMode="auto">
            <a:xfrm>
              <a:off x="3024" y="1386"/>
              <a:ext cx="1607" cy="1014"/>
            </a:xfrm>
            <a:custGeom>
              <a:avLst/>
              <a:gdLst>
                <a:gd name="T0" fmla="*/ 0 w 1034"/>
                <a:gd name="T1" fmla="*/ 124490005 h 645"/>
                <a:gd name="T2" fmla="*/ 40569871 w 1034"/>
                <a:gd name="T3" fmla="*/ 2431614 h 645"/>
                <a:gd name="T4" fmla="*/ 114429682 w 1034"/>
                <a:gd name="T5" fmla="*/ 110009555 h 645"/>
                <a:gd name="T6" fmla="*/ 153080549 w 1034"/>
                <a:gd name="T7" fmla="*/ 123863746 h 6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4"/>
                <a:gd name="T13" fmla="*/ 0 h 645"/>
                <a:gd name="T14" fmla="*/ 1034 w 1034"/>
                <a:gd name="T15" fmla="*/ 645 h 6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4" h="645">
                  <a:moveTo>
                    <a:pt x="0" y="617"/>
                  </a:moveTo>
                  <a:cubicBezTo>
                    <a:pt x="46" y="516"/>
                    <a:pt x="145" y="24"/>
                    <a:pt x="274" y="12"/>
                  </a:cubicBezTo>
                  <a:cubicBezTo>
                    <a:pt x="403" y="0"/>
                    <a:pt x="646" y="445"/>
                    <a:pt x="773" y="545"/>
                  </a:cubicBezTo>
                  <a:cubicBezTo>
                    <a:pt x="900" y="645"/>
                    <a:pt x="980" y="600"/>
                    <a:pt x="1034" y="614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84" name="Text Box 47"/>
            <p:cNvSpPr txBox="1">
              <a:spLocks noChangeArrowheads="1"/>
            </p:cNvSpPr>
            <p:nvPr/>
          </p:nvSpPr>
          <p:spPr bwMode="auto">
            <a:xfrm>
              <a:off x="2940" y="238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0</a:t>
              </a:r>
            </a:p>
          </p:txBody>
        </p:sp>
        <p:sp>
          <p:nvSpPr>
            <p:cNvPr id="15385" name="Text Box 48"/>
            <p:cNvSpPr txBox="1">
              <a:spLocks noChangeArrowheads="1"/>
            </p:cNvSpPr>
            <p:nvPr/>
          </p:nvSpPr>
          <p:spPr bwMode="auto">
            <a:xfrm>
              <a:off x="4416" y="2337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Times New Roman" charset="0"/>
                </a:rPr>
                <a:t>+</a:t>
              </a:r>
              <a:r>
                <a:rPr lang="pt-BR" altLang="pt-BR" sz="1800">
                  <a:latin typeface="Times New Roman" charset="0"/>
                  <a:sym typeface="Symbol" pitchFamily="18" charset="2"/>
                </a:rPr>
                <a:t></a:t>
              </a:r>
              <a:endParaRPr lang="pt-BR" altLang="pt-BR" sz="1800">
                <a:latin typeface="Times New Roman" charset="0"/>
              </a:endParaRPr>
            </a:p>
          </p:txBody>
        </p:sp>
      </p:grpSp>
      <p:graphicFrame>
        <p:nvGraphicFramePr>
          <p:cNvPr id="139313" name="Object 49"/>
          <p:cNvGraphicFramePr>
            <a:graphicFrameLocks noChangeAspect="1"/>
          </p:cNvGraphicFramePr>
          <p:nvPr/>
        </p:nvGraphicFramePr>
        <p:xfrm>
          <a:off x="4913313" y="3743325"/>
          <a:ext cx="23653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11" imgW="165028" imgH="228501" progId="Equation.DSMT4">
                  <p:embed/>
                </p:oleObj>
              </mc:Choice>
              <mc:Fallback>
                <p:oleObj name="Equation" r:id="rId11" imgW="165028" imgH="228501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3313" y="3743325"/>
                        <a:ext cx="236537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17" name="Object 53"/>
          <p:cNvGraphicFramePr>
            <a:graphicFrameLocks noChangeAspect="1"/>
          </p:cNvGraphicFramePr>
          <p:nvPr/>
        </p:nvGraphicFramePr>
        <p:xfrm>
          <a:off x="6353175" y="3743325"/>
          <a:ext cx="2349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13" imgW="165028" imgH="228501" progId="Equation.DSMT4">
                  <p:embed/>
                </p:oleObj>
              </mc:Choice>
              <mc:Fallback>
                <p:oleObj name="Equation" r:id="rId13" imgW="165028" imgH="228501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3175" y="3743325"/>
                        <a:ext cx="2349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91" name="Object 27"/>
          <p:cNvGraphicFramePr>
            <a:graphicFrameLocks noChangeAspect="1"/>
          </p:cNvGraphicFramePr>
          <p:nvPr/>
        </p:nvGraphicFramePr>
        <p:xfrm>
          <a:off x="5410200" y="3048000"/>
          <a:ext cx="490538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15" imgW="342603" imgH="177646" progId="Equation.DSMT4">
                  <p:embed/>
                </p:oleObj>
              </mc:Choice>
              <mc:Fallback>
                <p:oleObj name="Equation" r:id="rId15" imgW="342603" imgH="177646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048000"/>
                        <a:ext cx="490538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19" name="Object 55"/>
          <p:cNvGraphicFramePr>
            <a:graphicFrameLocks noChangeAspect="1"/>
          </p:cNvGraphicFramePr>
          <p:nvPr/>
        </p:nvGraphicFramePr>
        <p:xfrm>
          <a:off x="5245100" y="4572000"/>
          <a:ext cx="21558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17" imgW="1511300" imgH="241300" progId="Equation.DSMT4">
                  <p:embed/>
                </p:oleObj>
              </mc:Choice>
              <mc:Fallback>
                <p:oleObj name="Equation" r:id="rId17" imgW="1511300" imgH="24130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100" y="4572000"/>
                        <a:ext cx="21558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21" name="Object 57"/>
          <p:cNvGraphicFramePr>
            <a:graphicFrameLocks noChangeAspect="1"/>
          </p:cNvGraphicFramePr>
          <p:nvPr/>
        </p:nvGraphicFramePr>
        <p:xfrm>
          <a:off x="758825" y="2743200"/>
          <a:ext cx="25574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19" imgW="1790700" imgH="419100" progId="Equation.DSMT4">
                  <p:embed/>
                </p:oleObj>
              </mc:Choice>
              <mc:Fallback>
                <p:oleObj name="Equation" r:id="rId19" imgW="1790700" imgH="4191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2743200"/>
                        <a:ext cx="25574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22" name="Object 58"/>
          <p:cNvGraphicFramePr>
            <a:graphicFrameLocks noChangeAspect="1"/>
          </p:cNvGraphicFramePr>
          <p:nvPr/>
        </p:nvGraphicFramePr>
        <p:xfrm>
          <a:off x="749300" y="3657600"/>
          <a:ext cx="272097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21" imgW="1905000" imgH="482600" progId="Equation.DSMT4">
                  <p:embed/>
                </p:oleObj>
              </mc:Choice>
              <mc:Fallback>
                <p:oleObj name="Equation" r:id="rId21" imgW="1905000" imgH="4826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657600"/>
                        <a:ext cx="272097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23" name="Object 59"/>
          <p:cNvGraphicFramePr>
            <a:graphicFrameLocks noChangeAspect="1"/>
          </p:cNvGraphicFramePr>
          <p:nvPr/>
        </p:nvGraphicFramePr>
        <p:xfrm>
          <a:off x="877888" y="5334000"/>
          <a:ext cx="324485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23" imgW="2273300" imgH="482600" progId="Equation.DSMT4">
                  <p:embed/>
                </p:oleObj>
              </mc:Choice>
              <mc:Fallback>
                <p:oleObj name="Equation" r:id="rId23" imgW="2273300" imgH="4826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5334000"/>
                        <a:ext cx="324485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714375" y="1357313"/>
            <a:ext cx="1127125" cy="1209675"/>
            <a:chOff x="326" y="1314"/>
            <a:chExt cx="710" cy="762"/>
          </a:xfrm>
        </p:grpSpPr>
        <p:sp>
          <p:nvSpPr>
            <p:cNvPr id="15379" name="Oval 40"/>
            <p:cNvSpPr>
              <a:spLocks noChangeArrowheads="1"/>
            </p:cNvSpPr>
            <p:nvPr/>
          </p:nvSpPr>
          <p:spPr bwMode="auto">
            <a:xfrm>
              <a:off x="460" y="1314"/>
              <a:ext cx="576" cy="72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5380" name="Text Box 41"/>
            <p:cNvSpPr txBox="1">
              <a:spLocks noChangeArrowheads="1"/>
            </p:cNvSpPr>
            <p:nvPr/>
          </p:nvSpPr>
          <p:spPr bwMode="auto">
            <a:xfrm>
              <a:off x="326" y="1863"/>
              <a:ext cx="23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solidFill>
                    <a:srgbClr val="FF3300"/>
                  </a:solidFill>
                  <a:latin typeface="Times New Roman" charset="0"/>
                  <a:sym typeface="Symbol" pitchFamily="18" charset="2"/>
                </a:rPr>
                <a:t></a:t>
              </a:r>
              <a:r>
                <a:rPr lang="pt-BR" altLang="pt-BR" sz="1600" baseline="30000">
                  <a:solidFill>
                    <a:srgbClr val="FF3300"/>
                  </a:solidFill>
                  <a:latin typeface="Times New Roman" charset="0"/>
                  <a:sym typeface="Symbol" pitchFamily="18" charset="2"/>
                </a:rPr>
                <a:t>2</a:t>
              </a:r>
              <a:endParaRPr lang="pt-BR" altLang="pt-BR" sz="1600" baseline="30000">
                <a:solidFill>
                  <a:srgbClr val="FF3300"/>
                </a:solidFill>
                <a:latin typeface="Times New Roman" charset="0"/>
              </a:endParaRPr>
            </a:p>
          </p:txBody>
        </p:sp>
      </p:grp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C862E6-A69B-47C9-8D54-AEED225ABB06}" type="slidenum">
              <a:rPr lang="pt-BR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96" grpId="0" animBg="1"/>
      <p:bldP spid="139297" grpId="0" autoUpdateAnimBg="0"/>
      <p:bldP spid="1393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Intervalo de Confiança para </a:t>
            </a:r>
            <a:r>
              <a:rPr lang="pt-BR" i="1">
                <a:sym typeface="Symbol" pitchFamily="18" charset="2"/>
              </a:rPr>
              <a:t></a:t>
            </a:r>
            <a:r>
              <a:rPr lang="pt-BR" baseline="3000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250825" y="1512888"/>
            <a:ext cx="86645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5763" indent="-3857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Exemplo: uma </a:t>
            </a:r>
            <a:r>
              <a:rPr lang="pt-BR" altLang="pt-BR" sz="1600" dirty="0" err="1"/>
              <a:t>v.a</a:t>
            </a:r>
            <a:r>
              <a:rPr lang="pt-BR" altLang="pt-BR" sz="1600" dirty="0"/>
              <a:t>. qualquer tem uma distribuição normal com média </a:t>
            </a:r>
            <a:r>
              <a:rPr lang="pt-BR" altLang="pt-BR" sz="1600" i="1" dirty="0">
                <a:latin typeface="Symbol" pitchFamily="18" charset="2"/>
              </a:rPr>
              <a:t>m</a:t>
            </a:r>
            <a:r>
              <a:rPr lang="pt-BR" altLang="pt-BR" sz="1600" dirty="0"/>
              <a:t> e variância </a:t>
            </a:r>
            <a:r>
              <a:rPr lang="pt-BR" altLang="pt-BR" sz="1600" i="1" dirty="0">
                <a:latin typeface="Symbol" pitchFamily="18" charset="2"/>
              </a:rPr>
              <a:t>s</a:t>
            </a:r>
            <a:r>
              <a:rPr lang="pt-BR" altLang="pt-BR" sz="1600" baseline="30000" dirty="0">
                <a:latin typeface="Times New Roman" charset="0"/>
              </a:rPr>
              <a:t>2</a:t>
            </a:r>
            <a:r>
              <a:rPr lang="pt-BR" altLang="pt-BR" sz="1600" dirty="0"/>
              <a:t> desconhecidas. Retira-se uma amostra de </a:t>
            </a:r>
            <a:r>
              <a:rPr lang="pt-BR" altLang="pt-BR" sz="1600" dirty="0">
                <a:latin typeface="Times New Roman" charset="0"/>
              </a:rPr>
              <a:t>25</a:t>
            </a:r>
            <a:r>
              <a:rPr lang="pt-BR" altLang="pt-BR" sz="1600" dirty="0"/>
              <a:t> valores e calcula-se a variância amostral. Construa um IC de </a:t>
            </a:r>
            <a:r>
              <a:rPr lang="pt-BR" altLang="pt-BR" sz="1600" dirty="0">
                <a:latin typeface="Times New Roman" charset="0"/>
              </a:rPr>
              <a:t>95%</a:t>
            </a:r>
            <a:r>
              <a:rPr lang="pt-BR" altLang="pt-BR" sz="1600" dirty="0"/>
              <a:t> para </a:t>
            </a:r>
            <a:r>
              <a:rPr lang="pt-BR" altLang="pt-BR" sz="1600" i="1" dirty="0">
                <a:latin typeface="Symbol" pitchFamily="18" charset="2"/>
              </a:rPr>
              <a:t>s</a:t>
            </a:r>
            <a:r>
              <a:rPr lang="pt-BR" altLang="pt-BR" sz="1600" baseline="30000" dirty="0">
                <a:latin typeface="Times New Roman" charset="0"/>
              </a:rPr>
              <a:t>2</a:t>
            </a:r>
            <a:r>
              <a:rPr lang="pt-BR" altLang="pt-BR" sz="1600" dirty="0"/>
              <a:t> supondo que </a:t>
            </a:r>
            <a:r>
              <a:rPr lang="pt-BR" altLang="pt-BR" sz="1600" i="1" dirty="0">
                <a:latin typeface="Times New Roman" charset="0"/>
              </a:rPr>
              <a:t>s</a:t>
            </a:r>
            <a:r>
              <a:rPr lang="pt-BR" altLang="pt-BR" sz="1600" baseline="30000" dirty="0">
                <a:latin typeface="Times New Roman" charset="0"/>
              </a:rPr>
              <a:t>2</a:t>
            </a:r>
            <a:r>
              <a:rPr lang="pt-BR" altLang="pt-BR" sz="1600" dirty="0">
                <a:latin typeface="Times New Roman" charset="0"/>
              </a:rPr>
              <a:t> = 2,34</a:t>
            </a:r>
            <a:r>
              <a:rPr lang="pt-BR" altLang="pt-BR" sz="1600" dirty="0"/>
              <a:t>.</a:t>
            </a:r>
          </a:p>
        </p:txBody>
      </p:sp>
      <p:graphicFrame>
        <p:nvGraphicFramePr>
          <p:cNvPr id="141318" name="Object 6"/>
          <p:cNvGraphicFramePr>
            <a:graphicFrameLocks noChangeAspect="1"/>
          </p:cNvGraphicFramePr>
          <p:nvPr/>
        </p:nvGraphicFramePr>
        <p:xfrm>
          <a:off x="820738" y="2895600"/>
          <a:ext cx="32321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3" imgW="2260600" imgH="482600" progId="Equation.DSMT4">
                  <p:embed/>
                </p:oleObj>
              </mc:Choice>
              <mc:Fallback>
                <p:oleObj name="Equation" r:id="rId3" imgW="2260600" imgH="4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2895600"/>
                        <a:ext cx="32321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172200" y="4816475"/>
            <a:ext cx="290513" cy="706438"/>
            <a:chOff x="4616" y="3120"/>
            <a:chExt cx="183" cy="445"/>
          </a:xfrm>
        </p:grpSpPr>
        <p:sp>
          <p:nvSpPr>
            <p:cNvPr id="16420" name="Line 26"/>
            <p:cNvSpPr>
              <a:spLocks noChangeShapeType="1"/>
            </p:cNvSpPr>
            <p:nvPr/>
          </p:nvSpPr>
          <p:spPr bwMode="auto">
            <a:xfrm flipV="1">
              <a:off x="4704" y="3120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21" name="Text Box 27"/>
            <p:cNvSpPr txBox="1">
              <a:spLocks noChangeArrowheads="1"/>
            </p:cNvSpPr>
            <p:nvPr/>
          </p:nvSpPr>
          <p:spPr bwMode="auto">
            <a:xfrm>
              <a:off x="4616" y="3353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olidFill>
                    <a:srgbClr val="FF3300"/>
                  </a:solidFill>
                </a:rPr>
                <a:t>?</a:t>
              </a:r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7921625" y="3713163"/>
            <a:ext cx="757238" cy="601662"/>
            <a:chOff x="4990" y="2339"/>
            <a:chExt cx="477" cy="379"/>
          </a:xfrm>
        </p:grpSpPr>
        <p:sp>
          <p:nvSpPr>
            <p:cNvPr id="16418" name="Line 36"/>
            <p:cNvSpPr>
              <a:spLocks noChangeShapeType="1"/>
            </p:cNvSpPr>
            <p:nvPr/>
          </p:nvSpPr>
          <p:spPr bwMode="auto">
            <a:xfrm flipV="1">
              <a:off x="4990" y="247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16419" name="Object 37"/>
            <p:cNvGraphicFramePr>
              <a:graphicFrameLocks noChangeAspect="1"/>
            </p:cNvGraphicFramePr>
            <p:nvPr/>
          </p:nvGraphicFramePr>
          <p:xfrm>
            <a:off x="5124" y="2339"/>
            <a:ext cx="343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1" name="Equation" r:id="rId5" imgW="380835" imgH="190417" progId="Equation.DSMT4">
                    <p:embed/>
                  </p:oleObj>
                </mc:Choice>
                <mc:Fallback>
                  <p:oleObj name="Equation" r:id="rId5" imgW="380835" imgH="190417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4" y="2339"/>
                          <a:ext cx="343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5529263" y="3713163"/>
            <a:ext cx="701675" cy="601662"/>
            <a:chOff x="3483" y="2339"/>
            <a:chExt cx="442" cy="379"/>
          </a:xfrm>
        </p:grpSpPr>
        <p:sp>
          <p:nvSpPr>
            <p:cNvPr id="16416" name="Line 39"/>
            <p:cNvSpPr>
              <a:spLocks noChangeShapeType="1"/>
            </p:cNvSpPr>
            <p:nvPr/>
          </p:nvSpPr>
          <p:spPr bwMode="auto">
            <a:xfrm flipH="1" flipV="1">
              <a:off x="3733" y="247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16417" name="Object 40"/>
            <p:cNvGraphicFramePr>
              <a:graphicFrameLocks noChangeAspect="1"/>
            </p:cNvGraphicFramePr>
            <p:nvPr/>
          </p:nvGraphicFramePr>
          <p:xfrm>
            <a:off x="3483" y="2339"/>
            <a:ext cx="342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2" name="Equation" r:id="rId7" imgW="380835" imgH="190417" progId="Equation.DSMT4">
                    <p:embed/>
                  </p:oleObj>
                </mc:Choice>
                <mc:Fallback>
                  <p:oleObj name="Equation" r:id="rId7" imgW="380835" imgH="190417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3" y="2339"/>
                          <a:ext cx="342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1353" name="Freeform 41"/>
          <p:cNvSpPr>
            <a:spLocks/>
          </p:cNvSpPr>
          <p:nvPr/>
        </p:nvSpPr>
        <p:spPr bwMode="auto">
          <a:xfrm>
            <a:off x="6324600" y="2971800"/>
            <a:ext cx="1433513" cy="1517650"/>
          </a:xfrm>
          <a:custGeom>
            <a:avLst/>
            <a:gdLst>
              <a:gd name="T0" fmla="*/ 0 w 581"/>
              <a:gd name="T1" fmla="*/ 2147483647 h 608"/>
              <a:gd name="T2" fmla="*/ 0 w 581"/>
              <a:gd name="T3" fmla="*/ 2147483647 h 608"/>
              <a:gd name="T4" fmla="*/ 2147483647 w 581"/>
              <a:gd name="T5" fmla="*/ 2147483647 h 608"/>
              <a:gd name="T6" fmla="*/ 2147483647 w 581"/>
              <a:gd name="T7" fmla="*/ 2147483647 h 608"/>
              <a:gd name="T8" fmla="*/ 2147483647 w 581"/>
              <a:gd name="T9" fmla="*/ 2147483647 h 608"/>
              <a:gd name="T10" fmla="*/ 2147483647 w 581"/>
              <a:gd name="T11" fmla="*/ 2147483647 h 608"/>
              <a:gd name="T12" fmla="*/ 2147483647 w 581"/>
              <a:gd name="T13" fmla="*/ 2147483647 h 608"/>
              <a:gd name="T14" fmla="*/ 2147483647 w 581"/>
              <a:gd name="T15" fmla="*/ 2147483647 h 608"/>
              <a:gd name="T16" fmla="*/ 2147483647 w 581"/>
              <a:gd name="T17" fmla="*/ 0 h 608"/>
              <a:gd name="T18" fmla="*/ 2147483647 w 581"/>
              <a:gd name="T19" fmla="*/ 2147483647 h 608"/>
              <a:gd name="T20" fmla="*/ 2147483647 w 581"/>
              <a:gd name="T21" fmla="*/ 2147483647 h 608"/>
              <a:gd name="T22" fmla="*/ 2147483647 w 581"/>
              <a:gd name="T23" fmla="*/ 2147483647 h 608"/>
              <a:gd name="T24" fmla="*/ 2147483647 w 581"/>
              <a:gd name="T25" fmla="*/ 2147483647 h 608"/>
              <a:gd name="T26" fmla="*/ 2147483647 w 581"/>
              <a:gd name="T27" fmla="*/ 2147483647 h 608"/>
              <a:gd name="T28" fmla="*/ 2147483647 w 581"/>
              <a:gd name="T29" fmla="*/ 2147483647 h 608"/>
              <a:gd name="T30" fmla="*/ 2147483647 w 581"/>
              <a:gd name="T31" fmla="*/ 2147483647 h 608"/>
              <a:gd name="T32" fmla="*/ 2147483647 w 581"/>
              <a:gd name="T33" fmla="*/ 2147483647 h 608"/>
              <a:gd name="T34" fmla="*/ 2147483647 w 581"/>
              <a:gd name="T35" fmla="*/ 2147483647 h 608"/>
              <a:gd name="T36" fmla="*/ 2147483647 w 581"/>
              <a:gd name="T37" fmla="*/ 2147483647 h 608"/>
              <a:gd name="T38" fmla="*/ 0 w 581"/>
              <a:gd name="T39" fmla="*/ 2147483647 h 60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581"/>
              <a:gd name="T61" fmla="*/ 0 h 608"/>
              <a:gd name="T62" fmla="*/ 581 w 581"/>
              <a:gd name="T63" fmla="*/ 608 h 60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581" h="608">
                <a:moveTo>
                  <a:pt x="0" y="608"/>
                </a:moveTo>
                <a:lnTo>
                  <a:pt x="0" y="305"/>
                </a:lnTo>
                <a:lnTo>
                  <a:pt x="24" y="238"/>
                </a:lnTo>
                <a:lnTo>
                  <a:pt x="50" y="171"/>
                </a:lnTo>
                <a:lnTo>
                  <a:pt x="70" y="118"/>
                </a:lnTo>
                <a:lnTo>
                  <a:pt x="103" y="68"/>
                </a:lnTo>
                <a:lnTo>
                  <a:pt x="127" y="32"/>
                </a:lnTo>
                <a:lnTo>
                  <a:pt x="166" y="5"/>
                </a:lnTo>
                <a:lnTo>
                  <a:pt x="199" y="0"/>
                </a:lnTo>
                <a:lnTo>
                  <a:pt x="233" y="20"/>
                </a:lnTo>
                <a:lnTo>
                  <a:pt x="269" y="46"/>
                </a:lnTo>
                <a:lnTo>
                  <a:pt x="310" y="80"/>
                </a:lnTo>
                <a:lnTo>
                  <a:pt x="355" y="135"/>
                </a:lnTo>
                <a:lnTo>
                  <a:pt x="401" y="188"/>
                </a:lnTo>
                <a:lnTo>
                  <a:pt x="444" y="248"/>
                </a:lnTo>
                <a:lnTo>
                  <a:pt x="499" y="320"/>
                </a:lnTo>
                <a:lnTo>
                  <a:pt x="557" y="394"/>
                </a:lnTo>
                <a:lnTo>
                  <a:pt x="581" y="430"/>
                </a:lnTo>
                <a:lnTo>
                  <a:pt x="581" y="608"/>
                </a:lnTo>
                <a:lnTo>
                  <a:pt x="0" y="608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5959475" y="2578100"/>
            <a:ext cx="2867025" cy="2286000"/>
            <a:chOff x="3754" y="1624"/>
            <a:chExt cx="1806" cy="1440"/>
          </a:xfrm>
        </p:grpSpPr>
        <p:grpSp>
          <p:nvGrpSpPr>
            <p:cNvPr id="16406" name="Group 56"/>
            <p:cNvGrpSpPr>
              <a:grpSpLocks/>
            </p:cNvGrpSpPr>
            <p:nvPr/>
          </p:nvGrpSpPr>
          <p:grpSpPr bwMode="auto">
            <a:xfrm>
              <a:off x="3754" y="1624"/>
              <a:ext cx="1806" cy="1440"/>
              <a:chOff x="3754" y="1624"/>
              <a:chExt cx="1806" cy="1440"/>
            </a:xfrm>
          </p:grpSpPr>
          <p:grpSp>
            <p:nvGrpSpPr>
              <p:cNvPr id="16409" name="Group 55"/>
              <p:cNvGrpSpPr>
                <a:grpSpLocks/>
              </p:cNvGrpSpPr>
              <p:nvPr/>
            </p:nvGrpSpPr>
            <p:grpSpPr bwMode="auto">
              <a:xfrm>
                <a:off x="4656" y="1655"/>
                <a:ext cx="408" cy="309"/>
                <a:chOff x="4656" y="1655"/>
                <a:chExt cx="408" cy="309"/>
              </a:xfrm>
            </p:grpSpPr>
            <p:sp>
              <p:nvSpPr>
                <p:cNvPr id="16414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656" y="1820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graphicFrame>
              <p:nvGraphicFramePr>
                <p:cNvPr id="16415" name="Object 45"/>
                <p:cNvGraphicFramePr>
                  <a:graphicFrameLocks noChangeAspect="1"/>
                </p:cNvGraphicFramePr>
                <p:nvPr/>
              </p:nvGraphicFramePr>
              <p:xfrm>
                <a:off x="4847" y="1655"/>
                <a:ext cx="217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283" name="Equation" r:id="rId8" imgW="241195" imgH="241195" progId="Equation.DSMT4">
                        <p:embed/>
                      </p:oleObj>
                    </mc:Choice>
                    <mc:Fallback>
                      <p:oleObj name="Equation" r:id="rId8" imgW="241195" imgH="241195" progId="Equation.DSMT4">
                        <p:embed/>
                        <p:pic>
                          <p:nvPicPr>
                            <p:cNvPr id="0" name="Object 4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47" y="1655"/>
                              <a:ext cx="217" cy="216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6410" name="Freeform 46"/>
              <p:cNvSpPr>
                <a:spLocks/>
              </p:cNvSpPr>
              <p:nvPr/>
            </p:nvSpPr>
            <p:spPr bwMode="auto">
              <a:xfrm>
                <a:off x="3844" y="1624"/>
                <a:ext cx="1716" cy="1207"/>
              </a:xfrm>
              <a:custGeom>
                <a:avLst/>
                <a:gdLst>
                  <a:gd name="T0" fmla="*/ 0 w 1104"/>
                  <a:gd name="T1" fmla="*/ 0 h 768"/>
                  <a:gd name="T2" fmla="*/ 0 w 1104"/>
                  <a:gd name="T3" fmla="*/ 153700292 h 768"/>
                  <a:gd name="T4" fmla="*/ 163958880 w 1104"/>
                  <a:gd name="T5" fmla="*/ 153700292 h 768"/>
                  <a:gd name="T6" fmla="*/ 0 60000 65536"/>
                  <a:gd name="T7" fmla="*/ 0 60000 65536"/>
                  <a:gd name="T8" fmla="*/ 0 60000 65536"/>
                  <a:gd name="T9" fmla="*/ 0 w 1104"/>
                  <a:gd name="T10" fmla="*/ 0 h 768"/>
                  <a:gd name="T11" fmla="*/ 1104 w 1104"/>
                  <a:gd name="T12" fmla="*/ 768 h 7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04" h="768">
                    <a:moveTo>
                      <a:pt x="0" y="0"/>
                    </a:moveTo>
                    <a:lnTo>
                      <a:pt x="0" y="768"/>
                    </a:lnTo>
                    <a:lnTo>
                      <a:pt x="1104" y="76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11" name="Freeform 47"/>
              <p:cNvSpPr>
                <a:spLocks/>
              </p:cNvSpPr>
              <p:nvPr/>
            </p:nvSpPr>
            <p:spPr bwMode="auto">
              <a:xfrm>
                <a:off x="3838" y="1858"/>
                <a:ext cx="1607" cy="1014"/>
              </a:xfrm>
              <a:custGeom>
                <a:avLst/>
                <a:gdLst>
                  <a:gd name="T0" fmla="*/ 0 w 1034"/>
                  <a:gd name="T1" fmla="*/ 124490005 h 645"/>
                  <a:gd name="T2" fmla="*/ 40569871 w 1034"/>
                  <a:gd name="T3" fmla="*/ 2431614 h 645"/>
                  <a:gd name="T4" fmla="*/ 114429682 w 1034"/>
                  <a:gd name="T5" fmla="*/ 110009555 h 645"/>
                  <a:gd name="T6" fmla="*/ 153080549 w 1034"/>
                  <a:gd name="T7" fmla="*/ 123863746 h 6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4"/>
                  <a:gd name="T13" fmla="*/ 0 h 645"/>
                  <a:gd name="T14" fmla="*/ 1034 w 1034"/>
                  <a:gd name="T15" fmla="*/ 645 h 6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4" h="645">
                    <a:moveTo>
                      <a:pt x="0" y="617"/>
                    </a:moveTo>
                    <a:cubicBezTo>
                      <a:pt x="46" y="516"/>
                      <a:pt x="145" y="24"/>
                      <a:pt x="274" y="12"/>
                    </a:cubicBezTo>
                    <a:cubicBezTo>
                      <a:pt x="403" y="0"/>
                      <a:pt x="646" y="445"/>
                      <a:pt x="773" y="545"/>
                    </a:cubicBezTo>
                    <a:cubicBezTo>
                      <a:pt x="900" y="645"/>
                      <a:pt x="980" y="600"/>
                      <a:pt x="1034" y="614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12" name="Text Box 48"/>
              <p:cNvSpPr txBox="1">
                <a:spLocks noChangeArrowheads="1"/>
              </p:cNvSpPr>
              <p:nvPr/>
            </p:nvSpPr>
            <p:spPr bwMode="auto">
              <a:xfrm>
                <a:off x="3754" y="28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16413" name="Text Box 49"/>
              <p:cNvSpPr txBox="1">
                <a:spLocks noChangeArrowheads="1"/>
              </p:cNvSpPr>
              <p:nvPr/>
            </p:nvSpPr>
            <p:spPr bwMode="auto">
              <a:xfrm>
                <a:off x="5230" y="2809"/>
                <a:ext cx="3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</a:rPr>
                  <a:t>+</a:t>
                </a:r>
                <a:r>
                  <a:rPr lang="pt-BR" altLang="pt-BR" sz="1800">
                    <a:latin typeface="Times New Roman" charset="0"/>
                    <a:sym typeface="Symbol" pitchFamily="18" charset="2"/>
                  </a:rPr>
                  <a:t></a:t>
                </a:r>
                <a:endParaRPr lang="pt-BR" altLang="pt-BR" sz="1800">
                  <a:latin typeface="Times New Roman" charset="0"/>
                </a:endParaRPr>
              </a:p>
            </p:txBody>
          </p:sp>
        </p:grpSp>
        <p:graphicFrame>
          <p:nvGraphicFramePr>
            <p:cNvPr id="16407" name="Object 50"/>
            <p:cNvGraphicFramePr>
              <a:graphicFrameLocks noChangeAspect="1"/>
            </p:cNvGraphicFramePr>
            <p:nvPr/>
          </p:nvGraphicFramePr>
          <p:xfrm>
            <a:off x="3909" y="2829"/>
            <a:ext cx="149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4" name="Equation" r:id="rId10" imgW="165028" imgH="228501" progId="Equation.DSMT4">
                    <p:embed/>
                  </p:oleObj>
                </mc:Choice>
                <mc:Fallback>
                  <p:oleObj name="Equation" r:id="rId10" imgW="165028" imgH="228501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9" y="2829"/>
                          <a:ext cx="149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8" name="Object 51"/>
            <p:cNvGraphicFramePr>
              <a:graphicFrameLocks noChangeAspect="1"/>
            </p:cNvGraphicFramePr>
            <p:nvPr/>
          </p:nvGraphicFramePr>
          <p:xfrm>
            <a:off x="4815" y="2829"/>
            <a:ext cx="149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5" name="Equation" r:id="rId12" imgW="165028" imgH="228501" progId="Equation.DSMT4">
                    <p:embed/>
                  </p:oleObj>
                </mc:Choice>
                <mc:Fallback>
                  <p:oleObj name="Equation" r:id="rId12" imgW="165028" imgH="228501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5" y="2829"/>
                          <a:ext cx="149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1364" name="Object 52"/>
          <p:cNvGraphicFramePr>
            <a:graphicFrameLocks noChangeAspect="1"/>
          </p:cNvGraphicFramePr>
          <p:nvPr/>
        </p:nvGraphicFramePr>
        <p:xfrm>
          <a:off x="6711950" y="3797300"/>
          <a:ext cx="471488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14" imgW="329914" imgH="177646" progId="Equation.DSMT4">
                  <p:embed/>
                </p:oleObj>
              </mc:Choice>
              <mc:Fallback>
                <p:oleObj name="Equation" r:id="rId14" imgW="329914" imgH="177646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950" y="3797300"/>
                        <a:ext cx="471488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7588250" y="4816475"/>
            <a:ext cx="290513" cy="706438"/>
            <a:chOff x="4616" y="3120"/>
            <a:chExt cx="183" cy="445"/>
          </a:xfrm>
        </p:grpSpPr>
        <p:sp>
          <p:nvSpPr>
            <p:cNvPr id="16404" name="Line 59"/>
            <p:cNvSpPr>
              <a:spLocks noChangeShapeType="1"/>
            </p:cNvSpPr>
            <p:nvPr/>
          </p:nvSpPr>
          <p:spPr bwMode="auto">
            <a:xfrm flipV="1">
              <a:off x="4704" y="3120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05" name="Text Box 60"/>
            <p:cNvSpPr txBox="1">
              <a:spLocks noChangeArrowheads="1"/>
            </p:cNvSpPr>
            <p:nvPr/>
          </p:nvSpPr>
          <p:spPr bwMode="auto">
            <a:xfrm>
              <a:off x="4616" y="3353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olidFill>
                    <a:srgbClr val="FF3300"/>
                  </a:solidFill>
                </a:rPr>
                <a:t>?</a:t>
              </a:r>
            </a:p>
          </p:txBody>
        </p:sp>
      </p:grp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98F3-4082-4A87-80C7-198491D67647}" type="slidenum">
              <a:rPr lang="pt-BR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6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589088"/>
            <a:ext cx="4549775" cy="498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Distribuição </a:t>
            </a:r>
            <a:r>
              <a:rPr lang="pt-BR">
                <a:sym typeface="Symbol" pitchFamily="18" charset="2"/>
              </a:rPr>
              <a:t></a:t>
            </a:r>
            <a:r>
              <a:rPr lang="pt-BR" baseline="30000">
                <a:latin typeface="Times New Roman" pitchFamily="18" charset="0"/>
                <a:sym typeface="Symbol" pitchFamily="18" charset="2"/>
              </a:rPr>
              <a:t>2</a:t>
            </a:r>
            <a:endParaRPr lang="pt-BR" i="1"/>
          </a:p>
        </p:txBody>
      </p:sp>
      <p:grpSp>
        <p:nvGrpSpPr>
          <p:cNvPr id="13316" name="Group 46"/>
          <p:cNvGrpSpPr>
            <a:grpSpLocks/>
          </p:cNvGrpSpPr>
          <p:nvPr/>
        </p:nvGrpSpPr>
        <p:grpSpPr bwMode="auto">
          <a:xfrm>
            <a:off x="838200" y="1600200"/>
            <a:ext cx="2049463" cy="1565275"/>
            <a:chOff x="528" y="1008"/>
            <a:chExt cx="1291" cy="986"/>
          </a:xfrm>
        </p:grpSpPr>
        <p:sp>
          <p:nvSpPr>
            <p:cNvPr id="13329" name="Freeform 29" descr="Diagonal para cima clara"/>
            <p:cNvSpPr>
              <a:spLocks/>
            </p:cNvSpPr>
            <p:nvPr/>
          </p:nvSpPr>
          <p:spPr bwMode="auto">
            <a:xfrm>
              <a:off x="1152" y="1409"/>
              <a:ext cx="432" cy="367"/>
            </a:xfrm>
            <a:custGeom>
              <a:avLst/>
              <a:gdLst>
                <a:gd name="T0" fmla="*/ 0 w 432"/>
                <a:gd name="T1" fmla="*/ 0 h 367"/>
                <a:gd name="T2" fmla="*/ 0 w 432"/>
                <a:gd name="T3" fmla="*/ 367 h 367"/>
                <a:gd name="T4" fmla="*/ 432 w 432"/>
                <a:gd name="T5" fmla="*/ 367 h 367"/>
                <a:gd name="T6" fmla="*/ 360 w 432"/>
                <a:gd name="T7" fmla="*/ 355 h 367"/>
                <a:gd name="T8" fmla="*/ 310 w 432"/>
                <a:gd name="T9" fmla="*/ 338 h 367"/>
                <a:gd name="T10" fmla="*/ 250 w 432"/>
                <a:gd name="T11" fmla="*/ 305 h 367"/>
                <a:gd name="T12" fmla="*/ 202 w 432"/>
                <a:gd name="T13" fmla="*/ 261 h 367"/>
                <a:gd name="T14" fmla="*/ 154 w 432"/>
                <a:gd name="T15" fmla="*/ 204 h 367"/>
                <a:gd name="T16" fmla="*/ 103 w 432"/>
                <a:gd name="T17" fmla="*/ 141 h 367"/>
                <a:gd name="T18" fmla="*/ 58 w 432"/>
                <a:gd name="T19" fmla="*/ 79 h 367"/>
                <a:gd name="T20" fmla="*/ 14 w 432"/>
                <a:gd name="T21" fmla="*/ 21 h 367"/>
                <a:gd name="T22" fmla="*/ 0 w 432"/>
                <a:gd name="T23" fmla="*/ 0 h 367"/>
                <a:gd name="T24" fmla="*/ 0 w 432"/>
                <a:gd name="T25" fmla="*/ 0 h 3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32"/>
                <a:gd name="T40" fmla="*/ 0 h 367"/>
                <a:gd name="T41" fmla="*/ 432 w 432"/>
                <a:gd name="T42" fmla="*/ 367 h 3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32" h="367">
                  <a:moveTo>
                    <a:pt x="0" y="0"/>
                  </a:moveTo>
                  <a:lnTo>
                    <a:pt x="0" y="367"/>
                  </a:lnTo>
                  <a:lnTo>
                    <a:pt x="432" y="367"/>
                  </a:lnTo>
                  <a:lnTo>
                    <a:pt x="360" y="355"/>
                  </a:lnTo>
                  <a:lnTo>
                    <a:pt x="310" y="338"/>
                  </a:lnTo>
                  <a:lnTo>
                    <a:pt x="250" y="305"/>
                  </a:lnTo>
                  <a:lnTo>
                    <a:pt x="202" y="261"/>
                  </a:lnTo>
                  <a:lnTo>
                    <a:pt x="154" y="204"/>
                  </a:lnTo>
                  <a:lnTo>
                    <a:pt x="103" y="141"/>
                  </a:lnTo>
                  <a:lnTo>
                    <a:pt x="58" y="79"/>
                  </a:lnTo>
                  <a:lnTo>
                    <a:pt x="14" y="21"/>
                  </a:lnTo>
                  <a:lnTo>
                    <a:pt x="0" y="0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30" name="Freeform 24"/>
            <p:cNvSpPr>
              <a:spLocks/>
            </p:cNvSpPr>
            <p:nvPr/>
          </p:nvSpPr>
          <p:spPr bwMode="auto">
            <a:xfrm>
              <a:off x="618" y="1008"/>
              <a:ext cx="1104" cy="768"/>
            </a:xfrm>
            <a:custGeom>
              <a:avLst/>
              <a:gdLst>
                <a:gd name="T0" fmla="*/ 0 w 1104"/>
                <a:gd name="T1" fmla="*/ 0 h 768"/>
                <a:gd name="T2" fmla="*/ 0 w 1104"/>
                <a:gd name="T3" fmla="*/ 768 h 768"/>
                <a:gd name="T4" fmla="*/ 1104 w 1104"/>
                <a:gd name="T5" fmla="*/ 768 h 768"/>
                <a:gd name="T6" fmla="*/ 0 60000 65536"/>
                <a:gd name="T7" fmla="*/ 0 60000 65536"/>
                <a:gd name="T8" fmla="*/ 0 60000 65536"/>
                <a:gd name="T9" fmla="*/ 0 w 1104"/>
                <a:gd name="T10" fmla="*/ 0 h 768"/>
                <a:gd name="T11" fmla="*/ 1104 w 1104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768">
                  <a:moveTo>
                    <a:pt x="0" y="0"/>
                  </a:moveTo>
                  <a:lnTo>
                    <a:pt x="0" y="768"/>
                  </a:lnTo>
                  <a:lnTo>
                    <a:pt x="1104" y="7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31" name="Freeform 25"/>
            <p:cNvSpPr>
              <a:spLocks/>
            </p:cNvSpPr>
            <p:nvPr/>
          </p:nvSpPr>
          <p:spPr bwMode="auto">
            <a:xfrm>
              <a:off x="614" y="1157"/>
              <a:ext cx="1034" cy="645"/>
            </a:xfrm>
            <a:custGeom>
              <a:avLst/>
              <a:gdLst>
                <a:gd name="T0" fmla="*/ 0 w 1034"/>
                <a:gd name="T1" fmla="*/ 617 h 645"/>
                <a:gd name="T2" fmla="*/ 274 w 1034"/>
                <a:gd name="T3" fmla="*/ 12 h 645"/>
                <a:gd name="T4" fmla="*/ 773 w 1034"/>
                <a:gd name="T5" fmla="*/ 545 h 645"/>
                <a:gd name="T6" fmla="*/ 1034 w 1034"/>
                <a:gd name="T7" fmla="*/ 614 h 6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4"/>
                <a:gd name="T13" fmla="*/ 0 h 645"/>
                <a:gd name="T14" fmla="*/ 1034 w 1034"/>
                <a:gd name="T15" fmla="*/ 645 h 6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4" h="645">
                  <a:moveTo>
                    <a:pt x="0" y="617"/>
                  </a:moveTo>
                  <a:cubicBezTo>
                    <a:pt x="46" y="516"/>
                    <a:pt x="145" y="24"/>
                    <a:pt x="274" y="12"/>
                  </a:cubicBezTo>
                  <a:cubicBezTo>
                    <a:pt x="403" y="0"/>
                    <a:pt x="646" y="445"/>
                    <a:pt x="773" y="545"/>
                  </a:cubicBezTo>
                  <a:cubicBezTo>
                    <a:pt x="900" y="645"/>
                    <a:pt x="980" y="600"/>
                    <a:pt x="1034" y="614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32" name="Text Box 26"/>
            <p:cNvSpPr txBox="1">
              <a:spLocks noChangeArrowheads="1"/>
            </p:cNvSpPr>
            <p:nvPr/>
          </p:nvSpPr>
          <p:spPr bwMode="auto">
            <a:xfrm>
              <a:off x="528" y="1767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0</a:t>
              </a:r>
            </a:p>
          </p:txBody>
        </p:sp>
        <p:sp>
          <p:nvSpPr>
            <p:cNvPr id="13333" name="Text Box 27"/>
            <p:cNvSpPr txBox="1">
              <a:spLocks noChangeArrowheads="1"/>
            </p:cNvSpPr>
            <p:nvPr/>
          </p:nvSpPr>
          <p:spPr bwMode="auto">
            <a:xfrm>
              <a:off x="1519" y="1758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Times New Roman" charset="0"/>
                </a:rPr>
                <a:t>+</a:t>
              </a:r>
              <a:r>
                <a:rPr lang="pt-BR" altLang="pt-BR" sz="1800">
                  <a:latin typeface="Times New Roman" charset="0"/>
                  <a:sym typeface="Symbol" pitchFamily="18" charset="2"/>
                </a:rPr>
                <a:t></a:t>
              </a:r>
              <a:endParaRPr lang="pt-BR" altLang="pt-BR" sz="1800">
                <a:latin typeface="Times New Roman" charset="0"/>
              </a:endParaRPr>
            </a:p>
          </p:txBody>
        </p:sp>
        <p:graphicFrame>
          <p:nvGraphicFramePr>
            <p:cNvPr id="13334" name="Object 33"/>
            <p:cNvGraphicFramePr>
              <a:graphicFrameLocks noChangeAspect="1"/>
            </p:cNvGraphicFramePr>
            <p:nvPr/>
          </p:nvGraphicFramePr>
          <p:xfrm>
            <a:off x="1056" y="1776"/>
            <a:ext cx="183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8" name="Equation" r:id="rId4" imgW="203112" imgH="241195" progId="Equation.DSMT4">
                    <p:embed/>
                  </p:oleObj>
                </mc:Choice>
                <mc:Fallback>
                  <p:oleObj name="Equation" r:id="rId4" imgW="203112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776"/>
                          <a:ext cx="183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17" name="Group 56"/>
          <p:cNvGrpSpPr>
            <a:grpSpLocks/>
          </p:cNvGrpSpPr>
          <p:nvPr/>
        </p:nvGrpSpPr>
        <p:grpSpPr bwMode="auto">
          <a:xfrm>
            <a:off x="1995488" y="2667000"/>
            <a:ext cx="1284287" cy="1277938"/>
            <a:chOff x="1257" y="1680"/>
            <a:chExt cx="809" cy="805"/>
          </a:xfrm>
        </p:grpSpPr>
        <p:graphicFrame>
          <p:nvGraphicFramePr>
            <p:cNvPr id="13327" name="Object 34"/>
            <p:cNvGraphicFramePr>
              <a:graphicFrameLocks noChangeAspect="1"/>
            </p:cNvGraphicFramePr>
            <p:nvPr/>
          </p:nvGraphicFramePr>
          <p:xfrm>
            <a:off x="1392" y="2256"/>
            <a:ext cx="674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9" name="Equation" r:id="rId6" imgW="748975" imgH="253890" progId="Equation.DSMT4">
                    <p:embed/>
                  </p:oleObj>
                </mc:Choice>
                <mc:Fallback>
                  <p:oleObj name="Equation" r:id="rId6" imgW="748975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256"/>
                          <a:ext cx="674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8" name="Line 35"/>
            <p:cNvSpPr>
              <a:spLocks noChangeShapeType="1"/>
            </p:cNvSpPr>
            <p:nvPr/>
          </p:nvSpPr>
          <p:spPr bwMode="auto">
            <a:xfrm>
              <a:off x="1257" y="1680"/>
              <a:ext cx="279" cy="52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13318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308429"/>
              </p:ext>
            </p:extLst>
          </p:nvPr>
        </p:nvGraphicFramePr>
        <p:xfrm>
          <a:off x="750888" y="5540970"/>
          <a:ext cx="1795462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8" imgW="1257120" imgH="241200" progId="Equation.DSMT4">
                  <p:embed/>
                </p:oleObj>
              </mc:Choice>
              <mc:Fallback>
                <p:oleObj name="Equation" r:id="rId8" imgW="1257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5540970"/>
                        <a:ext cx="1795462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74" name="AutoShape 58"/>
          <p:cNvSpPr>
            <a:spLocks noChangeArrowheads="1"/>
          </p:cNvSpPr>
          <p:nvPr/>
        </p:nvSpPr>
        <p:spPr bwMode="auto">
          <a:xfrm>
            <a:off x="3781425" y="4685272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137275" name="Rectangle 59"/>
          <p:cNvSpPr>
            <a:spLocks noChangeArrowheads="1"/>
          </p:cNvSpPr>
          <p:nvPr/>
        </p:nvSpPr>
        <p:spPr bwMode="auto">
          <a:xfrm>
            <a:off x="5580112" y="4725144"/>
            <a:ext cx="271463" cy="14605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137276" name="AutoShape 60"/>
          <p:cNvSpPr>
            <a:spLocks noChangeArrowheads="1"/>
          </p:cNvSpPr>
          <p:nvPr/>
        </p:nvSpPr>
        <p:spPr bwMode="auto">
          <a:xfrm rot="5400000" flipV="1">
            <a:off x="5403260" y="258445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137277" name="Rectangle 61"/>
          <p:cNvSpPr>
            <a:spLocks noChangeArrowheads="1"/>
          </p:cNvSpPr>
          <p:nvPr/>
        </p:nvSpPr>
        <p:spPr bwMode="auto">
          <a:xfrm>
            <a:off x="5580112" y="1600200"/>
            <a:ext cx="271463" cy="14605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261237-D022-413B-B8C3-A7D36136AC52}" type="slidenum">
              <a:rPr lang="pt-BR"/>
              <a:pPr>
                <a:defRPr/>
              </a:pPr>
              <a:t>13</a:t>
            </a:fld>
            <a:endParaRPr lang="pt-BR"/>
          </a:p>
        </p:txBody>
      </p:sp>
      <p:graphicFrame>
        <p:nvGraphicFramePr>
          <p:cNvPr id="2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270896"/>
              </p:ext>
            </p:extLst>
          </p:nvPr>
        </p:nvGraphicFramePr>
        <p:xfrm>
          <a:off x="757238" y="5961657"/>
          <a:ext cx="17780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10" imgW="1244520" imgH="241200" progId="Equation.DSMT4">
                  <p:embed/>
                </p:oleObj>
              </mc:Choice>
              <mc:Fallback>
                <p:oleObj name="Equation" r:id="rId10" imgW="1244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5961657"/>
                        <a:ext cx="1778000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35" y="4185245"/>
            <a:ext cx="1756798" cy="1257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61"/>
          <p:cNvSpPr>
            <a:spLocks noChangeArrowheads="1"/>
          </p:cNvSpPr>
          <p:nvPr/>
        </p:nvSpPr>
        <p:spPr bwMode="auto">
          <a:xfrm>
            <a:off x="7770569" y="1600200"/>
            <a:ext cx="271463" cy="14605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26" name="AutoShape 60"/>
          <p:cNvSpPr>
            <a:spLocks noChangeArrowheads="1"/>
          </p:cNvSpPr>
          <p:nvPr/>
        </p:nvSpPr>
        <p:spPr bwMode="auto">
          <a:xfrm rot="5400000" flipV="1">
            <a:off x="7622932" y="258445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27" name="Rectangle 59"/>
          <p:cNvSpPr>
            <a:spLocks noChangeArrowheads="1"/>
          </p:cNvSpPr>
          <p:nvPr/>
        </p:nvSpPr>
        <p:spPr bwMode="auto">
          <a:xfrm>
            <a:off x="7756921" y="4725144"/>
            <a:ext cx="271463" cy="14605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</p:spTree>
    <p:extLst>
      <p:ext uri="{BB962C8B-B14F-4D97-AF65-F5344CB8AC3E}">
        <p14:creationId xmlns:p14="http://schemas.microsoft.com/office/powerpoint/2010/main" val="31837390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74" grpId="0" animBg="1"/>
      <p:bldP spid="137275" grpId="0" animBg="1"/>
      <p:bldP spid="137276" grpId="0" animBg="1"/>
      <p:bldP spid="137277" grpId="0" animBg="1"/>
      <p:bldP spid="25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Intervalo de Confiança para </a:t>
            </a:r>
            <a:r>
              <a:rPr lang="pt-BR" i="1">
                <a:sym typeface="Symbol" pitchFamily="18" charset="2"/>
              </a:rPr>
              <a:t></a:t>
            </a:r>
            <a:r>
              <a:rPr lang="pt-BR" baseline="3000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250825" y="1512888"/>
            <a:ext cx="86645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5763" indent="-3857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Exemplo: uma </a:t>
            </a:r>
            <a:r>
              <a:rPr lang="pt-BR" altLang="pt-BR" sz="1600" dirty="0" err="1"/>
              <a:t>v.a</a:t>
            </a:r>
            <a:r>
              <a:rPr lang="pt-BR" altLang="pt-BR" sz="1600" dirty="0"/>
              <a:t>. qualquer tem uma distribuição normal com média </a:t>
            </a:r>
            <a:r>
              <a:rPr lang="pt-BR" altLang="pt-BR" sz="1600" i="1" dirty="0">
                <a:latin typeface="Symbol" pitchFamily="18" charset="2"/>
              </a:rPr>
              <a:t>m</a:t>
            </a:r>
            <a:r>
              <a:rPr lang="pt-BR" altLang="pt-BR" sz="1600" dirty="0"/>
              <a:t> e variância </a:t>
            </a:r>
            <a:r>
              <a:rPr lang="pt-BR" altLang="pt-BR" sz="1600" i="1" dirty="0">
                <a:latin typeface="Symbol" pitchFamily="18" charset="2"/>
              </a:rPr>
              <a:t>s</a:t>
            </a:r>
            <a:r>
              <a:rPr lang="pt-BR" altLang="pt-BR" sz="1600" baseline="30000" dirty="0">
                <a:latin typeface="Times New Roman" charset="0"/>
              </a:rPr>
              <a:t>2</a:t>
            </a:r>
            <a:r>
              <a:rPr lang="pt-BR" altLang="pt-BR" sz="1600" dirty="0"/>
              <a:t> desconhecidas. Retira-se uma amostra de </a:t>
            </a:r>
            <a:r>
              <a:rPr lang="pt-BR" altLang="pt-BR" sz="1600" dirty="0">
                <a:latin typeface="Times New Roman" charset="0"/>
              </a:rPr>
              <a:t>25</a:t>
            </a:r>
            <a:r>
              <a:rPr lang="pt-BR" altLang="pt-BR" sz="1600" dirty="0"/>
              <a:t> valores e calcula-se a variância amostral. Construa um IC de </a:t>
            </a:r>
            <a:r>
              <a:rPr lang="pt-BR" altLang="pt-BR" sz="1600" dirty="0">
                <a:latin typeface="Times New Roman" charset="0"/>
              </a:rPr>
              <a:t>95%</a:t>
            </a:r>
            <a:r>
              <a:rPr lang="pt-BR" altLang="pt-BR" sz="1600" dirty="0"/>
              <a:t> para </a:t>
            </a:r>
            <a:r>
              <a:rPr lang="pt-BR" altLang="pt-BR" sz="1600" i="1" dirty="0">
                <a:latin typeface="Symbol" pitchFamily="18" charset="2"/>
              </a:rPr>
              <a:t>s</a:t>
            </a:r>
            <a:r>
              <a:rPr lang="pt-BR" altLang="pt-BR" sz="1600" baseline="30000" dirty="0">
                <a:latin typeface="Times New Roman" charset="0"/>
              </a:rPr>
              <a:t>2</a:t>
            </a:r>
            <a:r>
              <a:rPr lang="pt-BR" altLang="pt-BR" sz="1600" dirty="0"/>
              <a:t> supondo que </a:t>
            </a:r>
            <a:r>
              <a:rPr lang="pt-BR" altLang="pt-BR" sz="1600" i="1" dirty="0">
                <a:latin typeface="Times New Roman" charset="0"/>
              </a:rPr>
              <a:t>s</a:t>
            </a:r>
            <a:r>
              <a:rPr lang="pt-BR" altLang="pt-BR" sz="1600" baseline="30000" dirty="0">
                <a:latin typeface="Times New Roman" charset="0"/>
              </a:rPr>
              <a:t>2</a:t>
            </a:r>
            <a:r>
              <a:rPr lang="pt-BR" altLang="pt-BR" sz="1600" dirty="0">
                <a:latin typeface="Times New Roman" charset="0"/>
              </a:rPr>
              <a:t> = 2,34</a:t>
            </a:r>
            <a:r>
              <a:rPr lang="pt-BR" altLang="pt-BR" sz="1600" dirty="0"/>
              <a:t>.</a:t>
            </a:r>
          </a:p>
        </p:txBody>
      </p:sp>
      <p:graphicFrame>
        <p:nvGraphicFramePr>
          <p:cNvPr id="141318" name="Object 6"/>
          <p:cNvGraphicFramePr>
            <a:graphicFrameLocks noChangeAspect="1"/>
          </p:cNvGraphicFramePr>
          <p:nvPr/>
        </p:nvGraphicFramePr>
        <p:xfrm>
          <a:off x="820738" y="2895600"/>
          <a:ext cx="32321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3" imgW="2260600" imgH="482600" progId="Equation.DSMT4">
                  <p:embed/>
                </p:oleObj>
              </mc:Choice>
              <mc:Fallback>
                <p:oleObj name="Equation" r:id="rId3" imgW="22606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2895600"/>
                        <a:ext cx="32321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172200" y="4816475"/>
            <a:ext cx="290513" cy="706438"/>
            <a:chOff x="4616" y="3120"/>
            <a:chExt cx="183" cy="445"/>
          </a:xfrm>
        </p:grpSpPr>
        <p:sp>
          <p:nvSpPr>
            <p:cNvPr id="16420" name="Line 26"/>
            <p:cNvSpPr>
              <a:spLocks noChangeShapeType="1"/>
            </p:cNvSpPr>
            <p:nvPr/>
          </p:nvSpPr>
          <p:spPr bwMode="auto">
            <a:xfrm flipV="1">
              <a:off x="4704" y="3120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21" name="Text Box 27"/>
            <p:cNvSpPr txBox="1">
              <a:spLocks noChangeArrowheads="1"/>
            </p:cNvSpPr>
            <p:nvPr/>
          </p:nvSpPr>
          <p:spPr bwMode="auto">
            <a:xfrm>
              <a:off x="4616" y="3353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olidFill>
                    <a:srgbClr val="FF3300"/>
                  </a:solidFill>
                </a:rPr>
                <a:t>?</a:t>
              </a:r>
            </a:p>
          </p:txBody>
        </p:sp>
      </p:grpSp>
      <p:sp>
        <p:nvSpPr>
          <p:cNvPr id="141340" name="Text Box 28"/>
          <p:cNvSpPr txBox="1">
            <a:spLocks noChangeArrowheads="1"/>
          </p:cNvSpPr>
          <p:nvPr/>
        </p:nvSpPr>
        <p:spPr bwMode="auto">
          <a:xfrm>
            <a:off x="6000750" y="5257800"/>
            <a:ext cx="6413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FF3300"/>
                </a:solidFill>
                <a:latin typeface="Times New Roman" charset="0"/>
              </a:rPr>
              <a:t>12,40</a:t>
            </a:r>
          </a:p>
        </p:txBody>
      </p:sp>
      <p:graphicFrame>
        <p:nvGraphicFramePr>
          <p:cNvPr id="141341" name="Object 29"/>
          <p:cNvGraphicFramePr>
            <a:graphicFrameLocks noChangeAspect="1"/>
          </p:cNvGraphicFramePr>
          <p:nvPr/>
        </p:nvGraphicFramePr>
        <p:xfrm>
          <a:off x="820738" y="3814763"/>
          <a:ext cx="3249612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5" imgW="2273300" imgH="457200" progId="Equation.DSMT4">
                  <p:embed/>
                </p:oleObj>
              </mc:Choice>
              <mc:Fallback>
                <p:oleObj name="Equation" r:id="rId5" imgW="22733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3814763"/>
                        <a:ext cx="3249612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43" name="Object 31"/>
          <p:cNvGraphicFramePr>
            <a:graphicFrameLocks noChangeAspect="1"/>
          </p:cNvGraphicFramePr>
          <p:nvPr/>
        </p:nvGraphicFramePr>
        <p:xfrm>
          <a:off x="803275" y="4884738"/>
          <a:ext cx="24320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Equation" r:id="rId7" imgW="1701800" imgH="279400" progId="Equation.DSMT4">
                  <p:embed/>
                </p:oleObj>
              </mc:Choice>
              <mc:Fallback>
                <p:oleObj name="Equation" r:id="rId7" imgW="1701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4884738"/>
                        <a:ext cx="243205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44" name="Rectangle 32"/>
          <p:cNvSpPr>
            <a:spLocks noChangeArrowheads="1"/>
          </p:cNvSpPr>
          <p:nvPr/>
        </p:nvSpPr>
        <p:spPr bwMode="auto">
          <a:xfrm>
            <a:off x="762000" y="4800600"/>
            <a:ext cx="2514600" cy="5334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7921625" y="3713163"/>
            <a:ext cx="757238" cy="601662"/>
            <a:chOff x="4990" y="2339"/>
            <a:chExt cx="477" cy="379"/>
          </a:xfrm>
        </p:grpSpPr>
        <p:sp>
          <p:nvSpPr>
            <p:cNvPr id="16418" name="Line 36"/>
            <p:cNvSpPr>
              <a:spLocks noChangeShapeType="1"/>
            </p:cNvSpPr>
            <p:nvPr/>
          </p:nvSpPr>
          <p:spPr bwMode="auto">
            <a:xfrm flipV="1">
              <a:off x="4990" y="247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16419" name="Object 37"/>
            <p:cNvGraphicFramePr>
              <a:graphicFrameLocks noChangeAspect="1"/>
            </p:cNvGraphicFramePr>
            <p:nvPr/>
          </p:nvGraphicFramePr>
          <p:xfrm>
            <a:off x="5124" y="2339"/>
            <a:ext cx="343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5" name="Equation" r:id="rId9" imgW="380835" imgH="190417" progId="Equation.DSMT4">
                    <p:embed/>
                  </p:oleObj>
                </mc:Choice>
                <mc:Fallback>
                  <p:oleObj name="Equation" r:id="rId9" imgW="380835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4" y="2339"/>
                          <a:ext cx="343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5529263" y="3713163"/>
            <a:ext cx="701675" cy="601662"/>
            <a:chOff x="3483" y="2339"/>
            <a:chExt cx="442" cy="379"/>
          </a:xfrm>
        </p:grpSpPr>
        <p:sp>
          <p:nvSpPr>
            <p:cNvPr id="16416" name="Line 39"/>
            <p:cNvSpPr>
              <a:spLocks noChangeShapeType="1"/>
            </p:cNvSpPr>
            <p:nvPr/>
          </p:nvSpPr>
          <p:spPr bwMode="auto">
            <a:xfrm flipH="1" flipV="1">
              <a:off x="3733" y="247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16417" name="Object 40"/>
            <p:cNvGraphicFramePr>
              <a:graphicFrameLocks noChangeAspect="1"/>
            </p:cNvGraphicFramePr>
            <p:nvPr/>
          </p:nvGraphicFramePr>
          <p:xfrm>
            <a:off x="3483" y="2339"/>
            <a:ext cx="342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6" name="Equation" r:id="rId11" imgW="380835" imgH="190417" progId="Equation.DSMT4">
                    <p:embed/>
                  </p:oleObj>
                </mc:Choice>
                <mc:Fallback>
                  <p:oleObj name="Equation" r:id="rId11" imgW="380835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3" y="2339"/>
                          <a:ext cx="342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1353" name="Freeform 41"/>
          <p:cNvSpPr>
            <a:spLocks/>
          </p:cNvSpPr>
          <p:nvPr/>
        </p:nvSpPr>
        <p:spPr bwMode="auto">
          <a:xfrm>
            <a:off x="6324600" y="2971800"/>
            <a:ext cx="1433513" cy="1517650"/>
          </a:xfrm>
          <a:custGeom>
            <a:avLst/>
            <a:gdLst>
              <a:gd name="T0" fmla="*/ 0 w 581"/>
              <a:gd name="T1" fmla="*/ 2147483647 h 608"/>
              <a:gd name="T2" fmla="*/ 0 w 581"/>
              <a:gd name="T3" fmla="*/ 2147483647 h 608"/>
              <a:gd name="T4" fmla="*/ 2147483647 w 581"/>
              <a:gd name="T5" fmla="*/ 2147483647 h 608"/>
              <a:gd name="T6" fmla="*/ 2147483647 w 581"/>
              <a:gd name="T7" fmla="*/ 2147483647 h 608"/>
              <a:gd name="T8" fmla="*/ 2147483647 w 581"/>
              <a:gd name="T9" fmla="*/ 2147483647 h 608"/>
              <a:gd name="T10" fmla="*/ 2147483647 w 581"/>
              <a:gd name="T11" fmla="*/ 2147483647 h 608"/>
              <a:gd name="T12" fmla="*/ 2147483647 w 581"/>
              <a:gd name="T13" fmla="*/ 2147483647 h 608"/>
              <a:gd name="T14" fmla="*/ 2147483647 w 581"/>
              <a:gd name="T15" fmla="*/ 2147483647 h 608"/>
              <a:gd name="T16" fmla="*/ 2147483647 w 581"/>
              <a:gd name="T17" fmla="*/ 0 h 608"/>
              <a:gd name="T18" fmla="*/ 2147483647 w 581"/>
              <a:gd name="T19" fmla="*/ 2147483647 h 608"/>
              <a:gd name="T20" fmla="*/ 2147483647 w 581"/>
              <a:gd name="T21" fmla="*/ 2147483647 h 608"/>
              <a:gd name="T22" fmla="*/ 2147483647 w 581"/>
              <a:gd name="T23" fmla="*/ 2147483647 h 608"/>
              <a:gd name="T24" fmla="*/ 2147483647 w 581"/>
              <a:gd name="T25" fmla="*/ 2147483647 h 608"/>
              <a:gd name="T26" fmla="*/ 2147483647 w 581"/>
              <a:gd name="T27" fmla="*/ 2147483647 h 608"/>
              <a:gd name="T28" fmla="*/ 2147483647 w 581"/>
              <a:gd name="T29" fmla="*/ 2147483647 h 608"/>
              <a:gd name="T30" fmla="*/ 2147483647 w 581"/>
              <a:gd name="T31" fmla="*/ 2147483647 h 608"/>
              <a:gd name="T32" fmla="*/ 2147483647 w 581"/>
              <a:gd name="T33" fmla="*/ 2147483647 h 608"/>
              <a:gd name="T34" fmla="*/ 2147483647 w 581"/>
              <a:gd name="T35" fmla="*/ 2147483647 h 608"/>
              <a:gd name="T36" fmla="*/ 2147483647 w 581"/>
              <a:gd name="T37" fmla="*/ 2147483647 h 608"/>
              <a:gd name="T38" fmla="*/ 0 w 581"/>
              <a:gd name="T39" fmla="*/ 2147483647 h 60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581"/>
              <a:gd name="T61" fmla="*/ 0 h 608"/>
              <a:gd name="T62" fmla="*/ 581 w 581"/>
              <a:gd name="T63" fmla="*/ 608 h 60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581" h="608">
                <a:moveTo>
                  <a:pt x="0" y="608"/>
                </a:moveTo>
                <a:lnTo>
                  <a:pt x="0" y="305"/>
                </a:lnTo>
                <a:lnTo>
                  <a:pt x="24" y="238"/>
                </a:lnTo>
                <a:lnTo>
                  <a:pt x="50" y="171"/>
                </a:lnTo>
                <a:lnTo>
                  <a:pt x="70" y="118"/>
                </a:lnTo>
                <a:lnTo>
                  <a:pt x="103" y="68"/>
                </a:lnTo>
                <a:lnTo>
                  <a:pt x="127" y="32"/>
                </a:lnTo>
                <a:lnTo>
                  <a:pt x="166" y="5"/>
                </a:lnTo>
                <a:lnTo>
                  <a:pt x="199" y="0"/>
                </a:lnTo>
                <a:lnTo>
                  <a:pt x="233" y="20"/>
                </a:lnTo>
                <a:lnTo>
                  <a:pt x="269" y="46"/>
                </a:lnTo>
                <a:lnTo>
                  <a:pt x="310" y="80"/>
                </a:lnTo>
                <a:lnTo>
                  <a:pt x="355" y="135"/>
                </a:lnTo>
                <a:lnTo>
                  <a:pt x="401" y="188"/>
                </a:lnTo>
                <a:lnTo>
                  <a:pt x="444" y="248"/>
                </a:lnTo>
                <a:lnTo>
                  <a:pt x="499" y="320"/>
                </a:lnTo>
                <a:lnTo>
                  <a:pt x="557" y="394"/>
                </a:lnTo>
                <a:lnTo>
                  <a:pt x="581" y="430"/>
                </a:lnTo>
                <a:lnTo>
                  <a:pt x="581" y="608"/>
                </a:lnTo>
                <a:lnTo>
                  <a:pt x="0" y="608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5959475" y="2578100"/>
            <a:ext cx="2867025" cy="2286000"/>
            <a:chOff x="3754" y="1624"/>
            <a:chExt cx="1806" cy="1440"/>
          </a:xfrm>
        </p:grpSpPr>
        <p:grpSp>
          <p:nvGrpSpPr>
            <p:cNvPr id="16406" name="Group 56"/>
            <p:cNvGrpSpPr>
              <a:grpSpLocks/>
            </p:cNvGrpSpPr>
            <p:nvPr/>
          </p:nvGrpSpPr>
          <p:grpSpPr bwMode="auto">
            <a:xfrm>
              <a:off x="3754" y="1624"/>
              <a:ext cx="1806" cy="1440"/>
              <a:chOff x="3754" y="1624"/>
              <a:chExt cx="1806" cy="1440"/>
            </a:xfrm>
          </p:grpSpPr>
          <p:grpSp>
            <p:nvGrpSpPr>
              <p:cNvPr id="16409" name="Group 55"/>
              <p:cNvGrpSpPr>
                <a:grpSpLocks/>
              </p:cNvGrpSpPr>
              <p:nvPr/>
            </p:nvGrpSpPr>
            <p:grpSpPr bwMode="auto">
              <a:xfrm>
                <a:off x="4656" y="1655"/>
                <a:ext cx="408" cy="309"/>
                <a:chOff x="4656" y="1655"/>
                <a:chExt cx="408" cy="309"/>
              </a:xfrm>
            </p:grpSpPr>
            <p:sp>
              <p:nvSpPr>
                <p:cNvPr id="16414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656" y="1820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graphicFrame>
              <p:nvGraphicFramePr>
                <p:cNvPr id="16415" name="Object 45"/>
                <p:cNvGraphicFramePr>
                  <a:graphicFrameLocks noChangeAspect="1"/>
                </p:cNvGraphicFramePr>
                <p:nvPr/>
              </p:nvGraphicFramePr>
              <p:xfrm>
                <a:off x="4847" y="1655"/>
                <a:ext cx="217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337" name="Equation" r:id="rId12" imgW="241195" imgH="241195" progId="Equation.DSMT4">
                        <p:embed/>
                      </p:oleObj>
                    </mc:Choice>
                    <mc:Fallback>
                      <p:oleObj name="Equation" r:id="rId12" imgW="241195" imgH="241195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47" y="1655"/>
                              <a:ext cx="217" cy="216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6410" name="Freeform 46"/>
              <p:cNvSpPr>
                <a:spLocks/>
              </p:cNvSpPr>
              <p:nvPr/>
            </p:nvSpPr>
            <p:spPr bwMode="auto">
              <a:xfrm>
                <a:off x="3844" y="1624"/>
                <a:ext cx="1716" cy="1207"/>
              </a:xfrm>
              <a:custGeom>
                <a:avLst/>
                <a:gdLst>
                  <a:gd name="T0" fmla="*/ 0 w 1104"/>
                  <a:gd name="T1" fmla="*/ 0 h 768"/>
                  <a:gd name="T2" fmla="*/ 0 w 1104"/>
                  <a:gd name="T3" fmla="*/ 153700292 h 768"/>
                  <a:gd name="T4" fmla="*/ 163958880 w 1104"/>
                  <a:gd name="T5" fmla="*/ 153700292 h 768"/>
                  <a:gd name="T6" fmla="*/ 0 60000 65536"/>
                  <a:gd name="T7" fmla="*/ 0 60000 65536"/>
                  <a:gd name="T8" fmla="*/ 0 60000 65536"/>
                  <a:gd name="T9" fmla="*/ 0 w 1104"/>
                  <a:gd name="T10" fmla="*/ 0 h 768"/>
                  <a:gd name="T11" fmla="*/ 1104 w 1104"/>
                  <a:gd name="T12" fmla="*/ 768 h 7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04" h="768">
                    <a:moveTo>
                      <a:pt x="0" y="0"/>
                    </a:moveTo>
                    <a:lnTo>
                      <a:pt x="0" y="768"/>
                    </a:lnTo>
                    <a:lnTo>
                      <a:pt x="1104" y="76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11" name="Freeform 47"/>
              <p:cNvSpPr>
                <a:spLocks/>
              </p:cNvSpPr>
              <p:nvPr/>
            </p:nvSpPr>
            <p:spPr bwMode="auto">
              <a:xfrm>
                <a:off x="3838" y="1858"/>
                <a:ext cx="1607" cy="1014"/>
              </a:xfrm>
              <a:custGeom>
                <a:avLst/>
                <a:gdLst>
                  <a:gd name="T0" fmla="*/ 0 w 1034"/>
                  <a:gd name="T1" fmla="*/ 124490005 h 645"/>
                  <a:gd name="T2" fmla="*/ 40569871 w 1034"/>
                  <a:gd name="T3" fmla="*/ 2431614 h 645"/>
                  <a:gd name="T4" fmla="*/ 114429682 w 1034"/>
                  <a:gd name="T5" fmla="*/ 110009555 h 645"/>
                  <a:gd name="T6" fmla="*/ 153080549 w 1034"/>
                  <a:gd name="T7" fmla="*/ 123863746 h 6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4"/>
                  <a:gd name="T13" fmla="*/ 0 h 645"/>
                  <a:gd name="T14" fmla="*/ 1034 w 1034"/>
                  <a:gd name="T15" fmla="*/ 645 h 6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4" h="645">
                    <a:moveTo>
                      <a:pt x="0" y="617"/>
                    </a:moveTo>
                    <a:cubicBezTo>
                      <a:pt x="46" y="516"/>
                      <a:pt x="145" y="24"/>
                      <a:pt x="274" y="12"/>
                    </a:cubicBezTo>
                    <a:cubicBezTo>
                      <a:pt x="403" y="0"/>
                      <a:pt x="646" y="445"/>
                      <a:pt x="773" y="545"/>
                    </a:cubicBezTo>
                    <a:cubicBezTo>
                      <a:pt x="900" y="645"/>
                      <a:pt x="980" y="600"/>
                      <a:pt x="1034" y="614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12" name="Text Box 48"/>
              <p:cNvSpPr txBox="1">
                <a:spLocks noChangeArrowheads="1"/>
              </p:cNvSpPr>
              <p:nvPr/>
            </p:nvSpPr>
            <p:spPr bwMode="auto">
              <a:xfrm>
                <a:off x="3754" y="2852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16413" name="Text Box 49"/>
              <p:cNvSpPr txBox="1">
                <a:spLocks noChangeArrowheads="1"/>
              </p:cNvSpPr>
              <p:nvPr/>
            </p:nvSpPr>
            <p:spPr bwMode="auto">
              <a:xfrm>
                <a:off x="5230" y="2809"/>
                <a:ext cx="3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</a:rPr>
                  <a:t>+</a:t>
                </a:r>
                <a:r>
                  <a:rPr lang="pt-BR" altLang="pt-BR" sz="1800">
                    <a:latin typeface="Times New Roman" charset="0"/>
                    <a:sym typeface="Symbol" pitchFamily="18" charset="2"/>
                  </a:rPr>
                  <a:t></a:t>
                </a:r>
                <a:endParaRPr lang="pt-BR" altLang="pt-BR" sz="1800">
                  <a:latin typeface="Times New Roman" charset="0"/>
                </a:endParaRPr>
              </a:p>
            </p:txBody>
          </p:sp>
        </p:grpSp>
        <p:graphicFrame>
          <p:nvGraphicFramePr>
            <p:cNvPr id="16407" name="Object 50"/>
            <p:cNvGraphicFramePr>
              <a:graphicFrameLocks noChangeAspect="1"/>
            </p:cNvGraphicFramePr>
            <p:nvPr/>
          </p:nvGraphicFramePr>
          <p:xfrm>
            <a:off x="3909" y="2829"/>
            <a:ext cx="149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8" name="Equation" r:id="rId14" imgW="165028" imgH="228501" progId="Equation.DSMT4">
                    <p:embed/>
                  </p:oleObj>
                </mc:Choice>
                <mc:Fallback>
                  <p:oleObj name="Equation" r:id="rId14" imgW="165028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9" y="2829"/>
                          <a:ext cx="149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8" name="Object 51"/>
            <p:cNvGraphicFramePr>
              <a:graphicFrameLocks noChangeAspect="1"/>
            </p:cNvGraphicFramePr>
            <p:nvPr/>
          </p:nvGraphicFramePr>
          <p:xfrm>
            <a:off x="4815" y="2829"/>
            <a:ext cx="149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9" name="Equation" r:id="rId16" imgW="165028" imgH="228501" progId="Equation.DSMT4">
                    <p:embed/>
                  </p:oleObj>
                </mc:Choice>
                <mc:Fallback>
                  <p:oleObj name="Equation" r:id="rId16" imgW="165028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5" y="2829"/>
                          <a:ext cx="149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1364" name="Object 52"/>
          <p:cNvGraphicFramePr>
            <a:graphicFrameLocks noChangeAspect="1"/>
          </p:cNvGraphicFramePr>
          <p:nvPr/>
        </p:nvGraphicFramePr>
        <p:xfrm>
          <a:off x="6711950" y="3797300"/>
          <a:ext cx="471488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Equation" r:id="rId18" imgW="329914" imgH="177646" progId="Equation.DSMT4">
                  <p:embed/>
                </p:oleObj>
              </mc:Choice>
              <mc:Fallback>
                <p:oleObj name="Equation" r:id="rId18" imgW="329914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950" y="3797300"/>
                        <a:ext cx="471488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7588250" y="4816475"/>
            <a:ext cx="290513" cy="706438"/>
            <a:chOff x="4616" y="3120"/>
            <a:chExt cx="183" cy="445"/>
          </a:xfrm>
        </p:grpSpPr>
        <p:sp>
          <p:nvSpPr>
            <p:cNvPr id="16404" name="Line 59"/>
            <p:cNvSpPr>
              <a:spLocks noChangeShapeType="1"/>
            </p:cNvSpPr>
            <p:nvPr/>
          </p:nvSpPr>
          <p:spPr bwMode="auto">
            <a:xfrm flipV="1">
              <a:off x="4704" y="3120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05" name="Text Box 60"/>
            <p:cNvSpPr txBox="1">
              <a:spLocks noChangeArrowheads="1"/>
            </p:cNvSpPr>
            <p:nvPr/>
          </p:nvSpPr>
          <p:spPr bwMode="auto">
            <a:xfrm>
              <a:off x="4616" y="3353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olidFill>
                    <a:srgbClr val="FF3300"/>
                  </a:solidFill>
                </a:rPr>
                <a:t>?</a:t>
              </a:r>
            </a:p>
          </p:txBody>
        </p:sp>
      </p:grpSp>
      <p:sp>
        <p:nvSpPr>
          <p:cNvPr id="141373" name="Text Box 61"/>
          <p:cNvSpPr txBox="1">
            <a:spLocks noChangeArrowheads="1"/>
          </p:cNvSpPr>
          <p:nvPr/>
        </p:nvSpPr>
        <p:spPr bwMode="auto">
          <a:xfrm>
            <a:off x="7416800" y="5257800"/>
            <a:ext cx="6413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3300"/>
                </a:solidFill>
                <a:latin typeface="Times New Roman" charset="0"/>
              </a:rPr>
              <a:t>39,36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398F3-4082-4A87-80C7-198491D67647}" type="slidenum">
              <a:rPr lang="pt-BR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344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743450" y="2878138"/>
            <a:ext cx="4000500" cy="2660650"/>
            <a:chOff x="2988" y="1813"/>
            <a:chExt cx="2520" cy="1676"/>
          </a:xfrm>
        </p:grpSpPr>
        <p:grpSp>
          <p:nvGrpSpPr>
            <p:cNvPr id="23580" name="Group 3"/>
            <p:cNvGrpSpPr>
              <a:grpSpLocks/>
            </p:cNvGrpSpPr>
            <p:nvPr/>
          </p:nvGrpSpPr>
          <p:grpSpPr bwMode="auto">
            <a:xfrm>
              <a:off x="2988" y="1872"/>
              <a:ext cx="2520" cy="1617"/>
              <a:chOff x="2988" y="1872"/>
              <a:chExt cx="2520" cy="1617"/>
            </a:xfrm>
          </p:grpSpPr>
          <p:pic>
            <p:nvPicPr>
              <p:cNvPr id="23583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6" t="9618" r="18376" b="11877"/>
              <a:stretch>
                <a:fillRect/>
              </a:stretch>
            </p:blipFill>
            <p:spPr bwMode="auto">
              <a:xfrm>
                <a:off x="3026" y="1872"/>
                <a:ext cx="2432" cy="1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84" name="Text Box 5"/>
              <p:cNvSpPr txBox="1">
                <a:spLocks noChangeArrowheads="1"/>
              </p:cNvSpPr>
              <p:nvPr/>
            </p:nvSpPr>
            <p:spPr bwMode="auto">
              <a:xfrm>
                <a:off x="2988" y="3158"/>
                <a:ext cx="2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000">
                    <a:latin typeface="Times New Roman" charset="0"/>
                  </a:rPr>
                  <a:t>-</a:t>
                </a:r>
                <a:r>
                  <a:rPr lang="pt-BR" altLang="pt-BR" sz="2000">
                    <a:latin typeface="Times New Roman" charset="0"/>
                    <a:sym typeface="Symbol" pitchFamily="18" charset="2"/>
                  </a:rPr>
                  <a:t></a:t>
                </a:r>
                <a:endParaRPr lang="pt-BR" altLang="pt-BR" sz="2000">
                  <a:latin typeface="Times New Roman" charset="0"/>
                </a:endParaRPr>
              </a:p>
            </p:txBody>
          </p:sp>
          <p:sp>
            <p:nvSpPr>
              <p:cNvPr id="23585" name="Text Box 6"/>
              <p:cNvSpPr txBox="1">
                <a:spLocks noChangeArrowheads="1"/>
              </p:cNvSpPr>
              <p:nvPr/>
            </p:nvSpPr>
            <p:spPr bwMode="auto">
              <a:xfrm>
                <a:off x="5188" y="3160"/>
                <a:ext cx="3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000">
                    <a:latin typeface="Times New Roman" charset="0"/>
                  </a:rPr>
                  <a:t>+</a:t>
                </a:r>
                <a:r>
                  <a:rPr lang="pt-BR" altLang="pt-BR" sz="2000">
                    <a:latin typeface="Times New Roman" charset="0"/>
                    <a:sym typeface="Symbol" pitchFamily="18" charset="2"/>
                  </a:rPr>
                  <a:t></a:t>
                </a:r>
                <a:endParaRPr lang="pt-BR" altLang="pt-BR" sz="2000">
                  <a:latin typeface="Times New Roman" charset="0"/>
                </a:endParaRPr>
              </a:p>
            </p:txBody>
          </p:sp>
          <p:sp>
            <p:nvSpPr>
              <p:cNvPr id="23586" name="Text Box 7"/>
              <p:cNvSpPr txBox="1">
                <a:spLocks noChangeArrowheads="1"/>
              </p:cNvSpPr>
              <p:nvPr/>
            </p:nvSpPr>
            <p:spPr bwMode="auto">
              <a:xfrm>
                <a:off x="4158" y="323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000"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23587" name="Line 8"/>
              <p:cNvSpPr>
                <a:spLocks noChangeShapeType="1"/>
              </p:cNvSpPr>
              <p:nvPr/>
            </p:nvSpPr>
            <p:spPr bwMode="auto">
              <a:xfrm>
                <a:off x="3024" y="3226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3581" name="Line 9"/>
            <p:cNvSpPr>
              <a:spLocks noChangeShapeType="1"/>
            </p:cNvSpPr>
            <p:nvPr/>
          </p:nvSpPr>
          <p:spPr bwMode="auto">
            <a:xfrm flipH="1">
              <a:off x="4512" y="196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23582" name="Object 10"/>
            <p:cNvGraphicFramePr>
              <a:graphicFrameLocks noChangeAspect="1"/>
            </p:cNvGraphicFramePr>
            <p:nvPr/>
          </p:nvGraphicFramePr>
          <p:xfrm>
            <a:off x="4690" y="1813"/>
            <a:ext cx="206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0" name="Equation" r:id="rId4" imgW="228600" imgH="228600" progId="Equation.DSMT4">
                    <p:embed/>
                  </p:oleObj>
                </mc:Choice>
                <mc:Fallback>
                  <p:oleObj name="Equation" r:id="rId4" imgW="22860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0" y="1813"/>
                          <a:ext cx="206" cy="20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5421" name="Object 13"/>
          <p:cNvGraphicFramePr>
            <a:graphicFrameLocks noChangeAspect="1"/>
          </p:cNvGraphicFramePr>
          <p:nvPr/>
        </p:nvGraphicFramePr>
        <p:xfrm>
          <a:off x="892175" y="2562225"/>
          <a:ext cx="9620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Equation" r:id="rId6" imgW="672808" imgH="609336" progId="Equation.DSMT4">
                  <p:embed/>
                </p:oleObj>
              </mc:Choice>
              <mc:Fallback>
                <p:oleObj name="Equation" r:id="rId6" imgW="672808" imgH="609336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2562225"/>
                        <a:ext cx="9620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3" name="Object 15"/>
          <p:cNvGraphicFramePr>
            <a:graphicFrameLocks noChangeAspect="1"/>
          </p:cNvGraphicFramePr>
          <p:nvPr/>
        </p:nvGraphicFramePr>
        <p:xfrm>
          <a:off x="1692275" y="2697163"/>
          <a:ext cx="3270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Equation" r:id="rId8" imgW="228600" imgH="228600" progId="Equation.DSMT4">
                  <p:embed/>
                </p:oleObj>
              </mc:Choice>
              <mc:Fallback>
                <p:oleObj name="Equation" r:id="rId8" imgW="22860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697163"/>
                        <a:ext cx="327025" cy="3254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25" name="Freeform 17"/>
          <p:cNvSpPr>
            <a:spLocks/>
          </p:cNvSpPr>
          <p:nvPr/>
        </p:nvSpPr>
        <p:spPr bwMode="auto">
          <a:xfrm>
            <a:off x="6169025" y="3041650"/>
            <a:ext cx="1184275" cy="2073275"/>
          </a:xfrm>
          <a:custGeom>
            <a:avLst/>
            <a:gdLst>
              <a:gd name="T0" fmla="*/ 0 w 440"/>
              <a:gd name="T1" fmla="*/ 2147483647 h 771"/>
              <a:gd name="T2" fmla="*/ 2147483647 w 440"/>
              <a:gd name="T3" fmla="*/ 2147483647 h 771"/>
              <a:gd name="T4" fmla="*/ 2147483647 w 440"/>
              <a:gd name="T5" fmla="*/ 2147483647 h 771"/>
              <a:gd name="T6" fmla="*/ 2147483647 w 440"/>
              <a:gd name="T7" fmla="*/ 2147483647 h 771"/>
              <a:gd name="T8" fmla="*/ 2147483647 w 440"/>
              <a:gd name="T9" fmla="*/ 2147483647 h 771"/>
              <a:gd name="T10" fmla="*/ 2147483647 w 440"/>
              <a:gd name="T11" fmla="*/ 2147483647 h 771"/>
              <a:gd name="T12" fmla="*/ 2147483647 w 440"/>
              <a:gd name="T13" fmla="*/ 2147483647 h 771"/>
              <a:gd name="T14" fmla="*/ 2147483647 w 440"/>
              <a:gd name="T15" fmla="*/ 2147483647 h 771"/>
              <a:gd name="T16" fmla="*/ 2147483647 w 440"/>
              <a:gd name="T17" fmla="*/ 2147483647 h 771"/>
              <a:gd name="T18" fmla="*/ 2147483647 w 440"/>
              <a:gd name="T19" fmla="*/ 2147483647 h 771"/>
              <a:gd name="T20" fmla="*/ 2147483647 w 440"/>
              <a:gd name="T21" fmla="*/ 0 h 771"/>
              <a:gd name="T22" fmla="*/ 2147483647 w 440"/>
              <a:gd name="T23" fmla="*/ 0 h 771"/>
              <a:gd name="T24" fmla="*/ 2147483647 w 440"/>
              <a:gd name="T25" fmla="*/ 2147483647 h 771"/>
              <a:gd name="T26" fmla="*/ 2147483647 w 440"/>
              <a:gd name="T27" fmla="*/ 2147483647 h 771"/>
              <a:gd name="T28" fmla="*/ 2147483647 w 440"/>
              <a:gd name="T29" fmla="*/ 2147483647 h 771"/>
              <a:gd name="T30" fmla="*/ 2147483647 w 440"/>
              <a:gd name="T31" fmla="*/ 2147483647 h 771"/>
              <a:gd name="T32" fmla="*/ 2147483647 w 440"/>
              <a:gd name="T33" fmla="*/ 2147483647 h 771"/>
              <a:gd name="T34" fmla="*/ 2147483647 w 440"/>
              <a:gd name="T35" fmla="*/ 2147483647 h 771"/>
              <a:gd name="T36" fmla="*/ 2147483647 w 440"/>
              <a:gd name="T37" fmla="*/ 2147483647 h 771"/>
              <a:gd name="T38" fmla="*/ 2147483647 w 440"/>
              <a:gd name="T39" fmla="*/ 2147483647 h 771"/>
              <a:gd name="T40" fmla="*/ 2147483647 w 440"/>
              <a:gd name="T41" fmla="*/ 2147483647 h 771"/>
              <a:gd name="T42" fmla="*/ 2147483647 w 440"/>
              <a:gd name="T43" fmla="*/ 2147483647 h 771"/>
              <a:gd name="T44" fmla="*/ 2147483647 w 440"/>
              <a:gd name="T45" fmla="*/ 2147483647 h 771"/>
              <a:gd name="T46" fmla="*/ 0 w 440"/>
              <a:gd name="T47" fmla="*/ 2147483647 h 771"/>
              <a:gd name="T48" fmla="*/ 0 w 440"/>
              <a:gd name="T49" fmla="*/ 2147483647 h 77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40"/>
              <a:gd name="T76" fmla="*/ 0 h 771"/>
              <a:gd name="T77" fmla="*/ 440 w 440"/>
              <a:gd name="T78" fmla="*/ 771 h 771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40" h="771">
                <a:moveTo>
                  <a:pt x="0" y="406"/>
                </a:moveTo>
                <a:lnTo>
                  <a:pt x="22" y="353"/>
                </a:lnTo>
                <a:lnTo>
                  <a:pt x="41" y="298"/>
                </a:lnTo>
                <a:lnTo>
                  <a:pt x="63" y="240"/>
                </a:lnTo>
                <a:lnTo>
                  <a:pt x="89" y="180"/>
                </a:lnTo>
                <a:lnTo>
                  <a:pt x="111" y="130"/>
                </a:lnTo>
                <a:lnTo>
                  <a:pt x="132" y="82"/>
                </a:lnTo>
                <a:lnTo>
                  <a:pt x="156" y="44"/>
                </a:lnTo>
                <a:lnTo>
                  <a:pt x="176" y="20"/>
                </a:lnTo>
                <a:lnTo>
                  <a:pt x="200" y="3"/>
                </a:lnTo>
                <a:lnTo>
                  <a:pt x="216" y="0"/>
                </a:lnTo>
                <a:lnTo>
                  <a:pt x="236" y="0"/>
                </a:lnTo>
                <a:lnTo>
                  <a:pt x="252" y="12"/>
                </a:lnTo>
                <a:lnTo>
                  <a:pt x="276" y="34"/>
                </a:lnTo>
                <a:lnTo>
                  <a:pt x="303" y="72"/>
                </a:lnTo>
                <a:lnTo>
                  <a:pt x="324" y="123"/>
                </a:lnTo>
                <a:lnTo>
                  <a:pt x="346" y="173"/>
                </a:lnTo>
                <a:lnTo>
                  <a:pt x="375" y="243"/>
                </a:lnTo>
                <a:lnTo>
                  <a:pt x="396" y="298"/>
                </a:lnTo>
                <a:lnTo>
                  <a:pt x="420" y="348"/>
                </a:lnTo>
                <a:lnTo>
                  <a:pt x="432" y="382"/>
                </a:lnTo>
                <a:lnTo>
                  <a:pt x="440" y="404"/>
                </a:lnTo>
                <a:lnTo>
                  <a:pt x="440" y="771"/>
                </a:lnTo>
                <a:lnTo>
                  <a:pt x="0" y="771"/>
                </a:lnTo>
                <a:lnTo>
                  <a:pt x="0" y="406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5426" name="Text Box 18"/>
          <p:cNvSpPr txBox="1">
            <a:spLocks noChangeArrowheads="1"/>
          </p:cNvSpPr>
          <p:nvPr/>
        </p:nvSpPr>
        <p:spPr bwMode="auto">
          <a:xfrm>
            <a:off x="7189788" y="5037138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 i="1" dirty="0">
                <a:latin typeface="Times New Roman" charset="0"/>
              </a:rPr>
              <a:t>t</a:t>
            </a:r>
          </a:p>
        </p:txBody>
      </p:sp>
      <p:sp>
        <p:nvSpPr>
          <p:cNvPr id="145427" name="Text Box 19"/>
          <p:cNvSpPr txBox="1">
            <a:spLocks noChangeArrowheads="1"/>
          </p:cNvSpPr>
          <p:nvPr/>
        </p:nvSpPr>
        <p:spPr bwMode="auto">
          <a:xfrm>
            <a:off x="5962650" y="5037138"/>
            <a:ext cx="338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 i="1">
                <a:latin typeface="Times New Roman" charset="0"/>
              </a:rPr>
              <a:t>-t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7620000" y="4130675"/>
            <a:ext cx="611188" cy="746125"/>
            <a:chOff x="4800" y="2602"/>
            <a:chExt cx="385" cy="470"/>
          </a:xfrm>
        </p:grpSpPr>
        <p:sp>
          <p:nvSpPr>
            <p:cNvPr id="23578" name="Line 22"/>
            <p:cNvSpPr>
              <a:spLocks noChangeShapeType="1"/>
            </p:cNvSpPr>
            <p:nvPr/>
          </p:nvSpPr>
          <p:spPr bwMode="auto">
            <a:xfrm flipV="1">
              <a:off x="4800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23579" name="Object 23"/>
            <p:cNvGraphicFramePr>
              <a:graphicFrameLocks noChangeAspect="1"/>
            </p:cNvGraphicFramePr>
            <p:nvPr/>
          </p:nvGraphicFramePr>
          <p:xfrm>
            <a:off x="5025" y="2602"/>
            <a:ext cx="160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3" name="Equation" r:id="rId10" imgW="177646" imgH="393359" progId="Equation.DSMT4">
                    <p:embed/>
                  </p:oleObj>
                </mc:Choice>
                <mc:Fallback>
                  <p:oleObj name="Equation" r:id="rId10" imgW="177646" imgH="393359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5" y="2602"/>
                          <a:ext cx="160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5386388" y="4114800"/>
            <a:ext cx="557212" cy="746125"/>
            <a:chOff x="2769" y="2544"/>
            <a:chExt cx="351" cy="470"/>
          </a:xfrm>
        </p:grpSpPr>
        <p:sp>
          <p:nvSpPr>
            <p:cNvPr id="23576" name="Line 25"/>
            <p:cNvSpPr>
              <a:spLocks noChangeShapeType="1"/>
            </p:cNvSpPr>
            <p:nvPr/>
          </p:nvSpPr>
          <p:spPr bwMode="auto">
            <a:xfrm flipH="1" flipV="1">
              <a:off x="2928" y="277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23577" name="Object 26"/>
            <p:cNvGraphicFramePr>
              <a:graphicFrameLocks noChangeAspect="1"/>
            </p:cNvGraphicFramePr>
            <p:nvPr/>
          </p:nvGraphicFramePr>
          <p:xfrm>
            <a:off x="2769" y="2544"/>
            <a:ext cx="160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4" name="Equation" r:id="rId12" imgW="177646" imgH="393359" progId="Equation.DSMT4">
                    <p:embed/>
                  </p:oleObj>
                </mc:Choice>
                <mc:Fallback>
                  <p:oleObj name="Equation" r:id="rId12" imgW="177646" imgH="393359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9" y="2544"/>
                          <a:ext cx="160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5435" name="Object 27"/>
          <p:cNvGraphicFramePr>
            <a:graphicFrameLocks noChangeAspect="1"/>
          </p:cNvGraphicFramePr>
          <p:nvPr/>
        </p:nvGraphicFramePr>
        <p:xfrm>
          <a:off x="6526213" y="4264025"/>
          <a:ext cx="490537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Equation" r:id="rId14" imgW="342603" imgH="177646" progId="Equation.DSMT4">
                  <p:embed/>
                </p:oleObj>
              </mc:Choice>
              <mc:Fallback>
                <p:oleObj name="Equation" r:id="rId14" imgW="342603" imgH="177646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6213" y="4264025"/>
                        <a:ext cx="490537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37" name="Object 29"/>
          <p:cNvGraphicFramePr>
            <a:graphicFrameLocks noChangeAspect="1"/>
          </p:cNvGraphicFramePr>
          <p:nvPr/>
        </p:nvGraphicFramePr>
        <p:xfrm>
          <a:off x="874713" y="3657600"/>
          <a:ext cx="22860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Equation" r:id="rId16" imgW="1600200" imgH="609600" progId="Equation.DSMT4">
                  <p:embed/>
                </p:oleObj>
              </mc:Choice>
              <mc:Fallback>
                <p:oleObj name="Equation" r:id="rId16" imgW="1600200" imgH="6096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657600"/>
                        <a:ext cx="22860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38" name="Object 30"/>
          <p:cNvGraphicFramePr>
            <a:graphicFrameLocks noChangeAspect="1"/>
          </p:cNvGraphicFramePr>
          <p:nvPr/>
        </p:nvGraphicFramePr>
        <p:xfrm>
          <a:off x="874713" y="4510088"/>
          <a:ext cx="29210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Equation" r:id="rId18" imgW="2044700" imgH="419100" progId="Equation.DSMT4">
                  <p:embed/>
                </p:oleObj>
              </mc:Choice>
              <mc:Fallback>
                <p:oleObj name="Equation" r:id="rId18" imgW="2044700" imgH="4191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4510088"/>
                        <a:ext cx="292100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39" name="Object 31"/>
          <p:cNvGraphicFramePr>
            <a:graphicFrameLocks noChangeAspect="1"/>
          </p:cNvGraphicFramePr>
          <p:nvPr/>
        </p:nvGraphicFramePr>
        <p:xfrm>
          <a:off x="873125" y="5424488"/>
          <a:ext cx="31940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Equation" r:id="rId20" imgW="2235200" imgH="419100" progId="Equation.DSMT4">
                  <p:embed/>
                </p:oleObj>
              </mc:Choice>
              <mc:Fallback>
                <p:oleObj name="Equation" r:id="rId20" imgW="2235200" imgH="4191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5424488"/>
                        <a:ext cx="319405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40" name="Rectangle 32"/>
          <p:cNvSpPr>
            <a:spLocks noChangeArrowheads="1"/>
          </p:cNvSpPr>
          <p:nvPr/>
        </p:nvSpPr>
        <p:spPr bwMode="auto">
          <a:xfrm>
            <a:off x="685800" y="5348288"/>
            <a:ext cx="3657600" cy="762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145441" name="Text Box 33"/>
          <p:cNvSpPr txBox="1">
            <a:spLocks noChangeArrowheads="1"/>
          </p:cNvSpPr>
          <p:nvPr/>
        </p:nvSpPr>
        <p:spPr bwMode="auto">
          <a:xfrm>
            <a:off x="1752600" y="6186488"/>
            <a:ext cx="1182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FF3300"/>
                </a:solidFill>
              </a:rPr>
              <a:t>IC para </a:t>
            </a:r>
            <a:r>
              <a:rPr lang="pt-BR" altLang="pt-BR" sz="1800" i="1">
                <a:solidFill>
                  <a:srgbClr val="FF3300"/>
                </a:solidFill>
                <a:latin typeface="Symbol" pitchFamily="18" charset="2"/>
              </a:rPr>
              <a:t>m</a:t>
            </a:r>
          </a:p>
        </p:txBody>
      </p:sp>
      <p:graphicFrame>
        <p:nvGraphicFramePr>
          <p:cNvPr id="23568" name="Object 36"/>
          <p:cNvGraphicFramePr>
            <a:graphicFrameLocks noChangeAspect="1"/>
          </p:cNvGraphicFramePr>
          <p:nvPr/>
        </p:nvGraphicFramePr>
        <p:xfrm>
          <a:off x="838200" y="1681163"/>
          <a:ext cx="1287463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Equation" r:id="rId22" imgW="901309" imgH="228501" progId="Equation.DSMT4">
                  <p:embed/>
                </p:oleObj>
              </mc:Choice>
              <mc:Fallback>
                <p:oleObj name="Equation" r:id="rId22" imgW="901309" imgH="228501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81163"/>
                        <a:ext cx="1287463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45" name="Text Box 37"/>
          <p:cNvSpPr txBox="1">
            <a:spLocks noChangeArrowheads="1"/>
          </p:cNvSpPr>
          <p:nvPr/>
        </p:nvSpPr>
        <p:spPr bwMode="auto">
          <a:xfrm>
            <a:off x="2368550" y="1676400"/>
            <a:ext cx="2146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>
                <a:sym typeface="Symbol" pitchFamily="18" charset="2"/>
              </a:rPr>
              <a:t> e </a:t>
            </a:r>
            <a:r>
              <a:rPr lang="pt-BR" altLang="pt-BR" sz="1600" i="1">
                <a:sym typeface="Symbol" pitchFamily="18" charset="2"/>
              </a:rPr>
              <a:t></a:t>
            </a:r>
            <a:r>
              <a:rPr lang="pt-BR" altLang="pt-BR" sz="1600" baseline="30000">
                <a:latin typeface="Times New Roman" charset="0"/>
                <a:sym typeface="Symbol" pitchFamily="18" charset="2"/>
              </a:rPr>
              <a:t>2</a:t>
            </a:r>
            <a:r>
              <a:rPr lang="pt-BR" altLang="pt-BR" sz="1600">
                <a:sym typeface="Symbol" pitchFamily="18" charset="2"/>
              </a:rPr>
              <a:t> desconhecidos</a:t>
            </a:r>
          </a:p>
        </p:txBody>
      </p: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517525" y="2362200"/>
            <a:ext cx="1127125" cy="1208088"/>
            <a:chOff x="326" y="1314"/>
            <a:chExt cx="710" cy="761"/>
          </a:xfrm>
        </p:grpSpPr>
        <p:sp>
          <p:nvSpPr>
            <p:cNvPr id="23574" name="Oval 40"/>
            <p:cNvSpPr>
              <a:spLocks noChangeArrowheads="1"/>
            </p:cNvSpPr>
            <p:nvPr/>
          </p:nvSpPr>
          <p:spPr bwMode="auto">
            <a:xfrm>
              <a:off x="460" y="1314"/>
              <a:ext cx="576" cy="72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3575" name="Text Box 41"/>
            <p:cNvSpPr txBox="1">
              <a:spLocks noChangeArrowheads="1"/>
            </p:cNvSpPr>
            <p:nvPr/>
          </p:nvSpPr>
          <p:spPr bwMode="auto">
            <a:xfrm>
              <a:off x="326" y="1863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solidFill>
                    <a:srgbClr val="FF3300"/>
                  </a:solidFill>
                  <a:latin typeface="Times New Roman" charset="0"/>
                </a:rPr>
                <a:t>T</a:t>
              </a:r>
            </a:p>
          </p:txBody>
        </p:sp>
      </p:grpSp>
      <p:graphicFrame>
        <p:nvGraphicFramePr>
          <p:cNvPr id="145452" name="Object 44"/>
          <p:cNvGraphicFramePr>
            <a:graphicFrameLocks noChangeAspect="1"/>
          </p:cNvGraphicFramePr>
          <p:nvPr/>
        </p:nvGraphicFramePr>
        <p:xfrm>
          <a:off x="6832600" y="5715000"/>
          <a:ext cx="18542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Equation" r:id="rId24" imgW="1295400" imgH="203200" progId="Equation.DSMT4">
                  <p:embed/>
                </p:oleObj>
              </mc:Choice>
              <mc:Fallback>
                <p:oleObj name="Equation" r:id="rId24" imgW="1295400" imgH="2032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715000"/>
                        <a:ext cx="18542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0F285-DC8A-453D-90ED-B2005B5FA02C}" type="slidenum">
              <a:rPr lang="pt-BR"/>
              <a:pPr>
                <a:defRPr/>
              </a:pPr>
              <a:t>15</a:t>
            </a:fld>
            <a:endParaRPr lang="pt-BR"/>
          </a:p>
        </p:txBody>
      </p:sp>
      <p:sp>
        <p:nvSpPr>
          <p:cNvPr id="39" name="Rectangle 11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 sz="2800" dirty="0"/>
              <a:t>Intervalo de Confiança para </a:t>
            </a:r>
            <a:r>
              <a:rPr lang="pt-BR" sz="2800" i="1" dirty="0">
                <a:sym typeface="Symbol" pitchFamily="18" charset="2"/>
              </a:rPr>
              <a:t></a:t>
            </a:r>
            <a:r>
              <a:rPr lang="pt-BR" sz="2800" dirty="0"/>
              <a:t> com </a:t>
            </a:r>
            <a:r>
              <a:rPr lang="pt-BR" sz="2800" i="1" dirty="0">
                <a:sym typeface="Symbol" pitchFamily="18" charset="2"/>
              </a:rPr>
              <a:t></a:t>
            </a:r>
            <a:r>
              <a:rPr lang="pt-BR" sz="2800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pt-BR" sz="2800" dirty="0"/>
              <a:t> desconhecida</a:t>
            </a:r>
            <a:endParaRPr lang="pt-BR" sz="2800" baseline="300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25" grpId="0" animBg="1"/>
      <p:bldP spid="145426" grpId="0" autoUpdateAnimBg="0"/>
      <p:bldP spid="145427" grpId="0" autoUpdateAnimBg="0"/>
      <p:bldP spid="145440" grpId="0" animBg="1"/>
      <p:bldP spid="145441" grpId="0" autoUpdateAnimBg="0"/>
      <p:bldP spid="14544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38"/>
          <p:cNvGrpSpPr>
            <a:grpSpLocks/>
          </p:cNvGrpSpPr>
          <p:nvPr/>
        </p:nvGrpSpPr>
        <p:grpSpPr bwMode="auto">
          <a:xfrm>
            <a:off x="250825" y="1512889"/>
            <a:ext cx="8664575" cy="830263"/>
            <a:chOff x="158" y="953"/>
            <a:chExt cx="5458" cy="523"/>
          </a:xfrm>
        </p:grpSpPr>
        <p:sp>
          <p:nvSpPr>
            <p:cNvPr id="24608" name="Text Box 4"/>
            <p:cNvSpPr txBox="1">
              <a:spLocks noChangeArrowheads="1"/>
            </p:cNvSpPr>
            <p:nvPr/>
          </p:nvSpPr>
          <p:spPr bwMode="auto">
            <a:xfrm>
              <a:off x="158" y="953"/>
              <a:ext cx="545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5763" indent="-385763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Exemplo: uma </a:t>
              </a:r>
              <a:r>
                <a:rPr lang="pt-BR" altLang="pt-BR" sz="1600" dirty="0" err="1"/>
                <a:t>v.a</a:t>
              </a:r>
              <a:r>
                <a:rPr lang="pt-BR" altLang="pt-BR" sz="1600" dirty="0"/>
                <a:t>. qualquer tem uma distribuição normal com média </a:t>
              </a:r>
              <a:r>
                <a:rPr lang="pt-BR" altLang="pt-BR" sz="1600" i="1" dirty="0">
                  <a:latin typeface="Symbol" pitchFamily="18" charset="2"/>
                </a:rPr>
                <a:t>m</a:t>
              </a:r>
              <a:r>
                <a:rPr lang="pt-BR" altLang="pt-BR" sz="1600" dirty="0"/>
                <a:t> e variância </a:t>
              </a:r>
              <a:r>
                <a:rPr lang="pt-BR" altLang="pt-BR" sz="1600" i="1" dirty="0">
                  <a:latin typeface="Symbol" pitchFamily="18" charset="2"/>
                </a:rPr>
                <a:t>s</a:t>
              </a:r>
              <a:r>
                <a:rPr lang="pt-BR" altLang="pt-BR" sz="1600" baseline="30000" dirty="0">
                  <a:latin typeface="Times New Roman" charset="0"/>
                </a:rPr>
                <a:t>2</a:t>
              </a:r>
              <a:r>
                <a:rPr lang="pt-BR" altLang="pt-BR" sz="1600" dirty="0"/>
                <a:t> desconhecidas. Retira-se uma amostra de </a:t>
              </a:r>
              <a:r>
                <a:rPr lang="pt-BR" altLang="pt-BR" sz="1600" dirty="0">
                  <a:latin typeface="Times New Roman" charset="0"/>
                </a:rPr>
                <a:t>25</a:t>
              </a:r>
              <a:r>
                <a:rPr lang="pt-BR" altLang="pt-BR" sz="1600" dirty="0"/>
                <a:t> valores e calcula-se a média amostral e a variância amostral. Construa um IC de </a:t>
              </a:r>
              <a:r>
                <a:rPr lang="pt-BR" altLang="pt-BR" sz="1600" dirty="0">
                  <a:latin typeface="Times New Roman" charset="0"/>
                </a:rPr>
                <a:t>95%</a:t>
              </a:r>
              <a:r>
                <a:rPr lang="pt-BR" altLang="pt-BR" sz="1600" dirty="0"/>
                <a:t> para </a:t>
              </a:r>
              <a:r>
                <a:rPr lang="pt-BR" altLang="pt-BR" sz="1600" i="1" dirty="0">
                  <a:latin typeface="Symbol" pitchFamily="18" charset="2"/>
                </a:rPr>
                <a:t>m</a:t>
              </a:r>
              <a:r>
                <a:rPr lang="pt-BR" altLang="pt-BR" sz="1600" dirty="0"/>
                <a:t> supondo que                e </a:t>
              </a:r>
              <a:r>
                <a:rPr lang="pt-BR" altLang="pt-BR" sz="1600" i="1" dirty="0">
                  <a:latin typeface="Times New Roman" charset="0"/>
                </a:rPr>
                <a:t>s</a:t>
              </a:r>
              <a:r>
                <a:rPr lang="pt-BR" altLang="pt-BR" sz="1600" baseline="30000" dirty="0">
                  <a:latin typeface="Times New Roman" charset="0"/>
                </a:rPr>
                <a:t>2</a:t>
              </a:r>
              <a:r>
                <a:rPr lang="pt-BR" altLang="pt-BR" sz="1600" dirty="0">
                  <a:latin typeface="Times New Roman" charset="0"/>
                </a:rPr>
                <a:t> = 16</a:t>
              </a:r>
              <a:r>
                <a:rPr lang="pt-BR" altLang="pt-BR" sz="1600" dirty="0"/>
                <a:t>.</a:t>
              </a:r>
            </a:p>
          </p:txBody>
        </p:sp>
        <p:graphicFrame>
          <p:nvGraphicFramePr>
            <p:cNvPr id="2460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4722237"/>
                </p:ext>
              </p:extLst>
            </p:nvPr>
          </p:nvGraphicFramePr>
          <p:xfrm>
            <a:off x="4177" y="1263"/>
            <a:ext cx="537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8" name="Equation" r:id="rId3" imgW="596641" imgH="215806" progId="Equation.DSMT4">
                    <p:embed/>
                  </p:oleObj>
                </mc:Choice>
                <mc:Fallback>
                  <p:oleObj name="Equation" r:id="rId3" imgW="596641" imgH="215806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7" y="1263"/>
                          <a:ext cx="537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6438" name="Object 6"/>
          <p:cNvGraphicFramePr>
            <a:graphicFrameLocks noChangeAspect="1"/>
          </p:cNvGraphicFramePr>
          <p:nvPr/>
        </p:nvGraphicFramePr>
        <p:xfrm>
          <a:off x="609600" y="2895600"/>
          <a:ext cx="31591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5" imgW="2209800" imgH="419100" progId="Equation.DSMT4">
                  <p:embed/>
                </p:oleObj>
              </mc:Choice>
              <mc:Fallback>
                <p:oleObj name="Equation" r:id="rId5" imgW="22098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95600"/>
                        <a:ext cx="315912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876800" y="2420938"/>
            <a:ext cx="4000500" cy="2660650"/>
            <a:chOff x="3072" y="1525"/>
            <a:chExt cx="2520" cy="1676"/>
          </a:xfrm>
        </p:grpSpPr>
        <p:grpSp>
          <p:nvGrpSpPr>
            <p:cNvPr id="24591" name="Group 36"/>
            <p:cNvGrpSpPr>
              <a:grpSpLocks/>
            </p:cNvGrpSpPr>
            <p:nvPr/>
          </p:nvGrpSpPr>
          <p:grpSpPr bwMode="auto">
            <a:xfrm>
              <a:off x="3072" y="1525"/>
              <a:ext cx="2520" cy="1676"/>
              <a:chOff x="3072" y="1525"/>
              <a:chExt cx="2520" cy="1676"/>
            </a:xfrm>
          </p:grpSpPr>
          <p:grpSp>
            <p:nvGrpSpPr>
              <p:cNvPr id="24600" name="Group 9"/>
              <p:cNvGrpSpPr>
                <a:grpSpLocks/>
              </p:cNvGrpSpPr>
              <p:nvPr/>
            </p:nvGrpSpPr>
            <p:grpSpPr bwMode="auto">
              <a:xfrm>
                <a:off x="3072" y="1584"/>
                <a:ext cx="2520" cy="1617"/>
                <a:chOff x="2988" y="1872"/>
                <a:chExt cx="2520" cy="1617"/>
              </a:xfrm>
            </p:grpSpPr>
            <p:pic>
              <p:nvPicPr>
                <p:cNvPr id="24603" name="Picture 10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296" t="9618" r="18376" b="11877"/>
                <a:stretch>
                  <a:fillRect/>
                </a:stretch>
              </p:blipFill>
              <p:spPr bwMode="auto">
                <a:xfrm>
                  <a:off x="3026" y="1872"/>
                  <a:ext cx="2432" cy="1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460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988" y="3158"/>
                  <a:ext cx="28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2000">
                      <a:latin typeface="Times New Roman" charset="0"/>
                    </a:rPr>
                    <a:t>-</a:t>
                  </a:r>
                  <a:r>
                    <a:rPr lang="pt-BR" altLang="pt-BR" sz="2000">
                      <a:latin typeface="Times New Roman" charset="0"/>
                      <a:sym typeface="Symbol" pitchFamily="18" charset="2"/>
                    </a:rPr>
                    <a:t></a:t>
                  </a:r>
                  <a:endParaRPr lang="pt-BR" altLang="pt-BR" sz="2000">
                    <a:latin typeface="Times New Roman" charset="0"/>
                  </a:endParaRPr>
                </a:p>
              </p:txBody>
            </p:sp>
            <p:sp>
              <p:nvSpPr>
                <p:cNvPr id="2460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188" y="3160"/>
                  <a:ext cx="32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2000">
                      <a:latin typeface="Times New Roman" charset="0"/>
                    </a:rPr>
                    <a:t>+</a:t>
                  </a:r>
                  <a:r>
                    <a:rPr lang="pt-BR" altLang="pt-BR" sz="2000">
                      <a:latin typeface="Times New Roman" charset="0"/>
                      <a:sym typeface="Symbol" pitchFamily="18" charset="2"/>
                    </a:rPr>
                    <a:t></a:t>
                  </a:r>
                  <a:endParaRPr lang="pt-BR" altLang="pt-BR" sz="2000">
                    <a:latin typeface="Times New Roman" charset="0"/>
                  </a:endParaRPr>
                </a:p>
              </p:txBody>
            </p:sp>
            <p:sp>
              <p:nvSpPr>
                <p:cNvPr id="2460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158" y="3239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2000">
                      <a:latin typeface="Times New Roman" charset="0"/>
                    </a:rPr>
                    <a:t>0</a:t>
                  </a:r>
                </a:p>
              </p:txBody>
            </p:sp>
            <p:sp>
              <p:nvSpPr>
                <p:cNvPr id="24607" name="Line 14"/>
                <p:cNvSpPr>
                  <a:spLocks noChangeShapeType="1"/>
                </p:cNvSpPr>
                <p:nvPr/>
              </p:nvSpPr>
              <p:spPr bwMode="auto">
                <a:xfrm>
                  <a:off x="3024" y="3226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24601" name="Line 15"/>
              <p:cNvSpPr>
                <a:spLocks noChangeShapeType="1"/>
              </p:cNvSpPr>
              <p:nvPr/>
            </p:nvSpPr>
            <p:spPr bwMode="auto">
              <a:xfrm flipH="1">
                <a:off x="4596" y="168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24602" name="Object 16"/>
              <p:cNvGraphicFramePr>
                <a:graphicFrameLocks noChangeAspect="1"/>
              </p:cNvGraphicFramePr>
              <p:nvPr/>
            </p:nvGraphicFramePr>
            <p:xfrm>
              <a:off x="4790" y="1525"/>
              <a:ext cx="160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70" name="Equation" r:id="rId8" imgW="177646" imgH="228402" progId="Equation.DSMT4">
                      <p:embed/>
                    </p:oleObj>
                  </mc:Choice>
                  <mc:Fallback>
                    <p:oleObj name="Equation" r:id="rId8" imgW="177646" imgH="228402" progId="Equation.DSMT4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90" y="1525"/>
                            <a:ext cx="160" cy="205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592" name="Freeform 17"/>
            <p:cNvSpPr>
              <a:spLocks/>
            </p:cNvSpPr>
            <p:nvPr/>
          </p:nvSpPr>
          <p:spPr bwMode="auto">
            <a:xfrm>
              <a:off x="3970" y="1628"/>
              <a:ext cx="746" cy="1306"/>
            </a:xfrm>
            <a:custGeom>
              <a:avLst/>
              <a:gdLst>
                <a:gd name="T0" fmla="*/ 0 w 440"/>
                <a:gd name="T1" fmla="*/ 614384451 h 771"/>
                <a:gd name="T2" fmla="*/ 34014962 w 440"/>
                <a:gd name="T3" fmla="*/ 534417666 h 771"/>
                <a:gd name="T4" fmla="*/ 64206596 w 440"/>
                <a:gd name="T5" fmla="*/ 450946936 h 771"/>
                <a:gd name="T6" fmla="*/ 97778257 w 440"/>
                <a:gd name="T7" fmla="*/ 363478463 h 771"/>
                <a:gd name="T8" fmla="*/ 138208417 w 440"/>
                <a:gd name="T9" fmla="*/ 272823781 h 771"/>
                <a:gd name="T10" fmla="*/ 172156422 w 440"/>
                <a:gd name="T11" fmla="*/ 196874523 h 771"/>
                <a:gd name="T12" fmla="*/ 204949340 w 440"/>
                <a:gd name="T13" fmla="*/ 123904385 h 771"/>
                <a:gd name="T14" fmla="*/ 242008356 w 440"/>
                <a:gd name="T15" fmla="*/ 66943553 h 771"/>
                <a:gd name="T16" fmla="*/ 272436889 w 440"/>
                <a:gd name="T17" fmla="*/ 30475183 h 771"/>
                <a:gd name="T18" fmla="*/ 310376438 w 440"/>
                <a:gd name="T19" fmla="*/ 4409615 h 771"/>
                <a:gd name="T20" fmla="*/ 335072899 w 440"/>
                <a:gd name="T21" fmla="*/ 0 h 771"/>
                <a:gd name="T22" fmla="*/ 366089560 w 440"/>
                <a:gd name="T23" fmla="*/ 0 h 771"/>
                <a:gd name="T24" fmla="*/ 390908742 w 440"/>
                <a:gd name="T25" fmla="*/ 17991092 h 771"/>
                <a:gd name="T26" fmla="*/ 427871813 w 440"/>
                <a:gd name="T27" fmla="*/ 51622035 h 771"/>
                <a:gd name="T28" fmla="*/ 470072341 w 440"/>
                <a:gd name="T29" fmla="*/ 109350076 h 771"/>
                <a:gd name="T30" fmla="*/ 502194218 w 440"/>
                <a:gd name="T31" fmla="*/ 185678760 h 771"/>
                <a:gd name="T32" fmla="*/ 536925781 w 440"/>
                <a:gd name="T33" fmla="*/ 261554499 h 771"/>
                <a:gd name="T34" fmla="*/ 581806456 w 440"/>
                <a:gd name="T35" fmla="*/ 368040550 h 771"/>
                <a:gd name="T36" fmla="*/ 614132696 w 440"/>
                <a:gd name="T37" fmla="*/ 450946936 h 771"/>
                <a:gd name="T38" fmla="*/ 651378526 w 440"/>
                <a:gd name="T39" fmla="*/ 526467313 h 771"/>
                <a:gd name="T40" fmla="*/ 669724531 w 440"/>
                <a:gd name="T41" fmla="*/ 578367986 h 771"/>
                <a:gd name="T42" fmla="*/ 682772273 w 440"/>
                <a:gd name="T43" fmla="*/ 611233847 h 771"/>
                <a:gd name="T44" fmla="*/ 682772273 w 440"/>
                <a:gd name="T45" fmla="*/ 1166826532 h 771"/>
                <a:gd name="T46" fmla="*/ 0 w 440"/>
                <a:gd name="T47" fmla="*/ 1166826532 h 771"/>
                <a:gd name="T48" fmla="*/ 0 w 440"/>
                <a:gd name="T49" fmla="*/ 614384451 h 77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0"/>
                <a:gd name="T76" fmla="*/ 0 h 771"/>
                <a:gd name="T77" fmla="*/ 440 w 440"/>
                <a:gd name="T78" fmla="*/ 771 h 77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0" h="771">
                  <a:moveTo>
                    <a:pt x="0" y="406"/>
                  </a:moveTo>
                  <a:lnTo>
                    <a:pt x="22" y="353"/>
                  </a:lnTo>
                  <a:lnTo>
                    <a:pt x="41" y="298"/>
                  </a:lnTo>
                  <a:lnTo>
                    <a:pt x="63" y="240"/>
                  </a:lnTo>
                  <a:lnTo>
                    <a:pt x="89" y="180"/>
                  </a:lnTo>
                  <a:lnTo>
                    <a:pt x="111" y="130"/>
                  </a:lnTo>
                  <a:lnTo>
                    <a:pt x="132" y="82"/>
                  </a:lnTo>
                  <a:lnTo>
                    <a:pt x="156" y="44"/>
                  </a:lnTo>
                  <a:lnTo>
                    <a:pt x="176" y="20"/>
                  </a:lnTo>
                  <a:lnTo>
                    <a:pt x="200" y="3"/>
                  </a:lnTo>
                  <a:lnTo>
                    <a:pt x="216" y="0"/>
                  </a:lnTo>
                  <a:lnTo>
                    <a:pt x="236" y="0"/>
                  </a:lnTo>
                  <a:lnTo>
                    <a:pt x="252" y="12"/>
                  </a:lnTo>
                  <a:lnTo>
                    <a:pt x="276" y="34"/>
                  </a:lnTo>
                  <a:lnTo>
                    <a:pt x="303" y="72"/>
                  </a:lnTo>
                  <a:lnTo>
                    <a:pt x="324" y="123"/>
                  </a:lnTo>
                  <a:lnTo>
                    <a:pt x="346" y="173"/>
                  </a:lnTo>
                  <a:lnTo>
                    <a:pt x="375" y="243"/>
                  </a:lnTo>
                  <a:lnTo>
                    <a:pt x="396" y="298"/>
                  </a:lnTo>
                  <a:lnTo>
                    <a:pt x="420" y="348"/>
                  </a:lnTo>
                  <a:lnTo>
                    <a:pt x="432" y="382"/>
                  </a:lnTo>
                  <a:lnTo>
                    <a:pt x="440" y="404"/>
                  </a:lnTo>
                  <a:lnTo>
                    <a:pt x="440" y="771"/>
                  </a:lnTo>
                  <a:lnTo>
                    <a:pt x="0" y="771"/>
                  </a:lnTo>
                  <a:lnTo>
                    <a:pt x="0" y="406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4593" name="Text Box 18"/>
            <p:cNvSpPr txBox="1">
              <a:spLocks noChangeArrowheads="1"/>
            </p:cNvSpPr>
            <p:nvPr/>
          </p:nvSpPr>
          <p:spPr bwMode="auto">
            <a:xfrm>
              <a:off x="4164" y="2352"/>
              <a:ext cx="3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95%</a:t>
              </a:r>
            </a:p>
          </p:txBody>
        </p:sp>
        <p:sp>
          <p:nvSpPr>
            <p:cNvPr id="24594" name="Text Box 19"/>
            <p:cNvSpPr txBox="1">
              <a:spLocks noChangeArrowheads="1"/>
            </p:cNvSpPr>
            <p:nvPr/>
          </p:nvSpPr>
          <p:spPr bwMode="auto">
            <a:xfrm>
              <a:off x="4613" y="2885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 i="1">
                  <a:latin typeface="Times New Roman" charset="0"/>
                </a:rPr>
                <a:t>t</a:t>
              </a:r>
            </a:p>
          </p:txBody>
        </p:sp>
        <p:sp>
          <p:nvSpPr>
            <p:cNvPr id="24595" name="Text Box 20"/>
            <p:cNvSpPr txBox="1">
              <a:spLocks noChangeArrowheads="1"/>
            </p:cNvSpPr>
            <p:nvPr/>
          </p:nvSpPr>
          <p:spPr bwMode="auto">
            <a:xfrm>
              <a:off x="3840" y="2885"/>
              <a:ext cx="2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 i="1">
                  <a:latin typeface="Times New Roman" charset="0"/>
                </a:rPr>
                <a:t>-t</a:t>
              </a:r>
            </a:p>
          </p:txBody>
        </p:sp>
        <p:sp>
          <p:nvSpPr>
            <p:cNvPr id="24596" name="Line 21"/>
            <p:cNvSpPr>
              <a:spLocks noChangeShapeType="1"/>
            </p:cNvSpPr>
            <p:nvPr/>
          </p:nvSpPr>
          <p:spPr bwMode="auto">
            <a:xfrm flipV="1">
              <a:off x="4884" y="254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597" name="Line 22"/>
            <p:cNvSpPr>
              <a:spLocks noChangeShapeType="1"/>
            </p:cNvSpPr>
            <p:nvPr/>
          </p:nvSpPr>
          <p:spPr bwMode="auto">
            <a:xfrm flipH="1" flipV="1">
              <a:off x="3636" y="253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598" name="Text Box 23"/>
            <p:cNvSpPr txBox="1">
              <a:spLocks noChangeArrowheads="1"/>
            </p:cNvSpPr>
            <p:nvPr/>
          </p:nvSpPr>
          <p:spPr bwMode="auto">
            <a:xfrm>
              <a:off x="4980" y="2329"/>
              <a:ext cx="3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2,5%</a:t>
              </a:r>
            </a:p>
          </p:txBody>
        </p:sp>
        <p:sp>
          <p:nvSpPr>
            <p:cNvPr id="24599" name="Text Box 24"/>
            <p:cNvSpPr txBox="1">
              <a:spLocks noChangeArrowheads="1"/>
            </p:cNvSpPr>
            <p:nvPr/>
          </p:nvSpPr>
          <p:spPr bwMode="auto">
            <a:xfrm>
              <a:off x="3408" y="2329"/>
              <a:ext cx="3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2,5%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7327900" y="4953000"/>
            <a:ext cx="290513" cy="706438"/>
            <a:chOff x="4616" y="3120"/>
            <a:chExt cx="183" cy="445"/>
          </a:xfrm>
        </p:grpSpPr>
        <p:sp>
          <p:nvSpPr>
            <p:cNvPr id="24589" name="Line 26"/>
            <p:cNvSpPr>
              <a:spLocks noChangeShapeType="1"/>
            </p:cNvSpPr>
            <p:nvPr/>
          </p:nvSpPr>
          <p:spPr bwMode="auto">
            <a:xfrm flipV="1">
              <a:off x="4704" y="3120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590" name="Text Box 27"/>
            <p:cNvSpPr txBox="1">
              <a:spLocks noChangeArrowheads="1"/>
            </p:cNvSpPr>
            <p:nvPr/>
          </p:nvSpPr>
          <p:spPr bwMode="auto">
            <a:xfrm>
              <a:off x="4616" y="3353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olidFill>
                    <a:srgbClr val="FF3300"/>
                  </a:solidFill>
                </a:rPr>
                <a:t>?</a:t>
              </a:r>
            </a:p>
          </p:txBody>
        </p:sp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98E50-C440-4B3E-82BF-206630FAD803}" type="slidenum">
              <a:rPr lang="pt-BR"/>
              <a:pPr>
                <a:defRPr/>
              </a:pPr>
              <a:t>16</a:t>
            </a:fld>
            <a:endParaRPr lang="pt-BR"/>
          </a:p>
        </p:txBody>
      </p:sp>
      <p:sp>
        <p:nvSpPr>
          <p:cNvPr id="38" name="Rectangle 11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 sz="2800" dirty="0"/>
              <a:t>Intervalo de Confiança para </a:t>
            </a:r>
            <a:r>
              <a:rPr lang="pt-BR" sz="2800" i="1" dirty="0">
                <a:sym typeface="Symbol" pitchFamily="18" charset="2"/>
              </a:rPr>
              <a:t></a:t>
            </a:r>
            <a:r>
              <a:rPr lang="pt-BR" sz="2800" dirty="0"/>
              <a:t> com </a:t>
            </a:r>
            <a:r>
              <a:rPr lang="pt-BR" sz="2800" i="1" dirty="0">
                <a:sym typeface="Symbol" pitchFamily="18" charset="2"/>
              </a:rPr>
              <a:t></a:t>
            </a:r>
            <a:r>
              <a:rPr lang="pt-BR" sz="2800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pt-BR" sz="2800" dirty="0"/>
              <a:t> desconhecida</a:t>
            </a:r>
            <a:endParaRPr lang="pt-BR" sz="2800" baseline="300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Distribuição </a:t>
            </a:r>
            <a:r>
              <a:rPr lang="pt-BR" sz="4000" i="1" dirty="0">
                <a:latin typeface="Times New Roman" pitchFamily="18" charset="0"/>
                <a:sym typeface="Symbol" pitchFamily="18" charset="2"/>
              </a:rPr>
              <a:t>t</a:t>
            </a:r>
            <a:r>
              <a:rPr lang="pt-BR" i="1" dirty="0">
                <a:latin typeface="Times New Roman" pitchFamily="18" charset="0"/>
                <a:sym typeface="Symbol" pitchFamily="18" charset="2"/>
              </a:rPr>
              <a:t> de </a:t>
            </a:r>
            <a:r>
              <a:rPr lang="pt-BR" i="1" dirty="0" err="1">
                <a:latin typeface="Times New Roman" pitchFamily="18" charset="0"/>
                <a:sym typeface="Symbol" pitchFamily="18" charset="2"/>
              </a:rPr>
              <a:t>Student</a:t>
            </a:r>
            <a:endParaRPr lang="pt-BR" i="1" dirty="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21507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6" t="9618" r="18376" b="11877"/>
          <a:stretch>
            <a:fillRect/>
          </a:stretch>
        </p:blipFill>
        <p:spPr bwMode="auto">
          <a:xfrm>
            <a:off x="1306513" y="1600200"/>
            <a:ext cx="2506662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Freeform 43" descr="Diagonal para cima clara"/>
          <p:cNvSpPr>
            <a:spLocks/>
          </p:cNvSpPr>
          <p:nvPr/>
        </p:nvSpPr>
        <p:spPr bwMode="auto">
          <a:xfrm>
            <a:off x="3067050" y="2327275"/>
            <a:ext cx="525463" cy="301625"/>
          </a:xfrm>
          <a:custGeom>
            <a:avLst/>
            <a:gdLst>
              <a:gd name="T0" fmla="*/ 0 w 331"/>
              <a:gd name="T1" fmla="*/ 2147483647 h 190"/>
              <a:gd name="T2" fmla="*/ 0 w 331"/>
              <a:gd name="T3" fmla="*/ 0 h 190"/>
              <a:gd name="T4" fmla="*/ 2147483647 w 331"/>
              <a:gd name="T5" fmla="*/ 2147483647 h 190"/>
              <a:gd name="T6" fmla="*/ 2147483647 w 331"/>
              <a:gd name="T7" fmla="*/ 2147483647 h 190"/>
              <a:gd name="T8" fmla="*/ 2147483647 w 331"/>
              <a:gd name="T9" fmla="*/ 2147483647 h 190"/>
              <a:gd name="T10" fmla="*/ 2147483647 w 331"/>
              <a:gd name="T11" fmla="*/ 2147483647 h 190"/>
              <a:gd name="T12" fmla="*/ 2147483647 w 331"/>
              <a:gd name="T13" fmla="*/ 2147483647 h 190"/>
              <a:gd name="T14" fmla="*/ 2147483647 w 331"/>
              <a:gd name="T15" fmla="*/ 2147483647 h 190"/>
              <a:gd name="T16" fmla="*/ 2147483647 w 331"/>
              <a:gd name="T17" fmla="*/ 2147483647 h 190"/>
              <a:gd name="T18" fmla="*/ 2147483647 w 331"/>
              <a:gd name="T19" fmla="*/ 2147483647 h 190"/>
              <a:gd name="T20" fmla="*/ 2147483647 w 331"/>
              <a:gd name="T21" fmla="*/ 2147483647 h 190"/>
              <a:gd name="T22" fmla="*/ 0 w 331"/>
              <a:gd name="T23" fmla="*/ 2147483647 h 19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31"/>
              <a:gd name="T37" fmla="*/ 0 h 190"/>
              <a:gd name="T38" fmla="*/ 331 w 331"/>
              <a:gd name="T39" fmla="*/ 190 h 19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31" h="190">
                <a:moveTo>
                  <a:pt x="0" y="190"/>
                </a:moveTo>
                <a:lnTo>
                  <a:pt x="0" y="0"/>
                </a:lnTo>
                <a:lnTo>
                  <a:pt x="24" y="36"/>
                </a:lnTo>
                <a:lnTo>
                  <a:pt x="53" y="77"/>
                </a:lnTo>
                <a:lnTo>
                  <a:pt x="77" y="104"/>
                </a:lnTo>
                <a:lnTo>
                  <a:pt x="108" y="123"/>
                </a:lnTo>
                <a:lnTo>
                  <a:pt x="137" y="144"/>
                </a:lnTo>
                <a:lnTo>
                  <a:pt x="173" y="159"/>
                </a:lnTo>
                <a:lnTo>
                  <a:pt x="221" y="176"/>
                </a:lnTo>
                <a:lnTo>
                  <a:pt x="269" y="183"/>
                </a:lnTo>
                <a:lnTo>
                  <a:pt x="331" y="190"/>
                </a:lnTo>
                <a:lnTo>
                  <a:pt x="0" y="190"/>
                </a:lnTo>
                <a:close/>
              </a:path>
            </a:pathLst>
          </a:custGeom>
          <a:pattFill prst="ltUpDiag">
            <a:fgClr>
              <a:schemeClr val="tx1"/>
            </a:fgClr>
            <a:bgClr>
              <a:schemeClr val="bg1"/>
            </a:bgClr>
          </a:pattFill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1509" name="Text Box 44"/>
          <p:cNvSpPr txBox="1">
            <a:spLocks noChangeArrowheads="1"/>
          </p:cNvSpPr>
          <p:nvPr/>
        </p:nvSpPr>
        <p:spPr bwMode="auto">
          <a:xfrm>
            <a:off x="1219200" y="2551113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</a:rPr>
              <a:t>-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</a:t>
            </a:r>
            <a:endParaRPr lang="pt-BR" altLang="pt-BR" sz="1600">
              <a:latin typeface="Times New Roman" charset="0"/>
            </a:endParaRPr>
          </a:p>
        </p:txBody>
      </p:sp>
      <p:sp>
        <p:nvSpPr>
          <p:cNvPr id="21510" name="Text Box 45"/>
          <p:cNvSpPr txBox="1">
            <a:spLocks noChangeArrowheads="1"/>
          </p:cNvSpPr>
          <p:nvPr/>
        </p:nvSpPr>
        <p:spPr bwMode="auto">
          <a:xfrm>
            <a:off x="3475038" y="2551113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</a:rPr>
              <a:t>+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</a:t>
            </a:r>
            <a:endParaRPr lang="pt-BR" altLang="pt-BR" sz="1600">
              <a:latin typeface="Times New Roman" charset="0"/>
            </a:endParaRPr>
          </a:p>
        </p:txBody>
      </p:sp>
      <p:sp>
        <p:nvSpPr>
          <p:cNvPr id="21511" name="Text Box 46"/>
          <p:cNvSpPr txBox="1">
            <a:spLocks noChangeArrowheads="1"/>
          </p:cNvSpPr>
          <p:nvPr/>
        </p:nvSpPr>
        <p:spPr bwMode="auto">
          <a:xfrm>
            <a:off x="2435225" y="25511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</a:rPr>
              <a:t>0</a:t>
            </a:r>
          </a:p>
        </p:txBody>
      </p:sp>
      <p:sp>
        <p:nvSpPr>
          <p:cNvPr id="21512" name="Text Box 47"/>
          <p:cNvSpPr txBox="1">
            <a:spLocks noChangeArrowheads="1"/>
          </p:cNvSpPr>
          <p:nvPr/>
        </p:nvSpPr>
        <p:spPr bwMode="auto">
          <a:xfrm>
            <a:off x="2932113" y="2551113"/>
            <a:ext cx="241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charset="0"/>
              </a:rPr>
              <a:t>t</a:t>
            </a:r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2725739" y="2574925"/>
            <a:ext cx="852488" cy="998538"/>
            <a:chOff x="1717" y="1622"/>
            <a:chExt cx="537" cy="629"/>
          </a:xfrm>
        </p:grpSpPr>
        <p:graphicFrame>
          <p:nvGraphicFramePr>
            <p:cNvPr id="21534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3040950"/>
                </p:ext>
              </p:extLst>
            </p:nvPr>
          </p:nvGraphicFramePr>
          <p:xfrm>
            <a:off x="1717" y="2032"/>
            <a:ext cx="537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2" name="Equation" r:id="rId4" imgW="596900" imgH="241300" progId="Equation.DSMT4">
                    <p:embed/>
                  </p:oleObj>
                </mc:Choice>
                <mc:Fallback>
                  <p:oleObj name="Equation" r:id="rId4" imgW="5969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7" y="2032"/>
                          <a:ext cx="537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5" name="Line 52"/>
            <p:cNvSpPr>
              <a:spLocks noChangeShapeType="1"/>
            </p:cNvSpPr>
            <p:nvPr/>
          </p:nvSpPr>
          <p:spPr bwMode="auto">
            <a:xfrm flipH="1">
              <a:off x="1978" y="1622"/>
              <a:ext cx="16" cy="36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21514" name="Picture 5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2" r="28639"/>
          <a:stretch>
            <a:fillRect/>
          </a:stretch>
        </p:blipFill>
        <p:spPr bwMode="auto">
          <a:xfrm>
            <a:off x="5105400" y="1371600"/>
            <a:ext cx="2362200" cy="548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3435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666096"/>
              </p:ext>
            </p:extLst>
          </p:nvPr>
        </p:nvGraphicFramePr>
        <p:xfrm>
          <a:off x="762497" y="5480645"/>
          <a:ext cx="1614488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7" imgW="1130040" imgH="228600" progId="Equation.DSMT4">
                  <p:embed/>
                </p:oleObj>
              </mc:Choice>
              <mc:Fallback>
                <p:oleObj name="Equation" r:id="rId7" imgW="1130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497" y="5480645"/>
                        <a:ext cx="1614488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6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188059"/>
              </p:ext>
            </p:extLst>
          </p:nvPr>
        </p:nvGraphicFramePr>
        <p:xfrm>
          <a:off x="762497" y="5979120"/>
          <a:ext cx="20685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9" imgW="1447560" imgH="228600" progId="Equation.DSMT4">
                  <p:embed/>
                </p:oleObj>
              </mc:Choice>
              <mc:Fallback>
                <p:oleObj name="Equation" r:id="rId9" imgW="1447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497" y="5979120"/>
                        <a:ext cx="206851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7" name="AutoShape 77"/>
          <p:cNvSpPr>
            <a:spLocks noChangeArrowheads="1"/>
          </p:cNvSpPr>
          <p:nvPr/>
        </p:nvSpPr>
        <p:spPr bwMode="auto">
          <a:xfrm>
            <a:off x="4635500" y="4870232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143438" name="Rectangle 78"/>
          <p:cNvSpPr>
            <a:spLocks noChangeArrowheads="1"/>
          </p:cNvSpPr>
          <p:nvPr/>
        </p:nvSpPr>
        <p:spPr bwMode="auto">
          <a:xfrm>
            <a:off x="6200888" y="4917548"/>
            <a:ext cx="347663" cy="153988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143439" name="AutoShape 79"/>
          <p:cNvSpPr>
            <a:spLocks noChangeArrowheads="1"/>
          </p:cNvSpPr>
          <p:nvPr/>
        </p:nvSpPr>
        <p:spPr bwMode="auto">
          <a:xfrm rot="5400000" flipV="1">
            <a:off x="6051332" y="211455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143440" name="Rectangle 80"/>
          <p:cNvSpPr>
            <a:spLocks noChangeArrowheads="1"/>
          </p:cNvSpPr>
          <p:nvPr/>
        </p:nvSpPr>
        <p:spPr bwMode="auto">
          <a:xfrm>
            <a:off x="6169823" y="1377950"/>
            <a:ext cx="324000" cy="14605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2BBF69-1A08-4462-9DC2-528202869134}" type="slidenum">
              <a:rPr lang="pt-BR"/>
              <a:pPr>
                <a:defRPr/>
              </a:pPr>
              <a:t>17</a:t>
            </a:fld>
            <a:endParaRPr lang="pt-BR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74" y="4005064"/>
            <a:ext cx="2127250" cy="1426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54354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7" grpId="0" animBg="1"/>
      <p:bldP spid="143438" grpId="0" animBg="1"/>
      <p:bldP spid="143439" grpId="0" animBg="1"/>
      <p:bldP spid="1434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38"/>
          <p:cNvGrpSpPr>
            <a:grpSpLocks/>
          </p:cNvGrpSpPr>
          <p:nvPr/>
        </p:nvGrpSpPr>
        <p:grpSpPr bwMode="auto">
          <a:xfrm>
            <a:off x="250825" y="1512889"/>
            <a:ext cx="8664575" cy="830263"/>
            <a:chOff x="158" y="953"/>
            <a:chExt cx="5458" cy="523"/>
          </a:xfrm>
        </p:grpSpPr>
        <p:sp>
          <p:nvSpPr>
            <p:cNvPr id="24608" name="Text Box 4"/>
            <p:cNvSpPr txBox="1">
              <a:spLocks noChangeArrowheads="1"/>
            </p:cNvSpPr>
            <p:nvPr/>
          </p:nvSpPr>
          <p:spPr bwMode="auto">
            <a:xfrm>
              <a:off x="158" y="953"/>
              <a:ext cx="545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5763" indent="-385763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Exemplo: uma </a:t>
              </a:r>
              <a:r>
                <a:rPr lang="pt-BR" altLang="pt-BR" sz="1600" dirty="0" err="1"/>
                <a:t>v.a</a:t>
              </a:r>
              <a:r>
                <a:rPr lang="pt-BR" altLang="pt-BR" sz="1600" dirty="0"/>
                <a:t>. qualquer tem uma distribuição normal com média </a:t>
              </a:r>
              <a:r>
                <a:rPr lang="pt-BR" altLang="pt-BR" sz="1600" i="1" dirty="0">
                  <a:latin typeface="Symbol" pitchFamily="18" charset="2"/>
                </a:rPr>
                <a:t>m</a:t>
              </a:r>
              <a:r>
                <a:rPr lang="pt-BR" altLang="pt-BR" sz="1600" dirty="0"/>
                <a:t> e variância </a:t>
              </a:r>
              <a:r>
                <a:rPr lang="pt-BR" altLang="pt-BR" sz="1600" i="1" dirty="0">
                  <a:latin typeface="Symbol" pitchFamily="18" charset="2"/>
                </a:rPr>
                <a:t>s</a:t>
              </a:r>
              <a:r>
                <a:rPr lang="pt-BR" altLang="pt-BR" sz="1600" baseline="30000" dirty="0">
                  <a:latin typeface="Times New Roman" charset="0"/>
                </a:rPr>
                <a:t>2</a:t>
              </a:r>
              <a:r>
                <a:rPr lang="pt-BR" altLang="pt-BR" sz="1600" dirty="0"/>
                <a:t> desconhecidas. Retira-se uma amostra de </a:t>
              </a:r>
              <a:r>
                <a:rPr lang="pt-BR" altLang="pt-BR" sz="1600" dirty="0">
                  <a:latin typeface="Times New Roman" charset="0"/>
                </a:rPr>
                <a:t>25</a:t>
              </a:r>
              <a:r>
                <a:rPr lang="pt-BR" altLang="pt-BR" sz="1600" dirty="0"/>
                <a:t> valores e calcula-se a média amostral e a variância amostral. Construa um IC de </a:t>
              </a:r>
              <a:r>
                <a:rPr lang="pt-BR" altLang="pt-BR" sz="1600" dirty="0">
                  <a:latin typeface="Times New Roman" charset="0"/>
                </a:rPr>
                <a:t>95%</a:t>
              </a:r>
              <a:r>
                <a:rPr lang="pt-BR" altLang="pt-BR" sz="1600" dirty="0"/>
                <a:t> para </a:t>
              </a:r>
              <a:r>
                <a:rPr lang="pt-BR" altLang="pt-BR" sz="1600" i="1" dirty="0">
                  <a:latin typeface="Symbol" pitchFamily="18" charset="2"/>
                </a:rPr>
                <a:t>m</a:t>
              </a:r>
              <a:r>
                <a:rPr lang="pt-BR" altLang="pt-BR" sz="1600" dirty="0"/>
                <a:t> supondo que                e </a:t>
              </a:r>
              <a:r>
                <a:rPr lang="pt-BR" altLang="pt-BR" sz="1600" i="1" dirty="0">
                  <a:latin typeface="Times New Roman" charset="0"/>
                </a:rPr>
                <a:t>s</a:t>
              </a:r>
              <a:r>
                <a:rPr lang="pt-BR" altLang="pt-BR" sz="1600" baseline="30000" dirty="0">
                  <a:latin typeface="Times New Roman" charset="0"/>
                </a:rPr>
                <a:t>2</a:t>
              </a:r>
              <a:r>
                <a:rPr lang="pt-BR" altLang="pt-BR" sz="1600" dirty="0">
                  <a:latin typeface="Times New Roman" charset="0"/>
                </a:rPr>
                <a:t> = 16</a:t>
              </a:r>
              <a:r>
                <a:rPr lang="pt-BR" altLang="pt-BR" sz="1600" dirty="0"/>
                <a:t>.</a:t>
              </a:r>
            </a:p>
          </p:txBody>
        </p:sp>
        <p:graphicFrame>
          <p:nvGraphicFramePr>
            <p:cNvPr id="2460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8978771"/>
                </p:ext>
              </p:extLst>
            </p:nvPr>
          </p:nvGraphicFramePr>
          <p:xfrm>
            <a:off x="4177" y="1263"/>
            <a:ext cx="537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2" name="Equation" r:id="rId3" imgW="596641" imgH="215806" progId="Equation.DSMT4">
                    <p:embed/>
                  </p:oleObj>
                </mc:Choice>
                <mc:Fallback>
                  <p:oleObj name="Equation" r:id="rId3" imgW="596641" imgH="21580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7" y="1263"/>
                          <a:ext cx="537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6438" name="Object 6"/>
          <p:cNvGraphicFramePr>
            <a:graphicFrameLocks noChangeAspect="1"/>
          </p:cNvGraphicFramePr>
          <p:nvPr/>
        </p:nvGraphicFramePr>
        <p:xfrm>
          <a:off x="609600" y="2895600"/>
          <a:ext cx="31591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5" imgW="2209800" imgH="419100" progId="Equation.DSMT4">
                  <p:embed/>
                </p:oleObj>
              </mc:Choice>
              <mc:Fallback>
                <p:oleObj name="Equation" r:id="rId5" imgW="22098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95600"/>
                        <a:ext cx="315912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876800" y="2420938"/>
            <a:ext cx="4000500" cy="2660650"/>
            <a:chOff x="3072" y="1525"/>
            <a:chExt cx="2520" cy="1676"/>
          </a:xfrm>
        </p:grpSpPr>
        <p:grpSp>
          <p:nvGrpSpPr>
            <p:cNvPr id="24591" name="Group 36"/>
            <p:cNvGrpSpPr>
              <a:grpSpLocks/>
            </p:cNvGrpSpPr>
            <p:nvPr/>
          </p:nvGrpSpPr>
          <p:grpSpPr bwMode="auto">
            <a:xfrm>
              <a:off x="3072" y="1525"/>
              <a:ext cx="2520" cy="1676"/>
              <a:chOff x="3072" y="1525"/>
              <a:chExt cx="2520" cy="1676"/>
            </a:xfrm>
          </p:grpSpPr>
          <p:grpSp>
            <p:nvGrpSpPr>
              <p:cNvPr id="24600" name="Group 9"/>
              <p:cNvGrpSpPr>
                <a:grpSpLocks/>
              </p:cNvGrpSpPr>
              <p:nvPr/>
            </p:nvGrpSpPr>
            <p:grpSpPr bwMode="auto">
              <a:xfrm>
                <a:off x="3072" y="1584"/>
                <a:ext cx="2520" cy="1617"/>
                <a:chOff x="2988" y="1872"/>
                <a:chExt cx="2520" cy="1617"/>
              </a:xfrm>
            </p:grpSpPr>
            <p:pic>
              <p:nvPicPr>
                <p:cNvPr id="24603" name="Picture 10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296" t="9618" r="18376" b="11877"/>
                <a:stretch>
                  <a:fillRect/>
                </a:stretch>
              </p:blipFill>
              <p:spPr bwMode="auto">
                <a:xfrm>
                  <a:off x="3026" y="1872"/>
                  <a:ext cx="2432" cy="1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460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988" y="3158"/>
                  <a:ext cx="28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2000">
                      <a:latin typeface="Times New Roman" charset="0"/>
                    </a:rPr>
                    <a:t>-</a:t>
                  </a:r>
                  <a:r>
                    <a:rPr lang="pt-BR" altLang="pt-BR" sz="2000">
                      <a:latin typeface="Times New Roman" charset="0"/>
                      <a:sym typeface="Symbol" pitchFamily="18" charset="2"/>
                    </a:rPr>
                    <a:t></a:t>
                  </a:r>
                  <a:endParaRPr lang="pt-BR" altLang="pt-BR" sz="2000">
                    <a:latin typeface="Times New Roman" charset="0"/>
                  </a:endParaRPr>
                </a:p>
              </p:txBody>
            </p:sp>
            <p:sp>
              <p:nvSpPr>
                <p:cNvPr id="2460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188" y="3160"/>
                  <a:ext cx="32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2000">
                      <a:latin typeface="Times New Roman" charset="0"/>
                    </a:rPr>
                    <a:t>+</a:t>
                  </a:r>
                  <a:r>
                    <a:rPr lang="pt-BR" altLang="pt-BR" sz="2000">
                      <a:latin typeface="Times New Roman" charset="0"/>
                      <a:sym typeface="Symbol" pitchFamily="18" charset="2"/>
                    </a:rPr>
                    <a:t></a:t>
                  </a:r>
                  <a:endParaRPr lang="pt-BR" altLang="pt-BR" sz="2000">
                    <a:latin typeface="Times New Roman" charset="0"/>
                  </a:endParaRPr>
                </a:p>
              </p:txBody>
            </p:sp>
            <p:sp>
              <p:nvSpPr>
                <p:cNvPr id="2460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158" y="3239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2000">
                      <a:latin typeface="Times New Roman" charset="0"/>
                    </a:rPr>
                    <a:t>0</a:t>
                  </a:r>
                </a:p>
              </p:txBody>
            </p:sp>
            <p:sp>
              <p:nvSpPr>
                <p:cNvPr id="24607" name="Line 14"/>
                <p:cNvSpPr>
                  <a:spLocks noChangeShapeType="1"/>
                </p:cNvSpPr>
                <p:nvPr/>
              </p:nvSpPr>
              <p:spPr bwMode="auto">
                <a:xfrm>
                  <a:off x="3024" y="3226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24601" name="Line 15"/>
              <p:cNvSpPr>
                <a:spLocks noChangeShapeType="1"/>
              </p:cNvSpPr>
              <p:nvPr/>
            </p:nvSpPr>
            <p:spPr bwMode="auto">
              <a:xfrm flipH="1">
                <a:off x="4596" y="168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24602" name="Object 16"/>
              <p:cNvGraphicFramePr>
                <a:graphicFrameLocks noChangeAspect="1"/>
              </p:cNvGraphicFramePr>
              <p:nvPr/>
            </p:nvGraphicFramePr>
            <p:xfrm>
              <a:off x="4790" y="1525"/>
              <a:ext cx="160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24" name="Equation" r:id="rId8" imgW="177646" imgH="228402" progId="Equation.DSMT4">
                      <p:embed/>
                    </p:oleObj>
                  </mc:Choice>
                  <mc:Fallback>
                    <p:oleObj name="Equation" r:id="rId8" imgW="177646" imgH="22840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90" y="1525"/>
                            <a:ext cx="160" cy="205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592" name="Freeform 17"/>
            <p:cNvSpPr>
              <a:spLocks/>
            </p:cNvSpPr>
            <p:nvPr/>
          </p:nvSpPr>
          <p:spPr bwMode="auto">
            <a:xfrm>
              <a:off x="3970" y="1628"/>
              <a:ext cx="746" cy="1306"/>
            </a:xfrm>
            <a:custGeom>
              <a:avLst/>
              <a:gdLst>
                <a:gd name="T0" fmla="*/ 0 w 440"/>
                <a:gd name="T1" fmla="*/ 614384451 h 771"/>
                <a:gd name="T2" fmla="*/ 34014962 w 440"/>
                <a:gd name="T3" fmla="*/ 534417666 h 771"/>
                <a:gd name="T4" fmla="*/ 64206596 w 440"/>
                <a:gd name="T5" fmla="*/ 450946936 h 771"/>
                <a:gd name="T6" fmla="*/ 97778257 w 440"/>
                <a:gd name="T7" fmla="*/ 363478463 h 771"/>
                <a:gd name="T8" fmla="*/ 138208417 w 440"/>
                <a:gd name="T9" fmla="*/ 272823781 h 771"/>
                <a:gd name="T10" fmla="*/ 172156422 w 440"/>
                <a:gd name="T11" fmla="*/ 196874523 h 771"/>
                <a:gd name="T12" fmla="*/ 204949340 w 440"/>
                <a:gd name="T13" fmla="*/ 123904385 h 771"/>
                <a:gd name="T14" fmla="*/ 242008356 w 440"/>
                <a:gd name="T15" fmla="*/ 66943553 h 771"/>
                <a:gd name="T16" fmla="*/ 272436889 w 440"/>
                <a:gd name="T17" fmla="*/ 30475183 h 771"/>
                <a:gd name="T18" fmla="*/ 310376438 w 440"/>
                <a:gd name="T19" fmla="*/ 4409615 h 771"/>
                <a:gd name="T20" fmla="*/ 335072899 w 440"/>
                <a:gd name="T21" fmla="*/ 0 h 771"/>
                <a:gd name="T22" fmla="*/ 366089560 w 440"/>
                <a:gd name="T23" fmla="*/ 0 h 771"/>
                <a:gd name="T24" fmla="*/ 390908742 w 440"/>
                <a:gd name="T25" fmla="*/ 17991092 h 771"/>
                <a:gd name="T26" fmla="*/ 427871813 w 440"/>
                <a:gd name="T27" fmla="*/ 51622035 h 771"/>
                <a:gd name="T28" fmla="*/ 470072341 w 440"/>
                <a:gd name="T29" fmla="*/ 109350076 h 771"/>
                <a:gd name="T30" fmla="*/ 502194218 w 440"/>
                <a:gd name="T31" fmla="*/ 185678760 h 771"/>
                <a:gd name="T32" fmla="*/ 536925781 w 440"/>
                <a:gd name="T33" fmla="*/ 261554499 h 771"/>
                <a:gd name="T34" fmla="*/ 581806456 w 440"/>
                <a:gd name="T35" fmla="*/ 368040550 h 771"/>
                <a:gd name="T36" fmla="*/ 614132696 w 440"/>
                <a:gd name="T37" fmla="*/ 450946936 h 771"/>
                <a:gd name="T38" fmla="*/ 651378526 w 440"/>
                <a:gd name="T39" fmla="*/ 526467313 h 771"/>
                <a:gd name="T40" fmla="*/ 669724531 w 440"/>
                <a:gd name="T41" fmla="*/ 578367986 h 771"/>
                <a:gd name="T42" fmla="*/ 682772273 w 440"/>
                <a:gd name="T43" fmla="*/ 611233847 h 771"/>
                <a:gd name="T44" fmla="*/ 682772273 w 440"/>
                <a:gd name="T45" fmla="*/ 1166826532 h 771"/>
                <a:gd name="T46" fmla="*/ 0 w 440"/>
                <a:gd name="T47" fmla="*/ 1166826532 h 771"/>
                <a:gd name="T48" fmla="*/ 0 w 440"/>
                <a:gd name="T49" fmla="*/ 614384451 h 77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0"/>
                <a:gd name="T76" fmla="*/ 0 h 771"/>
                <a:gd name="T77" fmla="*/ 440 w 440"/>
                <a:gd name="T78" fmla="*/ 771 h 77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0" h="771">
                  <a:moveTo>
                    <a:pt x="0" y="406"/>
                  </a:moveTo>
                  <a:lnTo>
                    <a:pt x="22" y="353"/>
                  </a:lnTo>
                  <a:lnTo>
                    <a:pt x="41" y="298"/>
                  </a:lnTo>
                  <a:lnTo>
                    <a:pt x="63" y="240"/>
                  </a:lnTo>
                  <a:lnTo>
                    <a:pt x="89" y="180"/>
                  </a:lnTo>
                  <a:lnTo>
                    <a:pt x="111" y="130"/>
                  </a:lnTo>
                  <a:lnTo>
                    <a:pt x="132" y="82"/>
                  </a:lnTo>
                  <a:lnTo>
                    <a:pt x="156" y="44"/>
                  </a:lnTo>
                  <a:lnTo>
                    <a:pt x="176" y="20"/>
                  </a:lnTo>
                  <a:lnTo>
                    <a:pt x="200" y="3"/>
                  </a:lnTo>
                  <a:lnTo>
                    <a:pt x="216" y="0"/>
                  </a:lnTo>
                  <a:lnTo>
                    <a:pt x="236" y="0"/>
                  </a:lnTo>
                  <a:lnTo>
                    <a:pt x="252" y="12"/>
                  </a:lnTo>
                  <a:lnTo>
                    <a:pt x="276" y="34"/>
                  </a:lnTo>
                  <a:lnTo>
                    <a:pt x="303" y="72"/>
                  </a:lnTo>
                  <a:lnTo>
                    <a:pt x="324" y="123"/>
                  </a:lnTo>
                  <a:lnTo>
                    <a:pt x="346" y="173"/>
                  </a:lnTo>
                  <a:lnTo>
                    <a:pt x="375" y="243"/>
                  </a:lnTo>
                  <a:lnTo>
                    <a:pt x="396" y="298"/>
                  </a:lnTo>
                  <a:lnTo>
                    <a:pt x="420" y="348"/>
                  </a:lnTo>
                  <a:lnTo>
                    <a:pt x="432" y="382"/>
                  </a:lnTo>
                  <a:lnTo>
                    <a:pt x="440" y="404"/>
                  </a:lnTo>
                  <a:lnTo>
                    <a:pt x="440" y="771"/>
                  </a:lnTo>
                  <a:lnTo>
                    <a:pt x="0" y="771"/>
                  </a:lnTo>
                  <a:lnTo>
                    <a:pt x="0" y="406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4593" name="Text Box 18"/>
            <p:cNvSpPr txBox="1">
              <a:spLocks noChangeArrowheads="1"/>
            </p:cNvSpPr>
            <p:nvPr/>
          </p:nvSpPr>
          <p:spPr bwMode="auto">
            <a:xfrm>
              <a:off x="4164" y="2352"/>
              <a:ext cx="3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95%</a:t>
              </a:r>
            </a:p>
          </p:txBody>
        </p:sp>
        <p:sp>
          <p:nvSpPr>
            <p:cNvPr id="24594" name="Text Box 19"/>
            <p:cNvSpPr txBox="1">
              <a:spLocks noChangeArrowheads="1"/>
            </p:cNvSpPr>
            <p:nvPr/>
          </p:nvSpPr>
          <p:spPr bwMode="auto">
            <a:xfrm>
              <a:off x="4613" y="2885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 i="1">
                  <a:latin typeface="Times New Roman" charset="0"/>
                </a:rPr>
                <a:t>t</a:t>
              </a:r>
            </a:p>
          </p:txBody>
        </p:sp>
        <p:sp>
          <p:nvSpPr>
            <p:cNvPr id="24595" name="Text Box 20"/>
            <p:cNvSpPr txBox="1">
              <a:spLocks noChangeArrowheads="1"/>
            </p:cNvSpPr>
            <p:nvPr/>
          </p:nvSpPr>
          <p:spPr bwMode="auto">
            <a:xfrm>
              <a:off x="3840" y="2885"/>
              <a:ext cx="2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 i="1">
                  <a:latin typeface="Times New Roman" charset="0"/>
                </a:rPr>
                <a:t>-t</a:t>
              </a:r>
            </a:p>
          </p:txBody>
        </p:sp>
        <p:sp>
          <p:nvSpPr>
            <p:cNvPr id="24596" name="Line 21"/>
            <p:cNvSpPr>
              <a:spLocks noChangeShapeType="1"/>
            </p:cNvSpPr>
            <p:nvPr/>
          </p:nvSpPr>
          <p:spPr bwMode="auto">
            <a:xfrm flipV="1">
              <a:off x="4884" y="254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597" name="Line 22"/>
            <p:cNvSpPr>
              <a:spLocks noChangeShapeType="1"/>
            </p:cNvSpPr>
            <p:nvPr/>
          </p:nvSpPr>
          <p:spPr bwMode="auto">
            <a:xfrm flipH="1" flipV="1">
              <a:off x="3636" y="253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598" name="Text Box 23"/>
            <p:cNvSpPr txBox="1">
              <a:spLocks noChangeArrowheads="1"/>
            </p:cNvSpPr>
            <p:nvPr/>
          </p:nvSpPr>
          <p:spPr bwMode="auto">
            <a:xfrm>
              <a:off x="4980" y="2329"/>
              <a:ext cx="3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2,5%</a:t>
              </a:r>
            </a:p>
          </p:txBody>
        </p:sp>
        <p:sp>
          <p:nvSpPr>
            <p:cNvPr id="24599" name="Text Box 24"/>
            <p:cNvSpPr txBox="1">
              <a:spLocks noChangeArrowheads="1"/>
            </p:cNvSpPr>
            <p:nvPr/>
          </p:nvSpPr>
          <p:spPr bwMode="auto">
            <a:xfrm>
              <a:off x="3408" y="2329"/>
              <a:ext cx="3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2,5%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7327900" y="4953000"/>
            <a:ext cx="290513" cy="706438"/>
            <a:chOff x="4616" y="3120"/>
            <a:chExt cx="183" cy="445"/>
          </a:xfrm>
        </p:grpSpPr>
        <p:sp>
          <p:nvSpPr>
            <p:cNvPr id="24589" name="Line 26"/>
            <p:cNvSpPr>
              <a:spLocks noChangeShapeType="1"/>
            </p:cNvSpPr>
            <p:nvPr/>
          </p:nvSpPr>
          <p:spPr bwMode="auto">
            <a:xfrm flipV="1">
              <a:off x="4704" y="3120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590" name="Text Box 27"/>
            <p:cNvSpPr txBox="1">
              <a:spLocks noChangeArrowheads="1"/>
            </p:cNvSpPr>
            <p:nvPr/>
          </p:nvSpPr>
          <p:spPr bwMode="auto">
            <a:xfrm>
              <a:off x="4616" y="3353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olidFill>
                    <a:srgbClr val="FF3300"/>
                  </a:solidFill>
                </a:rPr>
                <a:t>?</a:t>
              </a:r>
            </a:p>
          </p:txBody>
        </p:sp>
      </p:grpSp>
      <p:sp>
        <p:nvSpPr>
          <p:cNvPr id="146460" name="Text Box 28"/>
          <p:cNvSpPr txBox="1">
            <a:spLocks noChangeArrowheads="1"/>
          </p:cNvSpPr>
          <p:nvPr/>
        </p:nvSpPr>
        <p:spPr bwMode="auto">
          <a:xfrm>
            <a:off x="7156450" y="5394325"/>
            <a:ext cx="6413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FF3300"/>
                </a:solidFill>
                <a:latin typeface="Times New Roman" charset="0"/>
              </a:rPr>
              <a:t>2,064</a:t>
            </a:r>
          </a:p>
        </p:txBody>
      </p:sp>
      <p:graphicFrame>
        <p:nvGraphicFramePr>
          <p:cNvPr id="146461" name="Object 29"/>
          <p:cNvGraphicFramePr>
            <a:graphicFrameLocks noChangeAspect="1"/>
          </p:cNvGraphicFramePr>
          <p:nvPr/>
        </p:nvGraphicFramePr>
        <p:xfrm>
          <a:off x="609600" y="3602038"/>
          <a:ext cx="46291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10" imgW="3238500" imgH="419100" progId="Equation.DSMT4">
                  <p:embed/>
                </p:oleObj>
              </mc:Choice>
              <mc:Fallback>
                <p:oleObj name="Equation" r:id="rId10" imgW="32385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602038"/>
                        <a:ext cx="462915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62" name="Object 30"/>
          <p:cNvGraphicFramePr>
            <a:graphicFrameLocks noChangeAspect="1"/>
          </p:cNvGraphicFramePr>
          <p:nvPr/>
        </p:nvGraphicFramePr>
        <p:xfrm>
          <a:off x="609600" y="4441825"/>
          <a:ext cx="390366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12" imgW="2730500" imgH="203200" progId="Equation.DSMT4">
                  <p:embed/>
                </p:oleObj>
              </mc:Choice>
              <mc:Fallback>
                <p:oleObj name="Equation" r:id="rId12" imgW="2730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41825"/>
                        <a:ext cx="390366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63" name="Object 31"/>
          <p:cNvGraphicFramePr>
            <a:graphicFrameLocks noChangeAspect="1"/>
          </p:cNvGraphicFramePr>
          <p:nvPr/>
        </p:nvGraphicFramePr>
        <p:xfrm>
          <a:off x="609600" y="5167313"/>
          <a:ext cx="295751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14" imgW="2070100" imgH="203200" progId="Equation.DSMT4">
                  <p:embed/>
                </p:oleObj>
              </mc:Choice>
              <mc:Fallback>
                <p:oleObj name="Equation" r:id="rId14" imgW="2070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167313"/>
                        <a:ext cx="295751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64" name="Rectangle 32"/>
          <p:cNvSpPr>
            <a:spLocks noChangeArrowheads="1"/>
          </p:cNvSpPr>
          <p:nvPr/>
        </p:nvSpPr>
        <p:spPr bwMode="auto">
          <a:xfrm>
            <a:off x="533400" y="5029200"/>
            <a:ext cx="3105150" cy="5334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98E50-C440-4B3E-82BF-206630FAD803}" type="slidenum">
              <a:rPr lang="pt-BR"/>
              <a:pPr>
                <a:defRPr/>
              </a:pPr>
              <a:t>18</a:t>
            </a:fld>
            <a:endParaRPr lang="pt-BR"/>
          </a:p>
        </p:txBody>
      </p:sp>
      <p:sp>
        <p:nvSpPr>
          <p:cNvPr id="38" name="Rectangle 11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 sz="2800" dirty="0"/>
              <a:t>Intervalo de Confiança para </a:t>
            </a:r>
            <a:r>
              <a:rPr lang="pt-BR" sz="2800" i="1" dirty="0">
                <a:sym typeface="Symbol" pitchFamily="18" charset="2"/>
              </a:rPr>
              <a:t></a:t>
            </a:r>
            <a:r>
              <a:rPr lang="pt-BR" sz="2800" dirty="0"/>
              <a:t> com </a:t>
            </a:r>
            <a:r>
              <a:rPr lang="pt-BR" sz="2800" i="1" dirty="0">
                <a:sym typeface="Symbol" pitchFamily="18" charset="2"/>
              </a:rPr>
              <a:t></a:t>
            </a:r>
            <a:r>
              <a:rPr lang="pt-BR" sz="2800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pt-BR" sz="2800" dirty="0"/>
              <a:t> desconhecida</a:t>
            </a:r>
            <a:endParaRPr lang="pt-BR" sz="2800" baseline="30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7657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6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35"/>
          <p:cNvGraphicFramePr>
            <a:graphicFrameLocks noChangeAspect="1"/>
          </p:cNvGraphicFramePr>
          <p:nvPr/>
        </p:nvGraphicFramePr>
        <p:xfrm>
          <a:off x="885825" y="1570038"/>
          <a:ext cx="12731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3" imgW="888614" imgH="393529" progId="Equation.DSMT4">
                  <p:embed/>
                </p:oleObj>
              </mc:Choice>
              <mc:Fallback>
                <p:oleObj name="Equation" r:id="rId3" imgW="888614" imgH="393529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1570038"/>
                        <a:ext cx="127317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Intervalo de Confiança para </a:t>
            </a:r>
            <a:r>
              <a:rPr lang="pt-BR">
                <a:sym typeface="Symbol" pitchFamily="18" charset="2"/>
              </a:rPr>
              <a:t>proporção</a:t>
            </a:r>
            <a:r>
              <a:rPr lang="pt-BR" i="1">
                <a:sym typeface="Symbol" pitchFamily="18" charset="2"/>
              </a:rPr>
              <a:t> </a:t>
            </a:r>
            <a:r>
              <a:rPr lang="pt-BR" i="1">
                <a:latin typeface="Times New Roman" pitchFamily="18" charset="0"/>
                <a:sym typeface="Symbol" pitchFamily="18" charset="2"/>
              </a:rPr>
              <a:t>p</a:t>
            </a:r>
          </a:p>
        </p:txBody>
      </p:sp>
      <p:graphicFrame>
        <p:nvGraphicFramePr>
          <p:cNvPr id="1659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358093"/>
              </p:ext>
            </p:extLst>
          </p:nvPr>
        </p:nvGraphicFramePr>
        <p:xfrm>
          <a:off x="919163" y="2396952"/>
          <a:ext cx="90805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Equation" r:id="rId5" imgW="634725" imgH="622030" progId="Equation.DSMT4">
                  <p:embed/>
                </p:oleObj>
              </mc:Choice>
              <mc:Fallback>
                <p:oleObj name="Equation" r:id="rId5" imgW="634725" imgH="62203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2396952"/>
                        <a:ext cx="90805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411989"/>
              </p:ext>
            </p:extLst>
          </p:nvPr>
        </p:nvGraphicFramePr>
        <p:xfrm>
          <a:off x="1692275" y="2557289"/>
          <a:ext cx="6540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Equation" r:id="rId7" imgW="457002" imgH="203112" progId="Equation.DSMT4">
                  <p:embed/>
                </p:oleObj>
              </mc:Choice>
              <mc:Fallback>
                <p:oleObj name="Equation" r:id="rId7" imgW="457002" imgH="20311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557289"/>
                        <a:ext cx="654050" cy="288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2" name="Object 24"/>
          <p:cNvGraphicFramePr>
            <a:graphicFrameLocks noChangeAspect="1"/>
          </p:cNvGraphicFramePr>
          <p:nvPr/>
        </p:nvGraphicFramePr>
        <p:xfrm>
          <a:off x="865188" y="3505200"/>
          <a:ext cx="230505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Equation" r:id="rId9" imgW="1612900" imgH="622300" progId="Equation.DSMT4">
                  <p:embed/>
                </p:oleObj>
              </mc:Choice>
              <mc:Fallback>
                <p:oleObj name="Equation" r:id="rId9" imgW="1612900" imgH="6223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3505200"/>
                        <a:ext cx="230505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15" name="Rectangle 27"/>
          <p:cNvSpPr>
            <a:spLocks noChangeArrowheads="1"/>
          </p:cNvSpPr>
          <p:nvPr/>
        </p:nvSpPr>
        <p:spPr bwMode="auto">
          <a:xfrm>
            <a:off x="685800" y="5348288"/>
            <a:ext cx="3657600" cy="762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165916" name="Text Box 28"/>
          <p:cNvSpPr txBox="1">
            <a:spLocks noChangeArrowheads="1"/>
          </p:cNvSpPr>
          <p:nvPr/>
        </p:nvSpPr>
        <p:spPr bwMode="auto">
          <a:xfrm>
            <a:off x="1752600" y="6186488"/>
            <a:ext cx="1165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FF3300"/>
                </a:solidFill>
              </a:rPr>
              <a:t>IC para </a:t>
            </a:r>
            <a:r>
              <a:rPr lang="pt-BR" altLang="pt-BR" sz="1800" i="1">
                <a:solidFill>
                  <a:srgbClr val="FF3300"/>
                </a:solidFill>
                <a:latin typeface="Times New Roman" charset="0"/>
              </a:rPr>
              <a:t>p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517525" y="2204864"/>
            <a:ext cx="1127125" cy="1208088"/>
            <a:chOff x="326" y="1314"/>
            <a:chExt cx="710" cy="761"/>
          </a:xfrm>
        </p:grpSpPr>
        <p:sp>
          <p:nvSpPr>
            <p:cNvPr id="26658" name="Oval 32"/>
            <p:cNvSpPr>
              <a:spLocks noChangeArrowheads="1"/>
            </p:cNvSpPr>
            <p:nvPr/>
          </p:nvSpPr>
          <p:spPr bwMode="auto">
            <a:xfrm>
              <a:off x="460" y="1314"/>
              <a:ext cx="576" cy="72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6659" name="Text Box 33"/>
            <p:cNvSpPr txBox="1">
              <a:spLocks noChangeArrowheads="1"/>
            </p:cNvSpPr>
            <p:nvPr/>
          </p:nvSpPr>
          <p:spPr bwMode="auto">
            <a:xfrm>
              <a:off x="326" y="1863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solidFill>
                    <a:srgbClr val="FF3300"/>
                  </a:solidFill>
                  <a:latin typeface="Times New Roman" charset="0"/>
                </a:rPr>
                <a:t>Z</a:t>
              </a: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743450" y="2895600"/>
            <a:ext cx="4000500" cy="3108325"/>
            <a:chOff x="2988" y="1824"/>
            <a:chExt cx="2520" cy="1958"/>
          </a:xfrm>
        </p:grpSpPr>
        <p:grpSp>
          <p:nvGrpSpPr>
            <p:cNvPr id="26638" name="Group 36"/>
            <p:cNvGrpSpPr>
              <a:grpSpLocks/>
            </p:cNvGrpSpPr>
            <p:nvPr/>
          </p:nvGrpSpPr>
          <p:grpSpPr bwMode="auto">
            <a:xfrm>
              <a:off x="2988" y="1824"/>
              <a:ext cx="2520" cy="1665"/>
              <a:chOff x="2988" y="1824"/>
              <a:chExt cx="2520" cy="1665"/>
            </a:xfrm>
          </p:grpSpPr>
          <p:grpSp>
            <p:nvGrpSpPr>
              <p:cNvPr id="26650" name="Group 3"/>
              <p:cNvGrpSpPr>
                <a:grpSpLocks/>
              </p:cNvGrpSpPr>
              <p:nvPr/>
            </p:nvGrpSpPr>
            <p:grpSpPr bwMode="auto">
              <a:xfrm>
                <a:off x="2988" y="1872"/>
                <a:ext cx="2520" cy="1617"/>
                <a:chOff x="2988" y="1872"/>
                <a:chExt cx="2520" cy="1617"/>
              </a:xfrm>
            </p:grpSpPr>
            <p:pic>
              <p:nvPicPr>
                <p:cNvPr id="26653" name="Picture 4"/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296" t="9618" r="18376" b="11877"/>
                <a:stretch>
                  <a:fillRect/>
                </a:stretch>
              </p:blipFill>
              <p:spPr bwMode="auto">
                <a:xfrm>
                  <a:off x="3026" y="1872"/>
                  <a:ext cx="2432" cy="1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654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988" y="3158"/>
                  <a:ext cx="28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2000">
                      <a:latin typeface="Times New Roman" charset="0"/>
                    </a:rPr>
                    <a:t>-</a:t>
                  </a:r>
                  <a:r>
                    <a:rPr lang="pt-BR" altLang="pt-BR" sz="2000">
                      <a:latin typeface="Times New Roman" charset="0"/>
                      <a:sym typeface="Symbol" pitchFamily="18" charset="2"/>
                    </a:rPr>
                    <a:t></a:t>
                  </a:r>
                  <a:endParaRPr lang="pt-BR" altLang="pt-BR" sz="2000">
                    <a:latin typeface="Times New Roman" charset="0"/>
                  </a:endParaRPr>
                </a:p>
              </p:txBody>
            </p:sp>
            <p:sp>
              <p:nvSpPr>
                <p:cNvPr id="2665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5188" y="3160"/>
                  <a:ext cx="32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2000">
                      <a:latin typeface="Times New Roman" charset="0"/>
                    </a:rPr>
                    <a:t>+</a:t>
                  </a:r>
                  <a:r>
                    <a:rPr lang="pt-BR" altLang="pt-BR" sz="2000">
                      <a:latin typeface="Times New Roman" charset="0"/>
                      <a:sym typeface="Symbol" pitchFamily="18" charset="2"/>
                    </a:rPr>
                    <a:t></a:t>
                  </a:r>
                  <a:endParaRPr lang="pt-BR" altLang="pt-BR" sz="2000">
                    <a:latin typeface="Times New Roman" charset="0"/>
                  </a:endParaRPr>
                </a:p>
              </p:txBody>
            </p:sp>
            <p:sp>
              <p:nvSpPr>
                <p:cNvPr id="26656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158" y="3239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2000">
                      <a:latin typeface="Times New Roman" charset="0"/>
                    </a:rPr>
                    <a:t>0</a:t>
                  </a:r>
                </a:p>
              </p:txBody>
            </p:sp>
            <p:sp>
              <p:nvSpPr>
                <p:cNvPr id="26657" name="Line 8"/>
                <p:cNvSpPr>
                  <a:spLocks noChangeShapeType="1"/>
                </p:cNvSpPr>
                <p:nvPr/>
              </p:nvSpPr>
              <p:spPr bwMode="auto">
                <a:xfrm>
                  <a:off x="3024" y="3226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26651" name="Line 9"/>
              <p:cNvSpPr>
                <a:spLocks noChangeShapeType="1"/>
              </p:cNvSpPr>
              <p:nvPr/>
            </p:nvSpPr>
            <p:spPr bwMode="auto">
              <a:xfrm flipH="1">
                <a:off x="4512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26652" name="Object 10"/>
              <p:cNvGraphicFramePr>
                <a:graphicFrameLocks noChangeAspect="1"/>
              </p:cNvGraphicFramePr>
              <p:nvPr/>
            </p:nvGraphicFramePr>
            <p:xfrm>
              <a:off x="4587" y="1824"/>
              <a:ext cx="412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60" name="Equation" r:id="rId12" imgW="457002" imgH="203112" progId="Equation.DSMT4">
                      <p:embed/>
                    </p:oleObj>
                  </mc:Choice>
                  <mc:Fallback>
                    <p:oleObj name="Equation" r:id="rId12" imgW="457002" imgH="203112" progId="Equation.DSMT4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7" y="1824"/>
                            <a:ext cx="412" cy="182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6639" name="Freeform 14"/>
            <p:cNvSpPr>
              <a:spLocks/>
            </p:cNvSpPr>
            <p:nvPr/>
          </p:nvSpPr>
          <p:spPr bwMode="auto">
            <a:xfrm>
              <a:off x="3886" y="1916"/>
              <a:ext cx="746" cy="1306"/>
            </a:xfrm>
            <a:custGeom>
              <a:avLst/>
              <a:gdLst>
                <a:gd name="T0" fmla="*/ 0 w 440"/>
                <a:gd name="T1" fmla="*/ 614384451 h 771"/>
                <a:gd name="T2" fmla="*/ 34014962 w 440"/>
                <a:gd name="T3" fmla="*/ 534417666 h 771"/>
                <a:gd name="T4" fmla="*/ 64206596 w 440"/>
                <a:gd name="T5" fmla="*/ 450946936 h 771"/>
                <a:gd name="T6" fmla="*/ 97778257 w 440"/>
                <a:gd name="T7" fmla="*/ 363478463 h 771"/>
                <a:gd name="T8" fmla="*/ 138208417 w 440"/>
                <a:gd name="T9" fmla="*/ 272823781 h 771"/>
                <a:gd name="T10" fmla="*/ 172156422 w 440"/>
                <a:gd name="T11" fmla="*/ 196874523 h 771"/>
                <a:gd name="T12" fmla="*/ 204949340 w 440"/>
                <a:gd name="T13" fmla="*/ 123904385 h 771"/>
                <a:gd name="T14" fmla="*/ 242008356 w 440"/>
                <a:gd name="T15" fmla="*/ 66943553 h 771"/>
                <a:gd name="T16" fmla="*/ 272436889 w 440"/>
                <a:gd name="T17" fmla="*/ 30475183 h 771"/>
                <a:gd name="T18" fmla="*/ 310376438 w 440"/>
                <a:gd name="T19" fmla="*/ 4409615 h 771"/>
                <a:gd name="T20" fmla="*/ 335072899 w 440"/>
                <a:gd name="T21" fmla="*/ 0 h 771"/>
                <a:gd name="T22" fmla="*/ 366089560 w 440"/>
                <a:gd name="T23" fmla="*/ 0 h 771"/>
                <a:gd name="T24" fmla="*/ 390908742 w 440"/>
                <a:gd name="T25" fmla="*/ 17991092 h 771"/>
                <a:gd name="T26" fmla="*/ 427871813 w 440"/>
                <a:gd name="T27" fmla="*/ 51622035 h 771"/>
                <a:gd name="T28" fmla="*/ 470072341 w 440"/>
                <a:gd name="T29" fmla="*/ 109350076 h 771"/>
                <a:gd name="T30" fmla="*/ 502194218 w 440"/>
                <a:gd name="T31" fmla="*/ 185678760 h 771"/>
                <a:gd name="T32" fmla="*/ 536925781 w 440"/>
                <a:gd name="T33" fmla="*/ 261554499 h 771"/>
                <a:gd name="T34" fmla="*/ 581806456 w 440"/>
                <a:gd name="T35" fmla="*/ 368040550 h 771"/>
                <a:gd name="T36" fmla="*/ 614132696 w 440"/>
                <a:gd name="T37" fmla="*/ 450946936 h 771"/>
                <a:gd name="T38" fmla="*/ 651378526 w 440"/>
                <a:gd name="T39" fmla="*/ 526467313 h 771"/>
                <a:gd name="T40" fmla="*/ 669724531 w 440"/>
                <a:gd name="T41" fmla="*/ 578367986 h 771"/>
                <a:gd name="T42" fmla="*/ 682772273 w 440"/>
                <a:gd name="T43" fmla="*/ 611233847 h 771"/>
                <a:gd name="T44" fmla="*/ 682772273 w 440"/>
                <a:gd name="T45" fmla="*/ 1166826532 h 771"/>
                <a:gd name="T46" fmla="*/ 0 w 440"/>
                <a:gd name="T47" fmla="*/ 1166826532 h 771"/>
                <a:gd name="T48" fmla="*/ 0 w 440"/>
                <a:gd name="T49" fmla="*/ 614384451 h 77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0"/>
                <a:gd name="T76" fmla="*/ 0 h 771"/>
                <a:gd name="T77" fmla="*/ 440 w 440"/>
                <a:gd name="T78" fmla="*/ 771 h 77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0" h="771">
                  <a:moveTo>
                    <a:pt x="0" y="406"/>
                  </a:moveTo>
                  <a:lnTo>
                    <a:pt x="22" y="353"/>
                  </a:lnTo>
                  <a:lnTo>
                    <a:pt x="41" y="298"/>
                  </a:lnTo>
                  <a:lnTo>
                    <a:pt x="63" y="240"/>
                  </a:lnTo>
                  <a:lnTo>
                    <a:pt x="89" y="180"/>
                  </a:lnTo>
                  <a:lnTo>
                    <a:pt x="111" y="130"/>
                  </a:lnTo>
                  <a:lnTo>
                    <a:pt x="132" y="82"/>
                  </a:lnTo>
                  <a:lnTo>
                    <a:pt x="156" y="44"/>
                  </a:lnTo>
                  <a:lnTo>
                    <a:pt x="176" y="20"/>
                  </a:lnTo>
                  <a:lnTo>
                    <a:pt x="200" y="3"/>
                  </a:lnTo>
                  <a:lnTo>
                    <a:pt x="216" y="0"/>
                  </a:lnTo>
                  <a:lnTo>
                    <a:pt x="236" y="0"/>
                  </a:lnTo>
                  <a:lnTo>
                    <a:pt x="252" y="12"/>
                  </a:lnTo>
                  <a:lnTo>
                    <a:pt x="276" y="34"/>
                  </a:lnTo>
                  <a:lnTo>
                    <a:pt x="303" y="72"/>
                  </a:lnTo>
                  <a:lnTo>
                    <a:pt x="324" y="123"/>
                  </a:lnTo>
                  <a:lnTo>
                    <a:pt x="346" y="173"/>
                  </a:lnTo>
                  <a:lnTo>
                    <a:pt x="375" y="243"/>
                  </a:lnTo>
                  <a:lnTo>
                    <a:pt x="396" y="298"/>
                  </a:lnTo>
                  <a:lnTo>
                    <a:pt x="420" y="348"/>
                  </a:lnTo>
                  <a:lnTo>
                    <a:pt x="432" y="382"/>
                  </a:lnTo>
                  <a:lnTo>
                    <a:pt x="440" y="404"/>
                  </a:lnTo>
                  <a:lnTo>
                    <a:pt x="440" y="771"/>
                  </a:lnTo>
                  <a:lnTo>
                    <a:pt x="0" y="771"/>
                  </a:lnTo>
                  <a:lnTo>
                    <a:pt x="0" y="406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640" name="Text Box 15"/>
            <p:cNvSpPr txBox="1">
              <a:spLocks noChangeArrowheads="1"/>
            </p:cNvSpPr>
            <p:nvPr/>
          </p:nvSpPr>
          <p:spPr bwMode="auto">
            <a:xfrm>
              <a:off x="4529" y="3173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 i="1">
                  <a:latin typeface="Times New Roman" charset="0"/>
                </a:rPr>
                <a:t>z</a:t>
              </a:r>
            </a:p>
          </p:txBody>
        </p:sp>
        <p:sp>
          <p:nvSpPr>
            <p:cNvPr id="26641" name="Text Box 16"/>
            <p:cNvSpPr txBox="1">
              <a:spLocks noChangeArrowheads="1"/>
            </p:cNvSpPr>
            <p:nvPr/>
          </p:nvSpPr>
          <p:spPr bwMode="auto">
            <a:xfrm>
              <a:off x="3756" y="3173"/>
              <a:ext cx="2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 i="1">
                  <a:latin typeface="Times New Roman" charset="0"/>
                </a:rPr>
                <a:t>-z</a:t>
              </a:r>
            </a:p>
          </p:txBody>
        </p:sp>
        <p:grpSp>
          <p:nvGrpSpPr>
            <p:cNvPr id="26642" name="Group 17"/>
            <p:cNvGrpSpPr>
              <a:grpSpLocks/>
            </p:cNvGrpSpPr>
            <p:nvPr/>
          </p:nvGrpSpPr>
          <p:grpSpPr bwMode="auto">
            <a:xfrm>
              <a:off x="4800" y="2602"/>
              <a:ext cx="385" cy="470"/>
              <a:chOff x="4800" y="2602"/>
              <a:chExt cx="385" cy="470"/>
            </a:xfrm>
          </p:grpSpPr>
          <p:sp>
            <p:nvSpPr>
              <p:cNvPr id="26648" name="Line 18"/>
              <p:cNvSpPr>
                <a:spLocks noChangeShapeType="1"/>
              </p:cNvSpPr>
              <p:nvPr/>
            </p:nvSpPr>
            <p:spPr bwMode="auto">
              <a:xfrm flipV="1">
                <a:off x="4800" y="2832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26649" name="Object 19"/>
              <p:cNvGraphicFramePr>
                <a:graphicFrameLocks noChangeAspect="1"/>
              </p:cNvGraphicFramePr>
              <p:nvPr/>
            </p:nvGraphicFramePr>
            <p:xfrm>
              <a:off x="5025" y="2602"/>
              <a:ext cx="160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61" name="Equation" r:id="rId13" imgW="177646" imgH="393359" progId="Equation.DSMT4">
                      <p:embed/>
                    </p:oleObj>
                  </mc:Choice>
                  <mc:Fallback>
                    <p:oleObj name="Equation" r:id="rId13" imgW="177646" imgH="393359" progId="Equation.DSMT4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5" y="2602"/>
                            <a:ext cx="160" cy="3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6643" name="Group 20"/>
            <p:cNvGrpSpPr>
              <a:grpSpLocks/>
            </p:cNvGrpSpPr>
            <p:nvPr/>
          </p:nvGrpSpPr>
          <p:grpSpPr bwMode="auto">
            <a:xfrm>
              <a:off x="3393" y="2592"/>
              <a:ext cx="351" cy="470"/>
              <a:chOff x="2769" y="2544"/>
              <a:chExt cx="351" cy="470"/>
            </a:xfrm>
          </p:grpSpPr>
          <p:sp>
            <p:nvSpPr>
              <p:cNvPr id="26646" name="Line 21"/>
              <p:cNvSpPr>
                <a:spLocks noChangeShapeType="1"/>
              </p:cNvSpPr>
              <p:nvPr/>
            </p:nvSpPr>
            <p:spPr bwMode="auto">
              <a:xfrm flipH="1" flipV="1">
                <a:off x="2928" y="2774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26647" name="Object 22"/>
              <p:cNvGraphicFramePr>
                <a:graphicFrameLocks noChangeAspect="1"/>
              </p:cNvGraphicFramePr>
              <p:nvPr/>
            </p:nvGraphicFramePr>
            <p:xfrm>
              <a:off x="2769" y="2544"/>
              <a:ext cx="160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62" name="Equation" r:id="rId15" imgW="177646" imgH="393359" progId="Equation.DSMT4">
                      <p:embed/>
                    </p:oleObj>
                  </mc:Choice>
                  <mc:Fallback>
                    <p:oleObj name="Equation" r:id="rId15" imgW="177646" imgH="393359" progId="Equation.DSMT4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69" y="2544"/>
                            <a:ext cx="160" cy="3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6644" name="Object 23"/>
            <p:cNvGraphicFramePr>
              <a:graphicFrameLocks noChangeAspect="1"/>
            </p:cNvGraphicFramePr>
            <p:nvPr/>
          </p:nvGraphicFramePr>
          <p:xfrm>
            <a:off x="4111" y="2686"/>
            <a:ext cx="309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3" name="Equation" r:id="rId17" imgW="342603" imgH="177646" progId="Equation.DSMT4">
                    <p:embed/>
                  </p:oleObj>
                </mc:Choice>
                <mc:Fallback>
                  <p:oleObj name="Equation" r:id="rId17" imgW="342603" imgH="177646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1" y="2686"/>
                          <a:ext cx="309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5" name="Object 34"/>
            <p:cNvGraphicFramePr>
              <a:graphicFrameLocks noChangeAspect="1"/>
            </p:cNvGraphicFramePr>
            <p:nvPr/>
          </p:nvGraphicFramePr>
          <p:xfrm>
            <a:off x="4281" y="3600"/>
            <a:ext cx="1214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4" name="Equation" r:id="rId19" imgW="1346200" imgH="203200" progId="Equation.DSMT4">
                    <p:embed/>
                  </p:oleObj>
                </mc:Choice>
                <mc:Fallback>
                  <p:oleObj name="Equation" r:id="rId19" imgW="1346200" imgH="2032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1" y="3600"/>
                          <a:ext cx="1214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5927" name="Object 39"/>
          <p:cNvGraphicFramePr>
            <a:graphicFrameLocks noChangeAspect="1"/>
          </p:cNvGraphicFramePr>
          <p:nvPr/>
        </p:nvGraphicFramePr>
        <p:xfrm>
          <a:off x="865188" y="4478338"/>
          <a:ext cx="339407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Equation" r:id="rId21" imgW="2374900" imgH="444500" progId="Equation.DSMT4">
                  <p:embed/>
                </p:oleObj>
              </mc:Choice>
              <mc:Fallback>
                <p:oleObj name="Equation" r:id="rId21" imgW="2374900" imgH="4445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4478338"/>
                        <a:ext cx="3394075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28" name="Object 40"/>
          <p:cNvGraphicFramePr>
            <a:graphicFrameLocks noChangeAspect="1"/>
          </p:cNvGraphicFramePr>
          <p:nvPr/>
        </p:nvGraphicFramePr>
        <p:xfrm>
          <a:off x="838200" y="5410200"/>
          <a:ext cx="339407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Equation" r:id="rId23" imgW="2374900" imgH="444500" progId="Equation.DSMT4">
                  <p:embed/>
                </p:oleObj>
              </mc:Choice>
              <mc:Fallback>
                <p:oleObj name="Equation" r:id="rId23" imgW="2374900" imgH="4445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410200"/>
                        <a:ext cx="3394075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25067-B5B8-4B7A-A647-247F196518D8}" type="slidenum">
              <a:rPr lang="pt-BR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15" grpId="0" animBg="1"/>
      <p:bldP spid="16591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Intervalo de Confiança</a:t>
            </a:r>
            <a:endParaRPr lang="pt-BR" i="1" dirty="0"/>
          </a:p>
        </p:txBody>
      </p:sp>
      <p:sp>
        <p:nvSpPr>
          <p:cNvPr id="4099" name="Text Box 41"/>
          <p:cNvSpPr txBox="1">
            <a:spLocks noChangeArrowheads="1"/>
          </p:cNvSpPr>
          <p:nvPr/>
        </p:nvSpPr>
        <p:spPr bwMode="auto">
          <a:xfrm>
            <a:off x="755650" y="1412875"/>
            <a:ext cx="8064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ym typeface="Symbol" pitchFamily="18" charset="2"/>
              </a:rPr>
              <a:t>Um parâmetro pode ser estimado através de um único valor (estimador pontual)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755650" y="3890963"/>
            <a:ext cx="7848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 indent="-35877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ym typeface="Symbol" pitchFamily="18" charset="2"/>
              </a:rPr>
              <a:t>Uma alternativa é definir um intervalo de estimativas mais prováveis de acordo com a distribuição teórica da estatística (estimador), que é uma </a:t>
            </a:r>
            <a:r>
              <a:rPr lang="pt-BR" altLang="pt-BR" sz="1600" dirty="0" err="1">
                <a:sym typeface="Symbol" pitchFamily="18" charset="2"/>
              </a:rPr>
              <a:t>v.a</a:t>
            </a:r>
            <a:r>
              <a:rPr lang="pt-BR" altLang="pt-BR" sz="1600" dirty="0">
                <a:sym typeface="Symbol" pitchFamily="18" charset="2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ym typeface="Symbol" pitchFamily="18" charset="2"/>
              </a:rPr>
              <a:t>Para isso, é necessário conhecer esta distribuição</a:t>
            </a:r>
          </a:p>
        </p:txBody>
      </p:sp>
      <p:sp>
        <p:nvSpPr>
          <p:cNvPr id="12" name="Seta para a direita 11"/>
          <p:cNvSpPr/>
          <p:nvPr/>
        </p:nvSpPr>
        <p:spPr bwMode="auto">
          <a:xfrm>
            <a:off x="2771775" y="2559050"/>
            <a:ext cx="981075" cy="384175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>
                <a:solidFill>
                  <a:schemeClr val="tx1"/>
                </a:solidFill>
              </a:rPr>
              <a:t>amostra</a:t>
            </a:r>
          </a:p>
        </p:txBody>
      </p:sp>
      <p:grpSp>
        <p:nvGrpSpPr>
          <p:cNvPr id="3" name="Grupo 2"/>
          <p:cNvGrpSpPr>
            <a:grpSpLocks/>
          </p:cNvGrpSpPr>
          <p:nvPr/>
        </p:nvGrpSpPr>
        <p:grpSpPr bwMode="auto">
          <a:xfrm>
            <a:off x="1620838" y="2447925"/>
            <a:ext cx="3814762" cy="1135063"/>
            <a:chOff x="1620838" y="2448606"/>
            <a:chExt cx="3814761" cy="1134382"/>
          </a:xfrm>
        </p:grpSpPr>
        <p:grpSp>
          <p:nvGrpSpPr>
            <p:cNvPr id="4129" name="Grupo 114690"/>
            <p:cNvGrpSpPr>
              <a:grpSpLocks/>
            </p:cNvGrpSpPr>
            <p:nvPr/>
          </p:nvGrpSpPr>
          <p:grpSpPr bwMode="auto">
            <a:xfrm>
              <a:off x="4103249" y="2448606"/>
              <a:ext cx="1332350" cy="880896"/>
              <a:chOff x="4103688" y="2448465"/>
              <a:chExt cx="1332419" cy="880753"/>
            </a:xfrm>
          </p:grpSpPr>
          <p:sp>
            <p:nvSpPr>
              <p:cNvPr id="4131" name="Retângulo 5"/>
              <p:cNvSpPr>
                <a:spLocks noChangeArrowheads="1"/>
              </p:cNvSpPr>
              <p:nvPr/>
            </p:nvSpPr>
            <p:spPr bwMode="auto">
              <a:xfrm>
                <a:off x="4103688" y="2448465"/>
                <a:ext cx="133241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i="1">
                    <a:latin typeface="Times New Roman" charset="0"/>
                  </a:rPr>
                  <a:t>X</a:t>
                </a:r>
                <a:r>
                  <a:rPr lang="pt-BR" altLang="pt-BR" sz="1600" baseline="-25000">
                    <a:latin typeface="Times New Roman" charset="0"/>
                  </a:rPr>
                  <a:t>1</a:t>
                </a:r>
                <a:r>
                  <a:rPr lang="pt-BR" altLang="pt-BR" sz="1600"/>
                  <a:t>, </a:t>
                </a:r>
                <a:r>
                  <a:rPr lang="pt-BR" altLang="pt-BR" sz="1600" i="1">
                    <a:latin typeface="Times New Roman" charset="0"/>
                  </a:rPr>
                  <a:t>X</a:t>
                </a:r>
                <a:r>
                  <a:rPr lang="pt-BR" altLang="pt-BR" sz="1600" baseline="-25000">
                    <a:latin typeface="Times New Roman" charset="0"/>
                  </a:rPr>
                  <a:t>2</a:t>
                </a:r>
                <a:r>
                  <a:rPr lang="pt-BR" altLang="pt-BR" sz="1600"/>
                  <a:t>, ..., </a:t>
                </a:r>
                <a:r>
                  <a:rPr lang="pt-BR" altLang="pt-BR" sz="1600" i="1">
                    <a:latin typeface="Times New Roman" charset="0"/>
                  </a:rPr>
                  <a:t>X</a:t>
                </a:r>
                <a:r>
                  <a:rPr lang="pt-BR" altLang="pt-BR" sz="1600" i="1" baseline="-25000">
                    <a:latin typeface="Times New Roman" charset="0"/>
                  </a:rPr>
                  <a:t>n</a:t>
                </a:r>
                <a:r>
                  <a:rPr lang="pt-BR" altLang="pt-BR" sz="1600"/>
                  <a:t> </a:t>
                </a:r>
              </a:p>
            </p:txBody>
          </p:sp>
          <p:sp>
            <p:nvSpPr>
              <p:cNvPr id="10" name="Chave esquerda 9"/>
              <p:cNvSpPr/>
              <p:nvPr/>
            </p:nvSpPr>
            <p:spPr>
              <a:xfrm rot="16200000">
                <a:off x="4633672" y="2282200"/>
                <a:ext cx="215735" cy="1224025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graphicFrame>
            <p:nvGraphicFramePr>
              <p:cNvPr id="4133" name="Objeto 10"/>
              <p:cNvGraphicFramePr>
                <a:graphicFrameLocks noChangeAspect="1"/>
              </p:cNvGraphicFramePr>
              <p:nvPr/>
            </p:nvGraphicFramePr>
            <p:xfrm>
              <a:off x="4614151" y="3057755"/>
              <a:ext cx="254000" cy="271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2" name="Equation" r:id="rId3" imgW="177646" imgH="190335" progId="Equation.DSMT4">
                      <p:embed/>
                    </p:oleObj>
                  </mc:Choice>
                  <mc:Fallback>
                    <p:oleObj name="Equation" r:id="rId3" imgW="177646" imgH="190335" progId="Equation.DSMT4">
                      <p:embed/>
                      <p:pic>
                        <p:nvPicPr>
                          <p:cNvPr id="0" name="Objeto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14151" y="3057755"/>
                            <a:ext cx="254000" cy="2714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" name="Forma livre 27"/>
            <p:cNvSpPr/>
            <p:nvPr/>
          </p:nvSpPr>
          <p:spPr bwMode="auto">
            <a:xfrm>
              <a:off x="1620838" y="3340246"/>
              <a:ext cx="3111499" cy="242742"/>
            </a:xfrm>
            <a:custGeom>
              <a:avLst/>
              <a:gdLst>
                <a:gd name="connsiteX0" fmla="*/ 2937933 w 2937933"/>
                <a:gd name="connsiteY0" fmla="*/ 0 h 482600"/>
                <a:gd name="connsiteX1" fmla="*/ 0 w 2937933"/>
                <a:gd name="connsiteY1" fmla="*/ 482600 h 482600"/>
                <a:gd name="connsiteX2" fmla="*/ 0 w 2937933"/>
                <a:gd name="connsiteY2" fmla="*/ 482600 h 482600"/>
                <a:gd name="connsiteX0" fmla="*/ 2937933 w 2937933"/>
                <a:gd name="connsiteY0" fmla="*/ 0 h 482600"/>
                <a:gd name="connsiteX1" fmla="*/ 1634066 w 2937933"/>
                <a:gd name="connsiteY1" fmla="*/ 448733 h 482600"/>
                <a:gd name="connsiteX2" fmla="*/ 0 w 2937933"/>
                <a:gd name="connsiteY2" fmla="*/ 482600 h 482600"/>
                <a:gd name="connsiteX3" fmla="*/ 0 w 2937933"/>
                <a:gd name="connsiteY3" fmla="*/ 482600 h 482600"/>
                <a:gd name="connsiteX0" fmla="*/ 2937933 w 2937933"/>
                <a:gd name="connsiteY0" fmla="*/ 0 h 482600"/>
                <a:gd name="connsiteX1" fmla="*/ 1634066 w 2937933"/>
                <a:gd name="connsiteY1" fmla="*/ 448733 h 482600"/>
                <a:gd name="connsiteX2" fmla="*/ 0 w 2937933"/>
                <a:gd name="connsiteY2" fmla="*/ 482600 h 482600"/>
                <a:gd name="connsiteX3" fmla="*/ 0 w 2937933"/>
                <a:gd name="connsiteY3" fmla="*/ 482600 h 482600"/>
                <a:gd name="connsiteX0" fmla="*/ 2937933 w 2946395"/>
                <a:gd name="connsiteY0" fmla="*/ 0 h 482600"/>
                <a:gd name="connsiteX1" fmla="*/ 1634066 w 2946395"/>
                <a:gd name="connsiteY1" fmla="*/ 448733 h 482600"/>
                <a:gd name="connsiteX2" fmla="*/ 0 w 2946395"/>
                <a:gd name="connsiteY2" fmla="*/ 482600 h 482600"/>
                <a:gd name="connsiteX3" fmla="*/ 0 w 2946395"/>
                <a:gd name="connsiteY3" fmla="*/ 482600 h 482600"/>
                <a:gd name="connsiteX0" fmla="*/ 2937933 w 2937933"/>
                <a:gd name="connsiteY0" fmla="*/ 0 h 482600"/>
                <a:gd name="connsiteX1" fmla="*/ 1634066 w 2937933"/>
                <a:gd name="connsiteY1" fmla="*/ 448733 h 482600"/>
                <a:gd name="connsiteX2" fmla="*/ 0 w 2937933"/>
                <a:gd name="connsiteY2" fmla="*/ 482600 h 482600"/>
                <a:gd name="connsiteX3" fmla="*/ 0 w 2937933"/>
                <a:gd name="connsiteY3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37933" h="482600">
                  <a:moveTo>
                    <a:pt x="2937933" y="0"/>
                  </a:moveTo>
                  <a:cubicBezTo>
                    <a:pt x="2932289" y="81844"/>
                    <a:pt x="2979350" y="374393"/>
                    <a:pt x="1634066" y="448733"/>
                  </a:cubicBezTo>
                  <a:lnTo>
                    <a:pt x="0" y="482600"/>
                  </a:lnTo>
                  <a:lnTo>
                    <a:pt x="0" y="482600"/>
                  </a:lnTo>
                </a:path>
              </a:pathLst>
            </a:custGeom>
            <a:noFill/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22546" name="Grupo 114689"/>
          <p:cNvGrpSpPr>
            <a:grpSpLocks/>
          </p:cNvGrpSpPr>
          <p:nvPr/>
        </p:nvGrpSpPr>
        <p:grpSpPr bwMode="auto">
          <a:xfrm>
            <a:off x="395288" y="1874838"/>
            <a:ext cx="2293937" cy="1851025"/>
            <a:chOff x="395536" y="1874788"/>
            <a:chExt cx="2294075" cy="1850722"/>
          </a:xfrm>
        </p:grpSpPr>
        <p:grpSp>
          <p:nvGrpSpPr>
            <p:cNvPr id="4120" name="Grupo 16"/>
            <p:cNvGrpSpPr>
              <a:grpSpLocks/>
            </p:cNvGrpSpPr>
            <p:nvPr/>
          </p:nvGrpSpPr>
          <p:grpSpPr bwMode="auto">
            <a:xfrm>
              <a:off x="395536" y="1874788"/>
              <a:ext cx="2294075" cy="1710099"/>
              <a:chOff x="4419600" y="3625850"/>
              <a:chExt cx="2294075" cy="1710099"/>
            </a:xfrm>
          </p:grpSpPr>
          <p:sp>
            <p:nvSpPr>
              <p:cNvPr id="4124" name="Freeform 31"/>
              <p:cNvSpPr>
                <a:spLocks/>
              </p:cNvSpPr>
              <p:nvPr/>
            </p:nvSpPr>
            <p:spPr bwMode="auto">
              <a:xfrm>
                <a:off x="4876800" y="3721100"/>
                <a:ext cx="1676400" cy="1295400"/>
              </a:xfrm>
              <a:custGeom>
                <a:avLst/>
                <a:gdLst>
                  <a:gd name="T0" fmla="*/ 0 w 1056"/>
                  <a:gd name="T1" fmla="*/ 0 h 816"/>
                  <a:gd name="T2" fmla="*/ 0 w 1056"/>
                  <a:gd name="T3" fmla="*/ 2147483647 h 816"/>
                  <a:gd name="T4" fmla="*/ 2147483647 w 1056"/>
                  <a:gd name="T5" fmla="*/ 2147483647 h 816"/>
                  <a:gd name="T6" fmla="*/ 0 60000 65536"/>
                  <a:gd name="T7" fmla="*/ 0 60000 65536"/>
                  <a:gd name="T8" fmla="*/ 0 60000 65536"/>
                  <a:gd name="T9" fmla="*/ 0 w 1056"/>
                  <a:gd name="T10" fmla="*/ 0 h 816"/>
                  <a:gd name="T11" fmla="*/ 1056 w 1056"/>
                  <a:gd name="T12" fmla="*/ 816 h 8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56" h="816">
                    <a:moveTo>
                      <a:pt x="0" y="0"/>
                    </a:moveTo>
                    <a:lnTo>
                      <a:pt x="0" y="816"/>
                    </a:lnTo>
                    <a:lnTo>
                      <a:pt x="1056" y="81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25" name="Text Box 32"/>
              <p:cNvSpPr txBox="1">
                <a:spLocks noChangeArrowheads="1"/>
              </p:cNvSpPr>
              <p:nvPr/>
            </p:nvSpPr>
            <p:spPr bwMode="auto">
              <a:xfrm>
                <a:off x="6403975" y="4997450"/>
                <a:ext cx="309700" cy="3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4126" name="Text Box 33"/>
              <p:cNvSpPr txBox="1">
                <a:spLocks noChangeArrowheads="1"/>
              </p:cNvSpPr>
              <p:nvPr/>
            </p:nvSpPr>
            <p:spPr bwMode="auto">
              <a:xfrm>
                <a:off x="4419600" y="3625850"/>
                <a:ext cx="46831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i="1">
                    <a:latin typeface="Times New Roman" charset="0"/>
                  </a:rPr>
                  <a:t>f</a:t>
                </a:r>
                <a:r>
                  <a:rPr lang="pt-BR" altLang="pt-BR" sz="1600">
                    <a:latin typeface="Times New Roman" charset="0"/>
                  </a:rPr>
                  <a:t>(</a:t>
                </a:r>
                <a:r>
                  <a:rPr lang="pt-BR" altLang="pt-BR" sz="1600" i="1">
                    <a:latin typeface="Times New Roman" charset="0"/>
                  </a:rPr>
                  <a:t>x</a:t>
                </a:r>
                <a:r>
                  <a:rPr lang="pt-BR" altLang="pt-BR" sz="1600">
                    <a:latin typeface="Times New Roman" charset="0"/>
                  </a:rPr>
                  <a:t>)</a:t>
                </a:r>
              </a:p>
            </p:txBody>
          </p:sp>
          <p:sp>
            <p:nvSpPr>
              <p:cNvPr id="24" name="Forma livre 23"/>
              <p:cNvSpPr/>
              <p:nvPr/>
            </p:nvSpPr>
            <p:spPr bwMode="auto">
              <a:xfrm>
                <a:off x="4943507" y="3905204"/>
                <a:ext cx="1457413" cy="1111068"/>
              </a:xfrm>
              <a:custGeom>
                <a:avLst/>
                <a:gdLst>
                  <a:gd name="connsiteX0" fmla="*/ 0 w 1850279"/>
                  <a:gd name="connsiteY0" fmla="*/ 1051969 h 1064243"/>
                  <a:gd name="connsiteX1" fmla="*/ 171834 w 1850279"/>
                  <a:gd name="connsiteY1" fmla="*/ 806493 h 1064243"/>
                  <a:gd name="connsiteX2" fmla="*/ 331394 w 1850279"/>
                  <a:gd name="connsiteY2" fmla="*/ 321677 h 1064243"/>
                  <a:gd name="connsiteX3" fmla="*/ 460269 w 1850279"/>
                  <a:gd name="connsiteY3" fmla="*/ 8694 h 1064243"/>
                  <a:gd name="connsiteX4" fmla="*/ 751772 w 1850279"/>
                  <a:gd name="connsiteY4" fmla="*/ 373840 h 1064243"/>
                  <a:gd name="connsiteX5" fmla="*/ 1098508 w 1850279"/>
                  <a:gd name="connsiteY5" fmla="*/ 757397 h 1064243"/>
                  <a:gd name="connsiteX6" fmla="*/ 1423764 w 1850279"/>
                  <a:gd name="connsiteY6" fmla="*/ 972189 h 1064243"/>
                  <a:gd name="connsiteX7" fmla="*/ 1850279 w 1850279"/>
                  <a:gd name="connsiteY7" fmla="*/ 1064243 h 1064243"/>
                  <a:gd name="connsiteX0" fmla="*/ 0 w 1850279"/>
                  <a:gd name="connsiteY0" fmla="*/ 1115384 h 1127658"/>
                  <a:gd name="connsiteX1" fmla="*/ 171834 w 1850279"/>
                  <a:gd name="connsiteY1" fmla="*/ 869908 h 1127658"/>
                  <a:gd name="connsiteX2" fmla="*/ 460269 w 1850279"/>
                  <a:gd name="connsiteY2" fmla="*/ 72109 h 1127658"/>
                  <a:gd name="connsiteX3" fmla="*/ 751772 w 1850279"/>
                  <a:gd name="connsiteY3" fmla="*/ 437255 h 1127658"/>
                  <a:gd name="connsiteX4" fmla="*/ 1098508 w 1850279"/>
                  <a:gd name="connsiteY4" fmla="*/ 820812 h 1127658"/>
                  <a:gd name="connsiteX5" fmla="*/ 1423764 w 1850279"/>
                  <a:gd name="connsiteY5" fmla="*/ 1035604 h 1127658"/>
                  <a:gd name="connsiteX6" fmla="*/ 1850279 w 1850279"/>
                  <a:gd name="connsiteY6" fmla="*/ 1127658 h 1127658"/>
                  <a:gd name="connsiteX0" fmla="*/ 0 w 1850279"/>
                  <a:gd name="connsiteY0" fmla="*/ 1115384 h 1127658"/>
                  <a:gd name="connsiteX1" fmla="*/ 171834 w 1850279"/>
                  <a:gd name="connsiteY1" fmla="*/ 869908 h 1127658"/>
                  <a:gd name="connsiteX2" fmla="*/ 460269 w 1850279"/>
                  <a:gd name="connsiteY2" fmla="*/ 72109 h 1127658"/>
                  <a:gd name="connsiteX3" fmla="*/ 751772 w 1850279"/>
                  <a:gd name="connsiteY3" fmla="*/ 437255 h 1127658"/>
                  <a:gd name="connsiteX4" fmla="*/ 1098508 w 1850279"/>
                  <a:gd name="connsiteY4" fmla="*/ 820812 h 1127658"/>
                  <a:gd name="connsiteX5" fmla="*/ 1423764 w 1850279"/>
                  <a:gd name="connsiteY5" fmla="*/ 1035604 h 1127658"/>
                  <a:gd name="connsiteX6" fmla="*/ 1850279 w 1850279"/>
                  <a:gd name="connsiteY6" fmla="*/ 1127658 h 1127658"/>
                  <a:gd name="connsiteX0" fmla="*/ 0 w 1877815"/>
                  <a:gd name="connsiteY0" fmla="*/ 1115384 h 1115384"/>
                  <a:gd name="connsiteX1" fmla="*/ 171834 w 1877815"/>
                  <a:gd name="connsiteY1" fmla="*/ 869908 h 1115384"/>
                  <a:gd name="connsiteX2" fmla="*/ 460269 w 1877815"/>
                  <a:gd name="connsiteY2" fmla="*/ 72109 h 1115384"/>
                  <a:gd name="connsiteX3" fmla="*/ 751772 w 1877815"/>
                  <a:gd name="connsiteY3" fmla="*/ 437255 h 1115384"/>
                  <a:gd name="connsiteX4" fmla="*/ 1098508 w 1877815"/>
                  <a:gd name="connsiteY4" fmla="*/ 820812 h 1115384"/>
                  <a:gd name="connsiteX5" fmla="*/ 1423764 w 1877815"/>
                  <a:gd name="connsiteY5" fmla="*/ 1035604 h 1115384"/>
                  <a:gd name="connsiteX6" fmla="*/ 1877815 w 1877815"/>
                  <a:gd name="connsiteY6" fmla="*/ 1113264 h 1115384"/>
                  <a:gd name="connsiteX0" fmla="*/ 0 w 1877815"/>
                  <a:gd name="connsiteY0" fmla="*/ 1111885 h 1111885"/>
                  <a:gd name="connsiteX1" fmla="*/ 171834 w 1877815"/>
                  <a:gd name="connsiteY1" fmla="*/ 866409 h 1111885"/>
                  <a:gd name="connsiteX2" fmla="*/ 460269 w 1877815"/>
                  <a:gd name="connsiteY2" fmla="*/ 68610 h 1111885"/>
                  <a:gd name="connsiteX3" fmla="*/ 780797 w 1877815"/>
                  <a:gd name="connsiteY3" fmla="*/ 454749 h 1111885"/>
                  <a:gd name="connsiteX4" fmla="*/ 1098508 w 1877815"/>
                  <a:gd name="connsiteY4" fmla="*/ 817313 h 1111885"/>
                  <a:gd name="connsiteX5" fmla="*/ 1423764 w 1877815"/>
                  <a:gd name="connsiteY5" fmla="*/ 1032105 h 1111885"/>
                  <a:gd name="connsiteX6" fmla="*/ 1877815 w 1877815"/>
                  <a:gd name="connsiteY6" fmla="*/ 1109765 h 1111885"/>
                  <a:gd name="connsiteX0" fmla="*/ 0 w 1877815"/>
                  <a:gd name="connsiteY0" fmla="*/ 1111885 h 1111885"/>
                  <a:gd name="connsiteX1" fmla="*/ 171834 w 1877815"/>
                  <a:gd name="connsiteY1" fmla="*/ 866409 h 1111885"/>
                  <a:gd name="connsiteX2" fmla="*/ 460269 w 1877815"/>
                  <a:gd name="connsiteY2" fmla="*/ 68610 h 1111885"/>
                  <a:gd name="connsiteX3" fmla="*/ 780797 w 1877815"/>
                  <a:gd name="connsiteY3" fmla="*/ 454749 h 1111885"/>
                  <a:gd name="connsiteX4" fmla="*/ 1098508 w 1877815"/>
                  <a:gd name="connsiteY4" fmla="*/ 817313 h 1111885"/>
                  <a:gd name="connsiteX5" fmla="*/ 1423764 w 1877815"/>
                  <a:gd name="connsiteY5" fmla="*/ 1032105 h 1111885"/>
                  <a:gd name="connsiteX6" fmla="*/ 1877815 w 1877815"/>
                  <a:gd name="connsiteY6" fmla="*/ 1109765 h 1111885"/>
                  <a:gd name="connsiteX0" fmla="*/ 0 w 1877815"/>
                  <a:gd name="connsiteY0" fmla="*/ 1111885 h 1111885"/>
                  <a:gd name="connsiteX1" fmla="*/ 171834 w 1877815"/>
                  <a:gd name="connsiteY1" fmla="*/ 866409 h 1111885"/>
                  <a:gd name="connsiteX2" fmla="*/ 460269 w 1877815"/>
                  <a:gd name="connsiteY2" fmla="*/ 68610 h 1111885"/>
                  <a:gd name="connsiteX3" fmla="*/ 780797 w 1877815"/>
                  <a:gd name="connsiteY3" fmla="*/ 454749 h 1111885"/>
                  <a:gd name="connsiteX4" fmla="*/ 1098508 w 1877815"/>
                  <a:gd name="connsiteY4" fmla="*/ 817313 h 1111885"/>
                  <a:gd name="connsiteX5" fmla="*/ 1423764 w 1877815"/>
                  <a:gd name="connsiteY5" fmla="*/ 1032105 h 1111885"/>
                  <a:gd name="connsiteX6" fmla="*/ 1877815 w 1877815"/>
                  <a:gd name="connsiteY6" fmla="*/ 1109765 h 1111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77815" h="1111885">
                    <a:moveTo>
                      <a:pt x="0" y="1111885"/>
                    </a:moveTo>
                    <a:cubicBezTo>
                      <a:pt x="58301" y="1050004"/>
                      <a:pt x="95123" y="1040288"/>
                      <a:pt x="171834" y="866409"/>
                    </a:cubicBezTo>
                    <a:cubicBezTo>
                      <a:pt x="248545" y="692530"/>
                      <a:pt x="358775" y="137220"/>
                      <a:pt x="460269" y="68610"/>
                    </a:cubicBezTo>
                    <a:cubicBezTo>
                      <a:pt x="561763" y="0"/>
                      <a:pt x="698146" y="323828"/>
                      <a:pt x="780797" y="454749"/>
                    </a:cubicBezTo>
                    <a:cubicBezTo>
                      <a:pt x="902985" y="607149"/>
                      <a:pt x="991347" y="721087"/>
                      <a:pt x="1098508" y="817313"/>
                    </a:cubicBezTo>
                    <a:cubicBezTo>
                      <a:pt x="1205669" y="913539"/>
                      <a:pt x="1293879" y="983363"/>
                      <a:pt x="1423764" y="1032105"/>
                    </a:cubicBezTo>
                    <a:cubicBezTo>
                      <a:pt x="1553649" y="1080847"/>
                      <a:pt x="1727205" y="1089308"/>
                      <a:pt x="1877815" y="1109765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4128" name="Retângulo 6"/>
              <p:cNvSpPr>
                <a:spLocks noChangeArrowheads="1"/>
              </p:cNvSpPr>
              <p:nvPr/>
            </p:nvSpPr>
            <p:spPr bwMode="auto">
              <a:xfrm>
                <a:off x="4709773" y="4891417"/>
                <a:ext cx="242374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900">
                    <a:latin typeface="Times New Roman" charset="0"/>
                  </a:rPr>
                  <a:t>0</a:t>
                </a:r>
                <a:endParaRPr lang="pt-BR" altLang="pt-BR" sz="900"/>
              </a:p>
            </p:txBody>
          </p:sp>
        </p:grpSp>
        <p:sp>
          <p:nvSpPr>
            <p:cNvPr id="4121" name="Text Box 32"/>
            <p:cNvSpPr txBox="1">
              <a:spLocks noChangeArrowheads="1"/>
            </p:cNvSpPr>
            <p:nvPr/>
          </p:nvSpPr>
          <p:spPr bwMode="auto">
            <a:xfrm>
              <a:off x="1290983" y="3386956"/>
              <a:ext cx="3032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charset="0"/>
                  <a:sym typeface="Symbol" pitchFamily="18" charset="2"/>
                </a:rPr>
                <a:t></a:t>
              </a:r>
              <a:endParaRPr lang="pt-BR" altLang="pt-BR" sz="1600" i="1">
                <a:latin typeface="Times New Roman" charset="0"/>
              </a:endParaRPr>
            </a:p>
          </p:txBody>
        </p:sp>
        <p:cxnSp>
          <p:nvCxnSpPr>
            <p:cNvPr id="5" name="Conector de seta reta 4"/>
            <p:cNvCxnSpPr/>
            <p:nvPr/>
          </p:nvCxnSpPr>
          <p:spPr>
            <a:xfrm flipV="1">
              <a:off x="1443349" y="3257274"/>
              <a:ext cx="0" cy="1793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3" name="CaixaDeTexto 114688"/>
            <p:cNvSpPr txBox="1">
              <a:spLocks noChangeArrowheads="1"/>
            </p:cNvSpPr>
            <p:nvPr/>
          </p:nvSpPr>
          <p:spPr bwMode="auto">
            <a:xfrm>
              <a:off x="1255596" y="2730406"/>
              <a:ext cx="29206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?</a:t>
              </a:r>
            </a:p>
          </p:txBody>
        </p:sp>
      </p:grp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4CE912-8B4E-40BB-80AB-5EFBB7C8DA0D}" type="slidenum">
              <a:rPr lang="pt-BR"/>
              <a:pPr>
                <a:defRPr/>
              </a:pPr>
              <a:t>2</a:t>
            </a:fld>
            <a:endParaRPr lang="pt-BR"/>
          </a:p>
        </p:txBody>
      </p:sp>
      <p:grpSp>
        <p:nvGrpSpPr>
          <p:cNvPr id="8" name="Grupo 7"/>
          <p:cNvGrpSpPr>
            <a:grpSpLocks/>
          </p:cNvGrpSpPr>
          <p:nvPr/>
        </p:nvGrpSpPr>
        <p:grpSpPr bwMode="auto">
          <a:xfrm>
            <a:off x="5651500" y="2290763"/>
            <a:ext cx="3006725" cy="830262"/>
            <a:chOff x="5652120" y="2290336"/>
            <a:chExt cx="3006722" cy="830997"/>
          </a:xfrm>
        </p:grpSpPr>
        <p:sp>
          <p:nvSpPr>
            <p:cNvPr id="4112" name="Retângulo 54"/>
            <p:cNvSpPr>
              <a:spLocks noChangeArrowheads="1"/>
            </p:cNvSpPr>
            <p:nvPr/>
          </p:nvSpPr>
          <p:spPr bwMode="auto">
            <a:xfrm>
              <a:off x="5652120" y="2290336"/>
              <a:ext cx="295213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58775" indent="-358775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ym typeface="Symbol" pitchFamily="18" charset="2"/>
                </a:rPr>
                <a:t>Qual a probabilidade de que </a:t>
              </a:r>
              <a:br>
                <a:rPr lang="pt-BR" altLang="pt-BR" sz="1600">
                  <a:sym typeface="Symbol" pitchFamily="18" charset="2"/>
                </a:rPr>
              </a:br>
              <a:r>
                <a:rPr lang="pt-BR" altLang="pt-BR" sz="1600">
                  <a:sym typeface="Symbol" pitchFamily="18" charset="2"/>
                </a:rPr>
                <a:t>tenha exatamente o valor de </a:t>
              </a:r>
              <a:r>
                <a:rPr lang="pt-BR" altLang="pt-BR" sz="1600" i="1">
                  <a:sym typeface="Symbol" pitchFamily="18" charset="2"/>
                </a:rPr>
                <a:t> </a:t>
              </a:r>
              <a:r>
                <a:rPr lang="pt-BR" altLang="pt-BR" sz="1600">
                  <a:sym typeface="SymbolProp BT" pitchFamily="18" charset="2"/>
                </a:rPr>
                <a:t>?</a:t>
              </a:r>
              <a:endParaRPr lang="pt-BR" altLang="pt-BR" sz="1600"/>
            </a:p>
          </p:txBody>
        </p:sp>
        <p:graphicFrame>
          <p:nvGraphicFramePr>
            <p:cNvPr id="4113" name="Objeto 10"/>
            <p:cNvGraphicFramePr>
              <a:graphicFrameLocks noChangeAspect="1"/>
            </p:cNvGraphicFramePr>
            <p:nvPr/>
          </p:nvGraphicFramePr>
          <p:xfrm>
            <a:off x="8404855" y="2303984"/>
            <a:ext cx="253987" cy="2716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Equation" r:id="rId5" imgW="177646" imgH="190335" progId="Equation.DSMT4">
                    <p:embed/>
                  </p:oleObj>
                </mc:Choice>
                <mc:Fallback>
                  <p:oleObj name="Equation" r:id="rId5" imgW="177646" imgH="190335" progId="Equation.DSMT4">
                    <p:embed/>
                    <p:pic>
                      <p:nvPicPr>
                        <p:cNvPr id="0" name="Objeto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04855" y="2303984"/>
                          <a:ext cx="253987" cy="2716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upo 8"/>
          <p:cNvGrpSpPr>
            <a:grpSpLocks/>
          </p:cNvGrpSpPr>
          <p:nvPr/>
        </p:nvGrpSpPr>
        <p:grpSpPr bwMode="auto">
          <a:xfrm>
            <a:off x="6018213" y="3230563"/>
            <a:ext cx="2457450" cy="333375"/>
            <a:chOff x="6018442" y="3231120"/>
            <a:chExt cx="2457124" cy="333454"/>
          </a:xfrm>
        </p:grpSpPr>
        <p:graphicFrame>
          <p:nvGraphicFramePr>
            <p:cNvPr id="4110" name="Objeto 10"/>
            <p:cNvGraphicFramePr>
              <a:graphicFrameLocks noChangeAspect="1"/>
            </p:cNvGraphicFramePr>
            <p:nvPr/>
          </p:nvGraphicFramePr>
          <p:xfrm>
            <a:off x="6018442" y="3231120"/>
            <a:ext cx="1233488" cy="325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Equation" r:id="rId6" imgW="863225" imgH="228501" progId="Equation.DSMT4">
                    <p:embed/>
                  </p:oleObj>
                </mc:Choice>
                <mc:Fallback>
                  <p:oleObj name="Equation" r:id="rId6" imgW="863225" imgH="228501" progId="Equation.DSMT4">
                    <p:embed/>
                    <p:pic>
                      <p:nvPicPr>
                        <p:cNvPr id="0" name="Objeto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8442" y="3231120"/>
                          <a:ext cx="1233488" cy="325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1" name="Retângulo 6"/>
            <p:cNvSpPr>
              <a:spLocks noChangeArrowheads="1"/>
            </p:cNvSpPr>
            <p:nvPr/>
          </p:nvSpPr>
          <p:spPr bwMode="auto">
            <a:xfrm>
              <a:off x="7281008" y="3256797"/>
              <a:ext cx="11945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>
                  <a:sym typeface="Symbol" pitchFamily="18" charset="2"/>
                </a:rPr>
                <a:t>(improvável)</a:t>
              </a:r>
              <a:endParaRPr lang="pt-BR" altLang="pt-BR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Intervalos de Confiança (Resumo)</a:t>
            </a:r>
            <a:endParaRPr lang="pt-BR" i="1" baseline="-2500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331913" y="1552575"/>
            <a:ext cx="4002087" cy="890588"/>
            <a:chOff x="839" y="978"/>
            <a:chExt cx="2521" cy="561"/>
          </a:xfrm>
        </p:grpSpPr>
        <p:sp>
          <p:nvSpPr>
            <p:cNvPr id="19496" name="Text Box 33"/>
            <p:cNvSpPr txBox="1">
              <a:spLocks noChangeArrowheads="1"/>
            </p:cNvSpPr>
            <p:nvPr/>
          </p:nvSpPr>
          <p:spPr bwMode="auto">
            <a:xfrm>
              <a:off x="839" y="1167"/>
              <a:ext cx="4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para </a:t>
              </a:r>
              <a:r>
                <a:rPr lang="pt-BR" altLang="pt-BR" sz="1600" i="1">
                  <a:sym typeface="Symbol" pitchFamily="18" charset="2"/>
                </a:rPr>
                <a:t></a:t>
              </a:r>
              <a:endParaRPr lang="pt-BR" altLang="pt-BR" sz="1600" i="1"/>
            </a:p>
          </p:txBody>
        </p:sp>
        <p:grpSp>
          <p:nvGrpSpPr>
            <p:cNvPr id="19497" name="Group 37"/>
            <p:cNvGrpSpPr>
              <a:grpSpLocks/>
            </p:cNvGrpSpPr>
            <p:nvPr/>
          </p:nvGrpSpPr>
          <p:grpSpPr bwMode="auto">
            <a:xfrm>
              <a:off x="1473" y="1008"/>
              <a:ext cx="413" cy="531"/>
              <a:chOff x="1056" y="1008"/>
              <a:chExt cx="413" cy="531"/>
            </a:xfrm>
          </p:grpSpPr>
          <p:graphicFrame>
            <p:nvGraphicFramePr>
              <p:cNvPr id="19501" name="Object 35"/>
              <p:cNvGraphicFramePr>
                <a:graphicFrameLocks noChangeAspect="1"/>
              </p:cNvGraphicFramePr>
              <p:nvPr/>
            </p:nvGraphicFramePr>
            <p:xfrm>
              <a:off x="1056" y="1008"/>
              <a:ext cx="413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80" name="Equation" r:id="rId3" imgW="457002" imgH="203112" progId="Equation.DSMT4">
                      <p:embed/>
                    </p:oleObj>
                  </mc:Choice>
                  <mc:Fallback>
                    <p:oleObj name="Equation" r:id="rId3" imgW="457002" imgH="2031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1008"/>
                            <a:ext cx="413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502" name="Object 36"/>
              <p:cNvGraphicFramePr>
                <a:graphicFrameLocks noChangeAspect="1"/>
              </p:cNvGraphicFramePr>
              <p:nvPr/>
            </p:nvGraphicFramePr>
            <p:xfrm>
              <a:off x="1056" y="1333"/>
              <a:ext cx="207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81" name="Equation" r:id="rId5" imgW="228600" imgH="228600" progId="Equation.DSMT4">
                      <p:embed/>
                    </p:oleObj>
                  </mc:Choice>
                  <mc:Fallback>
                    <p:oleObj name="Equation" r:id="rId5" imgW="22860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1333"/>
                            <a:ext cx="207" cy="2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498" name="Text Box 38"/>
            <p:cNvSpPr txBox="1">
              <a:spLocks noChangeArrowheads="1"/>
            </p:cNvSpPr>
            <p:nvPr/>
          </p:nvSpPr>
          <p:spPr bwMode="auto">
            <a:xfrm>
              <a:off x="2013" y="978"/>
              <a:ext cx="11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se </a:t>
              </a:r>
              <a:r>
                <a:rPr lang="pt-BR" altLang="pt-BR" sz="1600" i="1">
                  <a:sym typeface="Symbol" pitchFamily="18" charset="2"/>
                </a:rPr>
                <a:t></a:t>
              </a:r>
              <a:r>
                <a:rPr lang="pt-BR" altLang="pt-BR" sz="1600" baseline="30000">
                  <a:latin typeface="Times New Roman" charset="0"/>
                  <a:sym typeface="Symbol" pitchFamily="18" charset="2"/>
                </a:rPr>
                <a:t>2</a:t>
              </a:r>
              <a:r>
                <a:rPr lang="pt-BR" altLang="pt-BR" sz="1600">
                  <a:sym typeface="Symbol" pitchFamily="18" charset="2"/>
                </a:rPr>
                <a:t> é conhecida</a:t>
              </a:r>
              <a:endParaRPr lang="pt-BR" altLang="pt-BR" sz="1600"/>
            </a:p>
          </p:txBody>
        </p:sp>
        <p:sp>
          <p:nvSpPr>
            <p:cNvPr id="19499" name="Text Box 39"/>
            <p:cNvSpPr txBox="1">
              <a:spLocks noChangeArrowheads="1"/>
            </p:cNvSpPr>
            <p:nvPr/>
          </p:nvSpPr>
          <p:spPr bwMode="auto">
            <a:xfrm>
              <a:off x="2013" y="1319"/>
              <a:ext cx="134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se </a:t>
              </a:r>
              <a:r>
                <a:rPr lang="pt-BR" altLang="pt-BR" sz="1600" i="1">
                  <a:sym typeface="Symbol" pitchFamily="18" charset="2"/>
                </a:rPr>
                <a:t></a:t>
              </a:r>
              <a:r>
                <a:rPr lang="pt-BR" altLang="pt-BR" sz="1600" baseline="30000">
                  <a:latin typeface="Times New Roman" charset="0"/>
                  <a:sym typeface="Symbol" pitchFamily="18" charset="2"/>
                </a:rPr>
                <a:t>2</a:t>
              </a:r>
              <a:r>
                <a:rPr lang="pt-BR" altLang="pt-BR" sz="1600">
                  <a:sym typeface="Symbol" pitchFamily="18" charset="2"/>
                </a:rPr>
                <a:t> é desconhecida</a:t>
              </a:r>
              <a:endParaRPr lang="pt-BR" altLang="pt-BR" sz="1600"/>
            </a:p>
          </p:txBody>
        </p:sp>
        <p:sp>
          <p:nvSpPr>
            <p:cNvPr id="19500" name="AutoShape 40"/>
            <p:cNvSpPr>
              <a:spLocks/>
            </p:cNvSpPr>
            <p:nvPr/>
          </p:nvSpPr>
          <p:spPr bwMode="auto">
            <a:xfrm>
              <a:off x="1337" y="1008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1331913" y="2636838"/>
            <a:ext cx="1419225" cy="457200"/>
            <a:chOff x="839" y="1824"/>
            <a:chExt cx="894" cy="288"/>
          </a:xfrm>
        </p:grpSpPr>
        <p:sp>
          <p:nvSpPr>
            <p:cNvPr id="19493" name="Text Box 43"/>
            <p:cNvSpPr txBox="1">
              <a:spLocks noChangeArrowheads="1"/>
            </p:cNvSpPr>
            <p:nvPr/>
          </p:nvSpPr>
          <p:spPr bwMode="auto">
            <a:xfrm>
              <a:off x="839" y="1869"/>
              <a:ext cx="57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para </a:t>
              </a:r>
              <a:r>
                <a:rPr lang="pt-BR" altLang="pt-BR" sz="1600" i="1">
                  <a:sym typeface="Symbol" pitchFamily="18" charset="2"/>
                </a:rPr>
                <a:t></a:t>
              </a:r>
              <a:r>
                <a:rPr lang="pt-BR" altLang="pt-BR" sz="1600" baseline="30000">
                  <a:latin typeface="Times New Roman" charset="0"/>
                  <a:sym typeface="Symbol" pitchFamily="18" charset="2"/>
                </a:rPr>
                <a:t>2</a:t>
              </a:r>
              <a:r>
                <a:rPr lang="pt-BR" altLang="pt-BR" sz="1600">
                  <a:sym typeface="Symbol" pitchFamily="18" charset="2"/>
                </a:rPr>
                <a:t> </a:t>
              </a:r>
            </a:p>
          </p:txBody>
        </p:sp>
        <p:graphicFrame>
          <p:nvGraphicFramePr>
            <p:cNvPr id="19494" name="Object 45"/>
            <p:cNvGraphicFramePr>
              <a:graphicFrameLocks noChangeAspect="1"/>
            </p:cNvGraphicFramePr>
            <p:nvPr/>
          </p:nvGraphicFramePr>
          <p:xfrm>
            <a:off x="1480" y="1854"/>
            <a:ext cx="25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2" name="Equation" r:id="rId7" imgW="279279" imgH="241195" progId="Equation.DSMT4">
                    <p:embed/>
                  </p:oleObj>
                </mc:Choice>
                <mc:Fallback>
                  <p:oleObj name="Equation" r:id="rId7" imgW="279279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0" y="1854"/>
                          <a:ext cx="253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5" name="AutoShape 65"/>
            <p:cNvSpPr>
              <a:spLocks/>
            </p:cNvSpPr>
            <p:nvPr/>
          </p:nvSpPr>
          <p:spPr bwMode="auto">
            <a:xfrm>
              <a:off x="1379" y="1824"/>
              <a:ext cx="96" cy="288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6" name="Group 88"/>
          <p:cNvGrpSpPr>
            <a:grpSpLocks/>
          </p:cNvGrpSpPr>
          <p:nvPr/>
        </p:nvGrpSpPr>
        <p:grpSpPr bwMode="auto">
          <a:xfrm>
            <a:off x="1331913" y="3356992"/>
            <a:ext cx="1676400" cy="457200"/>
            <a:chOff x="839" y="3360"/>
            <a:chExt cx="1056" cy="288"/>
          </a:xfrm>
        </p:grpSpPr>
        <p:sp>
          <p:nvSpPr>
            <p:cNvPr id="19486" name="Text Box 76"/>
            <p:cNvSpPr txBox="1">
              <a:spLocks noChangeArrowheads="1"/>
            </p:cNvSpPr>
            <p:nvPr/>
          </p:nvSpPr>
          <p:spPr bwMode="auto">
            <a:xfrm>
              <a:off x="839" y="3398"/>
              <a:ext cx="5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para  </a:t>
              </a:r>
              <a:r>
                <a:rPr lang="pt-BR" altLang="pt-BR" sz="1600" i="1">
                  <a:latin typeface="Times New Roman" charset="0"/>
                  <a:sym typeface="Symbol" pitchFamily="18" charset="2"/>
                </a:rPr>
                <a:t>p</a:t>
              </a:r>
              <a:r>
                <a:rPr lang="pt-BR" altLang="pt-BR" sz="1600">
                  <a:latin typeface="Times New Roman" charset="0"/>
                  <a:sym typeface="Symbol" pitchFamily="18" charset="2"/>
                </a:rPr>
                <a:t> </a:t>
              </a:r>
            </a:p>
          </p:txBody>
        </p:sp>
        <p:graphicFrame>
          <p:nvGraphicFramePr>
            <p:cNvPr id="19487" name="Object 77"/>
            <p:cNvGraphicFramePr>
              <a:graphicFrameLocks noChangeAspect="1"/>
            </p:cNvGraphicFramePr>
            <p:nvPr/>
          </p:nvGraphicFramePr>
          <p:xfrm>
            <a:off x="1481" y="3412"/>
            <a:ext cx="414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3" name="Equation" r:id="rId9" imgW="457002" imgH="203112" progId="Equation.DSMT4">
                    <p:embed/>
                  </p:oleObj>
                </mc:Choice>
                <mc:Fallback>
                  <p:oleObj name="Equation" r:id="rId9" imgW="457002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1" y="3412"/>
                          <a:ext cx="414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8" name="AutoShape 78"/>
            <p:cNvSpPr>
              <a:spLocks/>
            </p:cNvSpPr>
            <p:nvPr/>
          </p:nvSpPr>
          <p:spPr bwMode="auto">
            <a:xfrm>
              <a:off x="1379" y="3360"/>
              <a:ext cx="96" cy="288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948F2C-2B6E-4A78-AD22-346810D7EAD2}" type="slidenum">
              <a:rPr lang="pt-BR"/>
              <a:pPr>
                <a:defRPr/>
              </a:pPr>
              <a:t>20</a:t>
            </a:fld>
            <a:endParaRPr lang="pt-BR"/>
          </a:p>
        </p:txBody>
      </p:sp>
      <p:sp>
        <p:nvSpPr>
          <p:cNvPr id="47" name="Text Box 51"/>
          <p:cNvSpPr txBox="1">
            <a:spLocks noChangeArrowheads="1"/>
          </p:cNvSpPr>
          <p:nvPr/>
        </p:nvSpPr>
        <p:spPr bwMode="auto">
          <a:xfrm>
            <a:off x="762000" y="3961507"/>
            <a:ext cx="8001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 smtClean="0"/>
              <a:t>É possível também construir IC de modo a comparar parâmetros de 2 populações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 smtClean="0"/>
              <a:t>	(ver o material extra desse tema)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 smtClean="0"/>
              <a:t>No entanto, esse propósito será melhor abordado em </a:t>
            </a:r>
            <a:r>
              <a:rPr lang="pt-BR" altLang="pt-BR" sz="1600" dirty="0" smtClean="0">
                <a:solidFill>
                  <a:srgbClr val="FF0000"/>
                </a:solidFill>
              </a:rPr>
              <a:t>Testes de Hipótese</a:t>
            </a:r>
          </a:p>
        </p:txBody>
      </p:sp>
    </p:spTree>
    <p:extLst>
      <p:ext uri="{BB962C8B-B14F-4D97-AF65-F5344CB8AC3E}">
        <p14:creationId xmlns:p14="http://schemas.microsoft.com/office/powerpoint/2010/main" val="2071490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Intervalos de Confiança (Resumo)</a:t>
            </a:r>
            <a:endParaRPr lang="pt-BR" i="1" baseline="-250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9" name="Text Box 51"/>
          <p:cNvSpPr txBox="1">
            <a:spLocks noChangeArrowheads="1"/>
          </p:cNvSpPr>
          <p:nvPr/>
        </p:nvSpPr>
        <p:spPr bwMode="auto">
          <a:xfrm>
            <a:off x="762000" y="1360488"/>
            <a:ext cx="8001000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Observações importantes: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000" dirty="0"/>
          </a:p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Os </a:t>
            </a:r>
            <a:r>
              <a:rPr lang="pt-BR" altLang="pt-BR" sz="1600" dirty="0" err="1"/>
              <a:t>ICs</a:t>
            </a:r>
            <a:r>
              <a:rPr lang="pt-BR" altLang="pt-BR" sz="1600" dirty="0"/>
              <a:t> são construídos a partir de uma distribuição que relaciona o estimador pontual ao seu parâmetro;</a:t>
            </a:r>
          </a:p>
          <a:p>
            <a:pPr eaLnBrk="1" hangingPunct="1">
              <a:spcBef>
                <a:spcPct val="0"/>
              </a:spcBef>
            </a:pPr>
            <a:endParaRPr lang="pt-BR" altLang="pt-BR" sz="1000" dirty="0"/>
          </a:p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Para se conseguir </a:t>
            </a:r>
            <a:r>
              <a:rPr lang="pt-BR" altLang="pt-BR" sz="1600" dirty="0" err="1"/>
              <a:t>ICs</a:t>
            </a:r>
            <a:r>
              <a:rPr lang="pt-BR" altLang="pt-BR" sz="1600" dirty="0"/>
              <a:t> mais estreitos, conservando-se o mesmo nível de confiança, deve-se aumentar o tamanho da amostra;</a:t>
            </a:r>
          </a:p>
          <a:p>
            <a:pPr eaLnBrk="1" hangingPunct="1">
              <a:spcBef>
                <a:spcPct val="0"/>
              </a:spcBef>
            </a:pPr>
            <a:endParaRPr lang="pt-BR" altLang="pt-BR" sz="1000" dirty="0"/>
          </a:p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Caso o IC seja utilizado para verificar se o parâmetro para o qual o IC foi construído tem um determinado valor, deve-se aceitar qualquer valor presente dentro do intervalo, considerando o nível de confiança adotado;</a:t>
            </a:r>
          </a:p>
          <a:p>
            <a:pPr eaLnBrk="1" hangingPunct="1">
              <a:spcBef>
                <a:spcPct val="0"/>
              </a:spcBef>
            </a:pPr>
            <a:endParaRPr lang="pt-BR" altLang="pt-BR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</a:t>
            </a:r>
            <a:r>
              <a:rPr lang="pt-BR" altLang="pt-BR" sz="1600" dirty="0" err="1"/>
              <a:t>Ex</a:t>
            </a:r>
            <a:r>
              <a:rPr lang="pt-BR" altLang="pt-BR" sz="1600" dirty="0"/>
              <a:t>: se o IC para </a:t>
            </a:r>
            <a:r>
              <a:rPr lang="pt-BR" altLang="pt-BR" sz="1600" i="1" dirty="0">
                <a:latin typeface="Times New Roman" charset="0"/>
                <a:cs typeface="Times New Roman" charset="0"/>
                <a:sym typeface="Symbol" pitchFamily="18" charset="2"/>
              </a:rPr>
              <a:t></a:t>
            </a:r>
            <a:r>
              <a:rPr lang="pt-BR" altLang="pt-BR" sz="1600" dirty="0"/>
              <a:t> for 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P(20,3 &lt; </a:t>
            </a:r>
            <a:r>
              <a:rPr lang="pt-BR" altLang="pt-BR" sz="1600" i="1" dirty="0">
                <a:latin typeface="Times New Roman" charset="0"/>
                <a:cs typeface="Times New Roman" charset="0"/>
                <a:sym typeface="Symbol" pitchFamily="18" charset="2"/>
              </a:rPr>
              <a:t>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 &lt; 43,8) = 0,95</a:t>
            </a:r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1115616" y="4426173"/>
            <a:ext cx="1666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charset="0"/>
                <a:cs typeface="Times New Roman" charset="0"/>
                <a:sym typeface="Symbol" pitchFamily="18" charset="2"/>
              </a:rPr>
              <a:t></a:t>
            </a:r>
            <a:r>
              <a:rPr lang="pt-BR" altLang="pt-BR" sz="1600" dirty="0"/>
              <a:t> pode ser 30?</a:t>
            </a:r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115616" y="4873848"/>
            <a:ext cx="1571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charset="0"/>
                <a:cs typeface="Times New Roman" charset="0"/>
                <a:sym typeface="Symbol" pitchFamily="18" charset="2"/>
              </a:rPr>
              <a:t></a:t>
            </a:r>
            <a:r>
              <a:rPr lang="pt-BR" altLang="pt-BR" sz="1600" dirty="0"/>
              <a:t> pode ser 21?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115616" y="5321523"/>
            <a:ext cx="16033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charset="0"/>
                <a:cs typeface="Times New Roman" charset="0"/>
                <a:sym typeface="Symbol" pitchFamily="18" charset="2"/>
              </a:rPr>
              <a:t></a:t>
            </a:r>
            <a:r>
              <a:rPr lang="pt-BR" altLang="pt-BR" sz="1600"/>
              <a:t> pode ser 45?</a:t>
            </a:r>
          </a:p>
        </p:txBody>
      </p:sp>
      <p:sp>
        <p:nvSpPr>
          <p:cNvPr id="24" name="Retângulo 23"/>
          <p:cNvSpPr>
            <a:spLocks noChangeArrowheads="1"/>
          </p:cNvSpPr>
          <p:nvPr/>
        </p:nvSpPr>
        <p:spPr bwMode="auto">
          <a:xfrm>
            <a:off x="2718991" y="4426173"/>
            <a:ext cx="6206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SIM</a:t>
            </a:r>
          </a:p>
        </p:txBody>
      </p:sp>
      <p:sp>
        <p:nvSpPr>
          <p:cNvPr id="25" name="Retângulo 24"/>
          <p:cNvSpPr>
            <a:spLocks noChangeArrowheads="1"/>
          </p:cNvSpPr>
          <p:nvPr/>
        </p:nvSpPr>
        <p:spPr bwMode="auto">
          <a:xfrm>
            <a:off x="2718991" y="4873848"/>
            <a:ext cx="6207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SIM</a:t>
            </a:r>
          </a:p>
        </p:txBody>
      </p:sp>
      <p:sp>
        <p:nvSpPr>
          <p:cNvPr id="26" name="Retângulo 25"/>
          <p:cNvSpPr>
            <a:spLocks noChangeArrowheads="1"/>
          </p:cNvSpPr>
          <p:nvPr/>
        </p:nvSpPr>
        <p:spPr bwMode="auto">
          <a:xfrm>
            <a:off x="2718991" y="5321523"/>
            <a:ext cx="6619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NÃO</a:t>
            </a:r>
          </a:p>
        </p:txBody>
      </p:sp>
      <p:grpSp>
        <p:nvGrpSpPr>
          <p:cNvPr id="6" name="Grupo 5"/>
          <p:cNvGrpSpPr>
            <a:grpSpLocks/>
          </p:cNvGrpSpPr>
          <p:nvPr/>
        </p:nvGrpSpPr>
        <p:grpSpPr bwMode="auto">
          <a:xfrm>
            <a:off x="3646091" y="4426173"/>
            <a:ext cx="3336925" cy="1235075"/>
            <a:chOff x="3347864" y="4836342"/>
            <a:chExt cx="3337519" cy="1235468"/>
          </a:xfrm>
        </p:grpSpPr>
        <p:sp>
          <p:nvSpPr>
            <p:cNvPr id="28685" name="AutoShape 78"/>
            <p:cNvSpPr>
              <a:spLocks/>
            </p:cNvSpPr>
            <p:nvPr/>
          </p:nvSpPr>
          <p:spPr bwMode="auto">
            <a:xfrm flipH="1">
              <a:off x="3347864" y="4836342"/>
              <a:ext cx="152400" cy="1235468"/>
            </a:xfrm>
            <a:prstGeom prst="leftBrace">
              <a:avLst>
                <a:gd name="adj1" fmla="val 2499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8686" name="Retângulo 27"/>
            <p:cNvSpPr>
              <a:spLocks noChangeArrowheads="1"/>
            </p:cNvSpPr>
            <p:nvPr/>
          </p:nvSpPr>
          <p:spPr bwMode="auto">
            <a:xfrm>
              <a:off x="3491880" y="5284799"/>
              <a:ext cx="31935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considerando 95% de confiança</a:t>
              </a:r>
            </a:p>
          </p:txBody>
        </p:sp>
      </p:grpSp>
      <p:sp>
        <p:nvSpPr>
          <p:cNvPr id="30" name="Retângulo 29"/>
          <p:cNvSpPr>
            <a:spLocks noChangeArrowheads="1"/>
          </p:cNvSpPr>
          <p:nvPr/>
        </p:nvSpPr>
        <p:spPr bwMode="auto">
          <a:xfrm>
            <a:off x="3709591" y="4412183"/>
            <a:ext cx="55435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77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1778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1778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1778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1778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177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177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177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177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171450" indent="-171450" eaLnBrk="1" hangingPunct="1">
              <a:spcBef>
                <a:spcPct val="0"/>
              </a:spcBef>
              <a:buFont typeface="Arial" charset="0"/>
              <a:buChar char="•"/>
            </a:pPr>
            <a:r>
              <a:rPr lang="pt-BR" altLang="pt-BR" sz="1200" dirty="0"/>
              <a:t>“não se pode negar que ela seja 30” ou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200" dirty="0"/>
              <a:t>	“não há razões para discordar que a verdadeira média </a:t>
            </a:r>
            <a:r>
              <a:rPr lang="pt-BR" altLang="pt-BR" sz="1200" i="1" dirty="0">
                <a:latin typeface="Times New Roman" charset="0"/>
                <a:cs typeface="Times New Roman" charset="0"/>
                <a:sym typeface="Symbol" pitchFamily="18" charset="2"/>
              </a:rPr>
              <a:t></a:t>
            </a:r>
            <a:r>
              <a:rPr lang="pt-BR" altLang="pt-BR" sz="1200" dirty="0"/>
              <a:t> seja de fato 30”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1F63F5-CCAE-4482-8CB9-552AD40C3F6A}" type="slidenum">
              <a:rPr lang="pt-BR"/>
              <a:pPr>
                <a:defRPr/>
              </a:pPr>
              <a:t>21</a:t>
            </a:fld>
            <a:endParaRPr lang="pt-BR" dirty="0"/>
          </a:p>
        </p:txBody>
      </p:sp>
      <p:sp>
        <p:nvSpPr>
          <p:cNvPr id="4" name="Text Box 51">
            <a:extLst>
              <a:ext uri="{FF2B5EF4-FFF2-40B4-BE49-F238E27FC236}">
                <a16:creationId xmlns="" xmlns:a16="http://schemas.microsoft.com/office/drawing/2014/main" id="{5282AACC-0B5C-627C-D7A4-B44239557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787261"/>
            <a:ext cx="8001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Intervalo de Confiança (estimação de parâmetro)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pt-BR" altLang="pt-BR" sz="2400" b="1" dirty="0">
                <a:solidFill>
                  <a:srgbClr val="FF0000"/>
                </a:solidFill>
                <a:sym typeface="Symbol" panose="05050102010706020507" pitchFamily="18" charset="2"/>
              </a:rPr>
              <a:t>	   </a:t>
            </a:r>
            <a:endParaRPr lang="pt-BR" altLang="pt-BR" sz="1600" dirty="0">
              <a:sym typeface="Symbol" panose="05050102010706020507" pitchFamily="18" charset="2"/>
            </a:endParaRPr>
          </a:p>
          <a:p>
            <a:pPr marL="385763" indent="0" eaLnBrk="1" hangingPunct="1">
              <a:spcBef>
                <a:spcPct val="0"/>
              </a:spcBef>
              <a:buNone/>
            </a:pPr>
            <a:r>
              <a:rPr lang="pt-BR" altLang="pt-BR" sz="1600" dirty="0"/>
              <a:t>Intervalo de Credibilidade (ocorrência de valores simulados)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09F17962-FF42-933E-6623-A6365AE81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258" y="5222591"/>
            <a:ext cx="43733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778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1778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1778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1778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1778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177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177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177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177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pt-BR" altLang="pt-BR" sz="1200" dirty="0"/>
              <a:t>(se mudar o nível de confiança, pode-se mudar a conclusão)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  <p:bldP spid="3" grpId="0"/>
      <p:bldP spid="21" grpId="0"/>
      <p:bldP spid="22" grpId="0"/>
      <p:bldP spid="24" grpId="0"/>
      <p:bldP spid="25" grpId="0"/>
      <p:bldP spid="26" grpId="0"/>
      <p:bldP spid="30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Intervalo de Confiança para </a:t>
            </a:r>
            <a:r>
              <a:rPr lang="pt-BR" i="1">
                <a:sym typeface="Symbol" pitchFamily="18" charset="2"/>
              </a:rPr>
              <a:t></a:t>
            </a:r>
            <a:endParaRPr lang="pt-BR" i="1"/>
          </a:p>
        </p:txBody>
      </p:sp>
      <p:graphicFrame>
        <p:nvGraphicFramePr>
          <p:cNvPr id="5126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52841"/>
              </p:ext>
            </p:extLst>
          </p:nvPr>
        </p:nvGraphicFramePr>
        <p:xfrm>
          <a:off x="811213" y="1939594"/>
          <a:ext cx="123507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3" imgW="863225" imgH="241195" progId="Equation.DSMT4">
                  <p:embed/>
                </p:oleObj>
              </mc:Choice>
              <mc:Fallback>
                <p:oleObj name="Equation" r:id="rId3" imgW="863225" imgH="241195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1939594"/>
                        <a:ext cx="1235075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 Box 41"/>
          <p:cNvSpPr txBox="1">
            <a:spLocks noChangeArrowheads="1"/>
          </p:cNvSpPr>
          <p:nvPr/>
        </p:nvSpPr>
        <p:spPr bwMode="auto">
          <a:xfrm>
            <a:off x="2368550" y="1944128"/>
            <a:ext cx="59642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ym typeface="Symbol" pitchFamily="18" charset="2"/>
              </a:rPr>
              <a:t>distribuição desconhecida,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dirty="0">
                <a:sym typeface="Symbol" pitchFamily="18" charset="2"/>
              </a:rPr>
              <a:t> desconhecido, mas </a:t>
            </a:r>
            <a:r>
              <a:rPr lang="pt-BR" altLang="pt-BR" sz="1600" i="1" dirty="0">
                <a:solidFill>
                  <a:srgbClr val="FF0000"/>
                </a:solidFill>
                <a:sym typeface="Symbol" pitchFamily="18" charset="2"/>
              </a:rPr>
              <a:t></a:t>
            </a:r>
            <a:r>
              <a:rPr lang="pt-BR" altLang="pt-BR" sz="1600" baseline="30000" dirty="0">
                <a:solidFill>
                  <a:srgbClr val="FF0000"/>
                </a:solidFill>
                <a:latin typeface="Times New Roman" charset="0"/>
                <a:sym typeface="Symbol" pitchFamily="18" charset="2"/>
              </a:rPr>
              <a:t>2</a:t>
            </a:r>
            <a:r>
              <a:rPr lang="pt-BR" altLang="pt-BR" sz="1600" dirty="0">
                <a:solidFill>
                  <a:srgbClr val="FF0000"/>
                </a:solidFill>
                <a:sym typeface="Symbol" pitchFamily="18" charset="2"/>
              </a:rPr>
              <a:t> conhecido</a:t>
            </a:r>
            <a:endParaRPr lang="pt-BR" altLang="pt-BR" sz="1600" dirty="0">
              <a:solidFill>
                <a:srgbClr val="FF0000"/>
              </a:solidFill>
            </a:endParaRPr>
          </a:p>
        </p:txBody>
      </p:sp>
      <p:graphicFrame>
        <p:nvGraphicFramePr>
          <p:cNvPr id="12290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37340"/>
              </p:ext>
            </p:extLst>
          </p:nvPr>
        </p:nvGraphicFramePr>
        <p:xfrm>
          <a:off x="811213" y="2376488"/>
          <a:ext cx="20383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5" imgW="1422360" imgH="393480" progId="Equation.DSMT4">
                  <p:embed/>
                </p:oleObj>
              </mc:Choice>
              <mc:Fallback>
                <p:oleObj name="Equation" r:id="rId5" imgW="1422360" imgH="3934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2376488"/>
                        <a:ext cx="2038350" cy="565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o 32"/>
          <p:cNvGrpSpPr>
            <a:grpSpLocks/>
          </p:cNvGrpSpPr>
          <p:nvPr/>
        </p:nvGrpSpPr>
        <p:grpSpPr bwMode="auto">
          <a:xfrm>
            <a:off x="771525" y="3025771"/>
            <a:ext cx="6460423" cy="345494"/>
            <a:chOff x="838200" y="2941038"/>
            <a:chExt cx="6462723" cy="345921"/>
          </a:xfrm>
        </p:grpSpPr>
        <p:sp>
          <p:nvSpPr>
            <p:cNvPr id="5138" name="Text Box 41"/>
            <p:cNvSpPr txBox="1">
              <a:spLocks noChangeArrowheads="1"/>
            </p:cNvSpPr>
            <p:nvPr/>
          </p:nvSpPr>
          <p:spPr bwMode="auto">
            <a:xfrm>
              <a:off x="838200" y="2947987"/>
              <a:ext cx="6462723" cy="338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pt-BR" altLang="pt-BR" sz="1600" dirty="0">
                  <a:sym typeface="Symbol" pitchFamily="18" charset="2"/>
                </a:rPr>
                <a:t>Se                       ou se </a:t>
              </a:r>
              <a:r>
                <a:rPr lang="pt-BR" altLang="pt-BR" sz="1600" i="1" dirty="0">
                  <a:latin typeface="Times New Roman" charset="0"/>
                  <a:cs typeface="Times New Roman" charset="0"/>
                  <a:sym typeface="Symbol" pitchFamily="18" charset="2"/>
                </a:rPr>
                <a:t>n</a:t>
              </a:r>
              <a:r>
                <a:rPr lang="pt-BR" altLang="pt-BR" sz="1600" dirty="0">
                  <a:sym typeface="Symbol" pitchFamily="18" charset="2"/>
                </a:rPr>
                <a:t> for grande (ou seja, adotando-se o TLC):</a:t>
              </a:r>
              <a:endParaRPr lang="pt-BR" altLang="pt-BR" sz="1600" dirty="0"/>
            </a:p>
          </p:txBody>
        </p:sp>
        <p:graphicFrame>
          <p:nvGraphicFramePr>
            <p:cNvPr id="5139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5789697"/>
                </p:ext>
              </p:extLst>
            </p:nvPr>
          </p:nvGraphicFramePr>
          <p:xfrm>
            <a:off x="1214572" y="2941038"/>
            <a:ext cx="1324446" cy="344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" name="Equation" r:id="rId7" imgW="927000" imgH="241200" progId="Equation.DSMT4">
                    <p:embed/>
                  </p:oleObj>
                </mc:Choice>
                <mc:Fallback>
                  <p:oleObj name="Equation" r:id="rId7" imgW="927000" imgH="24120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4572" y="2941038"/>
                          <a:ext cx="1324446" cy="344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653987"/>
              </p:ext>
            </p:extLst>
          </p:nvPr>
        </p:nvGraphicFramePr>
        <p:xfrm>
          <a:off x="803275" y="3598332"/>
          <a:ext cx="1052513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9" imgW="736600" imgH="228600" progId="Equation.DSMT4">
                  <p:embed/>
                </p:oleObj>
              </mc:Choice>
              <mc:Fallback>
                <p:oleObj name="Equation" r:id="rId9" imgW="736600" imgH="2286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3598332"/>
                        <a:ext cx="1052513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01562"/>
              </p:ext>
            </p:extLst>
          </p:nvPr>
        </p:nvGraphicFramePr>
        <p:xfrm>
          <a:off x="2568575" y="3480172"/>
          <a:ext cx="24320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11" imgW="1701800" imgH="419100" progId="Equation.DSMT4">
                  <p:embed/>
                </p:oleObj>
              </mc:Choice>
              <mc:Fallback>
                <p:oleObj name="Equation" r:id="rId11" imgW="1701800" imgH="4191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3480172"/>
                        <a:ext cx="24320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227504"/>
              </p:ext>
            </p:extLst>
          </p:nvPr>
        </p:nvGraphicFramePr>
        <p:xfrm>
          <a:off x="803275" y="3462600"/>
          <a:ext cx="13239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13" imgW="927100" imgH="419100" progId="Equation.DSMT4">
                  <p:embed/>
                </p:oleObj>
              </mc:Choice>
              <mc:Fallback>
                <p:oleObj name="Equation" r:id="rId13" imgW="927100" imgH="4191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3462600"/>
                        <a:ext cx="1323975" cy="596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E2FC2-25DE-4CC1-BC5E-87F8878921B9}" type="slidenum">
              <a:rPr lang="pt-BR"/>
              <a:pPr>
                <a:defRPr/>
              </a:pPr>
              <a:t>3</a:t>
            </a:fld>
            <a:endParaRPr lang="pt-BR"/>
          </a:p>
        </p:txBody>
      </p:sp>
      <p:graphicFrame>
        <p:nvGraphicFramePr>
          <p:cNvPr id="5136" name="Objeto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145738"/>
              </p:ext>
            </p:extLst>
          </p:nvPr>
        </p:nvGraphicFramePr>
        <p:xfrm>
          <a:off x="811213" y="1484313"/>
          <a:ext cx="185578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15" imgW="1295400" imgH="254000" progId="Equation.DSMT4">
                  <p:embed/>
                </p:oleObj>
              </mc:Choice>
              <mc:Fallback>
                <p:oleObj name="Equation" r:id="rId15" imgW="1295400" imgH="254000" progId="Equation.DSMT4">
                  <p:embed/>
                  <p:pic>
                    <p:nvPicPr>
                      <p:cNvPr id="0" name="Objeto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1484313"/>
                        <a:ext cx="1855787" cy="3635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7" name="CaixaDeTexto 4"/>
          <p:cNvSpPr txBox="1">
            <a:spLocks noChangeArrowheads="1"/>
          </p:cNvSpPr>
          <p:nvPr/>
        </p:nvSpPr>
        <p:spPr bwMode="auto">
          <a:xfrm>
            <a:off x="2955925" y="1497013"/>
            <a:ext cx="19097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amostra aleatória</a:t>
            </a:r>
          </a:p>
        </p:txBody>
      </p:sp>
      <p:grpSp>
        <p:nvGrpSpPr>
          <p:cNvPr id="20" name="Grupo 19"/>
          <p:cNvGrpSpPr>
            <a:grpSpLocks/>
          </p:cNvGrpSpPr>
          <p:nvPr/>
        </p:nvGrpSpPr>
        <p:grpSpPr bwMode="auto">
          <a:xfrm>
            <a:off x="5733429" y="4237508"/>
            <a:ext cx="2222500" cy="1668463"/>
            <a:chOff x="5517810" y="4597364"/>
            <a:chExt cx="2222542" cy="1668326"/>
          </a:xfrm>
        </p:grpSpPr>
        <p:grpSp>
          <p:nvGrpSpPr>
            <p:cNvPr id="21" name="Grupo 51"/>
            <p:cNvGrpSpPr>
              <a:grpSpLocks/>
            </p:cNvGrpSpPr>
            <p:nvPr/>
          </p:nvGrpSpPr>
          <p:grpSpPr bwMode="auto">
            <a:xfrm>
              <a:off x="5517810" y="4597364"/>
              <a:ext cx="2222542" cy="1496399"/>
              <a:chOff x="4330658" y="3625850"/>
              <a:chExt cx="2222542" cy="1496399"/>
            </a:xfrm>
          </p:grpSpPr>
          <p:sp>
            <p:nvSpPr>
              <p:cNvPr id="25" name="Freeform 31"/>
              <p:cNvSpPr>
                <a:spLocks/>
              </p:cNvSpPr>
              <p:nvPr/>
            </p:nvSpPr>
            <p:spPr bwMode="auto">
              <a:xfrm>
                <a:off x="4876800" y="3721100"/>
                <a:ext cx="1676400" cy="1295400"/>
              </a:xfrm>
              <a:custGeom>
                <a:avLst/>
                <a:gdLst>
                  <a:gd name="T0" fmla="*/ 0 w 1056"/>
                  <a:gd name="T1" fmla="*/ 0 h 816"/>
                  <a:gd name="T2" fmla="*/ 0 w 1056"/>
                  <a:gd name="T3" fmla="*/ 2147483647 h 816"/>
                  <a:gd name="T4" fmla="*/ 2147483647 w 1056"/>
                  <a:gd name="T5" fmla="*/ 2147483647 h 816"/>
                  <a:gd name="T6" fmla="*/ 0 60000 65536"/>
                  <a:gd name="T7" fmla="*/ 0 60000 65536"/>
                  <a:gd name="T8" fmla="*/ 0 60000 65536"/>
                  <a:gd name="T9" fmla="*/ 0 w 1056"/>
                  <a:gd name="T10" fmla="*/ 0 h 816"/>
                  <a:gd name="T11" fmla="*/ 1056 w 1056"/>
                  <a:gd name="T12" fmla="*/ 816 h 8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56" h="816">
                    <a:moveTo>
                      <a:pt x="0" y="0"/>
                    </a:moveTo>
                    <a:lnTo>
                      <a:pt x="0" y="816"/>
                    </a:lnTo>
                    <a:lnTo>
                      <a:pt x="1056" y="81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Text Box 33"/>
              <p:cNvSpPr txBox="1">
                <a:spLocks noChangeArrowheads="1"/>
              </p:cNvSpPr>
              <p:nvPr/>
            </p:nvSpPr>
            <p:spPr bwMode="auto">
              <a:xfrm>
                <a:off x="4330658" y="3625850"/>
                <a:ext cx="5854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i="1">
                    <a:latin typeface="Times New Roman" charset="0"/>
                  </a:rPr>
                  <a:t>f</a:t>
                </a:r>
                <a:r>
                  <a:rPr lang="pt-BR" altLang="pt-BR" sz="1600">
                    <a:latin typeface="Times New Roman" charset="0"/>
                  </a:rPr>
                  <a:t>(  </a:t>
                </a:r>
                <a:r>
                  <a:rPr lang="pt-BR" altLang="pt-BR" sz="1600" i="1">
                    <a:latin typeface="Times New Roman" charset="0"/>
                  </a:rPr>
                  <a:t>  </a:t>
                </a:r>
                <a:r>
                  <a:rPr lang="pt-BR" altLang="pt-BR" sz="1600">
                    <a:latin typeface="Times New Roman" charset="0"/>
                  </a:rPr>
                  <a:t>)</a:t>
                </a:r>
              </a:p>
            </p:txBody>
          </p:sp>
          <p:sp>
            <p:nvSpPr>
              <p:cNvPr id="27" name="Retângulo 6"/>
              <p:cNvSpPr>
                <a:spLocks noChangeArrowheads="1"/>
              </p:cNvSpPr>
              <p:nvPr/>
            </p:nvSpPr>
            <p:spPr bwMode="auto">
              <a:xfrm>
                <a:off x="4709773" y="4891417"/>
                <a:ext cx="242374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900">
                    <a:latin typeface="Times New Roman" charset="0"/>
                  </a:rPr>
                  <a:t>0</a:t>
                </a:r>
                <a:endParaRPr lang="pt-BR" altLang="pt-BR" sz="900"/>
              </a:p>
            </p:txBody>
          </p:sp>
        </p:grpSp>
        <p:graphicFrame>
          <p:nvGraphicFramePr>
            <p:cNvPr id="22" name="Objeto 64"/>
            <p:cNvGraphicFramePr>
              <a:graphicFrameLocks noChangeAspect="1"/>
            </p:cNvGraphicFramePr>
            <p:nvPr/>
          </p:nvGraphicFramePr>
          <p:xfrm>
            <a:off x="5721164" y="4613975"/>
            <a:ext cx="254000" cy="271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7" name="Equation" r:id="rId17" imgW="177646" imgH="190335" progId="Equation.DSMT4">
                    <p:embed/>
                  </p:oleObj>
                </mc:Choice>
                <mc:Fallback>
                  <p:oleObj name="Equation" r:id="rId17" imgW="177646" imgH="1903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1164" y="4613975"/>
                          <a:ext cx="254000" cy="271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to 65"/>
            <p:cNvGraphicFramePr>
              <a:graphicFrameLocks noChangeAspect="1"/>
            </p:cNvGraphicFramePr>
            <p:nvPr/>
          </p:nvGraphicFramePr>
          <p:xfrm>
            <a:off x="7486352" y="5994227"/>
            <a:ext cx="254000" cy="271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8" name="Equation" r:id="rId19" imgW="177646" imgH="190335" progId="Equation.DSMT4">
                    <p:embed/>
                  </p:oleObj>
                </mc:Choice>
                <mc:Fallback>
                  <p:oleObj name="Equation" r:id="rId19" imgW="177646" imgH="1903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6352" y="5994227"/>
                          <a:ext cx="254000" cy="271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Forma livre 23"/>
            <p:cNvSpPr/>
            <p:nvPr/>
          </p:nvSpPr>
          <p:spPr>
            <a:xfrm>
              <a:off x="6227436" y="4994206"/>
              <a:ext cx="1298600" cy="993693"/>
            </a:xfrm>
            <a:custGeom>
              <a:avLst/>
              <a:gdLst>
                <a:gd name="connsiteX0" fmla="*/ 0 w 1298575"/>
                <a:gd name="connsiteY0" fmla="*/ 990600 h 993775"/>
                <a:gd name="connsiteX1" fmla="*/ 123825 w 1298575"/>
                <a:gd name="connsiteY1" fmla="*/ 908050 h 993775"/>
                <a:gd name="connsiteX2" fmla="*/ 212725 w 1298575"/>
                <a:gd name="connsiteY2" fmla="*/ 796925 h 993775"/>
                <a:gd name="connsiteX3" fmla="*/ 295275 w 1298575"/>
                <a:gd name="connsiteY3" fmla="*/ 638175 h 993775"/>
                <a:gd name="connsiteX4" fmla="*/ 365125 w 1298575"/>
                <a:gd name="connsiteY4" fmla="*/ 466725 h 993775"/>
                <a:gd name="connsiteX5" fmla="*/ 428625 w 1298575"/>
                <a:gd name="connsiteY5" fmla="*/ 317500 h 993775"/>
                <a:gd name="connsiteX6" fmla="*/ 498475 w 1298575"/>
                <a:gd name="connsiteY6" fmla="*/ 168275 h 993775"/>
                <a:gd name="connsiteX7" fmla="*/ 565150 w 1298575"/>
                <a:gd name="connsiteY7" fmla="*/ 44450 h 993775"/>
                <a:gd name="connsiteX8" fmla="*/ 609600 w 1298575"/>
                <a:gd name="connsiteY8" fmla="*/ 6350 h 993775"/>
                <a:gd name="connsiteX9" fmla="*/ 644525 w 1298575"/>
                <a:gd name="connsiteY9" fmla="*/ 0 h 993775"/>
                <a:gd name="connsiteX10" fmla="*/ 692150 w 1298575"/>
                <a:gd name="connsiteY10" fmla="*/ 12700 h 993775"/>
                <a:gd name="connsiteX11" fmla="*/ 717550 w 1298575"/>
                <a:gd name="connsiteY11" fmla="*/ 41275 h 993775"/>
                <a:gd name="connsiteX12" fmla="*/ 762000 w 1298575"/>
                <a:gd name="connsiteY12" fmla="*/ 95250 h 993775"/>
                <a:gd name="connsiteX13" fmla="*/ 809625 w 1298575"/>
                <a:gd name="connsiteY13" fmla="*/ 206375 h 993775"/>
                <a:gd name="connsiteX14" fmla="*/ 866775 w 1298575"/>
                <a:gd name="connsiteY14" fmla="*/ 330200 h 993775"/>
                <a:gd name="connsiteX15" fmla="*/ 911225 w 1298575"/>
                <a:gd name="connsiteY15" fmla="*/ 431800 h 993775"/>
                <a:gd name="connsiteX16" fmla="*/ 962025 w 1298575"/>
                <a:gd name="connsiteY16" fmla="*/ 571500 h 993775"/>
                <a:gd name="connsiteX17" fmla="*/ 1016000 w 1298575"/>
                <a:gd name="connsiteY17" fmla="*/ 676275 h 993775"/>
                <a:gd name="connsiteX18" fmla="*/ 1066800 w 1298575"/>
                <a:gd name="connsiteY18" fmla="*/ 777875 h 993775"/>
                <a:gd name="connsiteX19" fmla="*/ 1117600 w 1298575"/>
                <a:gd name="connsiteY19" fmla="*/ 860425 h 993775"/>
                <a:gd name="connsiteX20" fmla="*/ 1181100 w 1298575"/>
                <a:gd name="connsiteY20" fmla="*/ 930275 h 993775"/>
                <a:gd name="connsiteX21" fmla="*/ 1241425 w 1298575"/>
                <a:gd name="connsiteY21" fmla="*/ 974725 h 993775"/>
                <a:gd name="connsiteX22" fmla="*/ 1298575 w 1298575"/>
                <a:gd name="connsiteY22" fmla="*/ 993775 h 993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98575" h="993775">
                  <a:moveTo>
                    <a:pt x="0" y="990600"/>
                  </a:moveTo>
                  <a:lnTo>
                    <a:pt x="123825" y="908050"/>
                  </a:lnTo>
                  <a:lnTo>
                    <a:pt x="212725" y="796925"/>
                  </a:lnTo>
                  <a:lnTo>
                    <a:pt x="295275" y="638175"/>
                  </a:lnTo>
                  <a:lnTo>
                    <a:pt x="365125" y="466725"/>
                  </a:lnTo>
                  <a:lnTo>
                    <a:pt x="428625" y="317500"/>
                  </a:lnTo>
                  <a:lnTo>
                    <a:pt x="498475" y="168275"/>
                  </a:lnTo>
                  <a:lnTo>
                    <a:pt x="565150" y="44450"/>
                  </a:lnTo>
                  <a:lnTo>
                    <a:pt x="609600" y="6350"/>
                  </a:lnTo>
                  <a:lnTo>
                    <a:pt x="644525" y="0"/>
                  </a:lnTo>
                  <a:lnTo>
                    <a:pt x="692150" y="12700"/>
                  </a:lnTo>
                  <a:lnTo>
                    <a:pt x="717550" y="41275"/>
                  </a:lnTo>
                  <a:lnTo>
                    <a:pt x="762000" y="95250"/>
                  </a:lnTo>
                  <a:lnTo>
                    <a:pt x="809625" y="206375"/>
                  </a:lnTo>
                  <a:lnTo>
                    <a:pt x="866775" y="330200"/>
                  </a:lnTo>
                  <a:lnTo>
                    <a:pt x="911225" y="431800"/>
                  </a:lnTo>
                  <a:lnTo>
                    <a:pt x="962025" y="571500"/>
                  </a:lnTo>
                  <a:lnTo>
                    <a:pt x="1016000" y="676275"/>
                  </a:lnTo>
                  <a:lnTo>
                    <a:pt x="1066800" y="777875"/>
                  </a:lnTo>
                  <a:lnTo>
                    <a:pt x="1117600" y="860425"/>
                  </a:lnTo>
                  <a:lnTo>
                    <a:pt x="1181100" y="930275"/>
                  </a:lnTo>
                  <a:lnTo>
                    <a:pt x="1241425" y="974725"/>
                  </a:lnTo>
                  <a:lnTo>
                    <a:pt x="1298575" y="993775"/>
                  </a:ln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28" name="Grupo 27"/>
          <p:cNvGrpSpPr>
            <a:grpSpLocks/>
          </p:cNvGrpSpPr>
          <p:nvPr/>
        </p:nvGrpSpPr>
        <p:grpSpPr bwMode="auto">
          <a:xfrm>
            <a:off x="610567" y="4242271"/>
            <a:ext cx="5040312" cy="1851025"/>
            <a:chOff x="395536" y="4602614"/>
            <a:chExt cx="5040560" cy="1850722"/>
          </a:xfrm>
        </p:grpSpPr>
        <p:grpSp>
          <p:nvGrpSpPr>
            <p:cNvPr id="29" name="Grupo 86"/>
            <p:cNvGrpSpPr>
              <a:grpSpLocks/>
            </p:cNvGrpSpPr>
            <p:nvPr/>
          </p:nvGrpSpPr>
          <p:grpSpPr bwMode="auto">
            <a:xfrm>
              <a:off x="395536" y="4602614"/>
              <a:ext cx="2332564" cy="1850722"/>
              <a:chOff x="395536" y="1874788"/>
              <a:chExt cx="2332564" cy="1850722"/>
            </a:xfrm>
          </p:grpSpPr>
          <p:grpSp>
            <p:nvGrpSpPr>
              <p:cNvPr id="39" name="Grupo 87"/>
              <p:cNvGrpSpPr>
                <a:grpSpLocks/>
              </p:cNvGrpSpPr>
              <p:nvPr/>
            </p:nvGrpSpPr>
            <p:grpSpPr bwMode="auto">
              <a:xfrm>
                <a:off x="395536" y="1874788"/>
                <a:ext cx="2332564" cy="1710099"/>
                <a:chOff x="4419600" y="3625850"/>
                <a:chExt cx="2332564" cy="1710099"/>
              </a:xfrm>
            </p:grpSpPr>
            <p:sp>
              <p:nvSpPr>
                <p:cNvPr id="43" name="Freeform 31"/>
                <p:cNvSpPr>
                  <a:spLocks/>
                </p:cNvSpPr>
                <p:nvPr/>
              </p:nvSpPr>
              <p:spPr bwMode="auto">
                <a:xfrm>
                  <a:off x="4876800" y="3721100"/>
                  <a:ext cx="1676400" cy="1295400"/>
                </a:xfrm>
                <a:custGeom>
                  <a:avLst/>
                  <a:gdLst>
                    <a:gd name="T0" fmla="*/ 0 w 1056"/>
                    <a:gd name="T1" fmla="*/ 0 h 816"/>
                    <a:gd name="T2" fmla="*/ 0 w 1056"/>
                    <a:gd name="T3" fmla="*/ 2147483647 h 816"/>
                    <a:gd name="T4" fmla="*/ 2147483647 w 1056"/>
                    <a:gd name="T5" fmla="*/ 2147483647 h 816"/>
                    <a:gd name="T6" fmla="*/ 0 60000 65536"/>
                    <a:gd name="T7" fmla="*/ 0 60000 65536"/>
                    <a:gd name="T8" fmla="*/ 0 60000 65536"/>
                    <a:gd name="T9" fmla="*/ 0 w 1056"/>
                    <a:gd name="T10" fmla="*/ 0 h 816"/>
                    <a:gd name="T11" fmla="*/ 1056 w 1056"/>
                    <a:gd name="T12" fmla="*/ 816 h 81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56" h="816">
                      <a:moveTo>
                        <a:pt x="0" y="0"/>
                      </a:moveTo>
                      <a:lnTo>
                        <a:pt x="0" y="816"/>
                      </a:lnTo>
                      <a:lnTo>
                        <a:pt x="1056" y="816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6403975" y="4997450"/>
                  <a:ext cx="348189" cy="338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600" i="1" dirty="0">
                      <a:latin typeface="Times New Roman" charset="0"/>
                    </a:rPr>
                    <a:t>X</a:t>
                  </a:r>
                  <a:r>
                    <a:rPr lang="pt-BR" altLang="pt-BR" sz="1600" i="1" baseline="-25000" dirty="0">
                      <a:latin typeface="Times New Roman" charset="0"/>
                    </a:rPr>
                    <a:t>i</a:t>
                  </a:r>
                </a:p>
              </p:txBody>
            </p:sp>
            <p:sp>
              <p:nvSpPr>
                <p:cNvPr id="4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419600" y="3625850"/>
                  <a:ext cx="468313" cy="3365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600" i="1">
                      <a:latin typeface="Times New Roman" charset="0"/>
                    </a:rPr>
                    <a:t>f</a:t>
                  </a:r>
                  <a:r>
                    <a:rPr lang="pt-BR" altLang="pt-BR" sz="1600">
                      <a:latin typeface="Times New Roman" charset="0"/>
                    </a:rPr>
                    <a:t>(</a:t>
                  </a:r>
                  <a:r>
                    <a:rPr lang="pt-BR" altLang="pt-BR" sz="1600" i="1">
                      <a:latin typeface="Times New Roman" charset="0"/>
                    </a:rPr>
                    <a:t>x</a:t>
                  </a:r>
                  <a:r>
                    <a:rPr lang="pt-BR" altLang="pt-BR" sz="1600">
                      <a:latin typeface="Times New Roman" charset="0"/>
                    </a:rPr>
                    <a:t>)</a:t>
                  </a:r>
                </a:p>
              </p:txBody>
            </p:sp>
            <p:sp>
              <p:nvSpPr>
                <p:cNvPr id="46" name="Forma livre 45"/>
                <p:cNvSpPr/>
                <p:nvPr/>
              </p:nvSpPr>
              <p:spPr bwMode="auto">
                <a:xfrm>
                  <a:off x="4943501" y="3905204"/>
                  <a:ext cx="1457397" cy="1111068"/>
                </a:xfrm>
                <a:custGeom>
                  <a:avLst/>
                  <a:gdLst>
                    <a:gd name="connsiteX0" fmla="*/ 0 w 1850279"/>
                    <a:gd name="connsiteY0" fmla="*/ 1051969 h 1064243"/>
                    <a:gd name="connsiteX1" fmla="*/ 171834 w 1850279"/>
                    <a:gd name="connsiteY1" fmla="*/ 806493 h 1064243"/>
                    <a:gd name="connsiteX2" fmla="*/ 331394 w 1850279"/>
                    <a:gd name="connsiteY2" fmla="*/ 321677 h 1064243"/>
                    <a:gd name="connsiteX3" fmla="*/ 460269 w 1850279"/>
                    <a:gd name="connsiteY3" fmla="*/ 8694 h 1064243"/>
                    <a:gd name="connsiteX4" fmla="*/ 751772 w 1850279"/>
                    <a:gd name="connsiteY4" fmla="*/ 373840 h 1064243"/>
                    <a:gd name="connsiteX5" fmla="*/ 1098508 w 1850279"/>
                    <a:gd name="connsiteY5" fmla="*/ 757397 h 1064243"/>
                    <a:gd name="connsiteX6" fmla="*/ 1423764 w 1850279"/>
                    <a:gd name="connsiteY6" fmla="*/ 972189 h 1064243"/>
                    <a:gd name="connsiteX7" fmla="*/ 1850279 w 1850279"/>
                    <a:gd name="connsiteY7" fmla="*/ 1064243 h 1064243"/>
                    <a:gd name="connsiteX0" fmla="*/ 0 w 1850279"/>
                    <a:gd name="connsiteY0" fmla="*/ 1115384 h 1127658"/>
                    <a:gd name="connsiteX1" fmla="*/ 171834 w 1850279"/>
                    <a:gd name="connsiteY1" fmla="*/ 869908 h 1127658"/>
                    <a:gd name="connsiteX2" fmla="*/ 460269 w 1850279"/>
                    <a:gd name="connsiteY2" fmla="*/ 72109 h 1127658"/>
                    <a:gd name="connsiteX3" fmla="*/ 751772 w 1850279"/>
                    <a:gd name="connsiteY3" fmla="*/ 437255 h 1127658"/>
                    <a:gd name="connsiteX4" fmla="*/ 1098508 w 1850279"/>
                    <a:gd name="connsiteY4" fmla="*/ 820812 h 1127658"/>
                    <a:gd name="connsiteX5" fmla="*/ 1423764 w 1850279"/>
                    <a:gd name="connsiteY5" fmla="*/ 1035604 h 1127658"/>
                    <a:gd name="connsiteX6" fmla="*/ 1850279 w 1850279"/>
                    <a:gd name="connsiteY6" fmla="*/ 1127658 h 1127658"/>
                    <a:gd name="connsiteX0" fmla="*/ 0 w 1850279"/>
                    <a:gd name="connsiteY0" fmla="*/ 1115384 h 1127658"/>
                    <a:gd name="connsiteX1" fmla="*/ 171834 w 1850279"/>
                    <a:gd name="connsiteY1" fmla="*/ 869908 h 1127658"/>
                    <a:gd name="connsiteX2" fmla="*/ 460269 w 1850279"/>
                    <a:gd name="connsiteY2" fmla="*/ 72109 h 1127658"/>
                    <a:gd name="connsiteX3" fmla="*/ 751772 w 1850279"/>
                    <a:gd name="connsiteY3" fmla="*/ 437255 h 1127658"/>
                    <a:gd name="connsiteX4" fmla="*/ 1098508 w 1850279"/>
                    <a:gd name="connsiteY4" fmla="*/ 820812 h 1127658"/>
                    <a:gd name="connsiteX5" fmla="*/ 1423764 w 1850279"/>
                    <a:gd name="connsiteY5" fmla="*/ 1035604 h 1127658"/>
                    <a:gd name="connsiteX6" fmla="*/ 1850279 w 1850279"/>
                    <a:gd name="connsiteY6" fmla="*/ 1127658 h 1127658"/>
                    <a:gd name="connsiteX0" fmla="*/ 0 w 1877815"/>
                    <a:gd name="connsiteY0" fmla="*/ 1115384 h 1115384"/>
                    <a:gd name="connsiteX1" fmla="*/ 171834 w 1877815"/>
                    <a:gd name="connsiteY1" fmla="*/ 869908 h 1115384"/>
                    <a:gd name="connsiteX2" fmla="*/ 460269 w 1877815"/>
                    <a:gd name="connsiteY2" fmla="*/ 72109 h 1115384"/>
                    <a:gd name="connsiteX3" fmla="*/ 751772 w 1877815"/>
                    <a:gd name="connsiteY3" fmla="*/ 437255 h 1115384"/>
                    <a:gd name="connsiteX4" fmla="*/ 1098508 w 1877815"/>
                    <a:gd name="connsiteY4" fmla="*/ 820812 h 1115384"/>
                    <a:gd name="connsiteX5" fmla="*/ 1423764 w 1877815"/>
                    <a:gd name="connsiteY5" fmla="*/ 1035604 h 1115384"/>
                    <a:gd name="connsiteX6" fmla="*/ 1877815 w 1877815"/>
                    <a:gd name="connsiteY6" fmla="*/ 1113264 h 1115384"/>
                    <a:gd name="connsiteX0" fmla="*/ 0 w 1877815"/>
                    <a:gd name="connsiteY0" fmla="*/ 1111885 h 1111885"/>
                    <a:gd name="connsiteX1" fmla="*/ 171834 w 1877815"/>
                    <a:gd name="connsiteY1" fmla="*/ 866409 h 1111885"/>
                    <a:gd name="connsiteX2" fmla="*/ 460269 w 1877815"/>
                    <a:gd name="connsiteY2" fmla="*/ 68610 h 1111885"/>
                    <a:gd name="connsiteX3" fmla="*/ 780797 w 1877815"/>
                    <a:gd name="connsiteY3" fmla="*/ 454749 h 1111885"/>
                    <a:gd name="connsiteX4" fmla="*/ 1098508 w 1877815"/>
                    <a:gd name="connsiteY4" fmla="*/ 817313 h 1111885"/>
                    <a:gd name="connsiteX5" fmla="*/ 1423764 w 1877815"/>
                    <a:gd name="connsiteY5" fmla="*/ 1032105 h 1111885"/>
                    <a:gd name="connsiteX6" fmla="*/ 1877815 w 1877815"/>
                    <a:gd name="connsiteY6" fmla="*/ 1109765 h 1111885"/>
                    <a:gd name="connsiteX0" fmla="*/ 0 w 1877815"/>
                    <a:gd name="connsiteY0" fmla="*/ 1111885 h 1111885"/>
                    <a:gd name="connsiteX1" fmla="*/ 171834 w 1877815"/>
                    <a:gd name="connsiteY1" fmla="*/ 866409 h 1111885"/>
                    <a:gd name="connsiteX2" fmla="*/ 460269 w 1877815"/>
                    <a:gd name="connsiteY2" fmla="*/ 68610 h 1111885"/>
                    <a:gd name="connsiteX3" fmla="*/ 780797 w 1877815"/>
                    <a:gd name="connsiteY3" fmla="*/ 454749 h 1111885"/>
                    <a:gd name="connsiteX4" fmla="*/ 1098508 w 1877815"/>
                    <a:gd name="connsiteY4" fmla="*/ 817313 h 1111885"/>
                    <a:gd name="connsiteX5" fmla="*/ 1423764 w 1877815"/>
                    <a:gd name="connsiteY5" fmla="*/ 1032105 h 1111885"/>
                    <a:gd name="connsiteX6" fmla="*/ 1877815 w 1877815"/>
                    <a:gd name="connsiteY6" fmla="*/ 1109765 h 1111885"/>
                    <a:gd name="connsiteX0" fmla="*/ 0 w 1877815"/>
                    <a:gd name="connsiteY0" fmla="*/ 1111885 h 1111885"/>
                    <a:gd name="connsiteX1" fmla="*/ 171834 w 1877815"/>
                    <a:gd name="connsiteY1" fmla="*/ 866409 h 1111885"/>
                    <a:gd name="connsiteX2" fmla="*/ 460269 w 1877815"/>
                    <a:gd name="connsiteY2" fmla="*/ 68610 h 1111885"/>
                    <a:gd name="connsiteX3" fmla="*/ 780797 w 1877815"/>
                    <a:gd name="connsiteY3" fmla="*/ 454749 h 1111885"/>
                    <a:gd name="connsiteX4" fmla="*/ 1098508 w 1877815"/>
                    <a:gd name="connsiteY4" fmla="*/ 817313 h 1111885"/>
                    <a:gd name="connsiteX5" fmla="*/ 1423764 w 1877815"/>
                    <a:gd name="connsiteY5" fmla="*/ 1032105 h 1111885"/>
                    <a:gd name="connsiteX6" fmla="*/ 1877815 w 1877815"/>
                    <a:gd name="connsiteY6" fmla="*/ 1109765 h 1111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77815" h="1111885">
                      <a:moveTo>
                        <a:pt x="0" y="1111885"/>
                      </a:moveTo>
                      <a:cubicBezTo>
                        <a:pt x="58301" y="1050004"/>
                        <a:pt x="95123" y="1040288"/>
                        <a:pt x="171834" y="866409"/>
                      </a:cubicBezTo>
                      <a:cubicBezTo>
                        <a:pt x="248545" y="692530"/>
                        <a:pt x="358775" y="137220"/>
                        <a:pt x="460269" y="68610"/>
                      </a:cubicBezTo>
                      <a:cubicBezTo>
                        <a:pt x="561763" y="0"/>
                        <a:pt x="698146" y="323828"/>
                        <a:pt x="780797" y="454749"/>
                      </a:cubicBezTo>
                      <a:cubicBezTo>
                        <a:pt x="902985" y="607149"/>
                        <a:pt x="991347" y="721087"/>
                        <a:pt x="1098508" y="817313"/>
                      </a:cubicBezTo>
                      <a:cubicBezTo>
                        <a:pt x="1205669" y="913539"/>
                        <a:pt x="1293879" y="983363"/>
                        <a:pt x="1423764" y="1032105"/>
                      </a:cubicBezTo>
                      <a:cubicBezTo>
                        <a:pt x="1553649" y="1080847"/>
                        <a:pt x="1727205" y="1089308"/>
                        <a:pt x="1877815" y="1109765"/>
                      </a:cubicBezTo>
                    </a:path>
                  </a:pathLst>
                </a:cu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/>
                </a:p>
              </p:txBody>
            </p:sp>
            <p:sp>
              <p:nvSpPr>
                <p:cNvPr id="47" name="Retângulo 6"/>
                <p:cNvSpPr>
                  <a:spLocks noChangeArrowheads="1"/>
                </p:cNvSpPr>
                <p:nvPr/>
              </p:nvSpPr>
              <p:spPr bwMode="auto">
                <a:xfrm>
                  <a:off x="4709773" y="4891417"/>
                  <a:ext cx="242374" cy="2308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900">
                      <a:latin typeface="Times New Roman" charset="0"/>
                    </a:rPr>
                    <a:t>0</a:t>
                  </a:r>
                  <a:endParaRPr lang="pt-BR" altLang="pt-BR" sz="900"/>
                </a:p>
              </p:txBody>
            </p:sp>
          </p:grpSp>
          <p:sp>
            <p:nvSpPr>
              <p:cNvPr id="40" name="Text Box 32"/>
              <p:cNvSpPr txBox="1">
                <a:spLocks noChangeArrowheads="1"/>
              </p:cNvSpPr>
              <p:nvPr/>
            </p:nvSpPr>
            <p:spPr bwMode="auto">
              <a:xfrm>
                <a:off x="1290983" y="3386956"/>
                <a:ext cx="30328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i="1">
                    <a:latin typeface="Times New Roman" charset="0"/>
                    <a:sym typeface="Symbol" pitchFamily="18" charset="2"/>
                  </a:rPr>
                  <a:t></a:t>
                </a:r>
                <a:endParaRPr lang="pt-BR" altLang="pt-BR" sz="1600" i="1">
                  <a:latin typeface="Times New Roman" charset="0"/>
                </a:endParaRPr>
              </a:p>
            </p:txBody>
          </p:sp>
          <p:cxnSp>
            <p:nvCxnSpPr>
              <p:cNvPr id="41" name="Conector de seta reta 40"/>
              <p:cNvCxnSpPr/>
              <p:nvPr/>
            </p:nvCxnSpPr>
            <p:spPr>
              <a:xfrm flipV="1">
                <a:off x="1443338" y="3257274"/>
                <a:ext cx="0" cy="1793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CaixaDeTexto 90"/>
              <p:cNvSpPr txBox="1">
                <a:spLocks noChangeArrowheads="1"/>
              </p:cNvSpPr>
              <p:nvPr/>
            </p:nvSpPr>
            <p:spPr bwMode="auto">
              <a:xfrm>
                <a:off x="1255596" y="2730406"/>
                <a:ext cx="29206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/>
                  <a:t>?</a:t>
                </a:r>
              </a:p>
            </p:txBody>
          </p:sp>
        </p:grp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1290983" y="6114782"/>
              <a:ext cx="3032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charset="0"/>
                  <a:sym typeface="Symbol" pitchFamily="18" charset="2"/>
                </a:rPr>
                <a:t></a:t>
              </a:r>
              <a:endParaRPr lang="pt-BR" altLang="pt-BR" sz="1600" i="1">
                <a:latin typeface="Times New Roman" charset="0"/>
              </a:endParaRPr>
            </a:p>
          </p:txBody>
        </p:sp>
        <p:cxnSp>
          <p:nvCxnSpPr>
            <p:cNvPr id="32" name="Conector de seta reta 31"/>
            <p:cNvCxnSpPr/>
            <p:nvPr/>
          </p:nvCxnSpPr>
          <p:spPr>
            <a:xfrm flipV="1">
              <a:off x="1443338" y="5985100"/>
              <a:ext cx="0" cy="1793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tângulo 77"/>
            <p:cNvSpPr>
              <a:spLocks noChangeArrowheads="1"/>
            </p:cNvSpPr>
            <p:nvPr/>
          </p:nvSpPr>
          <p:spPr bwMode="auto">
            <a:xfrm>
              <a:off x="4103680" y="5176287"/>
              <a:ext cx="133241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charset="0"/>
                </a:rPr>
                <a:t>X</a:t>
              </a:r>
              <a:r>
                <a:rPr lang="pt-BR" altLang="pt-BR" sz="1600" baseline="-25000">
                  <a:latin typeface="Times New Roman" charset="0"/>
                </a:rPr>
                <a:t>1</a:t>
              </a:r>
              <a:r>
                <a:rPr lang="pt-BR" altLang="pt-BR" sz="1600"/>
                <a:t>, </a:t>
              </a:r>
              <a:r>
                <a:rPr lang="pt-BR" altLang="pt-BR" sz="1600" i="1">
                  <a:latin typeface="Times New Roman" charset="0"/>
                </a:rPr>
                <a:t>X</a:t>
              </a:r>
              <a:r>
                <a:rPr lang="pt-BR" altLang="pt-BR" sz="1600" baseline="-25000">
                  <a:latin typeface="Times New Roman" charset="0"/>
                </a:rPr>
                <a:t>2</a:t>
              </a:r>
              <a:r>
                <a:rPr lang="pt-BR" altLang="pt-BR" sz="1600"/>
                <a:t>, ..., </a:t>
              </a:r>
              <a:r>
                <a:rPr lang="pt-BR" altLang="pt-BR" sz="1600" i="1">
                  <a:latin typeface="Times New Roman" charset="0"/>
                </a:rPr>
                <a:t>X</a:t>
              </a:r>
              <a:r>
                <a:rPr lang="pt-BR" altLang="pt-BR" sz="1600" i="1" baseline="-25000">
                  <a:latin typeface="Times New Roman" charset="0"/>
                </a:rPr>
                <a:t>n</a:t>
              </a:r>
              <a:r>
                <a:rPr lang="pt-BR" altLang="pt-BR" sz="1600"/>
                <a:t> </a:t>
              </a:r>
            </a:p>
          </p:txBody>
        </p:sp>
        <p:sp>
          <p:nvSpPr>
            <p:cNvPr id="35" name="Chave esquerda 34"/>
            <p:cNvSpPr/>
            <p:nvPr/>
          </p:nvSpPr>
          <p:spPr>
            <a:xfrm rot="16200000">
              <a:off x="4633598" y="5011198"/>
              <a:ext cx="215865" cy="122402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graphicFrame>
          <p:nvGraphicFramePr>
            <p:cNvPr id="36" name="Objeto 79"/>
            <p:cNvGraphicFramePr>
              <a:graphicFrameLocks noChangeAspect="1"/>
            </p:cNvGraphicFramePr>
            <p:nvPr/>
          </p:nvGraphicFramePr>
          <p:xfrm>
            <a:off x="4614151" y="5785581"/>
            <a:ext cx="254000" cy="271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" name="Equation" r:id="rId20" imgW="177646" imgH="190335" progId="Equation.DSMT4">
                    <p:embed/>
                  </p:oleObj>
                </mc:Choice>
                <mc:Fallback>
                  <p:oleObj name="Equation" r:id="rId20" imgW="177646" imgH="1903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4151" y="5785581"/>
                          <a:ext cx="254000" cy="271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Seta para a direita 37"/>
            <p:cNvSpPr/>
            <p:nvPr/>
          </p:nvSpPr>
          <p:spPr>
            <a:xfrm>
              <a:off x="2772140" y="5286714"/>
              <a:ext cx="981123" cy="384112"/>
            </a:xfrm>
            <a:prstGeom prst="rightArrow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400" dirty="0">
                  <a:solidFill>
                    <a:schemeClr val="tx1"/>
                  </a:solidFill>
                </a:rPr>
                <a:t>amostra</a:t>
              </a:r>
            </a:p>
          </p:txBody>
        </p:sp>
      </p:grpSp>
      <p:sp>
        <p:nvSpPr>
          <p:cNvPr id="53" name="Chave esquerda 52"/>
          <p:cNvSpPr/>
          <p:nvPr/>
        </p:nvSpPr>
        <p:spPr bwMode="auto">
          <a:xfrm rot="16200000">
            <a:off x="7036770" y="5344010"/>
            <a:ext cx="109538" cy="67468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pSp>
        <p:nvGrpSpPr>
          <p:cNvPr id="50" name="Grupo 2"/>
          <p:cNvGrpSpPr>
            <a:grpSpLocks/>
          </p:cNvGrpSpPr>
          <p:nvPr/>
        </p:nvGrpSpPr>
        <p:grpSpPr bwMode="auto">
          <a:xfrm>
            <a:off x="7092041" y="4958233"/>
            <a:ext cx="1008351" cy="1082675"/>
            <a:chOff x="6876256" y="5318683"/>
            <a:chExt cx="1008112" cy="1081681"/>
          </a:xfrm>
        </p:grpSpPr>
        <p:sp>
          <p:nvSpPr>
            <p:cNvPr id="51" name="Text Box 32"/>
            <p:cNvSpPr txBox="1">
              <a:spLocks noChangeArrowheads="1"/>
            </p:cNvSpPr>
            <p:nvPr/>
          </p:nvSpPr>
          <p:spPr bwMode="auto">
            <a:xfrm>
              <a:off x="7298501" y="5318683"/>
              <a:ext cx="303273" cy="3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charset="0"/>
                  <a:sym typeface="Symbol" pitchFamily="18" charset="2"/>
                </a:rPr>
                <a:t></a:t>
              </a:r>
              <a:endParaRPr lang="pt-BR" altLang="pt-BR" sz="1600" i="1">
                <a:latin typeface="Times New Roman" charset="0"/>
              </a:endParaRPr>
            </a:p>
          </p:txBody>
        </p:sp>
        <p:sp>
          <p:nvSpPr>
            <p:cNvPr id="52" name="Arco 51"/>
            <p:cNvSpPr/>
            <p:nvPr/>
          </p:nvSpPr>
          <p:spPr>
            <a:xfrm>
              <a:off x="6876544" y="5509008"/>
              <a:ext cx="1007824" cy="891356"/>
            </a:xfrm>
            <a:prstGeom prst="arc">
              <a:avLst>
                <a:gd name="adj1" fmla="val 11086426"/>
                <a:gd name="adj2" fmla="val 16050368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743450" y="2895600"/>
            <a:ext cx="4000500" cy="2643188"/>
            <a:chOff x="2988" y="1824"/>
            <a:chExt cx="2520" cy="1665"/>
          </a:xfrm>
        </p:grpSpPr>
        <p:grpSp>
          <p:nvGrpSpPr>
            <p:cNvPr id="6160" name="Group 3"/>
            <p:cNvGrpSpPr>
              <a:grpSpLocks/>
            </p:cNvGrpSpPr>
            <p:nvPr/>
          </p:nvGrpSpPr>
          <p:grpSpPr bwMode="auto">
            <a:xfrm>
              <a:off x="2988" y="1872"/>
              <a:ext cx="2520" cy="1617"/>
              <a:chOff x="2988" y="1872"/>
              <a:chExt cx="2520" cy="1617"/>
            </a:xfrm>
          </p:grpSpPr>
          <p:pic>
            <p:nvPicPr>
              <p:cNvPr id="6163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6" t="9618" r="18376" b="11877"/>
              <a:stretch>
                <a:fillRect/>
              </a:stretch>
            </p:blipFill>
            <p:spPr bwMode="auto">
              <a:xfrm>
                <a:off x="3026" y="1872"/>
                <a:ext cx="2432" cy="1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64" name="Text Box 5"/>
              <p:cNvSpPr txBox="1">
                <a:spLocks noChangeArrowheads="1"/>
              </p:cNvSpPr>
              <p:nvPr/>
            </p:nvSpPr>
            <p:spPr bwMode="auto">
              <a:xfrm>
                <a:off x="2988" y="3158"/>
                <a:ext cx="2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000">
                    <a:latin typeface="Times New Roman" charset="0"/>
                  </a:rPr>
                  <a:t>-</a:t>
                </a:r>
                <a:r>
                  <a:rPr lang="pt-BR" altLang="pt-BR" sz="2000">
                    <a:latin typeface="Times New Roman" charset="0"/>
                    <a:sym typeface="Symbol" pitchFamily="18" charset="2"/>
                  </a:rPr>
                  <a:t></a:t>
                </a:r>
                <a:endParaRPr lang="pt-BR" altLang="pt-BR" sz="2000">
                  <a:latin typeface="Times New Roman" charset="0"/>
                </a:endParaRPr>
              </a:p>
            </p:txBody>
          </p:sp>
          <p:sp>
            <p:nvSpPr>
              <p:cNvPr id="6165" name="Text Box 6"/>
              <p:cNvSpPr txBox="1">
                <a:spLocks noChangeArrowheads="1"/>
              </p:cNvSpPr>
              <p:nvPr/>
            </p:nvSpPr>
            <p:spPr bwMode="auto">
              <a:xfrm>
                <a:off x="5188" y="3160"/>
                <a:ext cx="3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000">
                    <a:latin typeface="Times New Roman" charset="0"/>
                  </a:rPr>
                  <a:t>+</a:t>
                </a:r>
                <a:r>
                  <a:rPr lang="pt-BR" altLang="pt-BR" sz="2000">
                    <a:latin typeface="Times New Roman" charset="0"/>
                    <a:sym typeface="Symbol" pitchFamily="18" charset="2"/>
                  </a:rPr>
                  <a:t></a:t>
                </a:r>
                <a:endParaRPr lang="pt-BR" altLang="pt-BR" sz="2000">
                  <a:latin typeface="Times New Roman" charset="0"/>
                </a:endParaRPr>
              </a:p>
            </p:txBody>
          </p:sp>
          <p:sp>
            <p:nvSpPr>
              <p:cNvPr id="6166" name="Text Box 7"/>
              <p:cNvSpPr txBox="1">
                <a:spLocks noChangeArrowheads="1"/>
              </p:cNvSpPr>
              <p:nvPr/>
            </p:nvSpPr>
            <p:spPr bwMode="auto">
              <a:xfrm>
                <a:off x="4158" y="323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000"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6167" name="Line 8"/>
              <p:cNvSpPr>
                <a:spLocks noChangeShapeType="1"/>
              </p:cNvSpPr>
              <p:nvPr/>
            </p:nvSpPr>
            <p:spPr bwMode="auto">
              <a:xfrm>
                <a:off x="3024" y="3226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6161" name="Line 9"/>
            <p:cNvSpPr>
              <a:spLocks noChangeShapeType="1"/>
            </p:cNvSpPr>
            <p:nvPr/>
          </p:nvSpPr>
          <p:spPr bwMode="auto">
            <a:xfrm flipH="1">
              <a:off x="4512" y="196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6162" name="Object 10"/>
            <p:cNvGraphicFramePr>
              <a:graphicFrameLocks noChangeAspect="1"/>
            </p:cNvGraphicFramePr>
            <p:nvPr/>
          </p:nvGraphicFramePr>
          <p:xfrm>
            <a:off x="4656" y="1824"/>
            <a:ext cx="411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Equation" r:id="rId4" imgW="457002" imgH="203112" progId="Equation.DSMT4">
                    <p:embed/>
                  </p:oleObj>
                </mc:Choice>
                <mc:Fallback>
                  <p:oleObj name="Equation" r:id="rId4" imgW="457002" imgH="203112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824"/>
                          <a:ext cx="411" cy="18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469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Intervalo de Confiança para </a:t>
            </a:r>
            <a:r>
              <a:rPr lang="pt-BR" i="1">
                <a:sym typeface="Symbol" pitchFamily="18" charset="2"/>
              </a:rPr>
              <a:t></a:t>
            </a:r>
            <a:endParaRPr lang="pt-BR" i="1"/>
          </a:p>
        </p:txBody>
      </p:sp>
      <p:graphicFrame>
        <p:nvGraphicFramePr>
          <p:cNvPr id="114701" name="Object 13"/>
          <p:cNvGraphicFramePr>
            <a:graphicFrameLocks noChangeAspect="1"/>
          </p:cNvGraphicFramePr>
          <p:nvPr/>
        </p:nvGraphicFramePr>
        <p:xfrm>
          <a:off x="900113" y="2824163"/>
          <a:ext cx="94456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6" imgW="660113" imgH="622030" progId="Equation.DSMT4">
                  <p:embed/>
                </p:oleObj>
              </mc:Choice>
              <mc:Fallback>
                <p:oleObj name="Equation" r:id="rId6" imgW="660113" imgH="62203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824163"/>
                        <a:ext cx="944562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704975" y="2955925"/>
            <a:ext cx="2400300" cy="336550"/>
            <a:chOff x="1104" y="1517"/>
            <a:chExt cx="1512" cy="212"/>
          </a:xfrm>
        </p:grpSpPr>
        <p:graphicFrame>
          <p:nvGraphicFramePr>
            <p:cNvPr id="6158" name="Object 15"/>
            <p:cNvGraphicFramePr>
              <a:graphicFrameLocks noChangeAspect="1"/>
            </p:cNvGraphicFramePr>
            <p:nvPr/>
          </p:nvGraphicFramePr>
          <p:xfrm>
            <a:off x="1104" y="1536"/>
            <a:ext cx="411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Equation" r:id="rId8" imgW="457002" imgH="203112" progId="Equation.DSMT4">
                    <p:embed/>
                  </p:oleObj>
                </mc:Choice>
                <mc:Fallback>
                  <p:oleObj name="Equation" r:id="rId8" imgW="457002" imgH="203112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536"/>
                          <a:ext cx="411" cy="18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9" name="Text Box 16"/>
            <p:cNvSpPr txBox="1">
              <a:spLocks noChangeArrowheads="1"/>
            </p:cNvSpPr>
            <p:nvPr/>
          </p:nvSpPr>
          <p:spPr bwMode="auto">
            <a:xfrm>
              <a:off x="1534" y="1517"/>
              <a:ext cx="10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(Normal Padrão)</a:t>
              </a:r>
            </a:p>
          </p:txBody>
        </p:sp>
      </p:grpSp>
      <p:graphicFrame>
        <p:nvGraphicFramePr>
          <p:cNvPr id="6150" name="Object 39"/>
          <p:cNvGraphicFramePr>
            <a:graphicFrameLocks noChangeAspect="1"/>
          </p:cNvGraphicFramePr>
          <p:nvPr/>
        </p:nvGraphicFramePr>
        <p:xfrm>
          <a:off x="838200" y="1506538"/>
          <a:ext cx="1179513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9" imgW="825500" imgH="228600" progId="Equation.DSMT4">
                  <p:embed/>
                </p:oleObj>
              </mc:Choice>
              <mc:Fallback>
                <p:oleObj name="Equation" r:id="rId9" imgW="825500" imgH="2286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06538"/>
                        <a:ext cx="1179513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41"/>
          <p:cNvSpPr txBox="1">
            <a:spLocks noChangeArrowheads="1"/>
          </p:cNvSpPr>
          <p:nvPr/>
        </p:nvSpPr>
        <p:spPr bwMode="auto">
          <a:xfrm>
            <a:off x="2368550" y="1501775"/>
            <a:ext cx="596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ym typeface="Symbol" pitchFamily="18" charset="2"/>
              </a:rPr>
              <a:t>distribuição desconhecida,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>
                <a:sym typeface="Symbol" pitchFamily="18" charset="2"/>
              </a:rPr>
              <a:t> desconhecido, mas </a:t>
            </a:r>
            <a:r>
              <a:rPr lang="pt-BR" altLang="pt-BR" sz="1600" i="1">
                <a:solidFill>
                  <a:srgbClr val="FF0000"/>
                </a:solidFill>
                <a:sym typeface="Symbol" pitchFamily="18" charset="2"/>
              </a:rPr>
              <a:t></a:t>
            </a:r>
            <a:r>
              <a:rPr lang="pt-BR" altLang="pt-BR" sz="1600" baseline="30000">
                <a:solidFill>
                  <a:srgbClr val="FF0000"/>
                </a:solidFill>
                <a:latin typeface="Times New Roman" charset="0"/>
                <a:sym typeface="Symbol" pitchFamily="18" charset="2"/>
              </a:rPr>
              <a:t>2</a:t>
            </a:r>
            <a:r>
              <a:rPr lang="pt-BR" altLang="pt-BR" sz="1600">
                <a:solidFill>
                  <a:srgbClr val="FF0000"/>
                </a:solidFill>
                <a:sym typeface="Symbol" pitchFamily="18" charset="2"/>
              </a:rPr>
              <a:t> conhecido</a:t>
            </a:r>
            <a:endParaRPr lang="pt-BR" altLang="pt-BR" sz="1600">
              <a:solidFill>
                <a:srgbClr val="FF0000"/>
              </a:solidFill>
            </a:endParaRPr>
          </a:p>
        </p:txBody>
      </p:sp>
      <p:graphicFrame>
        <p:nvGraphicFramePr>
          <p:cNvPr id="6152" name="Object 42"/>
          <p:cNvGraphicFramePr>
            <a:graphicFrameLocks noChangeAspect="1"/>
          </p:cNvGraphicFramePr>
          <p:nvPr/>
        </p:nvGraphicFramePr>
        <p:xfrm>
          <a:off x="838200" y="2085975"/>
          <a:ext cx="13239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11" imgW="927100" imgH="419100" progId="Equation.DSMT4">
                  <p:embed/>
                </p:oleObj>
              </mc:Choice>
              <mc:Fallback>
                <p:oleObj name="Equation" r:id="rId11" imgW="927100" imgH="4191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85975"/>
                        <a:ext cx="1323975" cy="596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upo 45"/>
          <p:cNvGrpSpPr>
            <a:grpSpLocks/>
          </p:cNvGrpSpPr>
          <p:nvPr/>
        </p:nvGrpSpPr>
        <p:grpSpPr bwMode="auto">
          <a:xfrm>
            <a:off x="5532438" y="5540375"/>
            <a:ext cx="2465387" cy="512763"/>
            <a:chOff x="5543226" y="5540241"/>
            <a:chExt cx="2465740" cy="513329"/>
          </a:xfrm>
        </p:grpSpPr>
        <p:sp>
          <p:nvSpPr>
            <p:cNvPr id="44" name="Chave esquerda 43"/>
            <p:cNvSpPr/>
            <p:nvPr/>
          </p:nvSpPr>
          <p:spPr>
            <a:xfrm rot="16200000">
              <a:off x="6677573" y="5291846"/>
              <a:ext cx="174818" cy="671608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6157" name="CaixaDeTexto 44"/>
            <p:cNvSpPr txBox="1">
              <a:spLocks noChangeArrowheads="1"/>
            </p:cNvSpPr>
            <p:nvPr/>
          </p:nvSpPr>
          <p:spPr bwMode="auto">
            <a:xfrm>
              <a:off x="5543226" y="5715016"/>
              <a:ext cx="24657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olidFill>
                    <a:srgbClr val="FF0000"/>
                  </a:solidFill>
                </a:rPr>
                <a:t>valores mais freqüentes</a:t>
              </a:r>
            </a:p>
          </p:txBody>
        </p:sp>
      </p:grpSp>
      <p:sp>
        <p:nvSpPr>
          <p:cNvPr id="6154" name="Text Box 41"/>
          <p:cNvSpPr txBox="1">
            <a:spLocks noChangeArrowheads="1"/>
          </p:cNvSpPr>
          <p:nvPr/>
        </p:nvSpPr>
        <p:spPr bwMode="auto">
          <a:xfrm>
            <a:off x="2357438" y="2214563"/>
            <a:ext cx="51450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ym typeface="Symbol" pitchFamily="18" charset="2"/>
              </a:rPr>
              <a:t>se </a:t>
            </a:r>
            <a:r>
              <a:rPr lang="pt-BR" altLang="pt-BR" sz="1600" i="1" dirty="0">
                <a:latin typeface="Times New Roman" charset="0"/>
                <a:cs typeface="Times New Roman" charset="0"/>
                <a:sym typeface="Symbol" pitchFamily="18" charset="2"/>
              </a:rPr>
              <a:t>X</a:t>
            </a:r>
            <a:r>
              <a:rPr lang="pt-BR" altLang="pt-BR" sz="1600" dirty="0">
                <a:sym typeface="Symbol" pitchFamily="18" charset="2"/>
              </a:rPr>
              <a:t> tiver distribuição normal ou </a:t>
            </a:r>
            <a:r>
              <a:rPr lang="pt-BR" altLang="pt-BR" sz="1600" i="1" dirty="0">
                <a:latin typeface="Times New Roman" charset="0"/>
                <a:cs typeface="Times New Roman" charset="0"/>
                <a:sym typeface="Symbol" pitchFamily="18" charset="2"/>
              </a:rPr>
              <a:t>n</a:t>
            </a:r>
            <a:r>
              <a:rPr lang="pt-BR" altLang="pt-BR" sz="1600" dirty="0">
                <a:sym typeface="Symbol" pitchFamily="18" charset="2"/>
              </a:rPr>
              <a:t> for grande (TLC)</a:t>
            </a:r>
            <a:endParaRPr lang="pt-BR" altLang="pt-BR" sz="16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63EDFD-9ECD-4AE7-B8DE-3807E5FA2F4F}" type="slidenum">
              <a:rPr lang="pt-BR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42"/>
          <p:cNvGraphicFramePr>
            <a:graphicFrameLocks noChangeAspect="1"/>
          </p:cNvGraphicFramePr>
          <p:nvPr/>
        </p:nvGraphicFramePr>
        <p:xfrm>
          <a:off x="838200" y="2085975"/>
          <a:ext cx="13239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3" imgW="927100" imgH="419100" progId="Equation.DSMT4">
                  <p:embed/>
                </p:oleObj>
              </mc:Choice>
              <mc:Fallback>
                <p:oleObj name="Equation" r:id="rId3" imgW="927100" imgH="4191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85975"/>
                        <a:ext cx="1323975" cy="596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1" name="Group 2"/>
          <p:cNvGrpSpPr>
            <a:grpSpLocks/>
          </p:cNvGrpSpPr>
          <p:nvPr/>
        </p:nvGrpSpPr>
        <p:grpSpPr bwMode="auto">
          <a:xfrm>
            <a:off x="4743450" y="2895600"/>
            <a:ext cx="4000500" cy="2643188"/>
            <a:chOff x="2988" y="1824"/>
            <a:chExt cx="2520" cy="1665"/>
          </a:xfrm>
        </p:grpSpPr>
        <p:grpSp>
          <p:nvGrpSpPr>
            <p:cNvPr id="7205" name="Group 3"/>
            <p:cNvGrpSpPr>
              <a:grpSpLocks/>
            </p:cNvGrpSpPr>
            <p:nvPr/>
          </p:nvGrpSpPr>
          <p:grpSpPr bwMode="auto">
            <a:xfrm>
              <a:off x="2988" y="1872"/>
              <a:ext cx="2520" cy="1617"/>
              <a:chOff x="2988" y="1872"/>
              <a:chExt cx="2520" cy="1617"/>
            </a:xfrm>
          </p:grpSpPr>
          <p:pic>
            <p:nvPicPr>
              <p:cNvPr id="7208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6" t="9618" r="18376" b="11877"/>
              <a:stretch>
                <a:fillRect/>
              </a:stretch>
            </p:blipFill>
            <p:spPr bwMode="auto">
              <a:xfrm>
                <a:off x="3026" y="1872"/>
                <a:ext cx="2432" cy="1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209" name="Text Box 5"/>
              <p:cNvSpPr txBox="1">
                <a:spLocks noChangeArrowheads="1"/>
              </p:cNvSpPr>
              <p:nvPr/>
            </p:nvSpPr>
            <p:spPr bwMode="auto">
              <a:xfrm>
                <a:off x="2988" y="3158"/>
                <a:ext cx="2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000">
                    <a:latin typeface="Times New Roman" charset="0"/>
                  </a:rPr>
                  <a:t>-</a:t>
                </a:r>
                <a:r>
                  <a:rPr lang="pt-BR" altLang="pt-BR" sz="2000">
                    <a:latin typeface="Times New Roman" charset="0"/>
                    <a:sym typeface="Symbol" pitchFamily="18" charset="2"/>
                  </a:rPr>
                  <a:t></a:t>
                </a:r>
                <a:endParaRPr lang="pt-BR" altLang="pt-BR" sz="2000">
                  <a:latin typeface="Times New Roman" charset="0"/>
                </a:endParaRPr>
              </a:p>
            </p:txBody>
          </p:sp>
          <p:sp>
            <p:nvSpPr>
              <p:cNvPr id="7210" name="Text Box 6"/>
              <p:cNvSpPr txBox="1">
                <a:spLocks noChangeArrowheads="1"/>
              </p:cNvSpPr>
              <p:nvPr/>
            </p:nvSpPr>
            <p:spPr bwMode="auto">
              <a:xfrm>
                <a:off x="5188" y="3160"/>
                <a:ext cx="3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000">
                    <a:latin typeface="Times New Roman" charset="0"/>
                  </a:rPr>
                  <a:t>+</a:t>
                </a:r>
                <a:r>
                  <a:rPr lang="pt-BR" altLang="pt-BR" sz="2000">
                    <a:latin typeface="Times New Roman" charset="0"/>
                    <a:sym typeface="Symbol" pitchFamily="18" charset="2"/>
                  </a:rPr>
                  <a:t></a:t>
                </a:r>
                <a:endParaRPr lang="pt-BR" altLang="pt-BR" sz="2000">
                  <a:latin typeface="Times New Roman" charset="0"/>
                </a:endParaRPr>
              </a:p>
            </p:txBody>
          </p:sp>
          <p:sp>
            <p:nvSpPr>
              <p:cNvPr id="7211" name="Text Box 7"/>
              <p:cNvSpPr txBox="1">
                <a:spLocks noChangeArrowheads="1"/>
              </p:cNvSpPr>
              <p:nvPr/>
            </p:nvSpPr>
            <p:spPr bwMode="auto">
              <a:xfrm>
                <a:off x="4158" y="323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2000"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7212" name="Line 8"/>
              <p:cNvSpPr>
                <a:spLocks noChangeShapeType="1"/>
              </p:cNvSpPr>
              <p:nvPr/>
            </p:nvSpPr>
            <p:spPr bwMode="auto">
              <a:xfrm>
                <a:off x="3024" y="3226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7206" name="Line 9"/>
            <p:cNvSpPr>
              <a:spLocks noChangeShapeType="1"/>
            </p:cNvSpPr>
            <p:nvPr/>
          </p:nvSpPr>
          <p:spPr bwMode="auto">
            <a:xfrm flipH="1">
              <a:off x="4512" y="1968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7207" name="Object 10"/>
            <p:cNvGraphicFramePr>
              <a:graphicFrameLocks noChangeAspect="1"/>
            </p:cNvGraphicFramePr>
            <p:nvPr/>
          </p:nvGraphicFramePr>
          <p:xfrm>
            <a:off x="4656" y="1824"/>
            <a:ext cx="411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5" name="Equation" r:id="rId6" imgW="457002" imgH="203112" progId="Equation.DSMT4">
                    <p:embed/>
                  </p:oleObj>
                </mc:Choice>
                <mc:Fallback>
                  <p:oleObj name="Equation" r:id="rId6" imgW="457002" imgH="203112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824"/>
                          <a:ext cx="411" cy="18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469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Intervalo de Confiança para </a:t>
            </a:r>
            <a:r>
              <a:rPr lang="pt-BR" i="1">
                <a:sym typeface="Symbol" pitchFamily="18" charset="2"/>
              </a:rPr>
              <a:t></a:t>
            </a:r>
            <a:endParaRPr lang="pt-BR" i="1"/>
          </a:p>
        </p:txBody>
      </p:sp>
      <p:graphicFrame>
        <p:nvGraphicFramePr>
          <p:cNvPr id="7173" name="Object 13"/>
          <p:cNvGraphicFramePr>
            <a:graphicFrameLocks noChangeAspect="1"/>
          </p:cNvGraphicFramePr>
          <p:nvPr/>
        </p:nvGraphicFramePr>
        <p:xfrm>
          <a:off x="900113" y="2824163"/>
          <a:ext cx="94456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8" imgW="660113" imgH="622030" progId="Equation.DSMT4">
                  <p:embed/>
                </p:oleObj>
              </mc:Choice>
              <mc:Fallback>
                <p:oleObj name="Equation" r:id="rId8" imgW="660113" imgH="62203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824163"/>
                        <a:ext cx="944562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4" name="Group 14"/>
          <p:cNvGrpSpPr>
            <a:grpSpLocks/>
          </p:cNvGrpSpPr>
          <p:nvPr/>
        </p:nvGrpSpPr>
        <p:grpSpPr bwMode="auto">
          <a:xfrm>
            <a:off x="1704975" y="2930525"/>
            <a:ext cx="2400300" cy="344488"/>
            <a:chOff x="1104" y="1501"/>
            <a:chExt cx="1512" cy="217"/>
          </a:xfrm>
        </p:grpSpPr>
        <p:graphicFrame>
          <p:nvGraphicFramePr>
            <p:cNvPr id="7203" name="Object 15"/>
            <p:cNvGraphicFramePr>
              <a:graphicFrameLocks noChangeAspect="1"/>
            </p:cNvGraphicFramePr>
            <p:nvPr/>
          </p:nvGraphicFramePr>
          <p:xfrm>
            <a:off x="1104" y="1536"/>
            <a:ext cx="411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" name="Equation" r:id="rId10" imgW="457002" imgH="203112" progId="Equation.DSMT4">
                    <p:embed/>
                  </p:oleObj>
                </mc:Choice>
                <mc:Fallback>
                  <p:oleObj name="Equation" r:id="rId10" imgW="457002" imgH="203112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536"/>
                          <a:ext cx="411" cy="18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4" name="Text Box 16"/>
            <p:cNvSpPr txBox="1">
              <a:spLocks noChangeArrowheads="1"/>
            </p:cNvSpPr>
            <p:nvPr/>
          </p:nvSpPr>
          <p:spPr bwMode="auto">
            <a:xfrm>
              <a:off x="1534" y="1501"/>
              <a:ext cx="10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(Normal Padrão)</a:t>
              </a:r>
            </a:p>
          </p:txBody>
        </p:sp>
      </p:grpSp>
      <p:sp>
        <p:nvSpPr>
          <p:cNvPr id="7175" name="Freeform 17"/>
          <p:cNvSpPr>
            <a:spLocks/>
          </p:cNvSpPr>
          <p:nvPr/>
        </p:nvSpPr>
        <p:spPr bwMode="auto">
          <a:xfrm>
            <a:off x="6169025" y="3041650"/>
            <a:ext cx="1184275" cy="2073275"/>
          </a:xfrm>
          <a:custGeom>
            <a:avLst/>
            <a:gdLst>
              <a:gd name="T0" fmla="*/ 0 w 440"/>
              <a:gd name="T1" fmla="*/ 2147483647 h 771"/>
              <a:gd name="T2" fmla="*/ 2147483647 w 440"/>
              <a:gd name="T3" fmla="*/ 2147483647 h 771"/>
              <a:gd name="T4" fmla="*/ 2147483647 w 440"/>
              <a:gd name="T5" fmla="*/ 2147483647 h 771"/>
              <a:gd name="T6" fmla="*/ 2147483647 w 440"/>
              <a:gd name="T7" fmla="*/ 2147483647 h 771"/>
              <a:gd name="T8" fmla="*/ 2147483647 w 440"/>
              <a:gd name="T9" fmla="*/ 2147483647 h 771"/>
              <a:gd name="T10" fmla="*/ 2147483647 w 440"/>
              <a:gd name="T11" fmla="*/ 2147483647 h 771"/>
              <a:gd name="T12" fmla="*/ 2147483647 w 440"/>
              <a:gd name="T13" fmla="*/ 2147483647 h 771"/>
              <a:gd name="T14" fmla="*/ 2147483647 w 440"/>
              <a:gd name="T15" fmla="*/ 2147483647 h 771"/>
              <a:gd name="T16" fmla="*/ 2147483647 w 440"/>
              <a:gd name="T17" fmla="*/ 2147483647 h 771"/>
              <a:gd name="T18" fmla="*/ 2147483647 w 440"/>
              <a:gd name="T19" fmla="*/ 2147483647 h 771"/>
              <a:gd name="T20" fmla="*/ 2147483647 w 440"/>
              <a:gd name="T21" fmla="*/ 0 h 771"/>
              <a:gd name="T22" fmla="*/ 2147483647 w 440"/>
              <a:gd name="T23" fmla="*/ 0 h 771"/>
              <a:gd name="T24" fmla="*/ 2147483647 w 440"/>
              <a:gd name="T25" fmla="*/ 2147483647 h 771"/>
              <a:gd name="T26" fmla="*/ 2147483647 w 440"/>
              <a:gd name="T27" fmla="*/ 2147483647 h 771"/>
              <a:gd name="T28" fmla="*/ 2147483647 w 440"/>
              <a:gd name="T29" fmla="*/ 2147483647 h 771"/>
              <a:gd name="T30" fmla="*/ 2147483647 w 440"/>
              <a:gd name="T31" fmla="*/ 2147483647 h 771"/>
              <a:gd name="T32" fmla="*/ 2147483647 w 440"/>
              <a:gd name="T33" fmla="*/ 2147483647 h 771"/>
              <a:gd name="T34" fmla="*/ 2147483647 w 440"/>
              <a:gd name="T35" fmla="*/ 2147483647 h 771"/>
              <a:gd name="T36" fmla="*/ 2147483647 w 440"/>
              <a:gd name="T37" fmla="*/ 2147483647 h 771"/>
              <a:gd name="T38" fmla="*/ 2147483647 w 440"/>
              <a:gd name="T39" fmla="*/ 2147483647 h 771"/>
              <a:gd name="T40" fmla="*/ 2147483647 w 440"/>
              <a:gd name="T41" fmla="*/ 2147483647 h 771"/>
              <a:gd name="T42" fmla="*/ 2147483647 w 440"/>
              <a:gd name="T43" fmla="*/ 2147483647 h 771"/>
              <a:gd name="T44" fmla="*/ 2147483647 w 440"/>
              <a:gd name="T45" fmla="*/ 2147483647 h 771"/>
              <a:gd name="T46" fmla="*/ 0 w 440"/>
              <a:gd name="T47" fmla="*/ 2147483647 h 771"/>
              <a:gd name="T48" fmla="*/ 0 w 440"/>
              <a:gd name="T49" fmla="*/ 2147483647 h 77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440"/>
              <a:gd name="T76" fmla="*/ 0 h 771"/>
              <a:gd name="T77" fmla="*/ 440 w 440"/>
              <a:gd name="T78" fmla="*/ 771 h 771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440" h="771">
                <a:moveTo>
                  <a:pt x="0" y="406"/>
                </a:moveTo>
                <a:lnTo>
                  <a:pt x="22" y="353"/>
                </a:lnTo>
                <a:lnTo>
                  <a:pt x="41" y="298"/>
                </a:lnTo>
                <a:lnTo>
                  <a:pt x="63" y="240"/>
                </a:lnTo>
                <a:lnTo>
                  <a:pt x="89" y="180"/>
                </a:lnTo>
                <a:lnTo>
                  <a:pt x="111" y="130"/>
                </a:lnTo>
                <a:lnTo>
                  <a:pt x="132" y="82"/>
                </a:lnTo>
                <a:lnTo>
                  <a:pt x="156" y="44"/>
                </a:lnTo>
                <a:lnTo>
                  <a:pt x="176" y="20"/>
                </a:lnTo>
                <a:lnTo>
                  <a:pt x="200" y="3"/>
                </a:lnTo>
                <a:lnTo>
                  <a:pt x="216" y="0"/>
                </a:lnTo>
                <a:lnTo>
                  <a:pt x="236" y="0"/>
                </a:lnTo>
                <a:lnTo>
                  <a:pt x="252" y="12"/>
                </a:lnTo>
                <a:lnTo>
                  <a:pt x="276" y="34"/>
                </a:lnTo>
                <a:lnTo>
                  <a:pt x="303" y="72"/>
                </a:lnTo>
                <a:lnTo>
                  <a:pt x="324" y="123"/>
                </a:lnTo>
                <a:lnTo>
                  <a:pt x="346" y="173"/>
                </a:lnTo>
                <a:lnTo>
                  <a:pt x="375" y="243"/>
                </a:lnTo>
                <a:lnTo>
                  <a:pt x="396" y="298"/>
                </a:lnTo>
                <a:lnTo>
                  <a:pt x="420" y="348"/>
                </a:lnTo>
                <a:lnTo>
                  <a:pt x="432" y="382"/>
                </a:lnTo>
                <a:lnTo>
                  <a:pt x="440" y="404"/>
                </a:lnTo>
                <a:lnTo>
                  <a:pt x="440" y="771"/>
                </a:lnTo>
                <a:lnTo>
                  <a:pt x="0" y="771"/>
                </a:lnTo>
                <a:lnTo>
                  <a:pt x="0" y="406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4706" name="Text Box 18"/>
          <p:cNvSpPr txBox="1">
            <a:spLocks noChangeArrowheads="1"/>
          </p:cNvSpPr>
          <p:nvPr/>
        </p:nvSpPr>
        <p:spPr bwMode="auto">
          <a:xfrm>
            <a:off x="7189788" y="5037138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 i="1">
                <a:latin typeface="Times New Roman" charset="0"/>
              </a:rPr>
              <a:t>z</a:t>
            </a:r>
          </a:p>
        </p:txBody>
      </p:sp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5962650" y="5037138"/>
            <a:ext cx="366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 i="1">
                <a:latin typeface="Times New Roman" charset="0"/>
              </a:rPr>
              <a:t>-z</a:t>
            </a:r>
          </a:p>
        </p:txBody>
      </p:sp>
      <p:graphicFrame>
        <p:nvGraphicFramePr>
          <p:cNvPr id="114708" name="Object 20"/>
          <p:cNvGraphicFramePr>
            <a:graphicFrameLocks noChangeAspect="1"/>
          </p:cNvGraphicFramePr>
          <p:nvPr/>
        </p:nvGraphicFramePr>
        <p:xfrm>
          <a:off x="5334000" y="5715000"/>
          <a:ext cx="130651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11" imgW="914400" imgH="203200" progId="Equation.DSMT4">
                  <p:embed/>
                </p:oleObj>
              </mc:Choice>
              <mc:Fallback>
                <p:oleObj name="Equation" r:id="rId11" imgW="914400" imgH="203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715000"/>
                        <a:ext cx="1306513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7620000" y="4130675"/>
            <a:ext cx="611188" cy="746125"/>
            <a:chOff x="4800" y="2602"/>
            <a:chExt cx="385" cy="470"/>
          </a:xfrm>
        </p:grpSpPr>
        <p:sp>
          <p:nvSpPr>
            <p:cNvPr id="7201" name="Line 22"/>
            <p:cNvSpPr>
              <a:spLocks noChangeShapeType="1"/>
            </p:cNvSpPr>
            <p:nvPr/>
          </p:nvSpPr>
          <p:spPr bwMode="auto">
            <a:xfrm flipV="1">
              <a:off x="4800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7202" name="Object 23"/>
            <p:cNvGraphicFramePr>
              <a:graphicFrameLocks noChangeAspect="1"/>
            </p:cNvGraphicFramePr>
            <p:nvPr/>
          </p:nvGraphicFramePr>
          <p:xfrm>
            <a:off x="5025" y="2602"/>
            <a:ext cx="160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9" name="Equation" r:id="rId13" imgW="177646" imgH="393359" progId="Equation.DSMT4">
                    <p:embed/>
                  </p:oleObj>
                </mc:Choice>
                <mc:Fallback>
                  <p:oleObj name="Equation" r:id="rId13" imgW="177646" imgH="393359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5" y="2602"/>
                          <a:ext cx="160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5386388" y="4114800"/>
            <a:ext cx="557212" cy="746125"/>
            <a:chOff x="2769" y="2544"/>
            <a:chExt cx="351" cy="470"/>
          </a:xfrm>
        </p:grpSpPr>
        <p:sp>
          <p:nvSpPr>
            <p:cNvPr id="7199" name="Line 25"/>
            <p:cNvSpPr>
              <a:spLocks noChangeShapeType="1"/>
            </p:cNvSpPr>
            <p:nvPr/>
          </p:nvSpPr>
          <p:spPr bwMode="auto">
            <a:xfrm flipH="1" flipV="1">
              <a:off x="2928" y="277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7200" name="Object 26"/>
            <p:cNvGraphicFramePr>
              <a:graphicFrameLocks noChangeAspect="1"/>
            </p:cNvGraphicFramePr>
            <p:nvPr/>
          </p:nvGraphicFramePr>
          <p:xfrm>
            <a:off x="2769" y="2544"/>
            <a:ext cx="160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0" name="Equation" r:id="rId15" imgW="177646" imgH="393359" progId="Equation.DSMT4">
                    <p:embed/>
                  </p:oleObj>
                </mc:Choice>
                <mc:Fallback>
                  <p:oleObj name="Equation" r:id="rId15" imgW="177646" imgH="393359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9" y="2544"/>
                          <a:ext cx="160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4715" name="Object 27"/>
          <p:cNvGraphicFramePr>
            <a:graphicFrameLocks noChangeAspect="1"/>
          </p:cNvGraphicFramePr>
          <p:nvPr/>
        </p:nvGraphicFramePr>
        <p:xfrm>
          <a:off x="6526213" y="4264025"/>
          <a:ext cx="490537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17" imgW="342603" imgH="177646" progId="Equation.DSMT4">
                  <p:embed/>
                </p:oleObj>
              </mc:Choice>
              <mc:Fallback>
                <p:oleObj name="Equation" r:id="rId17" imgW="342603" imgH="177646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6213" y="4264025"/>
                        <a:ext cx="490537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6" name="Object 28"/>
          <p:cNvGraphicFramePr>
            <a:graphicFrameLocks noChangeAspect="1"/>
          </p:cNvGraphicFramePr>
          <p:nvPr/>
        </p:nvGraphicFramePr>
        <p:xfrm>
          <a:off x="5334000" y="6096000"/>
          <a:ext cx="192563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19" imgW="1346200" imgH="203200" progId="Equation.DSMT4">
                  <p:embed/>
                </p:oleObj>
              </mc:Choice>
              <mc:Fallback>
                <p:oleObj name="Equation" r:id="rId19" imgW="1346200" imgH="2032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6096000"/>
                        <a:ext cx="1925638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7" name="Object 29"/>
          <p:cNvGraphicFramePr>
            <a:graphicFrameLocks noChangeAspect="1"/>
          </p:cNvGraphicFramePr>
          <p:nvPr/>
        </p:nvGraphicFramePr>
        <p:xfrm>
          <a:off x="838200" y="3824288"/>
          <a:ext cx="23590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21" imgW="1651000" imgH="609600" progId="Equation.DSMT4">
                  <p:embed/>
                </p:oleObj>
              </mc:Choice>
              <mc:Fallback>
                <p:oleObj name="Equation" r:id="rId21" imgW="1651000" imgH="6096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24288"/>
                        <a:ext cx="23590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8" name="Object 30"/>
          <p:cNvGraphicFramePr>
            <a:graphicFrameLocks noChangeAspect="1"/>
          </p:cNvGraphicFramePr>
          <p:nvPr/>
        </p:nvGraphicFramePr>
        <p:xfrm>
          <a:off x="855663" y="4738688"/>
          <a:ext cx="2957512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23" imgW="2070100" imgH="419100" progId="Equation.DSMT4">
                  <p:embed/>
                </p:oleObj>
              </mc:Choice>
              <mc:Fallback>
                <p:oleObj name="Equation" r:id="rId23" imgW="2070100" imgH="4191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4738688"/>
                        <a:ext cx="2957512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9" name="Object 31"/>
          <p:cNvGraphicFramePr>
            <a:graphicFrameLocks noChangeAspect="1"/>
          </p:cNvGraphicFramePr>
          <p:nvPr/>
        </p:nvGraphicFramePr>
        <p:xfrm>
          <a:off x="865188" y="5424488"/>
          <a:ext cx="3211512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25" imgW="2247900" imgH="419100" progId="Equation.DSMT4">
                  <p:embed/>
                </p:oleObj>
              </mc:Choice>
              <mc:Fallback>
                <p:oleObj name="Equation" r:id="rId25" imgW="2247900" imgH="4191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5424488"/>
                        <a:ext cx="3211512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20" name="Rectangle 32"/>
          <p:cNvSpPr>
            <a:spLocks noChangeArrowheads="1"/>
          </p:cNvSpPr>
          <p:nvPr/>
        </p:nvSpPr>
        <p:spPr bwMode="auto">
          <a:xfrm>
            <a:off x="685800" y="5348288"/>
            <a:ext cx="3657600" cy="762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114721" name="Text Box 33"/>
          <p:cNvSpPr txBox="1">
            <a:spLocks noChangeArrowheads="1"/>
          </p:cNvSpPr>
          <p:nvPr/>
        </p:nvSpPr>
        <p:spPr bwMode="auto">
          <a:xfrm>
            <a:off x="1752600" y="6186488"/>
            <a:ext cx="1182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FF3300"/>
                </a:solidFill>
              </a:rPr>
              <a:t>IC para </a:t>
            </a:r>
            <a:r>
              <a:rPr lang="pt-BR" altLang="pt-BR" sz="1800" i="1">
                <a:solidFill>
                  <a:srgbClr val="FF3300"/>
                </a:solidFill>
                <a:latin typeface="Symbol" pitchFamily="18" charset="2"/>
              </a:rPr>
              <a:t>m</a:t>
            </a:r>
          </a:p>
        </p:txBody>
      </p:sp>
      <p:sp>
        <p:nvSpPr>
          <p:cNvPr id="114725" name="Text Box 37"/>
          <p:cNvSpPr txBox="1">
            <a:spLocks noChangeArrowheads="1"/>
          </p:cNvSpPr>
          <p:nvPr/>
        </p:nvSpPr>
        <p:spPr bwMode="auto">
          <a:xfrm>
            <a:off x="6629400" y="5683250"/>
            <a:ext cx="213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3300"/>
                </a:solidFill>
              </a:rPr>
              <a:t>nível de significância</a:t>
            </a:r>
          </a:p>
        </p:txBody>
      </p:sp>
      <p:sp>
        <p:nvSpPr>
          <p:cNvPr id="114726" name="Text Box 38"/>
          <p:cNvSpPr txBox="1">
            <a:spLocks noChangeArrowheads="1"/>
          </p:cNvSpPr>
          <p:nvPr/>
        </p:nvSpPr>
        <p:spPr bwMode="auto">
          <a:xfrm>
            <a:off x="7237413" y="6056313"/>
            <a:ext cx="1862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3300"/>
                </a:solidFill>
              </a:rPr>
              <a:t>nível de confiança</a:t>
            </a:r>
          </a:p>
        </p:txBody>
      </p: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517525" y="2633663"/>
            <a:ext cx="5745163" cy="3486150"/>
            <a:chOff x="326" y="1659"/>
            <a:chExt cx="3619" cy="2196"/>
          </a:xfrm>
        </p:grpSpPr>
        <p:grpSp>
          <p:nvGrpSpPr>
            <p:cNvPr id="7195" name="Group 34"/>
            <p:cNvGrpSpPr>
              <a:grpSpLocks/>
            </p:cNvGrpSpPr>
            <p:nvPr/>
          </p:nvGrpSpPr>
          <p:grpSpPr bwMode="auto">
            <a:xfrm>
              <a:off x="326" y="1659"/>
              <a:ext cx="710" cy="761"/>
              <a:chOff x="326" y="1314"/>
              <a:chExt cx="710" cy="761"/>
            </a:xfrm>
          </p:grpSpPr>
          <p:sp>
            <p:nvSpPr>
              <p:cNvPr id="7197" name="Oval 35"/>
              <p:cNvSpPr>
                <a:spLocks noChangeArrowheads="1"/>
              </p:cNvSpPr>
              <p:nvPr/>
            </p:nvSpPr>
            <p:spPr bwMode="auto">
              <a:xfrm>
                <a:off x="460" y="1314"/>
                <a:ext cx="576" cy="720"/>
              </a:xfrm>
              <a:prstGeom prst="ellips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7198" name="Text Box 36"/>
              <p:cNvSpPr txBox="1">
                <a:spLocks noChangeArrowheads="1"/>
              </p:cNvSpPr>
              <p:nvPr/>
            </p:nvSpPr>
            <p:spPr bwMode="auto">
              <a:xfrm>
                <a:off x="326" y="1863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i="1">
                    <a:solidFill>
                      <a:srgbClr val="FF3300"/>
                    </a:solidFill>
                    <a:latin typeface="Times New Roman" charset="0"/>
                  </a:rPr>
                  <a:t>Z</a:t>
                </a:r>
              </a:p>
            </p:txBody>
          </p:sp>
        </p:grpSp>
        <p:sp>
          <p:nvSpPr>
            <p:cNvPr id="7196" name="Freeform 45"/>
            <p:cNvSpPr>
              <a:spLocks/>
            </p:cNvSpPr>
            <p:nvPr/>
          </p:nvSpPr>
          <p:spPr bwMode="auto">
            <a:xfrm>
              <a:off x="1020" y="2296"/>
              <a:ext cx="2925" cy="1559"/>
            </a:xfrm>
            <a:custGeom>
              <a:avLst/>
              <a:gdLst>
                <a:gd name="T0" fmla="*/ 0 w 2925"/>
                <a:gd name="T1" fmla="*/ 0 h 1559"/>
                <a:gd name="T2" fmla="*/ 954 w 2925"/>
                <a:gd name="T3" fmla="*/ 415 h 1559"/>
                <a:gd name="T4" fmla="*/ 2613 w 2925"/>
                <a:gd name="T5" fmla="*/ 753 h 1559"/>
                <a:gd name="T6" fmla="*/ 2828 w 2925"/>
                <a:gd name="T7" fmla="*/ 1398 h 1559"/>
                <a:gd name="T8" fmla="*/ 2820 w 2925"/>
                <a:gd name="T9" fmla="*/ 1559 h 15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25"/>
                <a:gd name="T16" fmla="*/ 0 h 1559"/>
                <a:gd name="T17" fmla="*/ 2925 w 2925"/>
                <a:gd name="T18" fmla="*/ 1559 h 15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25" h="1559">
                  <a:moveTo>
                    <a:pt x="0" y="0"/>
                  </a:moveTo>
                  <a:cubicBezTo>
                    <a:pt x="159" y="69"/>
                    <a:pt x="518" y="290"/>
                    <a:pt x="954" y="415"/>
                  </a:cubicBezTo>
                  <a:cubicBezTo>
                    <a:pt x="1390" y="540"/>
                    <a:pt x="2301" y="589"/>
                    <a:pt x="2613" y="753"/>
                  </a:cubicBezTo>
                  <a:cubicBezTo>
                    <a:pt x="2925" y="917"/>
                    <a:pt x="2793" y="1264"/>
                    <a:pt x="2828" y="1398"/>
                  </a:cubicBezTo>
                  <a:lnTo>
                    <a:pt x="2820" y="1559"/>
                  </a:ln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7191" name="Object 39"/>
          <p:cNvGraphicFramePr>
            <a:graphicFrameLocks noChangeAspect="1"/>
          </p:cNvGraphicFramePr>
          <p:nvPr/>
        </p:nvGraphicFramePr>
        <p:xfrm>
          <a:off x="838200" y="1506538"/>
          <a:ext cx="1179513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27" imgW="825500" imgH="228600" progId="Equation.DSMT4">
                  <p:embed/>
                </p:oleObj>
              </mc:Choice>
              <mc:Fallback>
                <p:oleObj name="Equation" r:id="rId27" imgW="825500" imgH="2286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06538"/>
                        <a:ext cx="1179513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2" name="Text Box 41"/>
          <p:cNvSpPr txBox="1">
            <a:spLocks noChangeArrowheads="1"/>
          </p:cNvSpPr>
          <p:nvPr/>
        </p:nvSpPr>
        <p:spPr bwMode="auto">
          <a:xfrm>
            <a:off x="2368550" y="1501775"/>
            <a:ext cx="5964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ym typeface="Symbol" pitchFamily="18" charset="2"/>
              </a:rPr>
              <a:t>distribuição desconhecida, </a:t>
            </a:r>
            <a:r>
              <a:rPr lang="pt-BR" altLang="pt-BR" sz="1600" i="1">
                <a:sym typeface="Symbol" pitchFamily="18" charset="2"/>
              </a:rPr>
              <a:t></a:t>
            </a:r>
            <a:r>
              <a:rPr lang="pt-BR" altLang="pt-BR" sz="1600">
                <a:sym typeface="Symbol" pitchFamily="18" charset="2"/>
              </a:rPr>
              <a:t> desconhecido, mas </a:t>
            </a:r>
            <a:r>
              <a:rPr lang="pt-BR" altLang="pt-BR" sz="1600" i="1">
                <a:sym typeface="Symbol" pitchFamily="18" charset="2"/>
              </a:rPr>
              <a:t></a:t>
            </a:r>
            <a:r>
              <a:rPr lang="pt-BR" altLang="pt-BR" sz="1600" baseline="30000">
                <a:latin typeface="Times New Roman" charset="0"/>
                <a:sym typeface="Symbol" pitchFamily="18" charset="2"/>
              </a:rPr>
              <a:t>2</a:t>
            </a:r>
            <a:r>
              <a:rPr lang="pt-BR" altLang="pt-BR" sz="1600">
                <a:sym typeface="Symbol" pitchFamily="18" charset="2"/>
              </a:rPr>
              <a:t> conhecido</a:t>
            </a:r>
            <a:endParaRPr lang="pt-BR" altLang="pt-BR" sz="1600"/>
          </a:p>
        </p:txBody>
      </p:sp>
      <p:sp>
        <p:nvSpPr>
          <p:cNvPr id="7193" name="Text Box 41"/>
          <p:cNvSpPr txBox="1">
            <a:spLocks noChangeArrowheads="1"/>
          </p:cNvSpPr>
          <p:nvPr/>
        </p:nvSpPr>
        <p:spPr bwMode="auto">
          <a:xfrm>
            <a:off x="2357438" y="2214563"/>
            <a:ext cx="51450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ym typeface="Symbol" pitchFamily="18" charset="2"/>
              </a:rPr>
              <a:t>se </a:t>
            </a:r>
            <a:r>
              <a:rPr lang="pt-BR" altLang="pt-BR" sz="1600" i="1">
                <a:latin typeface="Times New Roman" charset="0"/>
                <a:cs typeface="Times New Roman" charset="0"/>
                <a:sym typeface="Symbol" pitchFamily="18" charset="2"/>
              </a:rPr>
              <a:t>X</a:t>
            </a:r>
            <a:r>
              <a:rPr lang="pt-BR" altLang="pt-BR" sz="1600">
                <a:sym typeface="Symbol" pitchFamily="18" charset="2"/>
              </a:rPr>
              <a:t> tiver distribuição normal ou </a:t>
            </a:r>
            <a:r>
              <a:rPr lang="pt-BR" altLang="pt-BR" sz="1600" i="1">
                <a:latin typeface="Times New Roman" charset="0"/>
                <a:cs typeface="Times New Roman" charset="0"/>
                <a:sym typeface="Symbol" pitchFamily="18" charset="2"/>
              </a:rPr>
              <a:t>n</a:t>
            </a:r>
            <a:r>
              <a:rPr lang="pt-BR" altLang="pt-BR" sz="1600">
                <a:sym typeface="Symbol" pitchFamily="18" charset="2"/>
              </a:rPr>
              <a:t> for grande (TLC)</a:t>
            </a:r>
            <a:endParaRPr lang="pt-BR" altLang="pt-BR" sz="160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C0B3E6-6FE8-4236-83B0-7EA6FC8D3FE0}" type="slidenum">
              <a:rPr lang="pt-BR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6" grpId="0" autoUpdateAnimBg="0"/>
      <p:bldP spid="114707" grpId="0" autoUpdateAnimBg="0"/>
      <p:bldP spid="114720" grpId="0" animBg="1"/>
      <p:bldP spid="114721" grpId="0" autoUpdateAnimBg="0"/>
      <p:bldP spid="114725" grpId="0" autoUpdateAnimBg="0"/>
      <p:bldP spid="11472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Intervalo de Confiança para </a:t>
            </a:r>
            <a:r>
              <a:rPr lang="pt-BR" i="1">
                <a:sym typeface="Symbol" pitchFamily="18" charset="2"/>
              </a:rPr>
              <a:t></a:t>
            </a:r>
            <a:endParaRPr lang="pt-BR" i="1"/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250825" y="1512888"/>
            <a:ext cx="8664575" cy="825500"/>
            <a:chOff x="158" y="953"/>
            <a:chExt cx="5458" cy="520"/>
          </a:xfrm>
        </p:grpSpPr>
        <p:sp>
          <p:nvSpPr>
            <p:cNvPr id="8226" name="Text Box 4"/>
            <p:cNvSpPr txBox="1">
              <a:spLocks noChangeArrowheads="1"/>
            </p:cNvSpPr>
            <p:nvPr/>
          </p:nvSpPr>
          <p:spPr bwMode="auto">
            <a:xfrm>
              <a:off x="158" y="953"/>
              <a:ext cx="5458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5763" indent="-385763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Exemplo: uma </a:t>
              </a:r>
              <a:r>
                <a:rPr lang="pt-BR" altLang="pt-BR" sz="1600" dirty="0" err="1"/>
                <a:t>v.a</a:t>
              </a:r>
              <a:r>
                <a:rPr lang="pt-BR" altLang="pt-BR" sz="1600" dirty="0"/>
                <a:t>. qualquer tem uma distribuição desconhecida com média </a:t>
              </a:r>
              <a:r>
                <a:rPr lang="pt-BR" altLang="pt-BR" sz="1600" i="1" dirty="0">
                  <a:latin typeface="Symbol" pitchFamily="18" charset="2"/>
                </a:rPr>
                <a:t>m</a:t>
              </a:r>
              <a:r>
                <a:rPr lang="pt-BR" altLang="pt-BR" sz="1600" dirty="0"/>
                <a:t> também desconhecida e variância </a:t>
              </a:r>
              <a:r>
                <a:rPr lang="pt-BR" altLang="pt-BR" sz="1600" i="1" dirty="0">
                  <a:latin typeface="Symbol" pitchFamily="18" charset="2"/>
                </a:rPr>
                <a:t>s</a:t>
              </a:r>
              <a:r>
                <a:rPr lang="pt-BR" altLang="pt-BR" sz="1600" baseline="30000" dirty="0">
                  <a:latin typeface="Times New Roman" charset="0"/>
                </a:rPr>
                <a:t>2</a:t>
              </a:r>
              <a:r>
                <a:rPr lang="pt-BR" altLang="pt-BR" sz="1600" dirty="0"/>
                <a:t> = </a:t>
              </a:r>
              <a:r>
                <a:rPr lang="pt-BR" altLang="pt-BR" sz="1600" dirty="0">
                  <a:latin typeface="Times New Roman" charset="0"/>
                </a:rPr>
                <a:t>16</a:t>
              </a:r>
              <a:r>
                <a:rPr lang="pt-BR" altLang="pt-BR" sz="1600" dirty="0"/>
                <a:t>. Retira-se uma amostra de </a:t>
              </a:r>
              <a:r>
                <a:rPr lang="pt-BR" altLang="pt-BR" sz="1600" dirty="0">
                  <a:latin typeface="Times New Roman" charset="0"/>
                </a:rPr>
                <a:t>36</a:t>
              </a:r>
              <a:r>
                <a:rPr lang="pt-BR" altLang="pt-BR" sz="1600" dirty="0"/>
                <a:t> valores e calcula-se a média amostral. Construa um IC de </a:t>
              </a:r>
              <a:r>
                <a:rPr lang="pt-BR" altLang="pt-BR" sz="1600" dirty="0">
                  <a:latin typeface="Times New Roman" charset="0"/>
                </a:rPr>
                <a:t>95%</a:t>
              </a:r>
              <a:r>
                <a:rPr lang="pt-BR" altLang="pt-BR" sz="1600" dirty="0"/>
                <a:t> para </a:t>
              </a:r>
              <a:r>
                <a:rPr lang="pt-BR" altLang="pt-BR" sz="1600" i="1" dirty="0">
                  <a:latin typeface="Symbol" pitchFamily="18" charset="2"/>
                </a:rPr>
                <a:t>m</a:t>
              </a:r>
              <a:r>
                <a:rPr lang="pt-BR" altLang="pt-BR" sz="1600" dirty="0"/>
                <a:t> supondo que </a:t>
              </a:r>
            </a:p>
          </p:txBody>
        </p:sp>
        <p:graphicFrame>
          <p:nvGraphicFramePr>
            <p:cNvPr id="8227" name="Object 5"/>
            <p:cNvGraphicFramePr>
              <a:graphicFrameLocks noChangeAspect="1"/>
            </p:cNvGraphicFramePr>
            <p:nvPr/>
          </p:nvGraphicFramePr>
          <p:xfrm>
            <a:off x="3984" y="1266"/>
            <a:ext cx="571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" name="Equation" r:id="rId3" imgW="634449" imgH="215713" progId="Equation.DSMT4">
                    <p:embed/>
                  </p:oleObj>
                </mc:Choice>
                <mc:Fallback>
                  <p:oleObj name="Equation" r:id="rId3" imgW="634449" imgH="215713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266"/>
                          <a:ext cx="571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828675" y="2438400"/>
          <a:ext cx="32131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5" imgW="2247900" imgH="419100" progId="Equation.DSMT4">
                  <p:embed/>
                </p:oleObj>
              </mc:Choice>
              <mc:Fallback>
                <p:oleObj name="Equation" r:id="rId5" imgW="22479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2438400"/>
                        <a:ext cx="32131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876800" y="2438400"/>
            <a:ext cx="4000500" cy="2643188"/>
            <a:chOff x="2988" y="1824"/>
            <a:chExt cx="2520" cy="1665"/>
          </a:xfrm>
        </p:grpSpPr>
        <p:grpSp>
          <p:nvGrpSpPr>
            <p:cNvPr id="8209" name="Group 8"/>
            <p:cNvGrpSpPr>
              <a:grpSpLocks/>
            </p:cNvGrpSpPr>
            <p:nvPr/>
          </p:nvGrpSpPr>
          <p:grpSpPr bwMode="auto">
            <a:xfrm>
              <a:off x="2988" y="1824"/>
              <a:ext cx="2520" cy="1665"/>
              <a:chOff x="2988" y="1824"/>
              <a:chExt cx="2520" cy="1665"/>
            </a:xfrm>
          </p:grpSpPr>
          <p:grpSp>
            <p:nvGrpSpPr>
              <p:cNvPr id="8218" name="Group 9"/>
              <p:cNvGrpSpPr>
                <a:grpSpLocks/>
              </p:cNvGrpSpPr>
              <p:nvPr/>
            </p:nvGrpSpPr>
            <p:grpSpPr bwMode="auto">
              <a:xfrm>
                <a:off x="2988" y="1872"/>
                <a:ext cx="2520" cy="1617"/>
                <a:chOff x="2988" y="1872"/>
                <a:chExt cx="2520" cy="1617"/>
              </a:xfrm>
            </p:grpSpPr>
            <p:pic>
              <p:nvPicPr>
                <p:cNvPr id="8221" name="Picture 10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296" t="9618" r="18376" b="11877"/>
                <a:stretch>
                  <a:fillRect/>
                </a:stretch>
              </p:blipFill>
              <p:spPr bwMode="auto">
                <a:xfrm>
                  <a:off x="3026" y="1872"/>
                  <a:ext cx="2432" cy="1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2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988" y="3158"/>
                  <a:ext cx="28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2000">
                      <a:latin typeface="Times New Roman" charset="0"/>
                    </a:rPr>
                    <a:t>-</a:t>
                  </a:r>
                  <a:r>
                    <a:rPr lang="pt-BR" altLang="pt-BR" sz="2000">
                      <a:latin typeface="Times New Roman" charset="0"/>
                      <a:sym typeface="Symbol" pitchFamily="18" charset="2"/>
                    </a:rPr>
                    <a:t></a:t>
                  </a:r>
                  <a:endParaRPr lang="pt-BR" altLang="pt-BR" sz="2000">
                    <a:latin typeface="Times New Roman" charset="0"/>
                  </a:endParaRPr>
                </a:p>
              </p:txBody>
            </p:sp>
            <p:sp>
              <p:nvSpPr>
                <p:cNvPr id="822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188" y="3160"/>
                  <a:ext cx="32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2000">
                      <a:latin typeface="Times New Roman" charset="0"/>
                    </a:rPr>
                    <a:t>+</a:t>
                  </a:r>
                  <a:r>
                    <a:rPr lang="pt-BR" altLang="pt-BR" sz="2000">
                      <a:latin typeface="Times New Roman" charset="0"/>
                      <a:sym typeface="Symbol" pitchFamily="18" charset="2"/>
                    </a:rPr>
                    <a:t></a:t>
                  </a:r>
                  <a:endParaRPr lang="pt-BR" altLang="pt-BR" sz="2000">
                    <a:latin typeface="Times New Roman" charset="0"/>
                  </a:endParaRPr>
                </a:p>
              </p:txBody>
            </p:sp>
            <p:sp>
              <p:nvSpPr>
                <p:cNvPr id="822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158" y="3239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2000">
                      <a:latin typeface="Times New Roman" charset="0"/>
                    </a:rPr>
                    <a:t>0</a:t>
                  </a:r>
                </a:p>
              </p:txBody>
            </p:sp>
            <p:sp>
              <p:nvSpPr>
                <p:cNvPr id="8225" name="Line 14"/>
                <p:cNvSpPr>
                  <a:spLocks noChangeShapeType="1"/>
                </p:cNvSpPr>
                <p:nvPr/>
              </p:nvSpPr>
              <p:spPr bwMode="auto">
                <a:xfrm>
                  <a:off x="3024" y="3226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8219" name="Line 15"/>
              <p:cNvSpPr>
                <a:spLocks noChangeShapeType="1"/>
              </p:cNvSpPr>
              <p:nvPr/>
            </p:nvSpPr>
            <p:spPr bwMode="auto">
              <a:xfrm flipH="1">
                <a:off x="4512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8220" name="Object 16"/>
              <p:cNvGraphicFramePr>
                <a:graphicFrameLocks noChangeAspect="1"/>
              </p:cNvGraphicFramePr>
              <p:nvPr/>
            </p:nvGraphicFramePr>
            <p:xfrm>
              <a:off x="4656" y="1824"/>
              <a:ext cx="411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0" name="Equation" r:id="rId8" imgW="457002" imgH="203112" progId="Equation.DSMT4">
                      <p:embed/>
                    </p:oleObj>
                  </mc:Choice>
                  <mc:Fallback>
                    <p:oleObj name="Equation" r:id="rId8" imgW="457002" imgH="203112" progId="Equation.DSMT4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1824"/>
                            <a:ext cx="411" cy="182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210" name="Freeform 17"/>
            <p:cNvSpPr>
              <a:spLocks/>
            </p:cNvSpPr>
            <p:nvPr/>
          </p:nvSpPr>
          <p:spPr bwMode="auto">
            <a:xfrm>
              <a:off x="3886" y="1916"/>
              <a:ext cx="746" cy="1306"/>
            </a:xfrm>
            <a:custGeom>
              <a:avLst/>
              <a:gdLst>
                <a:gd name="T0" fmla="*/ 0 w 440"/>
                <a:gd name="T1" fmla="*/ 614384451 h 771"/>
                <a:gd name="T2" fmla="*/ 34014962 w 440"/>
                <a:gd name="T3" fmla="*/ 534417666 h 771"/>
                <a:gd name="T4" fmla="*/ 64206596 w 440"/>
                <a:gd name="T5" fmla="*/ 450946936 h 771"/>
                <a:gd name="T6" fmla="*/ 97778257 w 440"/>
                <a:gd name="T7" fmla="*/ 363478463 h 771"/>
                <a:gd name="T8" fmla="*/ 138208417 w 440"/>
                <a:gd name="T9" fmla="*/ 272823781 h 771"/>
                <a:gd name="T10" fmla="*/ 172156422 w 440"/>
                <a:gd name="T11" fmla="*/ 196874523 h 771"/>
                <a:gd name="T12" fmla="*/ 204949340 w 440"/>
                <a:gd name="T13" fmla="*/ 123904385 h 771"/>
                <a:gd name="T14" fmla="*/ 242008356 w 440"/>
                <a:gd name="T15" fmla="*/ 66943553 h 771"/>
                <a:gd name="T16" fmla="*/ 272436889 w 440"/>
                <a:gd name="T17" fmla="*/ 30475183 h 771"/>
                <a:gd name="T18" fmla="*/ 310376438 w 440"/>
                <a:gd name="T19" fmla="*/ 4409615 h 771"/>
                <a:gd name="T20" fmla="*/ 335072899 w 440"/>
                <a:gd name="T21" fmla="*/ 0 h 771"/>
                <a:gd name="T22" fmla="*/ 366089560 w 440"/>
                <a:gd name="T23" fmla="*/ 0 h 771"/>
                <a:gd name="T24" fmla="*/ 390908742 w 440"/>
                <a:gd name="T25" fmla="*/ 17991092 h 771"/>
                <a:gd name="T26" fmla="*/ 427871813 w 440"/>
                <a:gd name="T27" fmla="*/ 51622035 h 771"/>
                <a:gd name="T28" fmla="*/ 470072341 w 440"/>
                <a:gd name="T29" fmla="*/ 109350076 h 771"/>
                <a:gd name="T30" fmla="*/ 502194218 w 440"/>
                <a:gd name="T31" fmla="*/ 185678760 h 771"/>
                <a:gd name="T32" fmla="*/ 536925781 w 440"/>
                <a:gd name="T33" fmla="*/ 261554499 h 771"/>
                <a:gd name="T34" fmla="*/ 581806456 w 440"/>
                <a:gd name="T35" fmla="*/ 368040550 h 771"/>
                <a:gd name="T36" fmla="*/ 614132696 w 440"/>
                <a:gd name="T37" fmla="*/ 450946936 h 771"/>
                <a:gd name="T38" fmla="*/ 651378526 w 440"/>
                <a:gd name="T39" fmla="*/ 526467313 h 771"/>
                <a:gd name="T40" fmla="*/ 669724531 w 440"/>
                <a:gd name="T41" fmla="*/ 578367986 h 771"/>
                <a:gd name="T42" fmla="*/ 682772273 w 440"/>
                <a:gd name="T43" fmla="*/ 611233847 h 771"/>
                <a:gd name="T44" fmla="*/ 682772273 w 440"/>
                <a:gd name="T45" fmla="*/ 1166826532 h 771"/>
                <a:gd name="T46" fmla="*/ 0 w 440"/>
                <a:gd name="T47" fmla="*/ 1166826532 h 771"/>
                <a:gd name="T48" fmla="*/ 0 w 440"/>
                <a:gd name="T49" fmla="*/ 614384451 h 77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0"/>
                <a:gd name="T76" fmla="*/ 0 h 771"/>
                <a:gd name="T77" fmla="*/ 440 w 440"/>
                <a:gd name="T78" fmla="*/ 771 h 77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0" h="771">
                  <a:moveTo>
                    <a:pt x="0" y="406"/>
                  </a:moveTo>
                  <a:lnTo>
                    <a:pt x="22" y="353"/>
                  </a:lnTo>
                  <a:lnTo>
                    <a:pt x="41" y="298"/>
                  </a:lnTo>
                  <a:lnTo>
                    <a:pt x="63" y="240"/>
                  </a:lnTo>
                  <a:lnTo>
                    <a:pt x="89" y="180"/>
                  </a:lnTo>
                  <a:lnTo>
                    <a:pt x="111" y="130"/>
                  </a:lnTo>
                  <a:lnTo>
                    <a:pt x="132" y="82"/>
                  </a:lnTo>
                  <a:lnTo>
                    <a:pt x="156" y="44"/>
                  </a:lnTo>
                  <a:lnTo>
                    <a:pt x="176" y="20"/>
                  </a:lnTo>
                  <a:lnTo>
                    <a:pt x="200" y="3"/>
                  </a:lnTo>
                  <a:lnTo>
                    <a:pt x="216" y="0"/>
                  </a:lnTo>
                  <a:lnTo>
                    <a:pt x="236" y="0"/>
                  </a:lnTo>
                  <a:lnTo>
                    <a:pt x="252" y="12"/>
                  </a:lnTo>
                  <a:lnTo>
                    <a:pt x="276" y="34"/>
                  </a:lnTo>
                  <a:lnTo>
                    <a:pt x="303" y="72"/>
                  </a:lnTo>
                  <a:lnTo>
                    <a:pt x="324" y="123"/>
                  </a:lnTo>
                  <a:lnTo>
                    <a:pt x="346" y="173"/>
                  </a:lnTo>
                  <a:lnTo>
                    <a:pt x="375" y="243"/>
                  </a:lnTo>
                  <a:lnTo>
                    <a:pt x="396" y="298"/>
                  </a:lnTo>
                  <a:lnTo>
                    <a:pt x="420" y="348"/>
                  </a:lnTo>
                  <a:lnTo>
                    <a:pt x="432" y="382"/>
                  </a:lnTo>
                  <a:lnTo>
                    <a:pt x="440" y="404"/>
                  </a:lnTo>
                  <a:lnTo>
                    <a:pt x="440" y="771"/>
                  </a:lnTo>
                  <a:lnTo>
                    <a:pt x="0" y="771"/>
                  </a:lnTo>
                  <a:lnTo>
                    <a:pt x="0" y="406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11" name="Text Box 18"/>
            <p:cNvSpPr txBox="1">
              <a:spLocks noChangeArrowheads="1"/>
            </p:cNvSpPr>
            <p:nvPr/>
          </p:nvSpPr>
          <p:spPr bwMode="auto">
            <a:xfrm>
              <a:off x="4080" y="2640"/>
              <a:ext cx="3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95%</a:t>
              </a:r>
            </a:p>
          </p:txBody>
        </p:sp>
        <p:sp>
          <p:nvSpPr>
            <p:cNvPr id="8212" name="Text Box 19"/>
            <p:cNvSpPr txBox="1">
              <a:spLocks noChangeArrowheads="1"/>
            </p:cNvSpPr>
            <p:nvPr/>
          </p:nvSpPr>
          <p:spPr bwMode="auto">
            <a:xfrm>
              <a:off x="4529" y="3173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 i="1">
                  <a:latin typeface="Times New Roman" charset="0"/>
                </a:rPr>
                <a:t>z</a:t>
              </a:r>
            </a:p>
          </p:txBody>
        </p:sp>
        <p:sp>
          <p:nvSpPr>
            <p:cNvPr id="8213" name="Text Box 20"/>
            <p:cNvSpPr txBox="1">
              <a:spLocks noChangeArrowheads="1"/>
            </p:cNvSpPr>
            <p:nvPr/>
          </p:nvSpPr>
          <p:spPr bwMode="auto">
            <a:xfrm>
              <a:off x="3756" y="3173"/>
              <a:ext cx="2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 i="1">
                  <a:latin typeface="Times New Roman" charset="0"/>
                </a:rPr>
                <a:t>-z</a:t>
              </a:r>
            </a:p>
          </p:txBody>
        </p:sp>
        <p:sp>
          <p:nvSpPr>
            <p:cNvPr id="8214" name="Line 21"/>
            <p:cNvSpPr>
              <a:spLocks noChangeShapeType="1"/>
            </p:cNvSpPr>
            <p:nvPr/>
          </p:nvSpPr>
          <p:spPr bwMode="auto">
            <a:xfrm flipV="1">
              <a:off x="4800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15" name="Line 22"/>
            <p:cNvSpPr>
              <a:spLocks noChangeShapeType="1"/>
            </p:cNvSpPr>
            <p:nvPr/>
          </p:nvSpPr>
          <p:spPr bwMode="auto">
            <a:xfrm flipH="1" flipV="1">
              <a:off x="3552" y="282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16" name="Text Box 23"/>
            <p:cNvSpPr txBox="1">
              <a:spLocks noChangeArrowheads="1"/>
            </p:cNvSpPr>
            <p:nvPr/>
          </p:nvSpPr>
          <p:spPr bwMode="auto">
            <a:xfrm>
              <a:off x="4896" y="2617"/>
              <a:ext cx="3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2,5%</a:t>
              </a:r>
            </a:p>
          </p:txBody>
        </p:sp>
        <p:sp>
          <p:nvSpPr>
            <p:cNvPr id="8217" name="Text Box 24"/>
            <p:cNvSpPr txBox="1">
              <a:spLocks noChangeArrowheads="1"/>
            </p:cNvSpPr>
            <p:nvPr/>
          </p:nvSpPr>
          <p:spPr bwMode="auto">
            <a:xfrm>
              <a:off x="3324" y="2617"/>
              <a:ext cx="3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2,5%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7327900" y="4953000"/>
            <a:ext cx="290513" cy="706438"/>
            <a:chOff x="4616" y="3120"/>
            <a:chExt cx="183" cy="445"/>
          </a:xfrm>
        </p:grpSpPr>
        <p:sp>
          <p:nvSpPr>
            <p:cNvPr id="8207" name="Line 26"/>
            <p:cNvSpPr>
              <a:spLocks noChangeShapeType="1"/>
            </p:cNvSpPr>
            <p:nvPr/>
          </p:nvSpPr>
          <p:spPr bwMode="auto">
            <a:xfrm flipV="1">
              <a:off x="4704" y="3120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08" name="Text Box 27"/>
            <p:cNvSpPr txBox="1">
              <a:spLocks noChangeArrowheads="1"/>
            </p:cNvSpPr>
            <p:nvPr/>
          </p:nvSpPr>
          <p:spPr bwMode="auto">
            <a:xfrm>
              <a:off x="4616" y="3353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olidFill>
                    <a:srgbClr val="FF3300"/>
                  </a:solidFill>
                </a:rPr>
                <a:t>?</a:t>
              </a:r>
            </a:p>
          </p:txBody>
        </p:sp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F5D6D2-ACDC-42F9-93B5-C5EDAEAF3315}" type="slidenum">
              <a:rPr lang="pt-BR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Intervalo de Confiança para </a:t>
            </a:r>
            <a:r>
              <a:rPr lang="pt-BR" i="1">
                <a:sym typeface="Symbol" pitchFamily="18" charset="2"/>
              </a:rPr>
              <a:t></a:t>
            </a:r>
            <a:endParaRPr lang="pt-BR" i="1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F5D6D2-ACDC-42F9-93B5-C5EDAEAF3315}" type="slidenum">
              <a:rPr lang="pt-BR"/>
              <a:pPr>
                <a:defRPr/>
              </a:pPr>
              <a:t>7</a:t>
            </a:fld>
            <a:endParaRPr lang="pt-BR"/>
          </a:p>
        </p:txBody>
      </p:sp>
      <p:pic>
        <p:nvPicPr>
          <p:cNvPr id="29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1989138"/>
            <a:ext cx="4879975" cy="455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AutoShape 13"/>
          <p:cNvSpPr>
            <a:spLocks noChangeArrowheads="1"/>
          </p:cNvSpPr>
          <p:nvPr/>
        </p:nvSpPr>
        <p:spPr bwMode="auto">
          <a:xfrm>
            <a:off x="3444875" y="482969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33" name="AutoShape 14"/>
          <p:cNvSpPr>
            <a:spLocks noChangeArrowheads="1"/>
          </p:cNvSpPr>
          <p:nvPr/>
        </p:nvSpPr>
        <p:spPr bwMode="auto">
          <a:xfrm rot="5400000">
            <a:off x="6901780" y="1506538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6993378" y="4855713"/>
            <a:ext cx="411163" cy="1793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pSp>
        <p:nvGrpSpPr>
          <p:cNvPr id="35" name="Grupo 2"/>
          <p:cNvGrpSpPr>
            <a:grpSpLocks/>
          </p:cNvGrpSpPr>
          <p:nvPr/>
        </p:nvGrpSpPr>
        <p:grpSpPr bwMode="auto">
          <a:xfrm>
            <a:off x="684213" y="1600200"/>
            <a:ext cx="2698750" cy="1289050"/>
            <a:chOff x="684213" y="1600200"/>
            <a:chExt cx="2698751" cy="1289467"/>
          </a:xfrm>
        </p:grpSpPr>
        <p:pic>
          <p:nvPicPr>
            <p:cNvPr id="36" name="Picture 1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96" t="9618" r="18376" b="11877"/>
            <a:stretch>
              <a:fillRect/>
            </a:stretch>
          </p:blipFill>
          <p:spPr bwMode="auto">
            <a:xfrm>
              <a:off x="771526" y="1600200"/>
              <a:ext cx="2506663" cy="1058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 Box 19"/>
            <p:cNvSpPr txBox="1">
              <a:spLocks noChangeArrowheads="1"/>
            </p:cNvSpPr>
            <p:nvPr/>
          </p:nvSpPr>
          <p:spPr bwMode="auto">
            <a:xfrm>
              <a:off x="684213" y="2551113"/>
              <a:ext cx="3968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</a:rPr>
                <a:t>-</a:t>
              </a:r>
              <a:r>
                <a:rPr lang="pt-BR" altLang="pt-BR" sz="1600">
                  <a:latin typeface="Times New Roman" pitchFamily="18" charset="0"/>
                  <a:sym typeface="Symbol" pitchFamily="18" charset="2"/>
                </a:rPr>
                <a:t></a:t>
              </a:r>
              <a:endParaRPr lang="pt-BR" altLang="pt-BR" sz="1600">
                <a:latin typeface="Times New Roman" pitchFamily="18" charset="0"/>
              </a:endParaRPr>
            </a:p>
          </p:txBody>
        </p:sp>
        <p:sp>
          <p:nvSpPr>
            <p:cNvPr id="38" name="Text Box 20"/>
            <p:cNvSpPr txBox="1">
              <a:spLocks noChangeArrowheads="1"/>
            </p:cNvSpPr>
            <p:nvPr/>
          </p:nvSpPr>
          <p:spPr bwMode="auto">
            <a:xfrm>
              <a:off x="2940051" y="2551113"/>
              <a:ext cx="4429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</a:rPr>
                <a:t>+</a:t>
              </a:r>
              <a:r>
                <a:rPr lang="pt-BR" altLang="pt-BR" sz="1600">
                  <a:latin typeface="Times New Roman" pitchFamily="18" charset="0"/>
                  <a:sym typeface="Symbol" pitchFamily="18" charset="2"/>
                </a:rPr>
                <a:t></a:t>
              </a:r>
              <a:endParaRPr lang="pt-BR" altLang="pt-BR" sz="1600">
                <a:latin typeface="Times New Roman" pitchFamily="18" charset="0"/>
              </a:endParaRPr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1900238" y="2551113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2385369" y="2551113"/>
              <a:ext cx="26481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latin typeface="Times New Roman" pitchFamily="18" charset="0"/>
                </a:rPr>
                <a:t>z</a:t>
              </a:r>
              <a:endParaRPr lang="pt-BR" altLang="pt-BR" sz="1600" i="1" baseline="-25000">
                <a:latin typeface="Times New Roman" pitchFamily="18" charset="0"/>
              </a:endParaRPr>
            </a:p>
          </p:txBody>
        </p:sp>
        <p:sp>
          <p:nvSpPr>
            <p:cNvPr id="41" name="Freeform 16" descr="Diagonal para cima clara"/>
            <p:cNvSpPr>
              <a:spLocks/>
            </p:cNvSpPr>
            <p:nvPr/>
          </p:nvSpPr>
          <p:spPr bwMode="auto">
            <a:xfrm>
              <a:off x="2517775" y="2304854"/>
              <a:ext cx="657225" cy="325224"/>
            </a:xfrm>
            <a:custGeom>
              <a:avLst/>
              <a:gdLst>
                <a:gd name="T0" fmla="*/ 2147483647 w 414"/>
                <a:gd name="T1" fmla="*/ 2147483647 h 368"/>
                <a:gd name="T2" fmla="*/ 0 w 414"/>
                <a:gd name="T3" fmla="*/ 0 h 368"/>
                <a:gd name="T4" fmla="*/ 2147483647 w 414"/>
                <a:gd name="T5" fmla="*/ 2147483647 h 368"/>
                <a:gd name="T6" fmla="*/ 2147483647 w 414"/>
                <a:gd name="T7" fmla="*/ 2147483647 h 368"/>
                <a:gd name="T8" fmla="*/ 2147483647 w 414"/>
                <a:gd name="T9" fmla="*/ 2147483647 h 368"/>
                <a:gd name="T10" fmla="*/ 2147483647 w 414"/>
                <a:gd name="T11" fmla="*/ 2147483647 h 368"/>
                <a:gd name="T12" fmla="*/ 2147483647 w 414"/>
                <a:gd name="T13" fmla="*/ 2147483647 h 368"/>
                <a:gd name="T14" fmla="*/ 2147483647 w 414"/>
                <a:gd name="T15" fmla="*/ 2147483647 h 368"/>
                <a:gd name="T16" fmla="*/ 2147483647 w 414"/>
                <a:gd name="T17" fmla="*/ 2147483647 h 368"/>
                <a:gd name="T18" fmla="*/ 2147483647 w 414"/>
                <a:gd name="T19" fmla="*/ 2147483647 h 368"/>
                <a:gd name="T20" fmla="*/ 2147483647 w 414"/>
                <a:gd name="T21" fmla="*/ 2147483647 h 368"/>
                <a:gd name="T22" fmla="*/ 2147483647 w 414"/>
                <a:gd name="T23" fmla="*/ 2147483647 h 368"/>
                <a:gd name="T24" fmla="*/ 2147483647 w 414"/>
                <a:gd name="T25" fmla="*/ 2147483647 h 368"/>
                <a:gd name="T26" fmla="*/ 2147483647 w 414"/>
                <a:gd name="T27" fmla="*/ 2147483647 h 368"/>
                <a:gd name="T28" fmla="*/ 2147483647 w 414"/>
                <a:gd name="T29" fmla="*/ 2147483647 h 368"/>
                <a:gd name="T30" fmla="*/ 2147483647 w 414"/>
                <a:gd name="T31" fmla="*/ 2147483647 h 3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14"/>
                <a:gd name="T49" fmla="*/ 0 h 368"/>
                <a:gd name="T50" fmla="*/ 414 w 414"/>
                <a:gd name="T51" fmla="*/ 368 h 36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14" h="368">
                  <a:moveTo>
                    <a:pt x="1" y="366"/>
                  </a:moveTo>
                  <a:lnTo>
                    <a:pt x="0" y="0"/>
                  </a:lnTo>
                  <a:lnTo>
                    <a:pt x="24" y="45"/>
                  </a:lnTo>
                  <a:lnTo>
                    <a:pt x="48" y="86"/>
                  </a:lnTo>
                  <a:lnTo>
                    <a:pt x="68" y="129"/>
                  </a:lnTo>
                  <a:lnTo>
                    <a:pt x="92" y="163"/>
                  </a:lnTo>
                  <a:lnTo>
                    <a:pt x="128" y="217"/>
                  </a:lnTo>
                  <a:lnTo>
                    <a:pt x="164" y="265"/>
                  </a:lnTo>
                  <a:lnTo>
                    <a:pt x="205" y="301"/>
                  </a:lnTo>
                  <a:lnTo>
                    <a:pt x="234" y="320"/>
                  </a:lnTo>
                  <a:lnTo>
                    <a:pt x="270" y="335"/>
                  </a:lnTo>
                  <a:lnTo>
                    <a:pt x="301" y="351"/>
                  </a:lnTo>
                  <a:lnTo>
                    <a:pt x="354" y="361"/>
                  </a:lnTo>
                  <a:lnTo>
                    <a:pt x="414" y="368"/>
                  </a:lnTo>
                  <a:lnTo>
                    <a:pt x="92" y="366"/>
                  </a:lnTo>
                  <a:lnTo>
                    <a:pt x="1" y="366"/>
                  </a:lnTo>
                  <a:close/>
                </a:path>
              </a:pathLst>
            </a:custGeom>
            <a:pattFill prst="ltUpDiag">
              <a:fgClr>
                <a:schemeClr val="tx1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4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684105"/>
              </p:ext>
            </p:extLst>
          </p:nvPr>
        </p:nvGraphicFramePr>
        <p:xfrm>
          <a:off x="1868340" y="3474114"/>
          <a:ext cx="156368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5" imgW="1091880" imgH="203040" progId="Equation.DSMT4">
                  <p:embed/>
                </p:oleObj>
              </mc:Choice>
              <mc:Fallback>
                <p:oleObj name="Equation" r:id="rId5" imgW="1091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340" y="3474114"/>
                        <a:ext cx="1563688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Line 9"/>
          <p:cNvSpPr>
            <a:spLocks noChangeShapeType="1"/>
          </p:cNvSpPr>
          <p:nvPr/>
        </p:nvSpPr>
        <p:spPr bwMode="auto">
          <a:xfrm flipH="1">
            <a:off x="2651650" y="2551113"/>
            <a:ext cx="0" cy="87788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aphicFrame>
        <p:nvGraphicFramePr>
          <p:cNvPr id="4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599069"/>
              </p:ext>
            </p:extLst>
          </p:nvPr>
        </p:nvGraphicFramePr>
        <p:xfrm>
          <a:off x="1741340" y="3474114"/>
          <a:ext cx="181768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7" imgW="1269720" imgH="203040" progId="Equation.DSMT4">
                  <p:embed/>
                </p:oleObj>
              </mc:Choice>
              <mc:Fallback>
                <p:oleObj name="Equation" r:id="rId7" imgW="1269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340" y="3474114"/>
                        <a:ext cx="1817688" cy="292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200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Intervalo de Confiança para </a:t>
            </a:r>
            <a:r>
              <a:rPr lang="pt-BR" i="1">
                <a:sym typeface="Symbol" pitchFamily="18" charset="2"/>
              </a:rPr>
              <a:t></a:t>
            </a:r>
            <a:endParaRPr lang="pt-BR" i="1"/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250825" y="1512888"/>
            <a:ext cx="8664575" cy="825500"/>
            <a:chOff x="158" y="953"/>
            <a:chExt cx="5458" cy="520"/>
          </a:xfrm>
        </p:grpSpPr>
        <p:sp>
          <p:nvSpPr>
            <p:cNvPr id="8226" name="Text Box 4"/>
            <p:cNvSpPr txBox="1">
              <a:spLocks noChangeArrowheads="1"/>
            </p:cNvSpPr>
            <p:nvPr/>
          </p:nvSpPr>
          <p:spPr bwMode="auto">
            <a:xfrm>
              <a:off x="158" y="953"/>
              <a:ext cx="5458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5763" indent="-385763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Exemplo: uma </a:t>
              </a:r>
              <a:r>
                <a:rPr lang="pt-BR" altLang="pt-BR" sz="1600" dirty="0" err="1"/>
                <a:t>v.a</a:t>
              </a:r>
              <a:r>
                <a:rPr lang="pt-BR" altLang="pt-BR" sz="1600" dirty="0"/>
                <a:t>. qualquer tem uma distribuição desconhecida com média </a:t>
              </a:r>
              <a:r>
                <a:rPr lang="pt-BR" altLang="pt-BR" sz="1600" i="1" dirty="0">
                  <a:latin typeface="Symbol" pitchFamily="18" charset="2"/>
                </a:rPr>
                <a:t>m</a:t>
              </a:r>
              <a:r>
                <a:rPr lang="pt-BR" altLang="pt-BR" sz="1600" dirty="0"/>
                <a:t> também desconhecida e variância </a:t>
              </a:r>
              <a:r>
                <a:rPr lang="pt-BR" altLang="pt-BR" sz="1600" i="1" dirty="0">
                  <a:latin typeface="Symbol" pitchFamily="18" charset="2"/>
                </a:rPr>
                <a:t>s</a:t>
              </a:r>
              <a:r>
                <a:rPr lang="pt-BR" altLang="pt-BR" sz="1600" baseline="30000" dirty="0">
                  <a:latin typeface="Times New Roman" charset="0"/>
                </a:rPr>
                <a:t>2</a:t>
              </a:r>
              <a:r>
                <a:rPr lang="pt-BR" altLang="pt-BR" sz="1600" dirty="0"/>
                <a:t> = </a:t>
              </a:r>
              <a:r>
                <a:rPr lang="pt-BR" altLang="pt-BR" sz="1600" dirty="0">
                  <a:latin typeface="Times New Roman" charset="0"/>
                </a:rPr>
                <a:t>16</a:t>
              </a:r>
              <a:r>
                <a:rPr lang="pt-BR" altLang="pt-BR" sz="1600" dirty="0"/>
                <a:t>. Retira-se uma amostra de </a:t>
              </a:r>
              <a:r>
                <a:rPr lang="pt-BR" altLang="pt-BR" sz="1600" dirty="0">
                  <a:latin typeface="Times New Roman" charset="0"/>
                </a:rPr>
                <a:t>36</a:t>
              </a:r>
              <a:r>
                <a:rPr lang="pt-BR" altLang="pt-BR" sz="1600" dirty="0"/>
                <a:t> valores e calcula-se a média amostral. Construa um IC de </a:t>
              </a:r>
              <a:r>
                <a:rPr lang="pt-BR" altLang="pt-BR" sz="1600" dirty="0">
                  <a:latin typeface="Times New Roman" charset="0"/>
                </a:rPr>
                <a:t>95%</a:t>
              </a:r>
              <a:r>
                <a:rPr lang="pt-BR" altLang="pt-BR" sz="1600" dirty="0"/>
                <a:t> para </a:t>
              </a:r>
              <a:r>
                <a:rPr lang="pt-BR" altLang="pt-BR" sz="1600" i="1" dirty="0">
                  <a:latin typeface="Symbol" pitchFamily="18" charset="2"/>
                </a:rPr>
                <a:t>m</a:t>
              </a:r>
              <a:r>
                <a:rPr lang="pt-BR" altLang="pt-BR" sz="1600" dirty="0"/>
                <a:t> supondo que </a:t>
              </a:r>
            </a:p>
          </p:txBody>
        </p:sp>
        <p:graphicFrame>
          <p:nvGraphicFramePr>
            <p:cNvPr id="8227" name="Object 5"/>
            <p:cNvGraphicFramePr>
              <a:graphicFrameLocks noChangeAspect="1"/>
            </p:cNvGraphicFramePr>
            <p:nvPr/>
          </p:nvGraphicFramePr>
          <p:xfrm>
            <a:off x="3984" y="1266"/>
            <a:ext cx="571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2" name="Equation" r:id="rId3" imgW="634449" imgH="215713" progId="Equation.DSMT4">
                    <p:embed/>
                  </p:oleObj>
                </mc:Choice>
                <mc:Fallback>
                  <p:oleObj name="Equation" r:id="rId3" imgW="634449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266"/>
                          <a:ext cx="571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828675" y="2438400"/>
          <a:ext cx="32131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5" imgW="2247900" imgH="419100" progId="Equation.DSMT4">
                  <p:embed/>
                </p:oleObj>
              </mc:Choice>
              <mc:Fallback>
                <p:oleObj name="Equation" r:id="rId5" imgW="22479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2438400"/>
                        <a:ext cx="32131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876800" y="2438400"/>
            <a:ext cx="4000500" cy="2643188"/>
            <a:chOff x="2988" y="1824"/>
            <a:chExt cx="2520" cy="1665"/>
          </a:xfrm>
        </p:grpSpPr>
        <p:grpSp>
          <p:nvGrpSpPr>
            <p:cNvPr id="8209" name="Group 8"/>
            <p:cNvGrpSpPr>
              <a:grpSpLocks/>
            </p:cNvGrpSpPr>
            <p:nvPr/>
          </p:nvGrpSpPr>
          <p:grpSpPr bwMode="auto">
            <a:xfrm>
              <a:off x="2988" y="1824"/>
              <a:ext cx="2520" cy="1665"/>
              <a:chOff x="2988" y="1824"/>
              <a:chExt cx="2520" cy="1665"/>
            </a:xfrm>
          </p:grpSpPr>
          <p:grpSp>
            <p:nvGrpSpPr>
              <p:cNvPr id="8218" name="Group 9"/>
              <p:cNvGrpSpPr>
                <a:grpSpLocks/>
              </p:cNvGrpSpPr>
              <p:nvPr/>
            </p:nvGrpSpPr>
            <p:grpSpPr bwMode="auto">
              <a:xfrm>
                <a:off x="2988" y="1872"/>
                <a:ext cx="2520" cy="1617"/>
                <a:chOff x="2988" y="1872"/>
                <a:chExt cx="2520" cy="1617"/>
              </a:xfrm>
            </p:grpSpPr>
            <p:pic>
              <p:nvPicPr>
                <p:cNvPr id="8221" name="Picture 10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296" t="9618" r="18376" b="11877"/>
                <a:stretch>
                  <a:fillRect/>
                </a:stretch>
              </p:blipFill>
              <p:spPr bwMode="auto">
                <a:xfrm>
                  <a:off x="3026" y="1872"/>
                  <a:ext cx="2432" cy="1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2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988" y="3158"/>
                  <a:ext cx="28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2000">
                      <a:latin typeface="Times New Roman" charset="0"/>
                    </a:rPr>
                    <a:t>-</a:t>
                  </a:r>
                  <a:r>
                    <a:rPr lang="pt-BR" altLang="pt-BR" sz="2000">
                      <a:latin typeface="Times New Roman" charset="0"/>
                      <a:sym typeface="Symbol" pitchFamily="18" charset="2"/>
                    </a:rPr>
                    <a:t></a:t>
                  </a:r>
                  <a:endParaRPr lang="pt-BR" altLang="pt-BR" sz="2000">
                    <a:latin typeface="Times New Roman" charset="0"/>
                  </a:endParaRPr>
                </a:p>
              </p:txBody>
            </p:sp>
            <p:sp>
              <p:nvSpPr>
                <p:cNvPr id="822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188" y="3160"/>
                  <a:ext cx="32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2000">
                      <a:latin typeface="Times New Roman" charset="0"/>
                    </a:rPr>
                    <a:t>+</a:t>
                  </a:r>
                  <a:r>
                    <a:rPr lang="pt-BR" altLang="pt-BR" sz="2000">
                      <a:latin typeface="Times New Roman" charset="0"/>
                      <a:sym typeface="Symbol" pitchFamily="18" charset="2"/>
                    </a:rPr>
                    <a:t></a:t>
                  </a:r>
                  <a:endParaRPr lang="pt-BR" altLang="pt-BR" sz="2000">
                    <a:latin typeface="Times New Roman" charset="0"/>
                  </a:endParaRPr>
                </a:p>
              </p:txBody>
            </p:sp>
            <p:sp>
              <p:nvSpPr>
                <p:cNvPr id="822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158" y="3239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2000">
                      <a:latin typeface="Times New Roman" charset="0"/>
                    </a:rPr>
                    <a:t>0</a:t>
                  </a:r>
                </a:p>
              </p:txBody>
            </p:sp>
            <p:sp>
              <p:nvSpPr>
                <p:cNvPr id="8225" name="Line 14"/>
                <p:cNvSpPr>
                  <a:spLocks noChangeShapeType="1"/>
                </p:cNvSpPr>
                <p:nvPr/>
              </p:nvSpPr>
              <p:spPr bwMode="auto">
                <a:xfrm>
                  <a:off x="3024" y="3226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8219" name="Line 15"/>
              <p:cNvSpPr>
                <a:spLocks noChangeShapeType="1"/>
              </p:cNvSpPr>
              <p:nvPr/>
            </p:nvSpPr>
            <p:spPr bwMode="auto">
              <a:xfrm flipH="1">
                <a:off x="4512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8220" name="Object 16"/>
              <p:cNvGraphicFramePr>
                <a:graphicFrameLocks noChangeAspect="1"/>
              </p:cNvGraphicFramePr>
              <p:nvPr/>
            </p:nvGraphicFramePr>
            <p:xfrm>
              <a:off x="4656" y="1824"/>
              <a:ext cx="411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184" name="Equation" r:id="rId8" imgW="457002" imgH="203112" progId="Equation.DSMT4">
                      <p:embed/>
                    </p:oleObj>
                  </mc:Choice>
                  <mc:Fallback>
                    <p:oleObj name="Equation" r:id="rId8" imgW="457002" imgH="2031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1824"/>
                            <a:ext cx="411" cy="182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210" name="Freeform 17"/>
            <p:cNvSpPr>
              <a:spLocks/>
            </p:cNvSpPr>
            <p:nvPr/>
          </p:nvSpPr>
          <p:spPr bwMode="auto">
            <a:xfrm>
              <a:off x="3886" y="1916"/>
              <a:ext cx="746" cy="1306"/>
            </a:xfrm>
            <a:custGeom>
              <a:avLst/>
              <a:gdLst>
                <a:gd name="T0" fmla="*/ 0 w 440"/>
                <a:gd name="T1" fmla="*/ 614384451 h 771"/>
                <a:gd name="T2" fmla="*/ 34014962 w 440"/>
                <a:gd name="T3" fmla="*/ 534417666 h 771"/>
                <a:gd name="T4" fmla="*/ 64206596 w 440"/>
                <a:gd name="T5" fmla="*/ 450946936 h 771"/>
                <a:gd name="T6" fmla="*/ 97778257 w 440"/>
                <a:gd name="T7" fmla="*/ 363478463 h 771"/>
                <a:gd name="T8" fmla="*/ 138208417 w 440"/>
                <a:gd name="T9" fmla="*/ 272823781 h 771"/>
                <a:gd name="T10" fmla="*/ 172156422 w 440"/>
                <a:gd name="T11" fmla="*/ 196874523 h 771"/>
                <a:gd name="T12" fmla="*/ 204949340 w 440"/>
                <a:gd name="T13" fmla="*/ 123904385 h 771"/>
                <a:gd name="T14" fmla="*/ 242008356 w 440"/>
                <a:gd name="T15" fmla="*/ 66943553 h 771"/>
                <a:gd name="T16" fmla="*/ 272436889 w 440"/>
                <a:gd name="T17" fmla="*/ 30475183 h 771"/>
                <a:gd name="T18" fmla="*/ 310376438 w 440"/>
                <a:gd name="T19" fmla="*/ 4409615 h 771"/>
                <a:gd name="T20" fmla="*/ 335072899 w 440"/>
                <a:gd name="T21" fmla="*/ 0 h 771"/>
                <a:gd name="T22" fmla="*/ 366089560 w 440"/>
                <a:gd name="T23" fmla="*/ 0 h 771"/>
                <a:gd name="T24" fmla="*/ 390908742 w 440"/>
                <a:gd name="T25" fmla="*/ 17991092 h 771"/>
                <a:gd name="T26" fmla="*/ 427871813 w 440"/>
                <a:gd name="T27" fmla="*/ 51622035 h 771"/>
                <a:gd name="T28" fmla="*/ 470072341 w 440"/>
                <a:gd name="T29" fmla="*/ 109350076 h 771"/>
                <a:gd name="T30" fmla="*/ 502194218 w 440"/>
                <a:gd name="T31" fmla="*/ 185678760 h 771"/>
                <a:gd name="T32" fmla="*/ 536925781 w 440"/>
                <a:gd name="T33" fmla="*/ 261554499 h 771"/>
                <a:gd name="T34" fmla="*/ 581806456 w 440"/>
                <a:gd name="T35" fmla="*/ 368040550 h 771"/>
                <a:gd name="T36" fmla="*/ 614132696 w 440"/>
                <a:gd name="T37" fmla="*/ 450946936 h 771"/>
                <a:gd name="T38" fmla="*/ 651378526 w 440"/>
                <a:gd name="T39" fmla="*/ 526467313 h 771"/>
                <a:gd name="T40" fmla="*/ 669724531 w 440"/>
                <a:gd name="T41" fmla="*/ 578367986 h 771"/>
                <a:gd name="T42" fmla="*/ 682772273 w 440"/>
                <a:gd name="T43" fmla="*/ 611233847 h 771"/>
                <a:gd name="T44" fmla="*/ 682772273 w 440"/>
                <a:gd name="T45" fmla="*/ 1166826532 h 771"/>
                <a:gd name="T46" fmla="*/ 0 w 440"/>
                <a:gd name="T47" fmla="*/ 1166826532 h 771"/>
                <a:gd name="T48" fmla="*/ 0 w 440"/>
                <a:gd name="T49" fmla="*/ 614384451 h 77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0"/>
                <a:gd name="T76" fmla="*/ 0 h 771"/>
                <a:gd name="T77" fmla="*/ 440 w 440"/>
                <a:gd name="T78" fmla="*/ 771 h 77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0" h="771">
                  <a:moveTo>
                    <a:pt x="0" y="406"/>
                  </a:moveTo>
                  <a:lnTo>
                    <a:pt x="22" y="353"/>
                  </a:lnTo>
                  <a:lnTo>
                    <a:pt x="41" y="298"/>
                  </a:lnTo>
                  <a:lnTo>
                    <a:pt x="63" y="240"/>
                  </a:lnTo>
                  <a:lnTo>
                    <a:pt x="89" y="180"/>
                  </a:lnTo>
                  <a:lnTo>
                    <a:pt x="111" y="130"/>
                  </a:lnTo>
                  <a:lnTo>
                    <a:pt x="132" y="82"/>
                  </a:lnTo>
                  <a:lnTo>
                    <a:pt x="156" y="44"/>
                  </a:lnTo>
                  <a:lnTo>
                    <a:pt x="176" y="20"/>
                  </a:lnTo>
                  <a:lnTo>
                    <a:pt x="200" y="3"/>
                  </a:lnTo>
                  <a:lnTo>
                    <a:pt x="216" y="0"/>
                  </a:lnTo>
                  <a:lnTo>
                    <a:pt x="236" y="0"/>
                  </a:lnTo>
                  <a:lnTo>
                    <a:pt x="252" y="12"/>
                  </a:lnTo>
                  <a:lnTo>
                    <a:pt x="276" y="34"/>
                  </a:lnTo>
                  <a:lnTo>
                    <a:pt x="303" y="72"/>
                  </a:lnTo>
                  <a:lnTo>
                    <a:pt x="324" y="123"/>
                  </a:lnTo>
                  <a:lnTo>
                    <a:pt x="346" y="173"/>
                  </a:lnTo>
                  <a:lnTo>
                    <a:pt x="375" y="243"/>
                  </a:lnTo>
                  <a:lnTo>
                    <a:pt x="396" y="298"/>
                  </a:lnTo>
                  <a:lnTo>
                    <a:pt x="420" y="348"/>
                  </a:lnTo>
                  <a:lnTo>
                    <a:pt x="432" y="382"/>
                  </a:lnTo>
                  <a:lnTo>
                    <a:pt x="440" y="404"/>
                  </a:lnTo>
                  <a:lnTo>
                    <a:pt x="440" y="771"/>
                  </a:lnTo>
                  <a:lnTo>
                    <a:pt x="0" y="771"/>
                  </a:lnTo>
                  <a:lnTo>
                    <a:pt x="0" y="406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11" name="Text Box 18"/>
            <p:cNvSpPr txBox="1">
              <a:spLocks noChangeArrowheads="1"/>
            </p:cNvSpPr>
            <p:nvPr/>
          </p:nvSpPr>
          <p:spPr bwMode="auto">
            <a:xfrm>
              <a:off x="4080" y="2640"/>
              <a:ext cx="3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95%</a:t>
              </a:r>
            </a:p>
          </p:txBody>
        </p:sp>
        <p:sp>
          <p:nvSpPr>
            <p:cNvPr id="8212" name="Text Box 19"/>
            <p:cNvSpPr txBox="1">
              <a:spLocks noChangeArrowheads="1"/>
            </p:cNvSpPr>
            <p:nvPr/>
          </p:nvSpPr>
          <p:spPr bwMode="auto">
            <a:xfrm>
              <a:off x="4529" y="3173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 i="1">
                  <a:latin typeface="Times New Roman" charset="0"/>
                </a:rPr>
                <a:t>z</a:t>
              </a:r>
            </a:p>
          </p:txBody>
        </p:sp>
        <p:sp>
          <p:nvSpPr>
            <p:cNvPr id="8213" name="Text Box 20"/>
            <p:cNvSpPr txBox="1">
              <a:spLocks noChangeArrowheads="1"/>
            </p:cNvSpPr>
            <p:nvPr/>
          </p:nvSpPr>
          <p:spPr bwMode="auto">
            <a:xfrm>
              <a:off x="3756" y="3173"/>
              <a:ext cx="2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 i="1">
                  <a:latin typeface="Times New Roman" charset="0"/>
                </a:rPr>
                <a:t>-z</a:t>
              </a:r>
            </a:p>
          </p:txBody>
        </p:sp>
        <p:sp>
          <p:nvSpPr>
            <p:cNvPr id="8214" name="Line 21"/>
            <p:cNvSpPr>
              <a:spLocks noChangeShapeType="1"/>
            </p:cNvSpPr>
            <p:nvPr/>
          </p:nvSpPr>
          <p:spPr bwMode="auto">
            <a:xfrm flipV="1">
              <a:off x="4800" y="283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15" name="Line 22"/>
            <p:cNvSpPr>
              <a:spLocks noChangeShapeType="1"/>
            </p:cNvSpPr>
            <p:nvPr/>
          </p:nvSpPr>
          <p:spPr bwMode="auto">
            <a:xfrm flipH="1" flipV="1">
              <a:off x="3552" y="282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16" name="Text Box 23"/>
            <p:cNvSpPr txBox="1">
              <a:spLocks noChangeArrowheads="1"/>
            </p:cNvSpPr>
            <p:nvPr/>
          </p:nvSpPr>
          <p:spPr bwMode="auto">
            <a:xfrm>
              <a:off x="4896" y="2617"/>
              <a:ext cx="3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2,5%</a:t>
              </a:r>
            </a:p>
          </p:txBody>
        </p:sp>
        <p:sp>
          <p:nvSpPr>
            <p:cNvPr id="8217" name="Text Box 24"/>
            <p:cNvSpPr txBox="1">
              <a:spLocks noChangeArrowheads="1"/>
            </p:cNvSpPr>
            <p:nvPr/>
          </p:nvSpPr>
          <p:spPr bwMode="auto">
            <a:xfrm>
              <a:off x="3324" y="2617"/>
              <a:ext cx="3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2,5%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7327900" y="4953000"/>
            <a:ext cx="290513" cy="706438"/>
            <a:chOff x="4616" y="3120"/>
            <a:chExt cx="183" cy="445"/>
          </a:xfrm>
        </p:grpSpPr>
        <p:sp>
          <p:nvSpPr>
            <p:cNvPr id="8207" name="Line 26"/>
            <p:cNvSpPr>
              <a:spLocks noChangeShapeType="1"/>
            </p:cNvSpPr>
            <p:nvPr/>
          </p:nvSpPr>
          <p:spPr bwMode="auto">
            <a:xfrm flipV="1">
              <a:off x="4704" y="3120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208" name="Text Box 27"/>
            <p:cNvSpPr txBox="1">
              <a:spLocks noChangeArrowheads="1"/>
            </p:cNvSpPr>
            <p:nvPr/>
          </p:nvSpPr>
          <p:spPr bwMode="auto">
            <a:xfrm>
              <a:off x="4616" y="3353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olidFill>
                    <a:srgbClr val="FF3300"/>
                  </a:solidFill>
                </a:rPr>
                <a:t>?</a:t>
              </a:r>
            </a:p>
          </p:txBody>
        </p:sp>
      </p:grpSp>
      <p:sp>
        <p:nvSpPr>
          <p:cNvPr id="115740" name="Text Box 28"/>
          <p:cNvSpPr txBox="1">
            <a:spLocks noChangeArrowheads="1"/>
          </p:cNvSpPr>
          <p:nvPr/>
        </p:nvSpPr>
        <p:spPr bwMode="auto">
          <a:xfrm>
            <a:off x="7207250" y="5394325"/>
            <a:ext cx="5397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3300"/>
                </a:solidFill>
                <a:latin typeface="Times New Roman" charset="0"/>
              </a:rPr>
              <a:t>1,96</a:t>
            </a:r>
          </a:p>
        </p:txBody>
      </p:sp>
      <p:graphicFrame>
        <p:nvGraphicFramePr>
          <p:cNvPr id="11574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574435"/>
              </p:ext>
            </p:extLst>
          </p:nvPr>
        </p:nvGraphicFramePr>
        <p:xfrm>
          <a:off x="828675" y="3144838"/>
          <a:ext cx="430212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10" imgW="3009600" imgH="419040" progId="Equation.DSMT4">
                  <p:embed/>
                </p:oleObj>
              </mc:Choice>
              <mc:Fallback>
                <p:oleObj name="Equation" r:id="rId10" imgW="3009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3144838"/>
                        <a:ext cx="4302125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4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12551"/>
              </p:ext>
            </p:extLst>
          </p:nvPr>
        </p:nvGraphicFramePr>
        <p:xfrm>
          <a:off x="828675" y="3883025"/>
          <a:ext cx="36306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12" imgW="2539800" imgH="203040" progId="Equation.DSMT4">
                  <p:embed/>
                </p:oleObj>
              </mc:Choice>
              <mc:Fallback>
                <p:oleObj name="Equation" r:id="rId12" imgW="2539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3883025"/>
                        <a:ext cx="36306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4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583919"/>
              </p:ext>
            </p:extLst>
          </p:nvPr>
        </p:nvGraphicFramePr>
        <p:xfrm>
          <a:off x="820738" y="4437063"/>
          <a:ext cx="272256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14" imgW="1904760" imgH="203040" progId="Equation.DSMT4">
                  <p:embed/>
                </p:oleObj>
              </mc:Choice>
              <mc:Fallback>
                <p:oleObj name="Equation" r:id="rId14" imgW="1904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4437063"/>
                        <a:ext cx="2722562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44" name="Rectangle 32"/>
          <p:cNvSpPr>
            <a:spLocks noChangeArrowheads="1"/>
          </p:cNvSpPr>
          <p:nvPr/>
        </p:nvSpPr>
        <p:spPr bwMode="auto">
          <a:xfrm>
            <a:off x="628650" y="4298950"/>
            <a:ext cx="3105150" cy="5334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115745" name="Text Box 33"/>
          <p:cNvSpPr txBox="1">
            <a:spLocks noChangeArrowheads="1"/>
          </p:cNvSpPr>
          <p:nvPr/>
        </p:nvSpPr>
        <p:spPr bwMode="auto">
          <a:xfrm>
            <a:off x="593725" y="5013176"/>
            <a:ext cx="38988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Mas o que significa realmente este IC?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F5D6D2-ACDC-42F9-93B5-C5EDAEAF3315}" type="slidenum">
              <a:rPr lang="pt-BR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69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44" grpId="0" animBg="1"/>
      <p:bldP spid="11574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780617"/>
              </p:ext>
            </p:extLst>
          </p:nvPr>
        </p:nvGraphicFramePr>
        <p:xfrm>
          <a:off x="1052648" y="2234630"/>
          <a:ext cx="32131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3" imgW="2247900" imgH="419100" progId="Equation.DSMT4">
                  <p:embed/>
                </p:oleObj>
              </mc:Choice>
              <mc:Fallback>
                <p:oleObj name="Equation" r:id="rId3" imgW="22479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648" y="2234630"/>
                        <a:ext cx="32131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Como Interpretar o IC para </a:t>
            </a:r>
            <a:r>
              <a:rPr lang="pt-BR" i="1" dirty="0">
                <a:sym typeface="Symbol" pitchFamily="18" charset="2"/>
              </a:rPr>
              <a:t></a:t>
            </a:r>
            <a:r>
              <a:rPr lang="pt-BR" dirty="0">
                <a:sym typeface="Symbol" pitchFamily="18" charset="2"/>
              </a:rPr>
              <a:t>?</a:t>
            </a:r>
            <a:endParaRPr lang="pt-BR" dirty="0"/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619125" y="1671638"/>
            <a:ext cx="8001000" cy="581025"/>
            <a:chOff x="528" y="1200"/>
            <a:chExt cx="5040" cy="366"/>
          </a:xfrm>
        </p:grpSpPr>
        <p:sp>
          <p:nvSpPr>
            <p:cNvPr id="9232" name="Text Box 43"/>
            <p:cNvSpPr txBox="1">
              <a:spLocks noChangeArrowheads="1"/>
            </p:cNvSpPr>
            <p:nvPr/>
          </p:nvSpPr>
          <p:spPr bwMode="auto">
            <a:xfrm>
              <a:off x="528" y="1200"/>
              <a:ext cx="504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5763" indent="-385763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Sorteia-se 50 valores aleatoriamente e calcula-se    . Em seguida determina-se o IC para </a:t>
              </a:r>
              <a:r>
                <a:rPr lang="pt-BR" altLang="pt-BR" sz="1600" i="1" dirty="0">
                  <a:sym typeface="Symbol" pitchFamily="18" charset="2"/>
                </a:rPr>
                <a:t></a:t>
              </a:r>
              <a:r>
                <a:rPr lang="pt-BR" altLang="pt-BR" sz="1600" dirty="0">
                  <a:sym typeface="Symbol" pitchFamily="18" charset="2"/>
                </a:rPr>
                <a:t> </a:t>
              </a:r>
              <a:r>
                <a:rPr lang="pt-BR" altLang="pt-BR" sz="1600" dirty="0"/>
                <a:t>com 95% de confiança, ou seja</a:t>
              </a:r>
            </a:p>
          </p:txBody>
        </p:sp>
        <p:graphicFrame>
          <p:nvGraphicFramePr>
            <p:cNvPr id="9233" name="Object 44"/>
            <p:cNvGraphicFramePr>
              <a:graphicFrameLocks noChangeAspect="1"/>
            </p:cNvGraphicFramePr>
            <p:nvPr/>
          </p:nvGraphicFramePr>
          <p:xfrm>
            <a:off x="3570" y="1200"/>
            <a:ext cx="160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5" name="Equation" r:id="rId5" imgW="177646" imgH="190335" progId="Equation.DSMT4">
                    <p:embed/>
                  </p:oleObj>
                </mc:Choice>
                <mc:Fallback>
                  <p:oleObj name="Equation" r:id="rId5" imgW="177646" imgH="190335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0" y="1200"/>
                          <a:ext cx="160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521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632564"/>
              </p:ext>
            </p:extLst>
          </p:nvPr>
        </p:nvGraphicFramePr>
        <p:xfrm>
          <a:off x="1054100" y="2224088"/>
          <a:ext cx="3900488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7" imgW="2730240" imgH="419040" progId="Equation.DSMT4">
                  <p:embed/>
                </p:oleObj>
              </mc:Choice>
              <mc:Fallback>
                <p:oleObj name="Equation" r:id="rId7" imgW="2730240" imgH="41904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2224088"/>
                        <a:ext cx="3900488" cy="5953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16" name="Text Box 48"/>
          <p:cNvSpPr txBox="1">
            <a:spLocks noChangeArrowheads="1"/>
          </p:cNvSpPr>
          <p:nvPr/>
        </p:nvSpPr>
        <p:spPr bwMode="auto">
          <a:xfrm>
            <a:off x="619125" y="6160343"/>
            <a:ext cx="76644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5763" indent="-3857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Interpretação: 95% dos possíveis IC obtidos a partir de uma amostra de tamanho 50, conterão de fato a verdadeira média </a:t>
            </a:r>
            <a:r>
              <a:rPr lang="pt-BR" altLang="pt-BR" sz="1600" i="1" dirty="0">
                <a:sym typeface="Symbol" pitchFamily="18" charset="2"/>
              </a:rPr>
              <a:t></a:t>
            </a:r>
          </a:p>
        </p:txBody>
      </p:sp>
      <p:graphicFrame>
        <p:nvGraphicFramePr>
          <p:cNvPr id="135210" name="Object 42"/>
          <p:cNvGraphicFramePr>
            <a:graphicFrameLocks noChangeAspect="1"/>
          </p:cNvGraphicFramePr>
          <p:nvPr/>
        </p:nvGraphicFramePr>
        <p:xfrm>
          <a:off x="6804025" y="1431925"/>
          <a:ext cx="15779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9" imgW="1104900" imgH="203200" progId="Equation.DSMT4">
                  <p:embed/>
                </p:oleObj>
              </mc:Choice>
              <mc:Fallback>
                <p:oleObj name="Equation" r:id="rId9" imgW="1104900" imgH="2032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1431925"/>
                        <a:ext cx="157797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49"/>
          <p:cNvSpPr txBox="1">
            <a:spLocks noChangeArrowheads="1"/>
          </p:cNvSpPr>
          <p:nvPr/>
        </p:nvSpPr>
        <p:spPr bwMode="auto">
          <a:xfrm>
            <a:off x="619125" y="1390650"/>
            <a:ext cx="6083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Suponha uma </a:t>
            </a:r>
            <a:r>
              <a:rPr lang="pt-BR" altLang="pt-BR" sz="1600" dirty="0" err="1"/>
              <a:t>v.a</a:t>
            </a:r>
            <a:r>
              <a:rPr lang="pt-BR" altLang="pt-BR" sz="1600" dirty="0"/>
              <a:t>. </a:t>
            </a:r>
            <a:r>
              <a:rPr lang="pt-BR" altLang="pt-BR" sz="1600" i="1" dirty="0">
                <a:latin typeface="Times New Roman" charset="0"/>
              </a:rPr>
              <a:t>X</a:t>
            </a:r>
            <a:r>
              <a:rPr lang="pt-BR" altLang="pt-BR" sz="1600" dirty="0"/>
              <a:t> normalmente distribuída com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dirty="0">
                <a:latin typeface="Times New Roman" charset="0"/>
              </a:rPr>
              <a:t> = 10</a:t>
            </a:r>
            <a:r>
              <a:rPr lang="pt-BR" altLang="pt-BR" sz="1600" dirty="0"/>
              <a:t> e </a:t>
            </a:r>
            <a:r>
              <a:rPr lang="pt-BR" altLang="pt-BR" sz="1600" i="1" dirty="0">
                <a:sym typeface="Symbol" pitchFamily="18" charset="2"/>
              </a:rPr>
              <a:t></a:t>
            </a:r>
            <a:r>
              <a:rPr lang="pt-BR" altLang="pt-BR" sz="1600" baseline="30000" dirty="0">
                <a:latin typeface="Times New Roman" charset="0"/>
                <a:sym typeface="Symbol" pitchFamily="18" charset="2"/>
              </a:rPr>
              <a:t>2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= 4</a:t>
            </a:r>
          </a:p>
        </p:txBody>
      </p: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1200150" y="3717032"/>
            <a:ext cx="6680200" cy="2116336"/>
            <a:chOff x="756" y="2412"/>
            <a:chExt cx="4208" cy="1696"/>
          </a:xfrm>
        </p:grpSpPr>
        <p:pic>
          <p:nvPicPr>
            <p:cNvPr id="9230" name="Picture 41" descr="IC_exemplo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2412"/>
              <a:ext cx="4052" cy="1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1" name="Text Box 54"/>
            <p:cNvSpPr txBox="1">
              <a:spLocks noChangeArrowheads="1"/>
            </p:cNvSpPr>
            <p:nvPr/>
          </p:nvSpPr>
          <p:spPr bwMode="auto">
            <a:xfrm>
              <a:off x="756" y="3155"/>
              <a:ext cx="1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sym typeface="Symbol" pitchFamily="18" charset="2"/>
                </a:rPr>
                <a:t></a:t>
              </a:r>
              <a:endParaRPr lang="pt-BR" altLang="pt-BR" sz="1600" i="1"/>
            </a:p>
          </p:txBody>
        </p:sp>
      </p:grpSp>
      <p:sp>
        <p:nvSpPr>
          <p:cNvPr id="135215" name="AutoShape 47"/>
          <p:cNvSpPr>
            <a:spLocks noChangeArrowheads="1"/>
          </p:cNvSpPr>
          <p:nvPr/>
        </p:nvSpPr>
        <p:spPr bwMode="auto">
          <a:xfrm>
            <a:off x="5596577" y="5589288"/>
            <a:ext cx="228600" cy="432000"/>
          </a:xfrm>
          <a:prstGeom prst="upArrow">
            <a:avLst>
              <a:gd name="adj1" fmla="val 50000"/>
              <a:gd name="adj2" fmla="val 58333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aphicFrame>
        <p:nvGraphicFramePr>
          <p:cNvPr id="135224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567891"/>
              </p:ext>
            </p:extLst>
          </p:nvPr>
        </p:nvGraphicFramePr>
        <p:xfrm>
          <a:off x="1044575" y="2859088"/>
          <a:ext cx="35385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12" imgW="2476440" imgH="228600" progId="Equation.DSMT4">
                  <p:embed/>
                </p:oleObj>
              </mc:Choice>
              <mc:Fallback>
                <p:oleObj name="Equation" r:id="rId12" imgW="2476440" imgH="2286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2859088"/>
                        <a:ext cx="3538538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48"/>
          <p:cNvSpPr txBox="1">
            <a:spLocks noChangeArrowheads="1"/>
          </p:cNvSpPr>
          <p:nvPr/>
        </p:nvSpPr>
        <p:spPr bwMode="auto">
          <a:xfrm>
            <a:off x="4664075" y="2836863"/>
            <a:ext cx="3429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5763" indent="-3857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FF0000"/>
                </a:solidFill>
                <a:sym typeface="Symbol" pitchFamily="18" charset="2"/>
              </a:rPr>
              <a:t>(O IC varia para cada amostra!!!)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7308304" y="6519863"/>
            <a:ext cx="13509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(ver IC.xls)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31BCB-C618-45C9-A080-F045CF843DC4}" type="slidenum">
              <a:rPr lang="pt-BR"/>
              <a:pPr>
                <a:defRPr/>
              </a:pPr>
              <a:t>9</a:t>
            </a:fld>
            <a:endParaRPr lang="pt-BR"/>
          </a:p>
        </p:txBody>
      </p:sp>
      <p:sp>
        <p:nvSpPr>
          <p:cNvPr id="19" name="Text Box 48"/>
          <p:cNvSpPr txBox="1">
            <a:spLocks noChangeArrowheads="1"/>
          </p:cNvSpPr>
          <p:nvPr/>
        </p:nvSpPr>
        <p:spPr bwMode="auto">
          <a:xfrm>
            <a:off x="619125" y="3356992"/>
            <a:ext cx="76644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5763" indent="-3857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Através de simulações, foram gerados inúmeros IC, um para cada amostra...</a:t>
            </a:r>
            <a:endParaRPr lang="pt-BR" altLang="pt-BR" sz="1600" i="1" dirty="0">
              <a:sym typeface="Symbol" pitchFamily="18" charset="2"/>
            </a:endParaRPr>
          </a:p>
        </p:txBody>
      </p:sp>
      <p:sp>
        <p:nvSpPr>
          <p:cNvPr id="20" name="Text Box 48"/>
          <p:cNvSpPr txBox="1">
            <a:spLocks noChangeArrowheads="1"/>
          </p:cNvSpPr>
          <p:nvPr/>
        </p:nvSpPr>
        <p:spPr bwMode="auto">
          <a:xfrm>
            <a:off x="5729641" y="5808558"/>
            <a:ext cx="1714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85763" indent="-3857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>
                <a:solidFill>
                  <a:srgbClr val="FF0000"/>
                </a:solidFill>
                <a:sym typeface="Symbol" pitchFamily="18" charset="2"/>
              </a:rPr>
              <a:t>não contém </a:t>
            </a:r>
            <a:r>
              <a:rPr lang="pt-BR" altLang="pt-BR" sz="1400" i="1" dirty="0">
                <a:solidFill>
                  <a:srgbClr val="FF0000"/>
                </a:solidFill>
                <a:sym typeface="Symbol" pitchFamily="18" charset="2"/>
              </a:rPr>
              <a:t> </a:t>
            </a:r>
            <a:r>
              <a:rPr lang="pt-BR" altLang="pt-BR" sz="1400" dirty="0">
                <a:solidFill>
                  <a:srgbClr val="FF0000"/>
                </a:solidFill>
                <a:sym typeface="Symbol" pitchFamily="18" charset="2"/>
              </a:rPr>
              <a:t>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16" grpId="0" autoUpdateAnimBg="0"/>
      <p:bldP spid="135215" grpId="0" animBg="1"/>
      <p:bldP spid="15" grpId="0" autoUpdateAnimBg="0"/>
      <p:bldP spid="16" grpId="0"/>
      <p:bldP spid="19" grpId="0" autoUpdateAnimBg="0"/>
      <p:bldP spid="20" grpId="0" autoUpdateAnimBg="0"/>
    </p:bld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6095</TotalTime>
  <Words>1099</Words>
  <Application>Microsoft Office PowerPoint</Application>
  <PresentationFormat>Apresentação na tela (4:3)</PresentationFormat>
  <Paragraphs>230</Paragraphs>
  <Slides>21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32" baseType="lpstr">
      <vt:lpstr>Arial Unicode MS</vt:lpstr>
      <vt:lpstr>Arial</vt:lpstr>
      <vt:lpstr>Calibri</vt:lpstr>
      <vt:lpstr>Cambria Math</vt:lpstr>
      <vt:lpstr>Comic Sans MS</vt:lpstr>
      <vt:lpstr>Symbol</vt:lpstr>
      <vt:lpstr>SymbolMono BT</vt:lpstr>
      <vt:lpstr>SymbolProp BT</vt:lpstr>
      <vt:lpstr>Times New Roman</vt:lpstr>
      <vt:lpstr>Estrutura padrão</vt:lpstr>
      <vt:lpstr>Equation</vt:lpstr>
      <vt:lpstr>Estatística: Aplicação ao Sensoriamento Remoto  SER 204 - ANO  2024  Intervalo de Confiança</vt:lpstr>
      <vt:lpstr>Intervalo de Confiança</vt:lpstr>
      <vt:lpstr>Intervalo de Confiança para </vt:lpstr>
      <vt:lpstr>Intervalo de Confiança para </vt:lpstr>
      <vt:lpstr>Intervalo de Confiança para </vt:lpstr>
      <vt:lpstr>Intervalo de Confiança para </vt:lpstr>
      <vt:lpstr>Intervalo de Confiança para </vt:lpstr>
      <vt:lpstr>Intervalo de Confiança para </vt:lpstr>
      <vt:lpstr>Como Interpretar o IC para ?</vt:lpstr>
      <vt:lpstr>Intervalo de Confiança para </vt:lpstr>
      <vt:lpstr>Intervalo de Confiança para 2</vt:lpstr>
      <vt:lpstr>Intervalo de Confiança para 2</vt:lpstr>
      <vt:lpstr>Distribuição 2</vt:lpstr>
      <vt:lpstr>Intervalo de Confiança para 2</vt:lpstr>
      <vt:lpstr>Intervalo de Confiança para  com 2 desconhecida</vt:lpstr>
      <vt:lpstr>Intervalo de Confiança para  com 2 desconhecida</vt:lpstr>
      <vt:lpstr>Distribuição t de Student</vt:lpstr>
      <vt:lpstr>Intervalo de Confiança para  com 2 desconhecida</vt:lpstr>
      <vt:lpstr>Intervalo de Confiança para proporção p</vt:lpstr>
      <vt:lpstr>Intervalos de Confiança (Resumo)</vt:lpstr>
      <vt:lpstr>Intervalos de Confiança (Resumo)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Intervalo de Confiança</dc:title>
  <dc:creator>Camilo Daleles Rennó, DPI/INPE</dc:creator>
  <cp:lastModifiedBy>Conta da Microsoft</cp:lastModifiedBy>
  <cp:revision>454</cp:revision>
  <dcterms:created xsi:type="dcterms:W3CDTF">2003-03-18T00:57:51Z</dcterms:created>
  <dcterms:modified xsi:type="dcterms:W3CDTF">2024-05-28T20:29:38Z</dcterms:modified>
</cp:coreProperties>
</file>