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0" r:id="rId2"/>
    <p:sldId id="398" r:id="rId3"/>
    <p:sldId id="402" r:id="rId4"/>
    <p:sldId id="403" r:id="rId5"/>
    <p:sldId id="409" r:id="rId6"/>
    <p:sldId id="410" r:id="rId7"/>
    <p:sldId id="411" r:id="rId8"/>
    <p:sldId id="414" r:id="rId9"/>
    <p:sldId id="415" r:id="rId1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000000"/>
    <a:srgbClr val="FFFF00"/>
    <a:srgbClr val="DDDDDD"/>
    <a:srgbClr val="C0C0C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02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6.wmf"/><Relationship Id="rId3" Type="http://schemas.openxmlformats.org/officeDocument/2006/relationships/image" Target="../media/image12.wmf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17" Type="http://schemas.openxmlformats.org/officeDocument/2006/relationships/image" Target="../media/image26.wmf"/><Relationship Id="rId2" Type="http://schemas.openxmlformats.org/officeDocument/2006/relationships/image" Target="../media/image10.wmf"/><Relationship Id="rId16" Type="http://schemas.openxmlformats.org/officeDocument/2006/relationships/image" Target="../media/image25.wmf"/><Relationship Id="rId1" Type="http://schemas.openxmlformats.org/officeDocument/2006/relationships/image" Target="../media/image19.wmf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22.wmf"/><Relationship Id="rId4" Type="http://schemas.openxmlformats.org/officeDocument/2006/relationships/image" Target="../media/image13.wmf"/><Relationship Id="rId9" Type="http://schemas.openxmlformats.org/officeDocument/2006/relationships/image" Target="../media/image21.wmf"/><Relationship Id="rId1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29.wmf"/><Relationship Id="rId3" Type="http://schemas.openxmlformats.org/officeDocument/2006/relationships/image" Target="../media/image5.wmf"/><Relationship Id="rId7" Type="http://schemas.openxmlformats.org/officeDocument/2006/relationships/image" Target="../media/image10.wmf"/><Relationship Id="rId12" Type="http://schemas.openxmlformats.org/officeDocument/2006/relationships/image" Target="../media/image3.wmf"/><Relationship Id="rId17" Type="http://schemas.openxmlformats.org/officeDocument/2006/relationships/image" Target="../media/image33.wmf"/><Relationship Id="rId2" Type="http://schemas.openxmlformats.org/officeDocument/2006/relationships/image" Target="../media/image4.wmf"/><Relationship Id="rId16" Type="http://schemas.openxmlformats.org/officeDocument/2006/relationships/image" Target="../media/image32.wmf"/><Relationship Id="rId1" Type="http://schemas.openxmlformats.org/officeDocument/2006/relationships/image" Target="../media/image27.wmf"/><Relationship Id="rId6" Type="http://schemas.openxmlformats.org/officeDocument/2006/relationships/image" Target="../media/image28.wmf"/><Relationship Id="rId11" Type="http://schemas.openxmlformats.org/officeDocument/2006/relationships/image" Target="../media/image2.wmf"/><Relationship Id="rId5" Type="http://schemas.openxmlformats.org/officeDocument/2006/relationships/image" Target="../media/image23.wmf"/><Relationship Id="rId15" Type="http://schemas.openxmlformats.org/officeDocument/2006/relationships/image" Target="../media/image31.wmf"/><Relationship Id="rId10" Type="http://schemas.openxmlformats.org/officeDocument/2006/relationships/image" Target="../media/image14.wmf"/><Relationship Id="rId4" Type="http://schemas.openxmlformats.org/officeDocument/2006/relationships/image" Target="../media/image6.wmf"/><Relationship Id="rId9" Type="http://schemas.openxmlformats.org/officeDocument/2006/relationships/image" Target="../media/image13.wmf"/><Relationship Id="rId1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40.wmf"/><Relationship Id="rId18" Type="http://schemas.openxmlformats.org/officeDocument/2006/relationships/image" Target="../media/image44.wmf"/><Relationship Id="rId3" Type="http://schemas.openxmlformats.org/officeDocument/2006/relationships/image" Target="../media/image36.wmf"/><Relationship Id="rId21" Type="http://schemas.openxmlformats.org/officeDocument/2006/relationships/image" Target="../media/image47.wmf"/><Relationship Id="rId7" Type="http://schemas.openxmlformats.org/officeDocument/2006/relationships/image" Target="../media/image13.wmf"/><Relationship Id="rId12" Type="http://schemas.openxmlformats.org/officeDocument/2006/relationships/image" Target="../media/image39.wmf"/><Relationship Id="rId17" Type="http://schemas.openxmlformats.org/officeDocument/2006/relationships/image" Target="../media/image43.wmf"/><Relationship Id="rId2" Type="http://schemas.openxmlformats.org/officeDocument/2006/relationships/image" Target="../media/image35.wmf"/><Relationship Id="rId16" Type="http://schemas.openxmlformats.org/officeDocument/2006/relationships/image" Target="../media/image42.wmf"/><Relationship Id="rId20" Type="http://schemas.openxmlformats.org/officeDocument/2006/relationships/image" Target="../media/image46.wmf"/><Relationship Id="rId1" Type="http://schemas.openxmlformats.org/officeDocument/2006/relationships/image" Target="../media/image34.wmf"/><Relationship Id="rId6" Type="http://schemas.openxmlformats.org/officeDocument/2006/relationships/image" Target="../media/image12.wmf"/><Relationship Id="rId11" Type="http://schemas.openxmlformats.org/officeDocument/2006/relationships/image" Target="../media/image38.wmf"/><Relationship Id="rId5" Type="http://schemas.openxmlformats.org/officeDocument/2006/relationships/image" Target="../media/image10.wmf"/><Relationship Id="rId15" Type="http://schemas.openxmlformats.org/officeDocument/2006/relationships/image" Target="../media/image41.wmf"/><Relationship Id="rId10" Type="http://schemas.openxmlformats.org/officeDocument/2006/relationships/image" Target="../media/image5.wmf"/><Relationship Id="rId19" Type="http://schemas.openxmlformats.org/officeDocument/2006/relationships/image" Target="../media/image45.wmf"/><Relationship Id="rId4" Type="http://schemas.openxmlformats.org/officeDocument/2006/relationships/image" Target="../media/image37.wmf"/><Relationship Id="rId9" Type="http://schemas.openxmlformats.org/officeDocument/2006/relationships/image" Target="../media/image4.wmf"/><Relationship Id="rId14" Type="http://schemas.openxmlformats.org/officeDocument/2006/relationships/image" Target="../media/image6.wmf"/><Relationship Id="rId22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57.wmf"/><Relationship Id="rId3" Type="http://schemas.openxmlformats.org/officeDocument/2006/relationships/image" Target="../media/image43.wmf"/><Relationship Id="rId7" Type="http://schemas.openxmlformats.org/officeDocument/2006/relationships/image" Target="../media/image53.wmf"/><Relationship Id="rId12" Type="http://schemas.openxmlformats.org/officeDocument/2006/relationships/image" Target="../media/image56.wmf"/><Relationship Id="rId2" Type="http://schemas.openxmlformats.org/officeDocument/2006/relationships/image" Target="../media/image42.wmf"/><Relationship Id="rId1" Type="http://schemas.openxmlformats.org/officeDocument/2006/relationships/image" Target="../media/image49.wmf"/><Relationship Id="rId6" Type="http://schemas.openxmlformats.org/officeDocument/2006/relationships/image" Target="../media/image52.wmf"/><Relationship Id="rId11" Type="http://schemas.openxmlformats.org/officeDocument/2006/relationships/image" Target="../media/image55.wmf"/><Relationship Id="rId5" Type="http://schemas.openxmlformats.org/officeDocument/2006/relationships/image" Target="../media/image51.wmf"/><Relationship Id="rId10" Type="http://schemas.openxmlformats.org/officeDocument/2006/relationships/image" Target="../media/image54.wmf"/><Relationship Id="rId4" Type="http://schemas.openxmlformats.org/officeDocument/2006/relationships/image" Target="../media/image50.wmf"/><Relationship Id="rId9" Type="http://schemas.openxmlformats.org/officeDocument/2006/relationships/image" Target="../media/image40.wmf"/><Relationship Id="rId14" Type="http://schemas.openxmlformats.org/officeDocument/2006/relationships/image" Target="../media/image5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43.wmf"/><Relationship Id="rId7" Type="http://schemas.openxmlformats.org/officeDocument/2006/relationships/image" Target="../media/image62.wmf"/><Relationship Id="rId2" Type="http://schemas.openxmlformats.org/officeDocument/2006/relationships/image" Target="../media/image42.wmf"/><Relationship Id="rId1" Type="http://schemas.openxmlformats.org/officeDocument/2006/relationships/image" Target="../media/image49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7.wmf"/><Relationship Id="rId7" Type="http://schemas.openxmlformats.org/officeDocument/2006/relationships/image" Target="../media/image6.wmf"/><Relationship Id="rId12" Type="http://schemas.openxmlformats.org/officeDocument/2006/relationships/image" Target="../media/image73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5.wmf"/><Relationship Id="rId11" Type="http://schemas.openxmlformats.org/officeDocument/2006/relationships/image" Target="../media/image72.wmf"/><Relationship Id="rId5" Type="http://schemas.openxmlformats.org/officeDocument/2006/relationships/image" Target="../media/image4.wmf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image" Target="../media/image7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9C507B-ED65-475A-A227-99EB1A629AA0}" type="datetimeFigureOut">
              <a:rPr lang="pt-BR"/>
              <a:pPr>
                <a:defRPr/>
              </a:pPr>
              <a:t>22/05/2024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30E5C5D-BF94-48CE-971C-6BB414E25ED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101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BD48D-76D2-4AA8-B030-C3F72137226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4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5050A-1E8E-4C5B-8381-D815AC9B195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86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913F6-2822-4102-B284-162A9815A7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91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3288" y="6421438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4131966-BAAE-4651-93F8-4C63D847CB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2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9B99B-770D-4EBB-AF42-1D5E7A0E66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63495-7A37-42DE-A791-6C28C530D7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9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CFCF-C75D-4C64-99AE-2C5F9769211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87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5F060-5DFA-4038-9DD2-31D56B7AE4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0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B8F56-5634-4863-9276-A24D6B9D83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23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F12DF-97FD-4EB4-BCBB-B760177317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24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703EC-42BF-4331-8A5F-5EB9B9DB43D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7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81128D7-EF29-4E62-802E-AE1A3A0A72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7.wmf"/><Relationship Id="rId26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5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0.wmf"/><Relationship Id="rId32" Type="http://schemas.openxmlformats.org/officeDocument/2006/relationships/image" Target="../media/image14.wmf"/><Relationship Id="rId37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2.wmf"/><Relationship Id="rId36" Type="http://schemas.openxmlformats.org/officeDocument/2006/relationships/image" Target="../media/image16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image" Target="../media/image18.wmf"/><Relationship Id="rId14" Type="http://schemas.openxmlformats.org/officeDocument/2006/relationships/image" Target="../media/image5.wmf"/><Relationship Id="rId22" Type="http://schemas.openxmlformats.org/officeDocument/2006/relationships/image" Target="../media/image9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3.wmf"/><Relationship Id="rId35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0.wmf"/><Relationship Id="rId26" Type="http://schemas.openxmlformats.org/officeDocument/2006/relationships/oleObject" Target="../embeddings/oleObject30.bin"/><Relationship Id="rId3" Type="http://schemas.openxmlformats.org/officeDocument/2006/relationships/oleObject" Target="../embeddings/oleObject19.bin"/><Relationship Id="rId21" Type="http://schemas.openxmlformats.org/officeDocument/2006/relationships/image" Target="../media/image18.wmf"/><Relationship Id="rId34" Type="http://schemas.openxmlformats.org/officeDocument/2006/relationships/oleObject" Target="../embeddings/oleObject34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6.bin"/><Relationship Id="rId25" Type="http://schemas.openxmlformats.org/officeDocument/2006/relationships/image" Target="../media/image4.wmf"/><Relationship Id="rId33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wmf"/><Relationship Id="rId20" Type="http://schemas.openxmlformats.org/officeDocument/2006/relationships/image" Target="../media/image21.wmf"/><Relationship Id="rId29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29.bin"/><Relationship Id="rId32" Type="http://schemas.openxmlformats.org/officeDocument/2006/relationships/oleObject" Target="../embeddings/oleObject33.bin"/><Relationship Id="rId37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31.bin"/><Relationship Id="rId36" Type="http://schemas.openxmlformats.org/officeDocument/2006/relationships/oleObject" Target="../embeddings/oleObject35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7.bin"/><Relationship Id="rId31" Type="http://schemas.openxmlformats.org/officeDocument/2006/relationships/image" Target="../media/image23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.wmf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5.wmf"/><Relationship Id="rId30" Type="http://schemas.openxmlformats.org/officeDocument/2006/relationships/oleObject" Target="../embeddings/oleObject32.bin"/><Relationship Id="rId35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" Type="http://schemas.openxmlformats.org/officeDocument/2006/relationships/image" Target="../media/image18.wmf"/><Relationship Id="rId21" Type="http://schemas.openxmlformats.org/officeDocument/2006/relationships/image" Target="../media/image13.wmf"/><Relationship Id="rId34" Type="http://schemas.openxmlformats.org/officeDocument/2006/relationships/oleObject" Target="../embeddings/oleObject51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10.wmf"/><Relationship Id="rId25" Type="http://schemas.openxmlformats.org/officeDocument/2006/relationships/image" Target="../media/image2.wmf"/><Relationship Id="rId33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29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50.bin"/><Relationship Id="rId37" Type="http://schemas.openxmlformats.org/officeDocument/2006/relationships/image" Target="../media/image33.wmf"/><Relationship Id="rId5" Type="http://schemas.openxmlformats.org/officeDocument/2006/relationships/image" Target="../media/image27.wmf"/><Relationship Id="rId15" Type="http://schemas.openxmlformats.org/officeDocument/2006/relationships/image" Target="../media/image28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48.bin"/><Relationship Id="rId36" Type="http://schemas.openxmlformats.org/officeDocument/2006/relationships/oleObject" Target="../embeddings/oleObject52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12.wmf"/><Relationship Id="rId31" Type="http://schemas.openxmlformats.org/officeDocument/2006/relationships/image" Target="../media/image30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3.wmf"/><Relationship Id="rId30" Type="http://schemas.openxmlformats.org/officeDocument/2006/relationships/oleObject" Target="../embeddings/oleObject49.bin"/><Relationship Id="rId35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14.wmf"/><Relationship Id="rId26" Type="http://schemas.openxmlformats.org/officeDocument/2006/relationships/image" Target="../media/image39.wmf"/><Relationship Id="rId39" Type="http://schemas.openxmlformats.org/officeDocument/2006/relationships/oleObject" Target="../embeddings/oleObject71.bin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34" Type="http://schemas.openxmlformats.org/officeDocument/2006/relationships/image" Target="../media/image42.wmf"/><Relationship Id="rId42" Type="http://schemas.openxmlformats.org/officeDocument/2006/relationships/image" Target="../media/image46.wmf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60.bin"/><Relationship Id="rId25" Type="http://schemas.openxmlformats.org/officeDocument/2006/relationships/oleObject" Target="../embeddings/oleObject64.bin"/><Relationship Id="rId33" Type="http://schemas.openxmlformats.org/officeDocument/2006/relationships/oleObject" Target="../embeddings/oleObject68.bin"/><Relationship Id="rId38" Type="http://schemas.openxmlformats.org/officeDocument/2006/relationships/image" Target="../media/image44.wmf"/><Relationship Id="rId46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4.wmf"/><Relationship Id="rId29" Type="http://schemas.openxmlformats.org/officeDocument/2006/relationships/oleObject" Target="../embeddings/oleObject66.bin"/><Relationship Id="rId41" Type="http://schemas.openxmlformats.org/officeDocument/2006/relationships/oleObject" Target="../embeddings/oleObject7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38.wmf"/><Relationship Id="rId32" Type="http://schemas.openxmlformats.org/officeDocument/2006/relationships/image" Target="../media/image41.wmf"/><Relationship Id="rId37" Type="http://schemas.openxmlformats.org/officeDocument/2006/relationships/oleObject" Target="../embeddings/oleObject70.bin"/><Relationship Id="rId40" Type="http://schemas.openxmlformats.org/officeDocument/2006/relationships/image" Target="../media/image45.wmf"/><Relationship Id="rId45" Type="http://schemas.openxmlformats.org/officeDocument/2006/relationships/oleObject" Target="../embeddings/oleObject74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28" Type="http://schemas.openxmlformats.org/officeDocument/2006/relationships/image" Target="../media/image40.wmf"/><Relationship Id="rId36" Type="http://schemas.openxmlformats.org/officeDocument/2006/relationships/image" Target="../media/image43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61.bin"/><Relationship Id="rId31" Type="http://schemas.openxmlformats.org/officeDocument/2006/relationships/oleObject" Target="../embeddings/oleObject67.bin"/><Relationship Id="rId44" Type="http://schemas.openxmlformats.org/officeDocument/2006/relationships/image" Target="../media/image4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12.wmf"/><Relationship Id="rId22" Type="http://schemas.openxmlformats.org/officeDocument/2006/relationships/image" Target="../media/image5.wmf"/><Relationship Id="rId27" Type="http://schemas.openxmlformats.org/officeDocument/2006/relationships/oleObject" Target="../embeddings/oleObject65.bin"/><Relationship Id="rId30" Type="http://schemas.openxmlformats.org/officeDocument/2006/relationships/image" Target="../media/image6.wmf"/><Relationship Id="rId35" Type="http://schemas.openxmlformats.org/officeDocument/2006/relationships/oleObject" Target="../embeddings/oleObject69.bin"/><Relationship Id="rId43" Type="http://schemas.openxmlformats.org/officeDocument/2006/relationships/oleObject" Target="../embeddings/oleObject7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80.bin"/><Relationship Id="rId18" Type="http://schemas.openxmlformats.org/officeDocument/2006/relationships/oleObject" Target="../embeddings/oleObject83.bin"/><Relationship Id="rId26" Type="http://schemas.openxmlformats.org/officeDocument/2006/relationships/oleObject" Target="../embeddings/oleObject87.bin"/><Relationship Id="rId3" Type="http://schemas.openxmlformats.org/officeDocument/2006/relationships/oleObject" Target="../embeddings/oleObject75.bin"/><Relationship Id="rId21" Type="http://schemas.openxmlformats.org/officeDocument/2006/relationships/image" Target="../media/image40.wmf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51.wmf"/><Relationship Id="rId17" Type="http://schemas.openxmlformats.org/officeDocument/2006/relationships/image" Target="../media/image53.wmf"/><Relationship Id="rId25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29" Type="http://schemas.openxmlformats.org/officeDocument/2006/relationships/image" Target="../media/image57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79.bin"/><Relationship Id="rId24" Type="http://schemas.openxmlformats.org/officeDocument/2006/relationships/oleObject" Target="../embeddings/oleObject86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image" Target="../media/image54.wmf"/><Relationship Id="rId28" Type="http://schemas.openxmlformats.org/officeDocument/2006/relationships/oleObject" Target="../embeddings/oleObject88.bin"/><Relationship Id="rId10" Type="http://schemas.openxmlformats.org/officeDocument/2006/relationships/image" Target="../media/image50.wmf"/><Relationship Id="rId19" Type="http://schemas.openxmlformats.org/officeDocument/2006/relationships/image" Target="../media/image39.wmf"/><Relationship Id="rId31" Type="http://schemas.openxmlformats.org/officeDocument/2006/relationships/image" Target="../media/image58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52.wmf"/><Relationship Id="rId22" Type="http://schemas.openxmlformats.org/officeDocument/2006/relationships/oleObject" Target="../embeddings/oleObject85.bin"/><Relationship Id="rId27" Type="http://schemas.openxmlformats.org/officeDocument/2006/relationships/image" Target="../media/image56.wmf"/><Relationship Id="rId30" Type="http://schemas.openxmlformats.org/officeDocument/2006/relationships/oleObject" Target="../embeddings/oleObject8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97.bin"/><Relationship Id="rId3" Type="http://schemas.openxmlformats.org/officeDocument/2006/relationships/oleObject" Target="../embeddings/oleObject90.bin"/><Relationship Id="rId21" Type="http://schemas.openxmlformats.org/officeDocument/2006/relationships/image" Target="../media/image64.wmf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60.wmf"/><Relationship Id="rId1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9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image" Target="../media/image61.wmf"/><Relationship Id="rId10" Type="http://schemas.openxmlformats.org/officeDocument/2006/relationships/image" Target="../media/image59.wmf"/><Relationship Id="rId19" Type="http://schemas.openxmlformats.org/officeDocument/2006/relationships/image" Target="../media/image63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93.bin"/><Relationship Id="rId14" Type="http://schemas.openxmlformats.org/officeDocument/2006/relationships/oleObject" Target="../embeddings/oleObject9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4.wmf"/><Relationship Id="rId18" Type="http://schemas.openxmlformats.org/officeDocument/2006/relationships/oleObject" Target="../embeddings/oleObject106.bin"/><Relationship Id="rId26" Type="http://schemas.openxmlformats.org/officeDocument/2006/relationships/oleObject" Target="../embeddings/oleObject110.bin"/><Relationship Id="rId3" Type="http://schemas.openxmlformats.org/officeDocument/2006/relationships/oleObject" Target="../embeddings/oleObject99.bin"/><Relationship Id="rId21" Type="http://schemas.openxmlformats.org/officeDocument/2006/relationships/image" Target="../media/image70.wmf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6.wmf"/><Relationship Id="rId25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6.wmf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109.bin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5.wmf"/><Relationship Id="rId23" Type="http://schemas.openxmlformats.org/officeDocument/2006/relationships/image" Target="../media/image71.w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69.wmf"/><Relationship Id="rId4" Type="http://schemas.openxmlformats.org/officeDocument/2006/relationships/image" Target="../media/image65.wmf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Relationship Id="rId27" Type="http://schemas.openxmlformats.org/officeDocument/2006/relationships/image" Target="../media/image7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80.wmf"/><Relationship Id="rId26" Type="http://schemas.openxmlformats.org/officeDocument/2006/relationships/oleObject" Target="../embeddings/oleObject125.bin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119.bin"/><Relationship Id="rId25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20" Type="http://schemas.openxmlformats.org/officeDocument/2006/relationships/oleObject" Target="../embeddings/oleObject121.bin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115.bin"/><Relationship Id="rId24" Type="http://schemas.openxmlformats.org/officeDocument/2006/relationships/oleObject" Target="../embeddings/oleObject124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3.bin"/><Relationship Id="rId28" Type="http://schemas.openxmlformats.org/officeDocument/2006/relationships/oleObject" Target="../embeddings/oleObject126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120.bin"/><Relationship Id="rId31" Type="http://schemas.openxmlformats.org/officeDocument/2006/relationships/image" Target="../media/image84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114.bin"/><Relationship Id="rId14" Type="http://schemas.openxmlformats.org/officeDocument/2006/relationships/oleObject" Target="../embeddings/oleObject117.bin"/><Relationship Id="rId22" Type="http://schemas.openxmlformats.org/officeDocument/2006/relationships/image" Target="../media/image81.wmf"/><Relationship Id="rId27" Type="http://schemas.openxmlformats.org/officeDocument/2006/relationships/image" Target="../media/image83.wmf"/><Relationship Id="rId30" Type="http://schemas.openxmlformats.org/officeDocument/2006/relationships/oleObject" Target="../embeddings/oleObject1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 smtClean="0"/>
              <a:t>Estatística: Aplicação ao Sensoriamento Remoto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SER 204 </a:t>
            </a:r>
            <a:r>
              <a:rPr lang="pt-BR" sz="2400" dirty="0"/>
              <a:t>- </a:t>
            </a:r>
            <a:r>
              <a:rPr lang="pt-BR" sz="2400"/>
              <a:t>ANO  </a:t>
            </a:r>
            <a:r>
              <a:rPr lang="pt-BR" sz="2400" smtClean="0"/>
              <a:t>2024</a:t>
            </a: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>Intervalo de Confiança</a:t>
            </a:r>
            <a:br>
              <a:rPr lang="pt-BR" sz="2400" dirty="0" smtClean="0"/>
            </a:br>
            <a:r>
              <a:rPr lang="pt-BR" sz="2400" dirty="0"/>
              <a:t>(Extra)</a:t>
            </a:r>
            <a:endParaRPr lang="pt-BR" sz="240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smtClean="0">
                <a:latin typeface="Arial Unicode MS" pitchFamily="34" charset="-128"/>
                <a:cs typeface="+mn-cs"/>
              </a:rPr>
              <a:t>http</a:t>
            </a:r>
            <a:r>
              <a:rPr lang="pt-BR" sz="1200" kern="0" dirty="0">
                <a:latin typeface="Arial Unicode MS" pitchFamily="34" charset="-128"/>
                <a:cs typeface="+mn-cs"/>
              </a:rPr>
              <a:t>://www.dpi.inpe.br/~camilo/estatistica/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Intervalo de Confiança para </a:t>
            </a:r>
            <a:r>
              <a:rPr lang="pt-BR" i="1" smtClean="0">
                <a:sym typeface="Symbol" pitchFamily="18" charset="2"/>
              </a:rPr>
              <a:t></a:t>
            </a:r>
            <a:r>
              <a:rPr lang="pt-BR" baseline="-250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pt-BR" smtClean="0">
                <a:latin typeface="Times New Roman" pitchFamily="18" charset="0"/>
                <a:sym typeface="Symbol" pitchFamily="18" charset="2"/>
              </a:rPr>
              <a:t> -</a:t>
            </a:r>
            <a:r>
              <a:rPr lang="pt-BR" i="1" smtClean="0">
                <a:sym typeface="Symbol" pitchFamily="18" charset="2"/>
              </a:rPr>
              <a:t> </a:t>
            </a:r>
            <a:r>
              <a:rPr lang="pt-BR" baseline="-25000" smtClean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graphicFrame>
        <p:nvGraphicFramePr>
          <p:cNvPr id="149516" name="Object 12"/>
          <p:cNvGraphicFramePr>
            <a:graphicFrameLocks noChangeAspect="1"/>
          </p:cNvGraphicFramePr>
          <p:nvPr/>
        </p:nvGraphicFramePr>
        <p:xfrm>
          <a:off x="793750" y="2198688"/>
          <a:ext cx="6175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Equation" r:id="rId3" imgW="431613" imgH="241195" progId="Equation.DSMT4">
                  <p:embed/>
                </p:oleObj>
              </mc:Choice>
              <mc:Fallback>
                <p:oleObj name="Equation" r:id="rId3" imgW="431613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198688"/>
                        <a:ext cx="6175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7" name="Object 13"/>
          <p:cNvGraphicFramePr>
            <a:graphicFrameLocks noChangeAspect="1"/>
          </p:cNvGraphicFramePr>
          <p:nvPr/>
        </p:nvGraphicFramePr>
        <p:xfrm>
          <a:off x="796925" y="2957513"/>
          <a:ext cx="22510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Equation" r:id="rId5" imgW="1574800" imgH="698500" progId="Equation.DSMT4">
                  <p:embed/>
                </p:oleObj>
              </mc:Choice>
              <mc:Fallback>
                <p:oleObj name="Equation" r:id="rId5" imgW="1574800" imgH="698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957513"/>
                        <a:ext cx="22510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9" name="Object 15"/>
          <p:cNvGraphicFramePr>
            <a:graphicFrameLocks noChangeAspect="1"/>
          </p:cNvGraphicFramePr>
          <p:nvPr/>
        </p:nvGraphicFramePr>
        <p:xfrm>
          <a:off x="2898775" y="3127375"/>
          <a:ext cx="6524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7" imgW="457002" imgH="203112" progId="Equation.DSMT4">
                  <p:embed/>
                </p:oleObj>
              </mc:Choice>
              <mc:Fallback>
                <p:oleObj name="Equation" r:id="rId7" imgW="457002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3127375"/>
                        <a:ext cx="652463" cy="288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743450" y="2895600"/>
            <a:ext cx="4268788" cy="2879725"/>
            <a:chOff x="2988" y="1824"/>
            <a:chExt cx="2689" cy="1814"/>
          </a:xfrm>
        </p:grpSpPr>
        <p:grpSp>
          <p:nvGrpSpPr>
            <p:cNvPr id="4121" name="Group 2"/>
            <p:cNvGrpSpPr>
              <a:grpSpLocks/>
            </p:cNvGrpSpPr>
            <p:nvPr/>
          </p:nvGrpSpPr>
          <p:grpSpPr bwMode="auto">
            <a:xfrm>
              <a:off x="2988" y="1824"/>
              <a:ext cx="2520" cy="1665"/>
              <a:chOff x="2988" y="1824"/>
              <a:chExt cx="2520" cy="1665"/>
            </a:xfrm>
          </p:grpSpPr>
          <p:grpSp>
            <p:nvGrpSpPr>
              <p:cNvPr id="4133" name="Group 3"/>
              <p:cNvGrpSpPr>
                <a:grpSpLocks/>
              </p:cNvGrpSpPr>
              <p:nvPr/>
            </p:nvGrpSpPr>
            <p:grpSpPr bwMode="auto">
              <a:xfrm>
                <a:off x="2988" y="1872"/>
                <a:ext cx="2520" cy="1617"/>
                <a:chOff x="2988" y="1872"/>
                <a:chExt cx="2520" cy="1617"/>
              </a:xfrm>
            </p:grpSpPr>
            <p:pic>
              <p:nvPicPr>
                <p:cNvPr id="4136" name="Picture 4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137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988" y="3158"/>
                  <a:ext cx="2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-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413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88" y="316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+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413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158" y="32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4140" name="Line 8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4134" name="Line 9"/>
              <p:cNvSpPr>
                <a:spLocks noChangeShapeType="1"/>
              </p:cNvSpPr>
              <p:nvPr/>
            </p:nvSpPr>
            <p:spPr bwMode="auto">
              <a:xfrm flipH="1">
                <a:off x="4512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4135" name="Object 10"/>
              <p:cNvGraphicFramePr>
                <a:graphicFrameLocks noChangeAspect="1"/>
              </p:cNvGraphicFramePr>
              <p:nvPr/>
            </p:nvGraphicFramePr>
            <p:xfrm>
              <a:off x="4656" y="1824"/>
              <a:ext cx="411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8" name="Equation" r:id="rId10" imgW="457002" imgH="203112" progId="Equation.DSMT4">
                      <p:embed/>
                    </p:oleObj>
                  </mc:Choice>
                  <mc:Fallback>
                    <p:oleObj name="Equation" r:id="rId10" imgW="457002" imgH="203112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824"/>
                            <a:ext cx="411" cy="18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122" name="Freeform 17"/>
            <p:cNvSpPr>
              <a:spLocks/>
            </p:cNvSpPr>
            <p:nvPr/>
          </p:nvSpPr>
          <p:spPr bwMode="auto">
            <a:xfrm>
              <a:off x="3886" y="1916"/>
              <a:ext cx="746" cy="1306"/>
            </a:xfrm>
            <a:custGeom>
              <a:avLst/>
              <a:gdLst>
                <a:gd name="T0" fmla="*/ 0 w 440"/>
                <a:gd name="T1" fmla="*/ 9064207 h 771"/>
                <a:gd name="T2" fmla="*/ 498174 w 440"/>
                <a:gd name="T3" fmla="*/ 7884432 h 771"/>
                <a:gd name="T4" fmla="*/ 940352 w 440"/>
                <a:gd name="T5" fmla="*/ 6652962 h 771"/>
                <a:gd name="T6" fmla="*/ 1432033 w 440"/>
                <a:gd name="T7" fmla="*/ 5362512 h 771"/>
                <a:gd name="T8" fmla="*/ 2024162 w 440"/>
                <a:gd name="T9" fmla="*/ 4025055 h 771"/>
                <a:gd name="T10" fmla="*/ 2521355 w 440"/>
                <a:gd name="T11" fmla="*/ 2904552 h 771"/>
                <a:gd name="T12" fmla="*/ 3001631 w 440"/>
                <a:gd name="T13" fmla="*/ 1828000 h 771"/>
                <a:gd name="T14" fmla="*/ 3544387 w 440"/>
                <a:gd name="T15" fmla="*/ 987639 h 771"/>
                <a:gd name="T16" fmla="*/ 3990035 w 440"/>
                <a:gd name="T17" fmla="*/ 449610 h 771"/>
                <a:gd name="T18" fmla="*/ 4545687 w 440"/>
                <a:gd name="T19" fmla="*/ 65056 h 771"/>
                <a:gd name="T20" fmla="*/ 4907385 w 440"/>
                <a:gd name="T21" fmla="*/ 0 h 771"/>
                <a:gd name="T22" fmla="*/ 5361646 w 440"/>
                <a:gd name="T23" fmla="*/ 0 h 771"/>
                <a:gd name="T24" fmla="*/ 5725141 w 440"/>
                <a:gd name="T25" fmla="*/ 265428 h 771"/>
                <a:gd name="T26" fmla="*/ 6266492 w 440"/>
                <a:gd name="T27" fmla="*/ 761596 h 771"/>
                <a:gd name="T28" fmla="*/ 6884549 w 440"/>
                <a:gd name="T29" fmla="*/ 1613276 h 771"/>
                <a:gd name="T30" fmla="*/ 7354997 w 440"/>
                <a:gd name="T31" fmla="*/ 2739377 h 771"/>
                <a:gd name="T32" fmla="*/ 7863666 w 440"/>
                <a:gd name="T33" fmla="*/ 3858796 h 771"/>
                <a:gd name="T34" fmla="*/ 8520976 w 440"/>
                <a:gd name="T35" fmla="*/ 5429818 h 771"/>
                <a:gd name="T36" fmla="*/ 8994417 w 440"/>
                <a:gd name="T37" fmla="*/ 6652962 h 771"/>
                <a:gd name="T38" fmla="*/ 9539909 w 440"/>
                <a:gd name="T39" fmla="*/ 7767138 h 771"/>
                <a:gd name="T40" fmla="*/ 9808600 w 440"/>
                <a:gd name="T41" fmla="*/ 8532845 h 771"/>
                <a:gd name="T42" fmla="*/ 9999693 w 440"/>
                <a:gd name="T43" fmla="*/ 9017725 h 771"/>
                <a:gd name="T44" fmla="*/ 9999693 w 440"/>
                <a:gd name="T45" fmla="*/ 17214559 h 771"/>
                <a:gd name="T46" fmla="*/ 0 w 440"/>
                <a:gd name="T47" fmla="*/ 17214559 h 771"/>
                <a:gd name="T48" fmla="*/ 0 w 440"/>
                <a:gd name="T49" fmla="*/ 9064207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123" name="Text Box 18"/>
            <p:cNvSpPr txBox="1">
              <a:spLocks noChangeArrowheads="1"/>
            </p:cNvSpPr>
            <p:nvPr/>
          </p:nvSpPr>
          <p:spPr bwMode="auto">
            <a:xfrm>
              <a:off x="4529" y="3173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z</a:t>
              </a:r>
            </a:p>
          </p:txBody>
        </p:sp>
        <p:sp>
          <p:nvSpPr>
            <p:cNvPr id="4124" name="Text Box 19"/>
            <p:cNvSpPr txBox="1">
              <a:spLocks noChangeArrowheads="1"/>
            </p:cNvSpPr>
            <p:nvPr/>
          </p:nvSpPr>
          <p:spPr bwMode="auto">
            <a:xfrm>
              <a:off x="3756" y="3173"/>
              <a:ext cx="2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-z</a:t>
              </a:r>
            </a:p>
          </p:txBody>
        </p:sp>
        <p:grpSp>
          <p:nvGrpSpPr>
            <p:cNvPr id="4125" name="Group 21"/>
            <p:cNvGrpSpPr>
              <a:grpSpLocks/>
            </p:cNvGrpSpPr>
            <p:nvPr/>
          </p:nvGrpSpPr>
          <p:grpSpPr bwMode="auto">
            <a:xfrm>
              <a:off x="4800" y="2602"/>
              <a:ext cx="385" cy="470"/>
              <a:chOff x="4800" y="2602"/>
              <a:chExt cx="385" cy="470"/>
            </a:xfrm>
          </p:grpSpPr>
          <p:sp>
            <p:nvSpPr>
              <p:cNvPr id="4131" name="Line 22"/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4132" name="Object 23"/>
              <p:cNvGraphicFramePr>
                <a:graphicFrameLocks noChangeAspect="1"/>
              </p:cNvGraphicFramePr>
              <p:nvPr/>
            </p:nvGraphicFramePr>
            <p:xfrm>
              <a:off x="5025" y="2602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89" name="Equation" r:id="rId11" imgW="177646" imgH="393359" progId="Equation.DSMT4">
                      <p:embed/>
                    </p:oleObj>
                  </mc:Choice>
                  <mc:Fallback>
                    <p:oleObj name="Equation" r:id="rId11" imgW="177646" imgH="393359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2602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26" name="Group 24"/>
            <p:cNvGrpSpPr>
              <a:grpSpLocks/>
            </p:cNvGrpSpPr>
            <p:nvPr/>
          </p:nvGrpSpPr>
          <p:grpSpPr bwMode="auto">
            <a:xfrm>
              <a:off x="3393" y="2592"/>
              <a:ext cx="351" cy="470"/>
              <a:chOff x="2769" y="2544"/>
              <a:chExt cx="351" cy="470"/>
            </a:xfrm>
          </p:grpSpPr>
          <p:sp>
            <p:nvSpPr>
              <p:cNvPr id="4129" name="Line 25"/>
              <p:cNvSpPr>
                <a:spLocks noChangeShapeType="1"/>
              </p:cNvSpPr>
              <p:nvPr/>
            </p:nvSpPr>
            <p:spPr bwMode="auto">
              <a:xfrm flipH="1" flipV="1">
                <a:off x="2928" y="277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4130" name="Object 26"/>
              <p:cNvGraphicFramePr>
                <a:graphicFrameLocks noChangeAspect="1"/>
              </p:cNvGraphicFramePr>
              <p:nvPr/>
            </p:nvGraphicFramePr>
            <p:xfrm>
              <a:off x="2769" y="2544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90" name="Equation" r:id="rId13" imgW="177646" imgH="393359" progId="Equation.DSMT4">
                      <p:embed/>
                    </p:oleObj>
                  </mc:Choice>
                  <mc:Fallback>
                    <p:oleObj name="Equation" r:id="rId13" imgW="177646" imgH="393359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544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27" name="Object 27"/>
            <p:cNvGraphicFramePr>
              <a:graphicFrameLocks noChangeAspect="1"/>
            </p:cNvGraphicFramePr>
            <p:nvPr/>
          </p:nvGraphicFramePr>
          <p:xfrm>
            <a:off x="4111" y="2686"/>
            <a:ext cx="30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1" name="Equation" r:id="rId15" imgW="342603" imgH="177646" progId="Equation.DSMT4">
                    <p:embed/>
                  </p:oleObj>
                </mc:Choice>
                <mc:Fallback>
                  <p:oleObj name="Equation" r:id="rId15" imgW="342603" imgH="177646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2686"/>
                          <a:ext cx="30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8" name="Object 28"/>
            <p:cNvGraphicFramePr>
              <a:graphicFrameLocks noChangeAspect="1"/>
            </p:cNvGraphicFramePr>
            <p:nvPr/>
          </p:nvGraphicFramePr>
          <p:xfrm>
            <a:off x="4464" y="3456"/>
            <a:ext cx="1213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2" name="Equation" r:id="rId17" imgW="1346200" imgH="203200" progId="Equation.DSMT4">
                    <p:embed/>
                  </p:oleObj>
                </mc:Choice>
                <mc:Fallback>
                  <p:oleObj name="Equation" r:id="rId17" imgW="1346200" imgH="2032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456"/>
                          <a:ext cx="1213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9533" name="Object 29"/>
          <p:cNvGraphicFramePr>
            <a:graphicFrameLocks noChangeAspect="1"/>
          </p:cNvGraphicFramePr>
          <p:nvPr/>
        </p:nvGraphicFramePr>
        <p:xfrm>
          <a:off x="796925" y="4187825"/>
          <a:ext cx="36480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Equation" r:id="rId19" imgW="2552700" imgH="698500" progId="Equation.DSMT4">
                  <p:embed/>
                </p:oleObj>
              </mc:Choice>
              <mc:Fallback>
                <p:oleObj name="Equation" r:id="rId19" imgW="2552700" imgH="6985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187825"/>
                        <a:ext cx="36480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5" name="Object 31"/>
          <p:cNvGraphicFramePr>
            <a:graphicFrameLocks noChangeAspect="1"/>
          </p:cNvGraphicFramePr>
          <p:nvPr/>
        </p:nvGraphicFramePr>
        <p:xfrm>
          <a:off x="239713" y="5508625"/>
          <a:ext cx="593248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Equation" r:id="rId21" imgW="4152900" imgH="495300" progId="Equation.DSMT4">
                  <p:embed/>
                </p:oleObj>
              </mc:Choice>
              <mc:Fallback>
                <p:oleObj name="Equation" r:id="rId21" imgW="4152900" imgH="4953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5508625"/>
                        <a:ext cx="5932487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6" name="Rectangle 32"/>
          <p:cNvSpPr>
            <a:spLocks noChangeArrowheads="1"/>
          </p:cNvSpPr>
          <p:nvPr/>
        </p:nvSpPr>
        <p:spPr bwMode="auto">
          <a:xfrm>
            <a:off x="228600" y="5486400"/>
            <a:ext cx="5943600" cy="76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49537" name="Text Box 33"/>
          <p:cNvSpPr txBox="1">
            <a:spLocks noChangeArrowheads="1"/>
          </p:cNvSpPr>
          <p:nvPr/>
        </p:nvSpPr>
        <p:spPr bwMode="auto">
          <a:xfrm>
            <a:off x="2371725" y="63246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FF3300"/>
                </a:solidFill>
              </a:rPr>
              <a:t>IC para </a:t>
            </a:r>
            <a:r>
              <a:rPr lang="pt-BR" altLang="pt-BR" sz="1800" i="1">
                <a:solidFill>
                  <a:srgbClr val="FF3300"/>
                </a:solidFill>
                <a:latin typeface="Symbol" pitchFamily="18" charset="2"/>
              </a:rPr>
              <a:t>m</a:t>
            </a:r>
            <a:r>
              <a:rPr lang="pt-BR" altLang="pt-BR" sz="1800" baseline="-25000">
                <a:solidFill>
                  <a:srgbClr val="FF3300"/>
                </a:solidFill>
                <a:latin typeface="Times New Roman" charset="0"/>
              </a:rPr>
              <a:t>1</a:t>
            </a:r>
            <a:r>
              <a:rPr lang="pt-BR" altLang="pt-BR" sz="1800" i="1">
                <a:solidFill>
                  <a:srgbClr val="FF3300"/>
                </a:solidFill>
                <a:latin typeface="Times New Roman" charset="0"/>
              </a:rPr>
              <a:t> - </a:t>
            </a:r>
            <a:r>
              <a:rPr lang="pt-BR" altLang="pt-BR" sz="1800" i="1">
                <a:solidFill>
                  <a:srgbClr val="FF3300"/>
                </a:solidFill>
                <a:latin typeface="Symbol" pitchFamily="18" charset="2"/>
              </a:rPr>
              <a:t>m</a:t>
            </a:r>
            <a:r>
              <a:rPr lang="pt-BR" altLang="pt-BR" sz="1800" baseline="-25000">
                <a:solidFill>
                  <a:srgbClr val="FF3300"/>
                </a:solidFill>
                <a:latin typeface="Times New Roman" charset="0"/>
              </a:rPr>
              <a:t>2</a:t>
            </a:r>
          </a:p>
        </p:txBody>
      </p:sp>
      <p:graphicFrame>
        <p:nvGraphicFramePr>
          <p:cNvPr id="4107" name="Object 36"/>
          <p:cNvGraphicFramePr>
            <a:graphicFrameLocks noChangeAspect="1"/>
          </p:cNvGraphicFramePr>
          <p:nvPr/>
        </p:nvGraphicFramePr>
        <p:xfrm>
          <a:off x="793750" y="1511300"/>
          <a:ext cx="13779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5" name="Equation" r:id="rId23" imgW="965200" imgH="241300" progId="Equation.DSMT4">
                  <p:embed/>
                </p:oleObj>
              </mc:Choice>
              <mc:Fallback>
                <p:oleObj name="Equation" r:id="rId23" imgW="965200" imgH="2413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511300"/>
                        <a:ext cx="13779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42" name="Object 38"/>
          <p:cNvGraphicFramePr>
            <a:graphicFrameLocks noChangeAspect="1"/>
          </p:cNvGraphicFramePr>
          <p:nvPr/>
        </p:nvGraphicFramePr>
        <p:xfrm>
          <a:off x="793750" y="2058988"/>
          <a:ext cx="141446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6" name="Equation" r:id="rId25" imgW="990600" imgH="457200" progId="Equation.DSMT4">
                  <p:embed/>
                </p:oleObj>
              </mc:Choice>
              <mc:Fallback>
                <p:oleObj name="Equation" r:id="rId25" imgW="990600" imgH="4572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058988"/>
                        <a:ext cx="1414463" cy="652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457200" y="2732088"/>
            <a:ext cx="2362200" cy="1285875"/>
            <a:chOff x="288" y="1632"/>
            <a:chExt cx="1488" cy="810"/>
          </a:xfrm>
        </p:grpSpPr>
        <p:sp>
          <p:nvSpPr>
            <p:cNvPr id="4119" name="Oval 40"/>
            <p:cNvSpPr>
              <a:spLocks noChangeArrowheads="1"/>
            </p:cNvSpPr>
            <p:nvPr/>
          </p:nvSpPr>
          <p:spPr bwMode="auto">
            <a:xfrm>
              <a:off x="452" y="1632"/>
              <a:ext cx="1324" cy="784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20" name="Text Box 41"/>
            <p:cNvSpPr txBox="1">
              <a:spLocks noChangeArrowheads="1"/>
            </p:cNvSpPr>
            <p:nvPr/>
          </p:nvSpPr>
          <p:spPr bwMode="auto">
            <a:xfrm>
              <a:off x="288" y="2230"/>
              <a:ext cx="1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olidFill>
                    <a:srgbClr val="FF3300"/>
                  </a:solidFill>
                  <a:latin typeface="Times New Roman" charset="0"/>
                </a:rPr>
                <a:t>Z</a:t>
              </a:r>
            </a:p>
          </p:txBody>
        </p:sp>
      </p:grpSp>
      <p:graphicFrame>
        <p:nvGraphicFramePr>
          <p:cNvPr id="4110" name="Object 42"/>
          <p:cNvGraphicFramePr>
            <a:graphicFrameLocks noChangeAspect="1"/>
          </p:cNvGraphicFramePr>
          <p:nvPr/>
        </p:nvGraphicFramePr>
        <p:xfrm>
          <a:off x="2411413" y="1511300"/>
          <a:ext cx="1431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7" name="Equation" r:id="rId27" imgW="1002865" imgH="241195" progId="Equation.DSMT4">
                  <p:embed/>
                </p:oleObj>
              </mc:Choice>
              <mc:Fallback>
                <p:oleObj name="Equation" r:id="rId27" imgW="1002865" imgH="241195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511300"/>
                        <a:ext cx="14319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1" name="Group 46"/>
          <p:cNvGrpSpPr>
            <a:grpSpLocks/>
          </p:cNvGrpSpPr>
          <p:nvPr/>
        </p:nvGrpSpPr>
        <p:grpSpPr bwMode="auto">
          <a:xfrm>
            <a:off x="4119563" y="1501775"/>
            <a:ext cx="3525837" cy="352425"/>
            <a:chOff x="2595" y="946"/>
            <a:chExt cx="2221" cy="222"/>
          </a:xfrm>
        </p:grpSpPr>
        <p:sp>
          <p:nvSpPr>
            <p:cNvPr id="4116" name="Text Box 37"/>
            <p:cNvSpPr txBox="1">
              <a:spLocks noChangeArrowheads="1"/>
            </p:cNvSpPr>
            <p:nvPr/>
          </p:nvSpPr>
          <p:spPr bwMode="auto">
            <a:xfrm>
              <a:off x="2705" y="946"/>
              <a:ext cx="21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desconhecidas, mas   </a:t>
              </a:r>
              <a:r>
                <a:rPr lang="pt-BR" altLang="pt-BR" sz="1600" i="1">
                  <a:sym typeface="Symbol" pitchFamily="18" charset="2"/>
                </a:rPr>
                <a:t>  </a:t>
              </a:r>
              <a:r>
                <a:rPr lang="pt-BR" altLang="pt-BR" sz="1600">
                  <a:sym typeface="Symbol" pitchFamily="18" charset="2"/>
                </a:rPr>
                <a:t>conhecidas</a:t>
              </a:r>
              <a:endParaRPr lang="pt-BR" altLang="pt-BR" sz="1600"/>
            </a:p>
          </p:txBody>
        </p:sp>
        <p:graphicFrame>
          <p:nvGraphicFramePr>
            <p:cNvPr id="4117" name="Object 44"/>
            <p:cNvGraphicFramePr>
              <a:graphicFrameLocks noChangeAspect="1"/>
            </p:cNvGraphicFramePr>
            <p:nvPr/>
          </p:nvGraphicFramePr>
          <p:xfrm>
            <a:off x="2595" y="960"/>
            <a:ext cx="14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8" name="Equation" r:id="rId29" imgW="165028" imgH="228501" progId="Equation.DSMT4">
                    <p:embed/>
                  </p:oleObj>
                </mc:Choice>
                <mc:Fallback>
                  <p:oleObj name="Equation" r:id="rId29" imgW="165028" imgH="228501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5" y="960"/>
                          <a:ext cx="14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8" name="Object 45"/>
            <p:cNvGraphicFramePr>
              <a:graphicFrameLocks noChangeAspect="1"/>
            </p:cNvGraphicFramePr>
            <p:nvPr/>
          </p:nvGraphicFramePr>
          <p:xfrm>
            <a:off x="3942" y="952"/>
            <a:ext cx="18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9" name="Equation" r:id="rId31" imgW="203112" imgH="241195" progId="Equation.DSMT4">
                    <p:embed/>
                  </p:oleObj>
                </mc:Choice>
                <mc:Fallback>
                  <p:oleObj name="Equation" r:id="rId31" imgW="203112" imgH="241195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" y="952"/>
                          <a:ext cx="18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9551" name="Object 47"/>
          <p:cNvGraphicFramePr>
            <a:graphicFrameLocks noChangeAspect="1"/>
          </p:cNvGraphicFramePr>
          <p:nvPr/>
        </p:nvGraphicFramePr>
        <p:xfrm>
          <a:off x="2411413" y="2057400"/>
          <a:ext cx="14684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Equation" r:id="rId33" imgW="1028700" imgH="457200" progId="Equation.DSMT4">
                  <p:embed/>
                </p:oleObj>
              </mc:Choice>
              <mc:Fallback>
                <p:oleObj name="Equation" r:id="rId33" imgW="1028700" imgH="4572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57400"/>
                        <a:ext cx="1468437" cy="652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52" name="Object 48"/>
          <p:cNvGraphicFramePr>
            <a:graphicFrameLocks noChangeAspect="1"/>
          </p:cNvGraphicFramePr>
          <p:nvPr/>
        </p:nvGraphicFramePr>
        <p:xfrm>
          <a:off x="4114800" y="2211388"/>
          <a:ext cx="10890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Equation" r:id="rId35" imgW="761669" imgH="241195" progId="Equation.DSMT4">
                  <p:embed/>
                </p:oleObj>
              </mc:Choice>
              <mc:Fallback>
                <p:oleObj name="Equation" r:id="rId35" imgW="761669" imgH="241195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11388"/>
                        <a:ext cx="1089025" cy="344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53" name="Object 49"/>
          <p:cNvGraphicFramePr>
            <a:graphicFrameLocks noChangeAspect="1"/>
          </p:cNvGraphicFramePr>
          <p:nvPr/>
        </p:nvGraphicFramePr>
        <p:xfrm>
          <a:off x="4114800" y="2063750"/>
          <a:ext cx="27765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" name="Equation" r:id="rId37" imgW="1943100" imgH="457200" progId="Equation.DSMT4">
                  <p:embed/>
                </p:oleObj>
              </mc:Choice>
              <mc:Fallback>
                <p:oleObj name="Equation" r:id="rId37" imgW="1943100" imgH="4572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63750"/>
                        <a:ext cx="2776538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313076-08FD-49EF-9C16-2EA4C405417B}" type="slidenum">
              <a:rPr lang="pt-BR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36" grpId="0" animBg="1"/>
      <p:bldP spid="14953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Intervalo de Confiança para </a:t>
            </a:r>
            <a:r>
              <a:rPr lang="pt-BR" i="1" smtClean="0">
                <a:sym typeface="Symbol" pitchFamily="18" charset="2"/>
              </a:rPr>
              <a:t></a:t>
            </a:r>
            <a:r>
              <a:rPr lang="pt-BR" baseline="-250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pt-BR" smtClean="0">
                <a:latin typeface="Times New Roman" pitchFamily="18" charset="0"/>
                <a:sym typeface="Symbol" pitchFamily="18" charset="2"/>
              </a:rPr>
              <a:t> -</a:t>
            </a:r>
            <a:r>
              <a:rPr lang="pt-BR" i="1" smtClean="0">
                <a:sym typeface="Symbol" pitchFamily="18" charset="2"/>
              </a:rPr>
              <a:t> </a:t>
            </a:r>
            <a:r>
              <a:rPr lang="pt-BR" baseline="-25000" smtClean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614363" y="3276600"/>
          <a:ext cx="365283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2" name="Equation" r:id="rId3" imgW="2552700" imgH="698500" progId="Equation.DSMT4">
                  <p:embed/>
                </p:oleObj>
              </mc:Choice>
              <mc:Fallback>
                <p:oleObj name="Equation" r:id="rId3" imgW="2552700" imgH="69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3276600"/>
                        <a:ext cx="365283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93750" y="1511300"/>
          <a:ext cx="13779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3" name="Equation" r:id="rId5" imgW="965200" imgH="241300" progId="Equation.DSMT4">
                  <p:embed/>
                </p:oleObj>
              </mc:Choice>
              <mc:Fallback>
                <p:oleObj name="Equation" r:id="rId5" imgW="9652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511300"/>
                        <a:ext cx="13779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411413" y="1511300"/>
          <a:ext cx="1431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Equation" r:id="rId7" imgW="1002865" imgH="241195" progId="Equation.DSMT4">
                  <p:embed/>
                </p:oleObj>
              </mc:Choice>
              <mc:Fallback>
                <p:oleObj name="Equation" r:id="rId7" imgW="1002865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511300"/>
                        <a:ext cx="14319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8" name="Group 6"/>
          <p:cNvGrpSpPr>
            <a:grpSpLocks/>
          </p:cNvGrpSpPr>
          <p:nvPr/>
        </p:nvGrpSpPr>
        <p:grpSpPr bwMode="auto">
          <a:xfrm>
            <a:off x="4119563" y="1501775"/>
            <a:ext cx="2130425" cy="346075"/>
            <a:chOff x="2595" y="946"/>
            <a:chExt cx="1342" cy="218"/>
          </a:xfrm>
        </p:grpSpPr>
        <p:sp>
          <p:nvSpPr>
            <p:cNvPr id="8232" name="Text Box 7"/>
            <p:cNvSpPr txBox="1">
              <a:spLocks noChangeArrowheads="1"/>
            </p:cNvSpPr>
            <p:nvPr/>
          </p:nvSpPr>
          <p:spPr bwMode="auto">
            <a:xfrm>
              <a:off x="2705" y="946"/>
              <a:ext cx="12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e     desconhecidas</a:t>
              </a:r>
              <a:endParaRPr lang="pt-BR" altLang="pt-BR" sz="1600"/>
            </a:p>
          </p:txBody>
        </p:sp>
        <p:graphicFrame>
          <p:nvGraphicFramePr>
            <p:cNvPr id="8233" name="Object 8"/>
            <p:cNvGraphicFramePr>
              <a:graphicFrameLocks noChangeAspect="1"/>
            </p:cNvGraphicFramePr>
            <p:nvPr/>
          </p:nvGraphicFramePr>
          <p:xfrm>
            <a:off x="2595" y="960"/>
            <a:ext cx="14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5" name="Equation" r:id="rId9" imgW="165028" imgH="228501" progId="Equation.DSMT4">
                    <p:embed/>
                  </p:oleObj>
                </mc:Choice>
                <mc:Fallback>
                  <p:oleObj name="Equation" r:id="rId9" imgW="165028" imgH="22850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5" y="960"/>
                          <a:ext cx="14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4" name="Object 9"/>
            <p:cNvGraphicFramePr>
              <a:graphicFrameLocks noChangeAspect="1"/>
            </p:cNvGraphicFramePr>
            <p:nvPr/>
          </p:nvGraphicFramePr>
          <p:xfrm>
            <a:off x="2847" y="947"/>
            <a:ext cx="18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6" name="Equation" r:id="rId11" imgW="203112" imgH="241195" progId="Equation.DSMT4">
                    <p:embed/>
                  </p:oleObj>
                </mc:Choice>
                <mc:Fallback>
                  <p:oleObj name="Equation" r:id="rId11" imgW="203112" imgH="24119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" y="947"/>
                          <a:ext cx="18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9" name="Group 10"/>
          <p:cNvGrpSpPr>
            <a:grpSpLocks/>
          </p:cNvGrpSpPr>
          <p:nvPr/>
        </p:nvGrpSpPr>
        <p:grpSpPr bwMode="auto">
          <a:xfrm>
            <a:off x="796925" y="2033588"/>
            <a:ext cx="5876925" cy="1014412"/>
            <a:chOff x="502" y="1281"/>
            <a:chExt cx="3702" cy="639"/>
          </a:xfrm>
        </p:grpSpPr>
        <p:graphicFrame>
          <p:nvGraphicFramePr>
            <p:cNvPr id="8228" name="Object 11"/>
            <p:cNvGraphicFramePr>
              <a:graphicFrameLocks noChangeAspect="1"/>
            </p:cNvGraphicFramePr>
            <p:nvPr/>
          </p:nvGraphicFramePr>
          <p:xfrm>
            <a:off x="502" y="1294"/>
            <a:ext cx="1418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7" name="Equation" r:id="rId13" imgW="1574800" imgH="698500" progId="Equation.DSMT4">
                    <p:embed/>
                  </p:oleObj>
                </mc:Choice>
                <mc:Fallback>
                  <p:oleObj name="Equation" r:id="rId13" imgW="1574800" imgH="6985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" y="1294"/>
                          <a:ext cx="1418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9" name="Object 12"/>
            <p:cNvGraphicFramePr>
              <a:graphicFrameLocks noChangeAspect="1"/>
            </p:cNvGraphicFramePr>
            <p:nvPr/>
          </p:nvGraphicFramePr>
          <p:xfrm>
            <a:off x="1826" y="1401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8" name="Equation" r:id="rId15" imgW="457002" imgH="203112" progId="Equation.DSMT4">
                    <p:embed/>
                  </p:oleObj>
                </mc:Choice>
                <mc:Fallback>
                  <p:oleObj name="Equation" r:id="rId15" imgW="457002" imgH="203112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6" y="1401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Object 13"/>
            <p:cNvGraphicFramePr>
              <a:graphicFrameLocks noChangeAspect="1"/>
            </p:cNvGraphicFramePr>
            <p:nvPr/>
          </p:nvGraphicFramePr>
          <p:xfrm>
            <a:off x="2470" y="1281"/>
            <a:ext cx="1418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79" name="Equation" r:id="rId17" imgW="1574800" imgH="457200" progId="Equation.DSMT4">
                    <p:embed/>
                  </p:oleObj>
                </mc:Choice>
                <mc:Fallback>
                  <p:oleObj name="Equation" r:id="rId17" imgW="1574800" imgH="457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0" y="1281"/>
                          <a:ext cx="1418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Object 14"/>
            <p:cNvGraphicFramePr>
              <a:graphicFrameLocks noChangeAspect="1"/>
            </p:cNvGraphicFramePr>
            <p:nvPr/>
          </p:nvGraphicFramePr>
          <p:xfrm>
            <a:off x="3781" y="1349"/>
            <a:ext cx="42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0" name="Equation" r:id="rId19" imgW="469696" imgH="253890" progId="Equation.DSMT4">
                    <p:embed/>
                  </p:oleObj>
                </mc:Choice>
                <mc:Fallback>
                  <p:oleObj name="Equation" r:id="rId19" imgW="469696" imgH="25389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1349"/>
                          <a:ext cx="423" cy="2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5105400" y="3048000"/>
            <a:ext cx="4000500" cy="3043238"/>
            <a:chOff x="3264" y="2105"/>
            <a:chExt cx="2520" cy="1917"/>
          </a:xfrm>
        </p:grpSpPr>
        <p:grpSp>
          <p:nvGrpSpPr>
            <p:cNvPr id="8208" name="Group 50"/>
            <p:cNvGrpSpPr>
              <a:grpSpLocks/>
            </p:cNvGrpSpPr>
            <p:nvPr/>
          </p:nvGrpSpPr>
          <p:grpSpPr bwMode="auto">
            <a:xfrm>
              <a:off x="3264" y="2105"/>
              <a:ext cx="2520" cy="1682"/>
              <a:chOff x="3264" y="2105"/>
              <a:chExt cx="2520" cy="1682"/>
            </a:xfrm>
          </p:grpSpPr>
          <p:grpSp>
            <p:nvGrpSpPr>
              <p:cNvPr id="8220" name="Group 24"/>
              <p:cNvGrpSpPr>
                <a:grpSpLocks/>
              </p:cNvGrpSpPr>
              <p:nvPr/>
            </p:nvGrpSpPr>
            <p:grpSpPr bwMode="auto">
              <a:xfrm>
                <a:off x="3264" y="2170"/>
                <a:ext cx="2520" cy="1617"/>
                <a:chOff x="2988" y="1872"/>
                <a:chExt cx="2520" cy="1617"/>
              </a:xfrm>
            </p:grpSpPr>
            <p:pic>
              <p:nvPicPr>
                <p:cNvPr id="8223" name="Picture 25"/>
                <p:cNvPicPr>
                  <a:picLocks noChangeAspect="1" noChangeArrowheads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22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88" y="3158"/>
                  <a:ext cx="2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-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822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188" y="316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+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822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158" y="32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8227" name="Line 29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8221" name="Line 30"/>
              <p:cNvSpPr>
                <a:spLocks noChangeShapeType="1"/>
              </p:cNvSpPr>
              <p:nvPr/>
            </p:nvSpPr>
            <p:spPr bwMode="auto">
              <a:xfrm flipH="1">
                <a:off x="4788" y="226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8222" name="Object 31"/>
              <p:cNvGraphicFramePr>
                <a:graphicFrameLocks noChangeAspect="1"/>
              </p:cNvGraphicFramePr>
              <p:nvPr/>
            </p:nvGraphicFramePr>
            <p:xfrm>
              <a:off x="4955" y="2105"/>
              <a:ext cx="365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1" name="Equation" r:id="rId22" imgW="406224" imgH="241195" progId="Equation.DSMT4">
                      <p:embed/>
                    </p:oleObj>
                  </mc:Choice>
                  <mc:Fallback>
                    <p:oleObj name="Equation" r:id="rId22" imgW="406224" imgH="241195" progId="Equation.DSMT4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5" y="2105"/>
                            <a:ext cx="365" cy="21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09" name="Freeform 32"/>
            <p:cNvSpPr>
              <a:spLocks/>
            </p:cNvSpPr>
            <p:nvPr/>
          </p:nvSpPr>
          <p:spPr bwMode="auto">
            <a:xfrm>
              <a:off x="4162" y="2214"/>
              <a:ext cx="746" cy="1306"/>
            </a:xfrm>
            <a:custGeom>
              <a:avLst/>
              <a:gdLst>
                <a:gd name="T0" fmla="*/ 0 w 440"/>
                <a:gd name="T1" fmla="*/ 9064207 h 771"/>
                <a:gd name="T2" fmla="*/ 498174 w 440"/>
                <a:gd name="T3" fmla="*/ 7884432 h 771"/>
                <a:gd name="T4" fmla="*/ 940352 w 440"/>
                <a:gd name="T5" fmla="*/ 6652962 h 771"/>
                <a:gd name="T6" fmla="*/ 1432033 w 440"/>
                <a:gd name="T7" fmla="*/ 5362512 h 771"/>
                <a:gd name="T8" fmla="*/ 2024162 w 440"/>
                <a:gd name="T9" fmla="*/ 4025055 h 771"/>
                <a:gd name="T10" fmla="*/ 2521355 w 440"/>
                <a:gd name="T11" fmla="*/ 2904552 h 771"/>
                <a:gd name="T12" fmla="*/ 3001631 w 440"/>
                <a:gd name="T13" fmla="*/ 1828000 h 771"/>
                <a:gd name="T14" fmla="*/ 3544387 w 440"/>
                <a:gd name="T15" fmla="*/ 987639 h 771"/>
                <a:gd name="T16" fmla="*/ 3990035 w 440"/>
                <a:gd name="T17" fmla="*/ 449610 h 771"/>
                <a:gd name="T18" fmla="*/ 4545687 w 440"/>
                <a:gd name="T19" fmla="*/ 65056 h 771"/>
                <a:gd name="T20" fmla="*/ 4907385 w 440"/>
                <a:gd name="T21" fmla="*/ 0 h 771"/>
                <a:gd name="T22" fmla="*/ 5361646 w 440"/>
                <a:gd name="T23" fmla="*/ 0 h 771"/>
                <a:gd name="T24" fmla="*/ 5725141 w 440"/>
                <a:gd name="T25" fmla="*/ 265428 h 771"/>
                <a:gd name="T26" fmla="*/ 6266492 w 440"/>
                <a:gd name="T27" fmla="*/ 761596 h 771"/>
                <a:gd name="T28" fmla="*/ 6884549 w 440"/>
                <a:gd name="T29" fmla="*/ 1613276 h 771"/>
                <a:gd name="T30" fmla="*/ 7354997 w 440"/>
                <a:gd name="T31" fmla="*/ 2739377 h 771"/>
                <a:gd name="T32" fmla="*/ 7863666 w 440"/>
                <a:gd name="T33" fmla="*/ 3858796 h 771"/>
                <a:gd name="T34" fmla="*/ 8520976 w 440"/>
                <a:gd name="T35" fmla="*/ 5429818 h 771"/>
                <a:gd name="T36" fmla="*/ 8994417 w 440"/>
                <a:gd name="T37" fmla="*/ 6652962 h 771"/>
                <a:gd name="T38" fmla="*/ 9539909 w 440"/>
                <a:gd name="T39" fmla="*/ 7767138 h 771"/>
                <a:gd name="T40" fmla="*/ 9808600 w 440"/>
                <a:gd name="T41" fmla="*/ 8532845 h 771"/>
                <a:gd name="T42" fmla="*/ 9999693 w 440"/>
                <a:gd name="T43" fmla="*/ 9017725 h 771"/>
                <a:gd name="T44" fmla="*/ 9999693 w 440"/>
                <a:gd name="T45" fmla="*/ 17214559 h 771"/>
                <a:gd name="T46" fmla="*/ 0 w 440"/>
                <a:gd name="T47" fmla="*/ 17214559 h 771"/>
                <a:gd name="T48" fmla="*/ 0 w 440"/>
                <a:gd name="T49" fmla="*/ 9064207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10" name="Text Box 33"/>
            <p:cNvSpPr txBox="1">
              <a:spLocks noChangeArrowheads="1"/>
            </p:cNvSpPr>
            <p:nvPr/>
          </p:nvSpPr>
          <p:spPr bwMode="auto">
            <a:xfrm>
              <a:off x="4805" y="347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t</a:t>
              </a:r>
            </a:p>
          </p:txBody>
        </p:sp>
        <p:sp>
          <p:nvSpPr>
            <p:cNvPr id="8211" name="Text Box 34"/>
            <p:cNvSpPr txBox="1">
              <a:spLocks noChangeArrowheads="1"/>
            </p:cNvSpPr>
            <p:nvPr/>
          </p:nvSpPr>
          <p:spPr bwMode="auto">
            <a:xfrm>
              <a:off x="4032" y="3471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-t</a:t>
              </a:r>
            </a:p>
          </p:txBody>
        </p:sp>
        <p:grpSp>
          <p:nvGrpSpPr>
            <p:cNvPr id="8212" name="Group 35"/>
            <p:cNvGrpSpPr>
              <a:grpSpLocks/>
            </p:cNvGrpSpPr>
            <p:nvPr/>
          </p:nvGrpSpPr>
          <p:grpSpPr bwMode="auto">
            <a:xfrm>
              <a:off x="5076" y="2900"/>
              <a:ext cx="385" cy="470"/>
              <a:chOff x="4800" y="2602"/>
              <a:chExt cx="385" cy="470"/>
            </a:xfrm>
          </p:grpSpPr>
          <p:sp>
            <p:nvSpPr>
              <p:cNvPr id="8218" name="Line 36"/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8219" name="Object 37"/>
              <p:cNvGraphicFramePr>
                <a:graphicFrameLocks noChangeAspect="1"/>
              </p:cNvGraphicFramePr>
              <p:nvPr/>
            </p:nvGraphicFramePr>
            <p:xfrm>
              <a:off x="5025" y="2602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2" name="Equation" r:id="rId24" imgW="177646" imgH="393359" progId="Equation.DSMT4">
                      <p:embed/>
                    </p:oleObj>
                  </mc:Choice>
                  <mc:Fallback>
                    <p:oleObj name="Equation" r:id="rId24" imgW="177646" imgH="393359" progId="Equation.DSMT4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2602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13" name="Group 38"/>
            <p:cNvGrpSpPr>
              <a:grpSpLocks/>
            </p:cNvGrpSpPr>
            <p:nvPr/>
          </p:nvGrpSpPr>
          <p:grpSpPr bwMode="auto">
            <a:xfrm>
              <a:off x="3669" y="2890"/>
              <a:ext cx="351" cy="470"/>
              <a:chOff x="2769" y="2544"/>
              <a:chExt cx="351" cy="470"/>
            </a:xfrm>
          </p:grpSpPr>
          <p:sp>
            <p:nvSpPr>
              <p:cNvPr id="8216" name="Line 39"/>
              <p:cNvSpPr>
                <a:spLocks noChangeShapeType="1"/>
              </p:cNvSpPr>
              <p:nvPr/>
            </p:nvSpPr>
            <p:spPr bwMode="auto">
              <a:xfrm flipH="1" flipV="1">
                <a:off x="2928" y="277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8217" name="Object 40"/>
              <p:cNvGraphicFramePr>
                <a:graphicFrameLocks noChangeAspect="1"/>
              </p:cNvGraphicFramePr>
              <p:nvPr/>
            </p:nvGraphicFramePr>
            <p:xfrm>
              <a:off x="2769" y="2544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83" name="Equation" r:id="rId26" imgW="177646" imgH="393359" progId="Equation.DSMT4">
                      <p:embed/>
                    </p:oleObj>
                  </mc:Choice>
                  <mc:Fallback>
                    <p:oleObj name="Equation" r:id="rId26" imgW="177646" imgH="393359" progId="Equation.DSMT4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544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14" name="Object 41"/>
            <p:cNvGraphicFramePr>
              <a:graphicFrameLocks noChangeAspect="1"/>
            </p:cNvGraphicFramePr>
            <p:nvPr/>
          </p:nvGraphicFramePr>
          <p:xfrm>
            <a:off x="4387" y="2984"/>
            <a:ext cx="30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4" name="Equation" r:id="rId28" imgW="342603" imgH="177646" progId="Equation.DSMT4">
                    <p:embed/>
                  </p:oleObj>
                </mc:Choice>
                <mc:Fallback>
                  <p:oleObj name="Equation" r:id="rId28" imgW="342603" imgH="177646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2984"/>
                          <a:ext cx="30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42"/>
            <p:cNvGraphicFramePr>
              <a:graphicFrameLocks noChangeAspect="1"/>
            </p:cNvGraphicFramePr>
            <p:nvPr/>
          </p:nvGraphicFramePr>
          <p:xfrm>
            <a:off x="4487" y="3840"/>
            <a:ext cx="1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5" name="Equation" r:id="rId30" imgW="1295400" imgH="203200" progId="Equation.DSMT4">
                    <p:embed/>
                  </p:oleObj>
                </mc:Choice>
                <mc:Fallback>
                  <p:oleObj name="Equation" r:id="rId30" imgW="1295400" imgH="203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3840"/>
                          <a:ext cx="116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6715" name="Object 43"/>
          <p:cNvGraphicFramePr>
            <a:graphicFrameLocks noChangeAspect="1"/>
          </p:cNvGraphicFramePr>
          <p:nvPr/>
        </p:nvGraphicFramePr>
        <p:xfrm>
          <a:off x="625475" y="4419600"/>
          <a:ext cx="45561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6" name="Equation" r:id="rId32" imgW="3187700" imgH="698500" progId="Equation.DSMT4">
                  <p:embed/>
                </p:oleObj>
              </mc:Choice>
              <mc:Fallback>
                <p:oleObj name="Equation" r:id="rId32" imgW="3187700" imgH="6985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4419600"/>
                        <a:ext cx="45561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16" name="Object 44"/>
          <p:cNvGraphicFramePr>
            <a:graphicFrameLocks noChangeAspect="1"/>
          </p:cNvGraphicFramePr>
          <p:nvPr/>
        </p:nvGraphicFramePr>
        <p:xfrm>
          <a:off x="304800" y="5583238"/>
          <a:ext cx="60229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7" name="Equation" r:id="rId34" imgW="4216400" imgH="495300" progId="Equation.DSMT4">
                  <p:embed/>
                </p:oleObj>
              </mc:Choice>
              <mc:Fallback>
                <p:oleObj name="Equation" r:id="rId34" imgW="4216400" imgH="4953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583238"/>
                        <a:ext cx="602297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17" name="Rectangle 45"/>
          <p:cNvSpPr>
            <a:spLocks noChangeArrowheads="1"/>
          </p:cNvSpPr>
          <p:nvPr/>
        </p:nvSpPr>
        <p:spPr bwMode="auto">
          <a:xfrm>
            <a:off x="228600" y="5586413"/>
            <a:ext cx="6172200" cy="70643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1657350" y="6324600"/>
            <a:ext cx="5441950" cy="366713"/>
            <a:chOff x="1044" y="3984"/>
            <a:chExt cx="3428" cy="231"/>
          </a:xfrm>
        </p:grpSpPr>
        <p:sp>
          <p:nvSpPr>
            <p:cNvPr id="8206" name="Text Box 46"/>
            <p:cNvSpPr txBox="1">
              <a:spLocks noChangeArrowheads="1"/>
            </p:cNvSpPr>
            <p:nvPr/>
          </p:nvSpPr>
          <p:spPr bwMode="auto">
            <a:xfrm>
              <a:off x="1044" y="3984"/>
              <a:ext cx="3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solidFill>
                    <a:srgbClr val="FF3300"/>
                  </a:solidFill>
                </a:rPr>
                <a:t>IC para </a:t>
              </a:r>
              <a:r>
                <a:rPr lang="pt-BR" altLang="pt-BR" sz="1800" i="1">
                  <a:solidFill>
                    <a:srgbClr val="FF3300"/>
                  </a:solidFill>
                  <a:latin typeface="Symbol" pitchFamily="18" charset="2"/>
                </a:rPr>
                <a:t>m</a:t>
              </a:r>
              <a:r>
                <a:rPr lang="pt-BR" altLang="pt-BR" sz="1800" baseline="-25000">
                  <a:solidFill>
                    <a:srgbClr val="FF3300"/>
                  </a:solidFill>
                  <a:latin typeface="Times New Roman" charset="0"/>
                </a:rPr>
                <a:t>1</a:t>
              </a:r>
              <a:r>
                <a:rPr lang="pt-BR" altLang="pt-BR" sz="1800" i="1">
                  <a:solidFill>
                    <a:srgbClr val="FF3300"/>
                  </a:solidFill>
                  <a:latin typeface="Times New Roman" charset="0"/>
                </a:rPr>
                <a:t> - </a:t>
              </a:r>
              <a:r>
                <a:rPr lang="pt-BR" altLang="pt-BR" sz="1800" i="1">
                  <a:solidFill>
                    <a:srgbClr val="FF3300"/>
                  </a:solidFill>
                  <a:latin typeface="Symbol" pitchFamily="18" charset="2"/>
                </a:rPr>
                <a:t>m</a:t>
              </a:r>
              <a:r>
                <a:rPr lang="pt-BR" altLang="pt-BR" sz="1800" baseline="-25000">
                  <a:solidFill>
                    <a:srgbClr val="FF3300"/>
                  </a:solidFill>
                  <a:latin typeface="Times New Roman" charset="0"/>
                </a:rPr>
                <a:t>2</a:t>
              </a:r>
              <a:r>
                <a:rPr lang="pt-BR" altLang="pt-BR" sz="1800">
                  <a:solidFill>
                    <a:srgbClr val="FF3300"/>
                  </a:solidFill>
                </a:rPr>
                <a:t> (atenção:              </a:t>
              </a:r>
              <a:r>
                <a:rPr lang="pt-BR" altLang="pt-BR" sz="1800" i="1">
                  <a:solidFill>
                    <a:srgbClr val="FF3300"/>
                  </a:solidFill>
                  <a:latin typeface="Times New Roman" charset="0"/>
                </a:rPr>
                <a:t>t</a:t>
              </a:r>
              <a:r>
                <a:rPr lang="pt-BR" altLang="pt-BR" sz="1800">
                  <a:solidFill>
                    <a:srgbClr val="FF3300"/>
                  </a:solidFill>
                </a:rPr>
                <a:t> homocedástico)</a:t>
              </a:r>
            </a:p>
          </p:txBody>
        </p:sp>
        <p:graphicFrame>
          <p:nvGraphicFramePr>
            <p:cNvPr id="8207" name="Object 55"/>
            <p:cNvGraphicFramePr>
              <a:graphicFrameLocks noChangeAspect="1"/>
            </p:cNvGraphicFramePr>
            <p:nvPr/>
          </p:nvGraphicFramePr>
          <p:xfrm>
            <a:off x="2718" y="3996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8" name="Equation" r:id="rId36" imgW="533169" imgH="241195" progId="Equation.DSMT4">
                    <p:embed/>
                  </p:oleObj>
                </mc:Choice>
                <mc:Fallback>
                  <p:oleObj name="Equation" r:id="rId36" imgW="533169" imgH="241195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3996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3D3B12-9D6E-4648-96C9-AABD88A09D9E}" type="slidenum">
              <a:rPr lang="pt-BR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105400" y="3048000"/>
            <a:ext cx="4000500" cy="3043238"/>
            <a:chOff x="3264" y="2105"/>
            <a:chExt cx="2520" cy="1917"/>
          </a:xfrm>
        </p:grpSpPr>
        <p:grpSp>
          <p:nvGrpSpPr>
            <p:cNvPr id="9242" name="Group 45"/>
            <p:cNvGrpSpPr>
              <a:grpSpLocks/>
            </p:cNvGrpSpPr>
            <p:nvPr/>
          </p:nvGrpSpPr>
          <p:grpSpPr bwMode="auto">
            <a:xfrm>
              <a:off x="3264" y="2105"/>
              <a:ext cx="2520" cy="1682"/>
              <a:chOff x="3264" y="2105"/>
              <a:chExt cx="2520" cy="1682"/>
            </a:xfrm>
          </p:grpSpPr>
          <p:grpSp>
            <p:nvGrpSpPr>
              <p:cNvPr id="9254" name="Group 46"/>
              <p:cNvGrpSpPr>
                <a:grpSpLocks/>
              </p:cNvGrpSpPr>
              <p:nvPr/>
            </p:nvGrpSpPr>
            <p:grpSpPr bwMode="auto">
              <a:xfrm>
                <a:off x="3264" y="2170"/>
                <a:ext cx="2520" cy="1617"/>
                <a:chOff x="2988" y="1872"/>
                <a:chExt cx="2520" cy="1617"/>
              </a:xfrm>
            </p:grpSpPr>
            <p:pic>
              <p:nvPicPr>
                <p:cNvPr id="9257" name="Picture 47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25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88" y="3158"/>
                  <a:ext cx="2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-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925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5188" y="316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+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9260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158" y="32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9261" name="Line 51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9255" name="Line 52"/>
              <p:cNvSpPr>
                <a:spLocks noChangeShapeType="1"/>
              </p:cNvSpPr>
              <p:nvPr/>
            </p:nvSpPr>
            <p:spPr bwMode="auto">
              <a:xfrm flipH="1">
                <a:off x="4788" y="2266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9256" name="Object 53"/>
              <p:cNvGraphicFramePr>
                <a:graphicFrameLocks noChangeAspect="1"/>
              </p:cNvGraphicFramePr>
              <p:nvPr/>
            </p:nvGraphicFramePr>
            <p:xfrm>
              <a:off x="5069" y="2105"/>
              <a:ext cx="137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8" name="Equation" r:id="rId4" imgW="152334" imgH="241195" progId="Equation.DSMT4">
                      <p:embed/>
                    </p:oleObj>
                  </mc:Choice>
                  <mc:Fallback>
                    <p:oleObj name="Equation" r:id="rId4" imgW="152334" imgH="241195" progId="Equation.DSMT4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9" y="2105"/>
                            <a:ext cx="137" cy="21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43" name="Freeform 54"/>
            <p:cNvSpPr>
              <a:spLocks/>
            </p:cNvSpPr>
            <p:nvPr/>
          </p:nvSpPr>
          <p:spPr bwMode="auto">
            <a:xfrm>
              <a:off x="4162" y="2214"/>
              <a:ext cx="746" cy="1306"/>
            </a:xfrm>
            <a:custGeom>
              <a:avLst/>
              <a:gdLst>
                <a:gd name="T0" fmla="*/ 0 w 440"/>
                <a:gd name="T1" fmla="*/ 9064207 h 771"/>
                <a:gd name="T2" fmla="*/ 498174 w 440"/>
                <a:gd name="T3" fmla="*/ 7884432 h 771"/>
                <a:gd name="T4" fmla="*/ 940352 w 440"/>
                <a:gd name="T5" fmla="*/ 6652962 h 771"/>
                <a:gd name="T6" fmla="*/ 1432033 w 440"/>
                <a:gd name="T7" fmla="*/ 5362512 h 771"/>
                <a:gd name="T8" fmla="*/ 2024162 w 440"/>
                <a:gd name="T9" fmla="*/ 4025055 h 771"/>
                <a:gd name="T10" fmla="*/ 2521355 w 440"/>
                <a:gd name="T11" fmla="*/ 2904552 h 771"/>
                <a:gd name="T12" fmla="*/ 3001631 w 440"/>
                <a:gd name="T13" fmla="*/ 1828000 h 771"/>
                <a:gd name="T14" fmla="*/ 3544387 w 440"/>
                <a:gd name="T15" fmla="*/ 987639 h 771"/>
                <a:gd name="T16" fmla="*/ 3990035 w 440"/>
                <a:gd name="T17" fmla="*/ 449610 h 771"/>
                <a:gd name="T18" fmla="*/ 4545687 w 440"/>
                <a:gd name="T19" fmla="*/ 65056 h 771"/>
                <a:gd name="T20" fmla="*/ 4907385 w 440"/>
                <a:gd name="T21" fmla="*/ 0 h 771"/>
                <a:gd name="T22" fmla="*/ 5361646 w 440"/>
                <a:gd name="T23" fmla="*/ 0 h 771"/>
                <a:gd name="T24" fmla="*/ 5725141 w 440"/>
                <a:gd name="T25" fmla="*/ 265428 h 771"/>
                <a:gd name="T26" fmla="*/ 6266492 w 440"/>
                <a:gd name="T27" fmla="*/ 761596 h 771"/>
                <a:gd name="T28" fmla="*/ 6884549 w 440"/>
                <a:gd name="T29" fmla="*/ 1613276 h 771"/>
                <a:gd name="T30" fmla="*/ 7354997 w 440"/>
                <a:gd name="T31" fmla="*/ 2739377 h 771"/>
                <a:gd name="T32" fmla="*/ 7863666 w 440"/>
                <a:gd name="T33" fmla="*/ 3858796 h 771"/>
                <a:gd name="T34" fmla="*/ 8520976 w 440"/>
                <a:gd name="T35" fmla="*/ 5429818 h 771"/>
                <a:gd name="T36" fmla="*/ 8994417 w 440"/>
                <a:gd name="T37" fmla="*/ 6652962 h 771"/>
                <a:gd name="T38" fmla="*/ 9539909 w 440"/>
                <a:gd name="T39" fmla="*/ 7767138 h 771"/>
                <a:gd name="T40" fmla="*/ 9808600 w 440"/>
                <a:gd name="T41" fmla="*/ 8532845 h 771"/>
                <a:gd name="T42" fmla="*/ 9999693 w 440"/>
                <a:gd name="T43" fmla="*/ 9017725 h 771"/>
                <a:gd name="T44" fmla="*/ 9999693 w 440"/>
                <a:gd name="T45" fmla="*/ 17214559 h 771"/>
                <a:gd name="T46" fmla="*/ 0 w 440"/>
                <a:gd name="T47" fmla="*/ 17214559 h 771"/>
                <a:gd name="T48" fmla="*/ 0 w 440"/>
                <a:gd name="T49" fmla="*/ 9064207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44" name="Text Box 55"/>
            <p:cNvSpPr txBox="1">
              <a:spLocks noChangeArrowheads="1"/>
            </p:cNvSpPr>
            <p:nvPr/>
          </p:nvSpPr>
          <p:spPr bwMode="auto">
            <a:xfrm>
              <a:off x="4805" y="347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t</a:t>
              </a:r>
            </a:p>
          </p:txBody>
        </p:sp>
        <p:sp>
          <p:nvSpPr>
            <p:cNvPr id="9245" name="Text Box 56"/>
            <p:cNvSpPr txBox="1">
              <a:spLocks noChangeArrowheads="1"/>
            </p:cNvSpPr>
            <p:nvPr/>
          </p:nvSpPr>
          <p:spPr bwMode="auto">
            <a:xfrm>
              <a:off x="4032" y="3471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-t</a:t>
              </a:r>
            </a:p>
          </p:txBody>
        </p:sp>
        <p:grpSp>
          <p:nvGrpSpPr>
            <p:cNvPr id="9246" name="Group 57"/>
            <p:cNvGrpSpPr>
              <a:grpSpLocks/>
            </p:cNvGrpSpPr>
            <p:nvPr/>
          </p:nvGrpSpPr>
          <p:grpSpPr bwMode="auto">
            <a:xfrm>
              <a:off x="5076" y="2900"/>
              <a:ext cx="385" cy="470"/>
              <a:chOff x="4800" y="2602"/>
              <a:chExt cx="385" cy="470"/>
            </a:xfrm>
          </p:grpSpPr>
          <p:sp>
            <p:nvSpPr>
              <p:cNvPr id="9252" name="Line 58"/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9253" name="Object 59"/>
              <p:cNvGraphicFramePr>
                <a:graphicFrameLocks noChangeAspect="1"/>
              </p:cNvGraphicFramePr>
              <p:nvPr/>
            </p:nvGraphicFramePr>
            <p:xfrm>
              <a:off x="5025" y="2602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99" name="Equation" r:id="rId6" imgW="177646" imgH="393359" progId="Equation.DSMT4">
                      <p:embed/>
                    </p:oleObj>
                  </mc:Choice>
                  <mc:Fallback>
                    <p:oleObj name="Equation" r:id="rId6" imgW="177646" imgH="393359" progId="Equation.DSMT4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2602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47" name="Group 60"/>
            <p:cNvGrpSpPr>
              <a:grpSpLocks/>
            </p:cNvGrpSpPr>
            <p:nvPr/>
          </p:nvGrpSpPr>
          <p:grpSpPr bwMode="auto">
            <a:xfrm>
              <a:off x="3669" y="2890"/>
              <a:ext cx="351" cy="470"/>
              <a:chOff x="2769" y="2544"/>
              <a:chExt cx="351" cy="470"/>
            </a:xfrm>
          </p:grpSpPr>
          <p:sp>
            <p:nvSpPr>
              <p:cNvPr id="9250" name="Line 61"/>
              <p:cNvSpPr>
                <a:spLocks noChangeShapeType="1"/>
              </p:cNvSpPr>
              <p:nvPr/>
            </p:nvSpPr>
            <p:spPr bwMode="auto">
              <a:xfrm flipH="1" flipV="1">
                <a:off x="2928" y="277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9251" name="Object 62"/>
              <p:cNvGraphicFramePr>
                <a:graphicFrameLocks noChangeAspect="1"/>
              </p:cNvGraphicFramePr>
              <p:nvPr/>
            </p:nvGraphicFramePr>
            <p:xfrm>
              <a:off x="2769" y="2544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00" name="Equation" r:id="rId8" imgW="177646" imgH="393359" progId="Equation.DSMT4">
                      <p:embed/>
                    </p:oleObj>
                  </mc:Choice>
                  <mc:Fallback>
                    <p:oleObj name="Equation" r:id="rId8" imgW="177646" imgH="393359" progId="Equation.DSMT4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544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48" name="Object 63"/>
            <p:cNvGraphicFramePr>
              <a:graphicFrameLocks noChangeAspect="1"/>
            </p:cNvGraphicFramePr>
            <p:nvPr/>
          </p:nvGraphicFramePr>
          <p:xfrm>
            <a:off x="4387" y="2984"/>
            <a:ext cx="30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1" name="Equation" r:id="rId10" imgW="342603" imgH="177646" progId="Equation.DSMT4">
                    <p:embed/>
                  </p:oleObj>
                </mc:Choice>
                <mc:Fallback>
                  <p:oleObj name="Equation" r:id="rId10" imgW="342603" imgH="177646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2984"/>
                          <a:ext cx="30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9" name="Object 64"/>
            <p:cNvGraphicFramePr>
              <a:graphicFrameLocks noChangeAspect="1"/>
            </p:cNvGraphicFramePr>
            <p:nvPr/>
          </p:nvGraphicFramePr>
          <p:xfrm>
            <a:off x="4487" y="3840"/>
            <a:ext cx="116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2" name="Equation" r:id="rId12" imgW="1295400" imgH="203200" progId="Equation.DSMT4">
                    <p:embed/>
                  </p:oleObj>
                </mc:Choice>
                <mc:Fallback>
                  <p:oleObj name="Equation" r:id="rId12" imgW="1295400" imgH="2032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7" y="3840"/>
                          <a:ext cx="116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Intervalo de Confiança para </a:t>
            </a:r>
            <a:r>
              <a:rPr lang="pt-BR" i="1" smtClean="0">
                <a:sym typeface="Symbol" pitchFamily="18" charset="2"/>
              </a:rPr>
              <a:t></a:t>
            </a:r>
            <a:r>
              <a:rPr lang="pt-BR" baseline="-250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pt-BR" smtClean="0">
                <a:latin typeface="Times New Roman" pitchFamily="18" charset="0"/>
                <a:sym typeface="Symbol" pitchFamily="18" charset="2"/>
              </a:rPr>
              <a:t> -</a:t>
            </a:r>
            <a:r>
              <a:rPr lang="pt-BR" i="1" smtClean="0">
                <a:sym typeface="Symbol" pitchFamily="18" charset="2"/>
              </a:rPr>
              <a:t> </a:t>
            </a:r>
            <a:r>
              <a:rPr lang="pt-BR" baseline="-25000" smtClean="0"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827088" y="3276600"/>
          <a:ext cx="225266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3" name="Equation" r:id="rId14" imgW="1574800" imgH="698500" progId="Equation.DSMT4">
                  <p:embed/>
                </p:oleObj>
              </mc:Choice>
              <mc:Fallback>
                <p:oleObj name="Equation" r:id="rId14" imgW="1574800" imgH="69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76600"/>
                        <a:ext cx="2252662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793750" y="1511300"/>
          <a:ext cx="13779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4" name="Equation" r:id="rId16" imgW="965200" imgH="241300" progId="Equation.DSMT4">
                  <p:embed/>
                </p:oleObj>
              </mc:Choice>
              <mc:Fallback>
                <p:oleObj name="Equation" r:id="rId16" imgW="9652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511300"/>
                        <a:ext cx="13779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2411413" y="1511300"/>
          <a:ext cx="1431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5" name="Equation" r:id="rId18" imgW="1002865" imgH="241195" progId="Equation.DSMT4">
                  <p:embed/>
                </p:oleObj>
              </mc:Choice>
              <mc:Fallback>
                <p:oleObj name="Equation" r:id="rId18" imgW="1002865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511300"/>
                        <a:ext cx="14319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3" name="Group 6"/>
          <p:cNvGrpSpPr>
            <a:grpSpLocks/>
          </p:cNvGrpSpPr>
          <p:nvPr/>
        </p:nvGrpSpPr>
        <p:grpSpPr bwMode="auto">
          <a:xfrm>
            <a:off x="4119563" y="1501775"/>
            <a:ext cx="2130425" cy="346075"/>
            <a:chOff x="2595" y="946"/>
            <a:chExt cx="1342" cy="218"/>
          </a:xfrm>
        </p:grpSpPr>
        <p:sp>
          <p:nvSpPr>
            <p:cNvPr id="9239" name="Text Box 7"/>
            <p:cNvSpPr txBox="1">
              <a:spLocks noChangeArrowheads="1"/>
            </p:cNvSpPr>
            <p:nvPr/>
          </p:nvSpPr>
          <p:spPr bwMode="auto">
            <a:xfrm>
              <a:off x="2705" y="946"/>
              <a:ext cx="12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e     desconhecidas</a:t>
              </a:r>
              <a:endParaRPr lang="pt-BR" altLang="pt-BR" sz="1600"/>
            </a:p>
          </p:txBody>
        </p:sp>
        <p:graphicFrame>
          <p:nvGraphicFramePr>
            <p:cNvPr id="9240" name="Object 8"/>
            <p:cNvGraphicFramePr>
              <a:graphicFrameLocks noChangeAspect="1"/>
            </p:cNvGraphicFramePr>
            <p:nvPr/>
          </p:nvGraphicFramePr>
          <p:xfrm>
            <a:off x="2595" y="960"/>
            <a:ext cx="14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6" name="Equation" r:id="rId20" imgW="165028" imgH="228501" progId="Equation.DSMT4">
                    <p:embed/>
                  </p:oleObj>
                </mc:Choice>
                <mc:Fallback>
                  <p:oleObj name="Equation" r:id="rId20" imgW="165028" imgH="22850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5" y="960"/>
                          <a:ext cx="14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9"/>
            <p:cNvGraphicFramePr>
              <a:graphicFrameLocks noChangeAspect="1"/>
            </p:cNvGraphicFramePr>
            <p:nvPr/>
          </p:nvGraphicFramePr>
          <p:xfrm>
            <a:off x="2847" y="947"/>
            <a:ext cx="18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7" name="Equation" r:id="rId22" imgW="203112" imgH="241195" progId="Equation.DSMT4">
                    <p:embed/>
                  </p:oleObj>
                </mc:Choice>
                <mc:Fallback>
                  <p:oleObj name="Equation" r:id="rId22" imgW="203112" imgH="241195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" y="947"/>
                          <a:ext cx="18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4" name="Group 42"/>
          <p:cNvGrpSpPr>
            <a:grpSpLocks/>
          </p:cNvGrpSpPr>
          <p:nvPr/>
        </p:nvGrpSpPr>
        <p:grpSpPr bwMode="auto">
          <a:xfrm>
            <a:off x="796925" y="2054225"/>
            <a:ext cx="2754313" cy="993775"/>
            <a:chOff x="502" y="1294"/>
            <a:chExt cx="1735" cy="626"/>
          </a:xfrm>
        </p:grpSpPr>
        <p:graphicFrame>
          <p:nvGraphicFramePr>
            <p:cNvPr id="9237" name="Object 11"/>
            <p:cNvGraphicFramePr>
              <a:graphicFrameLocks noChangeAspect="1"/>
            </p:cNvGraphicFramePr>
            <p:nvPr/>
          </p:nvGraphicFramePr>
          <p:xfrm>
            <a:off x="502" y="1294"/>
            <a:ext cx="1418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8" name="Equation" r:id="rId24" imgW="1574800" imgH="698500" progId="Equation.DSMT4">
                    <p:embed/>
                  </p:oleObj>
                </mc:Choice>
                <mc:Fallback>
                  <p:oleObj name="Equation" r:id="rId24" imgW="1574800" imgH="6985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" y="1294"/>
                          <a:ext cx="1418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12"/>
            <p:cNvGraphicFramePr>
              <a:graphicFrameLocks noChangeAspect="1"/>
            </p:cNvGraphicFramePr>
            <p:nvPr/>
          </p:nvGraphicFramePr>
          <p:xfrm>
            <a:off x="1826" y="1401"/>
            <a:ext cx="411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9" name="Equation" r:id="rId26" imgW="457002" imgH="203112" progId="Equation.DSMT4">
                    <p:embed/>
                  </p:oleObj>
                </mc:Choice>
                <mc:Fallback>
                  <p:oleObj name="Equation" r:id="rId26" imgW="457002" imgH="203112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6" y="1401"/>
                          <a:ext cx="411" cy="1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996" name="Object 36"/>
          <p:cNvGraphicFramePr>
            <a:graphicFrameLocks noChangeAspect="1"/>
          </p:cNvGraphicFramePr>
          <p:nvPr/>
        </p:nvGraphicFramePr>
        <p:xfrm>
          <a:off x="839788" y="4419600"/>
          <a:ext cx="35036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0" name="Equation" r:id="rId28" imgW="2451100" imgH="698500" progId="Equation.DSMT4">
                  <p:embed/>
                </p:oleObj>
              </mc:Choice>
              <mc:Fallback>
                <p:oleObj name="Equation" r:id="rId28" imgW="2451100" imgH="6985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4419600"/>
                        <a:ext cx="35036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97" name="Object 37"/>
          <p:cNvGraphicFramePr>
            <a:graphicFrameLocks noChangeAspect="1"/>
          </p:cNvGraphicFramePr>
          <p:nvPr/>
        </p:nvGraphicFramePr>
        <p:xfrm>
          <a:off x="531813" y="5583238"/>
          <a:ext cx="556895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Equation" r:id="rId30" imgW="3898900" imgH="495300" progId="Equation.DSMT4">
                  <p:embed/>
                </p:oleObj>
              </mc:Choice>
              <mc:Fallback>
                <p:oleObj name="Equation" r:id="rId30" imgW="3898900" imgH="4953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5583238"/>
                        <a:ext cx="556895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8" name="Rectangle 38"/>
          <p:cNvSpPr>
            <a:spLocks noChangeArrowheads="1"/>
          </p:cNvSpPr>
          <p:nvPr/>
        </p:nvSpPr>
        <p:spPr bwMode="auto">
          <a:xfrm>
            <a:off x="468313" y="5586413"/>
            <a:ext cx="5692775" cy="70643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1657350" y="6324600"/>
            <a:ext cx="5611813" cy="366713"/>
            <a:chOff x="1044" y="3984"/>
            <a:chExt cx="3535" cy="231"/>
          </a:xfrm>
        </p:grpSpPr>
        <p:sp>
          <p:nvSpPr>
            <p:cNvPr id="9235" name="Text Box 40"/>
            <p:cNvSpPr txBox="1">
              <a:spLocks noChangeArrowheads="1"/>
            </p:cNvSpPr>
            <p:nvPr/>
          </p:nvSpPr>
          <p:spPr bwMode="auto">
            <a:xfrm>
              <a:off x="1044" y="3984"/>
              <a:ext cx="35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solidFill>
                    <a:srgbClr val="FF3300"/>
                  </a:solidFill>
                </a:rPr>
                <a:t>IC para </a:t>
              </a:r>
              <a:r>
                <a:rPr lang="pt-BR" altLang="pt-BR" sz="1800" i="1">
                  <a:solidFill>
                    <a:srgbClr val="FF3300"/>
                  </a:solidFill>
                  <a:latin typeface="Symbol" pitchFamily="18" charset="2"/>
                </a:rPr>
                <a:t>m</a:t>
              </a:r>
              <a:r>
                <a:rPr lang="pt-BR" altLang="pt-BR" sz="1800" baseline="-25000">
                  <a:solidFill>
                    <a:srgbClr val="FF3300"/>
                  </a:solidFill>
                  <a:latin typeface="Times New Roman" charset="0"/>
                </a:rPr>
                <a:t>1</a:t>
              </a:r>
              <a:r>
                <a:rPr lang="pt-BR" altLang="pt-BR" sz="1800" i="1">
                  <a:solidFill>
                    <a:srgbClr val="FF3300"/>
                  </a:solidFill>
                  <a:latin typeface="Times New Roman" charset="0"/>
                </a:rPr>
                <a:t> - </a:t>
              </a:r>
              <a:r>
                <a:rPr lang="pt-BR" altLang="pt-BR" sz="1800" i="1">
                  <a:solidFill>
                    <a:srgbClr val="FF3300"/>
                  </a:solidFill>
                  <a:latin typeface="Symbol" pitchFamily="18" charset="2"/>
                </a:rPr>
                <a:t>m</a:t>
              </a:r>
              <a:r>
                <a:rPr lang="pt-BR" altLang="pt-BR" sz="1800" baseline="-25000">
                  <a:solidFill>
                    <a:srgbClr val="FF3300"/>
                  </a:solidFill>
                  <a:latin typeface="Times New Roman" charset="0"/>
                </a:rPr>
                <a:t>2</a:t>
              </a:r>
              <a:r>
                <a:rPr lang="pt-BR" altLang="pt-BR" sz="1800">
                  <a:solidFill>
                    <a:srgbClr val="FF3300"/>
                  </a:solidFill>
                </a:rPr>
                <a:t> (atenção:              </a:t>
              </a:r>
              <a:r>
                <a:rPr lang="pt-BR" altLang="pt-BR" sz="1800" i="1">
                  <a:solidFill>
                    <a:srgbClr val="FF3300"/>
                  </a:solidFill>
                  <a:latin typeface="Times New Roman" charset="0"/>
                </a:rPr>
                <a:t>t</a:t>
              </a:r>
              <a:r>
                <a:rPr lang="pt-BR" altLang="pt-BR" sz="1800">
                  <a:solidFill>
                    <a:srgbClr val="FF3300"/>
                  </a:solidFill>
                </a:rPr>
                <a:t> heterocedástico)</a:t>
              </a:r>
            </a:p>
          </p:txBody>
        </p:sp>
        <p:graphicFrame>
          <p:nvGraphicFramePr>
            <p:cNvPr id="9236" name="Object 41"/>
            <p:cNvGraphicFramePr>
              <a:graphicFrameLocks noChangeAspect="1"/>
            </p:cNvGraphicFramePr>
            <p:nvPr/>
          </p:nvGraphicFramePr>
          <p:xfrm>
            <a:off x="2718" y="3996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2" name="Equation" r:id="rId32" imgW="533169" imgH="241195" progId="Equation.DSMT4">
                    <p:embed/>
                  </p:oleObj>
                </mc:Choice>
                <mc:Fallback>
                  <p:oleObj name="Equation" r:id="rId32" imgW="533169" imgH="241195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3996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9003" name="Object 43"/>
          <p:cNvGraphicFramePr>
            <a:graphicFrameLocks noChangeAspect="1"/>
          </p:cNvGraphicFramePr>
          <p:nvPr/>
        </p:nvGraphicFramePr>
        <p:xfrm>
          <a:off x="3779838" y="2868613"/>
          <a:ext cx="1798637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Equation" r:id="rId34" imgW="1257300" imgH="1206500" progId="Equation.DSMT4">
                  <p:embed/>
                </p:oleObj>
              </mc:Choice>
              <mc:Fallback>
                <p:oleObj name="Equation" r:id="rId34" imgW="1257300" imgH="12065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868613"/>
                        <a:ext cx="1798637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4251325" y="2205038"/>
            <a:ext cx="2354263" cy="346075"/>
            <a:chOff x="2678" y="1389"/>
            <a:chExt cx="1483" cy="218"/>
          </a:xfrm>
        </p:grpSpPr>
        <p:sp>
          <p:nvSpPr>
            <p:cNvPr id="9232" name="Text Box 66"/>
            <p:cNvSpPr txBox="1">
              <a:spLocks noChangeArrowheads="1"/>
            </p:cNvSpPr>
            <p:nvPr/>
          </p:nvSpPr>
          <p:spPr bwMode="auto">
            <a:xfrm>
              <a:off x="2678" y="1389"/>
              <a:ext cx="9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(considerando</a:t>
              </a:r>
            </a:p>
          </p:txBody>
        </p:sp>
        <p:graphicFrame>
          <p:nvGraphicFramePr>
            <p:cNvPr id="9233" name="Object 67"/>
            <p:cNvGraphicFramePr>
              <a:graphicFrameLocks noChangeAspect="1"/>
            </p:cNvGraphicFramePr>
            <p:nvPr/>
          </p:nvGraphicFramePr>
          <p:xfrm>
            <a:off x="3578" y="1391"/>
            <a:ext cx="48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4" name="Equation" r:id="rId36" imgW="533169" imgH="241195" progId="Equation.DSMT4">
                    <p:embed/>
                  </p:oleObj>
                </mc:Choice>
                <mc:Fallback>
                  <p:oleObj name="Equation" r:id="rId36" imgW="533169" imgH="241195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8" y="1391"/>
                          <a:ext cx="48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4" name="Text Box 68"/>
            <p:cNvSpPr txBox="1">
              <a:spLocks noChangeArrowheads="1"/>
            </p:cNvSpPr>
            <p:nvPr/>
          </p:nvSpPr>
          <p:spPr bwMode="auto">
            <a:xfrm>
              <a:off x="3998" y="1389"/>
              <a:ext cx="1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)</a:t>
              </a:r>
            </a:p>
          </p:txBody>
        </p:sp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7FA234-C222-4BB7-BD9D-948DBCF89031}" type="slidenum">
              <a:rPr lang="pt-BR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1066800" y="2438400"/>
          <a:ext cx="8350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6" name="Equation" r:id="rId3" imgW="583947" imgH="457002" progId="Equation.DSMT4">
                  <p:embed/>
                </p:oleObj>
              </mc:Choice>
              <mc:Fallback>
                <p:oleObj name="Equation" r:id="rId3" imgW="583947" imgH="4570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8350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1752600" y="2590800"/>
          <a:ext cx="7064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7" name="Equation" r:id="rId5" imgW="495085" imgH="241195" progId="Equation.DSMT4">
                  <p:embed/>
                </p:oleObj>
              </mc:Choice>
              <mc:Fallback>
                <p:oleObj name="Equation" r:id="rId5" imgW="495085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706438" cy="34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7" name="Object 27"/>
          <p:cNvGraphicFramePr>
            <a:graphicFrameLocks noChangeAspect="1"/>
          </p:cNvGraphicFramePr>
          <p:nvPr/>
        </p:nvGraphicFramePr>
        <p:xfrm>
          <a:off x="914400" y="3581400"/>
          <a:ext cx="23225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8" name="Equation" r:id="rId7" imgW="1625600" imgH="457200" progId="Equation.DSMT4">
                  <p:embed/>
                </p:oleObj>
              </mc:Choice>
              <mc:Fallback>
                <p:oleObj name="Equation" r:id="rId7" imgW="1625600" imgH="457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232251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8" name="Object 28"/>
          <p:cNvGraphicFramePr>
            <a:graphicFrameLocks noChangeAspect="1"/>
          </p:cNvGraphicFramePr>
          <p:nvPr/>
        </p:nvGraphicFramePr>
        <p:xfrm>
          <a:off x="914400" y="5389563"/>
          <a:ext cx="27035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9" name="Equation" r:id="rId9" imgW="1892300" imgH="457200" progId="Equation.DSMT4">
                  <p:embed/>
                </p:oleObj>
              </mc:Choice>
              <mc:Fallback>
                <p:oleObj name="Equation" r:id="rId9" imgW="1892300" imgH="457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89563"/>
                        <a:ext cx="270351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49" name="Rectangle 29"/>
          <p:cNvSpPr>
            <a:spLocks noChangeArrowheads="1"/>
          </p:cNvSpPr>
          <p:nvPr/>
        </p:nvSpPr>
        <p:spPr bwMode="auto">
          <a:xfrm>
            <a:off x="838200" y="5340350"/>
            <a:ext cx="2819400" cy="76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15367" name="Object 31"/>
          <p:cNvGraphicFramePr>
            <a:graphicFrameLocks noChangeAspect="1"/>
          </p:cNvGraphicFramePr>
          <p:nvPr/>
        </p:nvGraphicFramePr>
        <p:xfrm>
          <a:off x="793750" y="1511300"/>
          <a:ext cx="13779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0" name="Equation" r:id="rId11" imgW="965200" imgH="241300" progId="Equation.DSMT4">
                  <p:embed/>
                </p:oleObj>
              </mc:Choice>
              <mc:Fallback>
                <p:oleObj name="Equation" r:id="rId11" imgW="965200" imgH="2413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511300"/>
                        <a:ext cx="13779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762000" y="2286000"/>
            <a:ext cx="838200" cy="1022350"/>
            <a:chOff x="288" y="1440"/>
            <a:chExt cx="528" cy="644"/>
          </a:xfrm>
        </p:grpSpPr>
        <p:sp>
          <p:nvSpPr>
            <p:cNvPr id="15408" name="Oval 34"/>
            <p:cNvSpPr>
              <a:spLocks noChangeArrowheads="1"/>
            </p:cNvSpPr>
            <p:nvPr/>
          </p:nvSpPr>
          <p:spPr bwMode="auto">
            <a:xfrm>
              <a:off x="432" y="1440"/>
              <a:ext cx="384" cy="576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5409" name="Text Box 35"/>
            <p:cNvSpPr txBox="1">
              <a:spLocks noChangeArrowheads="1"/>
            </p:cNvSpPr>
            <p:nvPr/>
          </p:nvSpPr>
          <p:spPr bwMode="auto">
            <a:xfrm>
              <a:off x="288" y="1872"/>
              <a:ext cx="19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>
                  <a:solidFill>
                    <a:srgbClr val="FF3300"/>
                  </a:solidFill>
                  <a:latin typeface="Times New Roman" charset="0"/>
                </a:rPr>
                <a:t>F</a:t>
              </a:r>
            </a:p>
          </p:txBody>
        </p:sp>
      </p:grpSp>
      <p:graphicFrame>
        <p:nvGraphicFramePr>
          <p:cNvPr id="15369" name="Object 36"/>
          <p:cNvGraphicFramePr>
            <a:graphicFrameLocks noChangeAspect="1"/>
          </p:cNvGraphicFramePr>
          <p:nvPr/>
        </p:nvGraphicFramePr>
        <p:xfrm>
          <a:off x="2411413" y="1511300"/>
          <a:ext cx="1431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" name="Equation" r:id="rId13" imgW="1002865" imgH="241195" progId="Equation.DSMT4">
                  <p:embed/>
                </p:oleObj>
              </mc:Choice>
              <mc:Fallback>
                <p:oleObj name="Equation" r:id="rId13" imgW="1002865" imgH="241195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511300"/>
                        <a:ext cx="14319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0" name="Group 44"/>
          <p:cNvGrpSpPr>
            <a:grpSpLocks/>
          </p:cNvGrpSpPr>
          <p:nvPr/>
        </p:nvGrpSpPr>
        <p:grpSpPr bwMode="auto">
          <a:xfrm>
            <a:off x="4119563" y="1501775"/>
            <a:ext cx="2130425" cy="346075"/>
            <a:chOff x="2595" y="946"/>
            <a:chExt cx="1342" cy="218"/>
          </a:xfrm>
        </p:grpSpPr>
        <p:sp>
          <p:nvSpPr>
            <p:cNvPr id="15405" name="Text Box 45"/>
            <p:cNvSpPr txBox="1">
              <a:spLocks noChangeArrowheads="1"/>
            </p:cNvSpPr>
            <p:nvPr/>
          </p:nvSpPr>
          <p:spPr bwMode="auto">
            <a:xfrm>
              <a:off x="2705" y="946"/>
              <a:ext cx="12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e     desconhecidas</a:t>
              </a:r>
              <a:endParaRPr lang="pt-BR" altLang="pt-BR" sz="1600"/>
            </a:p>
          </p:txBody>
        </p:sp>
        <p:graphicFrame>
          <p:nvGraphicFramePr>
            <p:cNvPr id="15406" name="Object 46"/>
            <p:cNvGraphicFramePr>
              <a:graphicFrameLocks noChangeAspect="1"/>
            </p:cNvGraphicFramePr>
            <p:nvPr/>
          </p:nvGraphicFramePr>
          <p:xfrm>
            <a:off x="2595" y="960"/>
            <a:ext cx="149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2" name="Equation" r:id="rId15" imgW="165028" imgH="228501" progId="Equation.DSMT4">
                    <p:embed/>
                  </p:oleObj>
                </mc:Choice>
                <mc:Fallback>
                  <p:oleObj name="Equation" r:id="rId15" imgW="165028" imgH="228501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5" y="960"/>
                          <a:ext cx="149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7" name="Object 47"/>
            <p:cNvGraphicFramePr>
              <a:graphicFrameLocks noChangeAspect="1"/>
            </p:cNvGraphicFramePr>
            <p:nvPr/>
          </p:nvGraphicFramePr>
          <p:xfrm>
            <a:off x="2847" y="947"/>
            <a:ext cx="183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3" name="Equation" r:id="rId17" imgW="203112" imgH="241195" progId="Equation.DSMT4">
                    <p:embed/>
                  </p:oleObj>
                </mc:Choice>
                <mc:Fallback>
                  <p:oleObj name="Equation" r:id="rId17" imgW="203112" imgH="241195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" y="947"/>
                          <a:ext cx="183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334000" y="2057400"/>
            <a:ext cx="3276600" cy="2774950"/>
            <a:chOff x="3360" y="1296"/>
            <a:chExt cx="2064" cy="1748"/>
          </a:xfrm>
        </p:grpSpPr>
        <p:grpSp>
          <p:nvGrpSpPr>
            <p:cNvPr id="15386" name="Group 48"/>
            <p:cNvGrpSpPr>
              <a:grpSpLocks/>
            </p:cNvGrpSpPr>
            <p:nvPr/>
          </p:nvGrpSpPr>
          <p:grpSpPr bwMode="auto">
            <a:xfrm>
              <a:off x="4776" y="1920"/>
              <a:ext cx="385" cy="470"/>
              <a:chOff x="4800" y="2602"/>
              <a:chExt cx="385" cy="470"/>
            </a:xfrm>
          </p:grpSpPr>
          <p:sp>
            <p:nvSpPr>
              <p:cNvPr id="15403" name="Line 49"/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5404" name="Object 50"/>
              <p:cNvGraphicFramePr>
                <a:graphicFrameLocks noChangeAspect="1"/>
              </p:cNvGraphicFramePr>
              <p:nvPr/>
            </p:nvGraphicFramePr>
            <p:xfrm>
              <a:off x="5025" y="2602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94" name="Equation" r:id="rId19" imgW="177646" imgH="393359" progId="Equation.DSMT4">
                      <p:embed/>
                    </p:oleObj>
                  </mc:Choice>
                  <mc:Fallback>
                    <p:oleObj name="Equation" r:id="rId19" imgW="177646" imgH="393359" progId="Equation.DSMT4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2602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87" name="Group 51"/>
            <p:cNvGrpSpPr>
              <a:grpSpLocks/>
            </p:cNvGrpSpPr>
            <p:nvPr/>
          </p:nvGrpSpPr>
          <p:grpSpPr bwMode="auto">
            <a:xfrm>
              <a:off x="3360" y="1920"/>
              <a:ext cx="351" cy="470"/>
              <a:chOff x="2769" y="2544"/>
              <a:chExt cx="351" cy="470"/>
            </a:xfrm>
          </p:grpSpPr>
          <p:sp>
            <p:nvSpPr>
              <p:cNvPr id="15401" name="Line 52"/>
              <p:cNvSpPr>
                <a:spLocks noChangeShapeType="1"/>
              </p:cNvSpPr>
              <p:nvPr/>
            </p:nvSpPr>
            <p:spPr bwMode="auto">
              <a:xfrm flipH="1" flipV="1">
                <a:off x="2928" y="277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5402" name="Object 53"/>
              <p:cNvGraphicFramePr>
                <a:graphicFrameLocks noChangeAspect="1"/>
              </p:cNvGraphicFramePr>
              <p:nvPr/>
            </p:nvGraphicFramePr>
            <p:xfrm>
              <a:off x="2769" y="2544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95" name="Equation" r:id="rId21" imgW="177646" imgH="393359" progId="Equation.DSMT4">
                      <p:embed/>
                    </p:oleObj>
                  </mc:Choice>
                  <mc:Fallback>
                    <p:oleObj name="Equation" r:id="rId21" imgW="177646" imgH="393359" progId="Equation.DSMT4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544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88" name="Freeform 54"/>
            <p:cNvSpPr>
              <a:spLocks/>
            </p:cNvSpPr>
            <p:nvPr/>
          </p:nvSpPr>
          <p:spPr bwMode="auto">
            <a:xfrm>
              <a:off x="3770" y="1544"/>
              <a:ext cx="903" cy="956"/>
            </a:xfrm>
            <a:custGeom>
              <a:avLst/>
              <a:gdLst>
                <a:gd name="T0" fmla="*/ 0 w 581"/>
                <a:gd name="T1" fmla="*/ 3298903 h 608"/>
                <a:gd name="T2" fmla="*/ 0 w 581"/>
                <a:gd name="T3" fmla="*/ 1656323 h 608"/>
                <a:gd name="T4" fmla="*/ 104740 w 581"/>
                <a:gd name="T5" fmla="*/ 1290462 h 608"/>
                <a:gd name="T6" fmla="*/ 217963 w 581"/>
                <a:gd name="T7" fmla="*/ 928976 h 608"/>
                <a:gd name="T8" fmla="*/ 305147 w 581"/>
                <a:gd name="T9" fmla="*/ 641069 h 608"/>
                <a:gd name="T10" fmla="*/ 448409 w 581"/>
                <a:gd name="T11" fmla="*/ 368764 h 608"/>
                <a:gd name="T12" fmla="*/ 551728 w 581"/>
                <a:gd name="T13" fmla="*/ 173289 h 608"/>
                <a:gd name="T14" fmla="*/ 721974 w 581"/>
                <a:gd name="T15" fmla="*/ 27609 h 608"/>
                <a:gd name="T16" fmla="*/ 864246 w 581"/>
                <a:gd name="T17" fmla="*/ 0 h 608"/>
                <a:gd name="T18" fmla="*/ 1014601 w 581"/>
                <a:gd name="T19" fmla="*/ 107330 h 608"/>
                <a:gd name="T20" fmla="*/ 1171012 w 581"/>
                <a:gd name="T21" fmla="*/ 248505 h 608"/>
                <a:gd name="T22" fmla="*/ 1349290 w 581"/>
                <a:gd name="T23" fmla="*/ 434162 h 608"/>
                <a:gd name="T24" fmla="*/ 1546478 w 581"/>
                <a:gd name="T25" fmla="*/ 731752 h 608"/>
                <a:gd name="T26" fmla="*/ 1743993 w 581"/>
                <a:gd name="T27" fmla="*/ 1020148 h 608"/>
                <a:gd name="T28" fmla="*/ 1931136 w 581"/>
                <a:gd name="T29" fmla="*/ 1346249 h 608"/>
                <a:gd name="T30" fmla="*/ 2172444 w 581"/>
                <a:gd name="T31" fmla="*/ 1736972 h 608"/>
                <a:gd name="T32" fmla="*/ 2424760 w 581"/>
                <a:gd name="T33" fmla="*/ 2139484 h 608"/>
                <a:gd name="T34" fmla="*/ 2528582 w 581"/>
                <a:gd name="T35" fmla="*/ 2332480 h 608"/>
                <a:gd name="T36" fmla="*/ 2528582 w 581"/>
                <a:gd name="T37" fmla="*/ 3298903 h 608"/>
                <a:gd name="T38" fmla="*/ 0 w 581"/>
                <a:gd name="T39" fmla="*/ 3298903 h 6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1"/>
                <a:gd name="T61" fmla="*/ 0 h 608"/>
                <a:gd name="T62" fmla="*/ 581 w 581"/>
                <a:gd name="T63" fmla="*/ 608 h 6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1" h="608">
                  <a:moveTo>
                    <a:pt x="0" y="608"/>
                  </a:moveTo>
                  <a:lnTo>
                    <a:pt x="0" y="305"/>
                  </a:lnTo>
                  <a:lnTo>
                    <a:pt x="24" y="238"/>
                  </a:lnTo>
                  <a:lnTo>
                    <a:pt x="50" y="171"/>
                  </a:lnTo>
                  <a:lnTo>
                    <a:pt x="70" y="118"/>
                  </a:lnTo>
                  <a:lnTo>
                    <a:pt x="103" y="68"/>
                  </a:lnTo>
                  <a:lnTo>
                    <a:pt x="127" y="32"/>
                  </a:lnTo>
                  <a:lnTo>
                    <a:pt x="166" y="5"/>
                  </a:lnTo>
                  <a:lnTo>
                    <a:pt x="199" y="0"/>
                  </a:lnTo>
                  <a:lnTo>
                    <a:pt x="233" y="20"/>
                  </a:lnTo>
                  <a:lnTo>
                    <a:pt x="269" y="46"/>
                  </a:lnTo>
                  <a:lnTo>
                    <a:pt x="310" y="80"/>
                  </a:lnTo>
                  <a:lnTo>
                    <a:pt x="355" y="135"/>
                  </a:lnTo>
                  <a:lnTo>
                    <a:pt x="401" y="188"/>
                  </a:lnTo>
                  <a:lnTo>
                    <a:pt x="444" y="248"/>
                  </a:lnTo>
                  <a:lnTo>
                    <a:pt x="499" y="320"/>
                  </a:lnTo>
                  <a:lnTo>
                    <a:pt x="557" y="394"/>
                  </a:lnTo>
                  <a:lnTo>
                    <a:pt x="581" y="430"/>
                  </a:lnTo>
                  <a:lnTo>
                    <a:pt x="581" y="608"/>
                  </a:lnTo>
                  <a:lnTo>
                    <a:pt x="0" y="60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389" name="Group 70"/>
            <p:cNvGrpSpPr>
              <a:grpSpLocks/>
            </p:cNvGrpSpPr>
            <p:nvPr/>
          </p:nvGrpSpPr>
          <p:grpSpPr bwMode="auto">
            <a:xfrm>
              <a:off x="3540" y="1296"/>
              <a:ext cx="1806" cy="1440"/>
              <a:chOff x="3540" y="1296"/>
              <a:chExt cx="1806" cy="1440"/>
            </a:xfrm>
          </p:grpSpPr>
          <p:grpSp>
            <p:nvGrpSpPr>
              <p:cNvPr id="15394" name="Group 68"/>
              <p:cNvGrpSpPr>
                <a:grpSpLocks/>
              </p:cNvGrpSpPr>
              <p:nvPr/>
            </p:nvGrpSpPr>
            <p:grpSpPr bwMode="auto">
              <a:xfrm>
                <a:off x="4442" y="1327"/>
                <a:ext cx="598" cy="309"/>
                <a:chOff x="4442" y="1327"/>
                <a:chExt cx="598" cy="309"/>
              </a:xfrm>
            </p:grpSpPr>
            <p:sp>
              <p:nvSpPr>
                <p:cNvPr id="15399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4442" y="1492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graphicFrame>
              <p:nvGraphicFramePr>
                <p:cNvPr id="15400" name="Object 58"/>
                <p:cNvGraphicFramePr>
                  <a:graphicFrameLocks noChangeAspect="1"/>
                </p:cNvGraphicFramePr>
                <p:nvPr/>
              </p:nvGraphicFramePr>
              <p:xfrm>
                <a:off x="4595" y="1327"/>
                <a:ext cx="445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596" name="Equation" r:id="rId23" imgW="495085" imgH="241195" progId="Equation.DSMT4">
                        <p:embed/>
                      </p:oleObj>
                    </mc:Choice>
                    <mc:Fallback>
                      <p:oleObj name="Equation" r:id="rId23" imgW="495085" imgH="241195" progId="Equation.DSMT4">
                        <p:embed/>
                        <p:pic>
                          <p:nvPicPr>
                            <p:cNvPr id="0" name="Object 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95" y="1327"/>
                              <a:ext cx="445" cy="216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5395" name="Freeform 59"/>
              <p:cNvSpPr>
                <a:spLocks/>
              </p:cNvSpPr>
              <p:nvPr/>
            </p:nvSpPr>
            <p:spPr bwMode="auto">
              <a:xfrm>
                <a:off x="3630" y="1296"/>
                <a:ext cx="1716" cy="1207"/>
              </a:xfrm>
              <a:custGeom>
                <a:avLst/>
                <a:gdLst>
                  <a:gd name="T0" fmla="*/ 0 w 1104"/>
                  <a:gd name="T1" fmla="*/ 0 h 768"/>
                  <a:gd name="T2" fmla="*/ 0 w 1104"/>
                  <a:gd name="T3" fmla="*/ 4129584 h 768"/>
                  <a:gd name="T4" fmla="*/ 4812262 w 1104"/>
                  <a:gd name="T5" fmla="*/ 4129584 h 768"/>
                  <a:gd name="T6" fmla="*/ 0 60000 65536"/>
                  <a:gd name="T7" fmla="*/ 0 60000 65536"/>
                  <a:gd name="T8" fmla="*/ 0 60000 65536"/>
                  <a:gd name="T9" fmla="*/ 0 w 1104"/>
                  <a:gd name="T10" fmla="*/ 0 h 768"/>
                  <a:gd name="T11" fmla="*/ 1104 w 1104"/>
                  <a:gd name="T12" fmla="*/ 768 h 7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4" h="768">
                    <a:moveTo>
                      <a:pt x="0" y="0"/>
                    </a:moveTo>
                    <a:lnTo>
                      <a:pt x="0" y="768"/>
                    </a:lnTo>
                    <a:lnTo>
                      <a:pt x="1104" y="76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96" name="Freeform 60"/>
              <p:cNvSpPr>
                <a:spLocks/>
              </p:cNvSpPr>
              <p:nvPr/>
            </p:nvSpPr>
            <p:spPr bwMode="auto">
              <a:xfrm>
                <a:off x="3624" y="1530"/>
                <a:ext cx="1607" cy="1014"/>
              </a:xfrm>
              <a:custGeom>
                <a:avLst/>
                <a:gdLst>
                  <a:gd name="T0" fmla="*/ 0 w 1034"/>
                  <a:gd name="T1" fmla="*/ 3336634 h 645"/>
                  <a:gd name="T2" fmla="*/ 1191903 w 1034"/>
                  <a:gd name="T3" fmla="*/ 65173 h 645"/>
                  <a:gd name="T4" fmla="*/ 3361832 w 1034"/>
                  <a:gd name="T5" fmla="*/ 2948523 h 645"/>
                  <a:gd name="T6" fmla="*/ 4497356 w 1034"/>
                  <a:gd name="T7" fmla="*/ 3319849 h 64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4"/>
                  <a:gd name="T13" fmla="*/ 0 h 645"/>
                  <a:gd name="T14" fmla="*/ 1034 w 1034"/>
                  <a:gd name="T15" fmla="*/ 645 h 64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4" h="645">
                    <a:moveTo>
                      <a:pt x="0" y="617"/>
                    </a:moveTo>
                    <a:cubicBezTo>
                      <a:pt x="46" y="516"/>
                      <a:pt x="145" y="24"/>
                      <a:pt x="274" y="12"/>
                    </a:cubicBezTo>
                    <a:cubicBezTo>
                      <a:pt x="403" y="0"/>
                      <a:pt x="646" y="445"/>
                      <a:pt x="773" y="545"/>
                    </a:cubicBezTo>
                    <a:cubicBezTo>
                      <a:pt x="900" y="645"/>
                      <a:pt x="980" y="600"/>
                      <a:pt x="1034" y="614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97" name="Text Box 61"/>
              <p:cNvSpPr txBox="1">
                <a:spLocks noChangeArrowheads="1"/>
              </p:cNvSpPr>
              <p:nvPr/>
            </p:nvSpPr>
            <p:spPr bwMode="auto">
              <a:xfrm>
                <a:off x="3540" y="2524"/>
                <a:ext cx="18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5398" name="Text Box 62"/>
              <p:cNvSpPr txBox="1">
                <a:spLocks noChangeArrowheads="1"/>
              </p:cNvSpPr>
              <p:nvPr/>
            </p:nvSpPr>
            <p:spPr bwMode="auto">
              <a:xfrm>
                <a:off x="5016" y="2481"/>
                <a:ext cx="3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Times New Roman" charset="0"/>
                  </a:rPr>
                  <a:t>+</a:t>
                </a:r>
                <a:r>
                  <a:rPr lang="pt-BR" altLang="pt-BR" sz="1800">
                    <a:latin typeface="Times New Roman" charset="0"/>
                    <a:sym typeface="Symbol" pitchFamily="18" charset="2"/>
                  </a:rPr>
                  <a:t></a:t>
                </a:r>
                <a:endParaRPr lang="pt-BR" altLang="pt-BR" sz="1800">
                  <a:latin typeface="Times New Roman" charset="0"/>
                </a:endParaRPr>
              </a:p>
            </p:txBody>
          </p:sp>
        </p:grpSp>
        <p:graphicFrame>
          <p:nvGraphicFramePr>
            <p:cNvPr id="15390" name="Object 63"/>
            <p:cNvGraphicFramePr>
              <a:graphicFrameLocks noChangeAspect="1"/>
            </p:cNvGraphicFramePr>
            <p:nvPr/>
          </p:nvGraphicFramePr>
          <p:xfrm>
            <a:off x="3683" y="2502"/>
            <a:ext cx="17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7" name="Equation" r:id="rId25" imgW="190500" imgH="228600" progId="Equation.DSMT4">
                    <p:embed/>
                  </p:oleObj>
                </mc:Choice>
                <mc:Fallback>
                  <p:oleObj name="Equation" r:id="rId25" imgW="190500" imgH="2286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" y="2502"/>
                          <a:ext cx="172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1" name="Object 64"/>
            <p:cNvGraphicFramePr>
              <a:graphicFrameLocks noChangeAspect="1"/>
            </p:cNvGraphicFramePr>
            <p:nvPr/>
          </p:nvGraphicFramePr>
          <p:xfrm>
            <a:off x="4595" y="2502"/>
            <a:ext cx="16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8" name="Equation" r:id="rId27" imgW="177646" imgH="228402" progId="Equation.DSMT4">
                    <p:embed/>
                  </p:oleObj>
                </mc:Choice>
                <mc:Fallback>
                  <p:oleObj name="Equation" r:id="rId27" imgW="177646" imgH="228402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5" y="2502"/>
                          <a:ext cx="160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2" name="Object 65"/>
            <p:cNvGraphicFramePr>
              <a:graphicFrameLocks noChangeAspect="1"/>
            </p:cNvGraphicFramePr>
            <p:nvPr/>
          </p:nvGraphicFramePr>
          <p:xfrm>
            <a:off x="4008" y="2064"/>
            <a:ext cx="30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9" name="Equation" r:id="rId29" imgW="342603" imgH="177646" progId="Equation.DSMT4">
                    <p:embed/>
                  </p:oleObj>
                </mc:Choice>
                <mc:Fallback>
                  <p:oleObj name="Equation" r:id="rId29" imgW="342603" imgH="177646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8" y="2064"/>
                          <a:ext cx="30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93" name="Object 66"/>
            <p:cNvGraphicFramePr>
              <a:graphicFrameLocks noChangeAspect="1"/>
            </p:cNvGraphicFramePr>
            <p:nvPr/>
          </p:nvGraphicFramePr>
          <p:xfrm>
            <a:off x="4145" y="2838"/>
            <a:ext cx="127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0" name="Equation" r:id="rId31" imgW="1422400" imgH="228600" progId="Equation.DSMT4">
                    <p:embed/>
                  </p:oleObj>
                </mc:Choice>
                <mc:Fallback>
                  <p:oleObj name="Equation" r:id="rId31" imgW="1422400" imgH="2286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2838"/>
                          <a:ext cx="127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2" name="Group 79"/>
          <p:cNvGrpSpPr>
            <a:grpSpLocks/>
          </p:cNvGrpSpPr>
          <p:nvPr/>
        </p:nvGrpSpPr>
        <p:grpSpPr bwMode="auto">
          <a:xfrm>
            <a:off x="1219200" y="665163"/>
            <a:ext cx="6656388" cy="661987"/>
            <a:chOff x="768" y="419"/>
            <a:chExt cx="4193" cy="417"/>
          </a:xfrm>
        </p:grpSpPr>
        <p:grpSp>
          <p:nvGrpSpPr>
            <p:cNvPr id="15382" name="Group 75"/>
            <p:cNvGrpSpPr>
              <a:grpSpLocks/>
            </p:cNvGrpSpPr>
            <p:nvPr/>
          </p:nvGrpSpPr>
          <p:grpSpPr bwMode="auto">
            <a:xfrm>
              <a:off x="4187" y="422"/>
              <a:ext cx="774" cy="414"/>
              <a:chOff x="4187" y="422"/>
              <a:chExt cx="774" cy="414"/>
            </a:xfrm>
          </p:grpSpPr>
          <p:graphicFrame>
            <p:nvGraphicFramePr>
              <p:cNvPr id="15384" name="Object 74"/>
              <p:cNvGraphicFramePr>
                <a:graphicFrameLocks noChangeAspect="1"/>
              </p:cNvGraphicFramePr>
              <p:nvPr/>
            </p:nvGraphicFramePr>
            <p:xfrm>
              <a:off x="4193" y="432"/>
              <a:ext cx="768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01" name="Equation" r:id="rId33" imgW="457200" imgH="241300" progId="Equation.DSMT4">
                      <p:embed/>
                    </p:oleObj>
                  </mc:Choice>
                  <mc:Fallback>
                    <p:oleObj name="Equation" r:id="rId33" imgW="457200" imgH="241300" progId="Equation.DSMT4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3" y="432"/>
                            <a:ext cx="768" cy="4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5" name="Object 73"/>
              <p:cNvGraphicFramePr>
                <a:graphicFrameLocks noChangeAspect="1"/>
              </p:cNvGraphicFramePr>
              <p:nvPr/>
            </p:nvGraphicFramePr>
            <p:xfrm>
              <a:off x="4187" y="422"/>
              <a:ext cx="768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02" name="Equation" r:id="rId35" imgW="457200" imgH="241300" progId="Equation.DSMT4">
                      <p:embed/>
                    </p:oleObj>
                  </mc:Choice>
                  <mc:Fallback>
                    <p:oleObj name="Equation" r:id="rId35" imgW="457200" imgH="241300" progId="Equation.DSMT4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7" y="422"/>
                            <a:ext cx="768" cy="4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8797" name="Rectangle 77"/>
            <p:cNvSpPr>
              <a:spLocks noChangeArrowheads="1"/>
            </p:cNvSpPr>
            <p:nvPr/>
          </p:nvSpPr>
          <p:spPr bwMode="auto">
            <a:xfrm>
              <a:off x="768" y="419"/>
              <a:ext cx="34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</a:rPr>
                <a:t>Intervalo de Confiança para</a:t>
              </a:r>
            </a:p>
          </p:txBody>
        </p:sp>
      </p:grpSp>
      <p:graphicFrame>
        <p:nvGraphicFramePr>
          <p:cNvPr id="158800" name="Object 80"/>
          <p:cNvGraphicFramePr>
            <a:graphicFrameLocks noChangeAspect="1"/>
          </p:cNvGraphicFramePr>
          <p:nvPr/>
        </p:nvGraphicFramePr>
        <p:xfrm>
          <a:off x="877888" y="4379913"/>
          <a:ext cx="239553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3" name="Equation" r:id="rId37" imgW="1676400" imgH="457200" progId="Equation.DSMT4">
                  <p:embed/>
                </p:oleObj>
              </mc:Choice>
              <mc:Fallback>
                <p:oleObj name="Equation" r:id="rId37" imgW="1676400" imgH="4572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4379913"/>
                        <a:ext cx="2395537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89"/>
          <p:cNvGrpSpPr>
            <a:grpSpLocks/>
          </p:cNvGrpSpPr>
          <p:nvPr/>
        </p:nvGrpSpPr>
        <p:grpSpPr bwMode="auto">
          <a:xfrm>
            <a:off x="1462088" y="6178550"/>
            <a:ext cx="1565275" cy="366713"/>
            <a:chOff x="921" y="3892"/>
            <a:chExt cx="986" cy="231"/>
          </a:xfrm>
        </p:grpSpPr>
        <p:sp>
          <p:nvSpPr>
            <p:cNvPr id="15380" name="Text Box 30"/>
            <p:cNvSpPr txBox="1">
              <a:spLocks noChangeArrowheads="1"/>
            </p:cNvSpPr>
            <p:nvPr/>
          </p:nvSpPr>
          <p:spPr bwMode="auto">
            <a:xfrm>
              <a:off x="921" y="3892"/>
              <a:ext cx="6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solidFill>
                    <a:srgbClr val="FF3300"/>
                  </a:solidFill>
                </a:rPr>
                <a:t>IC para</a:t>
              </a:r>
              <a:endParaRPr lang="pt-BR" altLang="pt-BR" sz="1800" baseline="-25000">
                <a:solidFill>
                  <a:srgbClr val="FF3300"/>
                </a:solidFill>
                <a:latin typeface="Times New Roman" charset="0"/>
              </a:endParaRPr>
            </a:p>
          </p:txBody>
        </p:sp>
        <p:graphicFrame>
          <p:nvGraphicFramePr>
            <p:cNvPr id="15381" name="Object 81"/>
            <p:cNvGraphicFramePr>
              <a:graphicFrameLocks noChangeAspect="1"/>
            </p:cNvGraphicFramePr>
            <p:nvPr/>
          </p:nvGraphicFramePr>
          <p:xfrm>
            <a:off x="1495" y="3902"/>
            <a:ext cx="4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4" name="Equation" r:id="rId39" imgW="457200" imgH="241300" progId="Equation.DSMT4">
                    <p:embed/>
                  </p:oleObj>
                </mc:Choice>
                <mc:Fallback>
                  <p:oleObj name="Equation" r:id="rId39" imgW="457200" imgH="24130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5" y="3902"/>
                          <a:ext cx="4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8805" name="Text Box 85"/>
          <p:cNvSpPr txBox="1">
            <a:spLocks noChangeArrowheads="1"/>
          </p:cNvSpPr>
          <p:nvPr/>
        </p:nvSpPr>
        <p:spPr bwMode="auto">
          <a:xfrm>
            <a:off x="4632325" y="5149850"/>
            <a:ext cx="32543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OBS: por exemplo, se </a:t>
            </a:r>
            <a:r>
              <a:rPr lang="pt-BR" altLang="pt-BR" sz="1600">
                <a:latin typeface="Times New Roman" charset="0"/>
              </a:rPr>
              <a:t>1 - </a:t>
            </a:r>
            <a:r>
              <a:rPr lang="pt-BR" altLang="pt-BR" sz="1600" i="1">
                <a:latin typeface="Times New Roman" charset="0"/>
                <a:sym typeface="Symbol" pitchFamily="18" charset="2"/>
              </a:rPr>
              <a:t></a:t>
            </a:r>
            <a:r>
              <a:rPr lang="pt-BR" altLang="pt-BR" sz="1600">
                <a:latin typeface="Times New Roman" charset="0"/>
                <a:sym typeface="Symbol" pitchFamily="18" charset="2"/>
              </a:rPr>
              <a:t> = 95%</a:t>
            </a:r>
            <a:endParaRPr lang="pt-BR" altLang="pt-BR" sz="1600">
              <a:latin typeface="Times New Roman" charset="0"/>
            </a:endParaRPr>
          </a:p>
        </p:txBody>
      </p:sp>
      <p:graphicFrame>
        <p:nvGraphicFramePr>
          <p:cNvPr id="158806" name="Object 86"/>
          <p:cNvGraphicFramePr>
            <a:graphicFrameLocks noChangeAspect="1"/>
          </p:cNvGraphicFramePr>
          <p:nvPr/>
        </p:nvGraphicFramePr>
        <p:xfrm>
          <a:off x="4751388" y="5638800"/>
          <a:ext cx="15589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" name="Equation" r:id="rId41" imgW="1091726" imgH="241195" progId="Equation.DSMT4">
                  <p:embed/>
                </p:oleObj>
              </mc:Choice>
              <mc:Fallback>
                <p:oleObj name="Equation" r:id="rId41" imgW="1091726" imgH="241195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5638800"/>
                        <a:ext cx="15589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807" name="Object 87"/>
          <p:cNvGraphicFramePr>
            <a:graphicFrameLocks noChangeAspect="1"/>
          </p:cNvGraphicFramePr>
          <p:nvPr/>
        </p:nvGraphicFramePr>
        <p:xfrm>
          <a:off x="4751388" y="6057900"/>
          <a:ext cx="15414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6" name="Equation" r:id="rId43" imgW="1079032" imgH="241195" progId="Equation.DSMT4">
                  <p:embed/>
                </p:oleObj>
              </mc:Choice>
              <mc:Fallback>
                <p:oleObj name="Equation" r:id="rId43" imgW="1079032" imgH="241195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6057900"/>
                        <a:ext cx="154146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808" name="Object 88"/>
          <p:cNvGraphicFramePr>
            <a:graphicFrameLocks noChangeAspect="1"/>
          </p:cNvGraphicFramePr>
          <p:nvPr/>
        </p:nvGraphicFramePr>
        <p:xfrm>
          <a:off x="6400800" y="5516563"/>
          <a:ext cx="19780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7" name="Equation" r:id="rId45" imgW="1384300" imgH="431800" progId="Equation.DSMT4">
                  <p:embed/>
                </p:oleObj>
              </mc:Choice>
              <mc:Fallback>
                <p:oleObj name="Equation" r:id="rId45" imgW="1384300" imgH="4318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16563"/>
                        <a:ext cx="19780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AE52D6-0EC7-40C7-9DB8-DE0D773DE476}" type="slidenum">
              <a:rPr lang="pt-BR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49" grpId="0" animBg="1"/>
      <p:bldP spid="15880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250825" y="1512888"/>
            <a:ext cx="86645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 duas v.a. quaisquer têm distribuições desconhecidas com médias e variâncias também desconhecidas. Retira-se uma amostra de cada população e calcula-se a média e a variância para cada amostra. Construa um IC de </a:t>
            </a:r>
            <a:r>
              <a:rPr lang="pt-BR" altLang="pt-BR" sz="1600">
                <a:latin typeface="Times New Roman" charset="0"/>
              </a:rPr>
              <a:t>95%</a:t>
            </a:r>
            <a:r>
              <a:rPr lang="pt-BR" altLang="pt-BR" sz="1600"/>
              <a:t> para a razão entre variâncias e para a diferença entre médias supondo que</a:t>
            </a:r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712788" y="2667000"/>
          <a:ext cx="26670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Equation" r:id="rId3" imgW="1866900" imgH="482600" progId="Equation.DSMT4">
                  <p:embed/>
                </p:oleObj>
              </mc:Choice>
              <mc:Fallback>
                <p:oleObj name="Equation" r:id="rId3" imgW="18669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667000"/>
                        <a:ext cx="26670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Group 39"/>
          <p:cNvGrpSpPr>
            <a:grpSpLocks/>
          </p:cNvGrpSpPr>
          <p:nvPr/>
        </p:nvGrpSpPr>
        <p:grpSpPr bwMode="auto">
          <a:xfrm>
            <a:off x="2438400" y="646113"/>
            <a:ext cx="4352925" cy="657225"/>
            <a:chOff x="1488" y="3686"/>
            <a:chExt cx="2742" cy="414"/>
          </a:xfrm>
        </p:grpSpPr>
        <p:sp>
          <p:nvSpPr>
            <p:cNvPr id="161825" name="Rectangle 33"/>
            <p:cNvSpPr>
              <a:spLocks noChangeArrowheads="1"/>
            </p:cNvSpPr>
            <p:nvPr/>
          </p:nvSpPr>
          <p:spPr bwMode="auto">
            <a:xfrm>
              <a:off x="1488" y="3696"/>
              <a:ext cx="199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</a:rPr>
                <a:t>IC para </a:t>
              </a:r>
              <a:r>
                <a:rPr lang="pt-BR" sz="3200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  <a:sym typeface="Symbol" pitchFamily="18" charset="2"/>
                </a:rPr>
                <a:t></a:t>
              </a:r>
              <a:r>
                <a:rPr lang="pt-BR" sz="32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  <a:sym typeface="Symbol" pitchFamily="18" charset="2"/>
                </a:rPr>
                <a:t>1</a:t>
              </a:r>
              <a:r>
                <a:rPr lang="pt-BR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  <a:sym typeface="Symbol" pitchFamily="18" charset="2"/>
                </a:rPr>
                <a:t> -</a:t>
              </a:r>
              <a:r>
                <a:rPr lang="pt-BR" sz="3200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  <a:sym typeface="Symbol" pitchFamily="18" charset="2"/>
                </a:rPr>
                <a:t> </a:t>
              </a:r>
              <a:r>
                <a:rPr lang="pt-BR" sz="32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  <a:sym typeface="Symbol" pitchFamily="18" charset="2"/>
                </a:rPr>
                <a:t>2</a:t>
              </a:r>
              <a:r>
                <a:rPr lang="pt-BR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  <a:sym typeface="Symbol" pitchFamily="18" charset="2"/>
                </a:rPr>
                <a:t> e</a:t>
              </a:r>
            </a:p>
          </p:txBody>
        </p:sp>
        <p:grpSp>
          <p:nvGrpSpPr>
            <p:cNvPr id="16425" name="Group 35"/>
            <p:cNvGrpSpPr>
              <a:grpSpLocks/>
            </p:cNvGrpSpPr>
            <p:nvPr/>
          </p:nvGrpSpPr>
          <p:grpSpPr bwMode="auto">
            <a:xfrm>
              <a:off x="3456" y="3686"/>
              <a:ext cx="774" cy="414"/>
              <a:chOff x="4187" y="422"/>
              <a:chExt cx="774" cy="414"/>
            </a:xfrm>
          </p:grpSpPr>
          <p:graphicFrame>
            <p:nvGraphicFramePr>
              <p:cNvPr id="16426" name="Object 36"/>
              <p:cNvGraphicFramePr>
                <a:graphicFrameLocks noChangeAspect="1"/>
              </p:cNvGraphicFramePr>
              <p:nvPr/>
            </p:nvGraphicFramePr>
            <p:xfrm>
              <a:off x="4193" y="432"/>
              <a:ext cx="768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9" name="Equation" r:id="rId5" imgW="457200" imgH="241300" progId="Equation.DSMT4">
                      <p:embed/>
                    </p:oleObj>
                  </mc:Choice>
                  <mc:Fallback>
                    <p:oleObj name="Equation" r:id="rId5" imgW="457200" imgH="241300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3" y="432"/>
                            <a:ext cx="768" cy="4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27" name="Object 37"/>
              <p:cNvGraphicFramePr>
                <a:graphicFrameLocks noChangeAspect="1"/>
              </p:cNvGraphicFramePr>
              <p:nvPr/>
            </p:nvGraphicFramePr>
            <p:xfrm>
              <a:off x="4187" y="422"/>
              <a:ext cx="768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0" name="Equation" r:id="rId7" imgW="457200" imgH="241300" progId="Equation.DSMT4">
                      <p:embed/>
                    </p:oleObj>
                  </mc:Choice>
                  <mc:Fallback>
                    <p:oleObj name="Equation" r:id="rId7" imgW="457200" imgH="241300" progId="Equation.DSMT4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7" y="422"/>
                            <a:ext cx="768" cy="4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58813" y="3529013"/>
            <a:ext cx="1492250" cy="342900"/>
            <a:chOff x="480" y="2223"/>
            <a:chExt cx="940" cy="216"/>
          </a:xfrm>
        </p:grpSpPr>
        <p:sp>
          <p:nvSpPr>
            <p:cNvPr id="16422" name="Text Box 43"/>
            <p:cNvSpPr txBox="1">
              <a:spLocks noChangeArrowheads="1"/>
            </p:cNvSpPr>
            <p:nvPr/>
          </p:nvSpPr>
          <p:spPr bwMode="auto">
            <a:xfrm>
              <a:off x="480" y="2223"/>
              <a:ext cx="5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IC para</a:t>
              </a:r>
              <a:endParaRPr lang="pt-BR" altLang="pt-BR" sz="1600" baseline="-25000">
                <a:latin typeface="Times New Roman" charset="0"/>
              </a:endParaRPr>
            </a:p>
          </p:txBody>
        </p:sp>
        <p:graphicFrame>
          <p:nvGraphicFramePr>
            <p:cNvPr id="16423" name="Object 44"/>
            <p:cNvGraphicFramePr>
              <a:graphicFrameLocks noChangeAspect="1"/>
            </p:cNvGraphicFramePr>
            <p:nvPr/>
          </p:nvGraphicFramePr>
          <p:xfrm>
            <a:off x="1008" y="2223"/>
            <a:ext cx="4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1" name="Equation" r:id="rId9" imgW="457200" imgH="241300" progId="Equation.DSMT4">
                    <p:embed/>
                  </p:oleObj>
                </mc:Choice>
                <mc:Fallback>
                  <p:oleObj name="Equation" r:id="rId9" imgW="457200" imgH="2413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223"/>
                          <a:ext cx="4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838" name="Object 46"/>
          <p:cNvGraphicFramePr>
            <a:graphicFrameLocks noChangeAspect="1"/>
          </p:cNvGraphicFramePr>
          <p:nvPr/>
        </p:nvGraphicFramePr>
        <p:xfrm>
          <a:off x="731838" y="3962400"/>
          <a:ext cx="26844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2" name="Equation" r:id="rId11" imgW="1879600" imgH="457200" progId="Equation.DSMT4">
                  <p:embed/>
                </p:oleObj>
              </mc:Choice>
              <mc:Fallback>
                <p:oleObj name="Equation" r:id="rId11" imgW="1879600" imgH="457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962400"/>
                        <a:ext cx="26844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5256213" y="3276600"/>
            <a:ext cx="3306762" cy="2286000"/>
            <a:chOff x="3311" y="2064"/>
            <a:chExt cx="2083" cy="1440"/>
          </a:xfrm>
        </p:grpSpPr>
        <p:sp>
          <p:nvSpPr>
            <p:cNvPr id="16407" name="Line 49"/>
            <p:cNvSpPr>
              <a:spLocks noChangeShapeType="1"/>
            </p:cNvSpPr>
            <p:nvPr/>
          </p:nvSpPr>
          <p:spPr bwMode="auto">
            <a:xfrm flipV="1">
              <a:off x="4824" y="291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6408" name="Object 50"/>
            <p:cNvGraphicFramePr>
              <a:graphicFrameLocks noChangeAspect="1"/>
            </p:cNvGraphicFramePr>
            <p:nvPr/>
          </p:nvGraphicFramePr>
          <p:xfrm>
            <a:off x="4952" y="2779"/>
            <a:ext cx="354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3" name="Equation" r:id="rId13" imgW="393529" imgH="190417" progId="Equation.DSMT4">
                    <p:embed/>
                  </p:oleObj>
                </mc:Choice>
                <mc:Fallback>
                  <p:oleObj name="Equation" r:id="rId13" imgW="393529" imgH="190417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2" y="2779"/>
                          <a:ext cx="354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Line 52"/>
            <p:cNvSpPr>
              <a:spLocks noChangeShapeType="1"/>
            </p:cNvSpPr>
            <p:nvPr/>
          </p:nvSpPr>
          <p:spPr bwMode="auto">
            <a:xfrm flipH="1" flipV="1">
              <a:off x="3567" y="291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aphicFrame>
          <p:nvGraphicFramePr>
            <p:cNvPr id="16410" name="Object 53"/>
            <p:cNvGraphicFramePr>
              <a:graphicFrameLocks noChangeAspect="1"/>
            </p:cNvGraphicFramePr>
            <p:nvPr/>
          </p:nvGraphicFramePr>
          <p:xfrm>
            <a:off x="3311" y="2779"/>
            <a:ext cx="355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4" name="Equation" r:id="rId15" imgW="393529" imgH="190417" progId="Equation.DSMT4">
                    <p:embed/>
                  </p:oleObj>
                </mc:Choice>
                <mc:Fallback>
                  <p:oleObj name="Equation" r:id="rId15" imgW="393529" imgH="190417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2779"/>
                          <a:ext cx="355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1" name="Freeform 54"/>
            <p:cNvSpPr>
              <a:spLocks/>
            </p:cNvSpPr>
            <p:nvPr/>
          </p:nvSpPr>
          <p:spPr bwMode="auto">
            <a:xfrm>
              <a:off x="3818" y="2312"/>
              <a:ext cx="903" cy="956"/>
            </a:xfrm>
            <a:custGeom>
              <a:avLst/>
              <a:gdLst>
                <a:gd name="T0" fmla="*/ 0 w 581"/>
                <a:gd name="T1" fmla="*/ 3298903 h 608"/>
                <a:gd name="T2" fmla="*/ 0 w 581"/>
                <a:gd name="T3" fmla="*/ 1656323 h 608"/>
                <a:gd name="T4" fmla="*/ 104740 w 581"/>
                <a:gd name="T5" fmla="*/ 1290462 h 608"/>
                <a:gd name="T6" fmla="*/ 217963 w 581"/>
                <a:gd name="T7" fmla="*/ 928976 h 608"/>
                <a:gd name="T8" fmla="*/ 305147 w 581"/>
                <a:gd name="T9" fmla="*/ 641069 h 608"/>
                <a:gd name="T10" fmla="*/ 448409 w 581"/>
                <a:gd name="T11" fmla="*/ 368764 h 608"/>
                <a:gd name="T12" fmla="*/ 551728 w 581"/>
                <a:gd name="T13" fmla="*/ 173289 h 608"/>
                <a:gd name="T14" fmla="*/ 721974 w 581"/>
                <a:gd name="T15" fmla="*/ 27609 h 608"/>
                <a:gd name="T16" fmla="*/ 864246 w 581"/>
                <a:gd name="T17" fmla="*/ 0 h 608"/>
                <a:gd name="T18" fmla="*/ 1014601 w 581"/>
                <a:gd name="T19" fmla="*/ 107330 h 608"/>
                <a:gd name="T20" fmla="*/ 1171012 w 581"/>
                <a:gd name="T21" fmla="*/ 248505 h 608"/>
                <a:gd name="T22" fmla="*/ 1349290 w 581"/>
                <a:gd name="T23" fmla="*/ 434162 h 608"/>
                <a:gd name="T24" fmla="*/ 1546478 w 581"/>
                <a:gd name="T25" fmla="*/ 731752 h 608"/>
                <a:gd name="T26" fmla="*/ 1743993 w 581"/>
                <a:gd name="T27" fmla="*/ 1020148 h 608"/>
                <a:gd name="T28" fmla="*/ 1931136 w 581"/>
                <a:gd name="T29" fmla="*/ 1346249 h 608"/>
                <a:gd name="T30" fmla="*/ 2172444 w 581"/>
                <a:gd name="T31" fmla="*/ 1736972 h 608"/>
                <a:gd name="T32" fmla="*/ 2424760 w 581"/>
                <a:gd name="T33" fmla="*/ 2139484 h 608"/>
                <a:gd name="T34" fmla="*/ 2528582 w 581"/>
                <a:gd name="T35" fmla="*/ 2332480 h 608"/>
                <a:gd name="T36" fmla="*/ 2528582 w 581"/>
                <a:gd name="T37" fmla="*/ 3298903 h 608"/>
                <a:gd name="T38" fmla="*/ 0 w 581"/>
                <a:gd name="T39" fmla="*/ 3298903 h 6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1"/>
                <a:gd name="T61" fmla="*/ 0 h 608"/>
                <a:gd name="T62" fmla="*/ 581 w 581"/>
                <a:gd name="T63" fmla="*/ 608 h 6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1" h="608">
                  <a:moveTo>
                    <a:pt x="0" y="608"/>
                  </a:moveTo>
                  <a:lnTo>
                    <a:pt x="0" y="305"/>
                  </a:lnTo>
                  <a:lnTo>
                    <a:pt x="24" y="238"/>
                  </a:lnTo>
                  <a:lnTo>
                    <a:pt x="50" y="171"/>
                  </a:lnTo>
                  <a:lnTo>
                    <a:pt x="70" y="118"/>
                  </a:lnTo>
                  <a:lnTo>
                    <a:pt x="103" y="68"/>
                  </a:lnTo>
                  <a:lnTo>
                    <a:pt x="127" y="32"/>
                  </a:lnTo>
                  <a:lnTo>
                    <a:pt x="166" y="5"/>
                  </a:lnTo>
                  <a:lnTo>
                    <a:pt x="199" y="0"/>
                  </a:lnTo>
                  <a:lnTo>
                    <a:pt x="233" y="20"/>
                  </a:lnTo>
                  <a:lnTo>
                    <a:pt x="269" y="46"/>
                  </a:lnTo>
                  <a:lnTo>
                    <a:pt x="310" y="80"/>
                  </a:lnTo>
                  <a:lnTo>
                    <a:pt x="355" y="135"/>
                  </a:lnTo>
                  <a:lnTo>
                    <a:pt x="401" y="188"/>
                  </a:lnTo>
                  <a:lnTo>
                    <a:pt x="444" y="248"/>
                  </a:lnTo>
                  <a:lnTo>
                    <a:pt x="499" y="320"/>
                  </a:lnTo>
                  <a:lnTo>
                    <a:pt x="557" y="394"/>
                  </a:lnTo>
                  <a:lnTo>
                    <a:pt x="581" y="430"/>
                  </a:lnTo>
                  <a:lnTo>
                    <a:pt x="581" y="608"/>
                  </a:lnTo>
                  <a:lnTo>
                    <a:pt x="0" y="608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6412" name="Group 77"/>
            <p:cNvGrpSpPr>
              <a:grpSpLocks/>
            </p:cNvGrpSpPr>
            <p:nvPr/>
          </p:nvGrpSpPr>
          <p:grpSpPr bwMode="auto">
            <a:xfrm>
              <a:off x="4490" y="2095"/>
              <a:ext cx="487" cy="309"/>
              <a:chOff x="4490" y="2095"/>
              <a:chExt cx="487" cy="309"/>
            </a:xfrm>
          </p:grpSpPr>
          <p:sp>
            <p:nvSpPr>
              <p:cNvPr id="16420" name="Line 57"/>
              <p:cNvSpPr>
                <a:spLocks noChangeShapeType="1"/>
              </p:cNvSpPr>
              <p:nvPr/>
            </p:nvSpPr>
            <p:spPr bwMode="auto">
              <a:xfrm flipH="1">
                <a:off x="4490" y="22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6421" name="Object 58"/>
              <p:cNvGraphicFramePr>
                <a:graphicFrameLocks noChangeAspect="1"/>
              </p:cNvGraphicFramePr>
              <p:nvPr/>
            </p:nvGraphicFramePr>
            <p:xfrm>
              <a:off x="4669" y="2095"/>
              <a:ext cx="3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55" name="Equation" r:id="rId16" imgW="342751" imgH="241195" progId="Equation.DSMT4">
                      <p:embed/>
                    </p:oleObj>
                  </mc:Choice>
                  <mc:Fallback>
                    <p:oleObj name="Equation" r:id="rId16" imgW="342751" imgH="241195" progId="Equation.DSMT4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9" y="2095"/>
                            <a:ext cx="308" cy="21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13" name="Freeform 59"/>
            <p:cNvSpPr>
              <a:spLocks/>
            </p:cNvSpPr>
            <p:nvPr/>
          </p:nvSpPr>
          <p:spPr bwMode="auto">
            <a:xfrm>
              <a:off x="3678" y="2064"/>
              <a:ext cx="1716" cy="1207"/>
            </a:xfrm>
            <a:custGeom>
              <a:avLst/>
              <a:gdLst>
                <a:gd name="T0" fmla="*/ 0 w 1104"/>
                <a:gd name="T1" fmla="*/ 0 h 768"/>
                <a:gd name="T2" fmla="*/ 0 w 1104"/>
                <a:gd name="T3" fmla="*/ 4129584 h 768"/>
                <a:gd name="T4" fmla="*/ 4812262 w 1104"/>
                <a:gd name="T5" fmla="*/ 4129584 h 768"/>
                <a:gd name="T6" fmla="*/ 0 60000 65536"/>
                <a:gd name="T7" fmla="*/ 0 60000 65536"/>
                <a:gd name="T8" fmla="*/ 0 60000 65536"/>
                <a:gd name="T9" fmla="*/ 0 w 1104"/>
                <a:gd name="T10" fmla="*/ 0 h 768"/>
                <a:gd name="T11" fmla="*/ 1104 w 1104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768">
                  <a:moveTo>
                    <a:pt x="0" y="0"/>
                  </a:moveTo>
                  <a:lnTo>
                    <a:pt x="0" y="768"/>
                  </a:lnTo>
                  <a:lnTo>
                    <a:pt x="1104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14" name="Freeform 60"/>
            <p:cNvSpPr>
              <a:spLocks/>
            </p:cNvSpPr>
            <p:nvPr/>
          </p:nvSpPr>
          <p:spPr bwMode="auto">
            <a:xfrm>
              <a:off x="3672" y="2298"/>
              <a:ext cx="1607" cy="1014"/>
            </a:xfrm>
            <a:custGeom>
              <a:avLst/>
              <a:gdLst>
                <a:gd name="T0" fmla="*/ 0 w 1034"/>
                <a:gd name="T1" fmla="*/ 3336634 h 645"/>
                <a:gd name="T2" fmla="*/ 1191903 w 1034"/>
                <a:gd name="T3" fmla="*/ 65173 h 645"/>
                <a:gd name="T4" fmla="*/ 3361832 w 1034"/>
                <a:gd name="T5" fmla="*/ 2948523 h 645"/>
                <a:gd name="T6" fmla="*/ 4497356 w 1034"/>
                <a:gd name="T7" fmla="*/ 3319849 h 6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34"/>
                <a:gd name="T13" fmla="*/ 0 h 645"/>
                <a:gd name="T14" fmla="*/ 1034 w 1034"/>
                <a:gd name="T15" fmla="*/ 645 h 6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34" h="645">
                  <a:moveTo>
                    <a:pt x="0" y="617"/>
                  </a:moveTo>
                  <a:cubicBezTo>
                    <a:pt x="46" y="516"/>
                    <a:pt x="145" y="24"/>
                    <a:pt x="274" y="12"/>
                  </a:cubicBezTo>
                  <a:cubicBezTo>
                    <a:pt x="403" y="0"/>
                    <a:pt x="646" y="445"/>
                    <a:pt x="773" y="545"/>
                  </a:cubicBezTo>
                  <a:cubicBezTo>
                    <a:pt x="900" y="645"/>
                    <a:pt x="980" y="600"/>
                    <a:pt x="1034" y="614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15" name="Text Box 61"/>
            <p:cNvSpPr txBox="1">
              <a:spLocks noChangeArrowheads="1"/>
            </p:cNvSpPr>
            <p:nvPr/>
          </p:nvSpPr>
          <p:spPr bwMode="auto">
            <a:xfrm>
              <a:off x="3588" y="329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0</a:t>
              </a:r>
            </a:p>
          </p:txBody>
        </p:sp>
        <p:sp>
          <p:nvSpPr>
            <p:cNvPr id="16416" name="Text Box 62"/>
            <p:cNvSpPr txBox="1">
              <a:spLocks noChangeArrowheads="1"/>
            </p:cNvSpPr>
            <p:nvPr/>
          </p:nvSpPr>
          <p:spPr bwMode="auto">
            <a:xfrm>
              <a:off x="5064" y="3249"/>
              <a:ext cx="3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Times New Roman" charset="0"/>
                </a:rPr>
                <a:t>+</a:t>
              </a:r>
              <a:r>
                <a:rPr lang="pt-BR" altLang="pt-BR" sz="1800">
                  <a:latin typeface="Times New Roman" charset="0"/>
                  <a:sym typeface="Symbol" pitchFamily="18" charset="2"/>
                </a:rPr>
                <a:t></a:t>
              </a:r>
              <a:endParaRPr lang="pt-BR" altLang="pt-BR" sz="1800">
                <a:latin typeface="Times New Roman" charset="0"/>
              </a:endParaRPr>
            </a:p>
          </p:txBody>
        </p:sp>
        <p:graphicFrame>
          <p:nvGraphicFramePr>
            <p:cNvPr id="16417" name="Object 63"/>
            <p:cNvGraphicFramePr>
              <a:graphicFrameLocks noChangeAspect="1"/>
            </p:cNvGraphicFramePr>
            <p:nvPr/>
          </p:nvGraphicFramePr>
          <p:xfrm>
            <a:off x="3731" y="3270"/>
            <a:ext cx="172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6" name="Equation" r:id="rId18" imgW="190500" imgH="228600" progId="Equation.DSMT4">
                    <p:embed/>
                  </p:oleObj>
                </mc:Choice>
                <mc:Fallback>
                  <p:oleObj name="Equation" r:id="rId18" imgW="190500" imgH="2286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3270"/>
                          <a:ext cx="172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8" name="Object 64"/>
            <p:cNvGraphicFramePr>
              <a:graphicFrameLocks noChangeAspect="1"/>
            </p:cNvGraphicFramePr>
            <p:nvPr/>
          </p:nvGraphicFramePr>
          <p:xfrm>
            <a:off x="4643" y="3270"/>
            <a:ext cx="16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7" name="Equation" r:id="rId20" imgW="177646" imgH="228402" progId="Equation.DSMT4">
                    <p:embed/>
                  </p:oleObj>
                </mc:Choice>
                <mc:Fallback>
                  <p:oleObj name="Equation" r:id="rId20" imgW="177646" imgH="228402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3" y="3270"/>
                          <a:ext cx="160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9" name="Object 65"/>
            <p:cNvGraphicFramePr>
              <a:graphicFrameLocks noChangeAspect="1"/>
            </p:cNvGraphicFramePr>
            <p:nvPr/>
          </p:nvGraphicFramePr>
          <p:xfrm>
            <a:off x="4067" y="2826"/>
            <a:ext cx="286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58" name="Equation" r:id="rId22" imgW="317225" imgH="190335" progId="Equation.DSMT4">
                    <p:embed/>
                  </p:oleObj>
                </mc:Choice>
                <mc:Fallback>
                  <p:oleObj name="Equation" r:id="rId22" imgW="317225" imgH="190335" progId="Equation.DSMT4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2826"/>
                          <a:ext cx="286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5"/>
          <p:cNvGrpSpPr>
            <a:grpSpLocks/>
          </p:cNvGrpSpPr>
          <p:nvPr/>
        </p:nvGrpSpPr>
        <p:grpSpPr bwMode="auto">
          <a:xfrm>
            <a:off x="5891213" y="5465763"/>
            <a:ext cx="1751012" cy="706437"/>
            <a:chOff x="3696" y="3443"/>
            <a:chExt cx="1103" cy="445"/>
          </a:xfrm>
        </p:grpSpPr>
        <p:grpSp>
          <p:nvGrpSpPr>
            <p:cNvPr id="16401" name="Group 69"/>
            <p:cNvGrpSpPr>
              <a:grpSpLocks/>
            </p:cNvGrpSpPr>
            <p:nvPr/>
          </p:nvGrpSpPr>
          <p:grpSpPr bwMode="auto">
            <a:xfrm>
              <a:off x="4616" y="3443"/>
              <a:ext cx="183" cy="445"/>
              <a:chOff x="4616" y="3120"/>
              <a:chExt cx="183" cy="445"/>
            </a:xfrm>
          </p:grpSpPr>
          <p:sp>
            <p:nvSpPr>
              <p:cNvPr id="16405" name="Line 70"/>
              <p:cNvSpPr>
                <a:spLocks noChangeShapeType="1"/>
              </p:cNvSpPr>
              <p:nvPr/>
            </p:nvSpPr>
            <p:spPr bwMode="auto">
              <a:xfrm flipV="1">
                <a:off x="4704" y="3120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6" name="Text Box 71"/>
              <p:cNvSpPr txBox="1">
                <a:spLocks noChangeArrowheads="1"/>
              </p:cNvSpPr>
              <p:nvPr/>
            </p:nvSpPr>
            <p:spPr bwMode="auto">
              <a:xfrm>
                <a:off x="4616" y="3353"/>
                <a:ext cx="1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solidFill>
                      <a:srgbClr val="FF3300"/>
                    </a:solidFill>
                  </a:rPr>
                  <a:t>?</a:t>
                </a:r>
              </a:p>
            </p:txBody>
          </p:sp>
        </p:grpSp>
        <p:grpSp>
          <p:nvGrpSpPr>
            <p:cNvPr id="16402" name="Group 72"/>
            <p:cNvGrpSpPr>
              <a:grpSpLocks/>
            </p:cNvGrpSpPr>
            <p:nvPr/>
          </p:nvGrpSpPr>
          <p:grpSpPr bwMode="auto">
            <a:xfrm>
              <a:off x="3696" y="3443"/>
              <a:ext cx="183" cy="445"/>
              <a:chOff x="4616" y="3120"/>
              <a:chExt cx="183" cy="445"/>
            </a:xfrm>
          </p:grpSpPr>
          <p:sp>
            <p:nvSpPr>
              <p:cNvPr id="16403" name="Line 73"/>
              <p:cNvSpPr>
                <a:spLocks noChangeShapeType="1"/>
              </p:cNvSpPr>
              <p:nvPr/>
            </p:nvSpPr>
            <p:spPr bwMode="auto">
              <a:xfrm flipV="1">
                <a:off x="4704" y="3120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04" name="Text Box 74"/>
              <p:cNvSpPr txBox="1">
                <a:spLocks noChangeArrowheads="1"/>
              </p:cNvSpPr>
              <p:nvPr/>
            </p:nvSpPr>
            <p:spPr bwMode="auto">
              <a:xfrm>
                <a:off x="4616" y="3353"/>
                <a:ext cx="18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>
                    <a:solidFill>
                      <a:srgbClr val="FF3300"/>
                    </a:solidFill>
                  </a:rPr>
                  <a:t>?</a:t>
                </a:r>
              </a:p>
            </p:txBody>
          </p:sp>
        </p:grpSp>
      </p:grpSp>
      <p:graphicFrame>
        <p:nvGraphicFramePr>
          <p:cNvPr id="161873" name="Object 81"/>
          <p:cNvGraphicFramePr>
            <a:graphicFrameLocks noChangeAspect="1"/>
          </p:cNvGraphicFramePr>
          <p:nvPr/>
        </p:nvGraphicFramePr>
        <p:xfrm>
          <a:off x="5799138" y="5867400"/>
          <a:ext cx="49053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9" name="Equation" r:id="rId24" imgW="342751" imgH="418918" progId="Equation.DSMT4">
                  <p:embed/>
                </p:oleObj>
              </mc:Choice>
              <mc:Fallback>
                <p:oleObj name="Equation" r:id="rId24" imgW="342751" imgH="418918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5867400"/>
                        <a:ext cx="490537" cy="595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74" name="Object 82"/>
          <p:cNvGraphicFramePr>
            <a:graphicFrameLocks noChangeAspect="1"/>
          </p:cNvGraphicFramePr>
          <p:nvPr/>
        </p:nvGraphicFramePr>
        <p:xfrm>
          <a:off x="7283450" y="5902325"/>
          <a:ext cx="4365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0" name="Equation" r:id="rId26" imgW="304668" imgH="190417" progId="Equation.DSMT4">
                  <p:embed/>
                </p:oleObj>
              </mc:Choice>
              <mc:Fallback>
                <p:oleObj name="Equation" r:id="rId26" imgW="304668" imgH="190417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5902325"/>
                        <a:ext cx="436563" cy="269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75" name="Object 83"/>
          <p:cNvGraphicFramePr>
            <a:graphicFrameLocks noChangeAspect="1"/>
          </p:cNvGraphicFramePr>
          <p:nvPr/>
        </p:nvGraphicFramePr>
        <p:xfrm>
          <a:off x="704850" y="4724400"/>
          <a:ext cx="34099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Equation" r:id="rId28" imgW="2387600" imgH="457200" progId="Equation.DSMT4">
                  <p:embed/>
                </p:oleObj>
              </mc:Choice>
              <mc:Fallback>
                <p:oleObj name="Equation" r:id="rId28" imgW="2387600" imgH="4572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724400"/>
                        <a:ext cx="34099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76" name="Object 84"/>
          <p:cNvGraphicFramePr>
            <a:graphicFrameLocks noChangeAspect="1"/>
          </p:cNvGraphicFramePr>
          <p:nvPr/>
        </p:nvGraphicFramePr>
        <p:xfrm>
          <a:off x="685800" y="5446713"/>
          <a:ext cx="27035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Equation" r:id="rId30" imgW="1892300" imgH="457200" progId="Equation.DSMT4">
                  <p:embed/>
                </p:oleObj>
              </mc:Choice>
              <mc:Fallback>
                <p:oleObj name="Equation" r:id="rId30" imgW="1892300" imgH="4572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46713"/>
                        <a:ext cx="270351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77" name="Rectangle 85"/>
          <p:cNvSpPr>
            <a:spLocks noChangeArrowheads="1"/>
          </p:cNvSpPr>
          <p:nvPr/>
        </p:nvSpPr>
        <p:spPr bwMode="auto">
          <a:xfrm>
            <a:off x="609600" y="5410200"/>
            <a:ext cx="2819400" cy="6858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61878" name="Text Box 86"/>
          <p:cNvSpPr txBox="1">
            <a:spLocks noChangeArrowheads="1"/>
          </p:cNvSpPr>
          <p:nvPr/>
        </p:nvSpPr>
        <p:spPr bwMode="auto">
          <a:xfrm>
            <a:off x="622300" y="6119813"/>
            <a:ext cx="3649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As variâncias podem ser iguais?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R: não há razão para discordar disso.</a:t>
            </a:r>
          </a:p>
        </p:txBody>
      </p:sp>
      <p:sp>
        <p:nvSpPr>
          <p:cNvPr id="161879" name="Text Box 87"/>
          <p:cNvSpPr txBox="1">
            <a:spLocks noChangeArrowheads="1"/>
          </p:cNvSpPr>
          <p:nvPr/>
        </p:nvSpPr>
        <p:spPr bwMode="auto">
          <a:xfrm>
            <a:off x="4191000" y="6337300"/>
            <a:ext cx="4778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 pode-se fazer o IC para </a:t>
            </a:r>
            <a:r>
              <a:rPr lang="pt-BR" altLang="pt-BR" sz="1600" i="1">
                <a:latin typeface="Symbol" pitchFamily="18" charset="2"/>
              </a:rPr>
              <a:t>m</a:t>
            </a:r>
            <a:r>
              <a:rPr lang="pt-BR" altLang="pt-BR" sz="1600" baseline="-25000">
                <a:latin typeface="Times New Roman" charset="0"/>
              </a:rPr>
              <a:t>1</a:t>
            </a:r>
            <a:r>
              <a:rPr lang="pt-BR" altLang="pt-BR" sz="1600" i="1">
                <a:latin typeface="Times New Roman" charset="0"/>
              </a:rPr>
              <a:t> - </a:t>
            </a:r>
            <a:r>
              <a:rPr lang="pt-BR" altLang="pt-BR" sz="1600" i="1">
                <a:latin typeface="Symbol" pitchFamily="18" charset="2"/>
              </a:rPr>
              <a:t>m</a:t>
            </a:r>
            <a:r>
              <a:rPr lang="pt-BR" altLang="pt-BR" sz="1600" baseline="-25000">
                <a:latin typeface="Times New Roman" charset="0"/>
              </a:rPr>
              <a:t>2</a:t>
            </a:r>
            <a:r>
              <a:rPr lang="pt-BR" altLang="pt-BR" sz="1600">
                <a:latin typeface="Times New Roman" charset="0"/>
              </a:rPr>
              <a:t> (homocedástico)</a:t>
            </a:r>
            <a:r>
              <a:rPr lang="pt-BR" altLang="pt-BR" sz="1800">
                <a:solidFill>
                  <a:srgbClr val="FF3300"/>
                </a:solidFill>
                <a:latin typeface="Times New Roman" charset="0"/>
              </a:rPr>
              <a:t>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2AAEE-9535-47A0-A9CE-A71D5AA15A8A}" type="slidenum">
              <a:rPr lang="pt-BR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77" grpId="0" animBg="1"/>
      <p:bldP spid="161878" grpId="0" build="p" autoUpdateAnimBg="0"/>
      <p:bldP spid="16187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50825" y="1512888"/>
            <a:ext cx="866457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5763" indent="-38576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 duas v.a. quaisquer têm distribuições desconhecidas com médias e variâncias também desconhecidas. Retira-se uma amostra de cada população e calcula-se a média e a variância para cada amostra. Construa um IC de </a:t>
            </a:r>
            <a:r>
              <a:rPr lang="pt-BR" altLang="pt-BR" sz="1600">
                <a:latin typeface="Times New Roman" charset="0"/>
              </a:rPr>
              <a:t>95%</a:t>
            </a:r>
            <a:r>
              <a:rPr lang="pt-BR" altLang="pt-BR" sz="1600"/>
              <a:t> para a razão entre variâncias e para a diferença entre médias supondo que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712788" y="2667000"/>
          <a:ext cx="26670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1" name="Equation" r:id="rId3" imgW="1866900" imgH="482600" progId="Equation.DSMT4">
                  <p:embed/>
                </p:oleObj>
              </mc:Choice>
              <mc:Fallback>
                <p:oleObj name="Equation" r:id="rId3" imgW="18669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667000"/>
                        <a:ext cx="26670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2438400" y="646113"/>
            <a:ext cx="4352925" cy="657225"/>
            <a:chOff x="1488" y="3686"/>
            <a:chExt cx="2742" cy="414"/>
          </a:xfrm>
        </p:grpSpPr>
        <p:sp>
          <p:nvSpPr>
            <p:cNvPr id="162821" name="Rectangle 5"/>
            <p:cNvSpPr>
              <a:spLocks noChangeArrowheads="1"/>
            </p:cNvSpPr>
            <p:nvPr/>
          </p:nvSpPr>
          <p:spPr bwMode="auto">
            <a:xfrm>
              <a:off x="1488" y="3696"/>
              <a:ext cx="199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</a:rPr>
                <a:t>IC para </a:t>
              </a:r>
              <a:r>
                <a:rPr lang="pt-BR" sz="3200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  <a:sym typeface="Symbol" pitchFamily="18" charset="2"/>
                </a:rPr>
                <a:t></a:t>
              </a:r>
              <a:r>
                <a:rPr lang="pt-BR" sz="32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  <a:sym typeface="Symbol" pitchFamily="18" charset="2"/>
                </a:rPr>
                <a:t>1</a:t>
              </a:r>
              <a:r>
                <a:rPr lang="pt-BR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  <a:sym typeface="Symbol" pitchFamily="18" charset="2"/>
                </a:rPr>
                <a:t> -</a:t>
              </a:r>
              <a:r>
                <a:rPr lang="pt-BR" sz="3200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  <a:sym typeface="Symbol" pitchFamily="18" charset="2"/>
                </a:rPr>
                <a:t> </a:t>
              </a:r>
              <a:r>
                <a:rPr lang="pt-BR" sz="3200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  <a:sym typeface="Symbol" pitchFamily="18" charset="2"/>
                </a:rPr>
                <a:t>2</a:t>
              </a:r>
              <a:r>
                <a:rPr lang="pt-BR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+mn-cs"/>
                  <a:sym typeface="Symbol" pitchFamily="18" charset="2"/>
                </a:rPr>
                <a:t> e</a:t>
              </a:r>
            </a:p>
          </p:txBody>
        </p:sp>
        <p:grpSp>
          <p:nvGrpSpPr>
            <p:cNvPr id="17446" name="Group 6"/>
            <p:cNvGrpSpPr>
              <a:grpSpLocks/>
            </p:cNvGrpSpPr>
            <p:nvPr/>
          </p:nvGrpSpPr>
          <p:grpSpPr bwMode="auto">
            <a:xfrm>
              <a:off x="3456" y="3686"/>
              <a:ext cx="774" cy="414"/>
              <a:chOff x="4187" y="422"/>
              <a:chExt cx="774" cy="414"/>
            </a:xfrm>
          </p:grpSpPr>
          <p:graphicFrame>
            <p:nvGraphicFramePr>
              <p:cNvPr id="17447" name="Object 7"/>
              <p:cNvGraphicFramePr>
                <a:graphicFrameLocks noChangeAspect="1"/>
              </p:cNvGraphicFramePr>
              <p:nvPr/>
            </p:nvGraphicFramePr>
            <p:xfrm>
              <a:off x="4193" y="432"/>
              <a:ext cx="768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2" name="Equation" r:id="rId5" imgW="457200" imgH="241300" progId="Equation.DSMT4">
                      <p:embed/>
                    </p:oleObj>
                  </mc:Choice>
                  <mc:Fallback>
                    <p:oleObj name="Equation" r:id="rId5" imgW="457200" imgH="2413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3" y="432"/>
                            <a:ext cx="768" cy="4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48" name="Object 8"/>
              <p:cNvGraphicFramePr>
                <a:graphicFrameLocks noChangeAspect="1"/>
              </p:cNvGraphicFramePr>
              <p:nvPr/>
            </p:nvGraphicFramePr>
            <p:xfrm>
              <a:off x="4187" y="422"/>
              <a:ext cx="768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3" name="Equation" r:id="rId7" imgW="457200" imgH="241300" progId="Equation.DSMT4">
                      <p:embed/>
                    </p:oleObj>
                  </mc:Choice>
                  <mc:Fallback>
                    <p:oleObj name="Equation" r:id="rId7" imgW="457200" imgH="2413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7" y="422"/>
                            <a:ext cx="768" cy="4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413" name="Text Box 10"/>
          <p:cNvSpPr txBox="1">
            <a:spLocks noChangeArrowheads="1"/>
          </p:cNvSpPr>
          <p:nvPr/>
        </p:nvSpPr>
        <p:spPr bwMode="auto">
          <a:xfrm>
            <a:off x="658813" y="3529013"/>
            <a:ext cx="149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IC para </a:t>
            </a:r>
            <a:r>
              <a:rPr lang="pt-BR" altLang="pt-BR" sz="1600" i="1">
                <a:latin typeface="Symbol" pitchFamily="18" charset="2"/>
              </a:rPr>
              <a:t>m</a:t>
            </a:r>
            <a:r>
              <a:rPr lang="pt-BR" altLang="pt-BR" sz="1600" baseline="-25000">
                <a:latin typeface="Times New Roman" charset="0"/>
              </a:rPr>
              <a:t>1</a:t>
            </a:r>
            <a:r>
              <a:rPr lang="pt-BR" altLang="pt-BR" sz="1600" i="1">
                <a:latin typeface="Times New Roman" charset="0"/>
              </a:rPr>
              <a:t> - </a:t>
            </a:r>
            <a:r>
              <a:rPr lang="pt-BR" altLang="pt-BR" sz="1600" i="1">
                <a:latin typeface="Symbol" pitchFamily="18" charset="2"/>
              </a:rPr>
              <a:t>m</a:t>
            </a:r>
            <a:r>
              <a:rPr lang="pt-BR" altLang="pt-BR" sz="1600" baseline="-25000">
                <a:latin typeface="Times New Roman" charset="0"/>
              </a:rPr>
              <a:t>2</a:t>
            </a:r>
          </a:p>
        </p:txBody>
      </p:sp>
      <p:graphicFrame>
        <p:nvGraphicFramePr>
          <p:cNvPr id="162859" name="Object 43"/>
          <p:cNvGraphicFramePr>
            <a:graphicFrameLocks noChangeAspect="1"/>
          </p:cNvGraphicFramePr>
          <p:nvPr/>
        </p:nvGraphicFramePr>
        <p:xfrm>
          <a:off x="658813" y="3886200"/>
          <a:ext cx="42814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9" imgW="2997200" imgH="241300" progId="Equation.DSMT4">
                  <p:embed/>
                </p:oleObj>
              </mc:Choice>
              <mc:Fallback>
                <p:oleObj name="Equation" r:id="rId9" imgW="2997200" imgH="2413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886200"/>
                        <a:ext cx="42814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60" name="Object 44"/>
          <p:cNvGraphicFramePr>
            <a:graphicFrameLocks noChangeAspect="1"/>
          </p:cNvGraphicFramePr>
          <p:nvPr/>
        </p:nvGraphicFramePr>
        <p:xfrm>
          <a:off x="658813" y="4191000"/>
          <a:ext cx="326548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11" imgW="2286000" imgH="495300" progId="Equation.DSMT4">
                  <p:embed/>
                </p:oleObj>
              </mc:Choice>
              <mc:Fallback>
                <p:oleObj name="Equation" r:id="rId11" imgW="2286000" imgH="4953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191000"/>
                        <a:ext cx="3265487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4876800" y="2420938"/>
            <a:ext cx="4000500" cy="2660650"/>
            <a:chOff x="3072" y="1525"/>
            <a:chExt cx="2520" cy="1676"/>
          </a:xfrm>
        </p:grpSpPr>
        <p:grpSp>
          <p:nvGrpSpPr>
            <p:cNvPr id="17428" name="Group 88"/>
            <p:cNvGrpSpPr>
              <a:grpSpLocks/>
            </p:cNvGrpSpPr>
            <p:nvPr/>
          </p:nvGrpSpPr>
          <p:grpSpPr bwMode="auto">
            <a:xfrm>
              <a:off x="3072" y="1525"/>
              <a:ext cx="2520" cy="1676"/>
              <a:chOff x="3072" y="1525"/>
              <a:chExt cx="2520" cy="1676"/>
            </a:xfrm>
          </p:grpSpPr>
          <p:grpSp>
            <p:nvGrpSpPr>
              <p:cNvPr id="17437" name="Group 68"/>
              <p:cNvGrpSpPr>
                <a:grpSpLocks/>
              </p:cNvGrpSpPr>
              <p:nvPr/>
            </p:nvGrpSpPr>
            <p:grpSpPr bwMode="auto">
              <a:xfrm>
                <a:off x="3072" y="1584"/>
                <a:ext cx="2520" cy="1617"/>
                <a:chOff x="2988" y="1872"/>
                <a:chExt cx="2520" cy="1617"/>
              </a:xfrm>
            </p:grpSpPr>
            <p:pic>
              <p:nvPicPr>
                <p:cNvPr id="17440" name="Picture 69"/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441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2988" y="3158"/>
                  <a:ext cx="2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-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1744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5188" y="316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+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1744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158" y="32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17444" name="Line 73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7438" name="Line 74"/>
              <p:cNvSpPr>
                <a:spLocks noChangeShapeType="1"/>
              </p:cNvSpPr>
              <p:nvPr/>
            </p:nvSpPr>
            <p:spPr bwMode="auto">
              <a:xfrm flipH="1">
                <a:off x="4596" y="168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7439" name="Object 75"/>
              <p:cNvGraphicFramePr>
                <a:graphicFrameLocks noChangeAspect="1"/>
              </p:cNvGraphicFramePr>
              <p:nvPr/>
            </p:nvGraphicFramePr>
            <p:xfrm>
              <a:off x="4790" y="1525"/>
              <a:ext cx="160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6" name="Equation" r:id="rId14" imgW="177646" imgH="228402" progId="Equation.DSMT4">
                      <p:embed/>
                    </p:oleObj>
                  </mc:Choice>
                  <mc:Fallback>
                    <p:oleObj name="Equation" r:id="rId14" imgW="177646" imgH="228402" progId="Equation.DSMT4">
                      <p:embed/>
                      <p:pic>
                        <p:nvPicPr>
                          <p:cNvPr id="0" name="Object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0" y="1525"/>
                            <a:ext cx="160" cy="20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29" name="Freeform 76"/>
            <p:cNvSpPr>
              <a:spLocks/>
            </p:cNvSpPr>
            <p:nvPr/>
          </p:nvSpPr>
          <p:spPr bwMode="auto">
            <a:xfrm>
              <a:off x="3970" y="1628"/>
              <a:ext cx="746" cy="1306"/>
            </a:xfrm>
            <a:custGeom>
              <a:avLst/>
              <a:gdLst>
                <a:gd name="T0" fmla="*/ 0 w 440"/>
                <a:gd name="T1" fmla="*/ 9064207 h 771"/>
                <a:gd name="T2" fmla="*/ 498174 w 440"/>
                <a:gd name="T3" fmla="*/ 7884432 h 771"/>
                <a:gd name="T4" fmla="*/ 940352 w 440"/>
                <a:gd name="T5" fmla="*/ 6652962 h 771"/>
                <a:gd name="T6" fmla="*/ 1432033 w 440"/>
                <a:gd name="T7" fmla="*/ 5362512 h 771"/>
                <a:gd name="T8" fmla="*/ 2024162 w 440"/>
                <a:gd name="T9" fmla="*/ 4025055 h 771"/>
                <a:gd name="T10" fmla="*/ 2521355 w 440"/>
                <a:gd name="T11" fmla="*/ 2904552 h 771"/>
                <a:gd name="T12" fmla="*/ 3001631 w 440"/>
                <a:gd name="T13" fmla="*/ 1828000 h 771"/>
                <a:gd name="T14" fmla="*/ 3544387 w 440"/>
                <a:gd name="T15" fmla="*/ 987639 h 771"/>
                <a:gd name="T16" fmla="*/ 3990035 w 440"/>
                <a:gd name="T17" fmla="*/ 449610 h 771"/>
                <a:gd name="T18" fmla="*/ 4545687 w 440"/>
                <a:gd name="T19" fmla="*/ 65056 h 771"/>
                <a:gd name="T20" fmla="*/ 4907385 w 440"/>
                <a:gd name="T21" fmla="*/ 0 h 771"/>
                <a:gd name="T22" fmla="*/ 5361646 w 440"/>
                <a:gd name="T23" fmla="*/ 0 h 771"/>
                <a:gd name="T24" fmla="*/ 5725141 w 440"/>
                <a:gd name="T25" fmla="*/ 265428 h 771"/>
                <a:gd name="T26" fmla="*/ 6266492 w 440"/>
                <a:gd name="T27" fmla="*/ 761596 h 771"/>
                <a:gd name="T28" fmla="*/ 6884549 w 440"/>
                <a:gd name="T29" fmla="*/ 1613276 h 771"/>
                <a:gd name="T30" fmla="*/ 7354997 w 440"/>
                <a:gd name="T31" fmla="*/ 2739377 h 771"/>
                <a:gd name="T32" fmla="*/ 7863666 w 440"/>
                <a:gd name="T33" fmla="*/ 3858796 h 771"/>
                <a:gd name="T34" fmla="*/ 8520976 w 440"/>
                <a:gd name="T35" fmla="*/ 5429818 h 771"/>
                <a:gd name="T36" fmla="*/ 8994417 w 440"/>
                <a:gd name="T37" fmla="*/ 6652962 h 771"/>
                <a:gd name="T38" fmla="*/ 9539909 w 440"/>
                <a:gd name="T39" fmla="*/ 7767138 h 771"/>
                <a:gd name="T40" fmla="*/ 9808600 w 440"/>
                <a:gd name="T41" fmla="*/ 8532845 h 771"/>
                <a:gd name="T42" fmla="*/ 9999693 w 440"/>
                <a:gd name="T43" fmla="*/ 9017725 h 771"/>
                <a:gd name="T44" fmla="*/ 9999693 w 440"/>
                <a:gd name="T45" fmla="*/ 17214559 h 771"/>
                <a:gd name="T46" fmla="*/ 0 w 440"/>
                <a:gd name="T47" fmla="*/ 17214559 h 771"/>
                <a:gd name="T48" fmla="*/ 0 w 440"/>
                <a:gd name="T49" fmla="*/ 9064207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30" name="Text Box 77"/>
            <p:cNvSpPr txBox="1">
              <a:spLocks noChangeArrowheads="1"/>
            </p:cNvSpPr>
            <p:nvPr/>
          </p:nvSpPr>
          <p:spPr bwMode="auto">
            <a:xfrm>
              <a:off x="4164" y="2352"/>
              <a:ext cx="35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95%</a:t>
              </a:r>
            </a:p>
          </p:txBody>
        </p:sp>
        <p:sp>
          <p:nvSpPr>
            <p:cNvPr id="17431" name="Text Box 78"/>
            <p:cNvSpPr txBox="1">
              <a:spLocks noChangeArrowheads="1"/>
            </p:cNvSpPr>
            <p:nvPr/>
          </p:nvSpPr>
          <p:spPr bwMode="auto">
            <a:xfrm>
              <a:off x="4613" y="2885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t</a:t>
              </a:r>
            </a:p>
          </p:txBody>
        </p:sp>
        <p:sp>
          <p:nvSpPr>
            <p:cNvPr id="17432" name="Text Box 79"/>
            <p:cNvSpPr txBox="1">
              <a:spLocks noChangeArrowheads="1"/>
            </p:cNvSpPr>
            <p:nvPr/>
          </p:nvSpPr>
          <p:spPr bwMode="auto">
            <a:xfrm>
              <a:off x="3840" y="2885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-t</a:t>
              </a:r>
            </a:p>
          </p:txBody>
        </p:sp>
        <p:sp>
          <p:nvSpPr>
            <p:cNvPr id="17433" name="Line 80"/>
            <p:cNvSpPr>
              <a:spLocks noChangeShapeType="1"/>
            </p:cNvSpPr>
            <p:nvPr/>
          </p:nvSpPr>
          <p:spPr bwMode="auto">
            <a:xfrm flipV="1">
              <a:off x="4884" y="254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34" name="Line 81"/>
            <p:cNvSpPr>
              <a:spLocks noChangeShapeType="1"/>
            </p:cNvSpPr>
            <p:nvPr/>
          </p:nvSpPr>
          <p:spPr bwMode="auto">
            <a:xfrm flipH="1" flipV="1">
              <a:off x="3636" y="253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35" name="Text Box 82"/>
            <p:cNvSpPr txBox="1">
              <a:spLocks noChangeArrowheads="1"/>
            </p:cNvSpPr>
            <p:nvPr/>
          </p:nvSpPr>
          <p:spPr bwMode="auto">
            <a:xfrm>
              <a:off x="4980" y="2329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2,5%</a:t>
              </a:r>
            </a:p>
          </p:txBody>
        </p:sp>
        <p:sp>
          <p:nvSpPr>
            <p:cNvPr id="17436" name="Text Box 83"/>
            <p:cNvSpPr txBox="1">
              <a:spLocks noChangeArrowheads="1"/>
            </p:cNvSpPr>
            <p:nvPr/>
          </p:nvSpPr>
          <p:spPr bwMode="auto">
            <a:xfrm>
              <a:off x="3408" y="2329"/>
              <a:ext cx="3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charset="0"/>
                </a:rPr>
                <a:t>2,5%</a:t>
              </a:r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327900" y="4953000"/>
            <a:ext cx="290513" cy="706438"/>
            <a:chOff x="4616" y="3120"/>
            <a:chExt cx="183" cy="445"/>
          </a:xfrm>
        </p:grpSpPr>
        <p:sp>
          <p:nvSpPr>
            <p:cNvPr id="17426" name="Line 85"/>
            <p:cNvSpPr>
              <a:spLocks noChangeShapeType="1"/>
            </p:cNvSpPr>
            <p:nvPr/>
          </p:nvSpPr>
          <p:spPr bwMode="auto">
            <a:xfrm flipV="1">
              <a:off x="4704" y="3120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27" name="Text Box 86"/>
            <p:cNvSpPr txBox="1">
              <a:spLocks noChangeArrowheads="1"/>
            </p:cNvSpPr>
            <p:nvPr/>
          </p:nvSpPr>
          <p:spPr bwMode="auto">
            <a:xfrm>
              <a:off x="4616" y="3353"/>
              <a:ext cx="1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3300"/>
                  </a:solidFill>
                </a:rPr>
                <a:t>?</a:t>
              </a:r>
            </a:p>
          </p:txBody>
        </p:sp>
      </p:grpSp>
      <p:sp>
        <p:nvSpPr>
          <p:cNvPr id="162903" name="Text Box 87"/>
          <p:cNvSpPr txBox="1">
            <a:spLocks noChangeArrowheads="1"/>
          </p:cNvSpPr>
          <p:nvPr/>
        </p:nvSpPr>
        <p:spPr bwMode="auto">
          <a:xfrm>
            <a:off x="7156450" y="5394325"/>
            <a:ext cx="641350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  <a:latin typeface="Times New Roman" charset="0"/>
              </a:rPr>
              <a:t>1,997</a:t>
            </a:r>
          </a:p>
        </p:txBody>
      </p:sp>
      <p:graphicFrame>
        <p:nvGraphicFramePr>
          <p:cNvPr id="162906" name="Object 90"/>
          <p:cNvGraphicFramePr>
            <a:graphicFrameLocks noChangeAspect="1"/>
          </p:cNvGraphicFramePr>
          <p:nvPr/>
        </p:nvGraphicFramePr>
        <p:xfrm>
          <a:off x="658813" y="4876800"/>
          <a:ext cx="37020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" name="Equation" r:id="rId16" imgW="2590800" imgH="444500" progId="Equation.DSMT4">
                  <p:embed/>
                </p:oleObj>
              </mc:Choice>
              <mc:Fallback>
                <p:oleObj name="Equation" r:id="rId16" imgW="2590800" imgH="4445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876800"/>
                        <a:ext cx="37020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907" name="Object 91"/>
          <p:cNvGraphicFramePr>
            <a:graphicFrameLocks noChangeAspect="1"/>
          </p:cNvGraphicFramePr>
          <p:nvPr/>
        </p:nvGraphicFramePr>
        <p:xfrm>
          <a:off x="658813" y="5562600"/>
          <a:ext cx="633095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Equation" r:id="rId18" imgW="4432300" imgH="228600" progId="Equation.DSMT4">
                  <p:embed/>
                </p:oleObj>
              </mc:Choice>
              <mc:Fallback>
                <p:oleObj name="Equation" r:id="rId18" imgW="4432300" imgH="22860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562600"/>
                        <a:ext cx="633095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908" name="Object 92"/>
          <p:cNvGraphicFramePr>
            <a:graphicFrameLocks noChangeAspect="1"/>
          </p:cNvGraphicFramePr>
          <p:nvPr/>
        </p:nvGraphicFramePr>
        <p:xfrm>
          <a:off x="658813" y="6075363"/>
          <a:ext cx="326548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name="Equation" r:id="rId20" imgW="2286000" imgH="228600" progId="Equation.DSMT4">
                  <p:embed/>
                </p:oleObj>
              </mc:Choice>
              <mc:Fallback>
                <p:oleObj name="Equation" r:id="rId20" imgW="2286000" imgH="22860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6075363"/>
                        <a:ext cx="3265487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909" name="Rectangle 93"/>
          <p:cNvSpPr>
            <a:spLocks noChangeArrowheads="1"/>
          </p:cNvSpPr>
          <p:nvPr/>
        </p:nvSpPr>
        <p:spPr bwMode="auto">
          <a:xfrm>
            <a:off x="533400" y="6019800"/>
            <a:ext cx="3505200" cy="381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62910" name="Text Box 94"/>
          <p:cNvSpPr txBox="1">
            <a:spLocks noChangeArrowheads="1"/>
          </p:cNvSpPr>
          <p:nvPr/>
        </p:nvSpPr>
        <p:spPr bwMode="auto">
          <a:xfrm>
            <a:off x="4267200" y="6019800"/>
            <a:ext cx="903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Symbol" pitchFamily="18" charset="2"/>
              </a:rPr>
              <a:t>m</a:t>
            </a:r>
            <a:r>
              <a:rPr lang="pt-BR" altLang="pt-BR" sz="1600" baseline="-25000">
                <a:latin typeface="Times New Roman" charset="0"/>
              </a:rPr>
              <a:t>1</a:t>
            </a:r>
            <a:r>
              <a:rPr lang="pt-BR" altLang="pt-BR" sz="1600" i="1">
                <a:latin typeface="Times New Roman" charset="0"/>
              </a:rPr>
              <a:t> = </a:t>
            </a:r>
            <a:r>
              <a:rPr lang="pt-BR" altLang="pt-BR" sz="1600" i="1">
                <a:latin typeface="Symbol" pitchFamily="18" charset="2"/>
              </a:rPr>
              <a:t>m</a:t>
            </a:r>
            <a:r>
              <a:rPr lang="pt-BR" altLang="pt-BR" sz="1600" baseline="-25000">
                <a:latin typeface="Times New Roman" charset="0"/>
              </a:rPr>
              <a:t>2</a:t>
            </a:r>
            <a:r>
              <a:rPr lang="pt-BR" altLang="pt-BR" sz="1600"/>
              <a:t>?</a:t>
            </a:r>
          </a:p>
        </p:txBody>
      </p:sp>
      <p:sp>
        <p:nvSpPr>
          <p:cNvPr id="162911" name="Text Box 95"/>
          <p:cNvSpPr txBox="1">
            <a:spLocks noChangeArrowheads="1"/>
          </p:cNvSpPr>
          <p:nvPr/>
        </p:nvSpPr>
        <p:spPr bwMode="auto">
          <a:xfrm>
            <a:off x="5334000" y="6019800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Symbol" pitchFamily="18" charset="2"/>
                <a:sym typeface="Symbol" pitchFamily="18" charset="2"/>
              </a:rPr>
              <a:t>  </a:t>
            </a:r>
            <a:r>
              <a:rPr lang="pt-BR" altLang="pt-BR" sz="1600" i="1">
                <a:latin typeface="Symbol" pitchFamily="18" charset="2"/>
              </a:rPr>
              <a:t>m</a:t>
            </a:r>
            <a:r>
              <a:rPr lang="pt-BR" altLang="pt-BR" sz="1600" baseline="-25000">
                <a:latin typeface="Times New Roman" charset="0"/>
              </a:rPr>
              <a:t>1</a:t>
            </a:r>
            <a:r>
              <a:rPr lang="pt-BR" altLang="pt-BR" sz="1600" i="1">
                <a:latin typeface="Times New Roman" charset="0"/>
              </a:rPr>
              <a:t> &lt; </a:t>
            </a:r>
            <a:r>
              <a:rPr lang="pt-BR" altLang="pt-BR" sz="1600" i="1">
                <a:latin typeface="Symbol" pitchFamily="18" charset="2"/>
              </a:rPr>
              <a:t>m</a:t>
            </a:r>
            <a:r>
              <a:rPr lang="pt-BR" altLang="pt-BR" sz="1600" baseline="-25000">
                <a:latin typeface="Times New Roman" charset="0"/>
              </a:rPr>
              <a:t>2</a:t>
            </a: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3E6022-F7B5-466C-BE84-779AAD15B00A}" type="slidenum">
              <a:rPr lang="pt-BR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903" grpId="0" animBg="1" autoUpdateAnimBg="0"/>
      <p:bldP spid="162909" grpId="0" animBg="1"/>
      <p:bldP spid="162910" grpId="0" autoUpdateAnimBg="0"/>
      <p:bldP spid="1629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777875" y="1524000"/>
          <a:ext cx="14906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3" imgW="1040948" imgH="431613" progId="Equation.DSMT4">
                  <p:embed/>
                </p:oleObj>
              </mc:Choice>
              <mc:Fallback>
                <p:oleObj name="Equation" r:id="rId3" imgW="1040948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524000"/>
                        <a:ext cx="1490663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Intervalo de Confiança para </a:t>
            </a:r>
            <a:r>
              <a:rPr lang="pt-BR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pt-BR" baseline="-2500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pt-BR" smtClean="0">
                <a:latin typeface="Times New Roman" pitchFamily="18" charset="0"/>
                <a:sym typeface="Symbol" pitchFamily="18" charset="2"/>
              </a:rPr>
              <a:t> – </a:t>
            </a:r>
            <a:r>
              <a:rPr lang="pt-BR" i="1" smtClean="0">
                <a:latin typeface="Times New Roman" pitchFamily="18" charset="0"/>
                <a:sym typeface="Symbol" pitchFamily="18" charset="2"/>
              </a:rPr>
              <a:t>p</a:t>
            </a:r>
            <a:r>
              <a:rPr lang="pt-BR" baseline="-25000" smtClean="0">
                <a:latin typeface="Times New Roman" pitchFamily="18" charset="0"/>
                <a:sym typeface="Symbol" pitchFamily="18" charset="2"/>
              </a:rPr>
              <a:t>2</a:t>
            </a:r>
            <a:endParaRPr lang="pt-BR" i="1" baseline="-25000" smtClean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835025" y="2527300"/>
          <a:ext cx="26701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5" imgW="1866900" imgH="660400" progId="Equation.DSMT4">
                  <p:embed/>
                </p:oleObj>
              </mc:Choice>
              <mc:Fallback>
                <p:oleObj name="Equation" r:id="rId5" imgW="18669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2527300"/>
                        <a:ext cx="26701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835025" y="3736975"/>
          <a:ext cx="355758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7" imgW="2489200" imgH="660400" progId="Equation.DSMT4">
                  <p:embed/>
                </p:oleObj>
              </mc:Choice>
              <mc:Fallback>
                <p:oleObj name="Equation" r:id="rId7" imgW="2489200" imgH="660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3736975"/>
                        <a:ext cx="3557588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250825" y="5348288"/>
            <a:ext cx="6337300" cy="7620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2598738" y="6186488"/>
            <a:ext cx="1660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solidFill>
                  <a:srgbClr val="FF3300"/>
                </a:solidFill>
              </a:rPr>
              <a:t>IC para </a:t>
            </a:r>
            <a:r>
              <a:rPr lang="pt-BR" altLang="pt-BR" sz="1800" i="1">
                <a:solidFill>
                  <a:srgbClr val="FF3300"/>
                </a:solidFill>
                <a:latin typeface="Times New Roman" charset="0"/>
              </a:rPr>
              <a:t>p</a:t>
            </a:r>
            <a:r>
              <a:rPr lang="pt-BR" altLang="pt-BR" sz="1800" baseline="-25000">
                <a:solidFill>
                  <a:srgbClr val="FF3300"/>
                </a:solidFill>
                <a:latin typeface="Times New Roman" charset="0"/>
              </a:rPr>
              <a:t>1</a:t>
            </a:r>
            <a:r>
              <a:rPr lang="pt-BR" altLang="pt-BR" sz="1800">
                <a:solidFill>
                  <a:srgbClr val="FF3300"/>
                </a:solidFill>
                <a:latin typeface="Times New Roman" charset="0"/>
              </a:rPr>
              <a:t> – </a:t>
            </a:r>
            <a:r>
              <a:rPr lang="pt-BR" altLang="pt-BR" sz="1800" i="1">
                <a:solidFill>
                  <a:srgbClr val="FF3300"/>
                </a:solidFill>
                <a:latin typeface="Times New Roman" charset="0"/>
              </a:rPr>
              <a:t>p</a:t>
            </a:r>
            <a:r>
              <a:rPr lang="pt-BR" altLang="pt-BR" sz="1800" baseline="-25000">
                <a:solidFill>
                  <a:srgbClr val="FF3300"/>
                </a:solidFill>
                <a:latin typeface="Times New Roman" charset="0"/>
              </a:rPr>
              <a:t>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743450" y="2362200"/>
            <a:ext cx="4000500" cy="3108325"/>
            <a:chOff x="2988" y="1824"/>
            <a:chExt cx="2520" cy="1958"/>
          </a:xfrm>
        </p:grpSpPr>
        <p:grpSp>
          <p:nvGrpSpPr>
            <p:cNvPr id="18446" name="Group 13"/>
            <p:cNvGrpSpPr>
              <a:grpSpLocks/>
            </p:cNvGrpSpPr>
            <p:nvPr/>
          </p:nvGrpSpPr>
          <p:grpSpPr bwMode="auto">
            <a:xfrm>
              <a:off x="2988" y="1824"/>
              <a:ext cx="2520" cy="1665"/>
              <a:chOff x="2988" y="1824"/>
              <a:chExt cx="2520" cy="1665"/>
            </a:xfrm>
          </p:grpSpPr>
          <p:grpSp>
            <p:nvGrpSpPr>
              <p:cNvPr id="18458" name="Group 14"/>
              <p:cNvGrpSpPr>
                <a:grpSpLocks/>
              </p:cNvGrpSpPr>
              <p:nvPr/>
            </p:nvGrpSpPr>
            <p:grpSpPr bwMode="auto">
              <a:xfrm>
                <a:off x="2988" y="1872"/>
                <a:ext cx="2520" cy="1617"/>
                <a:chOff x="2988" y="1872"/>
                <a:chExt cx="2520" cy="1617"/>
              </a:xfrm>
            </p:grpSpPr>
            <p:pic>
              <p:nvPicPr>
                <p:cNvPr id="18461" name="Picture 15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96" t="9618" r="18376" b="11877"/>
                <a:stretch>
                  <a:fillRect/>
                </a:stretch>
              </p:blipFill>
              <p:spPr bwMode="auto">
                <a:xfrm>
                  <a:off x="3026" y="1872"/>
                  <a:ext cx="2432" cy="13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46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88" y="3158"/>
                  <a:ext cx="28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-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1846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88" y="316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+</a:t>
                  </a:r>
                  <a:r>
                    <a:rPr lang="pt-BR" altLang="pt-BR" sz="2000">
                      <a:latin typeface="Times New Roman" charset="0"/>
                      <a:sym typeface="Symbol" pitchFamily="18" charset="2"/>
                    </a:rPr>
                    <a:t></a:t>
                  </a:r>
                  <a:endParaRPr lang="pt-BR" altLang="pt-BR" sz="2000">
                    <a:latin typeface="Times New Roman" charset="0"/>
                  </a:endParaRPr>
                </a:p>
              </p:txBody>
            </p:sp>
            <p:sp>
              <p:nvSpPr>
                <p:cNvPr id="1846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158" y="3239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2000">
                      <a:latin typeface="Times New Roman" charset="0"/>
                    </a:rPr>
                    <a:t>0</a:t>
                  </a:r>
                </a:p>
              </p:txBody>
            </p:sp>
            <p:sp>
              <p:nvSpPr>
                <p:cNvPr id="18465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3226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8459" name="Line 20"/>
              <p:cNvSpPr>
                <a:spLocks noChangeShapeType="1"/>
              </p:cNvSpPr>
              <p:nvPr/>
            </p:nvSpPr>
            <p:spPr bwMode="auto">
              <a:xfrm flipH="1">
                <a:off x="4512" y="1968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8460" name="Object 21"/>
              <p:cNvGraphicFramePr>
                <a:graphicFrameLocks noChangeAspect="1"/>
              </p:cNvGraphicFramePr>
              <p:nvPr/>
            </p:nvGraphicFramePr>
            <p:xfrm>
              <a:off x="4587" y="1824"/>
              <a:ext cx="412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65" name="Equation" r:id="rId10" imgW="457002" imgH="203112" progId="Equation.DSMT4">
                      <p:embed/>
                    </p:oleObj>
                  </mc:Choice>
                  <mc:Fallback>
                    <p:oleObj name="Equation" r:id="rId10" imgW="457002" imgH="203112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7" y="1824"/>
                            <a:ext cx="412" cy="18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47" name="Freeform 22"/>
            <p:cNvSpPr>
              <a:spLocks/>
            </p:cNvSpPr>
            <p:nvPr/>
          </p:nvSpPr>
          <p:spPr bwMode="auto">
            <a:xfrm>
              <a:off x="3886" y="1916"/>
              <a:ext cx="746" cy="1306"/>
            </a:xfrm>
            <a:custGeom>
              <a:avLst/>
              <a:gdLst>
                <a:gd name="T0" fmla="*/ 0 w 440"/>
                <a:gd name="T1" fmla="*/ 9064207 h 771"/>
                <a:gd name="T2" fmla="*/ 498174 w 440"/>
                <a:gd name="T3" fmla="*/ 7884432 h 771"/>
                <a:gd name="T4" fmla="*/ 940352 w 440"/>
                <a:gd name="T5" fmla="*/ 6652962 h 771"/>
                <a:gd name="T6" fmla="*/ 1432033 w 440"/>
                <a:gd name="T7" fmla="*/ 5362512 h 771"/>
                <a:gd name="T8" fmla="*/ 2024162 w 440"/>
                <a:gd name="T9" fmla="*/ 4025055 h 771"/>
                <a:gd name="T10" fmla="*/ 2521355 w 440"/>
                <a:gd name="T11" fmla="*/ 2904552 h 771"/>
                <a:gd name="T12" fmla="*/ 3001631 w 440"/>
                <a:gd name="T13" fmla="*/ 1828000 h 771"/>
                <a:gd name="T14" fmla="*/ 3544387 w 440"/>
                <a:gd name="T15" fmla="*/ 987639 h 771"/>
                <a:gd name="T16" fmla="*/ 3990035 w 440"/>
                <a:gd name="T17" fmla="*/ 449610 h 771"/>
                <a:gd name="T18" fmla="*/ 4545687 w 440"/>
                <a:gd name="T19" fmla="*/ 65056 h 771"/>
                <a:gd name="T20" fmla="*/ 4907385 w 440"/>
                <a:gd name="T21" fmla="*/ 0 h 771"/>
                <a:gd name="T22" fmla="*/ 5361646 w 440"/>
                <a:gd name="T23" fmla="*/ 0 h 771"/>
                <a:gd name="T24" fmla="*/ 5725141 w 440"/>
                <a:gd name="T25" fmla="*/ 265428 h 771"/>
                <a:gd name="T26" fmla="*/ 6266492 w 440"/>
                <a:gd name="T27" fmla="*/ 761596 h 771"/>
                <a:gd name="T28" fmla="*/ 6884549 w 440"/>
                <a:gd name="T29" fmla="*/ 1613276 h 771"/>
                <a:gd name="T30" fmla="*/ 7354997 w 440"/>
                <a:gd name="T31" fmla="*/ 2739377 h 771"/>
                <a:gd name="T32" fmla="*/ 7863666 w 440"/>
                <a:gd name="T33" fmla="*/ 3858796 h 771"/>
                <a:gd name="T34" fmla="*/ 8520976 w 440"/>
                <a:gd name="T35" fmla="*/ 5429818 h 771"/>
                <a:gd name="T36" fmla="*/ 8994417 w 440"/>
                <a:gd name="T37" fmla="*/ 6652962 h 771"/>
                <a:gd name="T38" fmla="*/ 9539909 w 440"/>
                <a:gd name="T39" fmla="*/ 7767138 h 771"/>
                <a:gd name="T40" fmla="*/ 9808600 w 440"/>
                <a:gd name="T41" fmla="*/ 8532845 h 771"/>
                <a:gd name="T42" fmla="*/ 9999693 w 440"/>
                <a:gd name="T43" fmla="*/ 9017725 h 771"/>
                <a:gd name="T44" fmla="*/ 9999693 w 440"/>
                <a:gd name="T45" fmla="*/ 17214559 h 771"/>
                <a:gd name="T46" fmla="*/ 0 w 440"/>
                <a:gd name="T47" fmla="*/ 17214559 h 771"/>
                <a:gd name="T48" fmla="*/ 0 w 440"/>
                <a:gd name="T49" fmla="*/ 9064207 h 77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40"/>
                <a:gd name="T76" fmla="*/ 0 h 771"/>
                <a:gd name="T77" fmla="*/ 440 w 440"/>
                <a:gd name="T78" fmla="*/ 771 h 77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40" h="771">
                  <a:moveTo>
                    <a:pt x="0" y="406"/>
                  </a:moveTo>
                  <a:lnTo>
                    <a:pt x="22" y="353"/>
                  </a:lnTo>
                  <a:lnTo>
                    <a:pt x="41" y="298"/>
                  </a:lnTo>
                  <a:lnTo>
                    <a:pt x="63" y="240"/>
                  </a:lnTo>
                  <a:lnTo>
                    <a:pt x="89" y="180"/>
                  </a:lnTo>
                  <a:lnTo>
                    <a:pt x="111" y="130"/>
                  </a:lnTo>
                  <a:lnTo>
                    <a:pt x="132" y="82"/>
                  </a:lnTo>
                  <a:lnTo>
                    <a:pt x="156" y="44"/>
                  </a:lnTo>
                  <a:lnTo>
                    <a:pt x="176" y="20"/>
                  </a:lnTo>
                  <a:lnTo>
                    <a:pt x="200" y="3"/>
                  </a:lnTo>
                  <a:lnTo>
                    <a:pt x="216" y="0"/>
                  </a:lnTo>
                  <a:lnTo>
                    <a:pt x="236" y="0"/>
                  </a:lnTo>
                  <a:lnTo>
                    <a:pt x="252" y="12"/>
                  </a:lnTo>
                  <a:lnTo>
                    <a:pt x="276" y="34"/>
                  </a:lnTo>
                  <a:lnTo>
                    <a:pt x="303" y="72"/>
                  </a:lnTo>
                  <a:lnTo>
                    <a:pt x="324" y="123"/>
                  </a:lnTo>
                  <a:lnTo>
                    <a:pt x="346" y="173"/>
                  </a:lnTo>
                  <a:lnTo>
                    <a:pt x="375" y="243"/>
                  </a:lnTo>
                  <a:lnTo>
                    <a:pt x="396" y="298"/>
                  </a:lnTo>
                  <a:lnTo>
                    <a:pt x="420" y="348"/>
                  </a:lnTo>
                  <a:lnTo>
                    <a:pt x="432" y="382"/>
                  </a:lnTo>
                  <a:lnTo>
                    <a:pt x="440" y="404"/>
                  </a:lnTo>
                  <a:lnTo>
                    <a:pt x="440" y="771"/>
                  </a:lnTo>
                  <a:lnTo>
                    <a:pt x="0" y="771"/>
                  </a:lnTo>
                  <a:lnTo>
                    <a:pt x="0" y="406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8" name="Text Box 23"/>
            <p:cNvSpPr txBox="1">
              <a:spLocks noChangeArrowheads="1"/>
            </p:cNvSpPr>
            <p:nvPr/>
          </p:nvSpPr>
          <p:spPr bwMode="auto">
            <a:xfrm>
              <a:off x="4529" y="3173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z</a:t>
              </a:r>
            </a:p>
          </p:txBody>
        </p:sp>
        <p:sp>
          <p:nvSpPr>
            <p:cNvPr id="18449" name="Text Box 24"/>
            <p:cNvSpPr txBox="1">
              <a:spLocks noChangeArrowheads="1"/>
            </p:cNvSpPr>
            <p:nvPr/>
          </p:nvSpPr>
          <p:spPr bwMode="auto">
            <a:xfrm>
              <a:off x="3756" y="3173"/>
              <a:ext cx="2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000" i="1">
                  <a:latin typeface="Times New Roman" charset="0"/>
                </a:rPr>
                <a:t>-z</a:t>
              </a:r>
            </a:p>
          </p:txBody>
        </p:sp>
        <p:grpSp>
          <p:nvGrpSpPr>
            <p:cNvPr id="18450" name="Group 25"/>
            <p:cNvGrpSpPr>
              <a:grpSpLocks/>
            </p:cNvGrpSpPr>
            <p:nvPr/>
          </p:nvGrpSpPr>
          <p:grpSpPr bwMode="auto">
            <a:xfrm>
              <a:off x="4800" y="2602"/>
              <a:ext cx="385" cy="470"/>
              <a:chOff x="4800" y="2602"/>
              <a:chExt cx="385" cy="470"/>
            </a:xfrm>
          </p:grpSpPr>
          <p:sp>
            <p:nvSpPr>
              <p:cNvPr id="18456" name="Line 26"/>
              <p:cNvSpPr>
                <a:spLocks noChangeShapeType="1"/>
              </p:cNvSpPr>
              <p:nvPr/>
            </p:nvSpPr>
            <p:spPr bwMode="auto">
              <a:xfrm flipV="1">
                <a:off x="4800" y="283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8457" name="Object 27"/>
              <p:cNvGraphicFramePr>
                <a:graphicFrameLocks noChangeAspect="1"/>
              </p:cNvGraphicFramePr>
              <p:nvPr/>
            </p:nvGraphicFramePr>
            <p:xfrm>
              <a:off x="5025" y="2602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66" name="Equation" r:id="rId12" imgW="177646" imgH="393359" progId="Equation.DSMT4">
                      <p:embed/>
                    </p:oleObj>
                  </mc:Choice>
                  <mc:Fallback>
                    <p:oleObj name="Equation" r:id="rId12" imgW="177646" imgH="393359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5" y="2602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451" name="Group 28"/>
            <p:cNvGrpSpPr>
              <a:grpSpLocks/>
            </p:cNvGrpSpPr>
            <p:nvPr/>
          </p:nvGrpSpPr>
          <p:grpSpPr bwMode="auto">
            <a:xfrm>
              <a:off x="3393" y="2592"/>
              <a:ext cx="351" cy="470"/>
              <a:chOff x="2769" y="2544"/>
              <a:chExt cx="351" cy="470"/>
            </a:xfrm>
          </p:grpSpPr>
          <p:sp>
            <p:nvSpPr>
              <p:cNvPr id="18454" name="Line 29"/>
              <p:cNvSpPr>
                <a:spLocks noChangeShapeType="1"/>
              </p:cNvSpPr>
              <p:nvPr/>
            </p:nvSpPr>
            <p:spPr bwMode="auto">
              <a:xfrm flipH="1" flipV="1">
                <a:off x="2928" y="2774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aphicFrame>
            <p:nvGraphicFramePr>
              <p:cNvPr id="18455" name="Object 30"/>
              <p:cNvGraphicFramePr>
                <a:graphicFrameLocks noChangeAspect="1"/>
              </p:cNvGraphicFramePr>
              <p:nvPr/>
            </p:nvGraphicFramePr>
            <p:xfrm>
              <a:off x="2769" y="2544"/>
              <a:ext cx="160" cy="3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567" name="Equation" r:id="rId14" imgW="177646" imgH="393359" progId="Equation.DSMT4">
                      <p:embed/>
                    </p:oleObj>
                  </mc:Choice>
                  <mc:Fallback>
                    <p:oleObj name="Equation" r:id="rId14" imgW="177646" imgH="393359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544"/>
                            <a:ext cx="160" cy="3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452" name="Object 31"/>
            <p:cNvGraphicFramePr>
              <a:graphicFrameLocks noChangeAspect="1"/>
            </p:cNvGraphicFramePr>
            <p:nvPr/>
          </p:nvGraphicFramePr>
          <p:xfrm>
            <a:off x="4111" y="2686"/>
            <a:ext cx="309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8" name="Equation" r:id="rId16" imgW="342603" imgH="177646" progId="Equation.DSMT4">
                    <p:embed/>
                  </p:oleObj>
                </mc:Choice>
                <mc:Fallback>
                  <p:oleObj name="Equation" r:id="rId16" imgW="342603" imgH="177646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1" y="2686"/>
                          <a:ext cx="309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32"/>
            <p:cNvGraphicFramePr>
              <a:graphicFrameLocks noChangeAspect="1"/>
            </p:cNvGraphicFramePr>
            <p:nvPr/>
          </p:nvGraphicFramePr>
          <p:xfrm>
            <a:off x="4281" y="3600"/>
            <a:ext cx="121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69" name="Equation" r:id="rId18" imgW="1346200" imgH="203200" progId="Equation.DSMT4">
                    <p:embed/>
                  </p:oleObj>
                </mc:Choice>
                <mc:Fallback>
                  <p:oleObj name="Equation" r:id="rId18" imgW="1346200" imgH="2032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" y="3600"/>
                          <a:ext cx="1214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6946" name="Object 34"/>
          <p:cNvGraphicFramePr>
            <a:graphicFrameLocks noChangeAspect="1"/>
          </p:cNvGraphicFramePr>
          <p:nvPr/>
        </p:nvGraphicFramePr>
        <p:xfrm>
          <a:off x="323850" y="5410200"/>
          <a:ext cx="62626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Equation" r:id="rId20" imgW="4381500" imgH="482600" progId="Equation.DSMT4">
                  <p:embed/>
                </p:oleObj>
              </mc:Choice>
              <mc:Fallback>
                <p:oleObj name="Equation" r:id="rId20" imgW="4381500" imgH="482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10200"/>
                        <a:ext cx="6262688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35"/>
          <p:cNvGraphicFramePr>
            <a:graphicFrameLocks noChangeAspect="1"/>
          </p:cNvGraphicFramePr>
          <p:nvPr/>
        </p:nvGraphicFramePr>
        <p:xfrm>
          <a:off x="2590800" y="1524000"/>
          <a:ext cx="158273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Equation" r:id="rId22" imgW="1104900" imgH="431800" progId="Equation.DSMT4">
                  <p:embed/>
                </p:oleObj>
              </mc:Choice>
              <mc:Fallback>
                <p:oleObj name="Equation" r:id="rId22" imgW="1104900" imgH="4318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0"/>
                        <a:ext cx="1582738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48" name="Object 36"/>
          <p:cNvGraphicFramePr>
            <a:graphicFrameLocks noChangeAspect="1"/>
          </p:cNvGraphicFramePr>
          <p:nvPr/>
        </p:nvGraphicFramePr>
        <p:xfrm>
          <a:off x="4484688" y="1660525"/>
          <a:ext cx="10017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Equation" r:id="rId24" imgW="698500" imgH="228600" progId="Equation.DSMT4">
                  <p:embed/>
                </p:oleObj>
              </mc:Choice>
              <mc:Fallback>
                <p:oleObj name="Equation" r:id="rId24" imgW="69850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1660525"/>
                        <a:ext cx="10017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49" name="Object 37"/>
          <p:cNvGraphicFramePr>
            <a:graphicFrameLocks noChangeAspect="1"/>
          </p:cNvGraphicFramePr>
          <p:nvPr/>
        </p:nvGraphicFramePr>
        <p:xfrm>
          <a:off x="4465638" y="1531938"/>
          <a:ext cx="29860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Equation" r:id="rId26" imgW="2082800" imgH="431800" progId="Equation.DSMT4">
                  <p:embed/>
                </p:oleObj>
              </mc:Choice>
              <mc:Fallback>
                <p:oleObj name="Equation" r:id="rId26" imgW="2082800" imgH="4318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1531938"/>
                        <a:ext cx="2986087" cy="617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E5DF64-63DB-43B3-98E6-077D1418FF9B}" type="slidenum">
              <a:rPr lang="pt-BR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9" grpId="0" animBg="1"/>
      <p:bldP spid="1669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mtClean="0"/>
              <a:t>Intervalos de Confiança (Resumo)</a:t>
            </a:r>
            <a:endParaRPr lang="pt-BR" i="1" baseline="-25000" smtClean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331913" y="1552575"/>
            <a:ext cx="4002087" cy="890588"/>
            <a:chOff x="839" y="978"/>
            <a:chExt cx="2521" cy="561"/>
          </a:xfrm>
        </p:grpSpPr>
        <p:sp>
          <p:nvSpPr>
            <p:cNvPr id="19496" name="Text Box 33"/>
            <p:cNvSpPr txBox="1">
              <a:spLocks noChangeArrowheads="1"/>
            </p:cNvSpPr>
            <p:nvPr/>
          </p:nvSpPr>
          <p:spPr bwMode="auto">
            <a:xfrm>
              <a:off x="839" y="1167"/>
              <a:ext cx="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endParaRPr lang="pt-BR" altLang="pt-BR" sz="1600" i="1"/>
            </a:p>
          </p:txBody>
        </p:sp>
        <p:grpSp>
          <p:nvGrpSpPr>
            <p:cNvPr id="19497" name="Group 37"/>
            <p:cNvGrpSpPr>
              <a:grpSpLocks/>
            </p:cNvGrpSpPr>
            <p:nvPr/>
          </p:nvGrpSpPr>
          <p:grpSpPr bwMode="auto">
            <a:xfrm>
              <a:off x="1473" y="1008"/>
              <a:ext cx="413" cy="531"/>
              <a:chOff x="1056" y="1008"/>
              <a:chExt cx="413" cy="531"/>
            </a:xfrm>
          </p:grpSpPr>
          <p:graphicFrame>
            <p:nvGraphicFramePr>
              <p:cNvPr id="19501" name="Object 35"/>
              <p:cNvGraphicFramePr>
                <a:graphicFrameLocks noChangeAspect="1"/>
              </p:cNvGraphicFramePr>
              <p:nvPr/>
            </p:nvGraphicFramePr>
            <p:xfrm>
              <a:off x="1056" y="1008"/>
              <a:ext cx="41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47" name="Equation" r:id="rId3" imgW="457002" imgH="203112" progId="Equation.DSMT4">
                      <p:embed/>
                    </p:oleObj>
                  </mc:Choice>
                  <mc:Fallback>
                    <p:oleObj name="Equation" r:id="rId3" imgW="457002" imgH="203112" progId="Equation.DSMT4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008"/>
                            <a:ext cx="41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02" name="Object 36"/>
              <p:cNvGraphicFramePr>
                <a:graphicFrameLocks noChangeAspect="1"/>
              </p:cNvGraphicFramePr>
              <p:nvPr/>
            </p:nvGraphicFramePr>
            <p:xfrm>
              <a:off x="1056" y="1333"/>
              <a:ext cx="207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48" name="Equation" r:id="rId5" imgW="228600" imgH="228600" progId="Equation.DSMT4">
                      <p:embed/>
                    </p:oleObj>
                  </mc:Choice>
                  <mc:Fallback>
                    <p:oleObj name="Equation" r:id="rId5" imgW="228600" imgH="228600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333"/>
                            <a:ext cx="207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98" name="Text Box 38"/>
            <p:cNvSpPr txBox="1">
              <a:spLocks noChangeArrowheads="1"/>
            </p:cNvSpPr>
            <p:nvPr/>
          </p:nvSpPr>
          <p:spPr bwMode="auto">
            <a:xfrm>
              <a:off x="2013" y="978"/>
              <a:ext cx="11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é conhecida</a:t>
              </a:r>
              <a:endParaRPr lang="pt-BR" altLang="pt-BR" sz="1600"/>
            </a:p>
          </p:txBody>
        </p:sp>
        <p:sp>
          <p:nvSpPr>
            <p:cNvPr id="19499" name="Text Box 39"/>
            <p:cNvSpPr txBox="1">
              <a:spLocks noChangeArrowheads="1"/>
            </p:cNvSpPr>
            <p:nvPr/>
          </p:nvSpPr>
          <p:spPr bwMode="auto">
            <a:xfrm>
              <a:off x="2013" y="1319"/>
              <a:ext cx="1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é desconhecida</a:t>
              </a:r>
              <a:endParaRPr lang="pt-BR" altLang="pt-BR" sz="1600"/>
            </a:p>
          </p:txBody>
        </p:sp>
        <p:sp>
          <p:nvSpPr>
            <p:cNvPr id="19500" name="AutoShape 40"/>
            <p:cNvSpPr>
              <a:spLocks/>
            </p:cNvSpPr>
            <p:nvPr/>
          </p:nvSpPr>
          <p:spPr bwMode="auto">
            <a:xfrm>
              <a:off x="1337" y="100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1331913" y="2636838"/>
            <a:ext cx="1419225" cy="457200"/>
            <a:chOff x="839" y="1824"/>
            <a:chExt cx="894" cy="288"/>
          </a:xfrm>
        </p:grpSpPr>
        <p:sp>
          <p:nvSpPr>
            <p:cNvPr id="19493" name="Text Box 43"/>
            <p:cNvSpPr txBox="1">
              <a:spLocks noChangeArrowheads="1"/>
            </p:cNvSpPr>
            <p:nvPr/>
          </p:nvSpPr>
          <p:spPr bwMode="auto">
            <a:xfrm>
              <a:off x="839" y="1869"/>
              <a:ext cx="5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9494" name="Object 45"/>
            <p:cNvGraphicFramePr>
              <a:graphicFrameLocks noChangeAspect="1"/>
            </p:cNvGraphicFramePr>
            <p:nvPr/>
          </p:nvGraphicFramePr>
          <p:xfrm>
            <a:off x="1480" y="1854"/>
            <a:ext cx="25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9" name="Equation" r:id="rId7" imgW="279279" imgH="241195" progId="Equation.DSMT4">
                    <p:embed/>
                  </p:oleObj>
                </mc:Choice>
                <mc:Fallback>
                  <p:oleObj name="Equation" r:id="rId7" imgW="279279" imgH="241195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1854"/>
                          <a:ext cx="25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5" name="AutoShape 65"/>
            <p:cNvSpPr>
              <a:spLocks/>
            </p:cNvSpPr>
            <p:nvPr/>
          </p:nvSpPr>
          <p:spPr bwMode="auto">
            <a:xfrm>
              <a:off x="1379" y="1824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331913" y="4648200"/>
            <a:ext cx="1779587" cy="652463"/>
            <a:chOff x="864" y="3077"/>
            <a:chExt cx="1121" cy="411"/>
          </a:xfrm>
        </p:grpSpPr>
        <p:sp>
          <p:nvSpPr>
            <p:cNvPr id="19489" name="Text Box 68"/>
            <p:cNvSpPr txBox="1">
              <a:spLocks noChangeArrowheads="1"/>
            </p:cNvSpPr>
            <p:nvPr/>
          </p:nvSpPr>
          <p:spPr bwMode="auto">
            <a:xfrm>
              <a:off x="864" y="3165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</a:t>
              </a:r>
              <a:r>
                <a:rPr lang="pt-BR" altLang="pt-BR" sz="1600"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9490" name="Object 69"/>
            <p:cNvGraphicFramePr>
              <a:graphicFrameLocks noChangeAspect="1"/>
            </p:cNvGraphicFramePr>
            <p:nvPr/>
          </p:nvGraphicFramePr>
          <p:xfrm>
            <a:off x="1536" y="3150"/>
            <a:ext cx="44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0" name="Equation" r:id="rId9" imgW="495085" imgH="241195" progId="Equation.DSMT4">
                    <p:embed/>
                  </p:oleObj>
                </mc:Choice>
                <mc:Fallback>
                  <p:oleObj name="Equation" r:id="rId9" imgW="495085" imgH="241195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150"/>
                          <a:ext cx="44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1" name="AutoShape 70"/>
            <p:cNvSpPr>
              <a:spLocks/>
            </p:cNvSpPr>
            <p:nvPr/>
          </p:nvSpPr>
          <p:spPr bwMode="auto">
            <a:xfrm>
              <a:off x="1429" y="3120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19492" name="Object 72"/>
            <p:cNvGraphicFramePr>
              <a:graphicFrameLocks noChangeAspect="1"/>
            </p:cNvGraphicFramePr>
            <p:nvPr/>
          </p:nvGraphicFramePr>
          <p:xfrm>
            <a:off x="1200" y="3077"/>
            <a:ext cx="219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1" name="Equation" r:id="rId11" imgW="241300" imgH="457200" progId="Equation.DSMT4">
                    <p:embed/>
                  </p:oleObj>
                </mc:Choice>
                <mc:Fallback>
                  <p:oleObj name="Equation" r:id="rId11" imgW="241300" imgH="4572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077"/>
                          <a:ext cx="219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331913" y="5419725"/>
            <a:ext cx="1676400" cy="457200"/>
            <a:chOff x="839" y="3360"/>
            <a:chExt cx="1056" cy="288"/>
          </a:xfrm>
        </p:grpSpPr>
        <p:sp>
          <p:nvSpPr>
            <p:cNvPr id="19486" name="Text Box 76"/>
            <p:cNvSpPr txBox="1">
              <a:spLocks noChangeArrowheads="1"/>
            </p:cNvSpPr>
            <p:nvPr/>
          </p:nvSpPr>
          <p:spPr bwMode="auto">
            <a:xfrm>
              <a:off x="839" y="3398"/>
              <a:ext cx="5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p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9487" name="Object 77"/>
            <p:cNvGraphicFramePr>
              <a:graphicFrameLocks noChangeAspect="1"/>
            </p:cNvGraphicFramePr>
            <p:nvPr/>
          </p:nvGraphicFramePr>
          <p:xfrm>
            <a:off x="1481" y="3412"/>
            <a:ext cx="41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2" name="Equation" r:id="rId13" imgW="457002" imgH="203112" progId="Equation.DSMT4">
                    <p:embed/>
                  </p:oleObj>
                </mc:Choice>
                <mc:Fallback>
                  <p:oleObj name="Equation" r:id="rId13" imgW="457002" imgH="203112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3412"/>
                          <a:ext cx="414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8" name="AutoShape 78"/>
            <p:cNvSpPr>
              <a:spLocks/>
            </p:cNvSpPr>
            <p:nvPr/>
          </p:nvSpPr>
          <p:spPr bwMode="auto">
            <a:xfrm>
              <a:off x="1379" y="3360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1331913" y="6059488"/>
            <a:ext cx="2057400" cy="457200"/>
            <a:chOff x="839" y="3817"/>
            <a:chExt cx="1296" cy="288"/>
          </a:xfrm>
        </p:grpSpPr>
        <p:sp>
          <p:nvSpPr>
            <p:cNvPr id="19483" name="Text Box 81"/>
            <p:cNvSpPr txBox="1">
              <a:spLocks noChangeArrowheads="1"/>
            </p:cNvSpPr>
            <p:nvPr/>
          </p:nvSpPr>
          <p:spPr bwMode="auto">
            <a:xfrm>
              <a:off x="839" y="3855"/>
              <a:ext cx="8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 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p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1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 – p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latin typeface="Times New Roman" charset="0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9484" name="Object 82"/>
            <p:cNvGraphicFramePr>
              <a:graphicFrameLocks noChangeAspect="1"/>
            </p:cNvGraphicFramePr>
            <p:nvPr/>
          </p:nvGraphicFramePr>
          <p:xfrm>
            <a:off x="1721" y="3869"/>
            <a:ext cx="41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3" name="Equation" r:id="rId14" imgW="457002" imgH="203112" progId="Equation.DSMT4">
                    <p:embed/>
                  </p:oleObj>
                </mc:Choice>
                <mc:Fallback>
                  <p:oleObj name="Equation" r:id="rId14" imgW="457002" imgH="203112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" y="3869"/>
                          <a:ext cx="414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5" name="AutoShape 83"/>
            <p:cNvSpPr>
              <a:spLocks/>
            </p:cNvSpPr>
            <p:nvPr/>
          </p:nvSpPr>
          <p:spPr bwMode="auto">
            <a:xfrm>
              <a:off x="1619" y="3817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1331913" y="3192463"/>
            <a:ext cx="6405562" cy="1428750"/>
            <a:chOff x="839" y="1979"/>
            <a:chExt cx="4035" cy="900"/>
          </a:xfrm>
        </p:grpSpPr>
        <p:sp>
          <p:nvSpPr>
            <p:cNvPr id="19466" name="Text Box 51"/>
            <p:cNvSpPr txBox="1">
              <a:spLocks noChangeArrowheads="1"/>
            </p:cNvSpPr>
            <p:nvPr/>
          </p:nvSpPr>
          <p:spPr bwMode="auto">
            <a:xfrm>
              <a:off x="839" y="2296"/>
              <a:ext cx="7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1</a:t>
              </a:r>
              <a:r>
                <a:rPr lang="pt-BR" altLang="pt-BR" sz="1600" i="1">
                  <a:latin typeface="Times New Roman" charset="0"/>
                  <a:sym typeface="Symbol" pitchFamily="18" charset="2"/>
                </a:rPr>
                <a:t> -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 baseline="-25000">
                  <a:latin typeface="Times New Roman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19467" name="Text Box 55"/>
            <p:cNvSpPr txBox="1">
              <a:spLocks noChangeArrowheads="1"/>
            </p:cNvSpPr>
            <p:nvPr/>
          </p:nvSpPr>
          <p:spPr bwMode="auto">
            <a:xfrm>
              <a:off x="2253" y="1979"/>
              <a:ext cx="16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    </a:t>
              </a:r>
              <a:r>
                <a:rPr lang="pt-BR" altLang="pt-BR" sz="1600">
                  <a:sym typeface="Symbol" pitchFamily="18" charset="2"/>
                </a:rPr>
                <a:t> e      são conhecidas</a:t>
              </a:r>
              <a:endParaRPr lang="pt-BR" altLang="pt-BR" sz="1600"/>
            </a:p>
          </p:txBody>
        </p:sp>
        <p:sp>
          <p:nvSpPr>
            <p:cNvPr id="19468" name="Text Box 56"/>
            <p:cNvSpPr txBox="1">
              <a:spLocks noChangeArrowheads="1"/>
            </p:cNvSpPr>
            <p:nvPr/>
          </p:nvSpPr>
          <p:spPr bwMode="auto">
            <a:xfrm>
              <a:off x="2253" y="2320"/>
              <a:ext cx="21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    </a:t>
              </a:r>
              <a:r>
                <a:rPr lang="pt-BR" altLang="pt-BR" sz="1600">
                  <a:sym typeface="Symbol" pitchFamily="18" charset="2"/>
                </a:rPr>
                <a:t> e      são desconhecidas, mas</a:t>
              </a:r>
            </a:p>
          </p:txBody>
        </p:sp>
        <p:sp>
          <p:nvSpPr>
            <p:cNvPr id="19469" name="AutoShape 57"/>
            <p:cNvSpPr>
              <a:spLocks/>
            </p:cNvSpPr>
            <p:nvPr/>
          </p:nvSpPr>
          <p:spPr bwMode="auto">
            <a:xfrm>
              <a:off x="1577" y="2009"/>
              <a:ext cx="124" cy="831"/>
            </a:xfrm>
            <a:prstGeom prst="leftBrace">
              <a:avLst>
                <a:gd name="adj1" fmla="val 5584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19470" name="Object 58"/>
            <p:cNvGraphicFramePr>
              <a:graphicFrameLocks noChangeAspect="1"/>
            </p:cNvGraphicFramePr>
            <p:nvPr/>
          </p:nvGraphicFramePr>
          <p:xfrm>
            <a:off x="2471" y="1979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4" name="Equation" r:id="rId15" imgW="203112" imgH="241195" progId="Equation.DSMT4">
                    <p:embed/>
                  </p:oleObj>
                </mc:Choice>
                <mc:Fallback>
                  <p:oleObj name="Equation" r:id="rId15" imgW="203112" imgH="241195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1979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59"/>
            <p:cNvGraphicFramePr>
              <a:graphicFrameLocks noChangeAspect="1"/>
            </p:cNvGraphicFramePr>
            <p:nvPr/>
          </p:nvGraphicFramePr>
          <p:xfrm>
            <a:off x="2769" y="1979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5" name="Equation" r:id="rId17" imgW="203112" imgH="241195" progId="Equation.DSMT4">
                    <p:embed/>
                  </p:oleObj>
                </mc:Choice>
                <mc:Fallback>
                  <p:oleObj name="Equation" r:id="rId17" imgW="203112" imgH="241195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1979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60"/>
            <p:cNvGraphicFramePr>
              <a:graphicFrameLocks noChangeAspect="1"/>
            </p:cNvGraphicFramePr>
            <p:nvPr/>
          </p:nvGraphicFramePr>
          <p:xfrm>
            <a:off x="2471" y="2323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6" name="Equation" r:id="rId19" imgW="203112" imgH="241195" progId="Equation.DSMT4">
                    <p:embed/>
                  </p:oleObj>
                </mc:Choice>
                <mc:Fallback>
                  <p:oleObj name="Equation" r:id="rId19" imgW="203112" imgH="241195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2323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61"/>
            <p:cNvGraphicFramePr>
              <a:graphicFrameLocks noChangeAspect="1"/>
            </p:cNvGraphicFramePr>
            <p:nvPr/>
          </p:nvGraphicFramePr>
          <p:xfrm>
            <a:off x="2769" y="2323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7" name="Equation" r:id="rId20" imgW="203112" imgH="241195" progId="Equation.DSMT4">
                    <p:embed/>
                  </p:oleObj>
                </mc:Choice>
                <mc:Fallback>
                  <p:oleObj name="Equation" r:id="rId20" imgW="203112" imgH="241195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2323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62"/>
            <p:cNvGraphicFramePr>
              <a:graphicFrameLocks noChangeAspect="1"/>
            </p:cNvGraphicFramePr>
            <p:nvPr/>
          </p:nvGraphicFramePr>
          <p:xfrm>
            <a:off x="4391" y="2320"/>
            <a:ext cx="4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58" name="Equation" r:id="rId21" imgW="533169" imgH="241195" progId="Equation.DSMT4">
                    <p:embed/>
                  </p:oleObj>
                </mc:Choice>
                <mc:Fallback>
                  <p:oleObj name="Equation" r:id="rId21" imgW="533169" imgH="241195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2320"/>
                          <a:ext cx="48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5" name="Group 94"/>
            <p:cNvGrpSpPr>
              <a:grpSpLocks/>
            </p:cNvGrpSpPr>
            <p:nvPr/>
          </p:nvGrpSpPr>
          <p:grpSpPr bwMode="auto">
            <a:xfrm>
              <a:off x="1713" y="2009"/>
              <a:ext cx="413" cy="823"/>
              <a:chOff x="1713" y="2009"/>
              <a:chExt cx="413" cy="823"/>
            </a:xfrm>
          </p:grpSpPr>
          <p:graphicFrame>
            <p:nvGraphicFramePr>
              <p:cNvPr id="19480" name="Object 53"/>
              <p:cNvGraphicFramePr>
                <a:graphicFrameLocks noChangeAspect="1"/>
              </p:cNvGraphicFramePr>
              <p:nvPr/>
            </p:nvGraphicFramePr>
            <p:xfrm>
              <a:off x="1713" y="2009"/>
              <a:ext cx="41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59" name="Equation" r:id="rId23" imgW="457002" imgH="203112" progId="Equation.DSMT4">
                      <p:embed/>
                    </p:oleObj>
                  </mc:Choice>
                  <mc:Fallback>
                    <p:oleObj name="Equation" r:id="rId23" imgW="457002" imgH="203112" progId="Equation.DSMT4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3" y="2009"/>
                            <a:ext cx="41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1" name="Object 54"/>
              <p:cNvGraphicFramePr>
                <a:graphicFrameLocks noChangeAspect="1"/>
              </p:cNvGraphicFramePr>
              <p:nvPr/>
            </p:nvGraphicFramePr>
            <p:xfrm>
              <a:off x="1713" y="2294"/>
              <a:ext cx="368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60" name="Equation" r:id="rId24" imgW="406224" imgH="241195" progId="Equation.DSMT4">
                      <p:embed/>
                    </p:oleObj>
                  </mc:Choice>
                  <mc:Fallback>
                    <p:oleObj name="Equation" r:id="rId24" imgW="406224" imgH="241195" progId="Equation.DSMT4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3" y="2294"/>
                            <a:ext cx="368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2" name="Object 89"/>
              <p:cNvGraphicFramePr>
                <a:graphicFrameLocks noChangeAspect="1"/>
              </p:cNvGraphicFramePr>
              <p:nvPr/>
            </p:nvGraphicFramePr>
            <p:xfrm>
              <a:off x="1713" y="2614"/>
              <a:ext cx="138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661" name="Equation" r:id="rId26" imgW="152334" imgH="241195" progId="Equation.DSMT4">
                      <p:embed/>
                    </p:oleObj>
                  </mc:Choice>
                  <mc:Fallback>
                    <p:oleObj name="Equation" r:id="rId26" imgW="152334" imgH="241195" progId="Equation.DSMT4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13" y="2614"/>
                            <a:ext cx="138" cy="2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76" name="Text Box 90"/>
            <p:cNvSpPr txBox="1">
              <a:spLocks noChangeArrowheads="1"/>
            </p:cNvSpPr>
            <p:nvPr/>
          </p:nvSpPr>
          <p:spPr bwMode="auto">
            <a:xfrm>
              <a:off x="2253" y="2659"/>
              <a:ext cx="21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    </a:t>
              </a:r>
              <a:r>
                <a:rPr lang="pt-BR" altLang="pt-BR" sz="1600">
                  <a:sym typeface="Symbol" pitchFamily="18" charset="2"/>
                </a:rPr>
                <a:t> e      são desconhecidas, mas</a:t>
              </a:r>
            </a:p>
          </p:txBody>
        </p:sp>
        <p:graphicFrame>
          <p:nvGraphicFramePr>
            <p:cNvPr id="19477" name="Object 91"/>
            <p:cNvGraphicFramePr>
              <a:graphicFrameLocks noChangeAspect="1"/>
            </p:cNvGraphicFramePr>
            <p:nvPr/>
          </p:nvGraphicFramePr>
          <p:xfrm>
            <a:off x="2471" y="2662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2" name="Equation" r:id="rId28" imgW="203112" imgH="241195" progId="Equation.DSMT4">
                    <p:embed/>
                  </p:oleObj>
                </mc:Choice>
                <mc:Fallback>
                  <p:oleObj name="Equation" r:id="rId28" imgW="203112" imgH="241195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2662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92"/>
            <p:cNvGraphicFramePr>
              <a:graphicFrameLocks noChangeAspect="1"/>
            </p:cNvGraphicFramePr>
            <p:nvPr/>
          </p:nvGraphicFramePr>
          <p:xfrm>
            <a:off x="2769" y="2662"/>
            <a:ext cx="18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3" name="Equation" r:id="rId29" imgW="203112" imgH="241195" progId="Equation.DSMT4">
                    <p:embed/>
                  </p:oleObj>
                </mc:Choice>
                <mc:Fallback>
                  <p:oleObj name="Equation" r:id="rId29" imgW="203112" imgH="241195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9" y="2662"/>
                          <a:ext cx="18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9" name="Object 93"/>
            <p:cNvGraphicFramePr>
              <a:graphicFrameLocks noChangeAspect="1"/>
            </p:cNvGraphicFramePr>
            <p:nvPr/>
          </p:nvGraphicFramePr>
          <p:xfrm>
            <a:off x="4391" y="2659"/>
            <a:ext cx="4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4" name="Equation" r:id="rId30" imgW="533169" imgH="241195" progId="Equation.DSMT4">
                    <p:embed/>
                  </p:oleObj>
                </mc:Choice>
                <mc:Fallback>
                  <p:oleObj name="Equation" r:id="rId30" imgW="533169" imgH="241195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2659"/>
                          <a:ext cx="48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48F2C-2B6E-4A78-AD22-346810D7EAD2}" type="slidenum">
              <a:rPr lang="pt-BR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4868</TotalTime>
  <Words>391</Words>
  <Application>Microsoft Office PowerPoint</Application>
  <PresentationFormat>Apresentação na tela (4:3)</PresentationFormat>
  <Paragraphs>90</Paragraphs>
  <Slides>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 Unicode MS</vt:lpstr>
      <vt:lpstr>Arial</vt:lpstr>
      <vt:lpstr>Calibri</vt:lpstr>
      <vt:lpstr>Comic Sans MS</vt:lpstr>
      <vt:lpstr>Symbol</vt:lpstr>
      <vt:lpstr>Times New Roman</vt:lpstr>
      <vt:lpstr>Estrutura padrão</vt:lpstr>
      <vt:lpstr>Equation</vt:lpstr>
      <vt:lpstr>Estatística: Aplicação ao Sensoriamento Remoto  SER 204 - ANO  2024  Intervalo de Confiança (Extra)</vt:lpstr>
      <vt:lpstr>Intervalo de Confiança para 1 - 2</vt:lpstr>
      <vt:lpstr>Intervalo de Confiança para 1 - 2</vt:lpstr>
      <vt:lpstr>Intervalo de Confiança para 1 - 2</vt:lpstr>
      <vt:lpstr>Apresentação do PowerPoint</vt:lpstr>
      <vt:lpstr>Apresentação do PowerPoint</vt:lpstr>
      <vt:lpstr>Apresentação do PowerPoint</vt:lpstr>
      <vt:lpstr>Intervalo de Confiança para p1 – p2</vt:lpstr>
      <vt:lpstr>Intervalos de Confiança (Resumo)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 de Confiança</dc:title>
  <dc:creator>Camilo Daleles Rennó, DPI/INPE</dc:creator>
  <cp:lastModifiedBy>Conta da Microsoft</cp:lastModifiedBy>
  <cp:revision>392</cp:revision>
  <dcterms:created xsi:type="dcterms:W3CDTF">2003-03-18T00:57:51Z</dcterms:created>
  <dcterms:modified xsi:type="dcterms:W3CDTF">2024-05-22T19:54:51Z</dcterms:modified>
</cp:coreProperties>
</file>