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80" r:id="rId2"/>
    <p:sldId id="363" r:id="rId3"/>
    <p:sldId id="462" r:id="rId4"/>
    <p:sldId id="463" r:id="rId5"/>
    <p:sldId id="364" r:id="rId6"/>
    <p:sldId id="365" r:id="rId7"/>
    <p:sldId id="366" r:id="rId8"/>
    <p:sldId id="413" r:id="rId9"/>
    <p:sldId id="367" r:id="rId10"/>
    <p:sldId id="481" r:id="rId11"/>
    <p:sldId id="381" r:id="rId12"/>
    <p:sldId id="382" r:id="rId13"/>
    <p:sldId id="383" r:id="rId14"/>
    <p:sldId id="434" r:id="rId15"/>
    <p:sldId id="435" r:id="rId16"/>
    <p:sldId id="436" r:id="rId17"/>
    <p:sldId id="437" r:id="rId18"/>
    <p:sldId id="438" r:id="rId19"/>
    <p:sldId id="469" r:id="rId20"/>
    <p:sldId id="470" r:id="rId21"/>
    <p:sldId id="439" r:id="rId22"/>
    <p:sldId id="478" r:id="rId23"/>
    <p:sldId id="440" r:id="rId24"/>
    <p:sldId id="441" r:id="rId25"/>
    <p:sldId id="442" r:id="rId26"/>
    <p:sldId id="443" r:id="rId27"/>
    <p:sldId id="448" r:id="rId28"/>
    <p:sldId id="444" r:id="rId29"/>
    <p:sldId id="445" r:id="rId30"/>
    <p:sldId id="446" r:id="rId31"/>
    <p:sldId id="471" r:id="rId32"/>
    <p:sldId id="472" r:id="rId33"/>
    <p:sldId id="447" r:id="rId34"/>
    <p:sldId id="384" r:id="rId35"/>
    <p:sldId id="477" r:id="rId36"/>
    <p:sldId id="389" r:id="rId37"/>
    <p:sldId id="390" r:id="rId38"/>
    <p:sldId id="391" r:id="rId39"/>
    <p:sldId id="397" r:id="rId40"/>
    <p:sldId id="398" r:id="rId41"/>
    <p:sldId id="402" r:id="rId42"/>
    <p:sldId id="403" r:id="rId43"/>
    <p:sldId id="404" r:id="rId44"/>
    <p:sldId id="405" r:id="rId45"/>
    <p:sldId id="406" r:id="rId46"/>
    <p:sldId id="407" r:id="rId47"/>
    <p:sldId id="408" r:id="rId48"/>
    <p:sldId id="419" r:id="rId49"/>
    <p:sldId id="420" r:id="rId50"/>
    <p:sldId id="451" r:id="rId51"/>
    <p:sldId id="421" r:id="rId52"/>
    <p:sldId id="453" r:id="rId53"/>
    <p:sldId id="452" r:id="rId54"/>
    <p:sldId id="422" r:id="rId55"/>
    <p:sldId id="423" r:id="rId56"/>
    <p:sldId id="424" r:id="rId57"/>
    <p:sldId id="473" r:id="rId58"/>
    <p:sldId id="474" r:id="rId59"/>
    <p:sldId id="476" r:id="rId60"/>
    <p:sldId id="475" r:id="rId61"/>
    <p:sldId id="482" r:id="rId6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  <a:srgbClr val="292929"/>
    <a:srgbClr val="C0C0C0"/>
    <a:srgbClr val="000000"/>
    <a:srgbClr val="EAEAEA"/>
    <a:srgbClr val="FFFF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714" autoAdjust="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9.xml"/><Relationship Id="rId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8.wmf"/><Relationship Id="rId7" Type="http://schemas.openxmlformats.org/officeDocument/2006/relationships/image" Target="../media/image22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5.wmf"/><Relationship Id="rId5" Type="http://schemas.openxmlformats.org/officeDocument/2006/relationships/image" Target="../media/image10.wmf"/><Relationship Id="rId4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35.wmf"/><Relationship Id="rId2" Type="http://schemas.openxmlformats.org/officeDocument/2006/relationships/image" Target="../media/image36.wmf"/><Relationship Id="rId1" Type="http://schemas.openxmlformats.org/officeDocument/2006/relationships/image" Target="../media/image3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5.wmf"/><Relationship Id="rId1" Type="http://schemas.openxmlformats.org/officeDocument/2006/relationships/image" Target="../media/image43.wmf"/><Relationship Id="rId4" Type="http://schemas.openxmlformats.org/officeDocument/2006/relationships/image" Target="../media/image1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6.wmf"/><Relationship Id="rId1" Type="http://schemas.openxmlformats.org/officeDocument/2006/relationships/image" Target="../media/image44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10.wmf"/><Relationship Id="rId7" Type="http://schemas.openxmlformats.org/officeDocument/2006/relationships/image" Target="../media/image51.wmf"/><Relationship Id="rId2" Type="http://schemas.openxmlformats.org/officeDocument/2006/relationships/image" Target="../media/image16.wmf"/><Relationship Id="rId1" Type="http://schemas.openxmlformats.org/officeDocument/2006/relationships/image" Target="../media/image47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52.wmf"/><Relationship Id="rId2" Type="http://schemas.openxmlformats.org/officeDocument/2006/relationships/image" Target="../media/image16.wmf"/><Relationship Id="rId1" Type="http://schemas.openxmlformats.org/officeDocument/2006/relationships/image" Target="../media/image47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6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10.wmf"/><Relationship Id="rId1" Type="http://schemas.openxmlformats.org/officeDocument/2006/relationships/image" Target="../media/image16.wmf"/><Relationship Id="rId4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15.wmf"/><Relationship Id="rId1" Type="http://schemas.openxmlformats.org/officeDocument/2006/relationships/image" Target="../media/image2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5.wmf"/><Relationship Id="rId1" Type="http://schemas.openxmlformats.org/officeDocument/2006/relationships/image" Target="../media/image58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10" Type="http://schemas.openxmlformats.org/officeDocument/2006/relationships/image" Target="../media/image69.wmf"/><Relationship Id="rId4" Type="http://schemas.openxmlformats.org/officeDocument/2006/relationships/image" Target="../media/image65.wmf"/><Relationship Id="rId9" Type="http://schemas.openxmlformats.org/officeDocument/2006/relationships/image" Target="../media/image6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84.wmf"/><Relationship Id="rId1" Type="http://schemas.openxmlformats.org/officeDocument/2006/relationships/image" Target="../media/image55.wmf"/><Relationship Id="rId4" Type="http://schemas.openxmlformats.org/officeDocument/2006/relationships/image" Target="../media/image8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55.wmf"/><Relationship Id="rId1" Type="http://schemas.openxmlformats.org/officeDocument/2006/relationships/image" Target="../media/image85.wmf"/><Relationship Id="rId4" Type="http://schemas.openxmlformats.org/officeDocument/2006/relationships/image" Target="../media/image87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85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7.wmf"/><Relationship Id="rId4" Type="http://schemas.openxmlformats.org/officeDocument/2006/relationships/image" Target="../media/image95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8.wmf"/><Relationship Id="rId7" Type="http://schemas.openxmlformats.org/officeDocument/2006/relationships/image" Target="../media/image100.wmf"/><Relationship Id="rId2" Type="http://schemas.openxmlformats.org/officeDocument/2006/relationships/image" Target="../media/image5.wmf"/><Relationship Id="rId1" Type="http://schemas.openxmlformats.org/officeDocument/2006/relationships/image" Target="../media/image98.wmf"/><Relationship Id="rId6" Type="http://schemas.openxmlformats.org/officeDocument/2006/relationships/image" Target="../media/image99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3.wmf"/><Relationship Id="rId7" Type="http://schemas.openxmlformats.org/officeDocument/2006/relationships/image" Target="../media/image10.wmf"/><Relationship Id="rId2" Type="http://schemas.openxmlformats.org/officeDocument/2006/relationships/image" Target="../media/image99.wmf"/><Relationship Id="rId1" Type="http://schemas.openxmlformats.org/officeDocument/2006/relationships/image" Target="../media/image102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104.wmf"/><Relationship Id="rId9" Type="http://schemas.openxmlformats.org/officeDocument/2006/relationships/image" Target="../media/image106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3.wmf"/><Relationship Id="rId7" Type="http://schemas.openxmlformats.org/officeDocument/2006/relationships/image" Target="../media/image10.wmf"/><Relationship Id="rId2" Type="http://schemas.openxmlformats.org/officeDocument/2006/relationships/image" Target="../media/image99.wmf"/><Relationship Id="rId1" Type="http://schemas.openxmlformats.org/officeDocument/2006/relationships/image" Target="../media/image107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image" Target="../media/image110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image" Target="../media/image123.wmf"/><Relationship Id="rId3" Type="http://schemas.openxmlformats.org/officeDocument/2006/relationships/image" Target="../media/image115.wmf"/><Relationship Id="rId7" Type="http://schemas.openxmlformats.org/officeDocument/2006/relationships/image" Target="../media/image118.wmf"/><Relationship Id="rId12" Type="http://schemas.openxmlformats.org/officeDocument/2006/relationships/image" Target="../media/image122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7.wmf"/><Relationship Id="rId11" Type="http://schemas.openxmlformats.org/officeDocument/2006/relationships/image" Target="../media/image28.wmf"/><Relationship Id="rId5" Type="http://schemas.openxmlformats.org/officeDocument/2006/relationships/image" Target="../media/image116.wmf"/><Relationship Id="rId15" Type="http://schemas.openxmlformats.org/officeDocument/2006/relationships/image" Target="../media/image125.wmf"/><Relationship Id="rId10" Type="http://schemas.openxmlformats.org/officeDocument/2006/relationships/image" Target="../media/image121.wmf"/><Relationship Id="rId4" Type="http://schemas.openxmlformats.org/officeDocument/2006/relationships/image" Target="../media/image24.wmf"/><Relationship Id="rId9" Type="http://schemas.openxmlformats.org/officeDocument/2006/relationships/image" Target="../media/image120.wmf"/><Relationship Id="rId14" Type="http://schemas.openxmlformats.org/officeDocument/2006/relationships/image" Target="../media/image12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2.wmf"/><Relationship Id="rId1" Type="http://schemas.openxmlformats.org/officeDocument/2006/relationships/image" Target="../media/image113.wmf"/><Relationship Id="rId4" Type="http://schemas.openxmlformats.org/officeDocument/2006/relationships/image" Target="../media/image12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9.wmf"/><Relationship Id="rId2" Type="http://schemas.openxmlformats.org/officeDocument/2006/relationships/image" Target="../media/image5.wmf"/><Relationship Id="rId1" Type="http://schemas.openxmlformats.org/officeDocument/2006/relationships/image" Target="../media/image127.wmf"/><Relationship Id="rId6" Type="http://schemas.openxmlformats.org/officeDocument/2006/relationships/image" Target="../media/image128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8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image" Target="../media/image141.wmf"/><Relationship Id="rId3" Type="http://schemas.openxmlformats.org/officeDocument/2006/relationships/image" Target="../media/image132.wmf"/><Relationship Id="rId7" Type="http://schemas.openxmlformats.org/officeDocument/2006/relationships/image" Target="../media/image135.wmf"/><Relationship Id="rId12" Type="http://schemas.openxmlformats.org/officeDocument/2006/relationships/image" Target="../media/image140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4.wmf"/><Relationship Id="rId11" Type="http://schemas.openxmlformats.org/officeDocument/2006/relationships/image" Target="../media/image139.wmf"/><Relationship Id="rId5" Type="http://schemas.openxmlformats.org/officeDocument/2006/relationships/image" Target="../media/image133.wmf"/><Relationship Id="rId15" Type="http://schemas.openxmlformats.org/officeDocument/2006/relationships/image" Target="../media/image143.wmf"/><Relationship Id="rId10" Type="http://schemas.openxmlformats.org/officeDocument/2006/relationships/image" Target="../media/image138.wmf"/><Relationship Id="rId4" Type="http://schemas.openxmlformats.org/officeDocument/2006/relationships/image" Target="../media/image55.wmf"/><Relationship Id="rId9" Type="http://schemas.openxmlformats.org/officeDocument/2006/relationships/image" Target="../media/image137.wmf"/><Relationship Id="rId14" Type="http://schemas.openxmlformats.org/officeDocument/2006/relationships/image" Target="../media/image142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image" Target="../media/image140.wmf"/><Relationship Id="rId3" Type="http://schemas.openxmlformats.org/officeDocument/2006/relationships/image" Target="../media/image55.wmf"/><Relationship Id="rId7" Type="http://schemas.openxmlformats.org/officeDocument/2006/relationships/image" Target="../media/image147.wmf"/><Relationship Id="rId12" Type="http://schemas.openxmlformats.org/officeDocument/2006/relationships/image" Target="../media/image139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6.wmf"/><Relationship Id="rId11" Type="http://schemas.openxmlformats.org/officeDocument/2006/relationships/image" Target="../media/image138.wmf"/><Relationship Id="rId5" Type="http://schemas.openxmlformats.org/officeDocument/2006/relationships/image" Target="../media/image134.wmf"/><Relationship Id="rId15" Type="http://schemas.openxmlformats.org/officeDocument/2006/relationships/image" Target="../media/image148.wmf"/><Relationship Id="rId10" Type="http://schemas.openxmlformats.org/officeDocument/2006/relationships/image" Target="../media/image137.wmf"/><Relationship Id="rId4" Type="http://schemas.openxmlformats.org/officeDocument/2006/relationships/image" Target="../media/image133.wmf"/><Relationship Id="rId9" Type="http://schemas.openxmlformats.org/officeDocument/2006/relationships/image" Target="../media/image136.wmf"/><Relationship Id="rId14" Type="http://schemas.openxmlformats.org/officeDocument/2006/relationships/image" Target="../media/image12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image" Target="../media/image162.wmf"/><Relationship Id="rId3" Type="http://schemas.openxmlformats.org/officeDocument/2006/relationships/image" Target="../media/image153.wmf"/><Relationship Id="rId7" Type="http://schemas.openxmlformats.org/officeDocument/2006/relationships/image" Target="../media/image156.wmf"/><Relationship Id="rId12" Type="http://schemas.openxmlformats.org/officeDocument/2006/relationships/image" Target="../media/image161.wmf"/><Relationship Id="rId2" Type="http://schemas.openxmlformats.org/officeDocument/2006/relationships/image" Target="../media/image152.wmf"/><Relationship Id="rId1" Type="http://schemas.openxmlformats.org/officeDocument/2006/relationships/image" Target="../media/image149.wmf"/><Relationship Id="rId6" Type="http://schemas.openxmlformats.org/officeDocument/2006/relationships/image" Target="../media/image151.wmf"/><Relationship Id="rId11" Type="http://schemas.openxmlformats.org/officeDocument/2006/relationships/image" Target="../media/image160.wmf"/><Relationship Id="rId5" Type="http://schemas.openxmlformats.org/officeDocument/2006/relationships/image" Target="../media/image155.wmf"/><Relationship Id="rId10" Type="http://schemas.openxmlformats.org/officeDocument/2006/relationships/image" Target="../media/image159.wmf"/><Relationship Id="rId4" Type="http://schemas.openxmlformats.org/officeDocument/2006/relationships/image" Target="../media/image154.wmf"/><Relationship Id="rId9" Type="http://schemas.openxmlformats.org/officeDocument/2006/relationships/image" Target="../media/image158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64.wmf"/><Relationship Id="rId7" Type="http://schemas.openxmlformats.org/officeDocument/2006/relationships/image" Target="../media/image153.wmf"/><Relationship Id="rId2" Type="http://schemas.openxmlformats.org/officeDocument/2006/relationships/image" Target="../media/image163.wmf"/><Relationship Id="rId1" Type="http://schemas.openxmlformats.org/officeDocument/2006/relationships/image" Target="../media/image149.wmf"/><Relationship Id="rId6" Type="http://schemas.openxmlformats.org/officeDocument/2006/relationships/image" Target="../media/image152.wmf"/><Relationship Id="rId11" Type="http://schemas.openxmlformats.org/officeDocument/2006/relationships/image" Target="../media/image167.wmf"/><Relationship Id="rId5" Type="http://schemas.openxmlformats.org/officeDocument/2006/relationships/image" Target="../media/image166.wmf"/><Relationship Id="rId10" Type="http://schemas.openxmlformats.org/officeDocument/2006/relationships/image" Target="../media/image151.wmf"/><Relationship Id="rId4" Type="http://schemas.openxmlformats.org/officeDocument/2006/relationships/image" Target="../media/image165.wmf"/><Relationship Id="rId9" Type="http://schemas.openxmlformats.org/officeDocument/2006/relationships/image" Target="../media/image155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8.wmf"/><Relationship Id="rId5" Type="http://schemas.openxmlformats.org/officeDocument/2006/relationships/image" Target="../media/image102.wmf"/><Relationship Id="rId4" Type="http://schemas.openxmlformats.org/officeDocument/2006/relationships/image" Target="../media/image177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3.wmf"/><Relationship Id="rId6" Type="http://schemas.openxmlformats.org/officeDocument/2006/relationships/image" Target="../media/image2.wmf"/><Relationship Id="rId5" Type="http://schemas.openxmlformats.org/officeDocument/2006/relationships/image" Target="../media/image10.wmf"/><Relationship Id="rId10" Type="http://schemas.openxmlformats.org/officeDocument/2006/relationships/image" Target="../media/image12.wmf"/><Relationship Id="rId4" Type="http://schemas.openxmlformats.org/officeDocument/2006/relationships/image" Target="../media/image5.wmf"/><Relationship Id="rId9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2.wmf"/><Relationship Id="rId5" Type="http://schemas.openxmlformats.org/officeDocument/2006/relationships/image" Target="../media/image10.w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2.wmf"/><Relationship Id="rId5" Type="http://schemas.openxmlformats.org/officeDocument/2006/relationships/image" Target="../media/image12.wmf"/><Relationship Id="rId4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5.wmf"/><Relationship Id="rId5" Type="http://schemas.openxmlformats.org/officeDocument/2006/relationships/image" Target="../media/image16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1290F85-437E-4696-9A93-1377B2F1CBE0}" type="datetimeFigureOut">
              <a:rPr lang="pt-BR"/>
              <a:pPr>
                <a:defRPr/>
              </a:pPr>
              <a:t>04/06/2024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06B519-0B4A-4303-9B47-8A8385C6A0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624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BA51B3-00FE-4F4B-A3BD-B9863859746F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645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36331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FD28EA0-BB36-4BD9-A5A4-E53AF90D411D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6698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CA8F6A-66CF-4DF8-8AFD-1332EF0D0ACC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07455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2EAB2B1-1332-4228-ACD8-73FD2EEFDE01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727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89477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7F3DA37-4922-42C6-BE6F-2715322BD7C3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737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87717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2CDCF3E-9DCD-4C1D-954B-632916A65D7A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55528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2CDCF3E-9DCD-4C1D-954B-632916A65D7A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70700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2CDCF3E-9DCD-4C1D-954B-632916A65D7A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69757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CAF790A-3459-4F02-B30F-CAC56D649667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757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04655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CAF790A-3459-4F02-B30F-CAC56D649667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757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99538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F44A20-253C-4415-9B2A-338B45A34862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4243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BA51B3-00FE-4F4B-A3BD-B9863859746F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645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99493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BFF0E40-1150-4C41-B4B0-BA9752484FE2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778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08196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103C4B6-2C6D-4E7C-BA2B-CCD35345C3F5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788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35389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806244-DA1D-4A5E-B13D-19DE3A6B5DBB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798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58608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49B105-698C-441C-B4D9-805CA49C5238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808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380828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A8E825-00B1-4E7C-B0B8-3C55524CC118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54402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DE8822F-1F13-4B05-94A7-1A41A8878543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57903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E273619-BCCE-4D4B-B670-1B6B45B8AAB2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65167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3F9A72C-1402-4C90-A8A3-6A66E5A764D9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09291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3F9A72C-1402-4C90-A8A3-6A66E5A764D9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881872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A3E5E2-60F4-4A7C-88EA-ED6E19E70850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33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1299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BA51B3-00FE-4F4B-A3BD-B9863859746F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645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0914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FE51383-C951-443E-9E4E-6999E40F1377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41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222491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1725A90-B496-4D61-AE02-FF9C3A475B02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42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95073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6A79D8-7620-4B1D-96A6-77DFB21FC9AC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43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112346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5F2716D-49F1-4AE0-B951-23892BD3D692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44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118285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16243C-25B6-4A4A-8CDC-852FCECD2F13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665987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6DE3BBE-01E4-442A-854D-524A9E4BAC4F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46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098015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0D8A72-83CE-494C-8F10-9F0830F19CC4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47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872897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7EBC754-84AC-4202-8B35-5654B618CDBF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48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23451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31DC4A9-EC9B-49A2-9DA9-31D715BE9B33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49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375310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31C8158-9A05-43F9-8731-7B74985E2AE0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50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3778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CB6657-58B2-45F4-99A6-927ABBAE1DC2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655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766259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CF035F-7A0E-4AF1-B199-C7D0ADD9D640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51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419450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245F52-CCDF-475E-9AF6-0B1755615E8A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52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105505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A7E5401-DE76-413E-A65E-9628679162A5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53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96775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ED0ED0B-2D32-4C42-AD01-63934D48EEF9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54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855301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7EF098-9BA0-486A-9BF0-8A4F83BAFA20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55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287576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8059F2-D2F5-43D8-94BC-87C463F1654D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56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75285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8059F2-D2F5-43D8-94BC-87C463F1654D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57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028353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8059F2-D2F5-43D8-94BC-87C463F1654D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58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431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8059F2-D2F5-43D8-94BC-87C463F1654D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59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727538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8059F2-D2F5-43D8-94BC-87C463F1654D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60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56847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2235B91-1324-4274-BB5C-89AEF0F631EB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878138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8059F2-D2F5-43D8-94BC-87C463F1654D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61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20738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1C36BF-EE97-42AD-B4B5-48172825AD17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71261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50AB83-019F-4930-9319-21C6885A562A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48612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B5F730-1B42-4270-B738-C1F556E44FAF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49386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1C36BF-EE97-42AD-B4B5-48172825AD17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2697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72F44-93AC-4F18-BF9D-2E42E8C0B8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66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15AED-365E-4FEE-B6DE-04436870F8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80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11455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19125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B3345-DDEB-46C8-9113-65BDE94765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533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458200" cy="6858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22C7A5D-CA04-43C5-9E8F-F61909F8D9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45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5825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116C6E81-C384-459A-93CE-C419A67D62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70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F88C2-D306-45A4-B5C6-38D8EA4CDA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15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D00F0-9AB0-4E9A-8079-3506215587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34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DE7A6-9959-4792-A2B6-24B94B1523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34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27AFC-6B87-4421-9131-242FDFCD87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20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EF395-55CA-46D6-A436-7279EEA6B5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1F50E-B410-4EBB-A327-CAEA48506E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63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A6CA3-4534-44FA-8901-5154FC5E19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33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9D2DA99-E722-4F9E-B694-C9F6853E1D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62000" y="1219200"/>
            <a:ext cx="7620000" cy="76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20392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2039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5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49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10.wmf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image" Target="../media/image16.wmf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7.bin"/><Relationship Id="rId14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59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8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9.wmf"/><Relationship Id="rId5" Type="http://schemas.openxmlformats.org/officeDocument/2006/relationships/image" Target="../media/image18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5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68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7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11" Type="http://schemas.openxmlformats.org/officeDocument/2006/relationships/image" Target="../media/image26.wmf"/><Relationship Id="rId5" Type="http://schemas.openxmlformats.org/officeDocument/2006/relationships/oleObject" Target="../embeddings/oleObject61.bin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30.wmf"/><Relationship Id="rId4" Type="http://schemas.openxmlformats.org/officeDocument/2006/relationships/image" Target="../media/image23.wmf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6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10.wmf"/><Relationship Id="rId3" Type="http://schemas.openxmlformats.org/officeDocument/2006/relationships/oleObject" Target="../embeddings/oleObject69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11" Type="http://schemas.openxmlformats.org/officeDocument/2006/relationships/image" Target="../media/image34.wmf"/><Relationship Id="rId5" Type="http://schemas.openxmlformats.org/officeDocument/2006/relationships/oleObject" Target="../embeddings/oleObject70.bin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72.bin"/><Relationship Id="rId4" Type="http://schemas.openxmlformats.org/officeDocument/2006/relationships/image" Target="../media/image31.wmf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7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39.wmf"/><Relationship Id="rId3" Type="http://schemas.openxmlformats.org/officeDocument/2006/relationships/oleObject" Target="../embeddings/oleObject75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1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11" Type="http://schemas.openxmlformats.org/officeDocument/2006/relationships/image" Target="../media/image38.wmf"/><Relationship Id="rId5" Type="http://schemas.openxmlformats.org/officeDocument/2006/relationships/oleObject" Target="../embeddings/oleObject76.bin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78.bin"/><Relationship Id="rId4" Type="http://schemas.openxmlformats.org/officeDocument/2006/relationships/image" Target="../media/image31.wmf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8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2.wmf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3.bin"/><Relationship Id="rId11" Type="http://schemas.openxmlformats.org/officeDocument/2006/relationships/oleObject" Target="../embeddings/oleObject85.bin"/><Relationship Id="rId5" Type="http://schemas.openxmlformats.org/officeDocument/2006/relationships/image" Target="../media/image41.wmf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5.wmf"/><Relationship Id="rId4" Type="http://schemas.openxmlformats.org/officeDocument/2006/relationships/oleObject" Target="../embeddings/oleObject82.bin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3.wmf"/><Relationship Id="rId11" Type="http://schemas.openxmlformats.org/officeDocument/2006/relationships/image" Target="../media/image16.wmf"/><Relationship Id="rId5" Type="http://schemas.openxmlformats.org/officeDocument/2006/relationships/oleObject" Target="../embeddings/oleObject88.bin"/><Relationship Id="rId10" Type="http://schemas.openxmlformats.org/officeDocument/2006/relationships/oleObject" Target="../embeddings/oleObject90.bin"/><Relationship Id="rId4" Type="http://schemas.openxmlformats.org/officeDocument/2006/relationships/image" Target="../media/image54.png"/><Relationship Id="rId9" Type="http://schemas.openxmlformats.org/officeDocument/2006/relationships/image" Target="../media/image5.wmf"/><Relationship Id="rId1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png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10.wmf"/><Relationship Id="rId5" Type="http://schemas.openxmlformats.org/officeDocument/2006/relationships/image" Target="../media/image6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94.bin"/><Relationship Id="rId4" Type="http://schemas.openxmlformats.org/officeDocument/2006/relationships/image" Target="../media/image59.png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9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103.bin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52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2.bin"/><Relationship Id="rId20" Type="http://schemas.openxmlformats.org/officeDocument/2006/relationships/oleObject" Target="../embeddings/oleObject104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10.wmf"/><Relationship Id="rId5" Type="http://schemas.openxmlformats.org/officeDocument/2006/relationships/image" Target="../media/image6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99.bin"/><Relationship Id="rId19" Type="http://schemas.openxmlformats.org/officeDocument/2006/relationships/image" Target="../media/image51.wmf"/><Relationship Id="rId4" Type="http://schemas.openxmlformats.org/officeDocument/2006/relationships/image" Target="../media/image59.png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0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111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0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0.wmf"/><Relationship Id="rId5" Type="http://schemas.openxmlformats.org/officeDocument/2006/relationships/image" Target="../media/image6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52.wmf"/><Relationship Id="rId4" Type="http://schemas.openxmlformats.org/officeDocument/2006/relationships/image" Target="../media/image62.png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0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16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0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5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3.bin"/><Relationship Id="rId18" Type="http://schemas.openxmlformats.org/officeDocument/2006/relationships/oleObject" Target="../embeddings/oleObject127.bin"/><Relationship Id="rId3" Type="http://schemas.openxmlformats.org/officeDocument/2006/relationships/notesSlide" Target="../notesSlides/notesSlide18.xml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19.bin"/><Relationship Id="rId12" Type="http://schemas.openxmlformats.org/officeDocument/2006/relationships/oleObject" Target="../embeddings/oleObject122.bin"/><Relationship Id="rId1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6.bin"/><Relationship Id="rId20" Type="http://schemas.openxmlformats.org/officeDocument/2006/relationships/oleObject" Target="../embeddings/oleObject129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20.bin"/><Relationship Id="rId14" Type="http://schemas.openxmlformats.org/officeDocument/2006/relationships/oleObject" Target="../embeddings/oleObject12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57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5.wmf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54.wmf"/><Relationship Id="rId5" Type="http://schemas.openxmlformats.org/officeDocument/2006/relationships/image" Target="../media/image2.wmf"/><Relationship Id="rId15" Type="http://schemas.openxmlformats.org/officeDocument/2006/relationships/oleObject" Target="../embeddings/oleObject136.bin"/><Relationship Id="rId10" Type="http://schemas.openxmlformats.org/officeDocument/2006/relationships/oleObject" Target="../embeddings/oleObject134.bin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53.wmf"/><Relationship Id="rId14" Type="http://schemas.openxmlformats.org/officeDocument/2006/relationships/image" Target="../media/image5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142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41.bin"/><Relationship Id="rId5" Type="http://schemas.openxmlformats.org/officeDocument/2006/relationships/image" Target="../media/image58.wmf"/><Relationship Id="rId10" Type="http://schemas.openxmlformats.org/officeDocument/2006/relationships/image" Target="../media/image59.wmf"/><Relationship Id="rId4" Type="http://schemas.openxmlformats.org/officeDocument/2006/relationships/oleObject" Target="../embeddings/oleObject138.bin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6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68.wmf"/><Relationship Id="rId3" Type="http://schemas.openxmlformats.org/officeDocument/2006/relationships/notesSlide" Target="../notesSlides/notesSlide21.xml"/><Relationship Id="rId21" Type="http://schemas.openxmlformats.org/officeDocument/2006/relationships/oleObject" Target="../embeddings/oleObject151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146.bin"/><Relationship Id="rId24" Type="http://schemas.openxmlformats.org/officeDocument/2006/relationships/image" Target="../media/image69.wmf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23" Type="http://schemas.openxmlformats.org/officeDocument/2006/relationships/oleObject" Target="../embeddings/oleObject152.bin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150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66.wmf"/><Relationship Id="rId22" Type="http://schemas.openxmlformats.org/officeDocument/2006/relationships/image" Target="../media/image6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78.wmf"/><Relationship Id="rId3" Type="http://schemas.openxmlformats.org/officeDocument/2006/relationships/notesSlide" Target="../notesSlides/notesSlide23.xml"/><Relationship Id="rId21" Type="http://schemas.openxmlformats.org/officeDocument/2006/relationships/oleObject" Target="../embeddings/oleObject162.bin"/><Relationship Id="rId7" Type="http://schemas.openxmlformats.org/officeDocument/2006/relationships/image" Target="../media/image73.wmf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55.bin"/><Relationship Id="rId11" Type="http://schemas.openxmlformats.org/officeDocument/2006/relationships/oleObject" Target="../embeddings/oleObject157.bin"/><Relationship Id="rId5" Type="http://schemas.openxmlformats.org/officeDocument/2006/relationships/image" Target="../media/image82.png"/><Relationship Id="rId15" Type="http://schemas.openxmlformats.org/officeDocument/2006/relationships/oleObject" Target="../embeddings/oleObject159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81.png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76.wmf"/><Relationship Id="rId22" Type="http://schemas.openxmlformats.org/officeDocument/2006/relationships/image" Target="../media/image8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0" Type="http://schemas.openxmlformats.org/officeDocument/2006/relationships/image" Target="../media/image28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6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70.bin"/><Relationship Id="rId5" Type="http://schemas.openxmlformats.org/officeDocument/2006/relationships/image" Target="../media/image85.wmf"/><Relationship Id="rId10" Type="http://schemas.openxmlformats.org/officeDocument/2006/relationships/image" Target="../media/image86.wmf"/><Relationship Id="rId4" Type="http://schemas.openxmlformats.org/officeDocument/2006/relationships/oleObject" Target="../embeddings/oleObject167.bin"/><Relationship Id="rId9" Type="http://schemas.openxmlformats.org/officeDocument/2006/relationships/oleObject" Target="../embeddings/oleObject16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2.wmf"/><Relationship Id="rId10" Type="http://schemas.openxmlformats.org/officeDocument/2006/relationships/image" Target="../media/image6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1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.wmf"/><Relationship Id="rId5" Type="http://schemas.openxmlformats.org/officeDocument/2006/relationships/image" Target="../media/image85.wmf"/><Relationship Id="rId4" Type="http://schemas.openxmlformats.org/officeDocument/2006/relationships/oleObject" Target="../embeddings/oleObject17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7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89.wmf"/><Relationship Id="rId4" Type="http://schemas.openxmlformats.org/officeDocument/2006/relationships/oleObject" Target="../embeddings/oleObject17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0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78.bin"/><Relationship Id="rId5" Type="http://schemas.openxmlformats.org/officeDocument/2006/relationships/image" Target="../media/image90.wmf"/><Relationship Id="rId10" Type="http://schemas.openxmlformats.org/officeDocument/2006/relationships/image" Target="../media/image92.png"/><Relationship Id="rId4" Type="http://schemas.openxmlformats.org/officeDocument/2006/relationships/oleObject" Target="../embeddings/oleObject177.bin"/><Relationship Id="rId9" Type="http://schemas.openxmlformats.org/officeDocument/2006/relationships/image" Target="../media/image9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8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91.bin"/><Relationship Id="rId3" Type="http://schemas.openxmlformats.org/officeDocument/2006/relationships/oleObject" Target="../embeddings/oleObject184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88.bin"/><Relationship Id="rId17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0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187.bin"/><Relationship Id="rId19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8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199.bin"/><Relationship Id="rId3" Type="http://schemas.openxmlformats.org/officeDocument/2006/relationships/oleObject" Target="../embeddings/oleObject192.bin"/><Relationship Id="rId21" Type="http://schemas.openxmlformats.org/officeDocument/2006/relationships/image" Target="../media/image106.wmf"/><Relationship Id="rId7" Type="http://schemas.openxmlformats.org/officeDocument/2006/relationships/oleObject" Target="../embeddings/oleObject194.bin"/><Relationship Id="rId12" Type="http://schemas.openxmlformats.org/officeDocument/2006/relationships/oleObject" Target="../embeddings/oleObject196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8.bin"/><Relationship Id="rId20" Type="http://schemas.openxmlformats.org/officeDocument/2006/relationships/oleObject" Target="../embeddings/oleObject200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oleObject" Target="../embeddings/oleObject193.bin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195.bin"/><Relationship Id="rId19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image" Target="../media/image6.wmf"/><Relationship Id="rId14" Type="http://schemas.openxmlformats.org/officeDocument/2006/relationships/oleObject" Target="../embeddings/oleObject19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208.bin"/><Relationship Id="rId3" Type="http://schemas.openxmlformats.org/officeDocument/2006/relationships/oleObject" Target="../embeddings/oleObject201.bin"/><Relationship Id="rId21" Type="http://schemas.openxmlformats.org/officeDocument/2006/relationships/image" Target="../media/image110.wmf"/><Relationship Id="rId7" Type="http://schemas.openxmlformats.org/officeDocument/2006/relationships/oleObject" Target="../embeddings/oleObject203.bin"/><Relationship Id="rId12" Type="http://schemas.openxmlformats.org/officeDocument/2006/relationships/oleObject" Target="../embeddings/oleObject205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7.bin"/><Relationship Id="rId20" Type="http://schemas.openxmlformats.org/officeDocument/2006/relationships/oleObject" Target="../embeddings/oleObject209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9.wmf"/><Relationship Id="rId11" Type="http://schemas.openxmlformats.org/officeDocument/2006/relationships/image" Target="../media/image108.wmf"/><Relationship Id="rId5" Type="http://schemas.openxmlformats.org/officeDocument/2006/relationships/oleObject" Target="../embeddings/oleObject202.bin"/><Relationship Id="rId15" Type="http://schemas.openxmlformats.org/officeDocument/2006/relationships/image" Target="../media/image9.wmf"/><Relationship Id="rId23" Type="http://schemas.openxmlformats.org/officeDocument/2006/relationships/image" Target="../media/image111.wmf"/><Relationship Id="rId10" Type="http://schemas.openxmlformats.org/officeDocument/2006/relationships/oleObject" Target="../embeddings/oleObject204.bin"/><Relationship Id="rId19" Type="http://schemas.openxmlformats.org/officeDocument/2006/relationships/image" Target="../media/image109.wmf"/><Relationship Id="rId4" Type="http://schemas.openxmlformats.org/officeDocument/2006/relationships/image" Target="../media/image107.wmf"/><Relationship Id="rId9" Type="http://schemas.openxmlformats.org/officeDocument/2006/relationships/image" Target="../media/image6.wmf"/><Relationship Id="rId14" Type="http://schemas.openxmlformats.org/officeDocument/2006/relationships/oleObject" Target="../embeddings/oleObject206.bin"/><Relationship Id="rId22" Type="http://schemas.openxmlformats.org/officeDocument/2006/relationships/oleObject" Target="../embeddings/oleObject21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11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image" Target="../media/image116.wmf"/><Relationship Id="rId18" Type="http://schemas.openxmlformats.org/officeDocument/2006/relationships/oleObject" Target="../embeddings/oleObject221.bin"/><Relationship Id="rId26" Type="http://schemas.openxmlformats.org/officeDocument/2006/relationships/oleObject" Target="../embeddings/oleObject225.bin"/><Relationship Id="rId3" Type="http://schemas.openxmlformats.org/officeDocument/2006/relationships/oleObject" Target="../embeddings/oleObject213.bin"/><Relationship Id="rId21" Type="http://schemas.openxmlformats.org/officeDocument/2006/relationships/image" Target="../media/image120.wmf"/><Relationship Id="rId7" Type="http://schemas.openxmlformats.org/officeDocument/2006/relationships/oleObject" Target="../embeddings/oleObject215.bin"/><Relationship Id="rId12" Type="http://schemas.openxmlformats.org/officeDocument/2006/relationships/oleObject" Target="../embeddings/oleObject218.bin"/><Relationship Id="rId17" Type="http://schemas.openxmlformats.org/officeDocument/2006/relationships/image" Target="../media/image118.wmf"/><Relationship Id="rId25" Type="http://schemas.openxmlformats.org/officeDocument/2006/relationships/image" Target="../media/image28.wmf"/><Relationship Id="rId33" Type="http://schemas.openxmlformats.org/officeDocument/2006/relationships/image" Target="../media/image12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0.bin"/><Relationship Id="rId20" Type="http://schemas.openxmlformats.org/officeDocument/2006/relationships/oleObject" Target="../embeddings/oleObject222.bin"/><Relationship Id="rId29" Type="http://schemas.openxmlformats.org/officeDocument/2006/relationships/image" Target="../media/image123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217.bin"/><Relationship Id="rId24" Type="http://schemas.openxmlformats.org/officeDocument/2006/relationships/oleObject" Target="../embeddings/oleObject224.bin"/><Relationship Id="rId32" Type="http://schemas.openxmlformats.org/officeDocument/2006/relationships/oleObject" Target="../embeddings/oleObject228.bin"/><Relationship Id="rId5" Type="http://schemas.openxmlformats.org/officeDocument/2006/relationships/oleObject" Target="../embeddings/oleObject214.bin"/><Relationship Id="rId15" Type="http://schemas.openxmlformats.org/officeDocument/2006/relationships/image" Target="../media/image117.wmf"/><Relationship Id="rId23" Type="http://schemas.openxmlformats.org/officeDocument/2006/relationships/image" Target="../media/image121.wmf"/><Relationship Id="rId28" Type="http://schemas.openxmlformats.org/officeDocument/2006/relationships/oleObject" Target="../embeddings/oleObject226.bin"/><Relationship Id="rId10" Type="http://schemas.openxmlformats.org/officeDocument/2006/relationships/image" Target="../media/image24.wmf"/><Relationship Id="rId19" Type="http://schemas.openxmlformats.org/officeDocument/2006/relationships/image" Target="../media/image119.wmf"/><Relationship Id="rId31" Type="http://schemas.openxmlformats.org/officeDocument/2006/relationships/image" Target="../media/image124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216.bin"/><Relationship Id="rId14" Type="http://schemas.openxmlformats.org/officeDocument/2006/relationships/oleObject" Target="../embeddings/oleObject219.bin"/><Relationship Id="rId22" Type="http://schemas.openxmlformats.org/officeDocument/2006/relationships/oleObject" Target="../embeddings/oleObject223.bin"/><Relationship Id="rId27" Type="http://schemas.openxmlformats.org/officeDocument/2006/relationships/image" Target="../media/image122.wmf"/><Relationship Id="rId30" Type="http://schemas.openxmlformats.org/officeDocument/2006/relationships/oleObject" Target="../embeddings/oleObject22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4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7.wmf"/><Relationship Id="rId1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12" Type="http://schemas.openxmlformats.org/officeDocument/2006/relationships/oleObject" Target="../embeddings/oleObject2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02.wmf"/><Relationship Id="rId11" Type="http://schemas.openxmlformats.org/officeDocument/2006/relationships/image" Target="../media/image126.wmf"/><Relationship Id="rId5" Type="http://schemas.openxmlformats.org/officeDocument/2006/relationships/oleObject" Target="../embeddings/oleObject230.bin"/><Relationship Id="rId10" Type="http://schemas.openxmlformats.org/officeDocument/2006/relationships/oleObject" Target="../embeddings/oleObject232.bin"/><Relationship Id="rId4" Type="http://schemas.openxmlformats.org/officeDocument/2006/relationships/image" Target="../media/image113.wmf"/><Relationship Id="rId9" Type="http://schemas.openxmlformats.org/officeDocument/2006/relationships/image" Target="../media/image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238.bin"/><Relationship Id="rId18" Type="http://schemas.openxmlformats.org/officeDocument/2006/relationships/image" Target="../media/image129.wmf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2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8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237.bin"/><Relationship Id="rId5" Type="http://schemas.openxmlformats.org/officeDocument/2006/relationships/image" Target="../media/image127.wmf"/><Relationship Id="rId15" Type="http://schemas.openxmlformats.org/officeDocument/2006/relationships/oleObject" Target="../embeddings/oleObject239.bin"/><Relationship Id="rId10" Type="http://schemas.openxmlformats.org/officeDocument/2006/relationships/image" Target="../media/image8.wmf"/><Relationship Id="rId4" Type="http://schemas.openxmlformats.org/officeDocument/2006/relationships/oleObject" Target="../embeddings/oleObject234.bin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1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3.bin"/><Relationship Id="rId13" Type="http://schemas.openxmlformats.org/officeDocument/2006/relationships/image" Target="../media/image133.wmf"/><Relationship Id="rId18" Type="http://schemas.openxmlformats.org/officeDocument/2006/relationships/oleObject" Target="../embeddings/oleObject248.bin"/><Relationship Id="rId26" Type="http://schemas.openxmlformats.org/officeDocument/2006/relationships/image" Target="../media/image138.wmf"/><Relationship Id="rId3" Type="http://schemas.openxmlformats.org/officeDocument/2006/relationships/notesSlide" Target="../notesSlides/notesSlide31.xml"/><Relationship Id="rId21" Type="http://schemas.openxmlformats.org/officeDocument/2006/relationships/oleObject" Target="../embeddings/oleObject250.bin"/><Relationship Id="rId34" Type="http://schemas.openxmlformats.org/officeDocument/2006/relationships/image" Target="../media/image141.wmf"/><Relationship Id="rId7" Type="http://schemas.openxmlformats.org/officeDocument/2006/relationships/image" Target="../media/image131.wmf"/><Relationship Id="rId12" Type="http://schemas.openxmlformats.org/officeDocument/2006/relationships/oleObject" Target="../embeddings/oleObject245.bin"/><Relationship Id="rId17" Type="http://schemas.openxmlformats.org/officeDocument/2006/relationships/image" Target="../media/image135.wmf"/><Relationship Id="rId25" Type="http://schemas.openxmlformats.org/officeDocument/2006/relationships/oleObject" Target="../embeddings/oleObject253.bin"/><Relationship Id="rId33" Type="http://schemas.openxmlformats.org/officeDocument/2006/relationships/oleObject" Target="../embeddings/oleObject258.bin"/><Relationship Id="rId38" Type="http://schemas.openxmlformats.org/officeDocument/2006/relationships/image" Target="../media/image14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7.bin"/><Relationship Id="rId20" Type="http://schemas.openxmlformats.org/officeDocument/2006/relationships/oleObject" Target="../embeddings/oleObject249.bin"/><Relationship Id="rId29" Type="http://schemas.openxmlformats.org/officeDocument/2006/relationships/oleObject" Target="../embeddings/oleObject255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42.bin"/><Relationship Id="rId11" Type="http://schemas.openxmlformats.org/officeDocument/2006/relationships/image" Target="../media/image55.wmf"/><Relationship Id="rId24" Type="http://schemas.openxmlformats.org/officeDocument/2006/relationships/oleObject" Target="../embeddings/oleObject252.bin"/><Relationship Id="rId32" Type="http://schemas.openxmlformats.org/officeDocument/2006/relationships/image" Target="../media/image140.wmf"/><Relationship Id="rId37" Type="http://schemas.openxmlformats.org/officeDocument/2006/relationships/oleObject" Target="../embeddings/oleObject260.bin"/><Relationship Id="rId5" Type="http://schemas.openxmlformats.org/officeDocument/2006/relationships/image" Target="../media/image130.wmf"/><Relationship Id="rId15" Type="http://schemas.openxmlformats.org/officeDocument/2006/relationships/image" Target="../media/image134.wmf"/><Relationship Id="rId23" Type="http://schemas.openxmlformats.org/officeDocument/2006/relationships/image" Target="../media/image137.wmf"/><Relationship Id="rId28" Type="http://schemas.openxmlformats.org/officeDocument/2006/relationships/image" Target="../media/image139.wmf"/><Relationship Id="rId36" Type="http://schemas.openxmlformats.org/officeDocument/2006/relationships/image" Target="../media/image142.wmf"/><Relationship Id="rId10" Type="http://schemas.openxmlformats.org/officeDocument/2006/relationships/oleObject" Target="../embeddings/oleObject244.bin"/><Relationship Id="rId19" Type="http://schemas.openxmlformats.org/officeDocument/2006/relationships/image" Target="../media/image136.wmf"/><Relationship Id="rId31" Type="http://schemas.openxmlformats.org/officeDocument/2006/relationships/oleObject" Target="../embeddings/oleObject257.bin"/><Relationship Id="rId4" Type="http://schemas.openxmlformats.org/officeDocument/2006/relationships/oleObject" Target="../embeddings/oleObject241.bin"/><Relationship Id="rId9" Type="http://schemas.openxmlformats.org/officeDocument/2006/relationships/image" Target="../media/image132.wmf"/><Relationship Id="rId14" Type="http://schemas.openxmlformats.org/officeDocument/2006/relationships/oleObject" Target="../embeddings/oleObject246.bin"/><Relationship Id="rId22" Type="http://schemas.openxmlformats.org/officeDocument/2006/relationships/oleObject" Target="../embeddings/oleObject251.bin"/><Relationship Id="rId27" Type="http://schemas.openxmlformats.org/officeDocument/2006/relationships/oleObject" Target="../embeddings/oleObject254.bin"/><Relationship Id="rId30" Type="http://schemas.openxmlformats.org/officeDocument/2006/relationships/oleObject" Target="../embeddings/oleObject256.bin"/><Relationship Id="rId35" Type="http://schemas.openxmlformats.org/officeDocument/2006/relationships/oleObject" Target="../embeddings/oleObject259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3.bin"/><Relationship Id="rId13" Type="http://schemas.openxmlformats.org/officeDocument/2006/relationships/image" Target="../media/image134.wmf"/><Relationship Id="rId18" Type="http://schemas.openxmlformats.org/officeDocument/2006/relationships/oleObject" Target="../embeddings/oleObject268.bin"/><Relationship Id="rId26" Type="http://schemas.openxmlformats.org/officeDocument/2006/relationships/oleObject" Target="../embeddings/oleObject274.bin"/><Relationship Id="rId39" Type="http://schemas.openxmlformats.org/officeDocument/2006/relationships/oleObject" Target="../embeddings/oleObject282.bin"/><Relationship Id="rId3" Type="http://schemas.openxmlformats.org/officeDocument/2006/relationships/notesSlide" Target="../notesSlides/notesSlide32.xml"/><Relationship Id="rId21" Type="http://schemas.openxmlformats.org/officeDocument/2006/relationships/image" Target="../media/image135.wmf"/><Relationship Id="rId34" Type="http://schemas.openxmlformats.org/officeDocument/2006/relationships/oleObject" Target="../embeddings/oleObject279.bin"/><Relationship Id="rId7" Type="http://schemas.openxmlformats.org/officeDocument/2006/relationships/image" Target="../media/image145.wmf"/><Relationship Id="rId12" Type="http://schemas.openxmlformats.org/officeDocument/2006/relationships/oleObject" Target="../embeddings/oleObject265.bin"/><Relationship Id="rId17" Type="http://schemas.openxmlformats.org/officeDocument/2006/relationships/image" Target="../media/image147.wmf"/><Relationship Id="rId25" Type="http://schemas.openxmlformats.org/officeDocument/2006/relationships/oleObject" Target="../embeddings/oleObject273.bin"/><Relationship Id="rId33" Type="http://schemas.openxmlformats.org/officeDocument/2006/relationships/oleObject" Target="../embeddings/oleObject278.bin"/><Relationship Id="rId38" Type="http://schemas.openxmlformats.org/officeDocument/2006/relationships/image" Target="../media/image12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7.bin"/><Relationship Id="rId20" Type="http://schemas.openxmlformats.org/officeDocument/2006/relationships/oleObject" Target="../embeddings/oleObject270.bin"/><Relationship Id="rId29" Type="http://schemas.openxmlformats.org/officeDocument/2006/relationships/oleObject" Target="../embeddings/oleObject276.bin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62.bin"/><Relationship Id="rId11" Type="http://schemas.openxmlformats.org/officeDocument/2006/relationships/image" Target="../media/image133.wmf"/><Relationship Id="rId24" Type="http://schemas.openxmlformats.org/officeDocument/2006/relationships/oleObject" Target="../embeddings/oleObject272.bin"/><Relationship Id="rId32" Type="http://schemas.openxmlformats.org/officeDocument/2006/relationships/image" Target="../media/image139.wmf"/><Relationship Id="rId37" Type="http://schemas.openxmlformats.org/officeDocument/2006/relationships/oleObject" Target="../embeddings/oleObject281.bin"/><Relationship Id="rId40" Type="http://schemas.openxmlformats.org/officeDocument/2006/relationships/image" Target="../media/image148.wmf"/><Relationship Id="rId5" Type="http://schemas.openxmlformats.org/officeDocument/2006/relationships/image" Target="../media/image144.wmf"/><Relationship Id="rId15" Type="http://schemas.openxmlformats.org/officeDocument/2006/relationships/image" Target="../media/image146.wmf"/><Relationship Id="rId23" Type="http://schemas.openxmlformats.org/officeDocument/2006/relationships/image" Target="../media/image136.wmf"/><Relationship Id="rId28" Type="http://schemas.openxmlformats.org/officeDocument/2006/relationships/oleObject" Target="../embeddings/oleObject275.bin"/><Relationship Id="rId36" Type="http://schemas.openxmlformats.org/officeDocument/2006/relationships/image" Target="../media/image140.wmf"/><Relationship Id="rId10" Type="http://schemas.openxmlformats.org/officeDocument/2006/relationships/oleObject" Target="../embeddings/oleObject264.bin"/><Relationship Id="rId19" Type="http://schemas.openxmlformats.org/officeDocument/2006/relationships/oleObject" Target="../embeddings/oleObject269.bin"/><Relationship Id="rId31" Type="http://schemas.openxmlformats.org/officeDocument/2006/relationships/oleObject" Target="../embeddings/oleObject277.bin"/><Relationship Id="rId4" Type="http://schemas.openxmlformats.org/officeDocument/2006/relationships/oleObject" Target="../embeddings/oleObject261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266.bin"/><Relationship Id="rId22" Type="http://schemas.openxmlformats.org/officeDocument/2006/relationships/oleObject" Target="../embeddings/oleObject271.bin"/><Relationship Id="rId27" Type="http://schemas.openxmlformats.org/officeDocument/2006/relationships/image" Target="../media/image137.wmf"/><Relationship Id="rId30" Type="http://schemas.openxmlformats.org/officeDocument/2006/relationships/image" Target="../media/image138.wmf"/><Relationship Id="rId35" Type="http://schemas.openxmlformats.org/officeDocument/2006/relationships/oleObject" Target="../embeddings/oleObject280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5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5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84.bin"/><Relationship Id="rId5" Type="http://schemas.openxmlformats.org/officeDocument/2006/relationships/image" Target="../media/image149.wmf"/><Relationship Id="rId4" Type="http://schemas.openxmlformats.org/officeDocument/2006/relationships/oleObject" Target="../embeddings/oleObject283.bin"/><Relationship Id="rId9" Type="http://schemas.openxmlformats.org/officeDocument/2006/relationships/image" Target="../media/image151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/><Relationship Id="rId13" Type="http://schemas.openxmlformats.org/officeDocument/2006/relationships/image" Target="../media/image155.wmf"/><Relationship Id="rId18" Type="http://schemas.openxmlformats.org/officeDocument/2006/relationships/oleObject" Target="../embeddings/oleObject293.bin"/><Relationship Id="rId26" Type="http://schemas.openxmlformats.org/officeDocument/2006/relationships/oleObject" Target="../embeddings/oleObject297.bin"/><Relationship Id="rId3" Type="http://schemas.openxmlformats.org/officeDocument/2006/relationships/notesSlide" Target="../notesSlides/notesSlide35.xml"/><Relationship Id="rId21" Type="http://schemas.openxmlformats.org/officeDocument/2006/relationships/image" Target="../media/image158.wmf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290.bin"/><Relationship Id="rId17" Type="http://schemas.openxmlformats.org/officeDocument/2006/relationships/image" Target="../media/image156.wmf"/><Relationship Id="rId25" Type="http://schemas.openxmlformats.org/officeDocument/2006/relationships/image" Target="../media/image160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92.bin"/><Relationship Id="rId20" Type="http://schemas.openxmlformats.org/officeDocument/2006/relationships/oleObject" Target="../embeddings/oleObject294.bin"/><Relationship Id="rId29" Type="http://schemas.openxmlformats.org/officeDocument/2006/relationships/oleObject" Target="../embeddings/oleObject299.bin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87.bin"/><Relationship Id="rId11" Type="http://schemas.openxmlformats.org/officeDocument/2006/relationships/image" Target="../media/image154.wmf"/><Relationship Id="rId24" Type="http://schemas.openxmlformats.org/officeDocument/2006/relationships/oleObject" Target="../embeddings/oleObject296.bin"/><Relationship Id="rId5" Type="http://schemas.openxmlformats.org/officeDocument/2006/relationships/image" Target="../media/image149.wmf"/><Relationship Id="rId15" Type="http://schemas.openxmlformats.org/officeDocument/2006/relationships/image" Target="../media/image151.wmf"/><Relationship Id="rId23" Type="http://schemas.openxmlformats.org/officeDocument/2006/relationships/image" Target="../media/image159.wmf"/><Relationship Id="rId28" Type="http://schemas.openxmlformats.org/officeDocument/2006/relationships/oleObject" Target="../embeddings/oleObject298.bin"/><Relationship Id="rId10" Type="http://schemas.openxmlformats.org/officeDocument/2006/relationships/oleObject" Target="../embeddings/oleObject289.bin"/><Relationship Id="rId19" Type="http://schemas.openxmlformats.org/officeDocument/2006/relationships/image" Target="../media/image157.wmf"/><Relationship Id="rId4" Type="http://schemas.openxmlformats.org/officeDocument/2006/relationships/oleObject" Target="../embeddings/oleObject286.bin"/><Relationship Id="rId9" Type="http://schemas.openxmlformats.org/officeDocument/2006/relationships/image" Target="../media/image153.wmf"/><Relationship Id="rId14" Type="http://schemas.openxmlformats.org/officeDocument/2006/relationships/oleObject" Target="../embeddings/oleObject291.bin"/><Relationship Id="rId22" Type="http://schemas.openxmlformats.org/officeDocument/2006/relationships/oleObject" Target="../embeddings/oleObject295.bin"/><Relationship Id="rId27" Type="http://schemas.openxmlformats.org/officeDocument/2006/relationships/image" Target="../media/image161.wmf"/><Relationship Id="rId30" Type="http://schemas.openxmlformats.org/officeDocument/2006/relationships/image" Target="../media/image16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2.bin"/><Relationship Id="rId13" Type="http://schemas.openxmlformats.org/officeDocument/2006/relationships/image" Target="../media/image166.wmf"/><Relationship Id="rId18" Type="http://schemas.openxmlformats.org/officeDocument/2006/relationships/oleObject" Target="../embeddings/oleObject307.bin"/><Relationship Id="rId3" Type="http://schemas.openxmlformats.org/officeDocument/2006/relationships/notesSlide" Target="../notesSlides/notesSlide36.xml"/><Relationship Id="rId21" Type="http://schemas.openxmlformats.org/officeDocument/2006/relationships/image" Target="../media/image155.wmf"/><Relationship Id="rId7" Type="http://schemas.openxmlformats.org/officeDocument/2006/relationships/image" Target="../media/image163.wmf"/><Relationship Id="rId12" Type="http://schemas.openxmlformats.org/officeDocument/2006/relationships/oleObject" Target="../embeddings/oleObject304.bin"/><Relationship Id="rId17" Type="http://schemas.openxmlformats.org/officeDocument/2006/relationships/image" Target="../media/image153.wmf"/><Relationship Id="rId25" Type="http://schemas.openxmlformats.org/officeDocument/2006/relationships/image" Target="../media/image167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306.bin"/><Relationship Id="rId20" Type="http://schemas.openxmlformats.org/officeDocument/2006/relationships/oleObject" Target="../embeddings/oleObject308.bin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301.bin"/><Relationship Id="rId11" Type="http://schemas.openxmlformats.org/officeDocument/2006/relationships/image" Target="../media/image165.wmf"/><Relationship Id="rId24" Type="http://schemas.openxmlformats.org/officeDocument/2006/relationships/oleObject" Target="../embeddings/oleObject310.bin"/><Relationship Id="rId5" Type="http://schemas.openxmlformats.org/officeDocument/2006/relationships/image" Target="../media/image149.wmf"/><Relationship Id="rId15" Type="http://schemas.openxmlformats.org/officeDocument/2006/relationships/image" Target="../media/image152.wmf"/><Relationship Id="rId23" Type="http://schemas.openxmlformats.org/officeDocument/2006/relationships/image" Target="../media/image151.wmf"/><Relationship Id="rId10" Type="http://schemas.openxmlformats.org/officeDocument/2006/relationships/oleObject" Target="../embeddings/oleObject303.bin"/><Relationship Id="rId19" Type="http://schemas.openxmlformats.org/officeDocument/2006/relationships/image" Target="../media/image154.wmf"/><Relationship Id="rId4" Type="http://schemas.openxmlformats.org/officeDocument/2006/relationships/oleObject" Target="../embeddings/oleObject300.bin"/><Relationship Id="rId9" Type="http://schemas.openxmlformats.org/officeDocument/2006/relationships/image" Target="../media/image164.wmf"/><Relationship Id="rId14" Type="http://schemas.openxmlformats.org/officeDocument/2006/relationships/oleObject" Target="../embeddings/oleObject305.bin"/><Relationship Id="rId22" Type="http://schemas.openxmlformats.org/officeDocument/2006/relationships/oleObject" Target="../embeddings/oleObject309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9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4.wmf"/><Relationship Id="rId5" Type="http://schemas.openxmlformats.org/officeDocument/2006/relationships/image" Target="../media/image2.wmf"/><Relationship Id="rId15" Type="http://schemas.openxmlformats.org/officeDocument/2006/relationships/oleObject" Target="../embeddings/oleObject18.bin"/><Relationship Id="rId10" Type="http://schemas.openxmlformats.org/officeDocument/2006/relationships/oleObject" Target="../embeddings/oleObject16.bin"/><Relationship Id="rId19" Type="http://schemas.openxmlformats.org/officeDocument/2006/relationships/oleObject" Target="../embeddings/oleObject20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7.wmf"/><Relationship Id="rId1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171.wmf"/><Relationship Id="rId4" Type="http://schemas.openxmlformats.org/officeDocument/2006/relationships/oleObject" Target="../embeddings/oleObject31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4.bin"/><Relationship Id="rId13" Type="http://schemas.openxmlformats.org/officeDocument/2006/relationships/image" Target="../media/image102.wmf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175.wmf"/><Relationship Id="rId12" Type="http://schemas.openxmlformats.org/officeDocument/2006/relationships/oleObject" Target="../embeddings/oleObject3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313.bin"/><Relationship Id="rId11" Type="http://schemas.openxmlformats.org/officeDocument/2006/relationships/image" Target="../media/image177.wmf"/><Relationship Id="rId5" Type="http://schemas.openxmlformats.org/officeDocument/2006/relationships/image" Target="../media/image174.wmf"/><Relationship Id="rId15" Type="http://schemas.openxmlformats.org/officeDocument/2006/relationships/image" Target="../media/image178.wmf"/><Relationship Id="rId10" Type="http://schemas.openxmlformats.org/officeDocument/2006/relationships/oleObject" Target="../embeddings/oleObject315.bin"/><Relationship Id="rId4" Type="http://schemas.openxmlformats.org/officeDocument/2006/relationships/oleObject" Target="../embeddings/oleObject312.bin"/><Relationship Id="rId9" Type="http://schemas.openxmlformats.org/officeDocument/2006/relationships/image" Target="../media/image176.wmf"/><Relationship Id="rId14" Type="http://schemas.openxmlformats.org/officeDocument/2006/relationships/oleObject" Target="../embeddings/oleObject317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1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319.bin"/><Relationship Id="rId5" Type="http://schemas.openxmlformats.org/officeDocument/2006/relationships/image" Target="../media/image179.wmf"/><Relationship Id="rId4" Type="http://schemas.openxmlformats.org/officeDocument/2006/relationships/oleObject" Target="../embeddings/oleObject318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81.png"/><Relationship Id="rId7" Type="http://schemas.openxmlformats.org/officeDocument/2006/relationships/image" Target="../media/image1840.png"/><Relationship Id="rId12" Type="http://schemas.openxmlformats.org/officeDocument/2006/relationships/image" Target="../media/image189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11" Type="http://schemas.openxmlformats.org/officeDocument/2006/relationships/image" Target="../media/image1880.png"/><Relationship Id="rId5" Type="http://schemas.openxmlformats.org/officeDocument/2006/relationships/image" Target="../media/image183.png"/><Relationship Id="rId10" Type="http://schemas.openxmlformats.org/officeDocument/2006/relationships/image" Target="../media/image187.png"/><Relationship Id="rId4" Type="http://schemas.openxmlformats.org/officeDocument/2006/relationships/image" Target="../media/image182.png"/><Relationship Id="rId9" Type="http://schemas.openxmlformats.org/officeDocument/2006/relationships/image" Target="../media/image18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8.wmf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29.bin"/><Relationship Id="rId7" Type="http://schemas.openxmlformats.org/officeDocument/2006/relationships/image" Target="../media/image7.wmf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12.wmf"/><Relationship Id="rId5" Type="http://schemas.openxmlformats.org/officeDocument/2006/relationships/image" Target="../media/image3.wmf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28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4.wmf"/><Relationship Id="rId14" Type="http://schemas.openxmlformats.org/officeDocument/2006/relationships/image" Target="../media/image10.wmf"/><Relationship Id="rId22" Type="http://schemas.openxmlformats.org/officeDocument/2006/relationships/image" Target="../media/image11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12" Type="http://schemas.openxmlformats.org/officeDocument/2006/relationships/image" Target="../media/image18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8.png"/><Relationship Id="rId5" Type="http://schemas.openxmlformats.org/officeDocument/2006/relationships/image" Target="../media/image190.png"/><Relationship Id="rId10" Type="http://schemas.openxmlformats.org/officeDocument/2006/relationships/image" Target="../media/image1970.png"/><Relationship Id="rId4" Type="http://schemas.openxmlformats.org/officeDocument/2006/relationships/image" Target="../media/image189.png"/><Relationship Id="rId9" Type="http://schemas.openxmlformats.org/officeDocument/2006/relationships/image" Target="../media/image196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94.png"/><Relationship Id="rId7" Type="http://schemas.openxmlformats.org/officeDocument/2006/relationships/image" Target="../media/image199.png"/><Relationship Id="rId12" Type="http://schemas.openxmlformats.org/officeDocument/2006/relationships/image" Target="../media/image18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7.png"/><Relationship Id="rId11" Type="http://schemas.openxmlformats.org/officeDocument/2006/relationships/image" Target="../media/image207.png"/><Relationship Id="rId5" Type="http://schemas.openxmlformats.org/officeDocument/2006/relationships/image" Target="../media/image196.png"/><Relationship Id="rId10" Type="http://schemas.openxmlformats.org/officeDocument/2006/relationships/image" Target="../media/image206.png"/><Relationship Id="rId4" Type="http://schemas.openxmlformats.org/officeDocument/2006/relationships/image" Target="../media/image195.png"/><Relationship Id="rId9" Type="http://schemas.openxmlformats.org/officeDocument/2006/relationships/image" Target="../media/image20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3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wmf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5.bin"/><Relationship Id="rId5" Type="http://schemas.openxmlformats.org/officeDocument/2006/relationships/image" Target="../media/image14.wmf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5.wmf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42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wmf"/><Relationship Id="rId12" Type="http://schemas.openxmlformats.org/officeDocument/2006/relationships/image" Target="../media/image16.wmf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1.bin"/><Relationship Id="rId5" Type="http://schemas.openxmlformats.org/officeDocument/2006/relationships/image" Target="../media/image14.wmf"/><Relationship Id="rId15" Type="http://schemas.openxmlformats.org/officeDocument/2006/relationships/image" Target="../media/image12.wmf"/><Relationship Id="rId10" Type="http://schemas.openxmlformats.org/officeDocument/2006/relationships/image" Target="../media/image5.wmf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/>
              <a:t>Estatística: Aplicação ao Sensoriamento Remoto</a:t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SER 204 - </a:t>
            </a:r>
            <a:r>
              <a:rPr lang="pt-BR" sz="2400"/>
              <a:t>ANO  </a:t>
            </a:r>
            <a:r>
              <a:rPr lang="pt-BR" sz="2400" smtClean="0"/>
              <a:t>2024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Teste de Hipótese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00688" y="5903913"/>
            <a:ext cx="34147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+mn-lt"/>
                <a:cs typeface="+mn-cs"/>
              </a:rPr>
              <a:t>Camilo </a:t>
            </a:r>
            <a:r>
              <a:rPr lang="pt-BR" sz="1800" kern="0" dirty="0" err="1">
                <a:latin typeface="+mn-lt"/>
                <a:cs typeface="+mn-cs"/>
              </a:rPr>
              <a:t>Daleles</a:t>
            </a:r>
            <a:r>
              <a:rPr lang="pt-BR" sz="1800" kern="0" dirty="0">
                <a:latin typeface="+mn-lt"/>
                <a:cs typeface="+mn-cs"/>
              </a:rPr>
              <a:t> </a:t>
            </a:r>
            <a:r>
              <a:rPr lang="pt-BR" sz="1800" kern="0" dirty="0" err="1">
                <a:latin typeface="+mn-lt"/>
                <a:cs typeface="+mn-cs"/>
              </a:rPr>
              <a:t>Rennó</a:t>
            </a:r>
            <a:endParaRPr lang="pt-BR" sz="18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>
                <a:latin typeface="Arial Unicode MS" pitchFamily="34" charset="-128"/>
              </a:rPr>
              <a:t>camilo.renno@inpe.br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>
                <a:latin typeface="Arial Unicode MS" pitchFamily="34" charset="-128"/>
                <a:cs typeface="+mn-cs"/>
              </a:rPr>
              <a:t>http</a:t>
            </a:r>
            <a:r>
              <a:rPr lang="pt-BR" sz="1200" kern="0" dirty="0">
                <a:latin typeface="Arial Unicode MS" pitchFamily="34" charset="-128"/>
                <a:cs typeface="+mn-cs"/>
              </a:rPr>
              <a:t>://www.dpi.inpe.br/~camilo/estatistica/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143329" y="4060451"/>
            <a:ext cx="6768752" cy="2401596"/>
            <a:chOff x="1143329" y="4060451"/>
            <a:chExt cx="6768752" cy="2401596"/>
          </a:xfrm>
        </p:grpSpPr>
        <p:grpSp>
          <p:nvGrpSpPr>
            <p:cNvPr id="171010" name="Grupo 171009"/>
            <p:cNvGrpSpPr/>
            <p:nvPr/>
          </p:nvGrpSpPr>
          <p:grpSpPr>
            <a:xfrm>
              <a:off x="1143329" y="4060451"/>
              <a:ext cx="6768752" cy="2154238"/>
              <a:chOff x="1143329" y="4060451"/>
              <a:chExt cx="6768752" cy="2154238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1143329" y="4060451"/>
                <a:ext cx="3217863" cy="2154238"/>
                <a:chOff x="4876800" y="2146300"/>
                <a:chExt cx="3217863" cy="2154238"/>
              </a:xfrm>
            </p:grpSpPr>
            <p:grpSp>
              <p:nvGrpSpPr>
                <p:cNvPr id="10" name="Group 22"/>
                <p:cNvGrpSpPr>
                  <a:grpSpLocks/>
                </p:cNvGrpSpPr>
                <p:nvPr/>
              </p:nvGrpSpPr>
              <p:grpSpPr bwMode="auto">
                <a:xfrm>
                  <a:off x="4876800" y="2146300"/>
                  <a:ext cx="3217863" cy="2154238"/>
                  <a:chOff x="2988" y="1824"/>
                  <a:chExt cx="2579" cy="1728"/>
                </a:xfrm>
              </p:grpSpPr>
              <p:grpSp>
                <p:nvGrpSpPr>
                  <p:cNvPr id="11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988" y="1872"/>
                    <a:ext cx="2579" cy="1680"/>
                    <a:chOff x="2988" y="1872"/>
                    <a:chExt cx="2579" cy="1680"/>
                  </a:xfrm>
                </p:grpSpPr>
                <p:pic>
                  <p:nvPicPr>
                    <p:cNvPr id="14" name="Picture 2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3296" t="9618" r="18376" b="11877"/>
                    <a:stretch>
                      <a:fillRect/>
                    </a:stretch>
                  </p:blipFill>
                  <p:spPr bwMode="auto">
                    <a:xfrm>
                      <a:off x="3026" y="1872"/>
                      <a:ext cx="2432" cy="13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5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88" y="3179"/>
                      <a:ext cx="340" cy="2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pt-BR" altLang="pt-BR" sz="1800">
                          <a:latin typeface="Times New Roman" charset="0"/>
                        </a:rPr>
                        <a:t>-</a:t>
                      </a:r>
                      <a:r>
                        <a:rPr lang="pt-BR" altLang="pt-BR" sz="1800"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lang="pt-BR" altLang="pt-BR" sz="1800"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6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86" y="3180"/>
                      <a:ext cx="381" cy="2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pt-BR" altLang="pt-BR" sz="1800">
                          <a:latin typeface="Times New Roman" charset="0"/>
                        </a:rPr>
                        <a:t>+</a:t>
                      </a:r>
                      <a:r>
                        <a:rPr lang="pt-BR" altLang="pt-BR" sz="1800"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lang="pt-BR" altLang="pt-BR" sz="1800"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7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57" y="3258"/>
                      <a:ext cx="239" cy="2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pt-BR" altLang="pt-BR" sz="1800">
                          <a:latin typeface="Times New Roman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8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3226"/>
                      <a:ext cx="244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12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12" y="1968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graphicFrame>
                <p:nvGraphicFramePr>
                  <p:cNvPr id="13" name="Object 30"/>
                  <p:cNvGraphicFramePr>
                    <a:graphicFrameLocks noChangeAspect="1"/>
                  </p:cNvGraphicFramePr>
                  <p:nvPr/>
                </p:nvGraphicFramePr>
                <p:xfrm>
                  <a:off x="4656" y="1824"/>
                  <a:ext cx="411" cy="18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246" name="Equation" r:id="rId5" imgW="457002" imgH="203112" progId="Equation.DSMT4">
                          <p:embed/>
                        </p:oleObj>
                      </mc:Choice>
                      <mc:Fallback>
                        <p:oleObj name="Equation" r:id="rId5" imgW="457002" imgH="203112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56" y="1824"/>
                                <a:ext cx="411" cy="18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9" name="Freeform 31"/>
                <p:cNvSpPr>
                  <a:spLocks/>
                </p:cNvSpPr>
                <p:nvPr/>
              </p:nvSpPr>
              <p:spPr bwMode="auto">
                <a:xfrm>
                  <a:off x="5997575" y="2260600"/>
                  <a:ext cx="930275" cy="1628775"/>
                </a:xfrm>
                <a:custGeom>
                  <a:avLst/>
                  <a:gdLst>
                    <a:gd name="T0" fmla="*/ 0 w 440"/>
                    <a:gd name="T1" fmla="*/ 2147483647 h 771"/>
                    <a:gd name="T2" fmla="*/ 2147483647 w 440"/>
                    <a:gd name="T3" fmla="*/ 2147483647 h 771"/>
                    <a:gd name="T4" fmla="*/ 2147483647 w 440"/>
                    <a:gd name="T5" fmla="*/ 2147483647 h 771"/>
                    <a:gd name="T6" fmla="*/ 2147483647 w 440"/>
                    <a:gd name="T7" fmla="*/ 2147483647 h 771"/>
                    <a:gd name="T8" fmla="*/ 2147483647 w 440"/>
                    <a:gd name="T9" fmla="*/ 2147483647 h 771"/>
                    <a:gd name="T10" fmla="*/ 2147483647 w 440"/>
                    <a:gd name="T11" fmla="*/ 2147483647 h 771"/>
                    <a:gd name="T12" fmla="*/ 2147483647 w 440"/>
                    <a:gd name="T13" fmla="*/ 2147483647 h 771"/>
                    <a:gd name="T14" fmla="*/ 2147483647 w 440"/>
                    <a:gd name="T15" fmla="*/ 2147483647 h 771"/>
                    <a:gd name="T16" fmla="*/ 2147483647 w 440"/>
                    <a:gd name="T17" fmla="*/ 2147483647 h 771"/>
                    <a:gd name="T18" fmla="*/ 2147483647 w 440"/>
                    <a:gd name="T19" fmla="*/ 2147483647 h 771"/>
                    <a:gd name="T20" fmla="*/ 2147483647 w 440"/>
                    <a:gd name="T21" fmla="*/ 0 h 771"/>
                    <a:gd name="T22" fmla="*/ 2147483647 w 440"/>
                    <a:gd name="T23" fmla="*/ 0 h 771"/>
                    <a:gd name="T24" fmla="*/ 2147483647 w 440"/>
                    <a:gd name="T25" fmla="*/ 2147483647 h 771"/>
                    <a:gd name="T26" fmla="*/ 2147483647 w 440"/>
                    <a:gd name="T27" fmla="*/ 2147483647 h 771"/>
                    <a:gd name="T28" fmla="*/ 2147483647 w 440"/>
                    <a:gd name="T29" fmla="*/ 2147483647 h 771"/>
                    <a:gd name="T30" fmla="*/ 2147483647 w 440"/>
                    <a:gd name="T31" fmla="*/ 2147483647 h 771"/>
                    <a:gd name="T32" fmla="*/ 2147483647 w 440"/>
                    <a:gd name="T33" fmla="*/ 2147483647 h 771"/>
                    <a:gd name="T34" fmla="*/ 2147483647 w 440"/>
                    <a:gd name="T35" fmla="*/ 2147483647 h 771"/>
                    <a:gd name="T36" fmla="*/ 2147483647 w 440"/>
                    <a:gd name="T37" fmla="*/ 2147483647 h 771"/>
                    <a:gd name="T38" fmla="*/ 2147483647 w 440"/>
                    <a:gd name="T39" fmla="*/ 2147483647 h 771"/>
                    <a:gd name="T40" fmla="*/ 2147483647 w 440"/>
                    <a:gd name="T41" fmla="*/ 2147483647 h 771"/>
                    <a:gd name="T42" fmla="*/ 2147483647 w 440"/>
                    <a:gd name="T43" fmla="*/ 2147483647 h 771"/>
                    <a:gd name="T44" fmla="*/ 2147483647 w 440"/>
                    <a:gd name="T45" fmla="*/ 2147483647 h 771"/>
                    <a:gd name="T46" fmla="*/ 0 w 440"/>
                    <a:gd name="T47" fmla="*/ 2147483647 h 771"/>
                    <a:gd name="T48" fmla="*/ 0 w 440"/>
                    <a:gd name="T49" fmla="*/ 2147483647 h 771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440"/>
                    <a:gd name="T76" fmla="*/ 0 h 771"/>
                    <a:gd name="T77" fmla="*/ 440 w 440"/>
                    <a:gd name="T78" fmla="*/ 771 h 771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440" h="771">
                      <a:moveTo>
                        <a:pt x="0" y="406"/>
                      </a:moveTo>
                      <a:lnTo>
                        <a:pt x="22" y="353"/>
                      </a:lnTo>
                      <a:lnTo>
                        <a:pt x="41" y="298"/>
                      </a:lnTo>
                      <a:lnTo>
                        <a:pt x="63" y="240"/>
                      </a:lnTo>
                      <a:lnTo>
                        <a:pt x="89" y="180"/>
                      </a:lnTo>
                      <a:lnTo>
                        <a:pt x="111" y="130"/>
                      </a:lnTo>
                      <a:lnTo>
                        <a:pt x="132" y="82"/>
                      </a:lnTo>
                      <a:lnTo>
                        <a:pt x="156" y="44"/>
                      </a:lnTo>
                      <a:lnTo>
                        <a:pt x="176" y="20"/>
                      </a:lnTo>
                      <a:lnTo>
                        <a:pt x="200" y="3"/>
                      </a:lnTo>
                      <a:lnTo>
                        <a:pt x="216" y="0"/>
                      </a:lnTo>
                      <a:lnTo>
                        <a:pt x="236" y="0"/>
                      </a:lnTo>
                      <a:lnTo>
                        <a:pt x="252" y="12"/>
                      </a:lnTo>
                      <a:lnTo>
                        <a:pt x="276" y="34"/>
                      </a:lnTo>
                      <a:lnTo>
                        <a:pt x="303" y="72"/>
                      </a:lnTo>
                      <a:lnTo>
                        <a:pt x="324" y="123"/>
                      </a:lnTo>
                      <a:lnTo>
                        <a:pt x="346" y="173"/>
                      </a:lnTo>
                      <a:lnTo>
                        <a:pt x="375" y="243"/>
                      </a:lnTo>
                      <a:lnTo>
                        <a:pt x="396" y="298"/>
                      </a:lnTo>
                      <a:lnTo>
                        <a:pt x="420" y="348"/>
                      </a:lnTo>
                      <a:lnTo>
                        <a:pt x="432" y="382"/>
                      </a:lnTo>
                      <a:lnTo>
                        <a:pt x="440" y="404"/>
                      </a:lnTo>
                      <a:lnTo>
                        <a:pt x="440" y="771"/>
                      </a:lnTo>
                      <a:lnTo>
                        <a:pt x="0" y="771"/>
                      </a:lnTo>
                      <a:lnTo>
                        <a:pt x="0" y="40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23" name="Group 51"/>
                <p:cNvGrpSpPr>
                  <a:grpSpLocks/>
                </p:cNvGrpSpPr>
                <p:nvPr/>
              </p:nvGrpSpPr>
              <p:grpSpPr bwMode="auto">
                <a:xfrm>
                  <a:off x="5381625" y="3103563"/>
                  <a:ext cx="2236788" cy="598487"/>
                  <a:chOff x="3390" y="2475"/>
                  <a:chExt cx="1409" cy="377"/>
                </a:xfrm>
              </p:grpSpPr>
              <p:grpSp>
                <p:nvGrpSpPr>
                  <p:cNvPr id="24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4496" y="2478"/>
                    <a:ext cx="303" cy="368"/>
                    <a:chOff x="4800" y="2602"/>
                    <a:chExt cx="385" cy="470"/>
                  </a:xfrm>
                </p:grpSpPr>
                <p:sp>
                  <p:nvSpPr>
                    <p:cNvPr id="28" name="Line 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00" y="2832"/>
                      <a:ext cx="192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graphicFrame>
                  <p:nvGraphicFramePr>
                    <p:cNvPr id="29" name="Object 3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5025" y="2602"/>
                    <a:ext cx="160" cy="35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9247" name="Equation" r:id="rId7" imgW="177646" imgH="393359" progId="Equation.DSMT4">
                            <p:embed/>
                          </p:oleObj>
                        </mc:Choice>
                        <mc:Fallback>
                          <p:oleObj name="Equation" r:id="rId7" imgW="177646" imgH="393359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025" y="2602"/>
                                  <a:ext cx="160" cy="35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25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390" y="2470"/>
                    <a:ext cx="276" cy="368"/>
                    <a:chOff x="2769" y="2544"/>
                    <a:chExt cx="351" cy="470"/>
                  </a:xfrm>
                </p:grpSpPr>
                <p:sp>
                  <p:nvSpPr>
                    <p:cNvPr id="26" name="Line 38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928" y="2774"/>
                      <a:ext cx="192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graphicFrame>
                  <p:nvGraphicFramePr>
                    <p:cNvPr id="27" name="Object 3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769" y="2544"/>
                    <a:ext cx="160" cy="35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9248" name="Equation" r:id="rId9" imgW="177646" imgH="393359" progId="Equation.DSMT4">
                            <p:embed/>
                          </p:oleObj>
                        </mc:Choice>
                        <mc:Fallback>
                          <p:oleObj name="Equation" r:id="rId9" imgW="177646" imgH="393359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769" y="2544"/>
                                  <a:ext cx="160" cy="35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  <p:graphicFrame>
              <p:nvGraphicFramePr>
                <p:cNvPr id="30" name="Object 4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40412155"/>
                    </p:ext>
                  </p:extLst>
                </p:nvPr>
              </p:nvGraphicFramePr>
              <p:xfrm>
                <a:off x="6278563" y="3221038"/>
                <a:ext cx="384175" cy="1984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249" name="Equation" r:id="rId11" imgW="342603" imgH="177646" progId="Equation.DSMT4">
                        <p:embed/>
                      </p:oleObj>
                    </mc:Choice>
                    <mc:Fallback>
                      <p:oleObj name="Equation" r:id="rId11" imgW="342603" imgH="177646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78563" y="3221038"/>
                              <a:ext cx="384175" cy="1984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6" name="Grupo 5"/>
              <p:cNvGrpSpPr/>
              <p:nvPr/>
            </p:nvGrpSpPr>
            <p:grpSpPr>
              <a:xfrm>
                <a:off x="4694218" y="4060452"/>
                <a:ext cx="3217863" cy="2154237"/>
                <a:chOff x="4876800" y="2341563"/>
                <a:chExt cx="3217863" cy="2154237"/>
              </a:xfrm>
            </p:grpSpPr>
            <p:grpSp>
              <p:nvGrpSpPr>
                <p:cNvPr id="99" name="Group 10"/>
                <p:cNvGrpSpPr>
                  <a:grpSpLocks/>
                </p:cNvGrpSpPr>
                <p:nvPr/>
              </p:nvGrpSpPr>
              <p:grpSpPr bwMode="auto">
                <a:xfrm>
                  <a:off x="4876800" y="2341563"/>
                  <a:ext cx="3217863" cy="2154237"/>
                  <a:chOff x="2988" y="1824"/>
                  <a:chExt cx="2579" cy="1728"/>
                </a:xfrm>
              </p:grpSpPr>
              <p:grpSp>
                <p:nvGrpSpPr>
                  <p:cNvPr id="100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2988" y="1872"/>
                    <a:ext cx="2579" cy="1680"/>
                    <a:chOff x="2988" y="1872"/>
                    <a:chExt cx="2579" cy="1680"/>
                  </a:xfrm>
                </p:grpSpPr>
                <p:pic>
                  <p:nvPicPr>
                    <p:cNvPr id="103" name="Picture 1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3296" t="9618" r="18376" b="11877"/>
                    <a:stretch>
                      <a:fillRect/>
                    </a:stretch>
                  </p:blipFill>
                  <p:spPr bwMode="auto">
                    <a:xfrm>
                      <a:off x="3026" y="1872"/>
                      <a:ext cx="2432" cy="13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04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88" y="3179"/>
                      <a:ext cx="340" cy="2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pt-BR" altLang="pt-BR" sz="1800">
                          <a:latin typeface="Times New Roman" charset="0"/>
                        </a:rPr>
                        <a:t>-</a:t>
                      </a:r>
                      <a:r>
                        <a:rPr lang="pt-BR" altLang="pt-BR" sz="1800"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lang="pt-BR" altLang="pt-BR" sz="1800"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05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86" y="3180"/>
                      <a:ext cx="381" cy="2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pt-BR" altLang="pt-BR" sz="1800">
                          <a:latin typeface="Times New Roman" charset="0"/>
                        </a:rPr>
                        <a:t>+</a:t>
                      </a:r>
                      <a:r>
                        <a:rPr lang="pt-BR" altLang="pt-BR" sz="1800"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lang="pt-BR" altLang="pt-BR" sz="1800"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06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57" y="3258"/>
                      <a:ext cx="239" cy="2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pt-BR" altLang="pt-BR" sz="1800">
                          <a:latin typeface="Times New Roman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7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3226"/>
                      <a:ext cx="244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101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12" y="1968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graphicFrame>
                <p:nvGraphicFramePr>
                  <p:cNvPr id="102" name="Object 18"/>
                  <p:cNvGraphicFramePr>
                    <a:graphicFrameLocks noChangeAspect="1"/>
                  </p:cNvGraphicFramePr>
                  <p:nvPr/>
                </p:nvGraphicFramePr>
                <p:xfrm>
                  <a:off x="4656" y="1824"/>
                  <a:ext cx="411" cy="18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250" name="Equation" r:id="rId13" imgW="457002" imgH="203112" progId="Equation.DSMT4">
                          <p:embed/>
                        </p:oleObj>
                      </mc:Choice>
                      <mc:Fallback>
                        <p:oleObj name="Equation" r:id="rId13" imgW="457002" imgH="203112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56" y="1824"/>
                                <a:ext cx="411" cy="18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08" name="Freeform 19"/>
                <p:cNvSpPr>
                  <a:spLocks/>
                </p:cNvSpPr>
                <p:nvPr/>
              </p:nvSpPr>
              <p:spPr bwMode="auto">
                <a:xfrm>
                  <a:off x="5146675" y="2455863"/>
                  <a:ext cx="1687479" cy="1630362"/>
                </a:xfrm>
                <a:custGeom>
                  <a:avLst/>
                  <a:gdLst>
                    <a:gd name="T0" fmla="*/ 2147483647 w 1122"/>
                    <a:gd name="T1" fmla="*/ 2147483647 h 1027"/>
                    <a:gd name="T2" fmla="*/ 2147483647 w 1122"/>
                    <a:gd name="T3" fmla="*/ 2147483647 h 1027"/>
                    <a:gd name="T4" fmla="*/ 2147483647 w 1122"/>
                    <a:gd name="T5" fmla="*/ 2147483647 h 1027"/>
                    <a:gd name="T6" fmla="*/ 2147483647 w 1122"/>
                    <a:gd name="T7" fmla="*/ 2147483647 h 1027"/>
                    <a:gd name="T8" fmla="*/ 2147483647 w 1122"/>
                    <a:gd name="T9" fmla="*/ 2147483647 h 1027"/>
                    <a:gd name="T10" fmla="*/ 2147483647 w 1122"/>
                    <a:gd name="T11" fmla="*/ 2147483647 h 1027"/>
                    <a:gd name="T12" fmla="*/ 2147483647 w 1122"/>
                    <a:gd name="T13" fmla="*/ 2147483647 h 1027"/>
                    <a:gd name="T14" fmla="*/ 2147483647 w 1122"/>
                    <a:gd name="T15" fmla="*/ 2147483647 h 1027"/>
                    <a:gd name="T16" fmla="*/ 2147483647 w 1122"/>
                    <a:gd name="T17" fmla="*/ 2147483647 h 1027"/>
                    <a:gd name="T18" fmla="*/ 2147483647 w 1122"/>
                    <a:gd name="T19" fmla="*/ 2147483647 h 1027"/>
                    <a:gd name="T20" fmla="*/ 2147483647 w 1122"/>
                    <a:gd name="T21" fmla="*/ 0 h 1027"/>
                    <a:gd name="T22" fmla="*/ 2147483647 w 1122"/>
                    <a:gd name="T23" fmla="*/ 0 h 1027"/>
                    <a:gd name="T24" fmla="*/ 2147483647 w 1122"/>
                    <a:gd name="T25" fmla="*/ 2147483647 h 1027"/>
                    <a:gd name="T26" fmla="*/ 2147483647 w 1122"/>
                    <a:gd name="T27" fmla="*/ 2147483647 h 1027"/>
                    <a:gd name="T28" fmla="*/ 2147483647 w 1122"/>
                    <a:gd name="T29" fmla="*/ 2147483647 h 1027"/>
                    <a:gd name="T30" fmla="*/ 2147483647 w 1122"/>
                    <a:gd name="T31" fmla="*/ 2147483647 h 1027"/>
                    <a:gd name="T32" fmla="*/ 2147483647 w 1122"/>
                    <a:gd name="T33" fmla="*/ 2147483647 h 1027"/>
                    <a:gd name="T34" fmla="*/ 2147483647 w 1122"/>
                    <a:gd name="T35" fmla="*/ 2147483647 h 1027"/>
                    <a:gd name="T36" fmla="*/ 2147483647 w 1122"/>
                    <a:gd name="T37" fmla="*/ 2147483647 h 1027"/>
                    <a:gd name="T38" fmla="*/ 2147483647 w 1122"/>
                    <a:gd name="T39" fmla="*/ 2147483647 h 1027"/>
                    <a:gd name="T40" fmla="*/ 2147483647 w 1122"/>
                    <a:gd name="T41" fmla="*/ 2147483647 h 1027"/>
                    <a:gd name="T42" fmla="*/ 2147483647 w 1122"/>
                    <a:gd name="T43" fmla="*/ 2147483647 h 1027"/>
                    <a:gd name="T44" fmla="*/ 2147483647 w 1122"/>
                    <a:gd name="T45" fmla="*/ 2147483647 h 1027"/>
                    <a:gd name="T46" fmla="*/ 0 w 1122"/>
                    <a:gd name="T47" fmla="*/ 2147483647 h 1027"/>
                    <a:gd name="T48" fmla="*/ 2147483647 w 1122"/>
                    <a:gd name="T49" fmla="*/ 2147483647 h 1027"/>
                    <a:gd name="T50" fmla="*/ 2147483647 w 1122"/>
                    <a:gd name="T51" fmla="*/ 2147483647 h 1027"/>
                    <a:gd name="T52" fmla="*/ 2147483647 w 1122"/>
                    <a:gd name="T53" fmla="*/ 2147483647 h 1027"/>
                    <a:gd name="T54" fmla="*/ 2147483647 w 1122"/>
                    <a:gd name="T55" fmla="*/ 2147483647 h 1027"/>
                    <a:gd name="T56" fmla="*/ 2147483647 w 1122"/>
                    <a:gd name="T57" fmla="*/ 2147483647 h 1027"/>
                    <a:gd name="T58" fmla="*/ 2147483647 w 1122"/>
                    <a:gd name="T59" fmla="*/ 2147483647 h 1027"/>
                    <a:gd name="T60" fmla="*/ 2147483647 w 1122"/>
                    <a:gd name="T61" fmla="*/ 2147483647 h 1027"/>
                    <a:gd name="T62" fmla="*/ 2147483647 w 1122"/>
                    <a:gd name="T63" fmla="*/ 2147483647 h 1027"/>
                    <a:gd name="T64" fmla="*/ 2147483647 w 1122"/>
                    <a:gd name="T65" fmla="*/ 2147483647 h 1027"/>
                    <a:gd name="T66" fmla="*/ 2147483647 w 1122"/>
                    <a:gd name="T67" fmla="*/ 2147483647 h 1027"/>
                    <a:gd name="T68" fmla="*/ 2147483647 w 1122"/>
                    <a:gd name="T69" fmla="*/ 2147483647 h 102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122"/>
                    <a:gd name="T106" fmla="*/ 0 h 1027"/>
                    <a:gd name="T107" fmla="*/ 1122 w 1122"/>
                    <a:gd name="T108" fmla="*/ 1027 h 1027"/>
                    <a:gd name="connsiteX0" fmla="*/ 4777 w 10000"/>
                    <a:gd name="connsiteY0" fmla="*/ 5258 h 10000"/>
                    <a:gd name="connsiteX1" fmla="*/ 5036 w 10000"/>
                    <a:gd name="connsiteY1" fmla="*/ 4576 h 10000"/>
                    <a:gd name="connsiteX2" fmla="*/ 5267 w 10000"/>
                    <a:gd name="connsiteY2" fmla="*/ 3866 h 10000"/>
                    <a:gd name="connsiteX3" fmla="*/ 5526 w 10000"/>
                    <a:gd name="connsiteY3" fmla="*/ 3106 h 10000"/>
                    <a:gd name="connsiteX4" fmla="*/ 5838 w 10000"/>
                    <a:gd name="connsiteY4" fmla="*/ 2337 h 10000"/>
                    <a:gd name="connsiteX5" fmla="*/ 6096 w 10000"/>
                    <a:gd name="connsiteY5" fmla="*/ 1685 h 10000"/>
                    <a:gd name="connsiteX6" fmla="*/ 6346 w 10000"/>
                    <a:gd name="connsiteY6" fmla="*/ 1061 h 10000"/>
                    <a:gd name="connsiteX7" fmla="*/ 6631 w 10000"/>
                    <a:gd name="connsiteY7" fmla="*/ 574 h 10000"/>
                    <a:gd name="connsiteX8" fmla="*/ 6863 w 10000"/>
                    <a:gd name="connsiteY8" fmla="*/ 263 h 10000"/>
                    <a:gd name="connsiteX9" fmla="*/ 7148 w 10000"/>
                    <a:gd name="connsiteY9" fmla="*/ 39 h 10000"/>
                    <a:gd name="connsiteX10" fmla="*/ 7344 w 10000"/>
                    <a:gd name="connsiteY10" fmla="*/ 0 h 10000"/>
                    <a:gd name="connsiteX11" fmla="*/ 7576 w 10000"/>
                    <a:gd name="connsiteY11" fmla="*/ 0 h 10000"/>
                    <a:gd name="connsiteX12" fmla="*/ 7772 w 10000"/>
                    <a:gd name="connsiteY12" fmla="*/ 156 h 10000"/>
                    <a:gd name="connsiteX13" fmla="*/ 8057 w 10000"/>
                    <a:gd name="connsiteY13" fmla="*/ 438 h 10000"/>
                    <a:gd name="connsiteX14" fmla="*/ 8378 w 10000"/>
                    <a:gd name="connsiteY14" fmla="*/ 935 h 10000"/>
                    <a:gd name="connsiteX15" fmla="*/ 8627 w 10000"/>
                    <a:gd name="connsiteY15" fmla="*/ 1597 h 10000"/>
                    <a:gd name="connsiteX16" fmla="*/ 8886 w 10000"/>
                    <a:gd name="connsiteY16" fmla="*/ 2240 h 10000"/>
                    <a:gd name="connsiteX17" fmla="*/ 9225 w 10000"/>
                    <a:gd name="connsiteY17" fmla="*/ 3145 h 10000"/>
                    <a:gd name="connsiteX18" fmla="*/ 9474 w 10000"/>
                    <a:gd name="connsiteY18" fmla="*/ 3866 h 10000"/>
                    <a:gd name="connsiteX19" fmla="*/ 9759 w 10000"/>
                    <a:gd name="connsiteY19" fmla="*/ 4508 h 10000"/>
                    <a:gd name="connsiteX20" fmla="*/ 9902 w 10000"/>
                    <a:gd name="connsiteY20" fmla="*/ 4946 h 10000"/>
                    <a:gd name="connsiteX21" fmla="*/ 10000 w 10000"/>
                    <a:gd name="connsiteY21" fmla="*/ 5239 h 10000"/>
                    <a:gd name="connsiteX22" fmla="*/ 9033 w 10000"/>
                    <a:gd name="connsiteY22" fmla="*/ 9965 h 10000"/>
                    <a:gd name="connsiteX23" fmla="*/ 0 w 10000"/>
                    <a:gd name="connsiteY23" fmla="*/ 10000 h 10000"/>
                    <a:gd name="connsiteX24" fmla="*/ 1114 w 10000"/>
                    <a:gd name="connsiteY24" fmla="*/ 9864 h 10000"/>
                    <a:gd name="connsiteX25" fmla="*/ 1676 w 10000"/>
                    <a:gd name="connsiteY25" fmla="*/ 9698 h 10000"/>
                    <a:gd name="connsiteX26" fmla="*/ 2103 w 10000"/>
                    <a:gd name="connsiteY26" fmla="*/ 9562 h 10000"/>
                    <a:gd name="connsiteX27" fmla="*/ 2442 w 10000"/>
                    <a:gd name="connsiteY27" fmla="*/ 9328 h 10000"/>
                    <a:gd name="connsiteX28" fmla="*/ 2701 w 10000"/>
                    <a:gd name="connsiteY28" fmla="*/ 9114 h 10000"/>
                    <a:gd name="connsiteX29" fmla="*/ 3084 w 10000"/>
                    <a:gd name="connsiteY29" fmla="*/ 8715 h 10000"/>
                    <a:gd name="connsiteX30" fmla="*/ 3387 w 10000"/>
                    <a:gd name="connsiteY30" fmla="*/ 8315 h 10000"/>
                    <a:gd name="connsiteX31" fmla="*/ 3681 w 10000"/>
                    <a:gd name="connsiteY31" fmla="*/ 7848 h 10000"/>
                    <a:gd name="connsiteX32" fmla="*/ 3957 w 10000"/>
                    <a:gd name="connsiteY32" fmla="*/ 7313 h 10000"/>
                    <a:gd name="connsiteX33" fmla="*/ 4367 w 10000"/>
                    <a:gd name="connsiteY33" fmla="*/ 6426 h 10000"/>
                    <a:gd name="connsiteX34" fmla="*/ 4777 w 10000"/>
                    <a:gd name="connsiteY34" fmla="*/ 5258 h 10000"/>
                    <a:gd name="connsiteX0" fmla="*/ 4777 w 10040"/>
                    <a:gd name="connsiteY0" fmla="*/ 5258 h 10000"/>
                    <a:gd name="connsiteX1" fmla="*/ 5036 w 10040"/>
                    <a:gd name="connsiteY1" fmla="*/ 4576 h 10000"/>
                    <a:gd name="connsiteX2" fmla="*/ 5267 w 10040"/>
                    <a:gd name="connsiteY2" fmla="*/ 3866 h 10000"/>
                    <a:gd name="connsiteX3" fmla="*/ 5526 w 10040"/>
                    <a:gd name="connsiteY3" fmla="*/ 3106 h 10000"/>
                    <a:gd name="connsiteX4" fmla="*/ 5838 w 10040"/>
                    <a:gd name="connsiteY4" fmla="*/ 2337 h 10000"/>
                    <a:gd name="connsiteX5" fmla="*/ 6096 w 10040"/>
                    <a:gd name="connsiteY5" fmla="*/ 1685 h 10000"/>
                    <a:gd name="connsiteX6" fmla="*/ 6346 w 10040"/>
                    <a:gd name="connsiteY6" fmla="*/ 1061 h 10000"/>
                    <a:gd name="connsiteX7" fmla="*/ 6631 w 10040"/>
                    <a:gd name="connsiteY7" fmla="*/ 574 h 10000"/>
                    <a:gd name="connsiteX8" fmla="*/ 6863 w 10040"/>
                    <a:gd name="connsiteY8" fmla="*/ 263 h 10000"/>
                    <a:gd name="connsiteX9" fmla="*/ 7148 w 10040"/>
                    <a:gd name="connsiteY9" fmla="*/ 39 h 10000"/>
                    <a:gd name="connsiteX10" fmla="*/ 7344 w 10040"/>
                    <a:gd name="connsiteY10" fmla="*/ 0 h 10000"/>
                    <a:gd name="connsiteX11" fmla="*/ 7576 w 10040"/>
                    <a:gd name="connsiteY11" fmla="*/ 0 h 10000"/>
                    <a:gd name="connsiteX12" fmla="*/ 7772 w 10040"/>
                    <a:gd name="connsiteY12" fmla="*/ 156 h 10000"/>
                    <a:gd name="connsiteX13" fmla="*/ 8057 w 10040"/>
                    <a:gd name="connsiteY13" fmla="*/ 438 h 10000"/>
                    <a:gd name="connsiteX14" fmla="*/ 8378 w 10040"/>
                    <a:gd name="connsiteY14" fmla="*/ 935 h 10000"/>
                    <a:gd name="connsiteX15" fmla="*/ 8627 w 10040"/>
                    <a:gd name="connsiteY15" fmla="*/ 1597 h 10000"/>
                    <a:gd name="connsiteX16" fmla="*/ 8886 w 10040"/>
                    <a:gd name="connsiteY16" fmla="*/ 2240 h 10000"/>
                    <a:gd name="connsiteX17" fmla="*/ 9225 w 10040"/>
                    <a:gd name="connsiteY17" fmla="*/ 3145 h 10000"/>
                    <a:gd name="connsiteX18" fmla="*/ 9474 w 10040"/>
                    <a:gd name="connsiteY18" fmla="*/ 3866 h 10000"/>
                    <a:gd name="connsiteX19" fmla="*/ 9759 w 10040"/>
                    <a:gd name="connsiteY19" fmla="*/ 4508 h 10000"/>
                    <a:gd name="connsiteX20" fmla="*/ 9902 w 10040"/>
                    <a:gd name="connsiteY20" fmla="*/ 4946 h 10000"/>
                    <a:gd name="connsiteX21" fmla="*/ 9033 w 10040"/>
                    <a:gd name="connsiteY21" fmla="*/ 9965 h 10000"/>
                    <a:gd name="connsiteX22" fmla="*/ 0 w 10040"/>
                    <a:gd name="connsiteY22" fmla="*/ 10000 h 10000"/>
                    <a:gd name="connsiteX23" fmla="*/ 1114 w 10040"/>
                    <a:gd name="connsiteY23" fmla="*/ 9864 h 10000"/>
                    <a:gd name="connsiteX24" fmla="*/ 1676 w 10040"/>
                    <a:gd name="connsiteY24" fmla="*/ 9698 h 10000"/>
                    <a:gd name="connsiteX25" fmla="*/ 2103 w 10040"/>
                    <a:gd name="connsiteY25" fmla="*/ 9562 h 10000"/>
                    <a:gd name="connsiteX26" fmla="*/ 2442 w 10040"/>
                    <a:gd name="connsiteY26" fmla="*/ 9328 h 10000"/>
                    <a:gd name="connsiteX27" fmla="*/ 2701 w 10040"/>
                    <a:gd name="connsiteY27" fmla="*/ 9114 h 10000"/>
                    <a:gd name="connsiteX28" fmla="*/ 3084 w 10040"/>
                    <a:gd name="connsiteY28" fmla="*/ 8715 h 10000"/>
                    <a:gd name="connsiteX29" fmla="*/ 3387 w 10040"/>
                    <a:gd name="connsiteY29" fmla="*/ 8315 h 10000"/>
                    <a:gd name="connsiteX30" fmla="*/ 3681 w 10040"/>
                    <a:gd name="connsiteY30" fmla="*/ 7848 h 10000"/>
                    <a:gd name="connsiteX31" fmla="*/ 3957 w 10040"/>
                    <a:gd name="connsiteY31" fmla="*/ 7313 h 10000"/>
                    <a:gd name="connsiteX32" fmla="*/ 4367 w 10040"/>
                    <a:gd name="connsiteY32" fmla="*/ 6426 h 10000"/>
                    <a:gd name="connsiteX33" fmla="*/ 4777 w 10040"/>
                    <a:gd name="connsiteY33" fmla="*/ 5258 h 10000"/>
                    <a:gd name="connsiteX0" fmla="*/ 4777 w 9981"/>
                    <a:gd name="connsiteY0" fmla="*/ 5258 h 10000"/>
                    <a:gd name="connsiteX1" fmla="*/ 5036 w 9981"/>
                    <a:gd name="connsiteY1" fmla="*/ 4576 h 10000"/>
                    <a:gd name="connsiteX2" fmla="*/ 5267 w 9981"/>
                    <a:gd name="connsiteY2" fmla="*/ 3866 h 10000"/>
                    <a:gd name="connsiteX3" fmla="*/ 5526 w 9981"/>
                    <a:gd name="connsiteY3" fmla="*/ 3106 h 10000"/>
                    <a:gd name="connsiteX4" fmla="*/ 5838 w 9981"/>
                    <a:gd name="connsiteY4" fmla="*/ 2337 h 10000"/>
                    <a:gd name="connsiteX5" fmla="*/ 6096 w 9981"/>
                    <a:gd name="connsiteY5" fmla="*/ 1685 h 10000"/>
                    <a:gd name="connsiteX6" fmla="*/ 6346 w 9981"/>
                    <a:gd name="connsiteY6" fmla="*/ 1061 h 10000"/>
                    <a:gd name="connsiteX7" fmla="*/ 6631 w 9981"/>
                    <a:gd name="connsiteY7" fmla="*/ 574 h 10000"/>
                    <a:gd name="connsiteX8" fmla="*/ 6863 w 9981"/>
                    <a:gd name="connsiteY8" fmla="*/ 263 h 10000"/>
                    <a:gd name="connsiteX9" fmla="*/ 7148 w 9981"/>
                    <a:gd name="connsiteY9" fmla="*/ 39 h 10000"/>
                    <a:gd name="connsiteX10" fmla="*/ 7344 w 9981"/>
                    <a:gd name="connsiteY10" fmla="*/ 0 h 10000"/>
                    <a:gd name="connsiteX11" fmla="*/ 7576 w 9981"/>
                    <a:gd name="connsiteY11" fmla="*/ 0 h 10000"/>
                    <a:gd name="connsiteX12" fmla="*/ 7772 w 9981"/>
                    <a:gd name="connsiteY12" fmla="*/ 156 h 10000"/>
                    <a:gd name="connsiteX13" fmla="*/ 8057 w 9981"/>
                    <a:gd name="connsiteY13" fmla="*/ 438 h 10000"/>
                    <a:gd name="connsiteX14" fmla="*/ 8378 w 9981"/>
                    <a:gd name="connsiteY14" fmla="*/ 935 h 10000"/>
                    <a:gd name="connsiteX15" fmla="*/ 8627 w 9981"/>
                    <a:gd name="connsiteY15" fmla="*/ 1597 h 10000"/>
                    <a:gd name="connsiteX16" fmla="*/ 8886 w 9981"/>
                    <a:gd name="connsiteY16" fmla="*/ 2240 h 10000"/>
                    <a:gd name="connsiteX17" fmla="*/ 9225 w 9981"/>
                    <a:gd name="connsiteY17" fmla="*/ 3145 h 10000"/>
                    <a:gd name="connsiteX18" fmla="*/ 9474 w 9981"/>
                    <a:gd name="connsiteY18" fmla="*/ 3866 h 10000"/>
                    <a:gd name="connsiteX19" fmla="*/ 9759 w 9981"/>
                    <a:gd name="connsiteY19" fmla="*/ 4508 h 10000"/>
                    <a:gd name="connsiteX20" fmla="*/ 9033 w 9981"/>
                    <a:gd name="connsiteY20" fmla="*/ 9965 h 10000"/>
                    <a:gd name="connsiteX21" fmla="*/ 0 w 9981"/>
                    <a:gd name="connsiteY21" fmla="*/ 10000 h 10000"/>
                    <a:gd name="connsiteX22" fmla="*/ 1114 w 9981"/>
                    <a:gd name="connsiteY22" fmla="*/ 9864 h 10000"/>
                    <a:gd name="connsiteX23" fmla="*/ 1676 w 9981"/>
                    <a:gd name="connsiteY23" fmla="*/ 9698 h 10000"/>
                    <a:gd name="connsiteX24" fmla="*/ 2103 w 9981"/>
                    <a:gd name="connsiteY24" fmla="*/ 9562 h 10000"/>
                    <a:gd name="connsiteX25" fmla="*/ 2442 w 9981"/>
                    <a:gd name="connsiteY25" fmla="*/ 9328 h 10000"/>
                    <a:gd name="connsiteX26" fmla="*/ 2701 w 9981"/>
                    <a:gd name="connsiteY26" fmla="*/ 9114 h 10000"/>
                    <a:gd name="connsiteX27" fmla="*/ 3084 w 9981"/>
                    <a:gd name="connsiteY27" fmla="*/ 8715 h 10000"/>
                    <a:gd name="connsiteX28" fmla="*/ 3387 w 9981"/>
                    <a:gd name="connsiteY28" fmla="*/ 8315 h 10000"/>
                    <a:gd name="connsiteX29" fmla="*/ 3681 w 9981"/>
                    <a:gd name="connsiteY29" fmla="*/ 7848 h 10000"/>
                    <a:gd name="connsiteX30" fmla="*/ 3957 w 9981"/>
                    <a:gd name="connsiteY30" fmla="*/ 7313 h 10000"/>
                    <a:gd name="connsiteX31" fmla="*/ 4367 w 9981"/>
                    <a:gd name="connsiteY31" fmla="*/ 6426 h 10000"/>
                    <a:gd name="connsiteX32" fmla="*/ 4777 w 9981"/>
                    <a:gd name="connsiteY32" fmla="*/ 5258 h 10000"/>
                    <a:gd name="connsiteX0" fmla="*/ 4786 w 9492"/>
                    <a:gd name="connsiteY0" fmla="*/ 5258 h 10000"/>
                    <a:gd name="connsiteX1" fmla="*/ 5046 w 9492"/>
                    <a:gd name="connsiteY1" fmla="*/ 4576 h 10000"/>
                    <a:gd name="connsiteX2" fmla="*/ 5277 w 9492"/>
                    <a:gd name="connsiteY2" fmla="*/ 3866 h 10000"/>
                    <a:gd name="connsiteX3" fmla="*/ 5537 w 9492"/>
                    <a:gd name="connsiteY3" fmla="*/ 3106 h 10000"/>
                    <a:gd name="connsiteX4" fmla="*/ 5849 w 9492"/>
                    <a:gd name="connsiteY4" fmla="*/ 2337 h 10000"/>
                    <a:gd name="connsiteX5" fmla="*/ 6108 w 9492"/>
                    <a:gd name="connsiteY5" fmla="*/ 1685 h 10000"/>
                    <a:gd name="connsiteX6" fmla="*/ 6358 w 9492"/>
                    <a:gd name="connsiteY6" fmla="*/ 1061 h 10000"/>
                    <a:gd name="connsiteX7" fmla="*/ 6644 w 9492"/>
                    <a:gd name="connsiteY7" fmla="*/ 574 h 10000"/>
                    <a:gd name="connsiteX8" fmla="*/ 6876 w 9492"/>
                    <a:gd name="connsiteY8" fmla="*/ 263 h 10000"/>
                    <a:gd name="connsiteX9" fmla="*/ 7162 w 9492"/>
                    <a:gd name="connsiteY9" fmla="*/ 39 h 10000"/>
                    <a:gd name="connsiteX10" fmla="*/ 7358 w 9492"/>
                    <a:gd name="connsiteY10" fmla="*/ 0 h 10000"/>
                    <a:gd name="connsiteX11" fmla="*/ 7590 w 9492"/>
                    <a:gd name="connsiteY11" fmla="*/ 0 h 10000"/>
                    <a:gd name="connsiteX12" fmla="*/ 7787 w 9492"/>
                    <a:gd name="connsiteY12" fmla="*/ 156 h 10000"/>
                    <a:gd name="connsiteX13" fmla="*/ 8072 w 9492"/>
                    <a:gd name="connsiteY13" fmla="*/ 438 h 10000"/>
                    <a:gd name="connsiteX14" fmla="*/ 8394 w 9492"/>
                    <a:gd name="connsiteY14" fmla="*/ 935 h 10000"/>
                    <a:gd name="connsiteX15" fmla="*/ 8643 w 9492"/>
                    <a:gd name="connsiteY15" fmla="*/ 1597 h 10000"/>
                    <a:gd name="connsiteX16" fmla="*/ 8903 w 9492"/>
                    <a:gd name="connsiteY16" fmla="*/ 2240 h 10000"/>
                    <a:gd name="connsiteX17" fmla="*/ 9243 w 9492"/>
                    <a:gd name="connsiteY17" fmla="*/ 3145 h 10000"/>
                    <a:gd name="connsiteX18" fmla="*/ 9492 w 9492"/>
                    <a:gd name="connsiteY18" fmla="*/ 3866 h 10000"/>
                    <a:gd name="connsiteX19" fmla="*/ 9050 w 9492"/>
                    <a:gd name="connsiteY19" fmla="*/ 9965 h 10000"/>
                    <a:gd name="connsiteX20" fmla="*/ 0 w 9492"/>
                    <a:gd name="connsiteY20" fmla="*/ 10000 h 10000"/>
                    <a:gd name="connsiteX21" fmla="*/ 1116 w 9492"/>
                    <a:gd name="connsiteY21" fmla="*/ 9864 h 10000"/>
                    <a:gd name="connsiteX22" fmla="*/ 1679 w 9492"/>
                    <a:gd name="connsiteY22" fmla="*/ 9698 h 10000"/>
                    <a:gd name="connsiteX23" fmla="*/ 2107 w 9492"/>
                    <a:gd name="connsiteY23" fmla="*/ 9562 h 10000"/>
                    <a:gd name="connsiteX24" fmla="*/ 2447 w 9492"/>
                    <a:gd name="connsiteY24" fmla="*/ 9328 h 10000"/>
                    <a:gd name="connsiteX25" fmla="*/ 2706 w 9492"/>
                    <a:gd name="connsiteY25" fmla="*/ 9114 h 10000"/>
                    <a:gd name="connsiteX26" fmla="*/ 3090 w 9492"/>
                    <a:gd name="connsiteY26" fmla="*/ 8715 h 10000"/>
                    <a:gd name="connsiteX27" fmla="*/ 3393 w 9492"/>
                    <a:gd name="connsiteY27" fmla="*/ 8315 h 10000"/>
                    <a:gd name="connsiteX28" fmla="*/ 3688 w 9492"/>
                    <a:gd name="connsiteY28" fmla="*/ 7848 h 10000"/>
                    <a:gd name="connsiteX29" fmla="*/ 3965 w 9492"/>
                    <a:gd name="connsiteY29" fmla="*/ 7313 h 10000"/>
                    <a:gd name="connsiteX30" fmla="*/ 4375 w 9492"/>
                    <a:gd name="connsiteY30" fmla="*/ 6426 h 10000"/>
                    <a:gd name="connsiteX31" fmla="*/ 4786 w 9492"/>
                    <a:gd name="connsiteY31" fmla="*/ 5258 h 10000"/>
                    <a:gd name="connsiteX0" fmla="*/ 5042 w 10000"/>
                    <a:gd name="connsiteY0" fmla="*/ 5258 h 10000"/>
                    <a:gd name="connsiteX1" fmla="*/ 5316 w 10000"/>
                    <a:gd name="connsiteY1" fmla="*/ 4576 h 10000"/>
                    <a:gd name="connsiteX2" fmla="*/ 5559 w 10000"/>
                    <a:gd name="connsiteY2" fmla="*/ 3866 h 10000"/>
                    <a:gd name="connsiteX3" fmla="*/ 5833 w 10000"/>
                    <a:gd name="connsiteY3" fmla="*/ 3106 h 10000"/>
                    <a:gd name="connsiteX4" fmla="*/ 6162 w 10000"/>
                    <a:gd name="connsiteY4" fmla="*/ 2337 h 10000"/>
                    <a:gd name="connsiteX5" fmla="*/ 6435 w 10000"/>
                    <a:gd name="connsiteY5" fmla="*/ 1685 h 10000"/>
                    <a:gd name="connsiteX6" fmla="*/ 6698 w 10000"/>
                    <a:gd name="connsiteY6" fmla="*/ 1061 h 10000"/>
                    <a:gd name="connsiteX7" fmla="*/ 7000 w 10000"/>
                    <a:gd name="connsiteY7" fmla="*/ 574 h 10000"/>
                    <a:gd name="connsiteX8" fmla="*/ 7244 w 10000"/>
                    <a:gd name="connsiteY8" fmla="*/ 263 h 10000"/>
                    <a:gd name="connsiteX9" fmla="*/ 7545 w 10000"/>
                    <a:gd name="connsiteY9" fmla="*/ 39 h 10000"/>
                    <a:gd name="connsiteX10" fmla="*/ 7752 w 10000"/>
                    <a:gd name="connsiteY10" fmla="*/ 0 h 10000"/>
                    <a:gd name="connsiteX11" fmla="*/ 7996 w 10000"/>
                    <a:gd name="connsiteY11" fmla="*/ 0 h 10000"/>
                    <a:gd name="connsiteX12" fmla="*/ 8204 w 10000"/>
                    <a:gd name="connsiteY12" fmla="*/ 156 h 10000"/>
                    <a:gd name="connsiteX13" fmla="*/ 8504 w 10000"/>
                    <a:gd name="connsiteY13" fmla="*/ 438 h 10000"/>
                    <a:gd name="connsiteX14" fmla="*/ 8843 w 10000"/>
                    <a:gd name="connsiteY14" fmla="*/ 935 h 10000"/>
                    <a:gd name="connsiteX15" fmla="*/ 9106 w 10000"/>
                    <a:gd name="connsiteY15" fmla="*/ 1597 h 10000"/>
                    <a:gd name="connsiteX16" fmla="*/ 9379 w 10000"/>
                    <a:gd name="connsiteY16" fmla="*/ 2240 h 10000"/>
                    <a:gd name="connsiteX17" fmla="*/ 9738 w 10000"/>
                    <a:gd name="connsiteY17" fmla="*/ 3145 h 10000"/>
                    <a:gd name="connsiteX18" fmla="*/ 10000 w 10000"/>
                    <a:gd name="connsiteY18" fmla="*/ 3866 h 10000"/>
                    <a:gd name="connsiteX19" fmla="*/ 9826 w 10000"/>
                    <a:gd name="connsiteY19" fmla="*/ 9965 h 10000"/>
                    <a:gd name="connsiteX20" fmla="*/ 0 w 10000"/>
                    <a:gd name="connsiteY20" fmla="*/ 10000 h 10000"/>
                    <a:gd name="connsiteX21" fmla="*/ 1176 w 10000"/>
                    <a:gd name="connsiteY21" fmla="*/ 9864 h 10000"/>
                    <a:gd name="connsiteX22" fmla="*/ 1769 w 10000"/>
                    <a:gd name="connsiteY22" fmla="*/ 9698 h 10000"/>
                    <a:gd name="connsiteX23" fmla="*/ 2220 w 10000"/>
                    <a:gd name="connsiteY23" fmla="*/ 9562 h 10000"/>
                    <a:gd name="connsiteX24" fmla="*/ 2578 w 10000"/>
                    <a:gd name="connsiteY24" fmla="*/ 9328 h 10000"/>
                    <a:gd name="connsiteX25" fmla="*/ 2851 w 10000"/>
                    <a:gd name="connsiteY25" fmla="*/ 9114 h 10000"/>
                    <a:gd name="connsiteX26" fmla="*/ 3255 w 10000"/>
                    <a:gd name="connsiteY26" fmla="*/ 8715 h 10000"/>
                    <a:gd name="connsiteX27" fmla="*/ 3575 w 10000"/>
                    <a:gd name="connsiteY27" fmla="*/ 8315 h 10000"/>
                    <a:gd name="connsiteX28" fmla="*/ 3885 w 10000"/>
                    <a:gd name="connsiteY28" fmla="*/ 7848 h 10000"/>
                    <a:gd name="connsiteX29" fmla="*/ 4177 w 10000"/>
                    <a:gd name="connsiteY29" fmla="*/ 7313 h 10000"/>
                    <a:gd name="connsiteX30" fmla="*/ 4609 w 10000"/>
                    <a:gd name="connsiteY30" fmla="*/ 6426 h 10000"/>
                    <a:gd name="connsiteX31" fmla="*/ 5042 w 10000"/>
                    <a:gd name="connsiteY31" fmla="*/ 5258 h 10000"/>
                    <a:gd name="connsiteX0" fmla="*/ 5042 w 10000"/>
                    <a:gd name="connsiteY0" fmla="*/ 5258 h 10000"/>
                    <a:gd name="connsiteX1" fmla="*/ 5316 w 10000"/>
                    <a:gd name="connsiteY1" fmla="*/ 4576 h 10000"/>
                    <a:gd name="connsiteX2" fmla="*/ 5559 w 10000"/>
                    <a:gd name="connsiteY2" fmla="*/ 3866 h 10000"/>
                    <a:gd name="connsiteX3" fmla="*/ 5833 w 10000"/>
                    <a:gd name="connsiteY3" fmla="*/ 3106 h 10000"/>
                    <a:gd name="connsiteX4" fmla="*/ 6162 w 10000"/>
                    <a:gd name="connsiteY4" fmla="*/ 2337 h 10000"/>
                    <a:gd name="connsiteX5" fmla="*/ 6435 w 10000"/>
                    <a:gd name="connsiteY5" fmla="*/ 1685 h 10000"/>
                    <a:gd name="connsiteX6" fmla="*/ 6698 w 10000"/>
                    <a:gd name="connsiteY6" fmla="*/ 1061 h 10000"/>
                    <a:gd name="connsiteX7" fmla="*/ 7000 w 10000"/>
                    <a:gd name="connsiteY7" fmla="*/ 574 h 10000"/>
                    <a:gd name="connsiteX8" fmla="*/ 7244 w 10000"/>
                    <a:gd name="connsiteY8" fmla="*/ 263 h 10000"/>
                    <a:gd name="connsiteX9" fmla="*/ 7545 w 10000"/>
                    <a:gd name="connsiteY9" fmla="*/ 39 h 10000"/>
                    <a:gd name="connsiteX10" fmla="*/ 7752 w 10000"/>
                    <a:gd name="connsiteY10" fmla="*/ 0 h 10000"/>
                    <a:gd name="connsiteX11" fmla="*/ 7996 w 10000"/>
                    <a:gd name="connsiteY11" fmla="*/ 0 h 10000"/>
                    <a:gd name="connsiteX12" fmla="*/ 8204 w 10000"/>
                    <a:gd name="connsiteY12" fmla="*/ 156 h 10000"/>
                    <a:gd name="connsiteX13" fmla="*/ 8504 w 10000"/>
                    <a:gd name="connsiteY13" fmla="*/ 438 h 10000"/>
                    <a:gd name="connsiteX14" fmla="*/ 8843 w 10000"/>
                    <a:gd name="connsiteY14" fmla="*/ 935 h 10000"/>
                    <a:gd name="connsiteX15" fmla="*/ 9106 w 10000"/>
                    <a:gd name="connsiteY15" fmla="*/ 1597 h 10000"/>
                    <a:gd name="connsiteX16" fmla="*/ 9379 w 10000"/>
                    <a:gd name="connsiteY16" fmla="*/ 2240 h 10000"/>
                    <a:gd name="connsiteX17" fmla="*/ 9738 w 10000"/>
                    <a:gd name="connsiteY17" fmla="*/ 3145 h 10000"/>
                    <a:gd name="connsiteX18" fmla="*/ 10000 w 10000"/>
                    <a:gd name="connsiteY18" fmla="*/ 3866 h 10000"/>
                    <a:gd name="connsiteX19" fmla="*/ 9826 w 10000"/>
                    <a:gd name="connsiteY19" fmla="*/ 9965 h 10000"/>
                    <a:gd name="connsiteX20" fmla="*/ 0 w 10000"/>
                    <a:gd name="connsiteY20" fmla="*/ 10000 h 10000"/>
                    <a:gd name="connsiteX21" fmla="*/ 1176 w 10000"/>
                    <a:gd name="connsiteY21" fmla="*/ 9864 h 10000"/>
                    <a:gd name="connsiteX22" fmla="*/ 1769 w 10000"/>
                    <a:gd name="connsiteY22" fmla="*/ 9698 h 10000"/>
                    <a:gd name="connsiteX23" fmla="*/ 2220 w 10000"/>
                    <a:gd name="connsiteY23" fmla="*/ 9562 h 10000"/>
                    <a:gd name="connsiteX24" fmla="*/ 2578 w 10000"/>
                    <a:gd name="connsiteY24" fmla="*/ 9328 h 10000"/>
                    <a:gd name="connsiteX25" fmla="*/ 2851 w 10000"/>
                    <a:gd name="connsiteY25" fmla="*/ 9114 h 10000"/>
                    <a:gd name="connsiteX26" fmla="*/ 3255 w 10000"/>
                    <a:gd name="connsiteY26" fmla="*/ 8715 h 10000"/>
                    <a:gd name="connsiteX27" fmla="*/ 3575 w 10000"/>
                    <a:gd name="connsiteY27" fmla="*/ 8315 h 10000"/>
                    <a:gd name="connsiteX28" fmla="*/ 3885 w 10000"/>
                    <a:gd name="connsiteY28" fmla="*/ 7848 h 10000"/>
                    <a:gd name="connsiteX29" fmla="*/ 4177 w 10000"/>
                    <a:gd name="connsiteY29" fmla="*/ 7313 h 10000"/>
                    <a:gd name="connsiteX30" fmla="*/ 4609 w 10000"/>
                    <a:gd name="connsiteY30" fmla="*/ 6426 h 10000"/>
                    <a:gd name="connsiteX31" fmla="*/ 5042 w 10000"/>
                    <a:gd name="connsiteY31" fmla="*/ 5258 h 10000"/>
                    <a:gd name="connsiteX0" fmla="*/ 5042 w 10000"/>
                    <a:gd name="connsiteY0" fmla="*/ 5258 h 10000"/>
                    <a:gd name="connsiteX1" fmla="*/ 5316 w 10000"/>
                    <a:gd name="connsiteY1" fmla="*/ 4576 h 10000"/>
                    <a:gd name="connsiteX2" fmla="*/ 5559 w 10000"/>
                    <a:gd name="connsiteY2" fmla="*/ 3866 h 10000"/>
                    <a:gd name="connsiteX3" fmla="*/ 5833 w 10000"/>
                    <a:gd name="connsiteY3" fmla="*/ 3106 h 10000"/>
                    <a:gd name="connsiteX4" fmla="*/ 6162 w 10000"/>
                    <a:gd name="connsiteY4" fmla="*/ 2337 h 10000"/>
                    <a:gd name="connsiteX5" fmla="*/ 6435 w 10000"/>
                    <a:gd name="connsiteY5" fmla="*/ 1685 h 10000"/>
                    <a:gd name="connsiteX6" fmla="*/ 6698 w 10000"/>
                    <a:gd name="connsiteY6" fmla="*/ 1061 h 10000"/>
                    <a:gd name="connsiteX7" fmla="*/ 7000 w 10000"/>
                    <a:gd name="connsiteY7" fmla="*/ 574 h 10000"/>
                    <a:gd name="connsiteX8" fmla="*/ 7244 w 10000"/>
                    <a:gd name="connsiteY8" fmla="*/ 263 h 10000"/>
                    <a:gd name="connsiteX9" fmla="*/ 7545 w 10000"/>
                    <a:gd name="connsiteY9" fmla="*/ 39 h 10000"/>
                    <a:gd name="connsiteX10" fmla="*/ 7752 w 10000"/>
                    <a:gd name="connsiteY10" fmla="*/ 0 h 10000"/>
                    <a:gd name="connsiteX11" fmla="*/ 7996 w 10000"/>
                    <a:gd name="connsiteY11" fmla="*/ 0 h 10000"/>
                    <a:gd name="connsiteX12" fmla="*/ 8204 w 10000"/>
                    <a:gd name="connsiteY12" fmla="*/ 156 h 10000"/>
                    <a:gd name="connsiteX13" fmla="*/ 8504 w 10000"/>
                    <a:gd name="connsiteY13" fmla="*/ 438 h 10000"/>
                    <a:gd name="connsiteX14" fmla="*/ 8843 w 10000"/>
                    <a:gd name="connsiteY14" fmla="*/ 935 h 10000"/>
                    <a:gd name="connsiteX15" fmla="*/ 9106 w 10000"/>
                    <a:gd name="connsiteY15" fmla="*/ 1597 h 10000"/>
                    <a:gd name="connsiteX16" fmla="*/ 9379 w 10000"/>
                    <a:gd name="connsiteY16" fmla="*/ 2240 h 10000"/>
                    <a:gd name="connsiteX17" fmla="*/ 9738 w 10000"/>
                    <a:gd name="connsiteY17" fmla="*/ 3145 h 10000"/>
                    <a:gd name="connsiteX18" fmla="*/ 10000 w 10000"/>
                    <a:gd name="connsiteY18" fmla="*/ 3866 h 10000"/>
                    <a:gd name="connsiteX19" fmla="*/ 9826 w 10000"/>
                    <a:gd name="connsiteY19" fmla="*/ 9965 h 10000"/>
                    <a:gd name="connsiteX20" fmla="*/ 0 w 10000"/>
                    <a:gd name="connsiteY20" fmla="*/ 10000 h 10000"/>
                    <a:gd name="connsiteX21" fmla="*/ 1176 w 10000"/>
                    <a:gd name="connsiteY21" fmla="*/ 9864 h 10000"/>
                    <a:gd name="connsiteX22" fmla="*/ 1769 w 10000"/>
                    <a:gd name="connsiteY22" fmla="*/ 9698 h 10000"/>
                    <a:gd name="connsiteX23" fmla="*/ 2220 w 10000"/>
                    <a:gd name="connsiteY23" fmla="*/ 9562 h 10000"/>
                    <a:gd name="connsiteX24" fmla="*/ 2578 w 10000"/>
                    <a:gd name="connsiteY24" fmla="*/ 9328 h 10000"/>
                    <a:gd name="connsiteX25" fmla="*/ 2851 w 10000"/>
                    <a:gd name="connsiteY25" fmla="*/ 9114 h 10000"/>
                    <a:gd name="connsiteX26" fmla="*/ 3255 w 10000"/>
                    <a:gd name="connsiteY26" fmla="*/ 8715 h 10000"/>
                    <a:gd name="connsiteX27" fmla="*/ 3575 w 10000"/>
                    <a:gd name="connsiteY27" fmla="*/ 8315 h 10000"/>
                    <a:gd name="connsiteX28" fmla="*/ 3885 w 10000"/>
                    <a:gd name="connsiteY28" fmla="*/ 7848 h 10000"/>
                    <a:gd name="connsiteX29" fmla="*/ 4177 w 10000"/>
                    <a:gd name="connsiteY29" fmla="*/ 7313 h 10000"/>
                    <a:gd name="connsiteX30" fmla="*/ 4609 w 10000"/>
                    <a:gd name="connsiteY30" fmla="*/ 6426 h 10000"/>
                    <a:gd name="connsiteX31" fmla="*/ 5042 w 10000"/>
                    <a:gd name="connsiteY31" fmla="*/ 5258 h 10000"/>
                    <a:gd name="connsiteX0" fmla="*/ 5042 w 10000"/>
                    <a:gd name="connsiteY0" fmla="*/ 5258 h 10000"/>
                    <a:gd name="connsiteX1" fmla="*/ 5316 w 10000"/>
                    <a:gd name="connsiteY1" fmla="*/ 4576 h 10000"/>
                    <a:gd name="connsiteX2" fmla="*/ 5559 w 10000"/>
                    <a:gd name="connsiteY2" fmla="*/ 3866 h 10000"/>
                    <a:gd name="connsiteX3" fmla="*/ 5833 w 10000"/>
                    <a:gd name="connsiteY3" fmla="*/ 3106 h 10000"/>
                    <a:gd name="connsiteX4" fmla="*/ 6162 w 10000"/>
                    <a:gd name="connsiteY4" fmla="*/ 2337 h 10000"/>
                    <a:gd name="connsiteX5" fmla="*/ 6435 w 10000"/>
                    <a:gd name="connsiteY5" fmla="*/ 1685 h 10000"/>
                    <a:gd name="connsiteX6" fmla="*/ 6698 w 10000"/>
                    <a:gd name="connsiteY6" fmla="*/ 1061 h 10000"/>
                    <a:gd name="connsiteX7" fmla="*/ 7000 w 10000"/>
                    <a:gd name="connsiteY7" fmla="*/ 574 h 10000"/>
                    <a:gd name="connsiteX8" fmla="*/ 7244 w 10000"/>
                    <a:gd name="connsiteY8" fmla="*/ 263 h 10000"/>
                    <a:gd name="connsiteX9" fmla="*/ 7545 w 10000"/>
                    <a:gd name="connsiteY9" fmla="*/ 39 h 10000"/>
                    <a:gd name="connsiteX10" fmla="*/ 7752 w 10000"/>
                    <a:gd name="connsiteY10" fmla="*/ 0 h 10000"/>
                    <a:gd name="connsiteX11" fmla="*/ 7996 w 10000"/>
                    <a:gd name="connsiteY11" fmla="*/ 0 h 10000"/>
                    <a:gd name="connsiteX12" fmla="*/ 8204 w 10000"/>
                    <a:gd name="connsiteY12" fmla="*/ 156 h 10000"/>
                    <a:gd name="connsiteX13" fmla="*/ 8504 w 10000"/>
                    <a:gd name="connsiteY13" fmla="*/ 438 h 10000"/>
                    <a:gd name="connsiteX14" fmla="*/ 8843 w 10000"/>
                    <a:gd name="connsiteY14" fmla="*/ 935 h 10000"/>
                    <a:gd name="connsiteX15" fmla="*/ 9106 w 10000"/>
                    <a:gd name="connsiteY15" fmla="*/ 1597 h 10000"/>
                    <a:gd name="connsiteX16" fmla="*/ 9379 w 10000"/>
                    <a:gd name="connsiteY16" fmla="*/ 2240 h 10000"/>
                    <a:gd name="connsiteX17" fmla="*/ 9738 w 10000"/>
                    <a:gd name="connsiteY17" fmla="*/ 3145 h 10000"/>
                    <a:gd name="connsiteX18" fmla="*/ 10000 w 10000"/>
                    <a:gd name="connsiteY18" fmla="*/ 3866 h 10000"/>
                    <a:gd name="connsiteX19" fmla="*/ 9972 w 10000"/>
                    <a:gd name="connsiteY19" fmla="*/ 9990 h 10000"/>
                    <a:gd name="connsiteX20" fmla="*/ 0 w 10000"/>
                    <a:gd name="connsiteY20" fmla="*/ 10000 h 10000"/>
                    <a:gd name="connsiteX21" fmla="*/ 1176 w 10000"/>
                    <a:gd name="connsiteY21" fmla="*/ 9864 h 10000"/>
                    <a:gd name="connsiteX22" fmla="*/ 1769 w 10000"/>
                    <a:gd name="connsiteY22" fmla="*/ 9698 h 10000"/>
                    <a:gd name="connsiteX23" fmla="*/ 2220 w 10000"/>
                    <a:gd name="connsiteY23" fmla="*/ 9562 h 10000"/>
                    <a:gd name="connsiteX24" fmla="*/ 2578 w 10000"/>
                    <a:gd name="connsiteY24" fmla="*/ 9328 h 10000"/>
                    <a:gd name="connsiteX25" fmla="*/ 2851 w 10000"/>
                    <a:gd name="connsiteY25" fmla="*/ 9114 h 10000"/>
                    <a:gd name="connsiteX26" fmla="*/ 3255 w 10000"/>
                    <a:gd name="connsiteY26" fmla="*/ 8715 h 10000"/>
                    <a:gd name="connsiteX27" fmla="*/ 3575 w 10000"/>
                    <a:gd name="connsiteY27" fmla="*/ 8315 h 10000"/>
                    <a:gd name="connsiteX28" fmla="*/ 3885 w 10000"/>
                    <a:gd name="connsiteY28" fmla="*/ 7848 h 10000"/>
                    <a:gd name="connsiteX29" fmla="*/ 4177 w 10000"/>
                    <a:gd name="connsiteY29" fmla="*/ 7313 h 10000"/>
                    <a:gd name="connsiteX30" fmla="*/ 4609 w 10000"/>
                    <a:gd name="connsiteY30" fmla="*/ 6426 h 10000"/>
                    <a:gd name="connsiteX31" fmla="*/ 5042 w 10000"/>
                    <a:gd name="connsiteY31" fmla="*/ 5258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0000" h="10000">
                      <a:moveTo>
                        <a:pt x="5042" y="5258"/>
                      </a:moveTo>
                      <a:cubicBezTo>
                        <a:pt x="5134" y="5031"/>
                        <a:pt x="5224" y="4803"/>
                        <a:pt x="5316" y="4576"/>
                      </a:cubicBezTo>
                      <a:lnTo>
                        <a:pt x="5559" y="3866"/>
                      </a:lnTo>
                      <a:cubicBezTo>
                        <a:pt x="5651" y="3613"/>
                        <a:pt x="5742" y="3359"/>
                        <a:pt x="5833" y="3106"/>
                      </a:cubicBezTo>
                      <a:cubicBezTo>
                        <a:pt x="5943" y="2850"/>
                        <a:pt x="6052" y="2593"/>
                        <a:pt x="6162" y="2337"/>
                      </a:cubicBezTo>
                      <a:lnTo>
                        <a:pt x="6435" y="1685"/>
                      </a:lnTo>
                      <a:cubicBezTo>
                        <a:pt x="6522" y="1477"/>
                        <a:pt x="6611" y="1269"/>
                        <a:pt x="6698" y="1061"/>
                      </a:cubicBezTo>
                      <a:lnTo>
                        <a:pt x="7000" y="574"/>
                      </a:lnTo>
                      <a:lnTo>
                        <a:pt x="7244" y="263"/>
                      </a:lnTo>
                      <a:lnTo>
                        <a:pt x="7545" y="39"/>
                      </a:lnTo>
                      <a:lnTo>
                        <a:pt x="7752" y="0"/>
                      </a:lnTo>
                      <a:lnTo>
                        <a:pt x="7996" y="0"/>
                      </a:lnTo>
                      <a:lnTo>
                        <a:pt x="8204" y="156"/>
                      </a:lnTo>
                      <a:lnTo>
                        <a:pt x="8504" y="438"/>
                      </a:lnTo>
                      <a:lnTo>
                        <a:pt x="8843" y="935"/>
                      </a:lnTo>
                      <a:lnTo>
                        <a:pt x="9106" y="1597"/>
                      </a:lnTo>
                      <a:lnTo>
                        <a:pt x="9379" y="2240"/>
                      </a:lnTo>
                      <a:lnTo>
                        <a:pt x="9738" y="3145"/>
                      </a:lnTo>
                      <a:lnTo>
                        <a:pt x="10000" y="3866"/>
                      </a:lnTo>
                      <a:cubicBezTo>
                        <a:pt x="9991" y="5907"/>
                        <a:pt x="9981" y="7949"/>
                        <a:pt x="9972" y="9990"/>
                      </a:cubicBezTo>
                      <a:lnTo>
                        <a:pt x="0" y="10000"/>
                      </a:lnTo>
                      <a:lnTo>
                        <a:pt x="1176" y="9864"/>
                      </a:lnTo>
                      <a:lnTo>
                        <a:pt x="1769" y="9698"/>
                      </a:lnTo>
                      <a:lnTo>
                        <a:pt x="2220" y="9562"/>
                      </a:lnTo>
                      <a:lnTo>
                        <a:pt x="2578" y="9328"/>
                      </a:lnTo>
                      <a:lnTo>
                        <a:pt x="2851" y="9114"/>
                      </a:lnTo>
                      <a:lnTo>
                        <a:pt x="3255" y="8715"/>
                      </a:lnTo>
                      <a:lnTo>
                        <a:pt x="3575" y="8315"/>
                      </a:lnTo>
                      <a:lnTo>
                        <a:pt x="3885" y="7848"/>
                      </a:lnTo>
                      <a:lnTo>
                        <a:pt x="4177" y="7313"/>
                      </a:lnTo>
                      <a:lnTo>
                        <a:pt x="4609" y="6426"/>
                      </a:lnTo>
                      <a:lnTo>
                        <a:pt x="5042" y="525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110" name="Group 50"/>
                <p:cNvGrpSpPr>
                  <a:grpSpLocks/>
                </p:cNvGrpSpPr>
                <p:nvPr/>
              </p:nvGrpSpPr>
              <p:grpSpPr bwMode="auto">
                <a:xfrm>
                  <a:off x="7137400" y="3452813"/>
                  <a:ext cx="466725" cy="444500"/>
                  <a:chOff x="4496" y="1852"/>
                  <a:chExt cx="294" cy="280"/>
                </a:xfrm>
              </p:grpSpPr>
              <p:sp>
                <p:nvSpPr>
                  <p:cNvPr id="111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96" y="1944"/>
                    <a:ext cx="151" cy="1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graphicFrame>
                <p:nvGraphicFramePr>
                  <p:cNvPr id="112" name="Object 26"/>
                  <p:cNvGraphicFramePr>
                    <a:graphicFrameLocks noChangeAspect="1"/>
                  </p:cNvGraphicFramePr>
                  <p:nvPr/>
                </p:nvGraphicFramePr>
                <p:xfrm>
                  <a:off x="4682" y="1852"/>
                  <a:ext cx="108" cy="9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251" name="Equation" r:id="rId14" imgW="152334" imgH="139639" progId="Equation.DSMT4">
                          <p:embed/>
                        </p:oleObj>
                      </mc:Choice>
                      <mc:Fallback>
                        <p:oleObj name="Equation" r:id="rId14" imgW="152334" imgH="139639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82" y="1852"/>
                                <a:ext cx="108" cy="9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13" name="Object 3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74623347"/>
                    </p:ext>
                  </p:extLst>
                </p:nvPr>
              </p:nvGraphicFramePr>
              <p:xfrm>
                <a:off x="6278563" y="3416300"/>
                <a:ext cx="384175" cy="1984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252" name="Equation" r:id="rId16" imgW="342603" imgH="177646" progId="Equation.DSMT4">
                        <p:embed/>
                      </p:oleObj>
                    </mc:Choice>
                    <mc:Fallback>
                      <p:oleObj name="Equation" r:id="rId16" imgW="342603" imgH="177646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78563" y="3416300"/>
                              <a:ext cx="384175" cy="1984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4" name="Retângulo 3"/>
            <p:cNvSpPr/>
            <p:nvPr/>
          </p:nvSpPr>
          <p:spPr>
            <a:xfrm>
              <a:off x="2260376" y="6123493"/>
              <a:ext cx="9957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altLang="pt-BR" dirty="0"/>
                <a:t>bilateral</a:t>
              </a:r>
              <a:endParaRPr lang="pt-BR" dirty="0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5757522" y="6123493"/>
              <a:ext cx="10887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altLang="pt-BR" dirty="0"/>
                <a:t>unilateral</a:t>
              </a:r>
              <a:endParaRPr lang="pt-BR" dirty="0"/>
            </a:p>
          </p:txBody>
        </p:sp>
      </p:grpSp>
      <p:grpSp>
        <p:nvGrpSpPr>
          <p:cNvPr id="171011" name="Grupo 171010"/>
          <p:cNvGrpSpPr/>
          <p:nvPr/>
        </p:nvGrpSpPr>
        <p:grpSpPr>
          <a:xfrm>
            <a:off x="2857415" y="5317752"/>
            <a:ext cx="4450889" cy="900000"/>
            <a:chOff x="2857415" y="5317752"/>
            <a:chExt cx="4450889" cy="900000"/>
          </a:xfrm>
        </p:grpSpPr>
        <p:sp>
          <p:nvSpPr>
            <p:cNvPr id="9" name="Elipse 8"/>
            <p:cNvSpPr/>
            <p:nvPr/>
          </p:nvSpPr>
          <p:spPr>
            <a:xfrm>
              <a:off x="2857415" y="5317752"/>
              <a:ext cx="900000" cy="900000"/>
            </a:xfrm>
            <a:prstGeom prst="ellipse">
              <a:avLst/>
            </a:prstGeom>
            <a:noFill/>
            <a:ln>
              <a:solidFill>
                <a:srgbClr val="FF3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6408304" y="5317752"/>
              <a:ext cx="900000" cy="900000"/>
            </a:xfrm>
            <a:prstGeom prst="ellipse">
              <a:avLst/>
            </a:prstGeom>
            <a:noFill/>
            <a:ln>
              <a:solidFill>
                <a:srgbClr val="FF3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1014" name="Grupo 171013"/>
          <p:cNvGrpSpPr/>
          <p:nvPr/>
        </p:nvGrpSpPr>
        <p:grpSpPr>
          <a:xfrm>
            <a:off x="179512" y="3792637"/>
            <a:ext cx="8640960" cy="3065363"/>
            <a:chOff x="179512" y="3792637"/>
            <a:chExt cx="8640960" cy="3065363"/>
          </a:xfrm>
        </p:grpSpPr>
        <p:grpSp>
          <p:nvGrpSpPr>
            <p:cNvPr id="171012" name="Grupo 171011"/>
            <p:cNvGrpSpPr/>
            <p:nvPr/>
          </p:nvGrpSpPr>
          <p:grpSpPr>
            <a:xfrm>
              <a:off x="179512" y="3792637"/>
              <a:ext cx="8640960" cy="3065363"/>
              <a:chOff x="179512" y="3792637"/>
              <a:chExt cx="8640960" cy="3065363"/>
            </a:xfrm>
          </p:grpSpPr>
          <p:sp>
            <p:nvSpPr>
              <p:cNvPr id="128" name="Retângulo 127"/>
              <p:cNvSpPr/>
              <p:nvPr/>
            </p:nvSpPr>
            <p:spPr>
              <a:xfrm>
                <a:off x="179512" y="3792637"/>
                <a:ext cx="8640960" cy="3065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29" name="Picture 8"/>
              <p:cNvPicPr>
                <a:picLocks noChangeAspect="1" noChangeArrowheads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377" t="62635" r="18726"/>
              <a:stretch/>
            </p:blipFill>
            <p:spPr bwMode="auto">
              <a:xfrm>
                <a:off x="3028133" y="3975447"/>
                <a:ext cx="3087734" cy="18746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30" name="Grupo 129"/>
            <p:cNvGrpSpPr/>
            <p:nvPr/>
          </p:nvGrpSpPr>
          <p:grpSpPr>
            <a:xfrm>
              <a:off x="4771572" y="5803882"/>
              <a:ext cx="1309771" cy="863543"/>
              <a:chOff x="4771572" y="5761491"/>
              <a:chExt cx="1309771" cy="863543"/>
            </a:xfrm>
          </p:grpSpPr>
          <p:sp>
            <p:nvSpPr>
              <p:cNvPr id="131" name="Text Box 21"/>
              <p:cNvSpPr txBox="1">
                <a:spLocks noChangeArrowheads="1"/>
              </p:cNvSpPr>
              <p:nvPr/>
            </p:nvSpPr>
            <p:spPr bwMode="auto">
              <a:xfrm>
                <a:off x="4934875" y="5834881"/>
                <a:ext cx="1146468" cy="790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400" i="1" dirty="0" err="1">
                    <a:latin typeface="Times New Roman" charset="0"/>
                  </a:rPr>
                  <a:t>z</a:t>
                </a:r>
                <a:r>
                  <a:rPr lang="pt-BR" altLang="pt-BR" sz="2400" i="1" baseline="-25000" dirty="0" err="1">
                    <a:latin typeface="Times New Roman" charset="0"/>
                  </a:rPr>
                  <a:t>crít</a:t>
                </a:r>
                <a:r>
                  <a:rPr lang="pt-BR" altLang="pt-BR" sz="2400" baseline="-25000" dirty="0">
                    <a:latin typeface="Times New Roman" charset="0"/>
                  </a:rPr>
                  <a:t>,</a:t>
                </a:r>
                <a:r>
                  <a:rPr lang="pt-BR" altLang="pt-BR" sz="2400" i="1" baseline="-25000" dirty="0">
                    <a:latin typeface="Times New Roman" charset="0"/>
                    <a:sym typeface="Symbol"/>
                  </a:rPr>
                  <a:t>/2</a:t>
                </a:r>
              </a:p>
              <a:p>
                <a:pPr algn="ctr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solidFill>
                      <a:srgbClr val="000000"/>
                    </a:solidFill>
                  </a:rPr>
                  <a:t>(bilateral)</a:t>
                </a:r>
                <a:endParaRPr lang="pt-BR" altLang="pt-BR" sz="2400" i="1" baseline="-25000" dirty="0">
                  <a:latin typeface="Times New Roman" charset="0"/>
                </a:endParaRPr>
              </a:p>
            </p:txBody>
          </p:sp>
          <p:sp>
            <p:nvSpPr>
              <p:cNvPr id="132" name="Line 25"/>
              <p:cNvSpPr>
                <a:spLocks noChangeShapeType="1"/>
              </p:cNvSpPr>
              <p:nvPr/>
            </p:nvSpPr>
            <p:spPr bwMode="auto">
              <a:xfrm flipH="1" flipV="1">
                <a:off x="4771572" y="5761491"/>
                <a:ext cx="239713" cy="2984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33" name="Grupo 132"/>
            <p:cNvGrpSpPr/>
            <p:nvPr/>
          </p:nvGrpSpPr>
          <p:grpSpPr>
            <a:xfrm>
              <a:off x="3491880" y="5803882"/>
              <a:ext cx="1239442" cy="904387"/>
              <a:chOff x="6127148" y="5761491"/>
              <a:chExt cx="1239442" cy="904387"/>
            </a:xfrm>
          </p:grpSpPr>
          <p:sp>
            <p:nvSpPr>
              <p:cNvPr id="134" name="Text Box 21"/>
              <p:cNvSpPr txBox="1">
                <a:spLocks noChangeArrowheads="1"/>
              </p:cNvSpPr>
              <p:nvPr/>
            </p:nvSpPr>
            <p:spPr bwMode="auto">
              <a:xfrm>
                <a:off x="6127148" y="5834881"/>
                <a:ext cx="123944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400" i="1" dirty="0" err="1">
                    <a:latin typeface="Times New Roman" charset="0"/>
                  </a:rPr>
                  <a:t>z</a:t>
                </a:r>
                <a:r>
                  <a:rPr lang="pt-BR" altLang="pt-BR" sz="2400" i="1" baseline="-25000" dirty="0" err="1">
                    <a:latin typeface="Times New Roman" charset="0"/>
                  </a:rPr>
                  <a:t>crít</a:t>
                </a:r>
                <a:r>
                  <a:rPr lang="pt-BR" altLang="pt-BR" sz="2400" baseline="-25000" dirty="0">
                    <a:latin typeface="Times New Roman" charset="0"/>
                  </a:rPr>
                  <a:t>,</a:t>
                </a:r>
                <a:r>
                  <a:rPr lang="pt-BR" altLang="pt-BR" sz="2400" i="1" baseline="-25000" dirty="0">
                    <a:latin typeface="Times New Roman" charset="0"/>
                    <a:sym typeface="Symbol"/>
                  </a:rPr>
                  <a:t></a:t>
                </a:r>
              </a:p>
              <a:p>
                <a:pPr algn="ctr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pt-BR" altLang="pt-BR" sz="1600" dirty="0"/>
                  <a:t>(unilateral)</a:t>
                </a:r>
              </a:p>
            </p:txBody>
          </p:sp>
          <p:sp>
            <p:nvSpPr>
              <p:cNvPr id="135" name="Line 25"/>
              <p:cNvSpPr>
                <a:spLocks noChangeShapeType="1"/>
              </p:cNvSpPr>
              <p:nvPr/>
            </p:nvSpPr>
            <p:spPr bwMode="auto">
              <a:xfrm flipV="1">
                <a:off x="6852567" y="5761491"/>
                <a:ext cx="239713" cy="2984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710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Testes uni ou bilaterais?</a:t>
            </a:r>
          </a:p>
        </p:txBody>
      </p:sp>
      <p:sp>
        <p:nvSpPr>
          <p:cNvPr id="8195" name="Text Box 49"/>
          <p:cNvSpPr txBox="1">
            <a:spLocks noChangeArrowheads="1"/>
          </p:cNvSpPr>
          <p:nvPr/>
        </p:nvSpPr>
        <p:spPr bwMode="auto">
          <a:xfrm>
            <a:off x="323528" y="1484313"/>
            <a:ext cx="849694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A escolha da abordagem é feita antes mesmo de se realizar o teste com base em conhecimentos prévios ou pode ser escolhida após a obtenção da estatística.  Alguns testes são, por definição, unilaterais.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Há uma preferência em se adotar testes unilaterais pois são considerados “mais rigorosos”, rejeitando-se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em casos em que testes bilaterais a aceitarão.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5B2EB-D2FE-4017-8065-F977FD68CAC5}" type="slidenum">
              <a:rPr lang="pt-BR"/>
              <a:pPr>
                <a:defRPr/>
              </a:pPr>
              <a:t>10</a:t>
            </a:fld>
            <a:endParaRPr lang="pt-BR"/>
          </a:p>
        </p:txBody>
      </p:sp>
      <p:sp>
        <p:nvSpPr>
          <p:cNvPr id="136" name="Text Box 46"/>
          <p:cNvSpPr txBox="1">
            <a:spLocks noChangeArrowheads="1"/>
          </p:cNvSpPr>
          <p:nvPr/>
        </p:nvSpPr>
        <p:spPr bwMode="auto">
          <a:xfrm>
            <a:off x="4882579" y="5311760"/>
            <a:ext cx="11897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rejeita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</a:t>
            </a:r>
          </a:p>
        </p:txBody>
      </p:sp>
      <p:sp>
        <p:nvSpPr>
          <p:cNvPr id="137" name="Text Box 46"/>
          <p:cNvSpPr txBox="1">
            <a:spLocks noChangeArrowheads="1"/>
          </p:cNvSpPr>
          <p:nvPr/>
        </p:nvSpPr>
        <p:spPr bwMode="auto">
          <a:xfrm>
            <a:off x="3184143" y="4133964"/>
            <a:ext cx="11063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aceita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</a:t>
            </a:r>
          </a:p>
        </p:txBody>
      </p:sp>
      <p:grpSp>
        <p:nvGrpSpPr>
          <p:cNvPr id="171016" name="Grupo 171015"/>
          <p:cNvGrpSpPr/>
          <p:nvPr/>
        </p:nvGrpSpPr>
        <p:grpSpPr>
          <a:xfrm>
            <a:off x="4499944" y="3861048"/>
            <a:ext cx="4320527" cy="2068067"/>
            <a:chOff x="4499944" y="3861048"/>
            <a:chExt cx="4320527" cy="2068067"/>
          </a:xfrm>
        </p:grpSpPr>
        <p:sp>
          <p:nvSpPr>
            <p:cNvPr id="138" name="Retângulo 137"/>
            <p:cNvSpPr/>
            <p:nvPr/>
          </p:nvSpPr>
          <p:spPr>
            <a:xfrm>
              <a:off x="4506164" y="3977969"/>
              <a:ext cx="212140" cy="1704441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AutoShape 45"/>
            <p:cNvSpPr>
              <a:spLocks/>
            </p:cNvSpPr>
            <p:nvPr/>
          </p:nvSpPr>
          <p:spPr bwMode="auto">
            <a:xfrm rot="5400000">
              <a:off x="4571944" y="5749115"/>
              <a:ext cx="108000" cy="252000"/>
            </a:xfrm>
            <a:prstGeom prst="righ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40" name="Line 25"/>
            <p:cNvSpPr>
              <a:spLocks noChangeShapeType="1"/>
            </p:cNvSpPr>
            <p:nvPr/>
          </p:nvSpPr>
          <p:spPr bwMode="auto">
            <a:xfrm flipV="1">
              <a:off x="4622687" y="4144516"/>
              <a:ext cx="1178402" cy="6978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1" name="CaixaDeTexto 31"/>
            <p:cNvSpPr txBox="1">
              <a:spLocks noChangeArrowheads="1"/>
            </p:cNvSpPr>
            <p:nvPr/>
          </p:nvSpPr>
          <p:spPr bwMode="auto">
            <a:xfrm>
              <a:off x="5830116" y="3861048"/>
              <a:ext cx="2990355" cy="58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aceita </a:t>
              </a:r>
              <a:r>
                <a:rPr lang="pt-BR" altLang="pt-BR" sz="1600" dirty="0">
                  <a:latin typeface="Times New Roman" charset="0"/>
                </a:rPr>
                <a:t>H</a:t>
              </a:r>
              <a:r>
                <a:rPr lang="pt-BR" altLang="pt-BR" sz="1600" baseline="-25000" dirty="0">
                  <a:latin typeface="Times New Roman" charset="0"/>
                </a:rPr>
                <a:t>0</a:t>
              </a:r>
              <a:r>
                <a:rPr lang="pt-BR" altLang="pt-BR" sz="1600" dirty="0">
                  <a:latin typeface="+mn-lt"/>
                  <a:cs typeface="Times New Roman" charset="0"/>
                </a:rPr>
                <a:t> no teste bilateral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rejeita </a:t>
              </a:r>
              <a:r>
                <a:rPr lang="pt-BR" altLang="pt-BR" sz="1600" dirty="0">
                  <a:latin typeface="Times New Roman" charset="0"/>
                </a:rPr>
                <a:t>H</a:t>
              </a:r>
              <a:r>
                <a:rPr lang="pt-BR" altLang="pt-BR" sz="1600" baseline="-25000" dirty="0">
                  <a:latin typeface="Times New Roman" charset="0"/>
                </a:rPr>
                <a:t>0</a:t>
              </a:r>
              <a:r>
                <a:rPr lang="pt-BR" altLang="pt-BR" sz="1600" dirty="0">
                  <a:latin typeface="+mn-lt"/>
                  <a:cs typeface="Times New Roman" charset="0"/>
                </a:rPr>
                <a:t> no teste unilateral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77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 de Hipótese para </a:t>
            </a:r>
            <a:r>
              <a:rPr lang="pt-BR" i="1" dirty="0">
                <a:sym typeface="Symbol" pitchFamily="18" charset="2"/>
              </a:rPr>
              <a:t></a:t>
            </a:r>
            <a:r>
              <a:rPr lang="pt-BR" baseline="30000" dirty="0">
                <a:latin typeface="Times New Roman" pitchFamily="18" charset="0"/>
                <a:sym typeface="Symbol" pitchFamily="18" charset="2"/>
              </a:rPr>
              <a:t>2</a:t>
            </a:r>
            <a:endParaRPr lang="pt-BR" dirty="0"/>
          </a:p>
        </p:txBody>
      </p:sp>
      <p:sp>
        <p:nvSpPr>
          <p:cNvPr id="169039" name="Text Box 79"/>
          <p:cNvSpPr txBox="1">
            <a:spLocks noChangeArrowheads="1"/>
          </p:cNvSpPr>
          <p:nvPr/>
        </p:nvSpPr>
        <p:spPr bwMode="auto">
          <a:xfrm>
            <a:off x="1593850" y="2776538"/>
            <a:ext cx="2230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(hipótese nula)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(hipótese alternativa)</a:t>
            </a:r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054828"/>
              </p:ext>
            </p:extLst>
          </p:nvPr>
        </p:nvGraphicFramePr>
        <p:xfrm>
          <a:off x="544513" y="3328988"/>
          <a:ext cx="17875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4" imgW="1244520" imgH="419040" progId="Equation.DSMT4">
                  <p:embed/>
                </p:oleObj>
              </mc:Choice>
              <mc:Fallback>
                <p:oleObj name="Equation" r:id="rId4" imgW="124452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3328988"/>
                        <a:ext cx="178752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57"/>
          <p:cNvSpPr txBox="1">
            <a:spLocks noChangeArrowheads="1"/>
          </p:cNvSpPr>
          <p:nvPr/>
        </p:nvSpPr>
        <p:spPr bwMode="auto">
          <a:xfrm>
            <a:off x="358775" y="4060825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é verdadeira, então</a:t>
            </a:r>
          </a:p>
        </p:txBody>
      </p:sp>
      <p:graphicFrame>
        <p:nvGraphicFramePr>
          <p:cNvPr id="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025683"/>
              </p:ext>
            </p:extLst>
          </p:nvPr>
        </p:nvGraphicFramePr>
        <p:xfrm>
          <a:off x="563563" y="4575175"/>
          <a:ext cx="178911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6" imgW="1244520" imgH="419040" progId="Equation.DSMT4">
                  <p:embed/>
                </p:oleObj>
              </mc:Choice>
              <mc:Fallback>
                <p:oleObj name="Equation" r:id="rId6" imgW="124452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4575175"/>
                        <a:ext cx="1789112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645150" y="4552950"/>
            <a:ext cx="1428750" cy="733425"/>
            <a:chOff x="1326" y="3263"/>
            <a:chExt cx="900" cy="462"/>
          </a:xfrm>
        </p:grpSpPr>
        <p:sp>
          <p:nvSpPr>
            <p:cNvPr id="11303" name="AutoShape 52"/>
            <p:cNvSpPr>
              <a:spLocks/>
            </p:cNvSpPr>
            <p:nvPr/>
          </p:nvSpPr>
          <p:spPr bwMode="auto">
            <a:xfrm rot="5400000">
              <a:off x="1728" y="2861"/>
              <a:ext cx="95" cy="900"/>
            </a:xfrm>
            <a:prstGeom prst="righ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304" name="Text Box 53"/>
            <p:cNvSpPr txBox="1">
              <a:spLocks noChangeArrowheads="1"/>
            </p:cNvSpPr>
            <p:nvPr/>
          </p:nvSpPr>
          <p:spPr bwMode="auto">
            <a:xfrm>
              <a:off x="1460" y="3359"/>
              <a:ext cx="67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aceitação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de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/>
                <a:t> 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4786313" y="4554538"/>
            <a:ext cx="3343275" cy="731837"/>
            <a:chOff x="3355" y="3145"/>
            <a:chExt cx="1591" cy="461"/>
          </a:xfrm>
        </p:grpSpPr>
        <p:grpSp>
          <p:nvGrpSpPr>
            <p:cNvPr id="11297" name="Group 55"/>
            <p:cNvGrpSpPr>
              <a:grpSpLocks/>
            </p:cNvGrpSpPr>
            <p:nvPr/>
          </p:nvGrpSpPr>
          <p:grpSpPr bwMode="auto">
            <a:xfrm>
              <a:off x="3355" y="3145"/>
              <a:ext cx="605" cy="461"/>
              <a:chOff x="1751" y="3264"/>
              <a:chExt cx="605" cy="461"/>
            </a:xfrm>
          </p:grpSpPr>
          <p:sp>
            <p:nvSpPr>
              <p:cNvPr id="11301" name="AutoShape 56"/>
              <p:cNvSpPr>
                <a:spLocks/>
              </p:cNvSpPr>
              <p:nvPr/>
            </p:nvSpPr>
            <p:spPr bwMode="auto">
              <a:xfrm rot="5400000">
                <a:off x="2061" y="3260"/>
                <a:ext cx="95" cy="103"/>
              </a:xfrm>
              <a:prstGeom prst="rightBrace">
                <a:avLst>
                  <a:gd name="adj1" fmla="val 5416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1302" name="Text Box 57"/>
              <p:cNvSpPr txBox="1">
                <a:spLocks noChangeArrowheads="1"/>
              </p:cNvSpPr>
              <p:nvPr/>
            </p:nvSpPr>
            <p:spPr bwMode="auto">
              <a:xfrm>
                <a:off x="1751" y="3359"/>
                <a:ext cx="605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rejeição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de </a:t>
                </a:r>
                <a:r>
                  <a:rPr lang="pt-BR" altLang="pt-BR" sz="1600">
                    <a:latin typeface="Times New Roman" charset="0"/>
                  </a:rPr>
                  <a:t>H</a:t>
                </a:r>
                <a:r>
                  <a:rPr lang="pt-BR" altLang="pt-BR" sz="1600" baseline="-25000">
                    <a:latin typeface="Times New Roman" charset="0"/>
                  </a:rPr>
                  <a:t>0</a:t>
                </a:r>
                <a:r>
                  <a:rPr lang="pt-BR" altLang="pt-BR" sz="1600"/>
                  <a:t> </a:t>
                </a:r>
              </a:p>
            </p:txBody>
          </p:sp>
        </p:grpSp>
        <p:grpSp>
          <p:nvGrpSpPr>
            <p:cNvPr id="11298" name="Group 58"/>
            <p:cNvGrpSpPr>
              <a:grpSpLocks/>
            </p:cNvGrpSpPr>
            <p:nvPr/>
          </p:nvGrpSpPr>
          <p:grpSpPr bwMode="auto">
            <a:xfrm>
              <a:off x="4341" y="3145"/>
              <a:ext cx="605" cy="461"/>
              <a:chOff x="1476" y="3264"/>
              <a:chExt cx="605" cy="461"/>
            </a:xfrm>
          </p:grpSpPr>
          <p:sp>
            <p:nvSpPr>
              <p:cNvPr id="11299" name="AutoShape 59"/>
              <p:cNvSpPr>
                <a:spLocks/>
              </p:cNvSpPr>
              <p:nvPr/>
            </p:nvSpPr>
            <p:spPr bwMode="auto">
              <a:xfrm rot="5400000">
                <a:off x="1734" y="3108"/>
                <a:ext cx="95" cy="408"/>
              </a:xfrm>
              <a:prstGeom prst="rightBrace">
                <a:avLst>
                  <a:gd name="adj1" fmla="val 54161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1300" name="Text Box 60"/>
              <p:cNvSpPr txBox="1">
                <a:spLocks noChangeArrowheads="1"/>
              </p:cNvSpPr>
              <p:nvPr/>
            </p:nvSpPr>
            <p:spPr bwMode="auto">
              <a:xfrm>
                <a:off x="1476" y="3359"/>
                <a:ext cx="605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rejeição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de </a:t>
                </a:r>
                <a:r>
                  <a:rPr lang="pt-BR" altLang="pt-BR" sz="1600">
                    <a:latin typeface="Times New Roman" charset="0"/>
                  </a:rPr>
                  <a:t>H</a:t>
                </a:r>
                <a:r>
                  <a:rPr lang="pt-BR" altLang="pt-BR" sz="1600" baseline="-25000">
                    <a:latin typeface="Times New Roman" charset="0"/>
                  </a:rPr>
                  <a:t>0</a:t>
                </a:r>
                <a:r>
                  <a:rPr lang="pt-BR" altLang="pt-BR" sz="1600"/>
                  <a:t> </a:t>
                </a:r>
              </a:p>
            </p:txBody>
          </p:sp>
        </p:grpSp>
      </p:grpSp>
      <p:sp>
        <p:nvSpPr>
          <p:cNvPr id="42" name="Text Box 62"/>
          <p:cNvSpPr txBox="1">
            <a:spLocks noChangeArrowheads="1"/>
          </p:cNvSpPr>
          <p:nvPr/>
        </p:nvSpPr>
        <p:spPr bwMode="auto">
          <a:xfrm>
            <a:off x="357188" y="5287963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Região Crítica:</a:t>
            </a:r>
          </a:p>
        </p:txBody>
      </p:sp>
      <p:sp>
        <p:nvSpPr>
          <p:cNvPr id="43" name="Text Box 64"/>
          <p:cNvSpPr txBox="1">
            <a:spLocks noChangeArrowheads="1"/>
          </p:cNvSpPr>
          <p:nvPr/>
        </p:nvSpPr>
        <p:spPr bwMode="auto">
          <a:xfrm>
            <a:off x="661988" y="5624513"/>
            <a:ext cx="5305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aceito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se </a:t>
            </a:r>
            <a:r>
              <a:rPr lang="pt-BR" altLang="pt-BR" sz="1600" i="1" dirty="0" err="1">
                <a:latin typeface="Times New Roman" charset="0"/>
              </a:rPr>
              <a:t>x</a:t>
            </a:r>
            <a:r>
              <a:rPr lang="pt-BR" altLang="pt-BR" sz="1600" i="1" baseline="-25000" dirty="0" err="1">
                <a:latin typeface="Times New Roman" charset="0"/>
              </a:rPr>
              <a:t>a</a:t>
            </a:r>
            <a:r>
              <a:rPr lang="pt-BR" altLang="pt-BR" sz="1600" dirty="0">
                <a:latin typeface="Times New Roman" charset="0"/>
              </a:rPr>
              <a:t> &lt; </a:t>
            </a:r>
            <a:r>
              <a:rPr lang="pt-BR" altLang="pt-BR" sz="1600" i="1" dirty="0">
                <a:latin typeface="Times New Roman" charset="0"/>
              </a:rPr>
              <a:t>X </a:t>
            </a:r>
            <a:r>
              <a:rPr lang="pt-BR" altLang="pt-BR" sz="1600" dirty="0">
                <a:latin typeface="Times New Roman" charset="0"/>
              </a:rPr>
              <a:t>&lt; </a:t>
            </a:r>
            <a:r>
              <a:rPr lang="pt-BR" altLang="pt-BR" sz="1600" i="1" dirty="0" err="1">
                <a:latin typeface="Times New Roman" charset="0"/>
              </a:rPr>
              <a:t>x</a:t>
            </a:r>
            <a:r>
              <a:rPr lang="pt-BR" altLang="pt-BR" sz="1600" i="1" baseline="-25000" dirty="0" err="1">
                <a:latin typeface="Times New Roman" charset="0"/>
              </a:rPr>
              <a:t>b</a:t>
            </a:r>
            <a:r>
              <a:rPr lang="pt-BR" altLang="pt-BR" sz="1600" dirty="0"/>
              <a:t>    </a:t>
            </a:r>
            <a:r>
              <a:rPr lang="pt-BR" altLang="pt-BR" sz="1600" dirty="0">
                <a:sym typeface="Symbol" pitchFamily="18" charset="2"/>
              </a:rPr>
              <a:t> </a:t>
            </a:r>
            <a:r>
              <a:rPr lang="pt-BR" altLang="pt-BR" sz="1600" i="1" dirty="0">
                <a:latin typeface="Times New Roman" charset="0"/>
                <a:sym typeface="Symbol" pitchFamily="18" charset="2"/>
              </a:rPr>
              <a:t>P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(</a:t>
            </a:r>
            <a:r>
              <a:rPr lang="pt-BR" altLang="pt-BR" sz="1600" i="1" dirty="0" err="1">
                <a:latin typeface="Times New Roman" charset="0"/>
              </a:rPr>
              <a:t>x</a:t>
            </a:r>
            <a:r>
              <a:rPr lang="pt-BR" altLang="pt-BR" sz="1600" i="1" baseline="-25000" dirty="0" err="1">
                <a:latin typeface="Times New Roman" charset="0"/>
              </a:rPr>
              <a:t>a</a:t>
            </a:r>
            <a:r>
              <a:rPr lang="pt-BR" altLang="pt-BR" sz="1600" dirty="0">
                <a:latin typeface="Times New Roman" charset="0"/>
              </a:rPr>
              <a:t> &lt; </a:t>
            </a:r>
            <a:r>
              <a:rPr lang="pt-BR" altLang="pt-BR" sz="1600" i="1" dirty="0">
                <a:latin typeface="Times New Roman" charset="0"/>
              </a:rPr>
              <a:t>X</a:t>
            </a:r>
            <a:r>
              <a:rPr lang="pt-BR" altLang="pt-BR" sz="1600" dirty="0">
                <a:latin typeface="Times New Roman" charset="0"/>
              </a:rPr>
              <a:t> &lt; </a:t>
            </a:r>
            <a:r>
              <a:rPr lang="pt-BR" altLang="pt-BR" sz="1600" i="1" dirty="0" err="1">
                <a:latin typeface="Times New Roman" charset="0"/>
              </a:rPr>
              <a:t>x</a:t>
            </a:r>
            <a:r>
              <a:rPr lang="pt-BR" altLang="pt-BR" sz="1600" i="1" baseline="-25000" dirty="0" err="1">
                <a:latin typeface="Times New Roman" charset="0"/>
              </a:rPr>
              <a:t>b</a:t>
            </a:r>
            <a:r>
              <a:rPr lang="pt-BR" altLang="pt-BR" sz="1600" dirty="0">
                <a:latin typeface="Times New Roman" charset="0"/>
              </a:rPr>
              <a:t>) = 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1 -</a:t>
            </a:r>
            <a:r>
              <a:rPr lang="pt-BR" altLang="pt-BR" sz="1600" dirty="0">
                <a:sym typeface="Symbol" pitchFamily="18" charset="2"/>
              </a:rPr>
              <a:t> </a:t>
            </a:r>
            <a:r>
              <a:rPr lang="pt-BR" altLang="pt-BR" sz="1600" i="1" dirty="0">
                <a:sym typeface="Symbol" pitchFamily="18" charset="2"/>
              </a:rPr>
              <a:t></a:t>
            </a:r>
            <a:endParaRPr lang="pt-BR" altLang="pt-BR" sz="1600" i="1" baseline="-25000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rejeito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caso contrário</a:t>
            </a:r>
            <a:endParaRPr lang="pt-BR" altLang="pt-BR" sz="1600" i="1" dirty="0">
              <a:sym typeface="Symbol" pitchFamily="18" charset="2"/>
            </a:endParaRPr>
          </a:p>
        </p:txBody>
      </p:sp>
      <p:sp>
        <p:nvSpPr>
          <p:cNvPr id="44" name="Text Box 65"/>
          <p:cNvSpPr txBox="1">
            <a:spLocks noChangeArrowheads="1"/>
          </p:cNvSpPr>
          <p:nvPr/>
        </p:nvSpPr>
        <p:spPr bwMode="auto">
          <a:xfrm>
            <a:off x="357188" y="6311900"/>
            <a:ext cx="57989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Conclusão (sempre associada a um nível de significância </a:t>
            </a:r>
            <a:r>
              <a:rPr lang="pt-BR" altLang="pt-BR" sz="1600" i="1" dirty="0">
                <a:sym typeface="Symbol" pitchFamily="18" charset="2"/>
              </a:rPr>
              <a:t></a:t>
            </a:r>
            <a:r>
              <a:rPr lang="pt-BR" altLang="pt-BR" sz="1600" dirty="0"/>
              <a:t>)</a:t>
            </a:r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7239000" y="3338513"/>
            <a:ext cx="611188" cy="746125"/>
            <a:chOff x="4800" y="2602"/>
            <a:chExt cx="385" cy="470"/>
          </a:xfrm>
        </p:grpSpPr>
        <p:sp>
          <p:nvSpPr>
            <p:cNvPr id="11295" name="Line 22"/>
            <p:cNvSpPr>
              <a:spLocks noChangeShapeType="1"/>
            </p:cNvSpPr>
            <p:nvPr/>
          </p:nvSpPr>
          <p:spPr bwMode="auto">
            <a:xfrm flipV="1">
              <a:off x="4800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1296" name="Object 12"/>
            <p:cNvGraphicFramePr>
              <a:graphicFrameLocks noChangeAspect="1"/>
            </p:cNvGraphicFramePr>
            <p:nvPr/>
          </p:nvGraphicFramePr>
          <p:xfrm>
            <a:off x="5025" y="2602"/>
            <a:ext cx="160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6" name="Equation" r:id="rId8" imgW="177646" imgH="393359" progId="Equation.DSMT4">
                    <p:embed/>
                  </p:oleObj>
                </mc:Choice>
                <mc:Fallback>
                  <p:oleObj name="Equation" r:id="rId8" imgW="177646" imgH="393359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5" y="2602"/>
                          <a:ext cx="160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991100" y="3338513"/>
            <a:ext cx="557213" cy="746125"/>
            <a:chOff x="2769" y="2544"/>
            <a:chExt cx="351" cy="470"/>
          </a:xfrm>
        </p:grpSpPr>
        <p:sp>
          <p:nvSpPr>
            <p:cNvPr id="11293" name="Line 25"/>
            <p:cNvSpPr>
              <a:spLocks noChangeShapeType="1"/>
            </p:cNvSpPr>
            <p:nvPr/>
          </p:nvSpPr>
          <p:spPr bwMode="auto">
            <a:xfrm flipH="1" flipV="1">
              <a:off x="2928" y="277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1294" name="Object 11"/>
            <p:cNvGraphicFramePr>
              <a:graphicFrameLocks noChangeAspect="1"/>
            </p:cNvGraphicFramePr>
            <p:nvPr/>
          </p:nvGraphicFramePr>
          <p:xfrm>
            <a:off x="2769" y="2544"/>
            <a:ext cx="160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7" name="Equation" r:id="rId10" imgW="177646" imgH="393359" progId="Equation.DSMT4">
                    <p:embed/>
                  </p:oleObj>
                </mc:Choice>
                <mc:Fallback>
                  <p:oleObj name="Equation" r:id="rId10" imgW="177646" imgH="393359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2544"/>
                          <a:ext cx="160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Freeform 50"/>
          <p:cNvSpPr>
            <a:spLocks/>
          </p:cNvSpPr>
          <p:nvPr/>
        </p:nvSpPr>
        <p:spPr bwMode="auto">
          <a:xfrm>
            <a:off x="5641975" y="2741613"/>
            <a:ext cx="1433513" cy="1517650"/>
          </a:xfrm>
          <a:custGeom>
            <a:avLst/>
            <a:gdLst>
              <a:gd name="T0" fmla="*/ 0 w 581"/>
              <a:gd name="T1" fmla="*/ 2147483647 h 608"/>
              <a:gd name="T2" fmla="*/ 0 w 581"/>
              <a:gd name="T3" fmla="*/ 2147483647 h 608"/>
              <a:gd name="T4" fmla="*/ 2147483647 w 581"/>
              <a:gd name="T5" fmla="*/ 2147483647 h 608"/>
              <a:gd name="T6" fmla="*/ 2147483647 w 581"/>
              <a:gd name="T7" fmla="*/ 2147483647 h 608"/>
              <a:gd name="T8" fmla="*/ 2147483647 w 581"/>
              <a:gd name="T9" fmla="*/ 2147483647 h 608"/>
              <a:gd name="T10" fmla="*/ 2147483647 w 581"/>
              <a:gd name="T11" fmla="*/ 2147483647 h 608"/>
              <a:gd name="T12" fmla="*/ 2147483647 w 581"/>
              <a:gd name="T13" fmla="*/ 2147483647 h 608"/>
              <a:gd name="T14" fmla="*/ 2147483647 w 581"/>
              <a:gd name="T15" fmla="*/ 2147483647 h 608"/>
              <a:gd name="T16" fmla="*/ 2147483647 w 581"/>
              <a:gd name="T17" fmla="*/ 0 h 608"/>
              <a:gd name="T18" fmla="*/ 2147483647 w 581"/>
              <a:gd name="T19" fmla="*/ 2147483647 h 608"/>
              <a:gd name="T20" fmla="*/ 2147483647 w 581"/>
              <a:gd name="T21" fmla="*/ 2147483647 h 608"/>
              <a:gd name="T22" fmla="*/ 2147483647 w 581"/>
              <a:gd name="T23" fmla="*/ 2147483647 h 608"/>
              <a:gd name="T24" fmla="*/ 2147483647 w 581"/>
              <a:gd name="T25" fmla="*/ 2147483647 h 608"/>
              <a:gd name="T26" fmla="*/ 2147483647 w 581"/>
              <a:gd name="T27" fmla="*/ 2147483647 h 608"/>
              <a:gd name="T28" fmla="*/ 2147483647 w 581"/>
              <a:gd name="T29" fmla="*/ 2147483647 h 608"/>
              <a:gd name="T30" fmla="*/ 2147483647 w 581"/>
              <a:gd name="T31" fmla="*/ 2147483647 h 608"/>
              <a:gd name="T32" fmla="*/ 2147483647 w 581"/>
              <a:gd name="T33" fmla="*/ 2147483647 h 608"/>
              <a:gd name="T34" fmla="*/ 2147483647 w 581"/>
              <a:gd name="T35" fmla="*/ 2147483647 h 608"/>
              <a:gd name="T36" fmla="*/ 2147483647 w 581"/>
              <a:gd name="T37" fmla="*/ 2147483647 h 608"/>
              <a:gd name="T38" fmla="*/ 0 w 581"/>
              <a:gd name="T39" fmla="*/ 2147483647 h 60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81"/>
              <a:gd name="T61" fmla="*/ 0 h 608"/>
              <a:gd name="T62" fmla="*/ 581 w 581"/>
              <a:gd name="T63" fmla="*/ 608 h 60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81" h="608">
                <a:moveTo>
                  <a:pt x="0" y="608"/>
                </a:moveTo>
                <a:lnTo>
                  <a:pt x="0" y="305"/>
                </a:lnTo>
                <a:lnTo>
                  <a:pt x="24" y="238"/>
                </a:lnTo>
                <a:lnTo>
                  <a:pt x="50" y="171"/>
                </a:lnTo>
                <a:lnTo>
                  <a:pt x="70" y="118"/>
                </a:lnTo>
                <a:lnTo>
                  <a:pt x="103" y="68"/>
                </a:lnTo>
                <a:lnTo>
                  <a:pt x="127" y="32"/>
                </a:lnTo>
                <a:lnTo>
                  <a:pt x="166" y="5"/>
                </a:lnTo>
                <a:lnTo>
                  <a:pt x="199" y="0"/>
                </a:lnTo>
                <a:lnTo>
                  <a:pt x="233" y="20"/>
                </a:lnTo>
                <a:lnTo>
                  <a:pt x="269" y="46"/>
                </a:lnTo>
                <a:lnTo>
                  <a:pt x="310" y="80"/>
                </a:lnTo>
                <a:lnTo>
                  <a:pt x="355" y="135"/>
                </a:lnTo>
                <a:lnTo>
                  <a:pt x="401" y="188"/>
                </a:lnTo>
                <a:lnTo>
                  <a:pt x="444" y="248"/>
                </a:lnTo>
                <a:lnTo>
                  <a:pt x="499" y="320"/>
                </a:lnTo>
                <a:lnTo>
                  <a:pt x="557" y="394"/>
                </a:lnTo>
                <a:lnTo>
                  <a:pt x="581" y="430"/>
                </a:lnTo>
                <a:lnTo>
                  <a:pt x="581" y="608"/>
                </a:lnTo>
                <a:lnTo>
                  <a:pt x="0" y="608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5276850" y="2347913"/>
            <a:ext cx="2867025" cy="2286000"/>
            <a:chOff x="2940" y="1152"/>
            <a:chExt cx="1806" cy="1440"/>
          </a:xfrm>
        </p:grpSpPr>
        <p:grpSp>
          <p:nvGrpSpPr>
            <p:cNvPr id="11286" name="Group 52"/>
            <p:cNvGrpSpPr>
              <a:grpSpLocks/>
            </p:cNvGrpSpPr>
            <p:nvPr/>
          </p:nvGrpSpPr>
          <p:grpSpPr bwMode="auto">
            <a:xfrm>
              <a:off x="3842" y="1183"/>
              <a:ext cx="425" cy="309"/>
              <a:chOff x="3842" y="1039"/>
              <a:chExt cx="425" cy="309"/>
            </a:xfrm>
          </p:grpSpPr>
          <p:sp>
            <p:nvSpPr>
              <p:cNvPr id="11291" name="Line 9"/>
              <p:cNvSpPr>
                <a:spLocks noChangeShapeType="1"/>
              </p:cNvSpPr>
              <p:nvPr/>
            </p:nvSpPr>
            <p:spPr bwMode="auto">
              <a:xfrm flipH="1">
                <a:off x="3842" y="12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11292" name="Object 10"/>
              <p:cNvGraphicFramePr>
                <a:graphicFrameLocks noChangeAspect="1"/>
              </p:cNvGraphicFramePr>
              <p:nvPr/>
            </p:nvGraphicFramePr>
            <p:xfrm>
              <a:off x="4016" y="1039"/>
              <a:ext cx="251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8" name="Equation" r:id="rId12" imgW="279279" imgH="241195" progId="Equation.DSMT4">
                      <p:embed/>
                    </p:oleObj>
                  </mc:Choice>
                  <mc:Fallback>
                    <p:oleObj name="Equation" r:id="rId12" imgW="279279" imgH="241195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6" y="1039"/>
                            <a:ext cx="251" cy="21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87" name="Freeform 45"/>
            <p:cNvSpPr>
              <a:spLocks/>
            </p:cNvSpPr>
            <p:nvPr/>
          </p:nvSpPr>
          <p:spPr bwMode="auto">
            <a:xfrm>
              <a:off x="3030" y="1152"/>
              <a:ext cx="1716" cy="1207"/>
            </a:xfrm>
            <a:custGeom>
              <a:avLst/>
              <a:gdLst>
                <a:gd name="T0" fmla="*/ 0 w 1104"/>
                <a:gd name="T1" fmla="*/ 0 h 768"/>
                <a:gd name="T2" fmla="*/ 0 w 1104"/>
                <a:gd name="T3" fmla="*/ 2147483647 h 768"/>
                <a:gd name="T4" fmla="*/ 2147483647 w 1104"/>
                <a:gd name="T5" fmla="*/ 2147483647 h 768"/>
                <a:gd name="T6" fmla="*/ 0 60000 65536"/>
                <a:gd name="T7" fmla="*/ 0 60000 65536"/>
                <a:gd name="T8" fmla="*/ 0 60000 65536"/>
                <a:gd name="T9" fmla="*/ 0 w 1104"/>
                <a:gd name="T10" fmla="*/ 0 h 768"/>
                <a:gd name="T11" fmla="*/ 1104 w 110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68">
                  <a:moveTo>
                    <a:pt x="0" y="0"/>
                  </a:moveTo>
                  <a:lnTo>
                    <a:pt x="0" y="768"/>
                  </a:lnTo>
                  <a:lnTo>
                    <a:pt x="1104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88" name="Freeform 46"/>
            <p:cNvSpPr>
              <a:spLocks/>
            </p:cNvSpPr>
            <p:nvPr/>
          </p:nvSpPr>
          <p:spPr bwMode="auto">
            <a:xfrm>
              <a:off x="3024" y="1386"/>
              <a:ext cx="1607" cy="1014"/>
            </a:xfrm>
            <a:custGeom>
              <a:avLst/>
              <a:gdLst>
                <a:gd name="T0" fmla="*/ 0 w 1034"/>
                <a:gd name="T1" fmla="*/ 2147483647 h 645"/>
                <a:gd name="T2" fmla="*/ 2146157875 w 1034"/>
                <a:gd name="T3" fmla="*/ 142626012 h 645"/>
                <a:gd name="T4" fmla="*/ 2147483647 w 1034"/>
                <a:gd name="T5" fmla="*/ 2147483647 h 645"/>
                <a:gd name="T6" fmla="*/ 2147483647 w 1034"/>
                <a:gd name="T7" fmla="*/ 2147483647 h 6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4"/>
                <a:gd name="T13" fmla="*/ 0 h 645"/>
                <a:gd name="T14" fmla="*/ 1034 w 1034"/>
                <a:gd name="T15" fmla="*/ 645 h 6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4" h="645">
                  <a:moveTo>
                    <a:pt x="0" y="617"/>
                  </a:moveTo>
                  <a:cubicBezTo>
                    <a:pt x="46" y="516"/>
                    <a:pt x="145" y="24"/>
                    <a:pt x="274" y="12"/>
                  </a:cubicBezTo>
                  <a:cubicBezTo>
                    <a:pt x="403" y="0"/>
                    <a:pt x="646" y="445"/>
                    <a:pt x="773" y="545"/>
                  </a:cubicBezTo>
                  <a:cubicBezTo>
                    <a:pt x="900" y="645"/>
                    <a:pt x="980" y="600"/>
                    <a:pt x="1034" y="614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89" name="Text Box 47"/>
            <p:cNvSpPr txBox="1">
              <a:spLocks noChangeArrowheads="1"/>
            </p:cNvSpPr>
            <p:nvPr/>
          </p:nvSpPr>
          <p:spPr bwMode="auto">
            <a:xfrm>
              <a:off x="2940" y="23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0</a:t>
              </a:r>
            </a:p>
          </p:txBody>
        </p:sp>
        <p:sp>
          <p:nvSpPr>
            <p:cNvPr id="11290" name="Text Box 48"/>
            <p:cNvSpPr txBox="1">
              <a:spLocks noChangeArrowheads="1"/>
            </p:cNvSpPr>
            <p:nvPr/>
          </p:nvSpPr>
          <p:spPr bwMode="auto">
            <a:xfrm>
              <a:off x="4416" y="2337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Times New Roman" charset="0"/>
                </a:rPr>
                <a:t>+</a:t>
              </a:r>
              <a:r>
                <a:rPr lang="pt-BR" altLang="pt-BR" sz="180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800">
                <a:latin typeface="Times New Roman" charset="0"/>
              </a:endParaRPr>
            </a:p>
          </p:txBody>
        </p:sp>
      </p:grpSp>
      <p:graphicFrame>
        <p:nvGraphicFramePr>
          <p:cNvPr id="60" name="Object 3"/>
          <p:cNvGraphicFramePr>
            <a:graphicFrameLocks noChangeAspect="1"/>
          </p:cNvGraphicFramePr>
          <p:nvPr/>
        </p:nvGraphicFramePr>
        <p:xfrm>
          <a:off x="5522913" y="4262438"/>
          <a:ext cx="2365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14" imgW="165028" imgH="228501" progId="Equation.DSMT4">
                  <p:embed/>
                </p:oleObj>
              </mc:Choice>
              <mc:Fallback>
                <p:oleObj name="Equation" r:id="rId14" imgW="165028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913" y="4262438"/>
                        <a:ext cx="236537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4"/>
          <p:cNvGraphicFramePr>
            <a:graphicFrameLocks noChangeAspect="1"/>
          </p:cNvGraphicFramePr>
          <p:nvPr/>
        </p:nvGraphicFramePr>
        <p:xfrm>
          <a:off x="6962775" y="4262438"/>
          <a:ext cx="2349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16" imgW="165028" imgH="228501" progId="Equation.DSMT4">
                  <p:embed/>
                </p:oleObj>
              </mc:Choice>
              <mc:Fallback>
                <p:oleObj name="Equation" r:id="rId16" imgW="165028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2775" y="4262438"/>
                        <a:ext cx="2349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5"/>
          <p:cNvGraphicFramePr>
            <a:graphicFrameLocks noChangeAspect="1"/>
          </p:cNvGraphicFramePr>
          <p:nvPr/>
        </p:nvGraphicFramePr>
        <p:xfrm>
          <a:off x="6019800" y="3567113"/>
          <a:ext cx="490538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18" imgW="342603" imgH="177646" progId="Equation.DSMT4">
                  <p:embed/>
                </p:oleObj>
              </mc:Choice>
              <mc:Fallback>
                <p:oleObj name="Equation" r:id="rId18" imgW="342603" imgH="1776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567113"/>
                        <a:ext cx="490538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11B83-F725-4274-881C-247E6AF28D74}" type="slidenum">
              <a:rPr lang="pt-BR"/>
              <a:pPr>
                <a:defRPr/>
              </a:pPr>
              <a:t>11</a:t>
            </a:fld>
            <a:endParaRPr lang="pt-BR"/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250825" y="1412875"/>
            <a:ext cx="8664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5763" indent="-385763">
              <a:defRPr/>
            </a:pPr>
            <a:r>
              <a:rPr lang="pt-BR" dirty="0">
                <a:cs typeface="+mn-cs"/>
              </a:rPr>
              <a:t>Uma </a:t>
            </a:r>
            <a:r>
              <a:rPr lang="pt-BR" dirty="0" err="1">
                <a:cs typeface="+mn-cs"/>
              </a:rPr>
              <a:t>v.a</a:t>
            </a:r>
            <a:r>
              <a:rPr lang="pt-BR" dirty="0">
                <a:cs typeface="+mn-cs"/>
              </a:rPr>
              <a:t>. qualquer tem uma distribuição normal com média </a:t>
            </a:r>
            <a:r>
              <a:rPr lang="pt-BR" i="1" dirty="0">
                <a:latin typeface="Symbol" pitchFamily="18" charset="2"/>
                <a:cs typeface="+mn-cs"/>
              </a:rPr>
              <a:t>m</a:t>
            </a:r>
            <a:r>
              <a:rPr lang="pt-BR" dirty="0">
                <a:cs typeface="+mn-cs"/>
              </a:rPr>
              <a:t> e variância </a:t>
            </a:r>
            <a:r>
              <a:rPr lang="pt-BR" i="1" dirty="0">
                <a:latin typeface="Symbol" pitchFamily="18" charset="2"/>
                <a:cs typeface="+mn-cs"/>
              </a:rPr>
              <a:t>s</a:t>
            </a:r>
            <a:r>
              <a:rPr lang="pt-BR" baseline="30000" dirty="0">
                <a:latin typeface="Times New Roman" pitchFamily="18" charset="0"/>
                <a:cs typeface="+mn-cs"/>
              </a:rPr>
              <a:t>2</a:t>
            </a:r>
            <a:r>
              <a:rPr lang="pt-BR" dirty="0">
                <a:cs typeface="+mn-cs"/>
              </a:rPr>
              <a:t> desconhecidas. Retira-se uma amostra de </a:t>
            </a:r>
            <a:r>
              <a:rPr lang="pt-BR" dirty="0">
                <a:latin typeface="Times New Roman" pitchFamily="18" charset="0"/>
                <a:cs typeface="+mn-cs"/>
              </a:rPr>
              <a:t>25</a:t>
            </a:r>
            <a:r>
              <a:rPr lang="pt-BR" dirty="0">
                <a:cs typeface="+mn-cs"/>
              </a:rPr>
              <a:t> valores e calcula-se a variância amostral. </a:t>
            </a:r>
            <a:r>
              <a:rPr lang="pt-BR" dirty="0">
                <a:latin typeface="+mn-lt"/>
                <a:cs typeface="+mn-cs"/>
              </a:rPr>
              <a:t>Teste a hipótese de que a verdadeira variância </a:t>
            </a:r>
            <a:r>
              <a:rPr lang="pt-BR" i="1" dirty="0">
                <a:latin typeface="Symbol" pitchFamily="18" charset="2"/>
                <a:cs typeface="+mn-cs"/>
              </a:rPr>
              <a:t>s</a:t>
            </a:r>
            <a:r>
              <a:rPr lang="pt-BR" baseline="30000" dirty="0">
                <a:latin typeface="Times New Roman" pitchFamily="18" charset="0"/>
                <a:cs typeface="+mn-cs"/>
              </a:rPr>
              <a:t>2</a:t>
            </a:r>
            <a:r>
              <a:rPr lang="pt-BR" dirty="0">
                <a:latin typeface="+mn-lt"/>
                <a:cs typeface="+mn-cs"/>
              </a:rPr>
              <a:t> seja igual a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t-BR" dirty="0">
                <a:latin typeface="+mn-lt"/>
                <a:cs typeface="+mn-cs"/>
              </a:rPr>
              <a:t>.</a:t>
            </a:r>
            <a:endParaRPr lang="pt-BR" dirty="0">
              <a:cs typeface="+mn-cs"/>
            </a:endParaRPr>
          </a:p>
        </p:txBody>
      </p:sp>
      <p:sp>
        <p:nvSpPr>
          <p:cNvPr id="45" name="Text Box 51"/>
          <p:cNvSpPr txBox="1">
            <a:spLocks noChangeArrowheads="1"/>
          </p:cNvSpPr>
          <p:nvPr/>
        </p:nvSpPr>
        <p:spPr bwMode="auto">
          <a:xfrm>
            <a:off x="354013" y="2565400"/>
            <a:ext cx="3124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Hipóteses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   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: </a:t>
            </a:r>
            <a:r>
              <a:rPr lang="pt-BR" altLang="pt-BR" sz="1600" i="1">
                <a:latin typeface="Times New Roman" charset="0"/>
                <a:sym typeface="Symbol" pitchFamily="18" charset="2"/>
              </a:rPr>
              <a:t></a:t>
            </a:r>
            <a:r>
              <a:rPr lang="pt-BR" altLang="pt-BR" sz="1600" baseline="3000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sym typeface="Symbol" pitchFamily="18" charset="2"/>
              </a:rPr>
              <a:t>   H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>
                <a:sym typeface="Symbol" pitchFamily="18" charset="2"/>
              </a:rPr>
              <a:t> </a:t>
            </a:r>
            <a:r>
              <a:rPr lang="pt-BR" altLang="pt-BR" sz="1600" i="1">
                <a:latin typeface="Times New Roman" charset="0"/>
                <a:sym typeface="Symbol" pitchFamily="18" charset="2"/>
              </a:rPr>
              <a:t></a:t>
            </a:r>
            <a:r>
              <a:rPr lang="pt-BR" altLang="pt-BR" sz="1600" baseline="3000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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39" grpId="0" build="p" autoUpdateAnimBg="0"/>
      <p:bldP spid="21" grpId="0" autoUpdateAnimBg="0"/>
      <p:bldP spid="42" grpId="0" autoUpdateAnimBg="0"/>
      <p:bldP spid="43" grpId="0" build="p" autoUpdateAnimBg="0"/>
      <p:bldP spid="44" grpId="0" autoUpdateAnimBg="0"/>
      <p:bldP spid="51" grpId="0" animBg="1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425784"/>
              </p:ext>
            </p:extLst>
          </p:nvPr>
        </p:nvGraphicFramePr>
        <p:xfrm>
          <a:off x="552450" y="3327400"/>
          <a:ext cx="17875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3" imgW="1244520" imgH="419040" progId="Equation.DSMT4">
                  <p:embed/>
                </p:oleObj>
              </mc:Choice>
              <mc:Fallback>
                <p:oleObj name="Equation" r:id="rId3" imgW="124452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3327400"/>
                        <a:ext cx="17875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 de Hipótese para </a:t>
            </a:r>
            <a:r>
              <a:rPr lang="pt-BR" i="1" dirty="0">
                <a:sym typeface="Symbol" pitchFamily="18" charset="2"/>
              </a:rPr>
              <a:t></a:t>
            </a:r>
            <a:r>
              <a:rPr lang="pt-BR" baseline="30000" dirty="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500688" y="4584700"/>
            <a:ext cx="290512" cy="706438"/>
            <a:chOff x="4616" y="3120"/>
            <a:chExt cx="183" cy="445"/>
          </a:xfrm>
        </p:grpSpPr>
        <p:sp>
          <p:nvSpPr>
            <p:cNvPr id="12326" name="Line 26"/>
            <p:cNvSpPr>
              <a:spLocks noChangeShapeType="1"/>
            </p:cNvSpPr>
            <p:nvPr/>
          </p:nvSpPr>
          <p:spPr bwMode="auto">
            <a:xfrm flipV="1">
              <a:off x="4704" y="3120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27" name="Text Box 27"/>
            <p:cNvSpPr txBox="1">
              <a:spLocks noChangeArrowheads="1"/>
            </p:cNvSpPr>
            <p:nvPr/>
          </p:nvSpPr>
          <p:spPr bwMode="auto">
            <a:xfrm>
              <a:off x="4616" y="3353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</a:rPr>
                <a:t>?</a:t>
              </a: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7250113" y="3481388"/>
            <a:ext cx="757237" cy="601662"/>
            <a:chOff x="4990" y="2339"/>
            <a:chExt cx="477" cy="379"/>
          </a:xfrm>
        </p:grpSpPr>
        <p:sp>
          <p:nvSpPr>
            <p:cNvPr id="12324" name="Line 36"/>
            <p:cNvSpPr>
              <a:spLocks noChangeShapeType="1"/>
            </p:cNvSpPr>
            <p:nvPr/>
          </p:nvSpPr>
          <p:spPr bwMode="auto">
            <a:xfrm flipV="1">
              <a:off x="4990" y="247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2325" name="Object 10"/>
            <p:cNvGraphicFramePr>
              <a:graphicFrameLocks noChangeAspect="1"/>
            </p:cNvGraphicFramePr>
            <p:nvPr/>
          </p:nvGraphicFramePr>
          <p:xfrm>
            <a:off x="5124" y="2339"/>
            <a:ext cx="343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3" name="Equation" r:id="rId5" imgW="380835" imgH="190417" progId="Equation.DSMT4">
                    <p:embed/>
                  </p:oleObj>
                </mc:Choice>
                <mc:Fallback>
                  <p:oleObj name="Equation" r:id="rId5" imgW="380835" imgH="190417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4" y="2339"/>
                          <a:ext cx="343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857750" y="3481388"/>
            <a:ext cx="701675" cy="601662"/>
            <a:chOff x="3483" y="2339"/>
            <a:chExt cx="442" cy="379"/>
          </a:xfrm>
        </p:grpSpPr>
        <p:sp>
          <p:nvSpPr>
            <p:cNvPr id="12322" name="Line 39"/>
            <p:cNvSpPr>
              <a:spLocks noChangeShapeType="1"/>
            </p:cNvSpPr>
            <p:nvPr/>
          </p:nvSpPr>
          <p:spPr bwMode="auto">
            <a:xfrm flipH="1" flipV="1">
              <a:off x="3733" y="247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2323" name="Object 9"/>
            <p:cNvGraphicFramePr>
              <a:graphicFrameLocks noChangeAspect="1"/>
            </p:cNvGraphicFramePr>
            <p:nvPr/>
          </p:nvGraphicFramePr>
          <p:xfrm>
            <a:off x="3483" y="2339"/>
            <a:ext cx="34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4" name="Equation" r:id="rId7" imgW="380835" imgH="190417" progId="Equation.DSMT4">
                    <p:embed/>
                  </p:oleObj>
                </mc:Choice>
                <mc:Fallback>
                  <p:oleObj name="Equation" r:id="rId7" imgW="380835" imgH="190417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3" y="2339"/>
                          <a:ext cx="342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1353" name="Freeform 41"/>
          <p:cNvSpPr>
            <a:spLocks/>
          </p:cNvSpPr>
          <p:nvPr/>
        </p:nvSpPr>
        <p:spPr bwMode="auto">
          <a:xfrm>
            <a:off x="5653088" y="2740025"/>
            <a:ext cx="1433512" cy="1517650"/>
          </a:xfrm>
          <a:custGeom>
            <a:avLst/>
            <a:gdLst>
              <a:gd name="T0" fmla="*/ 0 w 581"/>
              <a:gd name="T1" fmla="*/ 2147483647 h 608"/>
              <a:gd name="T2" fmla="*/ 0 w 581"/>
              <a:gd name="T3" fmla="*/ 2147483647 h 608"/>
              <a:gd name="T4" fmla="*/ 2147483647 w 581"/>
              <a:gd name="T5" fmla="*/ 2147483647 h 608"/>
              <a:gd name="T6" fmla="*/ 2147483647 w 581"/>
              <a:gd name="T7" fmla="*/ 2147483647 h 608"/>
              <a:gd name="T8" fmla="*/ 2147483647 w 581"/>
              <a:gd name="T9" fmla="*/ 2147483647 h 608"/>
              <a:gd name="T10" fmla="*/ 2147483647 w 581"/>
              <a:gd name="T11" fmla="*/ 2147483647 h 608"/>
              <a:gd name="T12" fmla="*/ 2147483647 w 581"/>
              <a:gd name="T13" fmla="*/ 2147483647 h 608"/>
              <a:gd name="T14" fmla="*/ 2147483647 w 581"/>
              <a:gd name="T15" fmla="*/ 2147483647 h 608"/>
              <a:gd name="T16" fmla="*/ 2147483647 w 581"/>
              <a:gd name="T17" fmla="*/ 0 h 608"/>
              <a:gd name="T18" fmla="*/ 2147483647 w 581"/>
              <a:gd name="T19" fmla="*/ 2147483647 h 608"/>
              <a:gd name="T20" fmla="*/ 2147483647 w 581"/>
              <a:gd name="T21" fmla="*/ 2147483647 h 608"/>
              <a:gd name="T22" fmla="*/ 2147483647 w 581"/>
              <a:gd name="T23" fmla="*/ 2147483647 h 608"/>
              <a:gd name="T24" fmla="*/ 2147483647 w 581"/>
              <a:gd name="T25" fmla="*/ 2147483647 h 608"/>
              <a:gd name="T26" fmla="*/ 2147483647 w 581"/>
              <a:gd name="T27" fmla="*/ 2147483647 h 608"/>
              <a:gd name="T28" fmla="*/ 2147483647 w 581"/>
              <a:gd name="T29" fmla="*/ 2147483647 h 608"/>
              <a:gd name="T30" fmla="*/ 2147483647 w 581"/>
              <a:gd name="T31" fmla="*/ 2147483647 h 608"/>
              <a:gd name="T32" fmla="*/ 2147483647 w 581"/>
              <a:gd name="T33" fmla="*/ 2147483647 h 608"/>
              <a:gd name="T34" fmla="*/ 2147483647 w 581"/>
              <a:gd name="T35" fmla="*/ 2147483647 h 608"/>
              <a:gd name="T36" fmla="*/ 2147483647 w 581"/>
              <a:gd name="T37" fmla="*/ 2147483647 h 608"/>
              <a:gd name="T38" fmla="*/ 0 w 581"/>
              <a:gd name="T39" fmla="*/ 2147483647 h 60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81"/>
              <a:gd name="T61" fmla="*/ 0 h 608"/>
              <a:gd name="T62" fmla="*/ 581 w 581"/>
              <a:gd name="T63" fmla="*/ 608 h 60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81" h="608">
                <a:moveTo>
                  <a:pt x="0" y="608"/>
                </a:moveTo>
                <a:lnTo>
                  <a:pt x="0" y="305"/>
                </a:lnTo>
                <a:lnTo>
                  <a:pt x="24" y="238"/>
                </a:lnTo>
                <a:lnTo>
                  <a:pt x="50" y="171"/>
                </a:lnTo>
                <a:lnTo>
                  <a:pt x="70" y="118"/>
                </a:lnTo>
                <a:lnTo>
                  <a:pt x="103" y="68"/>
                </a:lnTo>
                <a:lnTo>
                  <a:pt x="127" y="32"/>
                </a:lnTo>
                <a:lnTo>
                  <a:pt x="166" y="5"/>
                </a:lnTo>
                <a:lnTo>
                  <a:pt x="199" y="0"/>
                </a:lnTo>
                <a:lnTo>
                  <a:pt x="233" y="20"/>
                </a:lnTo>
                <a:lnTo>
                  <a:pt x="269" y="46"/>
                </a:lnTo>
                <a:lnTo>
                  <a:pt x="310" y="80"/>
                </a:lnTo>
                <a:lnTo>
                  <a:pt x="355" y="135"/>
                </a:lnTo>
                <a:lnTo>
                  <a:pt x="401" y="188"/>
                </a:lnTo>
                <a:lnTo>
                  <a:pt x="444" y="248"/>
                </a:lnTo>
                <a:lnTo>
                  <a:pt x="499" y="320"/>
                </a:lnTo>
                <a:lnTo>
                  <a:pt x="557" y="394"/>
                </a:lnTo>
                <a:lnTo>
                  <a:pt x="581" y="430"/>
                </a:lnTo>
                <a:lnTo>
                  <a:pt x="581" y="608"/>
                </a:lnTo>
                <a:lnTo>
                  <a:pt x="0" y="608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5287963" y="2346325"/>
            <a:ext cx="2867025" cy="2286000"/>
            <a:chOff x="3754" y="1624"/>
            <a:chExt cx="1806" cy="1440"/>
          </a:xfrm>
        </p:grpSpPr>
        <p:grpSp>
          <p:nvGrpSpPr>
            <p:cNvPr id="12312" name="Group 56"/>
            <p:cNvGrpSpPr>
              <a:grpSpLocks/>
            </p:cNvGrpSpPr>
            <p:nvPr/>
          </p:nvGrpSpPr>
          <p:grpSpPr bwMode="auto">
            <a:xfrm>
              <a:off x="3754" y="1624"/>
              <a:ext cx="1806" cy="1440"/>
              <a:chOff x="3754" y="1624"/>
              <a:chExt cx="1806" cy="1440"/>
            </a:xfrm>
          </p:grpSpPr>
          <p:grpSp>
            <p:nvGrpSpPr>
              <p:cNvPr id="12315" name="Group 55"/>
              <p:cNvGrpSpPr>
                <a:grpSpLocks/>
              </p:cNvGrpSpPr>
              <p:nvPr/>
            </p:nvGrpSpPr>
            <p:grpSpPr bwMode="auto">
              <a:xfrm>
                <a:off x="4656" y="1655"/>
                <a:ext cx="408" cy="309"/>
                <a:chOff x="4656" y="1655"/>
                <a:chExt cx="408" cy="309"/>
              </a:xfrm>
            </p:grpSpPr>
            <p:sp>
              <p:nvSpPr>
                <p:cNvPr id="12320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656" y="182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graphicFrame>
              <p:nvGraphicFramePr>
                <p:cNvPr id="12321" name="Object 8"/>
                <p:cNvGraphicFramePr>
                  <a:graphicFrameLocks noChangeAspect="1"/>
                </p:cNvGraphicFramePr>
                <p:nvPr/>
              </p:nvGraphicFramePr>
              <p:xfrm>
                <a:off x="4847" y="1655"/>
                <a:ext cx="217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05" name="Equation" r:id="rId8" imgW="241195" imgH="241195" progId="Equation.DSMT4">
                        <p:embed/>
                      </p:oleObj>
                    </mc:Choice>
                    <mc:Fallback>
                      <p:oleObj name="Equation" r:id="rId8" imgW="241195" imgH="241195" progId="Equation.DSMT4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47" y="1655"/>
                              <a:ext cx="217" cy="216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2316" name="Freeform 46"/>
              <p:cNvSpPr>
                <a:spLocks/>
              </p:cNvSpPr>
              <p:nvPr/>
            </p:nvSpPr>
            <p:spPr bwMode="auto">
              <a:xfrm>
                <a:off x="3844" y="1624"/>
                <a:ext cx="1716" cy="1207"/>
              </a:xfrm>
              <a:custGeom>
                <a:avLst/>
                <a:gdLst>
                  <a:gd name="T0" fmla="*/ 0 w 1104"/>
                  <a:gd name="T1" fmla="*/ 0 h 768"/>
                  <a:gd name="T2" fmla="*/ 0 w 1104"/>
                  <a:gd name="T3" fmla="*/ 2147483647 h 768"/>
                  <a:gd name="T4" fmla="*/ 2147483647 w 1104"/>
                  <a:gd name="T5" fmla="*/ 2147483647 h 768"/>
                  <a:gd name="T6" fmla="*/ 0 60000 65536"/>
                  <a:gd name="T7" fmla="*/ 0 60000 65536"/>
                  <a:gd name="T8" fmla="*/ 0 60000 65536"/>
                  <a:gd name="T9" fmla="*/ 0 w 1104"/>
                  <a:gd name="T10" fmla="*/ 0 h 768"/>
                  <a:gd name="T11" fmla="*/ 1104 w 1104"/>
                  <a:gd name="T12" fmla="*/ 768 h 7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04" h="768">
                    <a:moveTo>
                      <a:pt x="0" y="0"/>
                    </a:moveTo>
                    <a:lnTo>
                      <a:pt x="0" y="768"/>
                    </a:lnTo>
                    <a:lnTo>
                      <a:pt x="1104" y="76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317" name="Freeform 47"/>
              <p:cNvSpPr>
                <a:spLocks/>
              </p:cNvSpPr>
              <p:nvPr/>
            </p:nvSpPr>
            <p:spPr bwMode="auto">
              <a:xfrm>
                <a:off x="3838" y="1858"/>
                <a:ext cx="1607" cy="1014"/>
              </a:xfrm>
              <a:custGeom>
                <a:avLst/>
                <a:gdLst>
                  <a:gd name="T0" fmla="*/ 0 w 1034"/>
                  <a:gd name="T1" fmla="*/ 2147483647 h 645"/>
                  <a:gd name="T2" fmla="*/ 2146157875 w 1034"/>
                  <a:gd name="T3" fmla="*/ 142626012 h 645"/>
                  <a:gd name="T4" fmla="*/ 2147483647 w 1034"/>
                  <a:gd name="T5" fmla="*/ 2147483647 h 645"/>
                  <a:gd name="T6" fmla="*/ 2147483647 w 1034"/>
                  <a:gd name="T7" fmla="*/ 2147483647 h 6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4"/>
                  <a:gd name="T13" fmla="*/ 0 h 645"/>
                  <a:gd name="T14" fmla="*/ 1034 w 1034"/>
                  <a:gd name="T15" fmla="*/ 645 h 6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4" h="645">
                    <a:moveTo>
                      <a:pt x="0" y="617"/>
                    </a:moveTo>
                    <a:cubicBezTo>
                      <a:pt x="46" y="516"/>
                      <a:pt x="145" y="24"/>
                      <a:pt x="274" y="12"/>
                    </a:cubicBezTo>
                    <a:cubicBezTo>
                      <a:pt x="403" y="0"/>
                      <a:pt x="646" y="445"/>
                      <a:pt x="773" y="545"/>
                    </a:cubicBezTo>
                    <a:cubicBezTo>
                      <a:pt x="900" y="645"/>
                      <a:pt x="980" y="600"/>
                      <a:pt x="1034" y="614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318" name="Text Box 48"/>
              <p:cNvSpPr txBox="1">
                <a:spLocks noChangeArrowheads="1"/>
              </p:cNvSpPr>
              <p:nvPr/>
            </p:nvSpPr>
            <p:spPr bwMode="auto">
              <a:xfrm>
                <a:off x="3754" y="28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319" name="Text Box 49"/>
              <p:cNvSpPr txBox="1">
                <a:spLocks noChangeArrowheads="1"/>
              </p:cNvSpPr>
              <p:nvPr/>
            </p:nvSpPr>
            <p:spPr bwMode="auto">
              <a:xfrm>
                <a:off x="5230" y="2809"/>
                <a:ext cx="3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+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</p:grpSp>
        <p:graphicFrame>
          <p:nvGraphicFramePr>
            <p:cNvPr id="12313" name="Object 6"/>
            <p:cNvGraphicFramePr>
              <a:graphicFrameLocks noChangeAspect="1"/>
            </p:cNvGraphicFramePr>
            <p:nvPr/>
          </p:nvGraphicFramePr>
          <p:xfrm>
            <a:off x="3909" y="2829"/>
            <a:ext cx="149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6" name="Equation" r:id="rId10" imgW="165028" imgH="228501" progId="Equation.DSMT4">
                    <p:embed/>
                  </p:oleObj>
                </mc:Choice>
                <mc:Fallback>
                  <p:oleObj name="Equation" r:id="rId10" imgW="165028" imgH="228501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9" y="2829"/>
                          <a:ext cx="149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4" name="Object 7"/>
            <p:cNvGraphicFramePr>
              <a:graphicFrameLocks noChangeAspect="1"/>
            </p:cNvGraphicFramePr>
            <p:nvPr/>
          </p:nvGraphicFramePr>
          <p:xfrm>
            <a:off x="4815" y="2829"/>
            <a:ext cx="149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7" name="Equation" r:id="rId12" imgW="165028" imgH="228501" progId="Equation.DSMT4">
                    <p:embed/>
                  </p:oleObj>
                </mc:Choice>
                <mc:Fallback>
                  <p:oleObj name="Equation" r:id="rId12" imgW="165028" imgH="228501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5" y="2829"/>
                          <a:ext cx="149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1364" name="Object 5"/>
          <p:cNvGraphicFramePr>
            <a:graphicFrameLocks noChangeAspect="1"/>
          </p:cNvGraphicFramePr>
          <p:nvPr/>
        </p:nvGraphicFramePr>
        <p:xfrm>
          <a:off x="6040438" y="3565525"/>
          <a:ext cx="471487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14" imgW="329914" imgH="177646" progId="Equation.DSMT4">
                  <p:embed/>
                </p:oleObj>
              </mc:Choice>
              <mc:Fallback>
                <p:oleObj name="Equation" r:id="rId14" imgW="329914" imgH="1776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3565525"/>
                        <a:ext cx="471487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6916738" y="4584700"/>
            <a:ext cx="290512" cy="706438"/>
            <a:chOff x="4616" y="3120"/>
            <a:chExt cx="183" cy="445"/>
          </a:xfrm>
        </p:grpSpPr>
        <p:sp>
          <p:nvSpPr>
            <p:cNvPr id="12310" name="Line 59"/>
            <p:cNvSpPr>
              <a:spLocks noChangeShapeType="1"/>
            </p:cNvSpPr>
            <p:nvPr/>
          </p:nvSpPr>
          <p:spPr bwMode="auto">
            <a:xfrm flipV="1">
              <a:off x="4704" y="3120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11" name="Text Box 60"/>
            <p:cNvSpPr txBox="1">
              <a:spLocks noChangeArrowheads="1"/>
            </p:cNvSpPr>
            <p:nvPr/>
          </p:nvSpPr>
          <p:spPr bwMode="auto">
            <a:xfrm>
              <a:off x="4616" y="3353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</a:rPr>
                <a:t>?</a:t>
              </a:r>
            </a:p>
          </p:txBody>
        </p:sp>
      </p:grpSp>
      <p:sp>
        <p:nvSpPr>
          <p:cNvPr id="35" name="Text Box 51"/>
          <p:cNvSpPr txBox="1">
            <a:spLocks noChangeArrowheads="1"/>
          </p:cNvSpPr>
          <p:nvPr/>
        </p:nvSpPr>
        <p:spPr bwMode="auto">
          <a:xfrm>
            <a:off x="354013" y="2565400"/>
            <a:ext cx="3124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Hipóteses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   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: </a:t>
            </a:r>
            <a:r>
              <a:rPr lang="pt-BR" altLang="pt-BR" sz="1600" i="1">
                <a:latin typeface="Times New Roman" charset="0"/>
                <a:sym typeface="Symbol" pitchFamily="18" charset="2"/>
              </a:rPr>
              <a:t></a:t>
            </a:r>
            <a:r>
              <a:rPr lang="pt-BR" altLang="pt-BR" sz="1600" baseline="3000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sym typeface="Symbol" pitchFamily="18" charset="2"/>
              </a:rPr>
              <a:t>   H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>
                <a:sym typeface="Symbol" pitchFamily="18" charset="2"/>
              </a:rPr>
              <a:t> </a:t>
            </a:r>
            <a:r>
              <a:rPr lang="pt-BR" altLang="pt-BR" sz="1600" i="1">
                <a:latin typeface="Times New Roman" charset="0"/>
                <a:sym typeface="Symbol" pitchFamily="18" charset="2"/>
              </a:rPr>
              <a:t></a:t>
            </a:r>
            <a:r>
              <a:rPr lang="pt-BR" altLang="pt-BR" sz="1600" baseline="3000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 4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354013" y="405765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é verdadeira, então</a:t>
            </a:r>
          </a:p>
        </p:txBody>
      </p:sp>
      <p:sp>
        <p:nvSpPr>
          <p:cNvPr id="37" name="Text Box 62"/>
          <p:cNvSpPr txBox="1">
            <a:spLocks noChangeArrowheads="1"/>
          </p:cNvSpPr>
          <p:nvPr/>
        </p:nvSpPr>
        <p:spPr bwMode="auto">
          <a:xfrm>
            <a:off x="354013" y="5286375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Região Crítica:</a:t>
            </a:r>
          </a:p>
        </p:txBody>
      </p:sp>
      <p:graphicFrame>
        <p:nvGraphicFramePr>
          <p:cNvPr id="4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604622"/>
              </p:ext>
            </p:extLst>
          </p:nvPr>
        </p:nvGraphicFramePr>
        <p:xfrm>
          <a:off x="566738" y="4576763"/>
          <a:ext cx="14224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16" imgW="990360" imgH="419040" progId="Equation.DSMT4">
                  <p:embed/>
                </p:oleObj>
              </mc:Choice>
              <mc:Fallback>
                <p:oleObj name="Equation" r:id="rId16" imgW="990360" imgH="419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4576763"/>
                        <a:ext cx="14224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378327"/>
              </p:ext>
            </p:extLst>
          </p:nvPr>
        </p:nvGraphicFramePr>
        <p:xfrm>
          <a:off x="2554288" y="4613275"/>
          <a:ext cx="1914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18" imgW="1333440" imgH="393480" progId="Equation.DSMT4">
                  <p:embed/>
                </p:oleObj>
              </mc:Choice>
              <mc:Fallback>
                <p:oleObj name="Equation" r:id="rId18" imgW="1333440" imgH="3934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4613275"/>
                        <a:ext cx="19145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BD7DB-8D91-4D65-A1DB-3A155D028538}" type="slidenum">
              <a:rPr lang="pt-BR"/>
              <a:pPr>
                <a:defRPr/>
              </a:pPr>
              <a:t>12</a:t>
            </a:fld>
            <a:endParaRPr lang="pt-BR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250825" y="1412875"/>
            <a:ext cx="866457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5763" indent="-385763">
              <a:defRPr/>
            </a:pPr>
            <a:r>
              <a:rPr lang="pt-BR" dirty="0">
                <a:cs typeface="+mn-cs"/>
              </a:rPr>
              <a:t>Uma </a:t>
            </a:r>
            <a:r>
              <a:rPr lang="pt-BR" dirty="0" err="1">
                <a:cs typeface="+mn-cs"/>
              </a:rPr>
              <a:t>v.a</a:t>
            </a:r>
            <a:r>
              <a:rPr lang="pt-BR" dirty="0">
                <a:cs typeface="+mn-cs"/>
              </a:rPr>
              <a:t>. qualquer tem uma distribuição normal com média </a:t>
            </a:r>
            <a:r>
              <a:rPr lang="pt-BR" i="1" dirty="0">
                <a:latin typeface="Symbol" pitchFamily="18" charset="2"/>
                <a:cs typeface="+mn-cs"/>
              </a:rPr>
              <a:t>m</a:t>
            </a:r>
            <a:r>
              <a:rPr lang="pt-BR" dirty="0">
                <a:cs typeface="+mn-cs"/>
              </a:rPr>
              <a:t> e variância </a:t>
            </a:r>
            <a:r>
              <a:rPr lang="pt-BR" i="1" dirty="0">
                <a:latin typeface="Symbol" pitchFamily="18" charset="2"/>
                <a:cs typeface="+mn-cs"/>
              </a:rPr>
              <a:t>s</a:t>
            </a:r>
            <a:r>
              <a:rPr lang="pt-BR" baseline="30000" dirty="0">
                <a:latin typeface="Times New Roman" pitchFamily="18" charset="0"/>
                <a:cs typeface="+mn-cs"/>
              </a:rPr>
              <a:t>2</a:t>
            </a:r>
            <a:r>
              <a:rPr lang="pt-BR" dirty="0">
                <a:cs typeface="+mn-cs"/>
              </a:rPr>
              <a:t> desconhecidas. Retira-se uma amostra de </a:t>
            </a:r>
            <a:r>
              <a:rPr lang="pt-BR" dirty="0">
                <a:latin typeface="Times New Roman" pitchFamily="18" charset="0"/>
                <a:cs typeface="+mn-cs"/>
              </a:rPr>
              <a:t>25</a:t>
            </a:r>
            <a:r>
              <a:rPr lang="pt-BR" dirty="0">
                <a:cs typeface="+mn-cs"/>
              </a:rPr>
              <a:t> valores e calcula-se a variância amostral. </a:t>
            </a:r>
            <a:r>
              <a:rPr lang="pt-BR" dirty="0"/>
              <a:t>Teste a hipótese de que a verdadeira variância </a:t>
            </a:r>
            <a:r>
              <a:rPr lang="pt-BR" i="1" dirty="0">
                <a:latin typeface="Symbol" pitchFamily="18" charset="2"/>
              </a:rPr>
              <a:t>s</a:t>
            </a:r>
            <a:r>
              <a:rPr lang="pt-BR" baseline="30000" dirty="0">
                <a:latin typeface="Times New Roman" pitchFamily="18" charset="0"/>
              </a:rPr>
              <a:t>2</a:t>
            </a:r>
            <a:r>
              <a:rPr lang="pt-BR" dirty="0"/>
              <a:t> seja igual a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t-BR" dirty="0"/>
              <a:t>. Suponha que </a:t>
            </a:r>
            <a:r>
              <a:rPr lang="pt-BR" i="1" dirty="0">
                <a:latin typeface="Times New Roman" pitchFamily="18" charset="0"/>
              </a:rPr>
              <a:t>s</a:t>
            </a:r>
            <a:r>
              <a:rPr lang="pt-BR" baseline="30000" dirty="0">
                <a:latin typeface="Times New Roman" pitchFamily="18" charset="0"/>
              </a:rPr>
              <a:t>2</a:t>
            </a:r>
            <a:r>
              <a:rPr lang="pt-BR" dirty="0">
                <a:latin typeface="Times New Roman" pitchFamily="18" charset="0"/>
              </a:rPr>
              <a:t> = 2,34</a:t>
            </a:r>
            <a:r>
              <a:rPr lang="pt-BR" dirty="0"/>
              <a:t>.</a:t>
            </a:r>
            <a:r>
              <a:rPr lang="pt-BR" dirty="0">
                <a:latin typeface="+mn-lt"/>
                <a:cs typeface="+mn-cs"/>
              </a:rPr>
              <a:t> Considere </a:t>
            </a:r>
            <a:r>
              <a:rPr lang="pt-BR" altLang="pt-BR" i="1" dirty="0">
                <a:sym typeface="Symbol"/>
              </a:rPr>
              <a:t></a:t>
            </a:r>
            <a:r>
              <a:rPr lang="pt-BR" alt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</a:t>
            </a:r>
            <a:r>
              <a:rPr lang="pt-BR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5%</a:t>
            </a:r>
            <a:r>
              <a:rPr lang="pt-BR" dirty="0">
                <a:latin typeface="+mn-lt"/>
                <a:cs typeface="+mn-cs"/>
              </a:rPr>
              <a:t>.</a:t>
            </a:r>
            <a:endParaRPr lang="pt-BR" dirty="0">
              <a:cs typeface="+mn-cs"/>
            </a:endParaRP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5329238" y="5026025"/>
            <a:ext cx="6413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3300"/>
                </a:solidFill>
                <a:latin typeface="Times New Roman" charset="0"/>
              </a:rPr>
              <a:t>12,40</a:t>
            </a:r>
          </a:p>
        </p:txBody>
      </p:sp>
      <p:sp>
        <p:nvSpPr>
          <p:cNvPr id="39" name="Text Box 61"/>
          <p:cNvSpPr txBox="1">
            <a:spLocks noChangeArrowheads="1"/>
          </p:cNvSpPr>
          <p:nvPr/>
        </p:nvSpPr>
        <p:spPr bwMode="auto">
          <a:xfrm>
            <a:off x="6745288" y="5026025"/>
            <a:ext cx="6413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  <a:latin typeface="Times New Roman" charset="0"/>
              </a:rPr>
              <a:t>39,36</a:t>
            </a:r>
          </a:p>
        </p:txBody>
      </p:sp>
      <p:sp>
        <p:nvSpPr>
          <p:cNvPr id="43" name="Text Box 64"/>
          <p:cNvSpPr txBox="1">
            <a:spLocks noChangeArrowheads="1"/>
          </p:cNvSpPr>
          <p:nvPr/>
        </p:nvSpPr>
        <p:spPr bwMode="auto">
          <a:xfrm>
            <a:off x="658813" y="5622925"/>
            <a:ext cx="5305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aceito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se </a:t>
            </a:r>
            <a:r>
              <a:rPr lang="pt-BR" altLang="pt-BR" sz="1600" dirty="0">
                <a:latin typeface="Times New Roman" charset="0"/>
              </a:rPr>
              <a:t>12,40 &lt; </a:t>
            </a:r>
            <a:r>
              <a:rPr lang="pt-BR" altLang="pt-BR" sz="1600" i="1" dirty="0">
                <a:latin typeface="Times New Roman" charset="0"/>
              </a:rPr>
              <a:t>X </a:t>
            </a:r>
            <a:r>
              <a:rPr lang="pt-BR" altLang="pt-BR" sz="1600" dirty="0">
                <a:latin typeface="Times New Roman" charset="0"/>
              </a:rPr>
              <a:t> &lt; 39,36</a:t>
            </a:r>
            <a:endParaRPr lang="pt-BR" altLang="pt-BR" sz="1600" i="1" baseline="-25000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rejeito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caso contrário</a:t>
            </a:r>
            <a:endParaRPr lang="pt-BR" altLang="pt-BR" sz="1600" i="1" dirty="0">
              <a:sym typeface="Symbol" pitchFamily="18" charset="2"/>
            </a:endParaRPr>
          </a:p>
        </p:txBody>
      </p:sp>
      <p:sp>
        <p:nvSpPr>
          <p:cNvPr id="44" name="Text Box 65"/>
          <p:cNvSpPr txBox="1">
            <a:spLocks noChangeArrowheads="1"/>
          </p:cNvSpPr>
          <p:nvPr/>
        </p:nvSpPr>
        <p:spPr bwMode="auto">
          <a:xfrm>
            <a:off x="354013" y="6310313"/>
            <a:ext cx="82248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Conclusão: Aceito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, ou seja, não há razões para discordar que, a 5%, </a:t>
            </a:r>
            <a:r>
              <a:rPr lang="pt-BR" altLang="pt-BR" sz="1600" i="1" dirty="0">
                <a:latin typeface="Symbol" pitchFamily="18" charset="2"/>
              </a:rPr>
              <a:t>s</a:t>
            </a:r>
            <a:r>
              <a:rPr lang="pt-BR" altLang="pt-BR" sz="1600" baseline="30000" dirty="0">
                <a:latin typeface="Times New Roman" charset="0"/>
              </a:rPr>
              <a:t>2</a:t>
            </a:r>
            <a:r>
              <a:rPr lang="pt-BR" altLang="pt-BR" sz="1600" dirty="0">
                <a:latin typeface="Times New Roman" charset="0"/>
              </a:rPr>
              <a:t> = 4.</a:t>
            </a:r>
            <a:endParaRPr lang="pt-BR" altLang="pt-BR" sz="1600" dirty="0"/>
          </a:p>
        </p:txBody>
      </p:sp>
      <p:grpSp>
        <p:nvGrpSpPr>
          <p:cNvPr id="7" name="Grupo 6"/>
          <p:cNvGrpSpPr/>
          <p:nvPr/>
        </p:nvGrpSpPr>
        <p:grpSpPr>
          <a:xfrm>
            <a:off x="1539254" y="2704270"/>
            <a:ext cx="2816722" cy="523220"/>
            <a:chOff x="1539254" y="2663740"/>
            <a:chExt cx="2816722" cy="523220"/>
          </a:xfrm>
        </p:grpSpPr>
        <p:sp>
          <p:nvSpPr>
            <p:cNvPr id="45" name="Text Box 79"/>
            <p:cNvSpPr txBox="1">
              <a:spLocks noChangeArrowheads="1"/>
            </p:cNvSpPr>
            <p:nvPr/>
          </p:nvSpPr>
          <p:spPr bwMode="auto">
            <a:xfrm>
              <a:off x="1993773" y="2663740"/>
              <a:ext cx="2362203" cy="5232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 dirty="0">
                  <a:solidFill>
                    <a:srgbClr val="FF0000"/>
                  </a:solidFill>
                </a:rPr>
                <a:t>poderia ter sido adotado abordagem unilateral</a:t>
              </a:r>
              <a:endParaRPr lang="pt-BR" altLang="pt-BR" sz="1400" dirty="0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1539254" y="2925350"/>
              <a:ext cx="454518" cy="228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53" grpId="0" animBg="1"/>
      <p:bldP spid="35" grpId="0"/>
      <p:bldP spid="36" grpId="0"/>
      <p:bldP spid="37" grpId="0" autoUpdateAnimBg="0"/>
      <p:bldP spid="38" grpId="0" animBg="1"/>
      <p:bldP spid="39" grpId="0" animBg="1"/>
      <p:bldP spid="43" grpId="0" build="p" autoUpdateAnimBg="0"/>
      <p:bldP spid="4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5"/>
          <p:cNvGrpSpPr>
            <a:grpSpLocks/>
          </p:cNvGrpSpPr>
          <p:nvPr/>
        </p:nvGrpSpPr>
        <p:grpSpPr bwMode="auto">
          <a:xfrm>
            <a:off x="5868988" y="5432425"/>
            <a:ext cx="1271587" cy="733425"/>
            <a:chOff x="1670" y="3263"/>
            <a:chExt cx="605" cy="462"/>
          </a:xfrm>
        </p:grpSpPr>
        <p:sp>
          <p:nvSpPr>
            <p:cNvPr id="13347" name="AutoShape 56"/>
            <p:cNvSpPr>
              <a:spLocks/>
            </p:cNvSpPr>
            <p:nvPr/>
          </p:nvSpPr>
          <p:spPr bwMode="auto">
            <a:xfrm rot="5400000">
              <a:off x="1940" y="3139"/>
              <a:ext cx="95" cy="343"/>
            </a:xfrm>
            <a:prstGeom prst="rightBrace">
              <a:avLst>
                <a:gd name="adj1" fmla="val 541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3348" name="Text Box 57"/>
            <p:cNvSpPr txBox="1">
              <a:spLocks noChangeArrowheads="1"/>
            </p:cNvSpPr>
            <p:nvPr/>
          </p:nvSpPr>
          <p:spPr bwMode="auto">
            <a:xfrm>
              <a:off x="1670" y="3359"/>
              <a:ext cx="60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rejeição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de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/>
                <a:t> </a:t>
              </a:r>
            </a:p>
          </p:txBody>
        </p:sp>
      </p:grpSp>
      <p:sp>
        <p:nvSpPr>
          <p:cNvPr id="33" name="Título 32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pt-BR" dirty="0"/>
              <a:t>Teste de Hipótese para </a:t>
            </a:r>
            <a:r>
              <a:rPr lang="pt-BR" i="1" dirty="0">
                <a:sym typeface="Symbol" pitchFamily="18" charset="2"/>
              </a:rPr>
              <a:t></a:t>
            </a:r>
            <a:r>
              <a:rPr lang="pt-BR" dirty="0"/>
              <a:t> com </a:t>
            </a:r>
            <a:r>
              <a:rPr lang="pt-BR" i="1" dirty="0">
                <a:sym typeface="Symbol" pitchFamily="18" charset="2"/>
              </a:rPr>
              <a:t></a:t>
            </a:r>
            <a:r>
              <a:rPr lang="pt-BR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pt-BR" dirty="0"/>
              <a:t> desconhecida</a:t>
            </a:r>
          </a:p>
        </p:txBody>
      </p:sp>
      <p:graphicFrame>
        <p:nvGraphicFramePr>
          <p:cNvPr id="40" name="Object 1024"/>
          <p:cNvGraphicFramePr>
            <a:graphicFrameLocks noChangeAspect="1"/>
          </p:cNvGraphicFramePr>
          <p:nvPr/>
        </p:nvGraphicFramePr>
        <p:xfrm>
          <a:off x="1000125" y="3363913"/>
          <a:ext cx="13795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3" imgW="965200" imgH="622300" progId="Equation.DSMT4">
                  <p:embed/>
                </p:oleObj>
              </mc:Choice>
              <mc:Fallback>
                <p:oleObj name="Equation" r:id="rId3" imgW="965200" imgH="6223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363913"/>
                        <a:ext cx="137953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54"/>
          <p:cNvSpPr txBox="1">
            <a:spLocks noChangeArrowheads="1"/>
          </p:cNvSpPr>
          <p:nvPr/>
        </p:nvSpPr>
        <p:spPr bwMode="auto">
          <a:xfrm>
            <a:off x="323850" y="4249738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é verdadeira, então</a:t>
            </a:r>
          </a:p>
        </p:txBody>
      </p:sp>
      <p:graphicFrame>
        <p:nvGraphicFramePr>
          <p:cNvPr id="42" name="Object 1025"/>
          <p:cNvGraphicFramePr>
            <a:graphicFrameLocks noChangeAspect="1"/>
          </p:cNvGraphicFramePr>
          <p:nvPr/>
        </p:nvGraphicFramePr>
        <p:xfrm>
          <a:off x="965200" y="4537075"/>
          <a:ext cx="14351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5" imgW="1002865" imgH="622030" progId="Equation.DSMT4">
                  <p:embed/>
                </p:oleObj>
              </mc:Choice>
              <mc:Fallback>
                <p:oleObj name="Equation" r:id="rId5" imgW="1002865" imgH="62203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537075"/>
                        <a:ext cx="14351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5772150" y="2916238"/>
            <a:ext cx="3219450" cy="2563812"/>
            <a:chOff x="3360" y="2392"/>
            <a:chExt cx="2028" cy="1615"/>
          </a:xfrm>
        </p:grpSpPr>
        <p:grpSp>
          <p:nvGrpSpPr>
            <p:cNvPr id="13336" name="Group 89"/>
            <p:cNvGrpSpPr>
              <a:grpSpLocks/>
            </p:cNvGrpSpPr>
            <p:nvPr/>
          </p:nvGrpSpPr>
          <p:grpSpPr bwMode="auto">
            <a:xfrm>
              <a:off x="3360" y="2688"/>
              <a:ext cx="2028" cy="1319"/>
              <a:chOff x="2880" y="2688"/>
              <a:chExt cx="2028" cy="1319"/>
            </a:xfrm>
          </p:grpSpPr>
          <p:pic>
            <p:nvPicPr>
              <p:cNvPr id="13340" name="Picture 61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2910" y="2688"/>
                <a:ext cx="1911" cy="1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41" name="Text Box 62"/>
              <p:cNvSpPr txBox="1">
                <a:spLocks noChangeArrowheads="1"/>
              </p:cNvSpPr>
              <p:nvPr/>
            </p:nvSpPr>
            <p:spPr bwMode="auto">
              <a:xfrm>
                <a:off x="2880" y="3714"/>
                <a:ext cx="26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-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  <p:sp>
            <p:nvSpPr>
              <p:cNvPr id="13342" name="Text Box 63"/>
              <p:cNvSpPr txBox="1">
                <a:spLocks noChangeArrowheads="1"/>
              </p:cNvSpPr>
              <p:nvPr/>
            </p:nvSpPr>
            <p:spPr bwMode="auto">
              <a:xfrm>
                <a:off x="4608" y="3715"/>
                <a:ext cx="3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+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3343" name="Text Box 64"/>
              <p:cNvSpPr txBox="1">
                <a:spLocks noChangeArrowheads="1"/>
              </p:cNvSpPr>
              <p:nvPr/>
            </p:nvSpPr>
            <p:spPr bwMode="auto">
              <a:xfrm>
                <a:off x="3799" y="377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0</a:t>
                </a:r>
                <a:endParaRPr lang="pt-BR" altLang="pt-BR" sz="1800" baseline="-25000">
                  <a:latin typeface="Times New Roman" charset="0"/>
                </a:endParaRPr>
              </a:p>
            </p:txBody>
          </p:sp>
          <p:sp>
            <p:nvSpPr>
              <p:cNvPr id="13344" name="Line 65"/>
              <p:cNvSpPr>
                <a:spLocks noChangeShapeType="1"/>
              </p:cNvSpPr>
              <p:nvPr/>
            </p:nvSpPr>
            <p:spPr bwMode="auto">
              <a:xfrm>
                <a:off x="2908" y="3751"/>
                <a:ext cx="19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3337" name="Group 87"/>
            <p:cNvGrpSpPr>
              <a:grpSpLocks/>
            </p:cNvGrpSpPr>
            <p:nvPr/>
          </p:nvGrpSpPr>
          <p:grpSpPr bwMode="auto">
            <a:xfrm>
              <a:off x="4379" y="2392"/>
              <a:ext cx="429" cy="233"/>
              <a:chOff x="3563" y="2372"/>
              <a:chExt cx="429" cy="233"/>
            </a:xfrm>
          </p:grpSpPr>
          <p:sp>
            <p:nvSpPr>
              <p:cNvPr id="13338" name="Line 67"/>
              <p:cNvSpPr>
                <a:spLocks noChangeShapeType="1"/>
              </p:cNvSpPr>
              <p:nvPr/>
            </p:nvSpPr>
            <p:spPr bwMode="auto">
              <a:xfrm flipH="1">
                <a:off x="3563" y="2492"/>
                <a:ext cx="113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13339" name="Object 1029"/>
              <p:cNvGraphicFramePr>
                <a:graphicFrameLocks noChangeAspect="1"/>
              </p:cNvGraphicFramePr>
              <p:nvPr/>
            </p:nvGraphicFramePr>
            <p:xfrm>
              <a:off x="3785" y="2372"/>
              <a:ext cx="207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6" name="Equation" r:id="rId8" imgW="228600" imgH="228600" progId="Equation.DSMT4">
                      <p:embed/>
                    </p:oleObj>
                  </mc:Choice>
                  <mc:Fallback>
                    <p:oleObj name="Equation" r:id="rId8" imgW="228600" imgH="228600" progId="Equation.DSMT4">
                      <p:embed/>
                      <p:pic>
                        <p:nvPicPr>
                          <p:cNvPr id="0" name="Object 10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5" y="2372"/>
                            <a:ext cx="207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617" name="Text Box 93"/>
          <p:cNvSpPr txBox="1">
            <a:spLocks noChangeArrowheads="1"/>
          </p:cNvSpPr>
          <p:nvPr/>
        </p:nvSpPr>
        <p:spPr bwMode="auto">
          <a:xfrm>
            <a:off x="6659563" y="5003800"/>
            <a:ext cx="501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i="1">
                <a:latin typeface="Times New Roman" charset="0"/>
              </a:rPr>
              <a:t>t</a:t>
            </a:r>
            <a:r>
              <a:rPr lang="pt-BR" altLang="pt-BR" sz="1800" i="1" baseline="-25000">
                <a:latin typeface="Times New Roman" charset="0"/>
              </a:rPr>
              <a:t>crít </a:t>
            </a:r>
            <a:endParaRPr lang="pt-BR" altLang="pt-BR" sz="1600">
              <a:latin typeface="Times New Roman" charset="0"/>
            </a:endParaRPr>
          </a:p>
        </p:txBody>
      </p:sp>
      <p:sp>
        <p:nvSpPr>
          <p:cNvPr id="31" name="Text Box 51"/>
          <p:cNvSpPr txBox="1">
            <a:spLocks noChangeArrowheads="1"/>
          </p:cNvSpPr>
          <p:nvPr/>
        </p:nvSpPr>
        <p:spPr bwMode="auto">
          <a:xfrm>
            <a:off x="323850" y="2565400"/>
            <a:ext cx="3124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Hipóteses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AA4768-FE70-4B50-BD90-8CBC4D98BFB2}" type="slidenum">
              <a:rPr lang="pt-BR"/>
              <a:pPr>
                <a:defRPr/>
              </a:pPr>
              <a:t>13</a:t>
            </a:fld>
            <a:endParaRPr lang="pt-BR"/>
          </a:p>
        </p:txBody>
      </p:sp>
      <p:sp>
        <p:nvSpPr>
          <p:cNvPr id="32" name="Text Box 79"/>
          <p:cNvSpPr txBox="1">
            <a:spLocks noChangeArrowheads="1"/>
          </p:cNvSpPr>
          <p:nvPr/>
        </p:nvSpPr>
        <p:spPr bwMode="auto">
          <a:xfrm>
            <a:off x="467544" y="2795588"/>
            <a:ext cx="4414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>
                <a:latin typeface="Times New Roman" charset="0"/>
              </a:rPr>
              <a:t> :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15    </a:t>
            </a:r>
            <a:r>
              <a:rPr lang="pt-BR" altLang="pt-BR" sz="1600" dirty="0"/>
              <a:t>(hipótese nula)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 dirty="0">
                <a:sym typeface="Symbol" pitchFamily="18" charset="2"/>
              </a:rPr>
              <a:t>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&lt; 15     </a:t>
            </a:r>
            <a:r>
              <a:rPr lang="pt-BR" altLang="pt-BR" sz="1600" dirty="0"/>
              <a:t>(hipótese alternativa unilateral)</a:t>
            </a:r>
          </a:p>
        </p:txBody>
      </p:sp>
      <p:sp>
        <p:nvSpPr>
          <p:cNvPr id="34" name="Text Box 62"/>
          <p:cNvSpPr txBox="1">
            <a:spLocks noChangeArrowheads="1"/>
          </p:cNvSpPr>
          <p:nvPr/>
        </p:nvSpPr>
        <p:spPr bwMode="auto">
          <a:xfrm>
            <a:off x="357188" y="539115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Região Crítica:</a:t>
            </a:r>
          </a:p>
        </p:txBody>
      </p:sp>
      <p:sp>
        <p:nvSpPr>
          <p:cNvPr id="35" name="Text Box 64"/>
          <p:cNvSpPr txBox="1">
            <a:spLocks noChangeArrowheads="1"/>
          </p:cNvSpPr>
          <p:nvPr/>
        </p:nvSpPr>
        <p:spPr bwMode="auto">
          <a:xfrm>
            <a:off x="661988" y="5727700"/>
            <a:ext cx="5305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aceito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se </a:t>
            </a:r>
            <a:r>
              <a:rPr lang="pt-BR" altLang="pt-BR" sz="1600" i="1" dirty="0">
                <a:latin typeface="Times New Roman" charset="0"/>
              </a:rPr>
              <a:t>t</a:t>
            </a:r>
            <a:r>
              <a:rPr lang="pt-BR" altLang="pt-BR" sz="1600" dirty="0">
                <a:latin typeface="Times New Roman" charset="0"/>
              </a:rPr>
              <a:t> &gt; </a:t>
            </a:r>
            <a:r>
              <a:rPr lang="pt-BR" altLang="pt-BR" sz="1600" i="1" dirty="0" err="1">
                <a:latin typeface="Times New Roman" charset="0"/>
              </a:rPr>
              <a:t>t</a:t>
            </a:r>
            <a:r>
              <a:rPr lang="pt-BR" altLang="pt-BR" sz="1600" i="1" baseline="-25000" dirty="0" err="1">
                <a:latin typeface="Times New Roman" charset="0"/>
              </a:rPr>
              <a:t>crít</a:t>
            </a:r>
            <a:r>
              <a:rPr lang="pt-BR" altLang="pt-BR" sz="1600" dirty="0"/>
              <a:t>    </a:t>
            </a:r>
            <a:r>
              <a:rPr lang="pt-BR" altLang="pt-BR" sz="1600" dirty="0">
                <a:sym typeface="Symbol" pitchFamily="18" charset="2"/>
              </a:rPr>
              <a:t> </a:t>
            </a:r>
            <a:r>
              <a:rPr lang="pt-BR" altLang="pt-BR" sz="1600" i="1" dirty="0">
                <a:latin typeface="Times New Roman" charset="0"/>
                <a:sym typeface="Symbol" pitchFamily="18" charset="2"/>
              </a:rPr>
              <a:t>P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(</a:t>
            </a:r>
            <a:r>
              <a:rPr lang="pt-BR" altLang="pt-BR" sz="1600" i="1" dirty="0">
                <a:latin typeface="Times New Roman" charset="0"/>
              </a:rPr>
              <a:t>t</a:t>
            </a:r>
            <a:r>
              <a:rPr lang="pt-BR" altLang="pt-BR" sz="1600" dirty="0">
                <a:latin typeface="Times New Roman" charset="0"/>
              </a:rPr>
              <a:t> &gt; </a:t>
            </a:r>
            <a:r>
              <a:rPr lang="pt-BR" altLang="pt-BR" sz="1600" i="1" dirty="0" err="1">
                <a:latin typeface="Times New Roman" charset="0"/>
              </a:rPr>
              <a:t>t</a:t>
            </a:r>
            <a:r>
              <a:rPr lang="pt-BR" altLang="pt-BR" sz="1600" i="1" baseline="-25000" dirty="0" err="1">
                <a:latin typeface="Times New Roman" charset="0"/>
              </a:rPr>
              <a:t>crít</a:t>
            </a:r>
            <a:r>
              <a:rPr lang="pt-BR" altLang="pt-BR" sz="1600" dirty="0">
                <a:latin typeface="Times New Roman" charset="0"/>
              </a:rPr>
              <a:t>) = 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1 -</a:t>
            </a:r>
            <a:r>
              <a:rPr lang="pt-BR" altLang="pt-BR" sz="1600" dirty="0">
                <a:sym typeface="Symbol" pitchFamily="18" charset="2"/>
              </a:rPr>
              <a:t> </a:t>
            </a:r>
            <a:r>
              <a:rPr lang="pt-BR" altLang="pt-BR" sz="1600" i="1" dirty="0">
                <a:sym typeface="Symbol" pitchFamily="18" charset="2"/>
              </a:rPr>
              <a:t></a:t>
            </a:r>
            <a:endParaRPr lang="pt-BR" altLang="pt-BR" sz="1600" i="1" baseline="-25000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rejeito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caso contrário</a:t>
            </a:r>
            <a:endParaRPr lang="pt-BR" altLang="pt-BR" sz="1600" i="1" dirty="0">
              <a:sym typeface="Symbol" pitchFamily="18" charset="2"/>
            </a:endParaRPr>
          </a:p>
        </p:txBody>
      </p:sp>
      <p:sp>
        <p:nvSpPr>
          <p:cNvPr id="36" name="Text Box 65"/>
          <p:cNvSpPr txBox="1">
            <a:spLocks noChangeArrowheads="1"/>
          </p:cNvSpPr>
          <p:nvPr/>
        </p:nvSpPr>
        <p:spPr bwMode="auto">
          <a:xfrm>
            <a:off x="357187" y="6311900"/>
            <a:ext cx="58388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Conclusão (sempre associada a um nível de significância </a:t>
            </a:r>
            <a:r>
              <a:rPr lang="pt-BR" altLang="pt-BR" sz="1600" i="1" dirty="0">
                <a:sym typeface="Symbol" pitchFamily="18" charset="2"/>
              </a:rPr>
              <a:t></a:t>
            </a:r>
            <a:r>
              <a:rPr lang="pt-BR" altLang="pt-BR" sz="1600" dirty="0"/>
              <a:t>)</a:t>
            </a:r>
          </a:p>
        </p:txBody>
      </p:sp>
      <p:grpSp>
        <p:nvGrpSpPr>
          <p:cNvPr id="37" name="Group 24"/>
          <p:cNvGrpSpPr>
            <a:grpSpLocks/>
          </p:cNvGrpSpPr>
          <p:nvPr/>
        </p:nvGrpSpPr>
        <p:grpSpPr bwMode="auto">
          <a:xfrm>
            <a:off x="6210300" y="4318000"/>
            <a:ext cx="496888" cy="565150"/>
            <a:chOff x="2807" y="2658"/>
            <a:chExt cx="313" cy="356"/>
          </a:xfrm>
        </p:grpSpPr>
        <p:sp>
          <p:nvSpPr>
            <p:cNvPr id="13334" name="Line 25"/>
            <p:cNvSpPr>
              <a:spLocks noChangeShapeType="1"/>
            </p:cNvSpPr>
            <p:nvPr/>
          </p:nvSpPr>
          <p:spPr bwMode="auto">
            <a:xfrm flipH="1" flipV="1">
              <a:off x="2928" y="277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3335" name="Object 11"/>
            <p:cNvGraphicFramePr>
              <a:graphicFrameLocks noChangeAspect="1"/>
            </p:cNvGraphicFramePr>
            <p:nvPr/>
          </p:nvGraphicFramePr>
          <p:xfrm>
            <a:off x="2807" y="2658"/>
            <a:ext cx="137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7" name="Equation" r:id="rId10" imgW="152334" imgH="139639" progId="Equation.DSMT4">
                    <p:embed/>
                  </p:oleObj>
                </mc:Choice>
                <mc:Fallback>
                  <p:oleObj name="Equation" r:id="rId10" imgW="152334" imgH="139639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7" y="2658"/>
                          <a:ext cx="137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Freeform 69"/>
          <p:cNvSpPr>
            <a:spLocks/>
          </p:cNvSpPr>
          <p:nvPr/>
        </p:nvSpPr>
        <p:spPr bwMode="auto">
          <a:xfrm flipH="1">
            <a:off x="6891338" y="3440113"/>
            <a:ext cx="1781175" cy="1630362"/>
          </a:xfrm>
          <a:custGeom>
            <a:avLst/>
            <a:gdLst>
              <a:gd name="T0" fmla="*/ 2147483647 w 1122"/>
              <a:gd name="T1" fmla="*/ 2147483647 h 1027"/>
              <a:gd name="T2" fmla="*/ 2147483647 w 1122"/>
              <a:gd name="T3" fmla="*/ 2147483647 h 1027"/>
              <a:gd name="T4" fmla="*/ 2147483647 w 1122"/>
              <a:gd name="T5" fmla="*/ 2147483647 h 1027"/>
              <a:gd name="T6" fmla="*/ 2147483647 w 1122"/>
              <a:gd name="T7" fmla="*/ 2147483647 h 1027"/>
              <a:gd name="T8" fmla="*/ 2147483647 w 1122"/>
              <a:gd name="T9" fmla="*/ 2147483647 h 1027"/>
              <a:gd name="T10" fmla="*/ 2147483647 w 1122"/>
              <a:gd name="T11" fmla="*/ 2147483647 h 1027"/>
              <a:gd name="T12" fmla="*/ 2147483647 w 1122"/>
              <a:gd name="T13" fmla="*/ 2147483647 h 1027"/>
              <a:gd name="T14" fmla="*/ 2147483647 w 1122"/>
              <a:gd name="T15" fmla="*/ 2147483647 h 1027"/>
              <a:gd name="T16" fmla="*/ 2147483647 w 1122"/>
              <a:gd name="T17" fmla="*/ 2147483647 h 1027"/>
              <a:gd name="T18" fmla="*/ 2147483647 w 1122"/>
              <a:gd name="T19" fmla="*/ 2147483647 h 1027"/>
              <a:gd name="T20" fmla="*/ 2147483647 w 1122"/>
              <a:gd name="T21" fmla="*/ 0 h 1027"/>
              <a:gd name="T22" fmla="*/ 2147483647 w 1122"/>
              <a:gd name="T23" fmla="*/ 0 h 1027"/>
              <a:gd name="T24" fmla="*/ 2147483647 w 1122"/>
              <a:gd name="T25" fmla="*/ 2147483647 h 1027"/>
              <a:gd name="T26" fmla="*/ 2147483647 w 1122"/>
              <a:gd name="T27" fmla="*/ 2147483647 h 1027"/>
              <a:gd name="T28" fmla="*/ 2147483647 w 1122"/>
              <a:gd name="T29" fmla="*/ 2147483647 h 1027"/>
              <a:gd name="T30" fmla="*/ 2147483647 w 1122"/>
              <a:gd name="T31" fmla="*/ 2147483647 h 1027"/>
              <a:gd name="T32" fmla="*/ 2147483647 w 1122"/>
              <a:gd name="T33" fmla="*/ 2147483647 h 1027"/>
              <a:gd name="T34" fmla="*/ 2147483647 w 1122"/>
              <a:gd name="T35" fmla="*/ 2147483647 h 1027"/>
              <a:gd name="T36" fmla="*/ 2147483647 w 1122"/>
              <a:gd name="T37" fmla="*/ 2147483647 h 1027"/>
              <a:gd name="T38" fmla="*/ 2147483647 w 1122"/>
              <a:gd name="T39" fmla="*/ 2147483647 h 1027"/>
              <a:gd name="T40" fmla="*/ 2147483647 w 1122"/>
              <a:gd name="T41" fmla="*/ 2147483647 h 1027"/>
              <a:gd name="T42" fmla="*/ 2147483647 w 1122"/>
              <a:gd name="T43" fmla="*/ 2147483647 h 1027"/>
              <a:gd name="T44" fmla="*/ 2147483647 w 1122"/>
              <a:gd name="T45" fmla="*/ 2147483647 h 1027"/>
              <a:gd name="T46" fmla="*/ 0 w 1122"/>
              <a:gd name="T47" fmla="*/ 2147483647 h 1027"/>
              <a:gd name="T48" fmla="*/ 2147483647 w 1122"/>
              <a:gd name="T49" fmla="*/ 2147483647 h 1027"/>
              <a:gd name="T50" fmla="*/ 2147483647 w 1122"/>
              <a:gd name="T51" fmla="*/ 2147483647 h 1027"/>
              <a:gd name="T52" fmla="*/ 2147483647 w 1122"/>
              <a:gd name="T53" fmla="*/ 2147483647 h 1027"/>
              <a:gd name="T54" fmla="*/ 2147483647 w 1122"/>
              <a:gd name="T55" fmla="*/ 2147483647 h 1027"/>
              <a:gd name="T56" fmla="*/ 2147483647 w 1122"/>
              <a:gd name="T57" fmla="*/ 2147483647 h 1027"/>
              <a:gd name="T58" fmla="*/ 2147483647 w 1122"/>
              <a:gd name="T59" fmla="*/ 2147483647 h 1027"/>
              <a:gd name="T60" fmla="*/ 2147483647 w 1122"/>
              <a:gd name="T61" fmla="*/ 2147483647 h 1027"/>
              <a:gd name="T62" fmla="*/ 2147483647 w 1122"/>
              <a:gd name="T63" fmla="*/ 2147483647 h 1027"/>
              <a:gd name="T64" fmla="*/ 2147483647 w 1122"/>
              <a:gd name="T65" fmla="*/ 2147483647 h 1027"/>
              <a:gd name="T66" fmla="*/ 2147483647 w 1122"/>
              <a:gd name="T67" fmla="*/ 2147483647 h 1027"/>
              <a:gd name="T68" fmla="*/ 2147483647 w 1122"/>
              <a:gd name="T69" fmla="*/ 2147483647 h 102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122"/>
              <a:gd name="T106" fmla="*/ 0 h 1027"/>
              <a:gd name="T107" fmla="*/ 1122 w 1122"/>
              <a:gd name="T108" fmla="*/ 1027 h 102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122" h="1027">
                <a:moveTo>
                  <a:pt x="536" y="540"/>
                </a:moveTo>
                <a:lnTo>
                  <a:pt x="565" y="470"/>
                </a:lnTo>
                <a:lnTo>
                  <a:pt x="591" y="397"/>
                </a:lnTo>
                <a:lnTo>
                  <a:pt x="620" y="319"/>
                </a:lnTo>
                <a:lnTo>
                  <a:pt x="655" y="240"/>
                </a:lnTo>
                <a:lnTo>
                  <a:pt x="684" y="173"/>
                </a:lnTo>
                <a:lnTo>
                  <a:pt x="712" y="109"/>
                </a:lnTo>
                <a:lnTo>
                  <a:pt x="744" y="59"/>
                </a:lnTo>
                <a:lnTo>
                  <a:pt x="770" y="27"/>
                </a:lnTo>
                <a:lnTo>
                  <a:pt x="802" y="4"/>
                </a:lnTo>
                <a:lnTo>
                  <a:pt x="824" y="0"/>
                </a:lnTo>
                <a:lnTo>
                  <a:pt x="850" y="0"/>
                </a:lnTo>
                <a:lnTo>
                  <a:pt x="872" y="16"/>
                </a:lnTo>
                <a:lnTo>
                  <a:pt x="904" y="45"/>
                </a:lnTo>
                <a:lnTo>
                  <a:pt x="940" y="96"/>
                </a:lnTo>
                <a:lnTo>
                  <a:pt x="968" y="164"/>
                </a:lnTo>
                <a:lnTo>
                  <a:pt x="997" y="230"/>
                </a:lnTo>
                <a:lnTo>
                  <a:pt x="1035" y="323"/>
                </a:lnTo>
                <a:lnTo>
                  <a:pt x="1063" y="397"/>
                </a:lnTo>
                <a:lnTo>
                  <a:pt x="1095" y="463"/>
                </a:lnTo>
                <a:lnTo>
                  <a:pt x="1111" y="508"/>
                </a:lnTo>
                <a:lnTo>
                  <a:pt x="1122" y="538"/>
                </a:lnTo>
                <a:lnTo>
                  <a:pt x="1122" y="1026"/>
                </a:lnTo>
                <a:lnTo>
                  <a:pt x="0" y="1027"/>
                </a:lnTo>
                <a:lnTo>
                  <a:pt x="125" y="1013"/>
                </a:lnTo>
                <a:lnTo>
                  <a:pt x="188" y="996"/>
                </a:lnTo>
                <a:lnTo>
                  <a:pt x="236" y="982"/>
                </a:lnTo>
                <a:lnTo>
                  <a:pt x="274" y="958"/>
                </a:lnTo>
                <a:lnTo>
                  <a:pt x="303" y="936"/>
                </a:lnTo>
                <a:lnTo>
                  <a:pt x="346" y="895"/>
                </a:lnTo>
                <a:lnTo>
                  <a:pt x="380" y="854"/>
                </a:lnTo>
                <a:lnTo>
                  <a:pt x="413" y="806"/>
                </a:lnTo>
                <a:lnTo>
                  <a:pt x="444" y="751"/>
                </a:lnTo>
                <a:lnTo>
                  <a:pt x="490" y="660"/>
                </a:lnTo>
                <a:lnTo>
                  <a:pt x="536" y="54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7178675" y="4418013"/>
          <a:ext cx="490538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12" imgW="342603" imgH="177646" progId="Equation.DSMT4">
                  <p:embed/>
                </p:oleObj>
              </mc:Choice>
              <mc:Fallback>
                <p:oleObj name="Equation" r:id="rId12" imgW="342603" imgH="1776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675" y="4418013"/>
                        <a:ext cx="490538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54"/>
          <p:cNvGrpSpPr>
            <a:grpSpLocks/>
          </p:cNvGrpSpPr>
          <p:nvPr/>
        </p:nvGrpSpPr>
        <p:grpSpPr bwMode="auto">
          <a:xfrm>
            <a:off x="6891338" y="5432425"/>
            <a:ext cx="1655762" cy="733425"/>
            <a:chOff x="1322" y="3263"/>
            <a:chExt cx="1043" cy="462"/>
          </a:xfrm>
        </p:grpSpPr>
        <p:sp>
          <p:nvSpPr>
            <p:cNvPr id="13332" name="AutoShape 52"/>
            <p:cNvSpPr>
              <a:spLocks/>
            </p:cNvSpPr>
            <p:nvPr/>
          </p:nvSpPr>
          <p:spPr bwMode="auto">
            <a:xfrm rot="5400000">
              <a:off x="1796" y="2789"/>
              <a:ext cx="95" cy="1043"/>
            </a:xfrm>
            <a:prstGeom prst="rightBrace">
              <a:avLst>
                <a:gd name="adj1" fmla="val 5418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3333" name="Text Box 53"/>
            <p:cNvSpPr txBox="1">
              <a:spLocks noChangeArrowheads="1"/>
            </p:cNvSpPr>
            <p:nvPr/>
          </p:nvSpPr>
          <p:spPr bwMode="auto">
            <a:xfrm>
              <a:off x="1460" y="3359"/>
              <a:ext cx="67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aceitação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de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/>
                <a:t> </a:t>
              </a:r>
            </a:p>
          </p:txBody>
        </p:sp>
      </p:grp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250825" y="1512888"/>
            <a:ext cx="8664575" cy="830262"/>
            <a:chOff x="158" y="953"/>
            <a:chExt cx="5458" cy="523"/>
          </a:xfrm>
        </p:grpSpPr>
        <p:sp>
          <p:nvSpPr>
            <p:cNvPr id="39" name="Text Box 4"/>
            <p:cNvSpPr txBox="1">
              <a:spLocks noChangeArrowheads="1"/>
            </p:cNvSpPr>
            <p:nvPr/>
          </p:nvSpPr>
          <p:spPr bwMode="auto">
            <a:xfrm>
              <a:off x="158" y="953"/>
              <a:ext cx="545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5763" indent="-385763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Uma </a:t>
              </a:r>
              <a:r>
                <a:rPr lang="pt-BR" altLang="pt-BR" sz="1600" dirty="0" err="1"/>
                <a:t>v.a</a:t>
              </a:r>
              <a:r>
                <a:rPr lang="pt-BR" altLang="pt-BR" sz="1600" dirty="0"/>
                <a:t>. qualquer tem uma distribuição normal com média </a:t>
              </a:r>
              <a:r>
                <a:rPr lang="pt-BR" altLang="pt-BR" sz="1600" i="1" dirty="0">
                  <a:latin typeface="Symbol" pitchFamily="18" charset="2"/>
                </a:rPr>
                <a:t>m</a:t>
              </a:r>
              <a:r>
                <a:rPr lang="pt-BR" altLang="pt-BR" sz="1600" dirty="0"/>
                <a:t> e variância </a:t>
              </a:r>
              <a:r>
                <a:rPr lang="pt-BR" altLang="pt-BR" sz="1600" i="1" dirty="0">
                  <a:latin typeface="Symbol" pitchFamily="18" charset="2"/>
                </a:rPr>
                <a:t>s</a:t>
              </a:r>
              <a:r>
                <a:rPr lang="pt-BR" altLang="pt-BR" sz="1600" baseline="30000" dirty="0">
                  <a:latin typeface="Times New Roman" charset="0"/>
                </a:rPr>
                <a:t>2</a:t>
              </a:r>
              <a:r>
                <a:rPr lang="pt-BR" altLang="pt-BR" sz="1600" dirty="0"/>
                <a:t> desconhecidas. Retira-se uma amostra de </a:t>
              </a:r>
              <a:r>
                <a:rPr lang="pt-BR" altLang="pt-BR" sz="1600" dirty="0">
                  <a:latin typeface="Times New Roman" charset="0"/>
                </a:rPr>
                <a:t>25</a:t>
              </a:r>
              <a:r>
                <a:rPr lang="pt-BR" altLang="pt-BR" sz="1600" dirty="0"/>
                <a:t> valores e calcula-se a média amostral e a variância amostral. Supondo que                e </a:t>
              </a:r>
              <a:r>
                <a:rPr lang="pt-BR" altLang="pt-BR" sz="1600" i="1" dirty="0">
                  <a:latin typeface="Times New Roman" charset="0"/>
                </a:rPr>
                <a:t>s</a:t>
              </a:r>
              <a:r>
                <a:rPr lang="pt-BR" altLang="pt-BR" sz="1600" baseline="30000" dirty="0">
                  <a:latin typeface="Times New Roman" charset="0"/>
                </a:rPr>
                <a:t>2</a:t>
              </a:r>
              <a:r>
                <a:rPr lang="pt-BR" altLang="pt-BR" sz="1600" dirty="0">
                  <a:latin typeface="Times New Roman" charset="0"/>
                </a:rPr>
                <a:t> = 4,5</a:t>
              </a:r>
              <a:r>
                <a:rPr lang="pt-BR" altLang="pt-BR" sz="1600" dirty="0"/>
                <a:t>, teste a hipótese unilateral de que </a:t>
              </a:r>
              <a:r>
                <a:rPr lang="pt-BR" altLang="pt-BR" sz="1600" i="1" dirty="0">
                  <a:latin typeface="Symbol" pitchFamily="18" charset="2"/>
                </a:rPr>
                <a:t>m</a:t>
              </a:r>
              <a:r>
                <a:rPr lang="pt-BR" altLang="pt-BR" sz="1600" dirty="0">
                  <a:latin typeface="Times New Roman" charset="0"/>
                </a:rPr>
                <a:t> = 15</a:t>
              </a:r>
              <a:r>
                <a:rPr lang="pt-BR" altLang="pt-BR" sz="1600" dirty="0"/>
                <a:t>. </a:t>
              </a:r>
            </a:p>
          </p:txBody>
        </p:sp>
        <p:graphicFrame>
          <p:nvGraphicFramePr>
            <p:cNvPr id="4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2180999"/>
                </p:ext>
              </p:extLst>
            </p:nvPr>
          </p:nvGraphicFramePr>
          <p:xfrm>
            <a:off x="1837" y="1260"/>
            <a:ext cx="537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9" name="Equation" r:id="rId14" imgW="596641" imgH="215806" progId="Equation.DSMT4">
                    <p:embed/>
                  </p:oleObj>
                </mc:Choice>
                <mc:Fallback>
                  <p:oleObj name="Equation" r:id="rId14" imgW="596641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1260"/>
                          <a:ext cx="537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  <p:bldP spid="25617" grpId="0"/>
      <p:bldP spid="31" grpId="0"/>
      <p:bldP spid="32" grpId="0" build="p" autoUpdateAnimBg="0"/>
      <p:bldP spid="34" grpId="0" autoUpdateAnimBg="0"/>
      <p:bldP spid="35" grpId="0" build="p" autoUpdateAnimBg="0"/>
      <p:bldP spid="36" grpId="0" autoUpdateAnimBg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5"/>
          <p:cNvGrpSpPr>
            <a:grpSpLocks/>
          </p:cNvGrpSpPr>
          <p:nvPr/>
        </p:nvGrpSpPr>
        <p:grpSpPr bwMode="auto">
          <a:xfrm>
            <a:off x="5868988" y="5432425"/>
            <a:ext cx="1271587" cy="733425"/>
            <a:chOff x="1670" y="3263"/>
            <a:chExt cx="605" cy="462"/>
          </a:xfrm>
        </p:grpSpPr>
        <p:sp>
          <p:nvSpPr>
            <p:cNvPr id="14371" name="AutoShape 56"/>
            <p:cNvSpPr>
              <a:spLocks/>
            </p:cNvSpPr>
            <p:nvPr/>
          </p:nvSpPr>
          <p:spPr bwMode="auto">
            <a:xfrm rot="5400000">
              <a:off x="1940" y="3139"/>
              <a:ext cx="95" cy="343"/>
            </a:xfrm>
            <a:prstGeom prst="rightBrace">
              <a:avLst>
                <a:gd name="adj1" fmla="val 541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4372" name="Text Box 57"/>
            <p:cNvSpPr txBox="1">
              <a:spLocks noChangeArrowheads="1"/>
            </p:cNvSpPr>
            <p:nvPr/>
          </p:nvSpPr>
          <p:spPr bwMode="auto">
            <a:xfrm>
              <a:off x="1670" y="3359"/>
              <a:ext cx="60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rejeição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de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/>
                <a:t> </a:t>
              </a:r>
            </a:p>
          </p:txBody>
        </p:sp>
      </p:grpSp>
      <p:sp>
        <p:nvSpPr>
          <p:cNvPr id="33" name="Título 32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pt-BR" dirty="0"/>
              <a:t>Teste de Hipótese para </a:t>
            </a:r>
            <a:r>
              <a:rPr lang="pt-BR" i="1" dirty="0">
                <a:sym typeface="Symbol" pitchFamily="18" charset="2"/>
              </a:rPr>
              <a:t></a:t>
            </a:r>
            <a:r>
              <a:rPr lang="pt-BR" dirty="0"/>
              <a:t> com </a:t>
            </a:r>
            <a:r>
              <a:rPr lang="pt-BR" i="1" dirty="0">
                <a:sym typeface="Symbol" pitchFamily="18" charset="2"/>
              </a:rPr>
              <a:t></a:t>
            </a:r>
            <a:r>
              <a:rPr lang="pt-BR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pt-BR" dirty="0"/>
              <a:t> desconhecida</a:t>
            </a:r>
          </a:p>
        </p:txBody>
      </p:sp>
      <p:graphicFrame>
        <p:nvGraphicFramePr>
          <p:cNvPr id="14341" name="Object 1024"/>
          <p:cNvGraphicFramePr>
            <a:graphicFrameLocks noChangeAspect="1"/>
          </p:cNvGraphicFramePr>
          <p:nvPr/>
        </p:nvGraphicFramePr>
        <p:xfrm>
          <a:off x="1000125" y="3363913"/>
          <a:ext cx="13795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3" imgW="965200" imgH="622300" progId="Equation.DSMT4">
                  <p:embed/>
                </p:oleObj>
              </mc:Choice>
              <mc:Fallback>
                <p:oleObj name="Equation" r:id="rId3" imgW="965200" imgH="6223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363913"/>
                        <a:ext cx="137953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54"/>
          <p:cNvSpPr txBox="1">
            <a:spLocks noChangeArrowheads="1"/>
          </p:cNvSpPr>
          <p:nvPr/>
        </p:nvSpPr>
        <p:spPr bwMode="auto">
          <a:xfrm>
            <a:off x="323850" y="4249738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é verdadeira, então</a:t>
            </a:r>
          </a:p>
        </p:txBody>
      </p:sp>
      <p:graphicFrame>
        <p:nvGraphicFramePr>
          <p:cNvPr id="14343" name="Object 1025"/>
          <p:cNvGraphicFramePr>
            <a:graphicFrameLocks noChangeAspect="1"/>
          </p:cNvGraphicFramePr>
          <p:nvPr/>
        </p:nvGraphicFramePr>
        <p:xfrm>
          <a:off x="1000125" y="4537075"/>
          <a:ext cx="136207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5" imgW="952087" imgH="622030" progId="Equation.DSMT4">
                  <p:embed/>
                </p:oleObj>
              </mc:Choice>
              <mc:Fallback>
                <p:oleObj name="Equation" r:id="rId5" imgW="952087" imgH="62203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537075"/>
                        <a:ext cx="136207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4" name="Group 91"/>
          <p:cNvGrpSpPr>
            <a:grpSpLocks/>
          </p:cNvGrpSpPr>
          <p:nvPr/>
        </p:nvGrpSpPr>
        <p:grpSpPr bwMode="auto">
          <a:xfrm>
            <a:off x="5772150" y="2916238"/>
            <a:ext cx="3219450" cy="2563812"/>
            <a:chOff x="3360" y="2392"/>
            <a:chExt cx="2028" cy="1615"/>
          </a:xfrm>
        </p:grpSpPr>
        <p:grpSp>
          <p:nvGrpSpPr>
            <p:cNvPr id="14360" name="Group 89"/>
            <p:cNvGrpSpPr>
              <a:grpSpLocks/>
            </p:cNvGrpSpPr>
            <p:nvPr/>
          </p:nvGrpSpPr>
          <p:grpSpPr bwMode="auto">
            <a:xfrm>
              <a:off x="3360" y="2688"/>
              <a:ext cx="2028" cy="1319"/>
              <a:chOff x="2880" y="2688"/>
              <a:chExt cx="2028" cy="1319"/>
            </a:xfrm>
          </p:grpSpPr>
          <p:pic>
            <p:nvPicPr>
              <p:cNvPr id="14364" name="Picture 61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2910" y="2688"/>
                <a:ext cx="1911" cy="1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65" name="Text Box 62"/>
              <p:cNvSpPr txBox="1">
                <a:spLocks noChangeArrowheads="1"/>
              </p:cNvSpPr>
              <p:nvPr/>
            </p:nvSpPr>
            <p:spPr bwMode="auto">
              <a:xfrm>
                <a:off x="2880" y="3714"/>
                <a:ext cx="26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-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  <p:sp>
            <p:nvSpPr>
              <p:cNvPr id="14366" name="Text Box 63"/>
              <p:cNvSpPr txBox="1">
                <a:spLocks noChangeArrowheads="1"/>
              </p:cNvSpPr>
              <p:nvPr/>
            </p:nvSpPr>
            <p:spPr bwMode="auto">
              <a:xfrm>
                <a:off x="4608" y="3715"/>
                <a:ext cx="3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+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4367" name="Text Box 64"/>
              <p:cNvSpPr txBox="1">
                <a:spLocks noChangeArrowheads="1"/>
              </p:cNvSpPr>
              <p:nvPr/>
            </p:nvSpPr>
            <p:spPr bwMode="auto">
              <a:xfrm>
                <a:off x="3799" y="377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0</a:t>
                </a:r>
                <a:endParaRPr lang="pt-BR" altLang="pt-BR" sz="1800" baseline="-25000">
                  <a:latin typeface="Times New Roman" charset="0"/>
                </a:endParaRPr>
              </a:p>
            </p:txBody>
          </p:sp>
          <p:sp>
            <p:nvSpPr>
              <p:cNvPr id="14368" name="Line 65"/>
              <p:cNvSpPr>
                <a:spLocks noChangeShapeType="1"/>
              </p:cNvSpPr>
              <p:nvPr/>
            </p:nvSpPr>
            <p:spPr bwMode="auto">
              <a:xfrm>
                <a:off x="2908" y="3751"/>
                <a:ext cx="19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4361" name="Group 87"/>
            <p:cNvGrpSpPr>
              <a:grpSpLocks/>
            </p:cNvGrpSpPr>
            <p:nvPr/>
          </p:nvGrpSpPr>
          <p:grpSpPr bwMode="auto">
            <a:xfrm>
              <a:off x="4379" y="2392"/>
              <a:ext cx="406" cy="233"/>
              <a:chOff x="3563" y="2372"/>
              <a:chExt cx="406" cy="233"/>
            </a:xfrm>
          </p:grpSpPr>
          <p:sp>
            <p:nvSpPr>
              <p:cNvPr id="14362" name="Line 67"/>
              <p:cNvSpPr>
                <a:spLocks noChangeShapeType="1"/>
              </p:cNvSpPr>
              <p:nvPr/>
            </p:nvSpPr>
            <p:spPr bwMode="auto">
              <a:xfrm flipH="1">
                <a:off x="3563" y="2492"/>
                <a:ext cx="113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14363" name="Object 1029"/>
              <p:cNvGraphicFramePr>
                <a:graphicFrameLocks noChangeAspect="1"/>
              </p:cNvGraphicFramePr>
              <p:nvPr/>
            </p:nvGraphicFramePr>
            <p:xfrm>
              <a:off x="3808" y="2372"/>
              <a:ext cx="161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44" name="Equation" r:id="rId8" imgW="177646" imgH="228402" progId="Equation.DSMT4">
                      <p:embed/>
                    </p:oleObj>
                  </mc:Choice>
                  <mc:Fallback>
                    <p:oleObj name="Equation" r:id="rId8" imgW="177646" imgH="228402" progId="Equation.DSMT4">
                      <p:embed/>
                      <p:pic>
                        <p:nvPicPr>
                          <p:cNvPr id="0" name="Object 10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2372"/>
                            <a:ext cx="161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617" name="Text Box 93"/>
          <p:cNvSpPr txBox="1">
            <a:spLocks noChangeArrowheads="1"/>
          </p:cNvSpPr>
          <p:nvPr/>
        </p:nvSpPr>
        <p:spPr bwMode="auto">
          <a:xfrm>
            <a:off x="6708815" y="5046663"/>
            <a:ext cx="287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solidFill>
                  <a:srgbClr val="FF0000"/>
                </a:solidFill>
                <a:latin typeface="Times New Roman" charset="0"/>
              </a:rPr>
              <a:t>?</a:t>
            </a:r>
            <a:endParaRPr lang="pt-BR" altLang="pt-BR" sz="160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4346" name="Text Box 51"/>
          <p:cNvSpPr txBox="1">
            <a:spLocks noChangeArrowheads="1"/>
          </p:cNvSpPr>
          <p:nvPr/>
        </p:nvSpPr>
        <p:spPr bwMode="auto">
          <a:xfrm>
            <a:off x="323850" y="2565400"/>
            <a:ext cx="3124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Hipóteses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   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: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15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sym typeface="Symbol" pitchFamily="18" charset="2"/>
              </a:rPr>
              <a:t>   H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&lt; 15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BC341-9E89-4B34-BAB0-A934868E4900}" type="slidenum">
              <a:rPr lang="pt-BR"/>
              <a:pPr>
                <a:defRPr/>
              </a:pPr>
              <a:t>14</a:t>
            </a:fld>
            <a:endParaRPr lang="pt-BR"/>
          </a:p>
        </p:txBody>
      </p:sp>
      <p:sp>
        <p:nvSpPr>
          <p:cNvPr id="34" name="Text Box 62"/>
          <p:cNvSpPr txBox="1">
            <a:spLocks noChangeArrowheads="1"/>
          </p:cNvSpPr>
          <p:nvPr/>
        </p:nvSpPr>
        <p:spPr bwMode="auto">
          <a:xfrm>
            <a:off x="357188" y="539115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Região Crítica:</a:t>
            </a:r>
          </a:p>
        </p:txBody>
      </p:sp>
      <p:grpSp>
        <p:nvGrpSpPr>
          <p:cNvPr id="37" name="Group 24"/>
          <p:cNvGrpSpPr>
            <a:grpSpLocks/>
          </p:cNvGrpSpPr>
          <p:nvPr/>
        </p:nvGrpSpPr>
        <p:grpSpPr bwMode="auto">
          <a:xfrm>
            <a:off x="6146800" y="4291013"/>
            <a:ext cx="560388" cy="592137"/>
            <a:chOff x="2767" y="2641"/>
            <a:chExt cx="353" cy="373"/>
          </a:xfrm>
        </p:grpSpPr>
        <p:sp>
          <p:nvSpPr>
            <p:cNvPr id="14358" name="Line 25"/>
            <p:cNvSpPr>
              <a:spLocks noChangeShapeType="1"/>
            </p:cNvSpPr>
            <p:nvPr/>
          </p:nvSpPr>
          <p:spPr bwMode="auto">
            <a:xfrm flipH="1" flipV="1">
              <a:off x="2928" y="277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4359" name="Object 11"/>
            <p:cNvGraphicFramePr>
              <a:graphicFrameLocks noChangeAspect="1"/>
            </p:cNvGraphicFramePr>
            <p:nvPr/>
          </p:nvGraphicFramePr>
          <p:xfrm>
            <a:off x="2767" y="2641"/>
            <a:ext cx="21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5" name="Equation" r:id="rId10" imgW="241091" imgH="177646" progId="Equation.DSMT4">
                    <p:embed/>
                  </p:oleObj>
                </mc:Choice>
                <mc:Fallback>
                  <p:oleObj name="Equation" r:id="rId10" imgW="241091" imgH="177646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2641"/>
                          <a:ext cx="21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2" name="Freeform 69"/>
          <p:cNvSpPr>
            <a:spLocks/>
          </p:cNvSpPr>
          <p:nvPr/>
        </p:nvSpPr>
        <p:spPr bwMode="auto">
          <a:xfrm flipH="1">
            <a:off x="6891338" y="3440113"/>
            <a:ext cx="1781175" cy="1630362"/>
          </a:xfrm>
          <a:custGeom>
            <a:avLst/>
            <a:gdLst>
              <a:gd name="T0" fmla="*/ 2147483647 w 1122"/>
              <a:gd name="T1" fmla="*/ 2147483647 h 1027"/>
              <a:gd name="T2" fmla="*/ 2147483647 w 1122"/>
              <a:gd name="T3" fmla="*/ 2147483647 h 1027"/>
              <a:gd name="T4" fmla="*/ 2147483647 w 1122"/>
              <a:gd name="T5" fmla="*/ 2147483647 h 1027"/>
              <a:gd name="T6" fmla="*/ 2147483647 w 1122"/>
              <a:gd name="T7" fmla="*/ 2147483647 h 1027"/>
              <a:gd name="T8" fmla="*/ 2147483647 w 1122"/>
              <a:gd name="T9" fmla="*/ 2147483647 h 1027"/>
              <a:gd name="T10" fmla="*/ 2147483647 w 1122"/>
              <a:gd name="T11" fmla="*/ 2147483647 h 1027"/>
              <a:gd name="T12" fmla="*/ 2147483647 w 1122"/>
              <a:gd name="T13" fmla="*/ 2147483647 h 1027"/>
              <a:gd name="T14" fmla="*/ 2147483647 w 1122"/>
              <a:gd name="T15" fmla="*/ 2147483647 h 1027"/>
              <a:gd name="T16" fmla="*/ 2147483647 w 1122"/>
              <a:gd name="T17" fmla="*/ 2147483647 h 1027"/>
              <a:gd name="T18" fmla="*/ 2147483647 w 1122"/>
              <a:gd name="T19" fmla="*/ 2147483647 h 1027"/>
              <a:gd name="T20" fmla="*/ 2147483647 w 1122"/>
              <a:gd name="T21" fmla="*/ 0 h 1027"/>
              <a:gd name="T22" fmla="*/ 2147483647 w 1122"/>
              <a:gd name="T23" fmla="*/ 0 h 1027"/>
              <a:gd name="T24" fmla="*/ 2147483647 w 1122"/>
              <a:gd name="T25" fmla="*/ 2147483647 h 1027"/>
              <a:gd name="T26" fmla="*/ 2147483647 w 1122"/>
              <a:gd name="T27" fmla="*/ 2147483647 h 1027"/>
              <a:gd name="T28" fmla="*/ 2147483647 w 1122"/>
              <a:gd name="T29" fmla="*/ 2147483647 h 1027"/>
              <a:gd name="T30" fmla="*/ 2147483647 w 1122"/>
              <a:gd name="T31" fmla="*/ 2147483647 h 1027"/>
              <a:gd name="T32" fmla="*/ 2147483647 w 1122"/>
              <a:gd name="T33" fmla="*/ 2147483647 h 1027"/>
              <a:gd name="T34" fmla="*/ 2147483647 w 1122"/>
              <a:gd name="T35" fmla="*/ 2147483647 h 1027"/>
              <a:gd name="T36" fmla="*/ 2147483647 w 1122"/>
              <a:gd name="T37" fmla="*/ 2147483647 h 1027"/>
              <a:gd name="T38" fmla="*/ 2147483647 w 1122"/>
              <a:gd name="T39" fmla="*/ 2147483647 h 1027"/>
              <a:gd name="T40" fmla="*/ 2147483647 w 1122"/>
              <a:gd name="T41" fmla="*/ 2147483647 h 1027"/>
              <a:gd name="T42" fmla="*/ 2147483647 w 1122"/>
              <a:gd name="T43" fmla="*/ 2147483647 h 1027"/>
              <a:gd name="T44" fmla="*/ 2147483647 w 1122"/>
              <a:gd name="T45" fmla="*/ 2147483647 h 1027"/>
              <a:gd name="T46" fmla="*/ 0 w 1122"/>
              <a:gd name="T47" fmla="*/ 2147483647 h 1027"/>
              <a:gd name="T48" fmla="*/ 2147483647 w 1122"/>
              <a:gd name="T49" fmla="*/ 2147483647 h 1027"/>
              <a:gd name="T50" fmla="*/ 2147483647 w 1122"/>
              <a:gd name="T51" fmla="*/ 2147483647 h 1027"/>
              <a:gd name="T52" fmla="*/ 2147483647 w 1122"/>
              <a:gd name="T53" fmla="*/ 2147483647 h 1027"/>
              <a:gd name="T54" fmla="*/ 2147483647 w 1122"/>
              <a:gd name="T55" fmla="*/ 2147483647 h 1027"/>
              <a:gd name="T56" fmla="*/ 2147483647 w 1122"/>
              <a:gd name="T57" fmla="*/ 2147483647 h 1027"/>
              <a:gd name="T58" fmla="*/ 2147483647 w 1122"/>
              <a:gd name="T59" fmla="*/ 2147483647 h 1027"/>
              <a:gd name="T60" fmla="*/ 2147483647 w 1122"/>
              <a:gd name="T61" fmla="*/ 2147483647 h 1027"/>
              <a:gd name="T62" fmla="*/ 2147483647 w 1122"/>
              <a:gd name="T63" fmla="*/ 2147483647 h 1027"/>
              <a:gd name="T64" fmla="*/ 2147483647 w 1122"/>
              <a:gd name="T65" fmla="*/ 2147483647 h 1027"/>
              <a:gd name="T66" fmla="*/ 2147483647 w 1122"/>
              <a:gd name="T67" fmla="*/ 2147483647 h 1027"/>
              <a:gd name="T68" fmla="*/ 2147483647 w 1122"/>
              <a:gd name="T69" fmla="*/ 2147483647 h 102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122"/>
              <a:gd name="T106" fmla="*/ 0 h 1027"/>
              <a:gd name="T107" fmla="*/ 1122 w 1122"/>
              <a:gd name="T108" fmla="*/ 1027 h 102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122" h="1027">
                <a:moveTo>
                  <a:pt x="536" y="540"/>
                </a:moveTo>
                <a:lnTo>
                  <a:pt x="565" y="470"/>
                </a:lnTo>
                <a:lnTo>
                  <a:pt x="591" y="397"/>
                </a:lnTo>
                <a:lnTo>
                  <a:pt x="620" y="319"/>
                </a:lnTo>
                <a:lnTo>
                  <a:pt x="655" y="240"/>
                </a:lnTo>
                <a:lnTo>
                  <a:pt x="684" y="173"/>
                </a:lnTo>
                <a:lnTo>
                  <a:pt x="712" y="109"/>
                </a:lnTo>
                <a:lnTo>
                  <a:pt x="744" y="59"/>
                </a:lnTo>
                <a:lnTo>
                  <a:pt x="770" y="27"/>
                </a:lnTo>
                <a:lnTo>
                  <a:pt x="802" y="4"/>
                </a:lnTo>
                <a:lnTo>
                  <a:pt x="824" y="0"/>
                </a:lnTo>
                <a:lnTo>
                  <a:pt x="850" y="0"/>
                </a:lnTo>
                <a:lnTo>
                  <a:pt x="872" y="16"/>
                </a:lnTo>
                <a:lnTo>
                  <a:pt x="904" y="45"/>
                </a:lnTo>
                <a:lnTo>
                  <a:pt x="940" y="96"/>
                </a:lnTo>
                <a:lnTo>
                  <a:pt x="968" y="164"/>
                </a:lnTo>
                <a:lnTo>
                  <a:pt x="997" y="230"/>
                </a:lnTo>
                <a:lnTo>
                  <a:pt x="1035" y="323"/>
                </a:lnTo>
                <a:lnTo>
                  <a:pt x="1063" y="397"/>
                </a:lnTo>
                <a:lnTo>
                  <a:pt x="1095" y="463"/>
                </a:lnTo>
                <a:lnTo>
                  <a:pt x="1111" y="508"/>
                </a:lnTo>
                <a:lnTo>
                  <a:pt x="1122" y="538"/>
                </a:lnTo>
                <a:lnTo>
                  <a:pt x="1122" y="1026"/>
                </a:lnTo>
                <a:lnTo>
                  <a:pt x="0" y="1027"/>
                </a:lnTo>
                <a:lnTo>
                  <a:pt x="125" y="1013"/>
                </a:lnTo>
                <a:lnTo>
                  <a:pt x="188" y="996"/>
                </a:lnTo>
                <a:lnTo>
                  <a:pt x="236" y="982"/>
                </a:lnTo>
                <a:lnTo>
                  <a:pt x="274" y="958"/>
                </a:lnTo>
                <a:lnTo>
                  <a:pt x="303" y="936"/>
                </a:lnTo>
                <a:lnTo>
                  <a:pt x="346" y="895"/>
                </a:lnTo>
                <a:lnTo>
                  <a:pt x="380" y="854"/>
                </a:lnTo>
                <a:lnTo>
                  <a:pt x="413" y="806"/>
                </a:lnTo>
                <a:lnTo>
                  <a:pt x="444" y="751"/>
                </a:lnTo>
                <a:lnTo>
                  <a:pt x="490" y="660"/>
                </a:lnTo>
                <a:lnTo>
                  <a:pt x="536" y="54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7196138" y="4418013"/>
          <a:ext cx="454025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12" imgW="317087" imgH="177569" progId="Equation.DSMT4">
                  <p:embed/>
                </p:oleObj>
              </mc:Choice>
              <mc:Fallback>
                <p:oleObj name="Equation" r:id="rId12" imgW="317087" imgH="17756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138" y="4418013"/>
                        <a:ext cx="454025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54"/>
          <p:cNvGrpSpPr>
            <a:grpSpLocks/>
          </p:cNvGrpSpPr>
          <p:nvPr/>
        </p:nvGrpSpPr>
        <p:grpSpPr bwMode="auto">
          <a:xfrm>
            <a:off x="6891338" y="5432425"/>
            <a:ext cx="1655762" cy="733425"/>
            <a:chOff x="1322" y="3263"/>
            <a:chExt cx="1043" cy="462"/>
          </a:xfrm>
        </p:grpSpPr>
        <p:sp>
          <p:nvSpPr>
            <p:cNvPr id="14356" name="AutoShape 52"/>
            <p:cNvSpPr>
              <a:spLocks/>
            </p:cNvSpPr>
            <p:nvPr/>
          </p:nvSpPr>
          <p:spPr bwMode="auto">
            <a:xfrm rot="5400000">
              <a:off x="1796" y="2789"/>
              <a:ext cx="95" cy="1043"/>
            </a:xfrm>
            <a:prstGeom prst="rightBrace">
              <a:avLst>
                <a:gd name="adj1" fmla="val 5418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4357" name="Text Box 53"/>
            <p:cNvSpPr txBox="1">
              <a:spLocks noChangeArrowheads="1"/>
            </p:cNvSpPr>
            <p:nvPr/>
          </p:nvSpPr>
          <p:spPr bwMode="auto">
            <a:xfrm>
              <a:off x="1460" y="3359"/>
              <a:ext cx="67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aceitação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de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/>
                <a:t> </a:t>
              </a:r>
            </a:p>
          </p:txBody>
        </p:sp>
      </p:grp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2987675" y="4602163"/>
          <a:ext cx="188912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14" imgW="1320227" imgH="609336" progId="Equation.DSMT4">
                  <p:embed/>
                </p:oleObj>
              </mc:Choice>
              <mc:Fallback>
                <p:oleObj name="Equation" r:id="rId14" imgW="1320227" imgH="609336" progId="Equation.DSMT4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602163"/>
                        <a:ext cx="188912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38"/>
          <p:cNvGrpSpPr>
            <a:grpSpLocks/>
          </p:cNvGrpSpPr>
          <p:nvPr/>
        </p:nvGrpSpPr>
        <p:grpSpPr bwMode="auto">
          <a:xfrm>
            <a:off x="250825" y="1512888"/>
            <a:ext cx="8664575" cy="1077912"/>
            <a:chOff x="158" y="953"/>
            <a:chExt cx="5458" cy="679"/>
          </a:xfrm>
        </p:grpSpPr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158" y="953"/>
              <a:ext cx="5458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5763" indent="-385763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Uma </a:t>
              </a:r>
              <a:r>
                <a:rPr lang="pt-BR" altLang="pt-BR" sz="1600" dirty="0" err="1"/>
                <a:t>v.a</a:t>
              </a:r>
              <a:r>
                <a:rPr lang="pt-BR" altLang="pt-BR" sz="1600" dirty="0"/>
                <a:t>. qualquer tem uma distribuição normal com média </a:t>
              </a:r>
              <a:r>
                <a:rPr lang="pt-BR" altLang="pt-BR" sz="1600" i="1" dirty="0">
                  <a:latin typeface="Symbol" pitchFamily="18" charset="2"/>
                </a:rPr>
                <a:t>m</a:t>
              </a:r>
              <a:r>
                <a:rPr lang="pt-BR" altLang="pt-BR" sz="1600" dirty="0"/>
                <a:t> e variância </a:t>
              </a:r>
              <a:r>
                <a:rPr lang="pt-BR" altLang="pt-BR" sz="1600" i="1" dirty="0">
                  <a:latin typeface="Symbol" pitchFamily="18" charset="2"/>
                </a:rPr>
                <a:t>s</a:t>
              </a:r>
              <a:r>
                <a:rPr lang="pt-BR" altLang="pt-BR" sz="1600" baseline="30000" dirty="0">
                  <a:latin typeface="Times New Roman" charset="0"/>
                </a:rPr>
                <a:t>2</a:t>
              </a:r>
              <a:r>
                <a:rPr lang="pt-BR" altLang="pt-BR" sz="1600" dirty="0"/>
                <a:t> desconhecidas. Retira-se uma amostra de </a:t>
              </a:r>
              <a:r>
                <a:rPr lang="pt-BR" altLang="pt-BR" sz="1600" dirty="0">
                  <a:latin typeface="Times New Roman" charset="0"/>
                </a:rPr>
                <a:t>25</a:t>
              </a:r>
              <a:r>
                <a:rPr lang="pt-BR" altLang="pt-BR" sz="1600" dirty="0"/>
                <a:t> valores e calcula-se a média amostral e a variância amostral. Supondo que                e </a:t>
              </a:r>
              <a:r>
                <a:rPr lang="pt-BR" altLang="pt-BR" sz="1600" i="1" dirty="0">
                  <a:latin typeface="Times New Roman" charset="0"/>
                </a:rPr>
                <a:t>s</a:t>
              </a:r>
              <a:r>
                <a:rPr lang="pt-BR" altLang="pt-BR" sz="1600" baseline="30000" dirty="0">
                  <a:latin typeface="Times New Roman" charset="0"/>
                </a:rPr>
                <a:t>2</a:t>
              </a:r>
              <a:r>
                <a:rPr lang="pt-BR" altLang="pt-BR" sz="1600" dirty="0">
                  <a:latin typeface="Times New Roman" charset="0"/>
                </a:rPr>
                <a:t> = 4,5</a:t>
              </a:r>
              <a:r>
                <a:rPr lang="pt-BR" altLang="pt-BR" sz="1600" dirty="0"/>
                <a:t>, teste a hipótese unilateral de que </a:t>
              </a:r>
              <a:r>
                <a:rPr lang="pt-BR" altLang="pt-BR" sz="1600" i="1" dirty="0">
                  <a:latin typeface="Symbol" pitchFamily="18" charset="2"/>
                </a:rPr>
                <a:t>m</a:t>
              </a:r>
              <a:r>
                <a:rPr lang="pt-BR" altLang="pt-BR" sz="1600" dirty="0">
                  <a:latin typeface="Times New Roman" charset="0"/>
                </a:rPr>
                <a:t> = 15</a:t>
              </a:r>
              <a:r>
                <a:rPr lang="pt-BR" altLang="pt-BR" sz="1600" dirty="0"/>
                <a:t>. Considere </a:t>
              </a:r>
              <a:r>
                <a:rPr lang="pt-BR" altLang="pt-BR" sz="1600" i="1" dirty="0">
                  <a:sym typeface="Symbol"/>
                </a:rPr>
                <a:t></a:t>
              </a:r>
              <a:r>
                <a:rPr lang="pt-BR" altLang="pt-BR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= </a:t>
              </a:r>
              <a:r>
                <a:rPr lang="pt-BR" alt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1%</a:t>
              </a:r>
              <a:r>
                <a:rPr lang="pt-BR" altLang="pt-BR" sz="1600" dirty="0"/>
                <a:t>.</a:t>
              </a:r>
            </a:p>
          </p:txBody>
        </p:sp>
        <p:graphicFrame>
          <p:nvGraphicFramePr>
            <p:cNvPr id="3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2180999"/>
                </p:ext>
              </p:extLst>
            </p:nvPr>
          </p:nvGraphicFramePr>
          <p:xfrm>
            <a:off x="1837" y="1260"/>
            <a:ext cx="537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8" name="Equation" r:id="rId16" imgW="596641" imgH="215806" progId="Equation.DSMT4">
                    <p:embed/>
                  </p:oleObj>
                </mc:Choice>
                <mc:Fallback>
                  <p:oleObj name="Equation" r:id="rId16" imgW="596641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1260"/>
                          <a:ext cx="537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Text Box 93"/>
          <p:cNvSpPr txBox="1">
            <a:spLocks noChangeArrowheads="1"/>
          </p:cNvSpPr>
          <p:nvPr/>
        </p:nvSpPr>
        <p:spPr bwMode="auto">
          <a:xfrm>
            <a:off x="6469843" y="5091263"/>
            <a:ext cx="76520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36000" tIns="0" rIns="3600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Times New Roman" charset="0"/>
              </a:rPr>
              <a:t>- 2,492</a:t>
            </a:r>
            <a:r>
              <a:rPr lang="pt-BR" altLang="pt-BR" sz="1800" i="1" baseline="-25000" dirty="0">
                <a:latin typeface="Times New Roman" charset="0"/>
              </a:rPr>
              <a:t> </a:t>
            </a:r>
            <a:endParaRPr lang="pt-BR" altLang="pt-BR" sz="1600" dirty="0">
              <a:latin typeface="Times New Roman" charset="0"/>
            </a:endParaRPr>
          </a:p>
        </p:txBody>
      </p:sp>
      <p:sp>
        <p:nvSpPr>
          <p:cNvPr id="40" name="Text Box 64"/>
          <p:cNvSpPr txBox="1">
            <a:spLocks noChangeArrowheads="1"/>
          </p:cNvSpPr>
          <p:nvPr/>
        </p:nvSpPr>
        <p:spPr bwMode="auto">
          <a:xfrm>
            <a:off x="661988" y="5727700"/>
            <a:ext cx="5305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/>
              <a:t>aceito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se </a:t>
            </a:r>
            <a:r>
              <a:rPr lang="pt-BR" altLang="pt-BR" sz="1600" i="1">
                <a:latin typeface="Times New Roman" charset="0"/>
              </a:rPr>
              <a:t>t</a:t>
            </a:r>
            <a:r>
              <a:rPr lang="pt-BR" altLang="pt-BR" sz="1600">
                <a:latin typeface="Times New Roman" charset="0"/>
              </a:rPr>
              <a:t> &gt; -2,492</a:t>
            </a:r>
            <a:endParaRPr lang="pt-BR" altLang="pt-BR" sz="1600" i="1" baseline="-25000">
              <a:latin typeface="Times New Roman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1600"/>
              <a:t>rejeito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caso contrário</a:t>
            </a:r>
            <a:endParaRPr lang="pt-BR" altLang="pt-BR" sz="1600" i="1">
              <a:sym typeface="Symbol" pitchFamily="18" charset="2"/>
            </a:endParaRPr>
          </a:p>
        </p:txBody>
      </p:sp>
      <p:sp>
        <p:nvSpPr>
          <p:cNvPr id="41" name="Text Box 65"/>
          <p:cNvSpPr txBox="1">
            <a:spLocks noChangeArrowheads="1"/>
          </p:cNvSpPr>
          <p:nvPr/>
        </p:nvSpPr>
        <p:spPr bwMode="auto">
          <a:xfrm>
            <a:off x="357188" y="6311900"/>
            <a:ext cx="85137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Conclusão: rejeito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, ou seja, a média é significativamente (a 1%) menor que 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/>
      <p:bldP spid="34" grpId="0" autoUpdateAnimBg="0"/>
      <p:bldP spid="14352" grpId="0" animBg="1"/>
      <p:bldP spid="39" grpId="0" animBg="1"/>
      <p:bldP spid="40" grpId="0" build="p" autoUpdateAnimBg="0"/>
      <p:bldP spid="4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914400" y="2455863"/>
          <a:ext cx="13811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4" imgW="964781" imgH="634725" progId="Equation.DSMT4">
                  <p:embed/>
                </p:oleObj>
              </mc:Choice>
              <mc:Fallback>
                <p:oleObj name="Equation" r:id="rId4" imgW="964781" imgH="63472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55863"/>
                        <a:ext cx="13811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Teste de Hipótese para </a:t>
            </a:r>
            <a:r>
              <a:rPr lang="pt-BR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endParaRPr lang="pt-BR" i="1" dirty="0">
              <a:sym typeface="Symbol" pitchFamily="18" charset="2"/>
            </a:endParaRP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685800" y="1447800"/>
            <a:ext cx="3454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Hipóteses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   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: </a:t>
            </a:r>
            <a:r>
              <a:rPr lang="pt-BR" altLang="pt-BR" sz="1600" i="1">
                <a:latin typeface="Times New Roman" charset="0"/>
                <a:cs typeface="Times New Roman" charset="0"/>
                <a:sym typeface="Symbol" pitchFamily="18" charset="2"/>
              </a:rPr>
              <a:t>p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</a:t>
            </a:r>
            <a:r>
              <a:rPr lang="pt-BR" altLang="pt-BR" sz="1600" i="1">
                <a:latin typeface="Times New Roman" charset="0"/>
                <a:cs typeface="Times New Roman" charset="0"/>
                <a:sym typeface="Symbol" pitchFamily="18" charset="2"/>
              </a:rPr>
              <a:t>p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0</a:t>
            </a:r>
            <a:endParaRPr lang="pt-BR" altLang="pt-BR" sz="1600" baseline="-25000">
              <a:latin typeface="Times New Roman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sym typeface="Symbol" pitchFamily="18" charset="2"/>
              </a:rPr>
              <a:t>   H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>
                <a:sym typeface="Symbol" pitchFamily="18" charset="2"/>
              </a:rPr>
              <a:t> </a:t>
            </a:r>
            <a:r>
              <a:rPr lang="pt-BR" altLang="pt-BR" sz="1600" i="1">
                <a:latin typeface="Times New Roman" charset="0"/>
                <a:cs typeface="Times New Roman" charset="0"/>
                <a:sym typeface="Symbol" pitchFamily="18" charset="2"/>
              </a:rPr>
              <a:t>p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 </a:t>
            </a:r>
            <a:r>
              <a:rPr lang="pt-BR" altLang="pt-BR" sz="1600" i="1">
                <a:latin typeface="Times New Roman" charset="0"/>
                <a:cs typeface="Times New Roman" charset="0"/>
                <a:sym typeface="Symbol" pitchFamily="18" charset="2"/>
              </a:rPr>
              <a:t>p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0</a:t>
            </a:r>
            <a:endParaRPr lang="pt-BR" altLang="pt-BR" sz="1600"/>
          </a:p>
        </p:txBody>
      </p:sp>
      <p:sp>
        <p:nvSpPr>
          <p:cNvPr id="44037" name="Text Box 8"/>
          <p:cNvSpPr txBox="1">
            <a:spLocks noChangeArrowheads="1"/>
          </p:cNvSpPr>
          <p:nvPr/>
        </p:nvSpPr>
        <p:spPr bwMode="auto">
          <a:xfrm>
            <a:off x="762000" y="342900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é verdadeira, então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914400" y="3794125"/>
          <a:ext cx="18335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6" imgW="1282700" imgH="635000" progId="Equation.DSMT4">
                  <p:embed/>
                </p:oleObj>
              </mc:Choice>
              <mc:Fallback>
                <p:oleObj name="Equation" r:id="rId6" imgW="1282700" imgH="635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94125"/>
                        <a:ext cx="183356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762000" y="476885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Região Crítica:</a:t>
            </a:r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1066800" y="5105400"/>
            <a:ext cx="5233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aceito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se </a:t>
            </a:r>
            <a:r>
              <a:rPr lang="pt-BR" altLang="pt-BR" sz="1600" dirty="0">
                <a:latin typeface="Times New Roman" charset="0"/>
              </a:rPr>
              <a:t>–</a:t>
            </a:r>
            <a:r>
              <a:rPr lang="pt-BR" altLang="pt-BR" sz="1600" i="1" dirty="0" err="1">
                <a:latin typeface="Times New Roman" charset="0"/>
              </a:rPr>
              <a:t>z</a:t>
            </a:r>
            <a:r>
              <a:rPr lang="pt-BR" altLang="pt-BR" sz="1600" i="1" baseline="-25000" dirty="0" err="1">
                <a:latin typeface="Times New Roman" charset="0"/>
              </a:rPr>
              <a:t>crít</a:t>
            </a:r>
            <a:r>
              <a:rPr lang="pt-BR" altLang="pt-BR" sz="1600" dirty="0">
                <a:latin typeface="Times New Roman" charset="0"/>
              </a:rPr>
              <a:t> &lt; </a:t>
            </a:r>
            <a:r>
              <a:rPr lang="pt-BR" altLang="pt-BR" sz="1600" i="1" dirty="0">
                <a:latin typeface="Times New Roman" charset="0"/>
              </a:rPr>
              <a:t>z</a:t>
            </a:r>
            <a:r>
              <a:rPr lang="pt-BR" altLang="pt-BR" sz="1600" dirty="0">
                <a:latin typeface="Times New Roman" charset="0"/>
              </a:rPr>
              <a:t> &lt; </a:t>
            </a:r>
            <a:r>
              <a:rPr lang="pt-BR" altLang="pt-BR" sz="1600" i="1" dirty="0" err="1">
                <a:latin typeface="Times New Roman" charset="0"/>
              </a:rPr>
              <a:t>z</a:t>
            </a:r>
            <a:r>
              <a:rPr lang="pt-BR" altLang="pt-BR" sz="1600" i="1" baseline="-25000" dirty="0" err="1">
                <a:latin typeface="Times New Roman" charset="0"/>
              </a:rPr>
              <a:t>crít</a:t>
            </a:r>
            <a:r>
              <a:rPr lang="pt-BR" altLang="pt-BR" sz="1600" dirty="0"/>
              <a:t>    </a:t>
            </a:r>
            <a:r>
              <a:rPr lang="pt-BR" altLang="pt-BR" sz="1600" dirty="0">
                <a:sym typeface="Symbol" pitchFamily="18" charset="2"/>
              </a:rPr>
              <a:t> </a:t>
            </a:r>
            <a:r>
              <a:rPr lang="pt-BR" altLang="pt-BR" sz="1600" i="1" dirty="0">
                <a:latin typeface="Times New Roman" charset="0"/>
                <a:sym typeface="Symbol" pitchFamily="18" charset="2"/>
              </a:rPr>
              <a:t>P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(</a:t>
            </a:r>
            <a:r>
              <a:rPr lang="pt-BR" altLang="pt-BR" sz="1600" dirty="0">
                <a:latin typeface="Times New Roman" charset="0"/>
              </a:rPr>
              <a:t>–</a:t>
            </a:r>
            <a:r>
              <a:rPr lang="pt-BR" altLang="pt-BR" sz="1600" i="1" dirty="0" err="1">
                <a:latin typeface="Times New Roman" charset="0"/>
              </a:rPr>
              <a:t>z</a:t>
            </a:r>
            <a:r>
              <a:rPr lang="pt-BR" altLang="pt-BR" sz="1600" i="1" baseline="-25000" dirty="0" err="1">
                <a:latin typeface="Times New Roman" charset="0"/>
              </a:rPr>
              <a:t>crít</a:t>
            </a:r>
            <a:r>
              <a:rPr lang="pt-BR" altLang="pt-BR" sz="1600" dirty="0">
                <a:latin typeface="Times New Roman" charset="0"/>
              </a:rPr>
              <a:t> &lt; </a:t>
            </a:r>
            <a:r>
              <a:rPr lang="pt-BR" altLang="pt-BR" sz="1600" i="1" dirty="0">
                <a:latin typeface="Times New Roman" charset="0"/>
              </a:rPr>
              <a:t>z</a:t>
            </a:r>
            <a:r>
              <a:rPr lang="pt-BR" altLang="pt-BR" sz="1600" dirty="0">
                <a:latin typeface="Times New Roman" charset="0"/>
              </a:rPr>
              <a:t> &lt; </a:t>
            </a:r>
            <a:r>
              <a:rPr lang="pt-BR" altLang="pt-BR" sz="1600" i="1" dirty="0" err="1">
                <a:latin typeface="Times New Roman" charset="0"/>
              </a:rPr>
              <a:t>z</a:t>
            </a:r>
            <a:r>
              <a:rPr lang="pt-BR" altLang="pt-BR" sz="1600" i="1" baseline="-25000" dirty="0" err="1">
                <a:latin typeface="Times New Roman" charset="0"/>
              </a:rPr>
              <a:t>crít</a:t>
            </a:r>
            <a:r>
              <a:rPr lang="pt-BR" altLang="pt-BR" sz="1600" dirty="0">
                <a:latin typeface="Times New Roman" charset="0"/>
              </a:rPr>
              <a:t>) = 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1 -</a:t>
            </a:r>
            <a:r>
              <a:rPr lang="pt-BR" altLang="pt-BR" sz="1600" dirty="0">
                <a:sym typeface="Symbol" pitchFamily="18" charset="2"/>
              </a:rPr>
              <a:t> </a:t>
            </a:r>
            <a:r>
              <a:rPr lang="pt-BR" altLang="pt-BR" sz="1600" i="1" dirty="0">
                <a:sym typeface="Symbol" pitchFamily="18" charset="2"/>
              </a:rPr>
              <a:t></a:t>
            </a:r>
            <a:endParaRPr lang="pt-BR" altLang="pt-BR" sz="1600" i="1" baseline="-25000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rejeito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caso contrário    </a:t>
            </a:r>
            <a:r>
              <a:rPr lang="pt-BR" altLang="pt-BR" sz="1600" dirty="0">
                <a:sym typeface="Symbol" pitchFamily="18" charset="2"/>
              </a:rPr>
              <a:t> </a:t>
            </a:r>
            <a:r>
              <a:rPr lang="pt-BR" altLang="pt-BR" sz="1600" i="1" dirty="0">
                <a:latin typeface="Times New Roman" charset="0"/>
                <a:sym typeface="Symbol" pitchFamily="18" charset="2"/>
              </a:rPr>
              <a:t>P</a:t>
            </a:r>
            <a:r>
              <a:rPr lang="pt-BR" altLang="pt-BR" sz="1600" dirty="0">
                <a:latin typeface="Times New Roman" charset="0"/>
              </a:rPr>
              <a:t>(|</a:t>
            </a:r>
            <a:r>
              <a:rPr lang="pt-BR" altLang="pt-BR" sz="1600" i="1" dirty="0">
                <a:latin typeface="Times New Roman" charset="0"/>
              </a:rPr>
              <a:t>z|</a:t>
            </a:r>
            <a:r>
              <a:rPr lang="pt-BR" altLang="pt-BR" sz="1600" dirty="0">
                <a:latin typeface="Times New Roman" charset="0"/>
              </a:rPr>
              <a:t> &gt; </a:t>
            </a:r>
            <a:r>
              <a:rPr lang="pt-BR" altLang="pt-BR" sz="1600" i="1" dirty="0" err="1">
                <a:latin typeface="Times New Roman" charset="0"/>
              </a:rPr>
              <a:t>z</a:t>
            </a:r>
            <a:r>
              <a:rPr lang="pt-BR" altLang="pt-BR" sz="1600" i="1" baseline="-25000" dirty="0" err="1">
                <a:latin typeface="Times New Roman" charset="0"/>
              </a:rPr>
              <a:t>crít</a:t>
            </a:r>
            <a:r>
              <a:rPr lang="pt-BR" altLang="pt-BR" sz="1600" dirty="0">
                <a:latin typeface="Times New Roman" charset="0"/>
              </a:rPr>
              <a:t>) = </a:t>
            </a:r>
            <a:r>
              <a:rPr lang="pt-BR" altLang="pt-BR" sz="1600" i="1" dirty="0">
                <a:sym typeface="Symbol" pitchFamily="18" charset="2"/>
              </a:rPr>
              <a:t></a:t>
            </a:r>
          </a:p>
        </p:txBody>
      </p:sp>
      <p:sp>
        <p:nvSpPr>
          <p:cNvPr id="30" name="Text Box 49"/>
          <p:cNvSpPr txBox="1">
            <a:spLocks noChangeArrowheads="1"/>
          </p:cNvSpPr>
          <p:nvPr/>
        </p:nvSpPr>
        <p:spPr bwMode="auto">
          <a:xfrm>
            <a:off x="762000" y="5911850"/>
            <a:ext cx="61061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Conclusão (sempre associada a um nível de significância </a:t>
            </a:r>
            <a:r>
              <a:rPr lang="pt-BR" altLang="pt-BR" sz="1600" i="1" dirty="0">
                <a:sym typeface="Symbol" pitchFamily="18" charset="2"/>
              </a:rPr>
              <a:t></a:t>
            </a:r>
            <a:r>
              <a:rPr lang="pt-BR" altLang="pt-BR" sz="1600" dirty="0"/>
              <a:t>)</a:t>
            </a:r>
          </a:p>
        </p:txBody>
      </p:sp>
      <p:grpSp>
        <p:nvGrpSpPr>
          <p:cNvPr id="15370" name="Group 22"/>
          <p:cNvGrpSpPr>
            <a:grpSpLocks/>
          </p:cNvGrpSpPr>
          <p:nvPr/>
        </p:nvGrpSpPr>
        <p:grpSpPr bwMode="auto">
          <a:xfrm>
            <a:off x="4876800" y="1828800"/>
            <a:ext cx="3217863" cy="2154238"/>
            <a:chOff x="2988" y="1824"/>
            <a:chExt cx="2579" cy="1728"/>
          </a:xfrm>
        </p:grpSpPr>
        <p:grpSp>
          <p:nvGrpSpPr>
            <p:cNvPr id="15401" name="Group 23"/>
            <p:cNvGrpSpPr>
              <a:grpSpLocks/>
            </p:cNvGrpSpPr>
            <p:nvPr/>
          </p:nvGrpSpPr>
          <p:grpSpPr bwMode="auto">
            <a:xfrm>
              <a:off x="2988" y="1872"/>
              <a:ext cx="2579" cy="1680"/>
              <a:chOff x="2988" y="1872"/>
              <a:chExt cx="2579" cy="1680"/>
            </a:xfrm>
          </p:grpSpPr>
          <p:pic>
            <p:nvPicPr>
              <p:cNvPr id="15404" name="Picture 2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026" y="1872"/>
                <a:ext cx="2432" cy="1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05" name="Text Box 25"/>
              <p:cNvSpPr txBox="1">
                <a:spLocks noChangeArrowheads="1"/>
              </p:cNvSpPr>
              <p:nvPr/>
            </p:nvSpPr>
            <p:spPr bwMode="auto">
              <a:xfrm>
                <a:off x="2988" y="3179"/>
                <a:ext cx="340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-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  <p:sp>
            <p:nvSpPr>
              <p:cNvPr id="15406" name="Text Box 26"/>
              <p:cNvSpPr txBox="1">
                <a:spLocks noChangeArrowheads="1"/>
              </p:cNvSpPr>
              <p:nvPr/>
            </p:nvSpPr>
            <p:spPr bwMode="auto">
              <a:xfrm>
                <a:off x="5186" y="3180"/>
                <a:ext cx="381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+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  <p:sp>
            <p:nvSpPr>
              <p:cNvPr id="15407" name="Text Box 27"/>
              <p:cNvSpPr txBox="1">
                <a:spLocks noChangeArrowheads="1"/>
              </p:cNvSpPr>
              <p:nvPr/>
            </p:nvSpPr>
            <p:spPr bwMode="auto">
              <a:xfrm>
                <a:off x="4157" y="3258"/>
                <a:ext cx="239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5408" name="Line 28"/>
              <p:cNvSpPr>
                <a:spLocks noChangeShapeType="1"/>
              </p:cNvSpPr>
              <p:nvPr/>
            </p:nvSpPr>
            <p:spPr bwMode="auto">
              <a:xfrm>
                <a:off x="3024" y="3226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5402" name="Line 29"/>
            <p:cNvSpPr>
              <a:spLocks noChangeShapeType="1"/>
            </p:cNvSpPr>
            <p:nvPr/>
          </p:nvSpPr>
          <p:spPr bwMode="auto">
            <a:xfrm flipH="1">
              <a:off x="4512" y="196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5403" name="Object 30"/>
            <p:cNvGraphicFramePr>
              <a:graphicFrameLocks noChangeAspect="1"/>
            </p:cNvGraphicFramePr>
            <p:nvPr/>
          </p:nvGraphicFramePr>
          <p:xfrm>
            <a:off x="4656" y="1824"/>
            <a:ext cx="41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4" name="Equation" r:id="rId9" imgW="457002" imgH="203112" progId="Equation.DSMT4">
                    <p:embed/>
                  </p:oleObj>
                </mc:Choice>
                <mc:Fallback>
                  <p:oleObj name="Equation" r:id="rId9" imgW="457002" imgH="203112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824"/>
                          <a:ext cx="411" cy="18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4975225" y="1943100"/>
            <a:ext cx="2992438" cy="2628900"/>
            <a:chOff x="4975225" y="1943100"/>
            <a:chExt cx="2992438" cy="2628900"/>
          </a:xfrm>
        </p:grpSpPr>
        <p:grpSp>
          <p:nvGrpSpPr>
            <p:cNvPr id="15376" name="Grupo 3"/>
            <p:cNvGrpSpPr>
              <a:grpSpLocks/>
            </p:cNvGrpSpPr>
            <p:nvPr/>
          </p:nvGrpSpPr>
          <p:grpSpPr bwMode="auto">
            <a:xfrm>
              <a:off x="5381625" y="1943100"/>
              <a:ext cx="2236788" cy="1628775"/>
              <a:chOff x="5381625" y="1943100"/>
              <a:chExt cx="2236788" cy="1628775"/>
            </a:xfrm>
          </p:grpSpPr>
          <p:sp>
            <p:nvSpPr>
              <p:cNvPr id="15392" name="Freeform 31"/>
              <p:cNvSpPr>
                <a:spLocks/>
              </p:cNvSpPr>
              <p:nvPr/>
            </p:nvSpPr>
            <p:spPr bwMode="auto">
              <a:xfrm>
                <a:off x="5997575" y="1943100"/>
                <a:ext cx="930275" cy="1628775"/>
              </a:xfrm>
              <a:custGeom>
                <a:avLst/>
                <a:gdLst>
                  <a:gd name="T0" fmla="*/ 0 w 440"/>
                  <a:gd name="T1" fmla="*/ 2147483647 h 771"/>
                  <a:gd name="T2" fmla="*/ 2147483647 w 440"/>
                  <a:gd name="T3" fmla="*/ 2147483647 h 771"/>
                  <a:gd name="T4" fmla="*/ 2147483647 w 440"/>
                  <a:gd name="T5" fmla="*/ 2147483647 h 771"/>
                  <a:gd name="T6" fmla="*/ 2147483647 w 440"/>
                  <a:gd name="T7" fmla="*/ 2147483647 h 771"/>
                  <a:gd name="T8" fmla="*/ 2147483647 w 440"/>
                  <a:gd name="T9" fmla="*/ 2147483647 h 771"/>
                  <a:gd name="T10" fmla="*/ 2147483647 w 440"/>
                  <a:gd name="T11" fmla="*/ 2147483647 h 771"/>
                  <a:gd name="T12" fmla="*/ 2147483647 w 440"/>
                  <a:gd name="T13" fmla="*/ 2147483647 h 771"/>
                  <a:gd name="T14" fmla="*/ 2147483647 w 440"/>
                  <a:gd name="T15" fmla="*/ 2147483647 h 771"/>
                  <a:gd name="T16" fmla="*/ 2147483647 w 440"/>
                  <a:gd name="T17" fmla="*/ 2147483647 h 771"/>
                  <a:gd name="T18" fmla="*/ 2147483647 w 440"/>
                  <a:gd name="T19" fmla="*/ 2147483647 h 771"/>
                  <a:gd name="T20" fmla="*/ 2147483647 w 440"/>
                  <a:gd name="T21" fmla="*/ 0 h 771"/>
                  <a:gd name="T22" fmla="*/ 2147483647 w 440"/>
                  <a:gd name="T23" fmla="*/ 0 h 771"/>
                  <a:gd name="T24" fmla="*/ 2147483647 w 440"/>
                  <a:gd name="T25" fmla="*/ 2147483647 h 771"/>
                  <a:gd name="T26" fmla="*/ 2147483647 w 440"/>
                  <a:gd name="T27" fmla="*/ 2147483647 h 771"/>
                  <a:gd name="T28" fmla="*/ 2147483647 w 440"/>
                  <a:gd name="T29" fmla="*/ 2147483647 h 771"/>
                  <a:gd name="T30" fmla="*/ 2147483647 w 440"/>
                  <a:gd name="T31" fmla="*/ 2147483647 h 771"/>
                  <a:gd name="T32" fmla="*/ 2147483647 w 440"/>
                  <a:gd name="T33" fmla="*/ 2147483647 h 771"/>
                  <a:gd name="T34" fmla="*/ 2147483647 w 440"/>
                  <a:gd name="T35" fmla="*/ 2147483647 h 771"/>
                  <a:gd name="T36" fmla="*/ 2147483647 w 440"/>
                  <a:gd name="T37" fmla="*/ 2147483647 h 771"/>
                  <a:gd name="T38" fmla="*/ 2147483647 w 440"/>
                  <a:gd name="T39" fmla="*/ 2147483647 h 771"/>
                  <a:gd name="T40" fmla="*/ 2147483647 w 440"/>
                  <a:gd name="T41" fmla="*/ 2147483647 h 771"/>
                  <a:gd name="T42" fmla="*/ 2147483647 w 440"/>
                  <a:gd name="T43" fmla="*/ 2147483647 h 771"/>
                  <a:gd name="T44" fmla="*/ 2147483647 w 440"/>
                  <a:gd name="T45" fmla="*/ 2147483647 h 771"/>
                  <a:gd name="T46" fmla="*/ 0 w 440"/>
                  <a:gd name="T47" fmla="*/ 2147483647 h 771"/>
                  <a:gd name="T48" fmla="*/ 0 w 440"/>
                  <a:gd name="T49" fmla="*/ 2147483647 h 77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40"/>
                  <a:gd name="T76" fmla="*/ 0 h 771"/>
                  <a:gd name="T77" fmla="*/ 440 w 440"/>
                  <a:gd name="T78" fmla="*/ 771 h 77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40" h="771">
                    <a:moveTo>
                      <a:pt x="0" y="406"/>
                    </a:moveTo>
                    <a:lnTo>
                      <a:pt x="22" y="353"/>
                    </a:lnTo>
                    <a:lnTo>
                      <a:pt x="41" y="298"/>
                    </a:lnTo>
                    <a:lnTo>
                      <a:pt x="63" y="240"/>
                    </a:lnTo>
                    <a:lnTo>
                      <a:pt x="89" y="180"/>
                    </a:lnTo>
                    <a:lnTo>
                      <a:pt x="111" y="130"/>
                    </a:lnTo>
                    <a:lnTo>
                      <a:pt x="132" y="82"/>
                    </a:lnTo>
                    <a:lnTo>
                      <a:pt x="156" y="44"/>
                    </a:lnTo>
                    <a:lnTo>
                      <a:pt x="176" y="20"/>
                    </a:lnTo>
                    <a:lnTo>
                      <a:pt x="200" y="3"/>
                    </a:lnTo>
                    <a:lnTo>
                      <a:pt x="216" y="0"/>
                    </a:lnTo>
                    <a:lnTo>
                      <a:pt x="236" y="0"/>
                    </a:lnTo>
                    <a:lnTo>
                      <a:pt x="252" y="12"/>
                    </a:lnTo>
                    <a:lnTo>
                      <a:pt x="276" y="34"/>
                    </a:lnTo>
                    <a:lnTo>
                      <a:pt x="303" y="72"/>
                    </a:lnTo>
                    <a:lnTo>
                      <a:pt x="324" y="123"/>
                    </a:lnTo>
                    <a:lnTo>
                      <a:pt x="346" y="173"/>
                    </a:lnTo>
                    <a:lnTo>
                      <a:pt x="375" y="243"/>
                    </a:lnTo>
                    <a:lnTo>
                      <a:pt x="396" y="298"/>
                    </a:lnTo>
                    <a:lnTo>
                      <a:pt x="420" y="348"/>
                    </a:lnTo>
                    <a:lnTo>
                      <a:pt x="432" y="382"/>
                    </a:lnTo>
                    <a:lnTo>
                      <a:pt x="440" y="404"/>
                    </a:lnTo>
                    <a:lnTo>
                      <a:pt x="440" y="771"/>
                    </a:lnTo>
                    <a:lnTo>
                      <a:pt x="0" y="771"/>
                    </a:lnTo>
                    <a:lnTo>
                      <a:pt x="0" y="406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5393" name="Group 51"/>
              <p:cNvGrpSpPr>
                <a:grpSpLocks/>
              </p:cNvGrpSpPr>
              <p:nvPr/>
            </p:nvGrpSpPr>
            <p:grpSpPr bwMode="auto">
              <a:xfrm>
                <a:off x="5381625" y="2786063"/>
                <a:ext cx="2236788" cy="598487"/>
                <a:chOff x="3390" y="2475"/>
                <a:chExt cx="1409" cy="377"/>
              </a:xfrm>
            </p:grpSpPr>
            <p:grpSp>
              <p:nvGrpSpPr>
                <p:cNvPr id="15395" name="Group 34"/>
                <p:cNvGrpSpPr>
                  <a:grpSpLocks/>
                </p:cNvGrpSpPr>
                <p:nvPr/>
              </p:nvGrpSpPr>
              <p:grpSpPr bwMode="auto">
                <a:xfrm>
                  <a:off x="4496" y="2478"/>
                  <a:ext cx="303" cy="368"/>
                  <a:chOff x="4800" y="2602"/>
                  <a:chExt cx="385" cy="470"/>
                </a:xfrm>
              </p:grpSpPr>
              <p:sp>
                <p:nvSpPr>
                  <p:cNvPr id="15399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00" y="2832"/>
                    <a:ext cx="192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graphicFrame>
                <p:nvGraphicFramePr>
                  <p:cNvPr id="15400" name="Object 36"/>
                  <p:cNvGraphicFramePr>
                    <a:graphicFrameLocks noChangeAspect="1"/>
                  </p:cNvGraphicFramePr>
                  <p:nvPr/>
                </p:nvGraphicFramePr>
                <p:xfrm>
                  <a:off x="5025" y="2602"/>
                  <a:ext cx="160" cy="35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365" name="Equation" r:id="rId11" imgW="177646" imgH="393359" progId="Equation.DSMT4">
                          <p:embed/>
                        </p:oleObj>
                      </mc:Choice>
                      <mc:Fallback>
                        <p:oleObj name="Equation" r:id="rId11" imgW="177646" imgH="393359" progId="Equation.DSMT4">
                          <p:embed/>
                          <p:pic>
                            <p:nvPicPr>
                              <p:cNvPr id="0" name="Object 3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025" y="2602"/>
                                <a:ext cx="160" cy="35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5396" name="Group 37"/>
                <p:cNvGrpSpPr>
                  <a:grpSpLocks/>
                </p:cNvGrpSpPr>
                <p:nvPr/>
              </p:nvGrpSpPr>
              <p:grpSpPr bwMode="auto">
                <a:xfrm>
                  <a:off x="3390" y="2470"/>
                  <a:ext cx="276" cy="368"/>
                  <a:chOff x="2769" y="2544"/>
                  <a:chExt cx="351" cy="470"/>
                </a:xfrm>
              </p:grpSpPr>
              <p:sp>
                <p:nvSpPr>
                  <p:cNvPr id="15397" name="Line 3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28" y="2774"/>
                    <a:ext cx="192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graphicFrame>
                <p:nvGraphicFramePr>
                  <p:cNvPr id="15398" name="Object 39"/>
                  <p:cNvGraphicFramePr>
                    <a:graphicFrameLocks noChangeAspect="1"/>
                  </p:cNvGraphicFramePr>
                  <p:nvPr/>
                </p:nvGraphicFramePr>
                <p:xfrm>
                  <a:off x="2769" y="2544"/>
                  <a:ext cx="160" cy="35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366" name="Equation" r:id="rId13" imgW="177646" imgH="393359" progId="Equation.DSMT4">
                          <p:embed/>
                        </p:oleObj>
                      </mc:Choice>
                      <mc:Fallback>
                        <p:oleObj name="Equation" r:id="rId13" imgW="177646" imgH="393359" progId="Equation.DSMT4">
                          <p:embed/>
                          <p:pic>
                            <p:nvPicPr>
                              <p:cNvPr id="0" name="Object 3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69" y="2544"/>
                                <a:ext cx="160" cy="35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aphicFrame>
            <p:nvGraphicFramePr>
              <p:cNvPr id="15394" name="Object 40"/>
              <p:cNvGraphicFramePr>
                <a:graphicFrameLocks noChangeAspect="1"/>
              </p:cNvGraphicFramePr>
              <p:nvPr/>
            </p:nvGraphicFramePr>
            <p:xfrm>
              <a:off x="6278563" y="2903538"/>
              <a:ext cx="384175" cy="198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67" name="Equation" r:id="rId15" imgW="342603" imgH="177646" progId="Equation.DSMT4">
                      <p:embed/>
                    </p:oleObj>
                  </mc:Choice>
                  <mc:Fallback>
                    <p:oleObj name="Equation" r:id="rId15" imgW="342603" imgH="177646" progId="Equation.DSMT4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78563" y="2903538"/>
                            <a:ext cx="384175" cy="198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377" name="Grupo 2"/>
            <p:cNvGrpSpPr>
              <a:grpSpLocks/>
            </p:cNvGrpSpPr>
            <p:nvPr/>
          </p:nvGrpSpPr>
          <p:grpSpPr bwMode="auto">
            <a:xfrm>
              <a:off x="4975225" y="3533775"/>
              <a:ext cx="2992438" cy="1038225"/>
              <a:chOff x="4975225" y="3533775"/>
              <a:chExt cx="2992438" cy="1038225"/>
            </a:xfrm>
          </p:grpSpPr>
          <p:grpSp>
            <p:nvGrpSpPr>
              <p:cNvPr id="15378" name="Group 54"/>
              <p:cNvGrpSpPr>
                <a:grpSpLocks/>
              </p:cNvGrpSpPr>
              <p:nvPr/>
            </p:nvGrpSpPr>
            <p:grpSpPr bwMode="auto">
              <a:xfrm>
                <a:off x="5934075" y="3849688"/>
                <a:ext cx="1077913" cy="722312"/>
                <a:chOff x="1508" y="3264"/>
                <a:chExt cx="679" cy="455"/>
              </a:xfrm>
            </p:grpSpPr>
            <p:sp>
              <p:nvSpPr>
                <p:cNvPr id="15390" name="AutoShape 52"/>
                <p:cNvSpPr>
                  <a:spLocks/>
                </p:cNvSpPr>
                <p:nvPr/>
              </p:nvSpPr>
              <p:spPr bwMode="auto">
                <a:xfrm rot="5400000">
                  <a:off x="1800" y="3000"/>
                  <a:ext cx="96" cy="624"/>
                </a:xfrm>
                <a:prstGeom prst="rightBrace">
                  <a:avLst>
                    <a:gd name="adj1" fmla="val 54167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pt-BR" altLang="pt-BR" sz="1600"/>
                </a:p>
              </p:txBody>
            </p:sp>
            <p:sp>
              <p:nvSpPr>
                <p:cNvPr id="1539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508" y="3353"/>
                  <a:ext cx="679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/>
                    <a:t>aceitação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/>
                    <a:t>de </a:t>
                  </a:r>
                  <a:r>
                    <a:rPr lang="pt-BR" altLang="pt-BR" sz="1600">
                      <a:latin typeface="Times New Roman" charset="0"/>
                    </a:rPr>
                    <a:t>H</a:t>
                  </a:r>
                  <a:r>
                    <a:rPr lang="pt-BR" altLang="pt-BR" sz="1600" baseline="-25000">
                      <a:latin typeface="Times New Roman" charset="0"/>
                    </a:rPr>
                    <a:t>0</a:t>
                  </a:r>
                  <a:r>
                    <a:rPr lang="pt-BR" altLang="pt-BR" sz="1600"/>
                    <a:t> </a:t>
                  </a:r>
                </a:p>
              </p:txBody>
            </p:sp>
          </p:grpSp>
          <p:grpSp>
            <p:nvGrpSpPr>
              <p:cNvPr id="15379" name="Grupo 1"/>
              <p:cNvGrpSpPr>
                <a:grpSpLocks/>
              </p:cNvGrpSpPr>
              <p:nvPr/>
            </p:nvGrpSpPr>
            <p:grpSpPr bwMode="auto">
              <a:xfrm>
                <a:off x="4975225" y="3533775"/>
                <a:ext cx="2992438" cy="1038225"/>
                <a:chOff x="4975225" y="3533775"/>
                <a:chExt cx="2992438" cy="1038225"/>
              </a:xfrm>
            </p:grpSpPr>
            <p:grpSp>
              <p:nvGrpSpPr>
                <p:cNvPr id="15380" name="Group 50"/>
                <p:cNvGrpSpPr>
                  <a:grpSpLocks/>
                </p:cNvGrpSpPr>
                <p:nvPr/>
              </p:nvGrpSpPr>
              <p:grpSpPr bwMode="auto">
                <a:xfrm>
                  <a:off x="5835650" y="3533775"/>
                  <a:ext cx="1449388" cy="366713"/>
                  <a:chOff x="3676" y="2946"/>
                  <a:chExt cx="913" cy="231"/>
                </a:xfrm>
              </p:grpSpPr>
              <p:sp>
                <p:nvSpPr>
                  <p:cNvPr id="15388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83" y="2946"/>
                    <a:ext cx="30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altLang="pt-BR" sz="1800" i="1">
                        <a:latin typeface="Times New Roman" charset="0"/>
                      </a:rPr>
                      <a:t>z</a:t>
                    </a:r>
                    <a:r>
                      <a:rPr lang="pt-BR" altLang="pt-BR" sz="1800" i="1" baseline="-25000">
                        <a:latin typeface="Times New Roman" charset="0"/>
                      </a:rPr>
                      <a:t>crít</a:t>
                    </a:r>
                  </a:p>
                </p:txBody>
              </p:sp>
              <p:sp>
                <p:nvSpPr>
                  <p:cNvPr id="15389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76" y="2946"/>
                    <a:ext cx="35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altLang="pt-BR" sz="1800" i="1">
                        <a:latin typeface="Times New Roman" charset="0"/>
                      </a:rPr>
                      <a:t>-z</a:t>
                    </a:r>
                    <a:r>
                      <a:rPr lang="pt-BR" altLang="pt-BR" sz="1800" i="1" baseline="-25000">
                        <a:latin typeface="Times New Roman" charset="0"/>
                      </a:rPr>
                      <a:t>crít</a:t>
                    </a:r>
                  </a:p>
                </p:txBody>
              </p:sp>
            </p:grpSp>
            <p:grpSp>
              <p:nvGrpSpPr>
                <p:cNvPr id="15381" name="Group 61"/>
                <p:cNvGrpSpPr>
                  <a:grpSpLocks/>
                </p:cNvGrpSpPr>
                <p:nvPr/>
              </p:nvGrpSpPr>
              <p:grpSpPr bwMode="auto">
                <a:xfrm>
                  <a:off x="4975225" y="3849688"/>
                  <a:ext cx="2992438" cy="722312"/>
                  <a:chOff x="3140" y="3145"/>
                  <a:chExt cx="1885" cy="455"/>
                </a:xfrm>
              </p:grpSpPr>
              <p:grpSp>
                <p:nvGrpSpPr>
                  <p:cNvPr id="15382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3140" y="3145"/>
                    <a:ext cx="624" cy="455"/>
                    <a:chOff x="1536" y="3264"/>
                    <a:chExt cx="624" cy="455"/>
                  </a:xfrm>
                </p:grpSpPr>
                <p:sp>
                  <p:nvSpPr>
                    <p:cNvPr id="15386" name="AutoShape 56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800" y="3000"/>
                      <a:ext cx="96" cy="624"/>
                    </a:xfrm>
                    <a:prstGeom prst="rightBrace">
                      <a:avLst>
                        <a:gd name="adj1" fmla="val 54167"/>
                        <a:gd name="adj2" fmla="val 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pt-BR" altLang="pt-BR" sz="1600"/>
                    </a:p>
                  </p:txBody>
                </p:sp>
                <p:sp>
                  <p:nvSpPr>
                    <p:cNvPr id="15387" name="Text Box 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45" y="3353"/>
                      <a:ext cx="605" cy="3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pt-BR" altLang="pt-BR" sz="1600"/>
                        <a:t>rejeição</a:t>
                      </a:r>
                    </a:p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pt-BR" altLang="pt-BR" sz="1600"/>
                        <a:t>de </a:t>
                      </a:r>
                      <a:r>
                        <a:rPr lang="pt-BR" altLang="pt-BR" sz="1600">
                          <a:latin typeface="Times New Roman" charset="0"/>
                        </a:rPr>
                        <a:t>H</a:t>
                      </a:r>
                      <a:r>
                        <a:rPr lang="pt-BR" altLang="pt-BR" sz="1600" baseline="-25000">
                          <a:latin typeface="Times New Roman" charset="0"/>
                        </a:rPr>
                        <a:t>0</a:t>
                      </a:r>
                      <a:r>
                        <a:rPr lang="pt-BR" altLang="pt-BR" sz="1600"/>
                        <a:t> </a:t>
                      </a:r>
                    </a:p>
                  </p:txBody>
                </p:sp>
              </p:grpSp>
              <p:grpSp>
                <p:nvGrpSpPr>
                  <p:cNvPr id="15383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4401" y="3145"/>
                    <a:ext cx="624" cy="455"/>
                    <a:chOff x="1536" y="3264"/>
                    <a:chExt cx="624" cy="455"/>
                  </a:xfrm>
                </p:grpSpPr>
                <p:sp>
                  <p:nvSpPr>
                    <p:cNvPr id="15384" name="AutoShape 59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800" y="3000"/>
                      <a:ext cx="96" cy="624"/>
                    </a:xfrm>
                    <a:prstGeom prst="rightBrace">
                      <a:avLst>
                        <a:gd name="adj1" fmla="val 54167"/>
                        <a:gd name="adj2" fmla="val 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pt-BR" altLang="pt-BR" sz="1600"/>
                    </a:p>
                  </p:txBody>
                </p:sp>
                <p:sp>
                  <p:nvSpPr>
                    <p:cNvPr id="15385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45" y="3353"/>
                      <a:ext cx="605" cy="3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pt-BR" altLang="pt-BR" sz="1600"/>
                        <a:t>rejeição</a:t>
                      </a:r>
                    </a:p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pt-BR" altLang="pt-BR" sz="1600"/>
                        <a:t>de </a:t>
                      </a:r>
                      <a:r>
                        <a:rPr lang="pt-BR" altLang="pt-BR" sz="1600">
                          <a:latin typeface="Times New Roman" charset="0"/>
                        </a:rPr>
                        <a:t>H</a:t>
                      </a:r>
                      <a:r>
                        <a:rPr lang="pt-BR" altLang="pt-BR" sz="1600" baseline="-25000">
                          <a:latin typeface="Times New Roman" charset="0"/>
                        </a:rPr>
                        <a:t>0</a:t>
                      </a:r>
                      <a:r>
                        <a:rPr lang="pt-BR" altLang="pt-BR" sz="1600"/>
                        <a:t> </a:t>
                      </a:r>
                    </a:p>
                  </p:txBody>
                </p:sp>
              </p:grpSp>
            </p:grpSp>
          </p:grpSp>
        </p:grp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B10A6-BAAA-410B-AE4C-D9D7B3601068}" type="slidenum">
              <a:rPr lang="pt-BR"/>
              <a:pPr>
                <a:defRPr/>
              </a:pPr>
              <a:t>15</a:t>
            </a:fld>
            <a:endParaRPr lang="pt-BR"/>
          </a:p>
        </p:txBody>
      </p:sp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1908175" y="4221163"/>
            <a:ext cx="2016125" cy="738187"/>
            <a:chOff x="1908175" y="4221088"/>
            <a:chExt cx="2015753" cy="738664"/>
          </a:xfrm>
        </p:grpSpPr>
        <p:sp>
          <p:nvSpPr>
            <p:cNvPr id="15374" name="Seta para baixo 63"/>
            <p:cNvSpPr>
              <a:spLocks noChangeArrowheads="1"/>
            </p:cNvSpPr>
            <p:nvPr/>
          </p:nvSpPr>
          <p:spPr bwMode="auto">
            <a:xfrm rot="7047468">
              <a:off x="1979613" y="4198937"/>
              <a:ext cx="285750" cy="42862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5375" name="Retângulo 2"/>
            <p:cNvSpPr>
              <a:spLocks noChangeArrowheads="1"/>
            </p:cNvSpPr>
            <p:nvPr/>
          </p:nvSpPr>
          <p:spPr bwMode="auto">
            <a:xfrm>
              <a:off x="2300267" y="4221088"/>
              <a:ext cx="1623661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 dirty="0">
                  <a:solidFill>
                    <a:srgbClr val="FF0000"/>
                  </a:solidFill>
                </a:rPr>
                <a:t>diferença para a abordagem do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 dirty="0">
                  <a:solidFill>
                    <a:srgbClr val="FF0000"/>
                  </a:solidFill>
                </a:rPr>
                <a:t>IC para </a:t>
              </a:r>
              <a:r>
                <a:rPr lang="pt-BR" altLang="pt-BR" sz="1400" i="1" dirty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p</a:t>
              </a:r>
              <a:endParaRPr lang="pt-BR" altLang="pt-BR" sz="1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 de Hipótese – Erros I e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08" name="Text Box 33"/>
              <p:cNvSpPr txBox="1">
                <a:spLocks noChangeArrowheads="1"/>
              </p:cNvSpPr>
              <p:nvPr/>
            </p:nvSpPr>
            <p:spPr bwMode="auto">
              <a:xfrm>
                <a:off x="250824" y="2235465"/>
                <a:ext cx="8664576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88913" indent="-188913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Imagine a seguinte situação: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Hipóteses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   H</a:t>
                </a:r>
                <a:r>
                  <a:rPr lang="pt-BR" altLang="pt-BR" sz="1600" baseline="-25000" dirty="0">
                    <a:latin typeface="Times New Roman" charset="0"/>
                  </a:rPr>
                  <a:t>0</a:t>
                </a:r>
                <a:r>
                  <a:rPr lang="pt-BR" altLang="pt-BR" sz="1600" dirty="0">
                    <a:latin typeface="Times New Roman" charset="0"/>
                  </a:rPr>
                  <a:t> :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 =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0</a:t>
                </a:r>
                <a:endParaRPr lang="pt-BR" altLang="pt-BR" sz="1600" dirty="0">
                  <a:sym typeface="Symbol" pitchFamily="18" charset="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   H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1</a:t>
                </a: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:</a:t>
                </a:r>
                <a:r>
                  <a:rPr lang="pt-BR" altLang="pt-BR" sz="1600" dirty="0">
                    <a:sym typeface="Symbol" pitchFamily="18" charset="2"/>
                  </a:rPr>
                  <a:t>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 &gt;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0</a:t>
                </a:r>
                <a:endParaRPr lang="pt-BR" altLang="pt-BR" sz="16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Mesmo sendo </a:t>
                </a:r>
                <a:r>
                  <a:rPr lang="pt-BR" altLang="pt-BR" sz="1600" dirty="0">
                    <a:solidFill>
                      <a:srgbClr val="FF0000"/>
                    </a:solidFill>
                    <a:latin typeface="Times New Roman" charset="0"/>
                  </a:rPr>
                  <a:t>H</a:t>
                </a:r>
                <a:r>
                  <a:rPr lang="pt-BR" altLang="pt-BR" sz="1600" baseline="-25000" dirty="0">
                    <a:solidFill>
                      <a:srgbClr val="FF0000"/>
                    </a:solidFill>
                    <a:latin typeface="Times New Roman" charset="0"/>
                  </a:rPr>
                  <a:t>0</a:t>
                </a:r>
                <a:r>
                  <a:rPr lang="pt-BR" altLang="pt-BR" sz="1600" dirty="0">
                    <a:solidFill>
                      <a:srgbClr val="FF0000"/>
                    </a:solidFill>
                  </a:rPr>
                  <a:t> verdadeira</a:t>
                </a:r>
                <a:r>
                  <a:rPr lang="pt-BR" altLang="pt-BR" sz="1600" dirty="0"/>
                  <a:t>, existe a possibilidade de se selecionar uma amostra desta população e obter uma média amostral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pt-B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altLang="pt-BR" sz="1600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pt-BR" altLang="pt-BR" sz="16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altLang="pt-BR" sz="1600" dirty="0"/>
                  <a:t>tão alta que leve a conclusão errada de que </a:t>
                </a:r>
                <a:r>
                  <a:rPr lang="pt-BR" altLang="pt-BR" sz="1600" dirty="0">
                    <a:latin typeface="Times New Roman" charset="0"/>
                  </a:rPr>
                  <a:t>H</a:t>
                </a:r>
                <a:r>
                  <a:rPr lang="pt-BR" altLang="pt-BR" sz="1600" baseline="-25000" dirty="0">
                    <a:latin typeface="Times New Roman" charset="0"/>
                  </a:rPr>
                  <a:t>0</a:t>
                </a:r>
                <a:r>
                  <a:rPr lang="pt-BR" altLang="pt-BR" sz="1600" dirty="0"/>
                  <a:t> é falsa?</a:t>
                </a:r>
              </a:p>
            </p:txBody>
          </p:sp>
        </mc:Choice>
        <mc:Fallback xmlns="">
          <p:sp>
            <p:nvSpPr>
              <p:cNvPr id="16408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4" y="2235465"/>
                <a:ext cx="8664576" cy="2308324"/>
              </a:xfrm>
              <a:prstGeom prst="rect">
                <a:avLst/>
              </a:prstGeom>
              <a:blipFill rotWithShape="1">
                <a:blip r:embed="rId4"/>
                <a:stretch>
                  <a:fillRect l="-352" t="-529" b="-29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208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291478"/>
              </p:ext>
            </p:extLst>
          </p:nvPr>
        </p:nvGraphicFramePr>
        <p:xfrm>
          <a:off x="863055" y="5354638"/>
          <a:ext cx="18367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5" imgW="1282680" imgH="622080" progId="Equation.DSMT4">
                  <p:embed/>
                </p:oleObj>
              </mc:Choice>
              <mc:Fallback>
                <p:oleObj name="Equation" r:id="rId5" imgW="1282680" imgH="62208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055" y="5354638"/>
                        <a:ext cx="183673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3" name="Group 10"/>
          <p:cNvGrpSpPr>
            <a:grpSpLocks/>
          </p:cNvGrpSpPr>
          <p:nvPr/>
        </p:nvGrpSpPr>
        <p:grpSpPr bwMode="auto">
          <a:xfrm>
            <a:off x="2938313" y="4293096"/>
            <a:ext cx="3217863" cy="2154238"/>
            <a:chOff x="2988" y="1824"/>
            <a:chExt cx="2579" cy="1728"/>
          </a:xfrm>
        </p:grpSpPr>
        <p:grpSp>
          <p:nvGrpSpPr>
            <p:cNvPr id="16400" name="Group 11"/>
            <p:cNvGrpSpPr>
              <a:grpSpLocks/>
            </p:cNvGrpSpPr>
            <p:nvPr/>
          </p:nvGrpSpPr>
          <p:grpSpPr bwMode="auto">
            <a:xfrm>
              <a:off x="2988" y="1872"/>
              <a:ext cx="2579" cy="1680"/>
              <a:chOff x="2988" y="1872"/>
              <a:chExt cx="2579" cy="1680"/>
            </a:xfrm>
          </p:grpSpPr>
          <p:pic>
            <p:nvPicPr>
              <p:cNvPr id="16403" name="Picture 1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026" y="1872"/>
                <a:ext cx="2432" cy="1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404" name="Text Box 13"/>
              <p:cNvSpPr txBox="1">
                <a:spLocks noChangeArrowheads="1"/>
              </p:cNvSpPr>
              <p:nvPr/>
            </p:nvSpPr>
            <p:spPr bwMode="auto">
              <a:xfrm>
                <a:off x="2988" y="3179"/>
                <a:ext cx="340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-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  <p:sp>
            <p:nvSpPr>
              <p:cNvPr id="16405" name="Text Box 14"/>
              <p:cNvSpPr txBox="1">
                <a:spLocks noChangeArrowheads="1"/>
              </p:cNvSpPr>
              <p:nvPr/>
            </p:nvSpPr>
            <p:spPr bwMode="auto">
              <a:xfrm>
                <a:off x="5186" y="3180"/>
                <a:ext cx="381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+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  <p:sp>
            <p:nvSpPr>
              <p:cNvPr id="16406" name="Text Box 15"/>
              <p:cNvSpPr txBox="1">
                <a:spLocks noChangeArrowheads="1"/>
              </p:cNvSpPr>
              <p:nvPr/>
            </p:nvSpPr>
            <p:spPr bwMode="auto">
              <a:xfrm>
                <a:off x="4157" y="3258"/>
                <a:ext cx="239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6407" name="Line 16"/>
              <p:cNvSpPr>
                <a:spLocks noChangeShapeType="1"/>
              </p:cNvSpPr>
              <p:nvPr/>
            </p:nvSpPr>
            <p:spPr bwMode="auto">
              <a:xfrm>
                <a:off x="3024" y="3226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H="1">
              <a:off x="4512" y="196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6402" name="Object 18"/>
            <p:cNvGraphicFramePr>
              <a:graphicFrameLocks noChangeAspect="1"/>
            </p:cNvGraphicFramePr>
            <p:nvPr/>
          </p:nvGraphicFramePr>
          <p:xfrm>
            <a:off x="4656" y="1824"/>
            <a:ext cx="41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9" name="Equation" r:id="rId8" imgW="457002" imgH="203112" progId="Equation.DSMT4">
                    <p:embed/>
                  </p:oleObj>
                </mc:Choice>
                <mc:Fallback>
                  <p:oleObj name="Equation" r:id="rId8" imgW="457002" imgH="203112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824"/>
                          <a:ext cx="411" cy="18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upo 5"/>
          <p:cNvGrpSpPr/>
          <p:nvPr/>
        </p:nvGrpSpPr>
        <p:grpSpPr>
          <a:xfrm>
            <a:off x="3208188" y="4407396"/>
            <a:ext cx="2457450" cy="1957388"/>
            <a:chOff x="5502275" y="4557414"/>
            <a:chExt cx="2457450" cy="1957388"/>
          </a:xfrm>
        </p:grpSpPr>
        <p:sp>
          <p:nvSpPr>
            <p:cNvPr id="16394" name="Freeform 19"/>
            <p:cNvSpPr>
              <a:spLocks/>
            </p:cNvSpPr>
            <p:nvPr/>
          </p:nvSpPr>
          <p:spPr bwMode="auto">
            <a:xfrm>
              <a:off x="5502275" y="4557414"/>
              <a:ext cx="1781175" cy="1630363"/>
            </a:xfrm>
            <a:custGeom>
              <a:avLst/>
              <a:gdLst>
                <a:gd name="T0" fmla="*/ 2147483647 w 1122"/>
                <a:gd name="T1" fmla="*/ 2147483647 h 1027"/>
                <a:gd name="T2" fmla="*/ 2147483647 w 1122"/>
                <a:gd name="T3" fmla="*/ 2147483647 h 1027"/>
                <a:gd name="T4" fmla="*/ 2147483647 w 1122"/>
                <a:gd name="T5" fmla="*/ 2147483647 h 1027"/>
                <a:gd name="T6" fmla="*/ 2147483647 w 1122"/>
                <a:gd name="T7" fmla="*/ 2147483647 h 1027"/>
                <a:gd name="T8" fmla="*/ 2147483647 w 1122"/>
                <a:gd name="T9" fmla="*/ 2147483647 h 1027"/>
                <a:gd name="T10" fmla="*/ 2147483647 w 1122"/>
                <a:gd name="T11" fmla="*/ 2147483647 h 1027"/>
                <a:gd name="T12" fmla="*/ 2147483647 w 1122"/>
                <a:gd name="T13" fmla="*/ 2147483647 h 1027"/>
                <a:gd name="T14" fmla="*/ 2147483647 w 1122"/>
                <a:gd name="T15" fmla="*/ 2147483647 h 1027"/>
                <a:gd name="T16" fmla="*/ 2147483647 w 1122"/>
                <a:gd name="T17" fmla="*/ 2147483647 h 1027"/>
                <a:gd name="T18" fmla="*/ 2147483647 w 1122"/>
                <a:gd name="T19" fmla="*/ 2147483647 h 1027"/>
                <a:gd name="T20" fmla="*/ 2147483647 w 1122"/>
                <a:gd name="T21" fmla="*/ 0 h 1027"/>
                <a:gd name="T22" fmla="*/ 2147483647 w 1122"/>
                <a:gd name="T23" fmla="*/ 0 h 1027"/>
                <a:gd name="T24" fmla="*/ 2147483647 w 1122"/>
                <a:gd name="T25" fmla="*/ 2147483647 h 1027"/>
                <a:gd name="T26" fmla="*/ 2147483647 w 1122"/>
                <a:gd name="T27" fmla="*/ 2147483647 h 1027"/>
                <a:gd name="T28" fmla="*/ 2147483647 w 1122"/>
                <a:gd name="T29" fmla="*/ 2147483647 h 1027"/>
                <a:gd name="T30" fmla="*/ 2147483647 w 1122"/>
                <a:gd name="T31" fmla="*/ 2147483647 h 1027"/>
                <a:gd name="T32" fmla="*/ 2147483647 w 1122"/>
                <a:gd name="T33" fmla="*/ 2147483647 h 1027"/>
                <a:gd name="T34" fmla="*/ 2147483647 w 1122"/>
                <a:gd name="T35" fmla="*/ 2147483647 h 1027"/>
                <a:gd name="T36" fmla="*/ 2147483647 w 1122"/>
                <a:gd name="T37" fmla="*/ 2147483647 h 1027"/>
                <a:gd name="T38" fmla="*/ 2147483647 w 1122"/>
                <a:gd name="T39" fmla="*/ 2147483647 h 1027"/>
                <a:gd name="T40" fmla="*/ 2147483647 w 1122"/>
                <a:gd name="T41" fmla="*/ 2147483647 h 1027"/>
                <a:gd name="T42" fmla="*/ 2147483647 w 1122"/>
                <a:gd name="T43" fmla="*/ 2147483647 h 1027"/>
                <a:gd name="T44" fmla="*/ 2147483647 w 1122"/>
                <a:gd name="T45" fmla="*/ 2147483647 h 1027"/>
                <a:gd name="T46" fmla="*/ 0 w 1122"/>
                <a:gd name="T47" fmla="*/ 2147483647 h 1027"/>
                <a:gd name="T48" fmla="*/ 2147483647 w 1122"/>
                <a:gd name="T49" fmla="*/ 2147483647 h 1027"/>
                <a:gd name="T50" fmla="*/ 2147483647 w 1122"/>
                <a:gd name="T51" fmla="*/ 2147483647 h 1027"/>
                <a:gd name="T52" fmla="*/ 2147483647 w 1122"/>
                <a:gd name="T53" fmla="*/ 2147483647 h 1027"/>
                <a:gd name="T54" fmla="*/ 2147483647 w 1122"/>
                <a:gd name="T55" fmla="*/ 2147483647 h 1027"/>
                <a:gd name="T56" fmla="*/ 2147483647 w 1122"/>
                <a:gd name="T57" fmla="*/ 2147483647 h 1027"/>
                <a:gd name="T58" fmla="*/ 2147483647 w 1122"/>
                <a:gd name="T59" fmla="*/ 2147483647 h 1027"/>
                <a:gd name="T60" fmla="*/ 2147483647 w 1122"/>
                <a:gd name="T61" fmla="*/ 2147483647 h 1027"/>
                <a:gd name="T62" fmla="*/ 2147483647 w 1122"/>
                <a:gd name="T63" fmla="*/ 2147483647 h 1027"/>
                <a:gd name="T64" fmla="*/ 2147483647 w 1122"/>
                <a:gd name="T65" fmla="*/ 2147483647 h 1027"/>
                <a:gd name="T66" fmla="*/ 2147483647 w 1122"/>
                <a:gd name="T67" fmla="*/ 2147483647 h 1027"/>
                <a:gd name="T68" fmla="*/ 2147483647 w 1122"/>
                <a:gd name="T69" fmla="*/ 2147483647 h 102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22"/>
                <a:gd name="T106" fmla="*/ 0 h 1027"/>
                <a:gd name="T107" fmla="*/ 1122 w 1122"/>
                <a:gd name="T108" fmla="*/ 1027 h 102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22" h="1027">
                  <a:moveTo>
                    <a:pt x="536" y="540"/>
                  </a:moveTo>
                  <a:lnTo>
                    <a:pt x="565" y="470"/>
                  </a:lnTo>
                  <a:lnTo>
                    <a:pt x="591" y="397"/>
                  </a:lnTo>
                  <a:lnTo>
                    <a:pt x="620" y="319"/>
                  </a:lnTo>
                  <a:lnTo>
                    <a:pt x="655" y="240"/>
                  </a:lnTo>
                  <a:lnTo>
                    <a:pt x="684" y="173"/>
                  </a:lnTo>
                  <a:lnTo>
                    <a:pt x="712" y="109"/>
                  </a:lnTo>
                  <a:lnTo>
                    <a:pt x="744" y="59"/>
                  </a:lnTo>
                  <a:lnTo>
                    <a:pt x="770" y="27"/>
                  </a:lnTo>
                  <a:lnTo>
                    <a:pt x="802" y="4"/>
                  </a:lnTo>
                  <a:lnTo>
                    <a:pt x="824" y="0"/>
                  </a:lnTo>
                  <a:lnTo>
                    <a:pt x="850" y="0"/>
                  </a:lnTo>
                  <a:lnTo>
                    <a:pt x="872" y="16"/>
                  </a:lnTo>
                  <a:lnTo>
                    <a:pt x="904" y="45"/>
                  </a:lnTo>
                  <a:lnTo>
                    <a:pt x="940" y="96"/>
                  </a:lnTo>
                  <a:lnTo>
                    <a:pt x="968" y="164"/>
                  </a:lnTo>
                  <a:lnTo>
                    <a:pt x="997" y="230"/>
                  </a:lnTo>
                  <a:lnTo>
                    <a:pt x="1035" y="323"/>
                  </a:lnTo>
                  <a:lnTo>
                    <a:pt x="1063" y="397"/>
                  </a:lnTo>
                  <a:lnTo>
                    <a:pt x="1095" y="463"/>
                  </a:lnTo>
                  <a:lnTo>
                    <a:pt x="1111" y="508"/>
                  </a:lnTo>
                  <a:lnTo>
                    <a:pt x="1122" y="538"/>
                  </a:lnTo>
                  <a:lnTo>
                    <a:pt x="1122" y="1026"/>
                  </a:lnTo>
                  <a:lnTo>
                    <a:pt x="0" y="1027"/>
                  </a:lnTo>
                  <a:lnTo>
                    <a:pt x="125" y="1013"/>
                  </a:lnTo>
                  <a:lnTo>
                    <a:pt x="188" y="996"/>
                  </a:lnTo>
                  <a:lnTo>
                    <a:pt x="236" y="982"/>
                  </a:lnTo>
                  <a:lnTo>
                    <a:pt x="274" y="958"/>
                  </a:lnTo>
                  <a:lnTo>
                    <a:pt x="303" y="936"/>
                  </a:lnTo>
                  <a:lnTo>
                    <a:pt x="346" y="895"/>
                  </a:lnTo>
                  <a:lnTo>
                    <a:pt x="380" y="854"/>
                  </a:lnTo>
                  <a:lnTo>
                    <a:pt x="413" y="806"/>
                  </a:lnTo>
                  <a:lnTo>
                    <a:pt x="444" y="751"/>
                  </a:lnTo>
                  <a:lnTo>
                    <a:pt x="490" y="660"/>
                  </a:lnTo>
                  <a:lnTo>
                    <a:pt x="536" y="54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395" name="Text Box 21"/>
            <p:cNvSpPr txBox="1">
              <a:spLocks noChangeArrowheads="1"/>
            </p:cNvSpPr>
            <p:nvPr/>
          </p:nvSpPr>
          <p:spPr bwMode="auto">
            <a:xfrm>
              <a:off x="7154863" y="6148089"/>
              <a:ext cx="4857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i="1">
                  <a:latin typeface="Times New Roman" charset="0"/>
                </a:rPr>
                <a:t>z</a:t>
              </a:r>
              <a:r>
                <a:rPr lang="pt-BR" altLang="pt-BR" sz="1800" i="1" baseline="-25000">
                  <a:latin typeface="Times New Roman" charset="0"/>
                </a:rPr>
                <a:t>crít</a:t>
              </a:r>
            </a:p>
          </p:txBody>
        </p:sp>
        <p:grpSp>
          <p:nvGrpSpPr>
            <p:cNvPr id="16396" name="Group 50"/>
            <p:cNvGrpSpPr>
              <a:grpSpLocks/>
            </p:cNvGrpSpPr>
            <p:nvPr/>
          </p:nvGrpSpPr>
          <p:grpSpPr bwMode="auto">
            <a:xfrm>
              <a:off x="7493000" y="5554364"/>
              <a:ext cx="466725" cy="444500"/>
              <a:chOff x="4496" y="1852"/>
              <a:chExt cx="294" cy="280"/>
            </a:xfrm>
          </p:grpSpPr>
          <p:sp>
            <p:nvSpPr>
              <p:cNvPr id="16398" name="Line 25"/>
              <p:cNvSpPr>
                <a:spLocks noChangeShapeType="1"/>
              </p:cNvSpPr>
              <p:nvPr/>
            </p:nvSpPr>
            <p:spPr bwMode="auto">
              <a:xfrm flipV="1">
                <a:off x="4496" y="1944"/>
                <a:ext cx="151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16399" name="Object 26"/>
              <p:cNvGraphicFramePr>
                <a:graphicFrameLocks noChangeAspect="1"/>
              </p:cNvGraphicFramePr>
              <p:nvPr/>
            </p:nvGraphicFramePr>
            <p:xfrm>
              <a:off x="4682" y="1852"/>
              <a:ext cx="108" cy="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80" name="Equation" r:id="rId10" imgW="152334" imgH="139639" progId="Equation.DSMT4">
                      <p:embed/>
                    </p:oleObj>
                  </mc:Choice>
                  <mc:Fallback>
                    <p:oleObj name="Equation" r:id="rId10" imgW="152334" imgH="139639" progId="Equation.DSMT4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2" y="1852"/>
                            <a:ext cx="108" cy="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397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2553831"/>
                </p:ext>
              </p:extLst>
            </p:nvPr>
          </p:nvGraphicFramePr>
          <p:xfrm>
            <a:off x="6634163" y="5517852"/>
            <a:ext cx="384175" cy="198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1" name="Equation" r:id="rId12" imgW="342603" imgH="177646" progId="Equation.DSMT4">
                    <p:embed/>
                  </p:oleObj>
                </mc:Choice>
                <mc:Fallback>
                  <p:oleObj name="Equation" r:id="rId12" imgW="342603" imgH="177646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4163" y="5517852"/>
                          <a:ext cx="384175" cy="198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7235825" y="6400800"/>
            <a:ext cx="1905000" cy="457200"/>
          </a:xfrm>
        </p:spPr>
        <p:txBody>
          <a:bodyPr/>
          <a:lstStyle/>
          <a:p>
            <a:pPr>
              <a:defRPr/>
            </a:pPr>
            <a:fld id="{2E75363B-FDF0-4480-8A2A-A5AE1BC2AE67}" type="slidenum">
              <a:rPr lang="pt-BR"/>
              <a:pPr>
                <a:defRPr/>
              </a:pPr>
              <a:t>16</a:t>
            </a:fld>
            <a:endParaRPr lang="pt-BR" dirty="0"/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250825" y="1512888"/>
            <a:ext cx="86645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Toda conclusão de um teste de hipótese está associada a um nível de significância e portanto não pode ser considerado 100% confiável.</a:t>
            </a: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250824" y="4802154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é verdadeira, então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3196909" y="6341269"/>
            <a:ext cx="2659532" cy="460375"/>
            <a:chOff x="5490996" y="6341269"/>
            <a:chExt cx="2659532" cy="460375"/>
          </a:xfrm>
        </p:grpSpPr>
        <p:grpSp>
          <p:nvGrpSpPr>
            <p:cNvPr id="31" name="Group 55"/>
            <p:cNvGrpSpPr>
              <a:grpSpLocks/>
            </p:cNvGrpSpPr>
            <p:nvPr/>
          </p:nvGrpSpPr>
          <p:grpSpPr bwMode="auto">
            <a:xfrm>
              <a:off x="7091221" y="6341269"/>
              <a:ext cx="1059307" cy="460375"/>
              <a:chOff x="1718" y="3263"/>
              <a:chExt cx="504" cy="290"/>
            </a:xfrm>
          </p:grpSpPr>
          <p:sp>
            <p:nvSpPr>
              <p:cNvPr id="32" name="AutoShape 56"/>
              <p:cNvSpPr>
                <a:spLocks/>
              </p:cNvSpPr>
              <p:nvPr/>
            </p:nvSpPr>
            <p:spPr bwMode="auto">
              <a:xfrm rot="5400000">
                <a:off x="1940" y="3139"/>
                <a:ext cx="95" cy="343"/>
              </a:xfrm>
              <a:prstGeom prst="rightBrace">
                <a:avLst>
                  <a:gd name="adj1" fmla="val 54158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33" name="Text Box 57"/>
              <p:cNvSpPr txBox="1">
                <a:spLocks noChangeArrowheads="1"/>
              </p:cNvSpPr>
              <p:nvPr/>
            </p:nvSpPr>
            <p:spPr bwMode="auto">
              <a:xfrm>
                <a:off x="1718" y="3359"/>
                <a:ext cx="50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dirty="0"/>
                  <a:t>rejeita </a:t>
                </a:r>
                <a:r>
                  <a:rPr lang="pt-BR" altLang="pt-BR" sz="1400" dirty="0">
                    <a:latin typeface="Times New Roman" charset="0"/>
                  </a:rPr>
                  <a:t>H</a:t>
                </a:r>
                <a:r>
                  <a:rPr lang="pt-BR" altLang="pt-BR" sz="1400" baseline="-25000" dirty="0">
                    <a:latin typeface="Times New Roman" charset="0"/>
                  </a:rPr>
                  <a:t>0</a:t>
                </a:r>
                <a:r>
                  <a:rPr lang="pt-BR" altLang="pt-BR" sz="1400" dirty="0"/>
                  <a:t> </a:t>
                </a:r>
              </a:p>
            </p:txBody>
          </p:sp>
        </p:grpSp>
        <p:grpSp>
          <p:nvGrpSpPr>
            <p:cNvPr id="34" name="Group 54"/>
            <p:cNvGrpSpPr>
              <a:grpSpLocks/>
            </p:cNvGrpSpPr>
            <p:nvPr/>
          </p:nvGrpSpPr>
          <p:grpSpPr bwMode="auto">
            <a:xfrm>
              <a:off x="5490996" y="6341269"/>
              <a:ext cx="1793874" cy="460375"/>
              <a:chOff x="1235" y="3263"/>
              <a:chExt cx="1130" cy="290"/>
            </a:xfrm>
          </p:grpSpPr>
          <p:sp>
            <p:nvSpPr>
              <p:cNvPr id="35" name="AutoShape 52"/>
              <p:cNvSpPr>
                <a:spLocks/>
              </p:cNvSpPr>
              <p:nvPr/>
            </p:nvSpPr>
            <p:spPr bwMode="auto">
              <a:xfrm rot="5400000">
                <a:off x="1796" y="2789"/>
                <a:ext cx="95" cy="1043"/>
              </a:xfrm>
              <a:prstGeom prst="rightBrace">
                <a:avLst>
                  <a:gd name="adj1" fmla="val 5418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36" name="Text Box 53"/>
              <p:cNvSpPr txBox="1">
                <a:spLocks noChangeArrowheads="1"/>
              </p:cNvSpPr>
              <p:nvPr/>
            </p:nvSpPr>
            <p:spPr bwMode="auto">
              <a:xfrm>
                <a:off x="1235" y="3359"/>
                <a:ext cx="112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dirty="0"/>
                  <a:t>aceita </a:t>
                </a:r>
                <a:r>
                  <a:rPr lang="pt-BR" altLang="pt-BR" sz="1400" dirty="0">
                    <a:latin typeface="Times New Roman" charset="0"/>
                  </a:rPr>
                  <a:t>H</a:t>
                </a:r>
                <a:r>
                  <a:rPr lang="pt-BR" altLang="pt-BR" sz="1400" baseline="-25000" dirty="0">
                    <a:latin typeface="Times New Roman" charset="0"/>
                  </a:rPr>
                  <a:t>0</a:t>
                </a:r>
                <a:r>
                  <a:rPr lang="pt-BR" altLang="pt-BR" sz="1400" dirty="0"/>
                  <a:t> </a:t>
                </a:r>
              </a:p>
            </p:txBody>
          </p:sp>
        </p:grpSp>
      </p:grpSp>
      <p:sp>
        <p:nvSpPr>
          <p:cNvPr id="48" name="Text Box 32"/>
          <p:cNvSpPr txBox="1">
            <a:spLocks noChangeArrowheads="1"/>
          </p:cNvSpPr>
          <p:nvPr/>
        </p:nvSpPr>
        <p:spPr bwMode="auto">
          <a:xfrm>
            <a:off x="6974000" y="6237312"/>
            <a:ext cx="15584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>
                <a:latin typeface="+mn-lt"/>
              </a:rPr>
              <a:t>amostra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>
                <a:latin typeface="Times New Roman" charset="0"/>
              </a:rPr>
              <a:t>{</a:t>
            </a:r>
            <a:r>
              <a:rPr lang="pt-BR" altLang="pt-BR" sz="1400" i="1" dirty="0">
                <a:latin typeface="Times New Roman" charset="0"/>
              </a:rPr>
              <a:t>X</a:t>
            </a:r>
            <a:r>
              <a:rPr lang="pt-BR" altLang="pt-BR" sz="1400" baseline="-25000" dirty="0">
                <a:latin typeface="Times New Roman" charset="0"/>
              </a:rPr>
              <a:t>1</a:t>
            </a:r>
            <a:r>
              <a:rPr lang="pt-BR" altLang="pt-BR" sz="1400" dirty="0">
                <a:latin typeface="Times New Roman" charset="0"/>
              </a:rPr>
              <a:t>,</a:t>
            </a:r>
            <a:r>
              <a:rPr lang="pt-BR" altLang="pt-BR" sz="1400" i="1" dirty="0">
                <a:latin typeface="Times New Roman" charset="0"/>
              </a:rPr>
              <a:t> X</a:t>
            </a:r>
            <a:r>
              <a:rPr lang="pt-BR" altLang="pt-BR" sz="1400" baseline="-25000" dirty="0">
                <a:latin typeface="Times New Roman" charset="0"/>
              </a:rPr>
              <a:t>2</a:t>
            </a:r>
            <a:r>
              <a:rPr lang="pt-BR" altLang="pt-BR" sz="1400" dirty="0">
                <a:latin typeface="Times New Roman" charset="0"/>
              </a:rPr>
              <a:t>,</a:t>
            </a:r>
            <a:r>
              <a:rPr lang="pt-BR" altLang="pt-BR" sz="1400" i="1" dirty="0">
                <a:latin typeface="Times New Roman" charset="0"/>
              </a:rPr>
              <a:t> X</a:t>
            </a:r>
            <a:r>
              <a:rPr lang="pt-BR" altLang="pt-BR" sz="1400" baseline="-25000" dirty="0">
                <a:latin typeface="Times New Roman" charset="0"/>
              </a:rPr>
              <a:t>3</a:t>
            </a:r>
            <a:r>
              <a:rPr lang="pt-BR" altLang="pt-BR" sz="1400" dirty="0">
                <a:latin typeface="Times New Roman" charset="0"/>
              </a:rPr>
              <a:t>,</a:t>
            </a:r>
            <a:r>
              <a:rPr lang="pt-BR" altLang="pt-BR" sz="1400" i="1" dirty="0">
                <a:latin typeface="Times New Roman" charset="0"/>
              </a:rPr>
              <a:t> X</a:t>
            </a:r>
            <a:r>
              <a:rPr lang="pt-BR" altLang="pt-BR" sz="1400" baseline="-25000" dirty="0">
                <a:latin typeface="Times New Roman" charset="0"/>
              </a:rPr>
              <a:t>4</a:t>
            </a:r>
            <a:r>
              <a:rPr lang="pt-BR" altLang="pt-BR" sz="1400" dirty="0">
                <a:latin typeface="Times New Roman" charset="0"/>
              </a:rPr>
              <a:t>,</a:t>
            </a:r>
            <a:r>
              <a:rPr lang="pt-BR" altLang="pt-BR" sz="1400" i="1" dirty="0">
                <a:latin typeface="Times New Roman" charset="0"/>
              </a:rPr>
              <a:t> X</a:t>
            </a:r>
            <a:r>
              <a:rPr lang="pt-BR" altLang="pt-BR" sz="1400" baseline="-25000" dirty="0">
                <a:latin typeface="Times New Roman" charset="0"/>
              </a:rPr>
              <a:t>5</a:t>
            </a:r>
            <a:r>
              <a:rPr lang="pt-BR" altLang="pt-BR" sz="1400" dirty="0">
                <a:latin typeface="Times New Roman" charset="0"/>
              </a:rPr>
              <a:t>}</a:t>
            </a:r>
          </a:p>
        </p:txBody>
      </p:sp>
      <p:sp>
        <p:nvSpPr>
          <p:cNvPr id="16" name="Elipse 15"/>
          <p:cNvSpPr/>
          <p:nvPr/>
        </p:nvSpPr>
        <p:spPr>
          <a:xfrm>
            <a:off x="8208408" y="5661248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8136400" y="5661248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8028392" y="5661248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7963716" y="5661248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7848368" y="5661248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Seta para a direita 82"/>
          <p:cNvSpPr/>
          <p:nvPr/>
        </p:nvSpPr>
        <p:spPr bwMode="auto">
          <a:xfrm rot="5400000">
            <a:off x="7602869" y="5940590"/>
            <a:ext cx="300699" cy="384175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7997429" y="4346520"/>
                <a:ext cx="1039067" cy="73866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pt-B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altLang="pt-BR" sz="1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altLang="pt-BR" sz="1400" dirty="0">
                    <a:solidFill>
                      <a:srgbClr val="FF0000"/>
                    </a:solidFill>
                    <a:latin typeface="Times New Roman" charset="0"/>
                  </a:rPr>
                  <a:t> &gt;&gt;&gt; </a:t>
                </a:r>
                <a:r>
                  <a:rPr lang="pt-BR" altLang="pt-BR" sz="1400" i="1" dirty="0">
                    <a:solidFill>
                      <a:srgbClr val="FF0000"/>
                    </a:solidFill>
                    <a:latin typeface="Times New Roman" charset="0"/>
                    <a:sym typeface="Symbol"/>
                  </a:rPr>
                  <a:t></a:t>
                </a:r>
                <a:r>
                  <a:rPr lang="pt-BR" altLang="pt-BR" sz="1400" baseline="-25000" dirty="0">
                    <a:solidFill>
                      <a:srgbClr val="FF0000"/>
                    </a:solidFill>
                    <a:latin typeface="Times New Roman" charset="0"/>
                    <a:sym typeface="Symbol"/>
                  </a:rPr>
                  <a:t>0</a:t>
                </a:r>
              </a:p>
              <a:p>
                <a:r>
                  <a:rPr lang="pt-BR" altLang="pt-BR" sz="1400" i="1" dirty="0">
                    <a:solidFill>
                      <a:srgbClr val="FF0000"/>
                    </a:solidFill>
                    <a:latin typeface="Times New Roman" charset="0"/>
                    <a:sym typeface="Symbol"/>
                  </a:rPr>
                  <a:t>z</a:t>
                </a:r>
                <a:r>
                  <a:rPr lang="pt-BR" altLang="pt-BR" sz="1400" dirty="0">
                    <a:solidFill>
                      <a:srgbClr val="FF0000"/>
                    </a:solidFill>
                    <a:latin typeface="Times New Roman" charset="0"/>
                    <a:sym typeface="Symbol"/>
                  </a:rPr>
                  <a:t> &gt; </a:t>
                </a:r>
                <a:r>
                  <a:rPr lang="pt-BR" altLang="pt-BR" sz="1400" i="1" dirty="0" err="1">
                    <a:solidFill>
                      <a:srgbClr val="FF0000"/>
                    </a:solidFill>
                    <a:latin typeface="Times New Roman" charset="0"/>
                    <a:sym typeface="Symbol"/>
                  </a:rPr>
                  <a:t>z</a:t>
                </a:r>
                <a:r>
                  <a:rPr lang="pt-BR" altLang="pt-BR" sz="1400" i="1" baseline="-25000" dirty="0" err="1">
                    <a:solidFill>
                      <a:srgbClr val="FF0000"/>
                    </a:solidFill>
                    <a:latin typeface="Times New Roman" charset="0"/>
                    <a:sym typeface="Symbol"/>
                  </a:rPr>
                  <a:t>crít</a:t>
                </a:r>
                <a:endParaRPr lang="pt-BR" altLang="pt-BR" sz="1400" i="1" baseline="-25000" dirty="0">
                  <a:solidFill>
                    <a:srgbClr val="FF0000"/>
                  </a:solidFill>
                  <a:latin typeface="Times New Roman" charset="0"/>
                  <a:sym typeface="Symbol"/>
                </a:endParaRPr>
              </a:p>
              <a:p>
                <a:r>
                  <a:rPr lang="pt-BR" altLang="pt-BR" sz="1400" dirty="0">
                    <a:solidFill>
                      <a:srgbClr val="FF0000"/>
                    </a:solidFill>
                    <a:latin typeface="Times New Roman" charset="0"/>
                    <a:sym typeface="Symbol"/>
                  </a:rPr>
                  <a:t> H</a:t>
                </a:r>
                <a:r>
                  <a:rPr lang="pt-BR" altLang="pt-BR" sz="1400" baseline="-25000" dirty="0">
                    <a:solidFill>
                      <a:srgbClr val="FF0000"/>
                    </a:solidFill>
                    <a:latin typeface="Times New Roman" charset="0"/>
                    <a:sym typeface="Symbol"/>
                  </a:rPr>
                  <a:t>0</a:t>
                </a:r>
                <a:r>
                  <a:rPr lang="pt-BR" altLang="pt-BR" sz="1400" dirty="0">
                    <a:solidFill>
                      <a:srgbClr val="FF0000"/>
                    </a:solidFill>
                    <a:latin typeface="+mn-lt"/>
                    <a:sym typeface="Symbol"/>
                  </a:rPr>
                  <a:t> falsa</a:t>
                </a:r>
                <a:endParaRPr lang="pt-BR" altLang="pt-BR" sz="14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29" y="4346520"/>
                <a:ext cx="1039067" cy="738664"/>
              </a:xfrm>
              <a:prstGeom prst="rect">
                <a:avLst/>
              </a:prstGeom>
              <a:blipFill rotWithShape="1">
                <a:blip r:embed="rId14"/>
                <a:stretch>
                  <a:fillRect l="-1163" t="-813" r="-581" b="-650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o 9"/>
          <p:cNvGrpSpPr/>
          <p:nvPr/>
        </p:nvGrpSpPr>
        <p:grpSpPr>
          <a:xfrm>
            <a:off x="6410096" y="4287691"/>
            <a:ext cx="2293937" cy="1710380"/>
            <a:chOff x="6410096" y="4287691"/>
            <a:chExt cx="2293937" cy="1710380"/>
          </a:xfrm>
        </p:grpSpPr>
        <p:grpSp>
          <p:nvGrpSpPr>
            <p:cNvPr id="9" name="Grupo 8"/>
            <p:cNvGrpSpPr/>
            <p:nvPr/>
          </p:nvGrpSpPr>
          <p:grpSpPr>
            <a:xfrm>
              <a:off x="6410096" y="4287691"/>
              <a:ext cx="2293937" cy="1710380"/>
              <a:chOff x="6410096" y="4287691"/>
              <a:chExt cx="2293937" cy="1710380"/>
            </a:xfrm>
          </p:grpSpPr>
          <p:grpSp>
            <p:nvGrpSpPr>
              <p:cNvPr id="39" name="Grupo 16"/>
              <p:cNvGrpSpPr>
                <a:grpSpLocks/>
              </p:cNvGrpSpPr>
              <p:nvPr/>
            </p:nvGrpSpPr>
            <p:grpSpPr bwMode="auto">
              <a:xfrm>
                <a:off x="6410096" y="4287691"/>
                <a:ext cx="2293937" cy="1710380"/>
                <a:chOff x="4419600" y="3625850"/>
                <a:chExt cx="2294075" cy="1710099"/>
              </a:xfrm>
            </p:grpSpPr>
            <p:sp>
              <p:nvSpPr>
                <p:cNvPr id="43" name="Freeform 31"/>
                <p:cNvSpPr>
                  <a:spLocks/>
                </p:cNvSpPr>
                <p:nvPr/>
              </p:nvSpPr>
              <p:spPr bwMode="auto">
                <a:xfrm>
                  <a:off x="4876800" y="3721100"/>
                  <a:ext cx="1676400" cy="1295400"/>
                </a:xfrm>
                <a:custGeom>
                  <a:avLst/>
                  <a:gdLst>
                    <a:gd name="T0" fmla="*/ 0 w 1056"/>
                    <a:gd name="T1" fmla="*/ 0 h 816"/>
                    <a:gd name="T2" fmla="*/ 0 w 1056"/>
                    <a:gd name="T3" fmla="*/ 2147483647 h 816"/>
                    <a:gd name="T4" fmla="*/ 2147483647 w 1056"/>
                    <a:gd name="T5" fmla="*/ 2147483647 h 816"/>
                    <a:gd name="T6" fmla="*/ 0 60000 65536"/>
                    <a:gd name="T7" fmla="*/ 0 60000 65536"/>
                    <a:gd name="T8" fmla="*/ 0 60000 65536"/>
                    <a:gd name="T9" fmla="*/ 0 w 1056"/>
                    <a:gd name="T10" fmla="*/ 0 h 816"/>
                    <a:gd name="T11" fmla="*/ 1056 w 1056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56" h="816">
                      <a:moveTo>
                        <a:pt x="0" y="0"/>
                      </a:moveTo>
                      <a:lnTo>
                        <a:pt x="0" y="816"/>
                      </a:lnTo>
                      <a:lnTo>
                        <a:pt x="1056" y="816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6403975" y="4997450"/>
                  <a:ext cx="309700" cy="338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 i="1" dirty="0">
                      <a:latin typeface="Times New Roman" charset="0"/>
                    </a:rPr>
                    <a:t>X</a:t>
                  </a:r>
                </a:p>
              </p:txBody>
            </p:sp>
            <p:sp>
              <p:nvSpPr>
                <p:cNvPr id="4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419600" y="3625850"/>
                  <a:ext cx="468313" cy="336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 i="1" dirty="0">
                      <a:latin typeface="Times New Roman" charset="0"/>
                    </a:rPr>
                    <a:t>f</a:t>
                  </a:r>
                  <a:r>
                    <a:rPr lang="pt-BR" altLang="pt-BR" sz="1600" dirty="0">
                      <a:latin typeface="Times New Roman" charset="0"/>
                    </a:rPr>
                    <a:t>(</a:t>
                  </a:r>
                  <a:r>
                    <a:rPr lang="pt-BR" altLang="pt-BR" sz="1600" i="1" dirty="0">
                      <a:latin typeface="Times New Roman" charset="0"/>
                    </a:rPr>
                    <a:t>x</a:t>
                  </a:r>
                  <a:r>
                    <a:rPr lang="pt-BR" altLang="pt-BR" sz="1600" dirty="0">
                      <a:latin typeface="Times New Roman" charset="0"/>
                    </a:rPr>
                    <a:t>)</a:t>
                  </a:r>
                </a:p>
              </p:txBody>
            </p:sp>
            <p:sp>
              <p:nvSpPr>
                <p:cNvPr id="47" name="Retângulo 6"/>
                <p:cNvSpPr>
                  <a:spLocks noChangeArrowheads="1"/>
                </p:cNvSpPr>
                <p:nvPr/>
              </p:nvSpPr>
              <p:spPr bwMode="auto">
                <a:xfrm>
                  <a:off x="4709773" y="4891417"/>
                  <a:ext cx="242374" cy="2308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900">
                      <a:latin typeface="Times New Roman" charset="0"/>
                    </a:rPr>
                    <a:t>0</a:t>
                  </a:r>
                  <a:endParaRPr lang="pt-BR" altLang="pt-BR" sz="900"/>
                </a:p>
              </p:txBody>
            </p:sp>
          </p:grpSp>
          <p:pic>
            <p:nvPicPr>
              <p:cNvPr id="49" name="Picture 12"/>
              <p:cNvPicPr>
                <a:picLocks noChangeAspect="1" noChangeArrowheads="1"/>
              </p:cNvPicPr>
              <p:nvPr/>
            </p:nvPicPr>
            <p:blipFill rotWithShape="1"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7267"/>
              <a:stretch/>
            </p:blipFill>
            <p:spPr bwMode="auto">
              <a:xfrm>
                <a:off x="6538875" y="4802154"/>
                <a:ext cx="2137581" cy="880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" name="Grupo 7"/>
            <p:cNvGrpSpPr/>
            <p:nvPr/>
          </p:nvGrpSpPr>
          <p:grpSpPr>
            <a:xfrm>
              <a:off x="7453144" y="5615244"/>
              <a:ext cx="324128" cy="276999"/>
              <a:chOff x="7453144" y="5615244"/>
              <a:chExt cx="324128" cy="276999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7453144" y="5615244"/>
                <a:ext cx="3241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pt-BR" sz="1200" i="1" dirty="0">
                    <a:sym typeface="Symbol" pitchFamily="18" charset="2"/>
                  </a:rPr>
                  <a:t></a:t>
                </a:r>
                <a:r>
                  <a:rPr lang="pt-BR" altLang="pt-BR" sz="1200" baseline="-25000" dirty="0">
                    <a:latin typeface="Times New Roman" charset="0"/>
                    <a:sym typeface="Symbol" pitchFamily="18" charset="2"/>
                  </a:rPr>
                  <a:t>0</a:t>
                </a:r>
                <a:endParaRPr lang="pt-BR" sz="1200" dirty="0"/>
              </a:p>
            </p:txBody>
          </p:sp>
          <p:cxnSp>
            <p:nvCxnSpPr>
              <p:cNvPr id="4" name="Conector reto 3"/>
              <p:cNvCxnSpPr/>
              <p:nvPr/>
            </p:nvCxnSpPr>
            <p:spPr>
              <a:xfrm>
                <a:off x="7607665" y="5678251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8" grpId="0"/>
      <p:bldP spid="16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Teste de Hipótese – Erros I e II</a:t>
            </a:r>
          </a:p>
        </p:txBody>
      </p:sp>
      <p:sp>
        <p:nvSpPr>
          <p:cNvPr id="172073" name="Text Box 41"/>
          <p:cNvSpPr txBox="1">
            <a:spLocks noChangeArrowheads="1"/>
          </p:cNvSpPr>
          <p:nvPr/>
        </p:nvSpPr>
        <p:spPr bwMode="auto">
          <a:xfrm>
            <a:off x="669925" y="4599384"/>
            <a:ext cx="79345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Sim. Este erro é chamado de </a:t>
            </a:r>
            <a:r>
              <a:rPr lang="pt-BR" altLang="pt-BR" sz="1600" dirty="0">
                <a:solidFill>
                  <a:srgbClr val="FF0000"/>
                </a:solidFill>
              </a:rPr>
              <a:t>erro do tipo I</a:t>
            </a:r>
            <a:r>
              <a:rPr lang="pt-BR" altLang="pt-BR" sz="1600" dirty="0"/>
              <a:t> e equivale ao nível de significância </a:t>
            </a:r>
            <a:r>
              <a:rPr lang="pt-BR" altLang="pt-BR" sz="1600" i="1" dirty="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pt-BR" altLang="pt-BR" sz="1600" dirty="0"/>
              <a:t>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E63CC-7DB4-49AA-9658-BD0F4FBF14C9}" type="slidenum">
              <a:rPr lang="pt-BR"/>
              <a:pPr>
                <a:defRPr/>
              </a:pPr>
              <a:t>17</a:t>
            </a:fld>
            <a:endParaRPr lang="pt-BR"/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auto">
          <a:xfrm>
            <a:off x="669925" y="5076473"/>
            <a:ext cx="79186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Este erro é sempre conhecido sendo, em geral, definido previamente pelo tomador de decisão.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33"/>
              <p:cNvSpPr txBox="1">
                <a:spLocks noChangeArrowheads="1"/>
              </p:cNvSpPr>
              <p:nvPr/>
            </p:nvSpPr>
            <p:spPr bwMode="auto">
              <a:xfrm>
                <a:off x="250824" y="2235465"/>
                <a:ext cx="8664576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88913" indent="-188913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Imagine a seguinte situação: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Hipóteses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   H</a:t>
                </a:r>
                <a:r>
                  <a:rPr lang="pt-BR" altLang="pt-BR" sz="1600" baseline="-25000" dirty="0">
                    <a:latin typeface="Times New Roman" charset="0"/>
                  </a:rPr>
                  <a:t>0</a:t>
                </a:r>
                <a:r>
                  <a:rPr lang="pt-BR" altLang="pt-BR" sz="1600" dirty="0">
                    <a:latin typeface="Times New Roman" charset="0"/>
                  </a:rPr>
                  <a:t> :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 =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0</a:t>
                </a:r>
                <a:endParaRPr lang="pt-BR" altLang="pt-BR" sz="1600" dirty="0">
                  <a:sym typeface="Symbol" pitchFamily="18" charset="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   H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1</a:t>
                </a: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:</a:t>
                </a:r>
                <a:r>
                  <a:rPr lang="pt-BR" altLang="pt-BR" sz="1600" dirty="0">
                    <a:sym typeface="Symbol" pitchFamily="18" charset="2"/>
                  </a:rPr>
                  <a:t>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 &gt;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0</a:t>
                </a:r>
                <a:endParaRPr lang="pt-BR" altLang="pt-BR" sz="16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Mesmo sendo </a:t>
                </a:r>
                <a:r>
                  <a:rPr lang="pt-BR" altLang="pt-BR" sz="1600" dirty="0">
                    <a:solidFill>
                      <a:srgbClr val="FF0000"/>
                    </a:solidFill>
                    <a:latin typeface="Times New Roman" charset="0"/>
                  </a:rPr>
                  <a:t>H</a:t>
                </a:r>
                <a:r>
                  <a:rPr lang="pt-BR" altLang="pt-BR" sz="1600" baseline="-25000" dirty="0">
                    <a:solidFill>
                      <a:srgbClr val="FF0000"/>
                    </a:solidFill>
                    <a:latin typeface="Times New Roman" charset="0"/>
                  </a:rPr>
                  <a:t>0</a:t>
                </a:r>
                <a:r>
                  <a:rPr lang="pt-BR" altLang="pt-BR" sz="1600" dirty="0">
                    <a:solidFill>
                      <a:srgbClr val="FF0000"/>
                    </a:solidFill>
                  </a:rPr>
                  <a:t> verdadeira</a:t>
                </a:r>
                <a:r>
                  <a:rPr lang="pt-BR" altLang="pt-BR" sz="1600" dirty="0"/>
                  <a:t>, existe a possibilidade de se selecionar uma amostra desta população e obter uma média amostral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pt-B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altLang="pt-BR" sz="1600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pt-BR" altLang="pt-BR" sz="1600" i="1">
                        <a:latin typeface="Cambria Math"/>
                      </a:rPr>
                      <m:t> </m:t>
                    </m:r>
                  </m:oMath>
                </a14:m>
                <a:r>
                  <a:rPr lang="pt-BR" altLang="pt-BR" sz="1600" dirty="0"/>
                  <a:t>tão alta que leve a conclusão errada de que </a:t>
                </a:r>
                <a:r>
                  <a:rPr lang="pt-BR" altLang="pt-BR" sz="1600" dirty="0">
                    <a:latin typeface="Times New Roman" charset="0"/>
                  </a:rPr>
                  <a:t>H</a:t>
                </a:r>
                <a:r>
                  <a:rPr lang="pt-BR" altLang="pt-BR" sz="1600" baseline="-25000" dirty="0">
                    <a:latin typeface="Times New Roman" charset="0"/>
                  </a:rPr>
                  <a:t>0</a:t>
                </a:r>
                <a:r>
                  <a:rPr lang="pt-BR" altLang="pt-BR" sz="1600" dirty="0"/>
                  <a:t> é falsa?</a:t>
                </a:r>
              </a:p>
            </p:txBody>
          </p:sp>
        </mc:Choice>
        <mc:Fallback xmlns="">
          <p:sp>
            <p:nvSpPr>
              <p:cNvPr id="32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4" y="2235465"/>
                <a:ext cx="8664576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352" t="-529" b="-29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250825" y="1512888"/>
            <a:ext cx="86645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Toda conclusão de um teste de hipótese está associada a um nível de significância e portanto não pode ser considerado 100% confiável.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Teste de Hipótese – Erros I e II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958C1-AFCC-41D9-A6AC-3425D00E5B6C}" type="slidenum">
              <a:rPr lang="pt-BR"/>
              <a:pPr>
                <a:defRPr/>
              </a:pPr>
              <a:t>18</a:t>
            </a:fld>
            <a:endParaRPr lang="pt-BR"/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50825" y="1512888"/>
            <a:ext cx="86645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Toda conclusão de um teste de hipótese está associada a um nível de significância e portanto não pode ser considerado 100% confiável.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33"/>
              <p:cNvSpPr txBox="1">
                <a:spLocks noChangeArrowheads="1"/>
              </p:cNvSpPr>
              <p:nvPr/>
            </p:nvSpPr>
            <p:spPr bwMode="auto">
              <a:xfrm>
                <a:off x="250824" y="2235465"/>
                <a:ext cx="4177160" cy="3293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88913" indent="-188913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Imagine a seguinte situação: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Hipóteses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   H</a:t>
                </a:r>
                <a:r>
                  <a:rPr lang="pt-BR" altLang="pt-BR" sz="1600" baseline="-25000" dirty="0">
                    <a:latin typeface="Times New Roman" charset="0"/>
                  </a:rPr>
                  <a:t>0</a:t>
                </a:r>
                <a:r>
                  <a:rPr lang="pt-BR" altLang="pt-BR" sz="1600" dirty="0">
                    <a:latin typeface="Times New Roman" charset="0"/>
                  </a:rPr>
                  <a:t> :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 =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0</a:t>
                </a:r>
                <a:endParaRPr lang="pt-BR" altLang="pt-BR" sz="1600" dirty="0">
                  <a:sym typeface="Symbol" pitchFamily="18" charset="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   H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1</a:t>
                </a: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:</a:t>
                </a:r>
                <a:r>
                  <a:rPr lang="pt-BR" altLang="pt-BR" sz="1600" dirty="0">
                    <a:sym typeface="Symbol" pitchFamily="18" charset="2"/>
                  </a:rPr>
                  <a:t>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 &gt;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0</a:t>
                </a:r>
                <a:endParaRPr lang="pt-BR" altLang="pt-BR" sz="16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Agora, sendo </a:t>
                </a:r>
                <a:r>
                  <a:rPr lang="pt-BR" altLang="pt-BR" sz="1600" dirty="0">
                    <a:solidFill>
                      <a:srgbClr val="FF0000"/>
                    </a:solidFill>
                    <a:latin typeface="Times New Roman" charset="0"/>
                  </a:rPr>
                  <a:t>H</a:t>
                </a:r>
                <a:r>
                  <a:rPr lang="pt-BR" altLang="pt-BR" sz="1600" baseline="-25000" dirty="0">
                    <a:solidFill>
                      <a:srgbClr val="FF0000"/>
                    </a:solidFill>
                    <a:latin typeface="Times New Roman" charset="0"/>
                  </a:rPr>
                  <a:t>0</a:t>
                </a:r>
                <a:r>
                  <a:rPr lang="pt-BR" altLang="pt-BR" sz="1600" dirty="0">
                    <a:solidFill>
                      <a:srgbClr val="FF0000"/>
                    </a:solidFill>
                  </a:rPr>
                  <a:t> falsa</a:t>
                </a:r>
                <a:r>
                  <a:rPr lang="pt-BR" altLang="pt-BR" sz="1600" dirty="0"/>
                  <a:t>, existe a possibilidade de se selecionar uma amostra desta população cuja média verdadeira é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1</a:t>
                </a:r>
                <a:r>
                  <a:rPr lang="pt-BR" altLang="pt-BR" sz="1600" dirty="0"/>
                  <a:t> (</a:t>
                </a:r>
                <a:r>
                  <a:rPr lang="pt-BR" altLang="pt-BR" sz="1600" dirty="0">
                    <a:latin typeface="Times New Roman" charset="0"/>
                  </a:rPr>
                  <a:t>&gt;</a:t>
                </a:r>
                <a:r>
                  <a:rPr lang="pt-BR" altLang="pt-BR" sz="1600" dirty="0"/>
                  <a:t>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0</a:t>
                </a:r>
                <a:r>
                  <a:rPr lang="pt-BR" altLang="pt-BR" sz="1600" dirty="0"/>
                  <a:t>) e obter uma média amostral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pt-B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altLang="pt-BR" sz="16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altLang="pt-BR" sz="1600" dirty="0"/>
                  <a:t> tão pequena que leve a conclusão errada de que </a:t>
                </a:r>
                <a:r>
                  <a:rPr lang="pt-BR" altLang="pt-BR" sz="1600" dirty="0">
                    <a:latin typeface="Times New Roman" charset="0"/>
                  </a:rPr>
                  <a:t>H</a:t>
                </a:r>
                <a:r>
                  <a:rPr lang="pt-BR" altLang="pt-BR" sz="1600" baseline="-25000" dirty="0">
                    <a:latin typeface="Times New Roman" charset="0"/>
                  </a:rPr>
                  <a:t>0</a:t>
                </a:r>
                <a:r>
                  <a:rPr lang="pt-BR" altLang="pt-BR" sz="1600" dirty="0"/>
                  <a:t> é verdadeira?</a:t>
                </a:r>
              </a:p>
            </p:txBody>
          </p:sp>
        </mc:Choice>
        <mc:Fallback xmlns="">
          <p:sp>
            <p:nvSpPr>
              <p:cNvPr id="47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4" y="2235465"/>
                <a:ext cx="4177160" cy="3293209"/>
              </a:xfrm>
              <a:prstGeom prst="rect">
                <a:avLst/>
              </a:prstGeom>
              <a:blipFill rotWithShape="1">
                <a:blip r:embed="rId4"/>
                <a:stretch>
                  <a:fillRect l="-730" t="-370" r="-2044" b="-1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upo 42"/>
          <p:cNvGrpSpPr>
            <a:grpSpLocks/>
          </p:cNvGrpSpPr>
          <p:nvPr/>
        </p:nvGrpSpPr>
        <p:grpSpPr bwMode="auto">
          <a:xfrm>
            <a:off x="4456450" y="3213315"/>
            <a:ext cx="3217863" cy="2131798"/>
            <a:chOff x="4876800" y="1851240"/>
            <a:chExt cx="3217863" cy="2131798"/>
          </a:xfrm>
        </p:grpSpPr>
        <p:grpSp>
          <p:nvGrpSpPr>
            <p:cNvPr id="84" name="Group 10"/>
            <p:cNvGrpSpPr>
              <a:grpSpLocks/>
            </p:cNvGrpSpPr>
            <p:nvPr/>
          </p:nvGrpSpPr>
          <p:grpSpPr bwMode="auto">
            <a:xfrm>
              <a:off x="4876800" y="1851240"/>
              <a:ext cx="3217863" cy="2131798"/>
              <a:chOff x="2988" y="1842"/>
              <a:chExt cx="2579" cy="1710"/>
            </a:xfrm>
          </p:grpSpPr>
          <p:grpSp>
            <p:nvGrpSpPr>
              <p:cNvPr id="91" name="Group 11"/>
              <p:cNvGrpSpPr>
                <a:grpSpLocks/>
              </p:cNvGrpSpPr>
              <p:nvPr/>
            </p:nvGrpSpPr>
            <p:grpSpPr bwMode="auto">
              <a:xfrm>
                <a:off x="2988" y="1872"/>
                <a:ext cx="2579" cy="1680"/>
                <a:chOff x="2988" y="1872"/>
                <a:chExt cx="2579" cy="1680"/>
              </a:xfrm>
            </p:grpSpPr>
            <p:pic>
              <p:nvPicPr>
                <p:cNvPr id="94" name="Picture 1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96" t="9618" r="18376" b="11877"/>
                <a:stretch>
                  <a:fillRect/>
                </a:stretch>
              </p:blipFill>
              <p:spPr bwMode="auto">
                <a:xfrm>
                  <a:off x="3026" y="1872"/>
                  <a:ext cx="2432" cy="1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988" y="3179"/>
                  <a:ext cx="340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>
                      <a:latin typeface="Times New Roman" charset="0"/>
                    </a:rPr>
                    <a:t>-</a:t>
                  </a:r>
                  <a:r>
                    <a:rPr lang="pt-BR" altLang="pt-BR" sz="18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1800">
                    <a:latin typeface="Times New Roman" charset="0"/>
                  </a:endParaRPr>
                </a:p>
              </p:txBody>
            </p:sp>
            <p:sp>
              <p:nvSpPr>
                <p:cNvPr id="9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186" y="3180"/>
                  <a:ext cx="381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>
                      <a:latin typeface="Times New Roman" charset="0"/>
                    </a:rPr>
                    <a:t>+</a:t>
                  </a:r>
                  <a:r>
                    <a:rPr lang="pt-BR" altLang="pt-BR" sz="18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1800">
                    <a:latin typeface="Times New Roman" charset="0"/>
                  </a:endParaRPr>
                </a:p>
              </p:txBody>
            </p:sp>
            <p:sp>
              <p:nvSpPr>
                <p:cNvPr id="9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157" y="3258"/>
                  <a:ext cx="239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>
                      <a:latin typeface="Times New Roman" charset="0"/>
                    </a:rPr>
                    <a:t>0</a:t>
                  </a:r>
                </a:p>
              </p:txBody>
            </p:sp>
            <p:sp>
              <p:nvSpPr>
                <p:cNvPr id="98" name="Line 16"/>
                <p:cNvSpPr>
                  <a:spLocks noChangeShapeType="1"/>
                </p:cNvSpPr>
                <p:nvPr/>
              </p:nvSpPr>
              <p:spPr bwMode="auto">
                <a:xfrm>
                  <a:off x="3024" y="3226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92" name="Line 17"/>
              <p:cNvSpPr>
                <a:spLocks noChangeShapeType="1"/>
              </p:cNvSpPr>
              <p:nvPr/>
            </p:nvSpPr>
            <p:spPr bwMode="auto">
              <a:xfrm>
                <a:off x="3745" y="204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93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6062834"/>
                  </p:ext>
                </p:extLst>
              </p:nvPr>
            </p:nvGraphicFramePr>
            <p:xfrm>
              <a:off x="3388" y="1842"/>
              <a:ext cx="616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06" name="Equation" r:id="rId6" imgW="685800" imgH="203040" progId="Equation.DSMT4">
                      <p:embed/>
                    </p:oleObj>
                  </mc:Choice>
                  <mc:Fallback>
                    <p:oleObj name="Equation" r:id="rId6" imgW="68580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88" y="1842"/>
                            <a:ext cx="616" cy="182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5" name="Freeform 19"/>
            <p:cNvSpPr>
              <a:spLocks/>
            </p:cNvSpPr>
            <p:nvPr/>
          </p:nvSpPr>
          <p:spPr bwMode="auto">
            <a:xfrm>
              <a:off x="5146675" y="1943100"/>
              <a:ext cx="1781175" cy="1630363"/>
            </a:xfrm>
            <a:custGeom>
              <a:avLst/>
              <a:gdLst>
                <a:gd name="T0" fmla="*/ 2147483647 w 1122"/>
                <a:gd name="T1" fmla="*/ 2147483647 h 1027"/>
                <a:gd name="T2" fmla="*/ 2147483647 w 1122"/>
                <a:gd name="T3" fmla="*/ 2147483647 h 1027"/>
                <a:gd name="T4" fmla="*/ 2147483647 w 1122"/>
                <a:gd name="T5" fmla="*/ 2147483647 h 1027"/>
                <a:gd name="T6" fmla="*/ 2147483647 w 1122"/>
                <a:gd name="T7" fmla="*/ 2147483647 h 1027"/>
                <a:gd name="T8" fmla="*/ 2147483647 w 1122"/>
                <a:gd name="T9" fmla="*/ 2147483647 h 1027"/>
                <a:gd name="T10" fmla="*/ 2147483647 w 1122"/>
                <a:gd name="T11" fmla="*/ 2147483647 h 1027"/>
                <a:gd name="T12" fmla="*/ 2147483647 w 1122"/>
                <a:gd name="T13" fmla="*/ 2147483647 h 1027"/>
                <a:gd name="T14" fmla="*/ 2147483647 w 1122"/>
                <a:gd name="T15" fmla="*/ 2147483647 h 1027"/>
                <a:gd name="T16" fmla="*/ 2147483647 w 1122"/>
                <a:gd name="T17" fmla="*/ 2147483647 h 1027"/>
                <a:gd name="T18" fmla="*/ 2147483647 w 1122"/>
                <a:gd name="T19" fmla="*/ 2147483647 h 1027"/>
                <a:gd name="T20" fmla="*/ 2147483647 w 1122"/>
                <a:gd name="T21" fmla="*/ 0 h 1027"/>
                <a:gd name="T22" fmla="*/ 2147483647 w 1122"/>
                <a:gd name="T23" fmla="*/ 0 h 1027"/>
                <a:gd name="T24" fmla="*/ 2147483647 w 1122"/>
                <a:gd name="T25" fmla="*/ 2147483647 h 1027"/>
                <a:gd name="T26" fmla="*/ 2147483647 w 1122"/>
                <a:gd name="T27" fmla="*/ 2147483647 h 1027"/>
                <a:gd name="T28" fmla="*/ 2147483647 w 1122"/>
                <a:gd name="T29" fmla="*/ 2147483647 h 1027"/>
                <a:gd name="T30" fmla="*/ 2147483647 w 1122"/>
                <a:gd name="T31" fmla="*/ 2147483647 h 1027"/>
                <a:gd name="T32" fmla="*/ 2147483647 w 1122"/>
                <a:gd name="T33" fmla="*/ 2147483647 h 1027"/>
                <a:gd name="T34" fmla="*/ 2147483647 w 1122"/>
                <a:gd name="T35" fmla="*/ 2147483647 h 1027"/>
                <a:gd name="T36" fmla="*/ 2147483647 w 1122"/>
                <a:gd name="T37" fmla="*/ 2147483647 h 1027"/>
                <a:gd name="T38" fmla="*/ 2147483647 w 1122"/>
                <a:gd name="T39" fmla="*/ 2147483647 h 1027"/>
                <a:gd name="T40" fmla="*/ 2147483647 w 1122"/>
                <a:gd name="T41" fmla="*/ 2147483647 h 1027"/>
                <a:gd name="T42" fmla="*/ 2147483647 w 1122"/>
                <a:gd name="T43" fmla="*/ 2147483647 h 1027"/>
                <a:gd name="T44" fmla="*/ 2147483647 w 1122"/>
                <a:gd name="T45" fmla="*/ 2147483647 h 1027"/>
                <a:gd name="T46" fmla="*/ 0 w 1122"/>
                <a:gd name="T47" fmla="*/ 2147483647 h 1027"/>
                <a:gd name="T48" fmla="*/ 2147483647 w 1122"/>
                <a:gd name="T49" fmla="*/ 2147483647 h 1027"/>
                <a:gd name="T50" fmla="*/ 2147483647 w 1122"/>
                <a:gd name="T51" fmla="*/ 2147483647 h 1027"/>
                <a:gd name="T52" fmla="*/ 2147483647 w 1122"/>
                <a:gd name="T53" fmla="*/ 2147483647 h 1027"/>
                <a:gd name="T54" fmla="*/ 2147483647 w 1122"/>
                <a:gd name="T55" fmla="*/ 2147483647 h 1027"/>
                <a:gd name="T56" fmla="*/ 2147483647 w 1122"/>
                <a:gd name="T57" fmla="*/ 2147483647 h 1027"/>
                <a:gd name="T58" fmla="*/ 2147483647 w 1122"/>
                <a:gd name="T59" fmla="*/ 2147483647 h 1027"/>
                <a:gd name="T60" fmla="*/ 2147483647 w 1122"/>
                <a:gd name="T61" fmla="*/ 2147483647 h 1027"/>
                <a:gd name="T62" fmla="*/ 2147483647 w 1122"/>
                <a:gd name="T63" fmla="*/ 2147483647 h 1027"/>
                <a:gd name="T64" fmla="*/ 2147483647 w 1122"/>
                <a:gd name="T65" fmla="*/ 2147483647 h 1027"/>
                <a:gd name="T66" fmla="*/ 2147483647 w 1122"/>
                <a:gd name="T67" fmla="*/ 2147483647 h 1027"/>
                <a:gd name="T68" fmla="*/ 2147483647 w 1122"/>
                <a:gd name="T69" fmla="*/ 2147483647 h 102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22"/>
                <a:gd name="T106" fmla="*/ 0 h 1027"/>
                <a:gd name="T107" fmla="*/ 1122 w 1122"/>
                <a:gd name="T108" fmla="*/ 1027 h 102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22" h="1027">
                  <a:moveTo>
                    <a:pt x="536" y="540"/>
                  </a:moveTo>
                  <a:lnTo>
                    <a:pt x="565" y="470"/>
                  </a:lnTo>
                  <a:lnTo>
                    <a:pt x="591" y="397"/>
                  </a:lnTo>
                  <a:lnTo>
                    <a:pt x="620" y="319"/>
                  </a:lnTo>
                  <a:lnTo>
                    <a:pt x="655" y="240"/>
                  </a:lnTo>
                  <a:lnTo>
                    <a:pt x="684" y="173"/>
                  </a:lnTo>
                  <a:lnTo>
                    <a:pt x="712" y="109"/>
                  </a:lnTo>
                  <a:lnTo>
                    <a:pt x="744" y="59"/>
                  </a:lnTo>
                  <a:lnTo>
                    <a:pt x="770" y="27"/>
                  </a:lnTo>
                  <a:lnTo>
                    <a:pt x="802" y="4"/>
                  </a:lnTo>
                  <a:lnTo>
                    <a:pt x="824" y="0"/>
                  </a:lnTo>
                  <a:lnTo>
                    <a:pt x="850" y="0"/>
                  </a:lnTo>
                  <a:lnTo>
                    <a:pt x="872" y="16"/>
                  </a:lnTo>
                  <a:lnTo>
                    <a:pt x="904" y="45"/>
                  </a:lnTo>
                  <a:lnTo>
                    <a:pt x="940" y="96"/>
                  </a:lnTo>
                  <a:lnTo>
                    <a:pt x="968" y="164"/>
                  </a:lnTo>
                  <a:lnTo>
                    <a:pt x="997" y="230"/>
                  </a:lnTo>
                  <a:lnTo>
                    <a:pt x="1035" y="323"/>
                  </a:lnTo>
                  <a:lnTo>
                    <a:pt x="1063" y="397"/>
                  </a:lnTo>
                  <a:lnTo>
                    <a:pt x="1095" y="463"/>
                  </a:lnTo>
                  <a:lnTo>
                    <a:pt x="1111" y="508"/>
                  </a:lnTo>
                  <a:lnTo>
                    <a:pt x="1122" y="538"/>
                  </a:lnTo>
                  <a:lnTo>
                    <a:pt x="1122" y="1026"/>
                  </a:lnTo>
                  <a:lnTo>
                    <a:pt x="0" y="1027"/>
                  </a:lnTo>
                  <a:lnTo>
                    <a:pt x="125" y="1013"/>
                  </a:lnTo>
                  <a:lnTo>
                    <a:pt x="188" y="996"/>
                  </a:lnTo>
                  <a:lnTo>
                    <a:pt x="236" y="982"/>
                  </a:lnTo>
                  <a:lnTo>
                    <a:pt x="274" y="958"/>
                  </a:lnTo>
                  <a:lnTo>
                    <a:pt x="303" y="936"/>
                  </a:lnTo>
                  <a:lnTo>
                    <a:pt x="346" y="895"/>
                  </a:lnTo>
                  <a:lnTo>
                    <a:pt x="380" y="854"/>
                  </a:lnTo>
                  <a:lnTo>
                    <a:pt x="413" y="806"/>
                  </a:lnTo>
                  <a:lnTo>
                    <a:pt x="444" y="751"/>
                  </a:lnTo>
                  <a:lnTo>
                    <a:pt x="490" y="660"/>
                  </a:lnTo>
                  <a:lnTo>
                    <a:pt x="536" y="54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Text Box 21"/>
            <p:cNvSpPr txBox="1">
              <a:spLocks noChangeArrowheads="1"/>
            </p:cNvSpPr>
            <p:nvPr/>
          </p:nvSpPr>
          <p:spPr bwMode="auto">
            <a:xfrm>
              <a:off x="6799263" y="3533775"/>
              <a:ext cx="4857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i="1">
                  <a:latin typeface="Times New Roman" charset="0"/>
                </a:rPr>
                <a:t>z</a:t>
              </a:r>
              <a:r>
                <a:rPr lang="pt-BR" altLang="pt-BR" sz="1800" i="1" baseline="-25000">
                  <a:latin typeface="Times New Roman" charset="0"/>
                </a:rPr>
                <a:t>crít</a:t>
              </a:r>
            </a:p>
          </p:txBody>
        </p:sp>
        <p:graphicFrame>
          <p:nvGraphicFramePr>
            <p:cNvPr id="90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1800028"/>
                </p:ext>
              </p:extLst>
            </p:nvPr>
          </p:nvGraphicFramePr>
          <p:xfrm>
            <a:off x="7008813" y="3336946"/>
            <a:ext cx="171450" cy="155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7" name="Equation" r:id="rId8" imgW="152334" imgH="139639" progId="Equation.DSMT4">
                    <p:embed/>
                  </p:oleObj>
                </mc:Choice>
                <mc:Fallback>
                  <p:oleObj name="Equation" r:id="rId8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8813" y="3336946"/>
                          <a:ext cx="171450" cy="155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30"/>
            <p:cNvGraphicFramePr>
              <a:graphicFrameLocks noChangeAspect="1"/>
            </p:cNvGraphicFramePr>
            <p:nvPr/>
          </p:nvGraphicFramePr>
          <p:xfrm>
            <a:off x="6278563" y="2903538"/>
            <a:ext cx="384175" cy="198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8" name="Equation" r:id="rId10" imgW="342603" imgH="177646" progId="Equation.DSMT4">
                    <p:embed/>
                  </p:oleObj>
                </mc:Choice>
                <mc:Fallback>
                  <p:oleObj name="Equation" r:id="rId10" imgW="342603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8563" y="2903538"/>
                          <a:ext cx="384175" cy="198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893015"/>
              </p:ext>
            </p:extLst>
          </p:nvPr>
        </p:nvGraphicFramePr>
        <p:xfrm>
          <a:off x="5968628" y="2201863"/>
          <a:ext cx="256381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12" imgW="1790640" imgH="622080" progId="Equation.DSMT4">
                  <p:embed/>
                </p:oleObj>
              </mc:Choice>
              <mc:Fallback>
                <p:oleObj name="Equation" r:id="rId12" imgW="1790640" imgH="62208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8628" y="2201863"/>
                        <a:ext cx="2563812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3563888" y="2334366"/>
            <a:ext cx="25565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fosse verdadeira:</a:t>
            </a:r>
          </a:p>
        </p:txBody>
      </p:sp>
      <p:grpSp>
        <p:nvGrpSpPr>
          <p:cNvPr id="26" name="Grupo 25"/>
          <p:cNvGrpSpPr/>
          <p:nvPr/>
        </p:nvGrpSpPr>
        <p:grpSpPr>
          <a:xfrm>
            <a:off x="4703126" y="5301208"/>
            <a:ext cx="2659532" cy="460375"/>
            <a:chOff x="5490996" y="6341269"/>
            <a:chExt cx="2659532" cy="460375"/>
          </a:xfrm>
        </p:grpSpPr>
        <p:grpSp>
          <p:nvGrpSpPr>
            <p:cNvPr id="27" name="Group 55"/>
            <p:cNvGrpSpPr>
              <a:grpSpLocks/>
            </p:cNvGrpSpPr>
            <p:nvPr/>
          </p:nvGrpSpPr>
          <p:grpSpPr bwMode="auto">
            <a:xfrm>
              <a:off x="7091221" y="6341269"/>
              <a:ext cx="1059307" cy="460375"/>
              <a:chOff x="1718" y="3263"/>
              <a:chExt cx="504" cy="290"/>
            </a:xfrm>
          </p:grpSpPr>
          <p:sp>
            <p:nvSpPr>
              <p:cNvPr id="31" name="AutoShape 56"/>
              <p:cNvSpPr>
                <a:spLocks/>
              </p:cNvSpPr>
              <p:nvPr/>
            </p:nvSpPr>
            <p:spPr bwMode="auto">
              <a:xfrm rot="5400000">
                <a:off x="1940" y="3139"/>
                <a:ext cx="95" cy="343"/>
              </a:xfrm>
              <a:prstGeom prst="rightBrace">
                <a:avLst>
                  <a:gd name="adj1" fmla="val 54158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32" name="Text Box 57"/>
              <p:cNvSpPr txBox="1">
                <a:spLocks noChangeArrowheads="1"/>
              </p:cNvSpPr>
              <p:nvPr/>
            </p:nvSpPr>
            <p:spPr bwMode="auto">
              <a:xfrm>
                <a:off x="1718" y="3359"/>
                <a:ext cx="50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dirty="0"/>
                  <a:t>rejeita </a:t>
                </a:r>
                <a:r>
                  <a:rPr lang="pt-BR" altLang="pt-BR" sz="1400" dirty="0">
                    <a:latin typeface="Times New Roman" charset="0"/>
                  </a:rPr>
                  <a:t>H</a:t>
                </a:r>
                <a:r>
                  <a:rPr lang="pt-BR" altLang="pt-BR" sz="1400" baseline="-25000" dirty="0">
                    <a:latin typeface="Times New Roman" charset="0"/>
                  </a:rPr>
                  <a:t>0</a:t>
                </a:r>
                <a:r>
                  <a:rPr lang="pt-BR" altLang="pt-BR" sz="1400" dirty="0"/>
                  <a:t> </a:t>
                </a:r>
              </a:p>
            </p:txBody>
          </p:sp>
        </p:grpSp>
        <p:grpSp>
          <p:nvGrpSpPr>
            <p:cNvPr id="28" name="Group 54"/>
            <p:cNvGrpSpPr>
              <a:grpSpLocks/>
            </p:cNvGrpSpPr>
            <p:nvPr/>
          </p:nvGrpSpPr>
          <p:grpSpPr bwMode="auto">
            <a:xfrm>
              <a:off x="5490996" y="6341269"/>
              <a:ext cx="1793874" cy="460375"/>
              <a:chOff x="1235" y="3263"/>
              <a:chExt cx="1130" cy="290"/>
            </a:xfrm>
          </p:grpSpPr>
          <p:sp>
            <p:nvSpPr>
              <p:cNvPr id="29" name="AutoShape 52"/>
              <p:cNvSpPr>
                <a:spLocks/>
              </p:cNvSpPr>
              <p:nvPr/>
            </p:nvSpPr>
            <p:spPr bwMode="auto">
              <a:xfrm rot="5400000">
                <a:off x="1796" y="2789"/>
                <a:ext cx="95" cy="1043"/>
              </a:xfrm>
              <a:prstGeom prst="rightBrace">
                <a:avLst>
                  <a:gd name="adj1" fmla="val 5418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30" name="Text Box 53"/>
              <p:cNvSpPr txBox="1">
                <a:spLocks noChangeArrowheads="1"/>
              </p:cNvSpPr>
              <p:nvPr/>
            </p:nvSpPr>
            <p:spPr bwMode="auto">
              <a:xfrm>
                <a:off x="1235" y="3359"/>
                <a:ext cx="112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dirty="0"/>
                  <a:t>aceita </a:t>
                </a:r>
                <a:r>
                  <a:rPr lang="pt-BR" altLang="pt-BR" sz="1400" dirty="0">
                    <a:latin typeface="Times New Roman" charset="0"/>
                  </a:rPr>
                  <a:t>H</a:t>
                </a:r>
                <a:r>
                  <a:rPr lang="pt-BR" altLang="pt-BR" sz="1400" baseline="-25000" dirty="0">
                    <a:latin typeface="Times New Roman" charset="0"/>
                  </a:rPr>
                  <a:t>0</a:t>
                </a:r>
                <a:r>
                  <a:rPr lang="pt-BR" altLang="pt-BR" sz="1400" dirty="0"/>
                  <a:t> </a:t>
                </a:r>
              </a:p>
            </p:txBody>
          </p:sp>
        </p:grpSp>
      </p:grpSp>
      <p:graphicFrame>
        <p:nvGraphicFramePr>
          <p:cNvPr id="33" name="Objeto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323963"/>
              </p:ext>
            </p:extLst>
          </p:nvPr>
        </p:nvGraphicFramePr>
        <p:xfrm>
          <a:off x="7304602" y="3552875"/>
          <a:ext cx="141763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14" imgW="990360" imgH="622080" progId="Equation.DSMT4">
                  <p:embed/>
                </p:oleObj>
              </mc:Choice>
              <mc:Fallback>
                <p:oleObj name="Equation" r:id="rId14" imgW="99036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602" y="3552875"/>
                        <a:ext cx="141763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lipse 1"/>
          <p:cNvSpPr/>
          <p:nvPr/>
        </p:nvSpPr>
        <p:spPr>
          <a:xfrm>
            <a:off x="7815442" y="3465141"/>
            <a:ext cx="504000" cy="504056"/>
          </a:xfrm>
          <a:prstGeom prst="ellipse">
            <a:avLst/>
          </a:prstGeom>
          <a:noFill/>
          <a:ln>
            <a:solidFill>
              <a:srgbClr val="FF33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8"/>
              <p:cNvSpPr txBox="1">
                <a:spLocks noChangeArrowheads="1"/>
              </p:cNvSpPr>
              <p:nvPr/>
            </p:nvSpPr>
            <p:spPr bwMode="auto">
              <a:xfrm>
                <a:off x="4359030" y="5838363"/>
                <a:ext cx="370841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174625" indent="-174625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Se olharmos do ponto de vista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pt-B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altLang="pt-BR" sz="16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altLang="pt-BR" sz="1600" dirty="0">
                    <a:latin typeface="Times New Roman" charset="0"/>
                  </a:rPr>
                  <a:t>, </a:t>
                </a:r>
                <a:r>
                  <a:rPr lang="pt-BR" altLang="pt-BR" sz="1600" dirty="0"/>
                  <a:t>há portanto um valor limite a partir do qual, rejeitaríamos </a:t>
                </a:r>
                <a:r>
                  <a:rPr lang="pt-BR" altLang="pt-BR" sz="1600" dirty="0">
                    <a:latin typeface="Times New Roman" charset="0"/>
                  </a:rPr>
                  <a:t>H</a:t>
                </a:r>
                <a:r>
                  <a:rPr lang="pt-BR" altLang="pt-BR" sz="1600" baseline="-25000" dirty="0">
                    <a:latin typeface="Times New Roman" charset="0"/>
                  </a:rPr>
                  <a:t>0</a:t>
                </a:r>
                <a:endParaRPr lang="pt-BR" altLang="pt-BR" sz="1600" dirty="0"/>
              </a:p>
            </p:txBody>
          </p:sp>
        </mc:Choice>
        <mc:Fallback xmlns="">
          <p:sp>
            <p:nvSpPr>
              <p:cNvPr id="3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9030" y="5838363"/>
                <a:ext cx="3708412" cy="830997"/>
              </a:xfrm>
              <a:prstGeom prst="rect">
                <a:avLst/>
              </a:prstGeom>
              <a:blipFill rotWithShape="1">
                <a:blip r:embed="rId16"/>
                <a:stretch>
                  <a:fillRect l="-822" t="-2206" r="-2303" b="-95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 animBg="1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Teste de Hipótese – Erros I e II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958C1-AFCC-41D9-A6AC-3425D00E5B6C}" type="slidenum">
              <a:rPr lang="pt-BR"/>
              <a:pPr>
                <a:defRPr/>
              </a:pPr>
              <a:t>19</a:t>
            </a:fld>
            <a:endParaRPr lang="pt-BR"/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50825" y="1512888"/>
            <a:ext cx="86645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Toda conclusão de um teste de hipótese está associada a um nível de significância e portanto não pode ser considerado 100% confiável.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33"/>
              <p:cNvSpPr txBox="1">
                <a:spLocks noChangeArrowheads="1"/>
              </p:cNvSpPr>
              <p:nvPr/>
            </p:nvSpPr>
            <p:spPr bwMode="auto">
              <a:xfrm>
                <a:off x="250824" y="2235465"/>
                <a:ext cx="4177160" cy="3293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88913" indent="-188913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Imagine a seguinte situação: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Hipóteses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   H</a:t>
                </a:r>
                <a:r>
                  <a:rPr lang="pt-BR" altLang="pt-BR" sz="1600" baseline="-25000" dirty="0">
                    <a:latin typeface="Times New Roman" charset="0"/>
                  </a:rPr>
                  <a:t>0</a:t>
                </a:r>
                <a:r>
                  <a:rPr lang="pt-BR" altLang="pt-BR" sz="1600" dirty="0">
                    <a:latin typeface="Times New Roman" charset="0"/>
                  </a:rPr>
                  <a:t> :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 =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0</a:t>
                </a:r>
                <a:endParaRPr lang="pt-BR" altLang="pt-BR" sz="1600" dirty="0">
                  <a:sym typeface="Symbol" pitchFamily="18" charset="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   H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1</a:t>
                </a: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:</a:t>
                </a:r>
                <a:r>
                  <a:rPr lang="pt-BR" altLang="pt-BR" sz="1600" dirty="0">
                    <a:sym typeface="Symbol" pitchFamily="18" charset="2"/>
                  </a:rPr>
                  <a:t>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 &gt;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0</a:t>
                </a:r>
                <a:endParaRPr lang="pt-BR" altLang="pt-BR" sz="16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Agora, sendo </a:t>
                </a:r>
                <a:r>
                  <a:rPr lang="pt-BR" altLang="pt-BR" sz="1600" dirty="0">
                    <a:solidFill>
                      <a:srgbClr val="FF0000"/>
                    </a:solidFill>
                    <a:latin typeface="Times New Roman" charset="0"/>
                  </a:rPr>
                  <a:t>H</a:t>
                </a:r>
                <a:r>
                  <a:rPr lang="pt-BR" altLang="pt-BR" sz="1600" baseline="-25000" dirty="0">
                    <a:solidFill>
                      <a:srgbClr val="FF0000"/>
                    </a:solidFill>
                    <a:latin typeface="Times New Roman" charset="0"/>
                  </a:rPr>
                  <a:t>0</a:t>
                </a:r>
                <a:r>
                  <a:rPr lang="pt-BR" altLang="pt-BR" sz="1600" dirty="0">
                    <a:solidFill>
                      <a:srgbClr val="FF0000"/>
                    </a:solidFill>
                  </a:rPr>
                  <a:t> falsa</a:t>
                </a:r>
                <a:r>
                  <a:rPr lang="pt-BR" altLang="pt-BR" sz="1600" dirty="0"/>
                  <a:t>, existe a possibilidade de se selecionar uma amostra desta população cuja média verdadeira é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1</a:t>
                </a:r>
                <a:r>
                  <a:rPr lang="pt-BR" altLang="pt-BR" sz="1600" dirty="0"/>
                  <a:t> (</a:t>
                </a:r>
                <a:r>
                  <a:rPr lang="pt-BR" altLang="pt-BR" sz="1600" dirty="0">
                    <a:latin typeface="Times New Roman" charset="0"/>
                  </a:rPr>
                  <a:t>&gt;</a:t>
                </a:r>
                <a:r>
                  <a:rPr lang="pt-BR" altLang="pt-BR" sz="1600" dirty="0"/>
                  <a:t>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0</a:t>
                </a:r>
                <a:r>
                  <a:rPr lang="pt-BR" altLang="pt-BR" sz="1600" dirty="0"/>
                  <a:t>) e obter uma média amostral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pt-B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altLang="pt-BR" sz="16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altLang="pt-BR" sz="1600" dirty="0"/>
                  <a:t> tão pequena que leve a conclusão errada de que </a:t>
                </a:r>
                <a:r>
                  <a:rPr lang="pt-BR" altLang="pt-BR" sz="1600" dirty="0">
                    <a:latin typeface="Times New Roman" charset="0"/>
                  </a:rPr>
                  <a:t>H</a:t>
                </a:r>
                <a:r>
                  <a:rPr lang="pt-BR" altLang="pt-BR" sz="1600" baseline="-25000" dirty="0">
                    <a:latin typeface="Times New Roman" charset="0"/>
                  </a:rPr>
                  <a:t>0</a:t>
                </a:r>
                <a:r>
                  <a:rPr lang="pt-BR" altLang="pt-BR" sz="1600" dirty="0"/>
                  <a:t> é verdadeira?</a:t>
                </a:r>
              </a:p>
            </p:txBody>
          </p:sp>
        </mc:Choice>
        <mc:Fallback xmlns="">
          <p:sp>
            <p:nvSpPr>
              <p:cNvPr id="47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4" y="2235465"/>
                <a:ext cx="4177160" cy="3293209"/>
              </a:xfrm>
              <a:prstGeom prst="rect">
                <a:avLst/>
              </a:prstGeom>
              <a:blipFill rotWithShape="1">
                <a:blip r:embed="rId4"/>
                <a:stretch>
                  <a:fillRect l="-730" t="-370" r="-2044" b="-1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53"/>
          <p:cNvGrpSpPr>
            <a:grpSpLocks/>
          </p:cNvGrpSpPr>
          <p:nvPr/>
        </p:nvGrpSpPr>
        <p:grpSpPr bwMode="auto">
          <a:xfrm>
            <a:off x="4470952" y="3573463"/>
            <a:ext cx="3989381" cy="1749425"/>
            <a:chOff x="3301" y="2251"/>
            <a:chExt cx="2513" cy="1102"/>
          </a:xfrm>
        </p:grpSpPr>
        <p:grpSp>
          <p:nvGrpSpPr>
            <p:cNvPr id="26" name="Group 52"/>
            <p:cNvGrpSpPr>
              <a:grpSpLocks/>
            </p:cNvGrpSpPr>
            <p:nvPr/>
          </p:nvGrpSpPr>
          <p:grpSpPr bwMode="auto">
            <a:xfrm>
              <a:off x="3301" y="2251"/>
              <a:ext cx="2513" cy="1102"/>
              <a:chOff x="3301" y="2251"/>
              <a:chExt cx="2513" cy="1102"/>
            </a:xfrm>
          </p:grpSpPr>
          <p:grpSp>
            <p:nvGrpSpPr>
              <p:cNvPr id="33" name="Group 8"/>
              <p:cNvGrpSpPr>
                <a:grpSpLocks/>
              </p:cNvGrpSpPr>
              <p:nvPr/>
            </p:nvGrpSpPr>
            <p:grpSpPr bwMode="auto">
              <a:xfrm>
                <a:off x="3301" y="2417"/>
                <a:ext cx="2513" cy="936"/>
                <a:chOff x="2988" y="2349"/>
                <a:chExt cx="3195" cy="1193"/>
              </a:xfrm>
            </p:grpSpPr>
            <p:pic>
              <p:nvPicPr>
                <p:cNvPr id="36" name="Picture 9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96" t="9618" r="18376" b="11877"/>
                <a:stretch>
                  <a:fillRect/>
                </a:stretch>
              </p:blipFill>
              <p:spPr bwMode="auto">
                <a:xfrm>
                  <a:off x="3026" y="2349"/>
                  <a:ext cx="2432" cy="9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988" y="3179"/>
                  <a:ext cx="340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>
                      <a:latin typeface="Times New Roman" charset="0"/>
                    </a:rPr>
                    <a:t>-</a:t>
                  </a:r>
                  <a:r>
                    <a:rPr lang="pt-BR" altLang="pt-BR" sz="18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1800">
                    <a:latin typeface="Times New Roman" charset="0"/>
                  </a:endParaRPr>
                </a:p>
              </p:txBody>
            </p:sp>
            <p:sp>
              <p:nvSpPr>
                <p:cNvPr id="3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802" y="3180"/>
                  <a:ext cx="381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 dirty="0">
                      <a:latin typeface="Times New Roman" charset="0"/>
                    </a:rPr>
                    <a:t>+</a:t>
                  </a:r>
                  <a:r>
                    <a:rPr lang="pt-BR" altLang="pt-BR" sz="1800" dirty="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1800" dirty="0">
                    <a:latin typeface="Times New Roman" charset="0"/>
                  </a:endParaRPr>
                </a:p>
              </p:txBody>
            </p:sp>
            <p:sp>
              <p:nvSpPr>
                <p:cNvPr id="3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120" y="3248"/>
                  <a:ext cx="315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 i="1" dirty="0">
                      <a:latin typeface="Times New Roman" charset="0"/>
                      <a:sym typeface="Symbol" pitchFamily="18" charset="2"/>
                    </a:rPr>
                    <a:t></a:t>
                  </a:r>
                  <a:r>
                    <a:rPr lang="pt-BR" altLang="pt-BR" sz="1800" baseline="-25000" dirty="0">
                      <a:latin typeface="Times New Roman" charset="0"/>
                    </a:rPr>
                    <a:t>0</a:t>
                  </a:r>
                </a:p>
              </p:txBody>
            </p:sp>
            <p:sp>
              <p:nvSpPr>
                <p:cNvPr id="40" name="Line 13"/>
                <p:cNvSpPr>
                  <a:spLocks noChangeShapeType="1"/>
                </p:cNvSpPr>
                <p:nvPr/>
              </p:nvSpPr>
              <p:spPr bwMode="auto">
                <a:xfrm>
                  <a:off x="3024" y="3238"/>
                  <a:ext cx="30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34" name="Line 14"/>
              <p:cNvSpPr>
                <a:spLocks noChangeShapeType="1"/>
              </p:cNvSpPr>
              <p:nvPr/>
            </p:nvSpPr>
            <p:spPr bwMode="auto">
              <a:xfrm>
                <a:off x="3954" y="2455"/>
                <a:ext cx="113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35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18875761"/>
                  </p:ext>
                </p:extLst>
              </p:nvPr>
            </p:nvGraphicFramePr>
            <p:xfrm>
              <a:off x="3455" y="2251"/>
              <a:ext cx="646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42" name="Equation" r:id="rId6" imgW="914400" imgH="253800" progId="Equation.DSMT4">
                      <p:embed/>
                    </p:oleObj>
                  </mc:Choice>
                  <mc:Fallback>
                    <p:oleObj name="Equation" r:id="rId6" imgW="9144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5" y="2251"/>
                            <a:ext cx="646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3471" y="2437"/>
              <a:ext cx="1121" cy="675"/>
            </a:xfrm>
            <a:custGeom>
              <a:avLst/>
              <a:gdLst>
                <a:gd name="T0" fmla="*/ 536 w 1122"/>
                <a:gd name="T1" fmla="*/ 1 h 1027"/>
                <a:gd name="T2" fmla="*/ 561 w 1122"/>
                <a:gd name="T3" fmla="*/ 1 h 1027"/>
                <a:gd name="T4" fmla="*/ 562 w 1122"/>
                <a:gd name="T5" fmla="*/ 1 h 1027"/>
                <a:gd name="T6" fmla="*/ 591 w 1122"/>
                <a:gd name="T7" fmla="*/ 1 h 1027"/>
                <a:gd name="T8" fmla="*/ 626 w 1122"/>
                <a:gd name="T9" fmla="*/ 1 h 1027"/>
                <a:gd name="T10" fmla="*/ 655 w 1122"/>
                <a:gd name="T11" fmla="*/ 1 h 1027"/>
                <a:gd name="T12" fmla="*/ 683 w 1122"/>
                <a:gd name="T13" fmla="*/ 1 h 1027"/>
                <a:gd name="T14" fmla="*/ 715 w 1122"/>
                <a:gd name="T15" fmla="*/ 1 h 1027"/>
                <a:gd name="T16" fmla="*/ 741 w 1122"/>
                <a:gd name="T17" fmla="*/ 1 h 1027"/>
                <a:gd name="T18" fmla="*/ 773 w 1122"/>
                <a:gd name="T19" fmla="*/ 1 h 1027"/>
                <a:gd name="T20" fmla="*/ 795 w 1122"/>
                <a:gd name="T21" fmla="*/ 0 h 1027"/>
                <a:gd name="T22" fmla="*/ 821 w 1122"/>
                <a:gd name="T23" fmla="*/ 0 h 1027"/>
                <a:gd name="T24" fmla="*/ 843 w 1122"/>
                <a:gd name="T25" fmla="*/ 1 h 1027"/>
                <a:gd name="T26" fmla="*/ 875 w 1122"/>
                <a:gd name="T27" fmla="*/ 1 h 1027"/>
                <a:gd name="T28" fmla="*/ 911 w 1122"/>
                <a:gd name="T29" fmla="*/ 1 h 1027"/>
                <a:gd name="T30" fmla="*/ 939 w 1122"/>
                <a:gd name="T31" fmla="*/ 1 h 1027"/>
                <a:gd name="T32" fmla="*/ 968 w 1122"/>
                <a:gd name="T33" fmla="*/ 1 h 1027"/>
                <a:gd name="T34" fmla="*/ 1006 w 1122"/>
                <a:gd name="T35" fmla="*/ 1 h 1027"/>
                <a:gd name="T36" fmla="*/ 1034 w 1122"/>
                <a:gd name="T37" fmla="*/ 1 h 1027"/>
                <a:gd name="T38" fmla="*/ 1066 w 1122"/>
                <a:gd name="T39" fmla="*/ 1 h 1027"/>
                <a:gd name="T40" fmla="*/ 1082 w 1122"/>
                <a:gd name="T41" fmla="*/ 1 h 1027"/>
                <a:gd name="T42" fmla="*/ 1093 w 1122"/>
                <a:gd name="T43" fmla="*/ 1 h 1027"/>
                <a:gd name="T44" fmla="*/ 1093 w 1122"/>
                <a:gd name="T45" fmla="*/ 1 h 1027"/>
                <a:gd name="T46" fmla="*/ 0 w 1122"/>
                <a:gd name="T47" fmla="*/ 1 h 1027"/>
                <a:gd name="T48" fmla="*/ 125 w 1122"/>
                <a:gd name="T49" fmla="*/ 1 h 1027"/>
                <a:gd name="T50" fmla="*/ 188 w 1122"/>
                <a:gd name="T51" fmla="*/ 1 h 1027"/>
                <a:gd name="T52" fmla="*/ 236 w 1122"/>
                <a:gd name="T53" fmla="*/ 1 h 1027"/>
                <a:gd name="T54" fmla="*/ 274 w 1122"/>
                <a:gd name="T55" fmla="*/ 1 h 1027"/>
                <a:gd name="T56" fmla="*/ 303 w 1122"/>
                <a:gd name="T57" fmla="*/ 1 h 1027"/>
                <a:gd name="T58" fmla="*/ 346 w 1122"/>
                <a:gd name="T59" fmla="*/ 1 h 1027"/>
                <a:gd name="T60" fmla="*/ 380 w 1122"/>
                <a:gd name="T61" fmla="*/ 1 h 1027"/>
                <a:gd name="T62" fmla="*/ 413 w 1122"/>
                <a:gd name="T63" fmla="*/ 1 h 1027"/>
                <a:gd name="T64" fmla="*/ 444 w 1122"/>
                <a:gd name="T65" fmla="*/ 1 h 1027"/>
                <a:gd name="T66" fmla="*/ 490 w 1122"/>
                <a:gd name="T67" fmla="*/ 1 h 1027"/>
                <a:gd name="T68" fmla="*/ 536 w 1122"/>
                <a:gd name="T69" fmla="*/ 1 h 102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22"/>
                <a:gd name="T106" fmla="*/ 0 h 1027"/>
                <a:gd name="T107" fmla="*/ 1122 w 1122"/>
                <a:gd name="T108" fmla="*/ 1027 h 102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22" h="1027">
                  <a:moveTo>
                    <a:pt x="536" y="540"/>
                  </a:moveTo>
                  <a:lnTo>
                    <a:pt x="565" y="470"/>
                  </a:lnTo>
                  <a:lnTo>
                    <a:pt x="591" y="397"/>
                  </a:lnTo>
                  <a:lnTo>
                    <a:pt x="620" y="319"/>
                  </a:lnTo>
                  <a:lnTo>
                    <a:pt x="655" y="240"/>
                  </a:lnTo>
                  <a:lnTo>
                    <a:pt x="684" y="173"/>
                  </a:lnTo>
                  <a:lnTo>
                    <a:pt x="712" y="109"/>
                  </a:lnTo>
                  <a:lnTo>
                    <a:pt x="744" y="59"/>
                  </a:lnTo>
                  <a:lnTo>
                    <a:pt x="770" y="27"/>
                  </a:lnTo>
                  <a:lnTo>
                    <a:pt x="802" y="4"/>
                  </a:lnTo>
                  <a:lnTo>
                    <a:pt x="824" y="0"/>
                  </a:lnTo>
                  <a:lnTo>
                    <a:pt x="850" y="0"/>
                  </a:lnTo>
                  <a:lnTo>
                    <a:pt x="872" y="16"/>
                  </a:lnTo>
                  <a:lnTo>
                    <a:pt x="904" y="45"/>
                  </a:lnTo>
                  <a:lnTo>
                    <a:pt x="940" y="96"/>
                  </a:lnTo>
                  <a:lnTo>
                    <a:pt x="968" y="164"/>
                  </a:lnTo>
                  <a:lnTo>
                    <a:pt x="997" y="230"/>
                  </a:lnTo>
                  <a:lnTo>
                    <a:pt x="1035" y="323"/>
                  </a:lnTo>
                  <a:lnTo>
                    <a:pt x="1063" y="397"/>
                  </a:lnTo>
                  <a:lnTo>
                    <a:pt x="1095" y="463"/>
                  </a:lnTo>
                  <a:lnTo>
                    <a:pt x="1111" y="508"/>
                  </a:lnTo>
                  <a:lnTo>
                    <a:pt x="1122" y="538"/>
                  </a:lnTo>
                  <a:lnTo>
                    <a:pt x="1122" y="1026"/>
                  </a:lnTo>
                  <a:lnTo>
                    <a:pt x="0" y="1027"/>
                  </a:lnTo>
                  <a:lnTo>
                    <a:pt x="125" y="1013"/>
                  </a:lnTo>
                  <a:lnTo>
                    <a:pt x="188" y="996"/>
                  </a:lnTo>
                  <a:lnTo>
                    <a:pt x="236" y="982"/>
                  </a:lnTo>
                  <a:lnTo>
                    <a:pt x="274" y="958"/>
                  </a:lnTo>
                  <a:lnTo>
                    <a:pt x="303" y="936"/>
                  </a:lnTo>
                  <a:lnTo>
                    <a:pt x="346" y="895"/>
                  </a:lnTo>
                  <a:lnTo>
                    <a:pt x="380" y="854"/>
                  </a:lnTo>
                  <a:lnTo>
                    <a:pt x="413" y="806"/>
                  </a:lnTo>
                  <a:lnTo>
                    <a:pt x="444" y="751"/>
                  </a:lnTo>
                  <a:lnTo>
                    <a:pt x="490" y="660"/>
                  </a:lnTo>
                  <a:lnTo>
                    <a:pt x="536" y="54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3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1470514"/>
                </p:ext>
              </p:extLst>
            </p:nvPr>
          </p:nvGraphicFramePr>
          <p:xfrm>
            <a:off x="4626" y="2988"/>
            <a:ext cx="108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3" name="Equation" r:id="rId8" imgW="152334" imgH="139639" progId="Equation.DSMT4">
                    <p:embed/>
                  </p:oleObj>
                </mc:Choice>
                <mc:Fallback>
                  <p:oleObj name="Equation" r:id="rId8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6" y="2988"/>
                          <a:ext cx="108" cy="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1"/>
            <p:cNvGraphicFramePr>
              <a:graphicFrameLocks noChangeAspect="1"/>
            </p:cNvGraphicFramePr>
            <p:nvPr/>
          </p:nvGraphicFramePr>
          <p:xfrm>
            <a:off x="4184" y="2845"/>
            <a:ext cx="242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4" name="Equation" r:id="rId10" imgW="342603" imgH="177646" progId="Equation.DSMT4">
                    <p:embed/>
                  </p:oleObj>
                </mc:Choice>
                <mc:Fallback>
                  <p:oleObj name="Equation" r:id="rId10" imgW="342603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2845"/>
                          <a:ext cx="242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45"/>
            <p:cNvGraphicFramePr>
              <a:graphicFrameLocks noChangeAspect="1"/>
            </p:cNvGraphicFramePr>
            <p:nvPr/>
          </p:nvGraphicFramePr>
          <p:xfrm>
            <a:off x="4501" y="3115"/>
            <a:ext cx="27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5" name="Equation" r:id="rId12" imgW="304668" imgH="241195" progId="Equation.DSMT4">
                    <p:embed/>
                  </p:oleObj>
                </mc:Choice>
                <mc:Fallback>
                  <p:oleObj name="Equation" r:id="rId12" imgW="304668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1" y="3115"/>
                          <a:ext cx="27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425795"/>
              </p:ext>
            </p:extLst>
          </p:nvPr>
        </p:nvGraphicFramePr>
        <p:xfrm>
          <a:off x="5172001" y="5930032"/>
          <a:ext cx="17272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14" imgW="1206360" imgH="419040" progId="Equation.DSMT4">
                  <p:embed/>
                </p:oleObj>
              </mc:Choice>
              <mc:Fallback>
                <p:oleObj name="Equation" r:id="rId14" imgW="1206360" imgH="419040" progId="Equation.DSMT4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01" y="5930032"/>
                        <a:ext cx="1727200" cy="5953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upo 41"/>
          <p:cNvGrpSpPr/>
          <p:nvPr/>
        </p:nvGrpSpPr>
        <p:grpSpPr>
          <a:xfrm>
            <a:off x="4741227" y="5299637"/>
            <a:ext cx="3315028" cy="461964"/>
            <a:chOff x="5529097" y="6339698"/>
            <a:chExt cx="3315028" cy="461964"/>
          </a:xfrm>
        </p:grpSpPr>
        <p:grpSp>
          <p:nvGrpSpPr>
            <p:cNvPr id="43" name="Group 55"/>
            <p:cNvGrpSpPr>
              <a:grpSpLocks/>
            </p:cNvGrpSpPr>
            <p:nvPr/>
          </p:nvGrpSpPr>
          <p:grpSpPr bwMode="auto">
            <a:xfrm>
              <a:off x="7295098" y="6339698"/>
              <a:ext cx="1549027" cy="461964"/>
              <a:chOff x="1815" y="3262"/>
              <a:chExt cx="737" cy="291"/>
            </a:xfrm>
          </p:grpSpPr>
          <p:sp>
            <p:nvSpPr>
              <p:cNvPr id="49" name="AutoShape 56"/>
              <p:cNvSpPr>
                <a:spLocks/>
              </p:cNvSpPr>
              <p:nvPr/>
            </p:nvSpPr>
            <p:spPr bwMode="auto">
              <a:xfrm rot="5400000">
                <a:off x="2136" y="2941"/>
                <a:ext cx="95" cy="737"/>
              </a:xfrm>
              <a:prstGeom prst="rightBrace">
                <a:avLst>
                  <a:gd name="adj1" fmla="val 54158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50" name="Text Box 57"/>
              <p:cNvSpPr txBox="1">
                <a:spLocks noChangeArrowheads="1"/>
              </p:cNvSpPr>
              <p:nvPr/>
            </p:nvSpPr>
            <p:spPr bwMode="auto">
              <a:xfrm>
                <a:off x="1954" y="3359"/>
                <a:ext cx="50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dirty="0"/>
                  <a:t>rejeita </a:t>
                </a:r>
                <a:r>
                  <a:rPr lang="pt-BR" altLang="pt-BR" sz="1400" dirty="0">
                    <a:latin typeface="Times New Roman" charset="0"/>
                  </a:rPr>
                  <a:t>H</a:t>
                </a:r>
                <a:r>
                  <a:rPr lang="pt-BR" altLang="pt-BR" sz="1400" baseline="-25000" dirty="0">
                    <a:latin typeface="Times New Roman" charset="0"/>
                  </a:rPr>
                  <a:t>0</a:t>
                </a:r>
                <a:r>
                  <a:rPr lang="pt-BR" altLang="pt-BR" sz="1400" dirty="0"/>
                  <a:t> </a:t>
                </a:r>
              </a:p>
            </p:txBody>
          </p:sp>
        </p:grpSp>
        <p:grpSp>
          <p:nvGrpSpPr>
            <p:cNvPr id="44" name="Group 54"/>
            <p:cNvGrpSpPr>
              <a:grpSpLocks/>
            </p:cNvGrpSpPr>
            <p:nvPr/>
          </p:nvGrpSpPr>
          <p:grpSpPr bwMode="auto">
            <a:xfrm>
              <a:off x="5529097" y="6341269"/>
              <a:ext cx="1792287" cy="460375"/>
              <a:chOff x="1259" y="3263"/>
              <a:chExt cx="1129" cy="290"/>
            </a:xfrm>
          </p:grpSpPr>
          <p:sp>
            <p:nvSpPr>
              <p:cNvPr id="45" name="AutoShape 52"/>
              <p:cNvSpPr>
                <a:spLocks/>
              </p:cNvSpPr>
              <p:nvPr/>
            </p:nvSpPr>
            <p:spPr bwMode="auto">
              <a:xfrm rot="5400000">
                <a:off x="1796" y="2789"/>
                <a:ext cx="95" cy="1043"/>
              </a:xfrm>
              <a:prstGeom prst="rightBrace">
                <a:avLst>
                  <a:gd name="adj1" fmla="val 5418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48" name="Text Box 53"/>
              <p:cNvSpPr txBox="1">
                <a:spLocks noChangeArrowheads="1"/>
              </p:cNvSpPr>
              <p:nvPr/>
            </p:nvSpPr>
            <p:spPr bwMode="auto">
              <a:xfrm>
                <a:off x="1259" y="3359"/>
                <a:ext cx="112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dirty="0"/>
                  <a:t>aceita </a:t>
                </a:r>
                <a:r>
                  <a:rPr lang="pt-BR" altLang="pt-BR" sz="1400" dirty="0">
                    <a:latin typeface="Times New Roman" charset="0"/>
                  </a:rPr>
                  <a:t>H</a:t>
                </a:r>
                <a:r>
                  <a:rPr lang="pt-BR" altLang="pt-BR" sz="1400" baseline="-25000" dirty="0">
                    <a:latin typeface="Times New Roman" charset="0"/>
                  </a:rPr>
                  <a:t>0</a:t>
                </a:r>
                <a:r>
                  <a:rPr lang="pt-BR" altLang="pt-BR" sz="1400" dirty="0"/>
                  <a:t> </a:t>
                </a:r>
              </a:p>
            </p:txBody>
          </p:sp>
        </p:grpSp>
      </p:grp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3995936" y="2802414"/>
            <a:ext cx="25565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for, de fato, falsa:</a:t>
            </a:r>
          </a:p>
        </p:txBody>
      </p:sp>
      <p:graphicFrame>
        <p:nvGraphicFramePr>
          <p:cNvPr id="53" name="Objeto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791185"/>
              </p:ext>
            </p:extLst>
          </p:nvPr>
        </p:nvGraphicFramePr>
        <p:xfrm>
          <a:off x="6551811" y="2773386"/>
          <a:ext cx="20526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16" imgW="1434960" imgH="253800" progId="Equation.DSMT4">
                  <p:embed/>
                </p:oleObj>
              </mc:Choice>
              <mc:Fallback>
                <p:oleObj name="Equation" r:id="rId16" imgW="1434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811" y="2773386"/>
                        <a:ext cx="205263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5616634" y="3606800"/>
            <a:ext cx="3036674" cy="1712403"/>
            <a:chOff x="5616634" y="3606800"/>
            <a:chExt cx="3036674" cy="1712403"/>
          </a:xfrm>
        </p:grpSpPr>
        <p:pic>
          <p:nvPicPr>
            <p:cNvPr id="54" name="Picture 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96" t="9618" r="18376" b="11877"/>
            <a:stretch>
              <a:fillRect/>
            </a:stretch>
          </p:blipFill>
          <p:spPr bwMode="auto">
            <a:xfrm>
              <a:off x="5616634" y="3837312"/>
              <a:ext cx="3036674" cy="1138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6966231" y="4952907"/>
              <a:ext cx="393319" cy="36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i="1" dirty="0">
                  <a:latin typeface="Times New Roman" charset="0"/>
                  <a:sym typeface="Symbol" pitchFamily="18" charset="2"/>
                </a:rPr>
                <a:t></a:t>
              </a:r>
              <a:r>
                <a:rPr lang="pt-BR" altLang="pt-BR" sz="1800" baseline="-25000" dirty="0">
                  <a:latin typeface="Times New Roman" charset="0"/>
                </a:rPr>
                <a:t>1</a:t>
              </a:r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 flipH="1">
              <a:off x="7465380" y="3882069"/>
              <a:ext cx="179387" cy="179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5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8326042"/>
                </p:ext>
              </p:extLst>
            </p:nvPr>
          </p:nvGraphicFramePr>
          <p:xfrm>
            <a:off x="7445375" y="3606800"/>
            <a:ext cx="996950" cy="284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8" name="Equation" r:id="rId18" imgW="888840" imgH="253800" progId="Equation.DSMT4">
                    <p:embed/>
                  </p:oleObj>
                </mc:Choice>
                <mc:Fallback>
                  <p:oleObj name="Equation" r:id="rId18" imgW="8888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5375" y="3606800"/>
                          <a:ext cx="996950" cy="284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" name="Freeform 42"/>
          <p:cNvSpPr>
            <a:spLocks/>
          </p:cNvSpPr>
          <p:nvPr/>
        </p:nvSpPr>
        <p:spPr bwMode="auto">
          <a:xfrm>
            <a:off x="5940153" y="4671636"/>
            <a:ext cx="587032" cy="274637"/>
          </a:xfrm>
          <a:custGeom>
            <a:avLst/>
            <a:gdLst>
              <a:gd name="T0" fmla="*/ 0 w 396"/>
              <a:gd name="T1" fmla="*/ 2147483647 h 173"/>
              <a:gd name="T2" fmla="*/ 2147483647 w 396"/>
              <a:gd name="T3" fmla="*/ 2147483647 h 173"/>
              <a:gd name="T4" fmla="*/ 2147483647 w 396"/>
              <a:gd name="T5" fmla="*/ 2147483647 h 173"/>
              <a:gd name="T6" fmla="*/ 2147483647 w 396"/>
              <a:gd name="T7" fmla="*/ 2147483647 h 173"/>
              <a:gd name="T8" fmla="*/ 2147483647 w 396"/>
              <a:gd name="T9" fmla="*/ 2147483647 h 173"/>
              <a:gd name="T10" fmla="*/ 2147483647 w 396"/>
              <a:gd name="T11" fmla="*/ 2147483647 h 173"/>
              <a:gd name="T12" fmla="*/ 2147483647 w 396"/>
              <a:gd name="T13" fmla="*/ 0 h 173"/>
              <a:gd name="T14" fmla="*/ 2147483647 w 396"/>
              <a:gd name="T15" fmla="*/ 2147483647 h 173"/>
              <a:gd name="T16" fmla="*/ 0 w 396"/>
              <a:gd name="T17" fmla="*/ 2147483647 h 1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96"/>
              <a:gd name="T28" fmla="*/ 0 h 173"/>
              <a:gd name="T29" fmla="*/ 396 w 396"/>
              <a:gd name="T30" fmla="*/ 173 h 1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96" h="173">
                <a:moveTo>
                  <a:pt x="0" y="170"/>
                </a:moveTo>
                <a:lnTo>
                  <a:pt x="94" y="161"/>
                </a:lnTo>
                <a:lnTo>
                  <a:pt x="173" y="149"/>
                </a:lnTo>
                <a:lnTo>
                  <a:pt x="240" y="127"/>
                </a:lnTo>
                <a:lnTo>
                  <a:pt x="303" y="91"/>
                </a:lnTo>
                <a:lnTo>
                  <a:pt x="358" y="45"/>
                </a:lnTo>
                <a:lnTo>
                  <a:pt x="396" y="0"/>
                </a:lnTo>
                <a:lnTo>
                  <a:pt x="396" y="173"/>
                </a:lnTo>
                <a:lnTo>
                  <a:pt x="0" y="17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aphicFrame>
        <p:nvGraphicFramePr>
          <p:cNvPr id="61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408472"/>
              </p:ext>
            </p:extLst>
          </p:nvPr>
        </p:nvGraphicFramePr>
        <p:xfrm>
          <a:off x="6353514" y="4735886"/>
          <a:ext cx="180000" cy="236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20" imgW="152268" imgH="203024" progId="Equation.DSMT4">
                  <p:embed/>
                </p:oleObj>
              </mc:Choice>
              <mc:Fallback>
                <p:oleObj name="Equation" r:id="rId20" imgW="15226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514" y="4735886"/>
                        <a:ext cx="180000" cy="236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250824" y="5552121"/>
            <a:ext cx="3978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Sim. Este erro é chamado de </a:t>
            </a:r>
            <a:r>
              <a:rPr lang="pt-BR" altLang="pt-BR" sz="1600" dirty="0">
                <a:solidFill>
                  <a:srgbClr val="FF0000"/>
                </a:solidFill>
              </a:rPr>
              <a:t>erro do tipo II</a:t>
            </a:r>
            <a:r>
              <a:rPr lang="pt-BR" altLang="pt-BR" sz="1600" dirty="0"/>
              <a:t> ou erro </a:t>
            </a:r>
            <a:r>
              <a:rPr lang="pt-BR" altLang="pt-BR" sz="1600" i="1" dirty="0">
                <a:solidFill>
                  <a:srgbClr val="FF0000"/>
                </a:solidFill>
                <a:sym typeface="Symbol" pitchFamily="18" charset="2"/>
              </a:rPr>
              <a:t></a:t>
            </a:r>
            <a:r>
              <a:rPr lang="pt-BR" alt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514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8" grpId="0" animBg="1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ítulo 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Estimação de Parâmetros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BEFE8-7E8F-43FF-9C21-B7033BD44C39}" type="slidenum">
              <a:rPr lang="pt-BR"/>
              <a:pPr>
                <a:defRPr/>
              </a:pPr>
              <a:t>2</a:t>
            </a:fld>
            <a:endParaRPr lang="pt-BR"/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auto">
          <a:xfrm>
            <a:off x="755650" y="1412875"/>
            <a:ext cx="80645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4625" indent="-174625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Como já foi visto, um parâmetro pode ser estimado através de um único valor (estimador pontual) ou a partir de um intervalo de confiança</a:t>
            </a:r>
          </a:p>
          <a:p>
            <a:pPr marL="174625" indent="-174625" eaLnBrk="1" hangingPunct="1">
              <a:spcBef>
                <a:spcPct val="0"/>
              </a:spcBef>
              <a:buFontTx/>
              <a:buNone/>
            </a:pPr>
            <a:endParaRPr lang="pt-BR" altLang="pt-BR" sz="1600" dirty="0">
              <a:sym typeface="Symbol" pitchFamily="18" charset="2"/>
            </a:endParaRPr>
          </a:p>
          <a:p>
            <a:pPr marL="174625" indent="-174625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Por exemplo:</a:t>
            </a:r>
          </a:p>
        </p:txBody>
      </p:sp>
      <p:sp>
        <p:nvSpPr>
          <p:cNvPr id="34" name="Retângulo 33"/>
          <p:cNvSpPr>
            <a:spLocks noChangeArrowheads="1"/>
          </p:cNvSpPr>
          <p:nvPr/>
        </p:nvSpPr>
        <p:spPr bwMode="auto">
          <a:xfrm>
            <a:off x="783282" y="4667652"/>
            <a:ext cx="7848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Isso é particularmente útil quando não se conhece nada a respeito do parâmetro e/ou distribuição estudada.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Mas se já houvesse uma ideia de qual deveria ser o valor deste parâmetro desconhecido, haveria algum procedimento para comprovar ou refutar esta suposição? </a:t>
            </a:r>
          </a:p>
        </p:txBody>
      </p:sp>
      <p:sp>
        <p:nvSpPr>
          <p:cNvPr id="35" name="Seta para a direita 34"/>
          <p:cNvSpPr/>
          <p:nvPr/>
        </p:nvSpPr>
        <p:spPr bwMode="auto">
          <a:xfrm>
            <a:off x="2411760" y="3193553"/>
            <a:ext cx="981075" cy="384175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solidFill>
                  <a:schemeClr val="tx1"/>
                </a:solidFill>
              </a:rPr>
              <a:t>amostra</a:t>
            </a:r>
          </a:p>
        </p:txBody>
      </p:sp>
      <p:sp>
        <p:nvSpPr>
          <p:cNvPr id="39" name="Retângulo 5"/>
          <p:cNvSpPr>
            <a:spLocks noChangeArrowheads="1"/>
          </p:cNvSpPr>
          <p:nvPr/>
        </p:nvSpPr>
        <p:spPr bwMode="auto">
          <a:xfrm>
            <a:off x="3534860" y="3216234"/>
            <a:ext cx="1332350" cy="33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</a:rPr>
              <a:t>X</a:t>
            </a:r>
            <a:r>
              <a:rPr lang="pt-BR" altLang="pt-BR" sz="1600" baseline="-25000" dirty="0">
                <a:latin typeface="Times New Roman" charset="0"/>
              </a:rPr>
              <a:t>1</a:t>
            </a:r>
            <a:r>
              <a:rPr lang="pt-BR" altLang="pt-BR" sz="1600" dirty="0"/>
              <a:t>, </a:t>
            </a:r>
            <a:r>
              <a:rPr lang="pt-BR" altLang="pt-BR" sz="1600" i="1" dirty="0">
                <a:latin typeface="Times New Roman" charset="0"/>
              </a:rPr>
              <a:t>X</a:t>
            </a:r>
            <a:r>
              <a:rPr lang="pt-BR" altLang="pt-BR" sz="1600" baseline="-25000" dirty="0">
                <a:latin typeface="Times New Roman" charset="0"/>
              </a:rPr>
              <a:t>2</a:t>
            </a:r>
            <a:r>
              <a:rPr lang="pt-BR" altLang="pt-BR" sz="1600" dirty="0"/>
              <a:t>, ..., </a:t>
            </a:r>
            <a:r>
              <a:rPr lang="pt-BR" altLang="pt-BR" sz="1600" i="1" dirty="0" err="1">
                <a:latin typeface="Times New Roman" charset="0"/>
              </a:rPr>
              <a:t>X</a:t>
            </a:r>
            <a:r>
              <a:rPr lang="pt-BR" altLang="pt-BR" sz="1600" i="1" baseline="-25000" dirty="0" err="1">
                <a:latin typeface="Times New Roman" charset="0"/>
              </a:rPr>
              <a:t>n</a:t>
            </a:r>
            <a:r>
              <a:rPr lang="pt-BR" altLang="pt-BR" sz="1600" dirty="0"/>
              <a:t> </a:t>
            </a:r>
          </a:p>
        </p:txBody>
      </p:sp>
      <p:grpSp>
        <p:nvGrpSpPr>
          <p:cNvPr id="42" name="Grupo 114689"/>
          <p:cNvGrpSpPr>
            <a:grpSpLocks/>
          </p:cNvGrpSpPr>
          <p:nvPr/>
        </p:nvGrpSpPr>
        <p:grpSpPr bwMode="auto">
          <a:xfrm>
            <a:off x="395288" y="2564904"/>
            <a:ext cx="2293937" cy="2013224"/>
            <a:chOff x="395536" y="1874788"/>
            <a:chExt cx="2294075" cy="2012894"/>
          </a:xfrm>
        </p:grpSpPr>
        <p:grpSp>
          <p:nvGrpSpPr>
            <p:cNvPr id="43" name="Grupo 16"/>
            <p:cNvGrpSpPr>
              <a:grpSpLocks/>
            </p:cNvGrpSpPr>
            <p:nvPr/>
          </p:nvGrpSpPr>
          <p:grpSpPr bwMode="auto">
            <a:xfrm>
              <a:off x="395536" y="1874788"/>
              <a:ext cx="2294075" cy="1710099"/>
              <a:chOff x="4419600" y="3625850"/>
              <a:chExt cx="2294075" cy="1710099"/>
            </a:xfrm>
          </p:grpSpPr>
          <p:sp>
            <p:nvSpPr>
              <p:cNvPr id="47" name="Freeform 31"/>
              <p:cNvSpPr>
                <a:spLocks/>
              </p:cNvSpPr>
              <p:nvPr/>
            </p:nvSpPr>
            <p:spPr bwMode="auto">
              <a:xfrm>
                <a:off x="4876800" y="3721100"/>
                <a:ext cx="1676400" cy="1295400"/>
              </a:xfrm>
              <a:custGeom>
                <a:avLst/>
                <a:gdLst>
                  <a:gd name="T0" fmla="*/ 0 w 1056"/>
                  <a:gd name="T1" fmla="*/ 0 h 816"/>
                  <a:gd name="T2" fmla="*/ 0 w 1056"/>
                  <a:gd name="T3" fmla="*/ 2147483647 h 816"/>
                  <a:gd name="T4" fmla="*/ 2147483647 w 1056"/>
                  <a:gd name="T5" fmla="*/ 2147483647 h 816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816"/>
                  <a:gd name="T11" fmla="*/ 1056 w 1056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056" y="81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Text Box 32"/>
              <p:cNvSpPr txBox="1">
                <a:spLocks noChangeArrowheads="1"/>
              </p:cNvSpPr>
              <p:nvPr/>
            </p:nvSpPr>
            <p:spPr bwMode="auto">
              <a:xfrm>
                <a:off x="6403975" y="4997450"/>
                <a:ext cx="309700" cy="3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49" name="Text Box 33"/>
              <p:cNvSpPr txBox="1">
                <a:spLocks noChangeArrowheads="1"/>
              </p:cNvSpPr>
              <p:nvPr/>
            </p:nvSpPr>
            <p:spPr bwMode="auto">
              <a:xfrm>
                <a:off x="4419600" y="3625850"/>
                <a:ext cx="46831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charset="0"/>
                  </a:rPr>
                  <a:t>f</a:t>
                </a:r>
                <a:r>
                  <a:rPr lang="pt-BR" altLang="pt-BR" sz="1600">
                    <a:latin typeface="Times New Roman" charset="0"/>
                  </a:rPr>
                  <a:t>(</a:t>
                </a:r>
                <a:r>
                  <a:rPr lang="pt-BR" altLang="pt-BR" sz="1600" i="1">
                    <a:latin typeface="Times New Roman" charset="0"/>
                  </a:rPr>
                  <a:t>x</a:t>
                </a:r>
                <a:r>
                  <a:rPr lang="pt-BR" altLang="pt-BR" sz="1600">
                    <a:latin typeface="Times New Roman" charset="0"/>
                  </a:rPr>
                  <a:t>)</a:t>
                </a:r>
              </a:p>
            </p:txBody>
          </p:sp>
          <p:sp>
            <p:nvSpPr>
              <p:cNvPr id="50" name="Forma livre 49"/>
              <p:cNvSpPr/>
              <p:nvPr/>
            </p:nvSpPr>
            <p:spPr bwMode="auto">
              <a:xfrm>
                <a:off x="4943507" y="3905204"/>
                <a:ext cx="1457413" cy="1111068"/>
              </a:xfrm>
              <a:custGeom>
                <a:avLst/>
                <a:gdLst>
                  <a:gd name="connsiteX0" fmla="*/ 0 w 1850279"/>
                  <a:gd name="connsiteY0" fmla="*/ 1051969 h 1064243"/>
                  <a:gd name="connsiteX1" fmla="*/ 171834 w 1850279"/>
                  <a:gd name="connsiteY1" fmla="*/ 806493 h 1064243"/>
                  <a:gd name="connsiteX2" fmla="*/ 331394 w 1850279"/>
                  <a:gd name="connsiteY2" fmla="*/ 321677 h 1064243"/>
                  <a:gd name="connsiteX3" fmla="*/ 460269 w 1850279"/>
                  <a:gd name="connsiteY3" fmla="*/ 8694 h 1064243"/>
                  <a:gd name="connsiteX4" fmla="*/ 751772 w 1850279"/>
                  <a:gd name="connsiteY4" fmla="*/ 373840 h 1064243"/>
                  <a:gd name="connsiteX5" fmla="*/ 1098508 w 1850279"/>
                  <a:gd name="connsiteY5" fmla="*/ 757397 h 1064243"/>
                  <a:gd name="connsiteX6" fmla="*/ 1423764 w 1850279"/>
                  <a:gd name="connsiteY6" fmla="*/ 972189 h 1064243"/>
                  <a:gd name="connsiteX7" fmla="*/ 1850279 w 1850279"/>
                  <a:gd name="connsiteY7" fmla="*/ 1064243 h 1064243"/>
                  <a:gd name="connsiteX0" fmla="*/ 0 w 1850279"/>
                  <a:gd name="connsiteY0" fmla="*/ 1115384 h 1127658"/>
                  <a:gd name="connsiteX1" fmla="*/ 171834 w 1850279"/>
                  <a:gd name="connsiteY1" fmla="*/ 869908 h 1127658"/>
                  <a:gd name="connsiteX2" fmla="*/ 460269 w 1850279"/>
                  <a:gd name="connsiteY2" fmla="*/ 72109 h 1127658"/>
                  <a:gd name="connsiteX3" fmla="*/ 751772 w 1850279"/>
                  <a:gd name="connsiteY3" fmla="*/ 437255 h 1127658"/>
                  <a:gd name="connsiteX4" fmla="*/ 1098508 w 1850279"/>
                  <a:gd name="connsiteY4" fmla="*/ 820812 h 1127658"/>
                  <a:gd name="connsiteX5" fmla="*/ 1423764 w 1850279"/>
                  <a:gd name="connsiteY5" fmla="*/ 1035604 h 1127658"/>
                  <a:gd name="connsiteX6" fmla="*/ 1850279 w 1850279"/>
                  <a:gd name="connsiteY6" fmla="*/ 1127658 h 1127658"/>
                  <a:gd name="connsiteX0" fmla="*/ 0 w 1850279"/>
                  <a:gd name="connsiteY0" fmla="*/ 1115384 h 1127658"/>
                  <a:gd name="connsiteX1" fmla="*/ 171834 w 1850279"/>
                  <a:gd name="connsiteY1" fmla="*/ 869908 h 1127658"/>
                  <a:gd name="connsiteX2" fmla="*/ 460269 w 1850279"/>
                  <a:gd name="connsiteY2" fmla="*/ 72109 h 1127658"/>
                  <a:gd name="connsiteX3" fmla="*/ 751772 w 1850279"/>
                  <a:gd name="connsiteY3" fmla="*/ 437255 h 1127658"/>
                  <a:gd name="connsiteX4" fmla="*/ 1098508 w 1850279"/>
                  <a:gd name="connsiteY4" fmla="*/ 820812 h 1127658"/>
                  <a:gd name="connsiteX5" fmla="*/ 1423764 w 1850279"/>
                  <a:gd name="connsiteY5" fmla="*/ 1035604 h 1127658"/>
                  <a:gd name="connsiteX6" fmla="*/ 1850279 w 1850279"/>
                  <a:gd name="connsiteY6" fmla="*/ 1127658 h 1127658"/>
                  <a:gd name="connsiteX0" fmla="*/ 0 w 1877815"/>
                  <a:gd name="connsiteY0" fmla="*/ 1115384 h 1115384"/>
                  <a:gd name="connsiteX1" fmla="*/ 171834 w 1877815"/>
                  <a:gd name="connsiteY1" fmla="*/ 869908 h 1115384"/>
                  <a:gd name="connsiteX2" fmla="*/ 460269 w 1877815"/>
                  <a:gd name="connsiteY2" fmla="*/ 72109 h 1115384"/>
                  <a:gd name="connsiteX3" fmla="*/ 751772 w 1877815"/>
                  <a:gd name="connsiteY3" fmla="*/ 437255 h 1115384"/>
                  <a:gd name="connsiteX4" fmla="*/ 1098508 w 1877815"/>
                  <a:gd name="connsiteY4" fmla="*/ 820812 h 1115384"/>
                  <a:gd name="connsiteX5" fmla="*/ 1423764 w 1877815"/>
                  <a:gd name="connsiteY5" fmla="*/ 1035604 h 1115384"/>
                  <a:gd name="connsiteX6" fmla="*/ 1877815 w 1877815"/>
                  <a:gd name="connsiteY6" fmla="*/ 1113264 h 1115384"/>
                  <a:gd name="connsiteX0" fmla="*/ 0 w 1877815"/>
                  <a:gd name="connsiteY0" fmla="*/ 1111885 h 1111885"/>
                  <a:gd name="connsiteX1" fmla="*/ 171834 w 1877815"/>
                  <a:gd name="connsiteY1" fmla="*/ 866409 h 1111885"/>
                  <a:gd name="connsiteX2" fmla="*/ 460269 w 1877815"/>
                  <a:gd name="connsiteY2" fmla="*/ 68610 h 1111885"/>
                  <a:gd name="connsiteX3" fmla="*/ 780797 w 1877815"/>
                  <a:gd name="connsiteY3" fmla="*/ 454749 h 1111885"/>
                  <a:gd name="connsiteX4" fmla="*/ 1098508 w 1877815"/>
                  <a:gd name="connsiteY4" fmla="*/ 817313 h 1111885"/>
                  <a:gd name="connsiteX5" fmla="*/ 1423764 w 1877815"/>
                  <a:gd name="connsiteY5" fmla="*/ 1032105 h 1111885"/>
                  <a:gd name="connsiteX6" fmla="*/ 1877815 w 1877815"/>
                  <a:gd name="connsiteY6" fmla="*/ 1109765 h 1111885"/>
                  <a:gd name="connsiteX0" fmla="*/ 0 w 1877815"/>
                  <a:gd name="connsiteY0" fmla="*/ 1111885 h 1111885"/>
                  <a:gd name="connsiteX1" fmla="*/ 171834 w 1877815"/>
                  <a:gd name="connsiteY1" fmla="*/ 866409 h 1111885"/>
                  <a:gd name="connsiteX2" fmla="*/ 460269 w 1877815"/>
                  <a:gd name="connsiteY2" fmla="*/ 68610 h 1111885"/>
                  <a:gd name="connsiteX3" fmla="*/ 780797 w 1877815"/>
                  <a:gd name="connsiteY3" fmla="*/ 454749 h 1111885"/>
                  <a:gd name="connsiteX4" fmla="*/ 1098508 w 1877815"/>
                  <a:gd name="connsiteY4" fmla="*/ 817313 h 1111885"/>
                  <a:gd name="connsiteX5" fmla="*/ 1423764 w 1877815"/>
                  <a:gd name="connsiteY5" fmla="*/ 1032105 h 1111885"/>
                  <a:gd name="connsiteX6" fmla="*/ 1877815 w 1877815"/>
                  <a:gd name="connsiteY6" fmla="*/ 1109765 h 1111885"/>
                  <a:gd name="connsiteX0" fmla="*/ 0 w 1877815"/>
                  <a:gd name="connsiteY0" fmla="*/ 1111885 h 1111885"/>
                  <a:gd name="connsiteX1" fmla="*/ 171834 w 1877815"/>
                  <a:gd name="connsiteY1" fmla="*/ 866409 h 1111885"/>
                  <a:gd name="connsiteX2" fmla="*/ 460269 w 1877815"/>
                  <a:gd name="connsiteY2" fmla="*/ 68610 h 1111885"/>
                  <a:gd name="connsiteX3" fmla="*/ 780797 w 1877815"/>
                  <a:gd name="connsiteY3" fmla="*/ 454749 h 1111885"/>
                  <a:gd name="connsiteX4" fmla="*/ 1098508 w 1877815"/>
                  <a:gd name="connsiteY4" fmla="*/ 817313 h 1111885"/>
                  <a:gd name="connsiteX5" fmla="*/ 1423764 w 1877815"/>
                  <a:gd name="connsiteY5" fmla="*/ 1032105 h 1111885"/>
                  <a:gd name="connsiteX6" fmla="*/ 1877815 w 1877815"/>
                  <a:gd name="connsiteY6" fmla="*/ 1109765 h 1111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7815" h="1111885">
                    <a:moveTo>
                      <a:pt x="0" y="1111885"/>
                    </a:moveTo>
                    <a:cubicBezTo>
                      <a:pt x="58301" y="1050004"/>
                      <a:pt x="95123" y="1040288"/>
                      <a:pt x="171834" y="866409"/>
                    </a:cubicBezTo>
                    <a:cubicBezTo>
                      <a:pt x="248545" y="692530"/>
                      <a:pt x="358775" y="137220"/>
                      <a:pt x="460269" y="68610"/>
                    </a:cubicBezTo>
                    <a:cubicBezTo>
                      <a:pt x="561763" y="0"/>
                      <a:pt x="698146" y="323828"/>
                      <a:pt x="780797" y="454749"/>
                    </a:cubicBezTo>
                    <a:cubicBezTo>
                      <a:pt x="902985" y="607149"/>
                      <a:pt x="991347" y="721087"/>
                      <a:pt x="1098508" y="817313"/>
                    </a:cubicBezTo>
                    <a:cubicBezTo>
                      <a:pt x="1205669" y="913539"/>
                      <a:pt x="1293879" y="983363"/>
                      <a:pt x="1423764" y="1032105"/>
                    </a:cubicBezTo>
                    <a:cubicBezTo>
                      <a:pt x="1553649" y="1080847"/>
                      <a:pt x="1727205" y="1089308"/>
                      <a:pt x="1877815" y="1109765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51" name="Retângulo 6"/>
              <p:cNvSpPr>
                <a:spLocks noChangeArrowheads="1"/>
              </p:cNvSpPr>
              <p:nvPr/>
            </p:nvSpPr>
            <p:spPr bwMode="auto">
              <a:xfrm>
                <a:off x="4709773" y="4891417"/>
                <a:ext cx="242374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900">
                    <a:latin typeface="Times New Roman" charset="0"/>
                  </a:rPr>
                  <a:t>0</a:t>
                </a:r>
                <a:endParaRPr lang="pt-BR" altLang="pt-BR" sz="900"/>
              </a:p>
            </p:txBody>
          </p:sp>
        </p:grpSp>
        <p:sp>
          <p:nvSpPr>
            <p:cNvPr id="44" name="Text Box 32"/>
            <p:cNvSpPr txBox="1">
              <a:spLocks noChangeArrowheads="1"/>
            </p:cNvSpPr>
            <p:nvPr/>
          </p:nvSpPr>
          <p:spPr bwMode="auto">
            <a:xfrm>
              <a:off x="1290983" y="3549183"/>
              <a:ext cx="1308450" cy="3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 dirty="0">
                  <a:latin typeface="Times New Roman" charset="0"/>
                  <a:sym typeface="Symbol" pitchFamily="18" charset="2"/>
                </a:rPr>
                <a:t> </a:t>
              </a:r>
              <a:r>
                <a:rPr lang="pt-BR" altLang="pt-BR" sz="1200" dirty="0">
                  <a:latin typeface="+mn-lt"/>
                  <a:sym typeface="Symbol" pitchFamily="18" charset="2"/>
                </a:rPr>
                <a:t>desconhecido</a:t>
              </a:r>
              <a:endParaRPr lang="pt-BR" altLang="pt-BR" sz="1200" dirty="0">
                <a:latin typeface="+mn-lt"/>
              </a:endParaRPr>
            </a:p>
          </p:txBody>
        </p:sp>
        <p:cxnSp>
          <p:nvCxnSpPr>
            <p:cNvPr id="45" name="Conector de seta reta 44"/>
            <p:cNvCxnSpPr/>
            <p:nvPr/>
          </p:nvCxnSpPr>
          <p:spPr>
            <a:xfrm flipV="1">
              <a:off x="1443349" y="3257274"/>
              <a:ext cx="0" cy="35994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114688"/>
            <p:cNvSpPr txBox="1">
              <a:spLocks noChangeArrowheads="1"/>
            </p:cNvSpPr>
            <p:nvPr/>
          </p:nvSpPr>
          <p:spPr bwMode="auto">
            <a:xfrm>
              <a:off x="1255596" y="2730406"/>
              <a:ext cx="2920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?</a:t>
              </a:r>
            </a:p>
          </p:txBody>
        </p:sp>
      </p:grpSp>
      <p:grpSp>
        <p:nvGrpSpPr>
          <p:cNvPr id="58" name="Grupo 57"/>
          <p:cNvGrpSpPr>
            <a:grpSpLocks/>
          </p:cNvGrpSpPr>
          <p:nvPr/>
        </p:nvGrpSpPr>
        <p:grpSpPr bwMode="auto">
          <a:xfrm>
            <a:off x="5661421" y="2571111"/>
            <a:ext cx="2222500" cy="1668463"/>
            <a:chOff x="5517810" y="4597364"/>
            <a:chExt cx="2222542" cy="1668326"/>
          </a:xfrm>
        </p:grpSpPr>
        <p:grpSp>
          <p:nvGrpSpPr>
            <p:cNvPr id="60" name="Grupo 51"/>
            <p:cNvGrpSpPr>
              <a:grpSpLocks/>
            </p:cNvGrpSpPr>
            <p:nvPr/>
          </p:nvGrpSpPr>
          <p:grpSpPr bwMode="auto">
            <a:xfrm>
              <a:off x="5517810" y="4597364"/>
              <a:ext cx="2222542" cy="1496399"/>
              <a:chOff x="4330658" y="3625850"/>
              <a:chExt cx="2222542" cy="1496399"/>
            </a:xfrm>
          </p:grpSpPr>
          <p:sp>
            <p:nvSpPr>
              <p:cNvPr id="64" name="Freeform 31"/>
              <p:cNvSpPr>
                <a:spLocks/>
              </p:cNvSpPr>
              <p:nvPr/>
            </p:nvSpPr>
            <p:spPr bwMode="auto">
              <a:xfrm>
                <a:off x="4876800" y="3721100"/>
                <a:ext cx="1676400" cy="1295400"/>
              </a:xfrm>
              <a:custGeom>
                <a:avLst/>
                <a:gdLst>
                  <a:gd name="T0" fmla="*/ 0 w 1056"/>
                  <a:gd name="T1" fmla="*/ 0 h 816"/>
                  <a:gd name="T2" fmla="*/ 0 w 1056"/>
                  <a:gd name="T3" fmla="*/ 2147483647 h 816"/>
                  <a:gd name="T4" fmla="*/ 2147483647 w 1056"/>
                  <a:gd name="T5" fmla="*/ 2147483647 h 816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816"/>
                  <a:gd name="T11" fmla="*/ 1056 w 1056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056" y="81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Text Box 33"/>
              <p:cNvSpPr txBox="1">
                <a:spLocks noChangeArrowheads="1"/>
              </p:cNvSpPr>
              <p:nvPr/>
            </p:nvSpPr>
            <p:spPr bwMode="auto">
              <a:xfrm>
                <a:off x="4330658" y="3625850"/>
                <a:ext cx="5854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charset="0"/>
                  </a:rPr>
                  <a:t>f</a:t>
                </a:r>
                <a:r>
                  <a:rPr lang="pt-BR" altLang="pt-BR" sz="1600">
                    <a:latin typeface="Times New Roman" charset="0"/>
                  </a:rPr>
                  <a:t>(  </a:t>
                </a:r>
                <a:r>
                  <a:rPr lang="pt-BR" altLang="pt-BR" sz="1600" i="1">
                    <a:latin typeface="Times New Roman" charset="0"/>
                  </a:rPr>
                  <a:t>  </a:t>
                </a:r>
                <a:r>
                  <a:rPr lang="pt-BR" altLang="pt-BR" sz="1600">
                    <a:latin typeface="Times New Roman" charset="0"/>
                  </a:rPr>
                  <a:t>)</a:t>
                </a:r>
              </a:p>
            </p:txBody>
          </p:sp>
          <p:sp>
            <p:nvSpPr>
              <p:cNvPr id="66" name="Retângulo 6"/>
              <p:cNvSpPr>
                <a:spLocks noChangeArrowheads="1"/>
              </p:cNvSpPr>
              <p:nvPr/>
            </p:nvSpPr>
            <p:spPr bwMode="auto">
              <a:xfrm>
                <a:off x="4709773" y="4891417"/>
                <a:ext cx="242374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900">
                    <a:latin typeface="Times New Roman" charset="0"/>
                  </a:rPr>
                  <a:t>0</a:t>
                </a:r>
                <a:endParaRPr lang="pt-BR" altLang="pt-BR" sz="900"/>
              </a:p>
            </p:txBody>
          </p:sp>
        </p:grpSp>
        <p:graphicFrame>
          <p:nvGraphicFramePr>
            <p:cNvPr id="61" name="Objeto 64"/>
            <p:cNvGraphicFramePr>
              <a:graphicFrameLocks noChangeAspect="1"/>
            </p:cNvGraphicFramePr>
            <p:nvPr/>
          </p:nvGraphicFramePr>
          <p:xfrm>
            <a:off x="5721164" y="4613975"/>
            <a:ext cx="254000" cy="271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quation" r:id="rId4" imgW="177646" imgH="190335" progId="Equation.DSMT4">
                    <p:embed/>
                  </p:oleObj>
                </mc:Choice>
                <mc:Fallback>
                  <p:oleObj name="Equation" r:id="rId4" imgW="177646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1164" y="4613975"/>
                          <a:ext cx="254000" cy="271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to 65"/>
            <p:cNvGraphicFramePr>
              <a:graphicFrameLocks noChangeAspect="1"/>
            </p:cNvGraphicFramePr>
            <p:nvPr/>
          </p:nvGraphicFramePr>
          <p:xfrm>
            <a:off x="7486352" y="5994227"/>
            <a:ext cx="254000" cy="271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Equation" r:id="rId6" imgW="177646" imgH="190335" progId="Equation.DSMT4">
                    <p:embed/>
                  </p:oleObj>
                </mc:Choice>
                <mc:Fallback>
                  <p:oleObj name="Equation" r:id="rId6" imgW="177646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6352" y="5994227"/>
                          <a:ext cx="254000" cy="271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Forma livre 62"/>
            <p:cNvSpPr/>
            <p:nvPr/>
          </p:nvSpPr>
          <p:spPr>
            <a:xfrm>
              <a:off x="6227436" y="4994206"/>
              <a:ext cx="1298600" cy="993693"/>
            </a:xfrm>
            <a:custGeom>
              <a:avLst/>
              <a:gdLst>
                <a:gd name="connsiteX0" fmla="*/ 0 w 1298575"/>
                <a:gd name="connsiteY0" fmla="*/ 990600 h 993775"/>
                <a:gd name="connsiteX1" fmla="*/ 123825 w 1298575"/>
                <a:gd name="connsiteY1" fmla="*/ 908050 h 993775"/>
                <a:gd name="connsiteX2" fmla="*/ 212725 w 1298575"/>
                <a:gd name="connsiteY2" fmla="*/ 796925 h 993775"/>
                <a:gd name="connsiteX3" fmla="*/ 295275 w 1298575"/>
                <a:gd name="connsiteY3" fmla="*/ 638175 h 993775"/>
                <a:gd name="connsiteX4" fmla="*/ 365125 w 1298575"/>
                <a:gd name="connsiteY4" fmla="*/ 466725 h 993775"/>
                <a:gd name="connsiteX5" fmla="*/ 428625 w 1298575"/>
                <a:gd name="connsiteY5" fmla="*/ 317500 h 993775"/>
                <a:gd name="connsiteX6" fmla="*/ 498475 w 1298575"/>
                <a:gd name="connsiteY6" fmla="*/ 168275 h 993775"/>
                <a:gd name="connsiteX7" fmla="*/ 565150 w 1298575"/>
                <a:gd name="connsiteY7" fmla="*/ 44450 h 993775"/>
                <a:gd name="connsiteX8" fmla="*/ 609600 w 1298575"/>
                <a:gd name="connsiteY8" fmla="*/ 6350 h 993775"/>
                <a:gd name="connsiteX9" fmla="*/ 644525 w 1298575"/>
                <a:gd name="connsiteY9" fmla="*/ 0 h 993775"/>
                <a:gd name="connsiteX10" fmla="*/ 692150 w 1298575"/>
                <a:gd name="connsiteY10" fmla="*/ 12700 h 993775"/>
                <a:gd name="connsiteX11" fmla="*/ 717550 w 1298575"/>
                <a:gd name="connsiteY11" fmla="*/ 41275 h 993775"/>
                <a:gd name="connsiteX12" fmla="*/ 762000 w 1298575"/>
                <a:gd name="connsiteY12" fmla="*/ 95250 h 993775"/>
                <a:gd name="connsiteX13" fmla="*/ 809625 w 1298575"/>
                <a:gd name="connsiteY13" fmla="*/ 206375 h 993775"/>
                <a:gd name="connsiteX14" fmla="*/ 866775 w 1298575"/>
                <a:gd name="connsiteY14" fmla="*/ 330200 h 993775"/>
                <a:gd name="connsiteX15" fmla="*/ 911225 w 1298575"/>
                <a:gd name="connsiteY15" fmla="*/ 431800 h 993775"/>
                <a:gd name="connsiteX16" fmla="*/ 962025 w 1298575"/>
                <a:gd name="connsiteY16" fmla="*/ 571500 h 993775"/>
                <a:gd name="connsiteX17" fmla="*/ 1016000 w 1298575"/>
                <a:gd name="connsiteY17" fmla="*/ 676275 h 993775"/>
                <a:gd name="connsiteX18" fmla="*/ 1066800 w 1298575"/>
                <a:gd name="connsiteY18" fmla="*/ 777875 h 993775"/>
                <a:gd name="connsiteX19" fmla="*/ 1117600 w 1298575"/>
                <a:gd name="connsiteY19" fmla="*/ 860425 h 993775"/>
                <a:gd name="connsiteX20" fmla="*/ 1181100 w 1298575"/>
                <a:gd name="connsiteY20" fmla="*/ 930275 h 993775"/>
                <a:gd name="connsiteX21" fmla="*/ 1241425 w 1298575"/>
                <a:gd name="connsiteY21" fmla="*/ 974725 h 993775"/>
                <a:gd name="connsiteX22" fmla="*/ 1298575 w 1298575"/>
                <a:gd name="connsiteY22" fmla="*/ 993775 h 99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98575" h="993775">
                  <a:moveTo>
                    <a:pt x="0" y="990600"/>
                  </a:moveTo>
                  <a:lnTo>
                    <a:pt x="123825" y="908050"/>
                  </a:lnTo>
                  <a:lnTo>
                    <a:pt x="212725" y="796925"/>
                  </a:lnTo>
                  <a:lnTo>
                    <a:pt x="295275" y="638175"/>
                  </a:lnTo>
                  <a:lnTo>
                    <a:pt x="365125" y="466725"/>
                  </a:lnTo>
                  <a:lnTo>
                    <a:pt x="428625" y="317500"/>
                  </a:lnTo>
                  <a:lnTo>
                    <a:pt x="498475" y="168275"/>
                  </a:lnTo>
                  <a:lnTo>
                    <a:pt x="565150" y="44450"/>
                  </a:lnTo>
                  <a:lnTo>
                    <a:pt x="609600" y="6350"/>
                  </a:lnTo>
                  <a:lnTo>
                    <a:pt x="644525" y="0"/>
                  </a:lnTo>
                  <a:lnTo>
                    <a:pt x="692150" y="12700"/>
                  </a:lnTo>
                  <a:lnTo>
                    <a:pt x="717550" y="41275"/>
                  </a:lnTo>
                  <a:lnTo>
                    <a:pt x="762000" y="95250"/>
                  </a:lnTo>
                  <a:lnTo>
                    <a:pt x="809625" y="206375"/>
                  </a:lnTo>
                  <a:lnTo>
                    <a:pt x="866775" y="330200"/>
                  </a:lnTo>
                  <a:lnTo>
                    <a:pt x="911225" y="431800"/>
                  </a:lnTo>
                  <a:lnTo>
                    <a:pt x="962025" y="571500"/>
                  </a:lnTo>
                  <a:lnTo>
                    <a:pt x="1016000" y="676275"/>
                  </a:lnTo>
                  <a:lnTo>
                    <a:pt x="1066800" y="777875"/>
                  </a:lnTo>
                  <a:lnTo>
                    <a:pt x="1117600" y="860425"/>
                  </a:lnTo>
                  <a:lnTo>
                    <a:pt x="1181100" y="930275"/>
                  </a:lnTo>
                  <a:lnTo>
                    <a:pt x="1241425" y="974725"/>
                  </a:lnTo>
                  <a:lnTo>
                    <a:pt x="1298575" y="993775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69" name="Grupo 2"/>
          <p:cNvGrpSpPr>
            <a:grpSpLocks/>
          </p:cNvGrpSpPr>
          <p:nvPr/>
        </p:nvGrpSpPr>
        <p:grpSpPr bwMode="auto">
          <a:xfrm>
            <a:off x="7020033" y="3291836"/>
            <a:ext cx="1008351" cy="1082675"/>
            <a:chOff x="6876256" y="5318683"/>
            <a:chExt cx="1008112" cy="1081681"/>
          </a:xfrm>
        </p:grpSpPr>
        <p:sp>
          <p:nvSpPr>
            <p:cNvPr id="70" name="Text Box 32"/>
            <p:cNvSpPr txBox="1">
              <a:spLocks noChangeArrowheads="1"/>
            </p:cNvSpPr>
            <p:nvPr/>
          </p:nvSpPr>
          <p:spPr bwMode="auto">
            <a:xfrm>
              <a:off x="7298501" y="5318683"/>
              <a:ext cx="303273" cy="3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</a:t>
              </a:r>
              <a:endParaRPr lang="pt-BR" altLang="pt-BR" sz="1600" i="1">
                <a:latin typeface="Times New Roman" charset="0"/>
              </a:endParaRPr>
            </a:p>
          </p:txBody>
        </p:sp>
        <p:sp>
          <p:nvSpPr>
            <p:cNvPr id="71" name="Arco 70"/>
            <p:cNvSpPr/>
            <p:nvPr/>
          </p:nvSpPr>
          <p:spPr>
            <a:xfrm>
              <a:off x="6876544" y="5509008"/>
              <a:ext cx="1007824" cy="891356"/>
            </a:xfrm>
            <a:prstGeom prst="arc">
              <a:avLst>
                <a:gd name="adj1" fmla="val 11086426"/>
                <a:gd name="adj2" fmla="val 1605036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682187" y="3960188"/>
            <a:ext cx="674687" cy="516706"/>
            <a:chOff x="6682187" y="4107205"/>
            <a:chExt cx="674687" cy="516706"/>
          </a:xfrm>
        </p:grpSpPr>
        <p:sp>
          <p:nvSpPr>
            <p:cNvPr id="68" name="Chave esquerda 67"/>
            <p:cNvSpPr/>
            <p:nvPr/>
          </p:nvSpPr>
          <p:spPr bwMode="auto">
            <a:xfrm rot="16200000">
              <a:off x="6964762" y="3824630"/>
              <a:ext cx="109538" cy="67468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2" name="Text Box 32"/>
            <p:cNvSpPr txBox="1">
              <a:spLocks noChangeArrowheads="1"/>
            </p:cNvSpPr>
            <p:nvPr/>
          </p:nvSpPr>
          <p:spPr bwMode="auto">
            <a:xfrm>
              <a:off x="6831932" y="4285357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sym typeface="Symbol" pitchFamily="18" charset="2"/>
                </a:rPr>
                <a:t>IC</a:t>
              </a:r>
              <a:endParaRPr lang="pt-BR" altLang="pt-BR" sz="1600" dirty="0">
                <a:latin typeface="Times New Roman" charset="0"/>
              </a:endParaRPr>
            </a:p>
          </p:txBody>
        </p:sp>
      </p:grpSp>
      <p:sp>
        <p:nvSpPr>
          <p:cNvPr id="75" name="Seta para a direita 74"/>
          <p:cNvSpPr/>
          <p:nvPr/>
        </p:nvSpPr>
        <p:spPr bwMode="auto">
          <a:xfrm>
            <a:off x="4986322" y="3193553"/>
            <a:ext cx="675099" cy="384175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163906" y="6236046"/>
            <a:ext cx="23182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dirty="0">
                <a:solidFill>
                  <a:srgbClr val="FF0000"/>
                </a:solidFill>
                <a:sym typeface="Symbol"/>
              </a:rPr>
              <a:t> </a:t>
            </a:r>
            <a:r>
              <a:rPr lang="pt-BR" altLang="pt-BR" b="1" dirty="0">
                <a:solidFill>
                  <a:srgbClr val="FF0000"/>
                </a:solidFill>
                <a:sym typeface="Symbol" pitchFamily="18" charset="2"/>
              </a:rPr>
              <a:t>Teste de Hipótese</a:t>
            </a:r>
            <a:endParaRPr lang="pt-BR" b="1" dirty="0">
              <a:solidFill>
                <a:srgbClr val="FF0000"/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599051" y="3516913"/>
            <a:ext cx="2213965" cy="930952"/>
            <a:chOff x="2599051" y="3516913"/>
            <a:chExt cx="2213965" cy="930952"/>
          </a:xfrm>
        </p:grpSpPr>
        <p:sp>
          <p:nvSpPr>
            <p:cNvPr id="36" name="Chave esquerda 35"/>
            <p:cNvSpPr/>
            <p:nvPr/>
          </p:nvSpPr>
          <p:spPr bwMode="auto">
            <a:xfrm rot="16200000">
              <a:off x="4093085" y="3012882"/>
              <a:ext cx="215900" cy="122396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aphicFrame>
          <p:nvGraphicFramePr>
            <p:cNvPr id="37" name="Objeto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4599023"/>
                </p:ext>
              </p:extLst>
            </p:nvPr>
          </p:nvGraphicFramePr>
          <p:xfrm>
            <a:off x="4073653" y="3788530"/>
            <a:ext cx="253987" cy="271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7" imgW="177646" imgH="190335" progId="Equation.DSMT4">
                    <p:embed/>
                  </p:oleObj>
                </mc:Choice>
                <mc:Fallback>
                  <p:oleObj name="Equation" r:id="rId7" imgW="177646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3653" y="3788530"/>
                          <a:ext cx="253987" cy="2716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Forma livre 37"/>
            <p:cNvSpPr/>
            <p:nvPr/>
          </p:nvSpPr>
          <p:spPr bwMode="auto">
            <a:xfrm>
              <a:off x="2599051" y="4098588"/>
              <a:ext cx="1601983" cy="349277"/>
            </a:xfrm>
            <a:custGeom>
              <a:avLst/>
              <a:gdLst>
                <a:gd name="connsiteX0" fmla="*/ 2937933 w 2937933"/>
                <a:gd name="connsiteY0" fmla="*/ 0 h 482600"/>
                <a:gd name="connsiteX1" fmla="*/ 0 w 2937933"/>
                <a:gd name="connsiteY1" fmla="*/ 482600 h 482600"/>
                <a:gd name="connsiteX2" fmla="*/ 0 w 2937933"/>
                <a:gd name="connsiteY2" fmla="*/ 482600 h 482600"/>
                <a:gd name="connsiteX0" fmla="*/ 2937933 w 2937933"/>
                <a:gd name="connsiteY0" fmla="*/ 0 h 482600"/>
                <a:gd name="connsiteX1" fmla="*/ 1634066 w 2937933"/>
                <a:gd name="connsiteY1" fmla="*/ 448733 h 482600"/>
                <a:gd name="connsiteX2" fmla="*/ 0 w 2937933"/>
                <a:gd name="connsiteY2" fmla="*/ 482600 h 482600"/>
                <a:gd name="connsiteX3" fmla="*/ 0 w 2937933"/>
                <a:gd name="connsiteY3" fmla="*/ 482600 h 482600"/>
                <a:gd name="connsiteX0" fmla="*/ 2937933 w 2937933"/>
                <a:gd name="connsiteY0" fmla="*/ 0 h 482600"/>
                <a:gd name="connsiteX1" fmla="*/ 1634066 w 2937933"/>
                <a:gd name="connsiteY1" fmla="*/ 448733 h 482600"/>
                <a:gd name="connsiteX2" fmla="*/ 0 w 2937933"/>
                <a:gd name="connsiteY2" fmla="*/ 482600 h 482600"/>
                <a:gd name="connsiteX3" fmla="*/ 0 w 2937933"/>
                <a:gd name="connsiteY3" fmla="*/ 482600 h 482600"/>
                <a:gd name="connsiteX0" fmla="*/ 2937933 w 2946395"/>
                <a:gd name="connsiteY0" fmla="*/ 0 h 482600"/>
                <a:gd name="connsiteX1" fmla="*/ 1634066 w 2946395"/>
                <a:gd name="connsiteY1" fmla="*/ 448733 h 482600"/>
                <a:gd name="connsiteX2" fmla="*/ 0 w 2946395"/>
                <a:gd name="connsiteY2" fmla="*/ 482600 h 482600"/>
                <a:gd name="connsiteX3" fmla="*/ 0 w 2946395"/>
                <a:gd name="connsiteY3" fmla="*/ 482600 h 482600"/>
                <a:gd name="connsiteX0" fmla="*/ 2937933 w 2937933"/>
                <a:gd name="connsiteY0" fmla="*/ 0 h 482600"/>
                <a:gd name="connsiteX1" fmla="*/ 1634066 w 2937933"/>
                <a:gd name="connsiteY1" fmla="*/ 448733 h 482600"/>
                <a:gd name="connsiteX2" fmla="*/ 0 w 2937933"/>
                <a:gd name="connsiteY2" fmla="*/ 482600 h 482600"/>
                <a:gd name="connsiteX3" fmla="*/ 0 w 2937933"/>
                <a:gd name="connsiteY3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7933" h="482600">
                  <a:moveTo>
                    <a:pt x="2937933" y="0"/>
                  </a:moveTo>
                  <a:cubicBezTo>
                    <a:pt x="2932289" y="81844"/>
                    <a:pt x="2979350" y="374393"/>
                    <a:pt x="1634066" y="448733"/>
                  </a:cubicBezTo>
                  <a:lnTo>
                    <a:pt x="0" y="482600"/>
                  </a:lnTo>
                  <a:lnTo>
                    <a:pt x="0" y="482600"/>
                  </a:lnTo>
                </a:path>
              </a:pathLst>
            </a:custGeom>
            <a:no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35" grpId="0" animBg="1"/>
      <p:bldP spid="39" grpId="0"/>
      <p:bldP spid="75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Teste de Hipótese – Erros I e II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958C1-AFCC-41D9-A6AC-3425D00E5B6C}" type="slidenum">
              <a:rPr lang="pt-BR"/>
              <a:pPr>
                <a:defRPr/>
              </a:pPr>
              <a:t>20</a:t>
            </a:fld>
            <a:endParaRPr lang="pt-BR"/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50825" y="1512888"/>
            <a:ext cx="86645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Toda conclusão de um teste de hipótese está associada a um nível de significância e portanto não pode ser considerado 100% confiável.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33"/>
              <p:cNvSpPr txBox="1">
                <a:spLocks noChangeArrowheads="1"/>
              </p:cNvSpPr>
              <p:nvPr/>
            </p:nvSpPr>
            <p:spPr bwMode="auto">
              <a:xfrm>
                <a:off x="250824" y="2235465"/>
                <a:ext cx="4177160" cy="3293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88913" indent="-188913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Imagine a seguinte situação: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Hipóteses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   H</a:t>
                </a:r>
                <a:r>
                  <a:rPr lang="pt-BR" altLang="pt-BR" sz="1600" baseline="-25000" dirty="0">
                    <a:latin typeface="Times New Roman" charset="0"/>
                  </a:rPr>
                  <a:t>0</a:t>
                </a:r>
                <a:r>
                  <a:rPr lang="pt-BR" altLang="pt-BR" sz="1600" dirty="0">
                    <a:latin typeface="Times New Roman" charset="0"/>
                  </a:rPr>
                  <a:t> :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 =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0</a:t>
                </a:r>
                <a:endParaRPr lang="pt-BR" altLang="pt-BR" sz="1600" dirty="0">
                  <a:sym typeface="Symbol" pitchFamily="18" charset="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   H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1</a:t>
                </a: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:</a:t>
                </a:r>
                <a:r>
                  <a:rPr lang="pt-BR" altLang="pt-BR" sz="1600" dirty="0">
                    <a:sym typeface="Symbol" pitchFamily="18" charset="2"/>
                  </a:rPr>
                  <a:t>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 &gt;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0</a:t>
                </a:r>
                <a:endParaRPr lang="pt-BR" altLang="pt-BR" sz="16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Agora, sendo </a:t>
                </a:r>
                <a:r>
                  <a:rPr lang="pt-BR" altLang="pt-BR" sz="1600" dirty="0">
                    <a:solidFill>
                      <a:srgbClr val="FF0000"/>
                    </a:solidFill>
                    <a:latin typeface="Times New Roman" charset="0"/>
                  </a:rPr>
                  <a:t>H</a:t>
                </a:r>
                <a:r>
                  <a:rPr lang="pt-BR" altLang="pt-BR" sz="1600" baseline="-25000" dirty="0">
                    <a:solidFill>
                      <a:srgbClr val="FF0000"/>
                    </a:solidFill>
                    <a:latin typeface="Times New Roman" charset="0"/>
                  </a:rPr>
                  <a:t>0</a:t>
                </a:r>
                <a:r>
                  <a:rPr lang="pt-BR" altLang="pt-BR" sz="1600" dirty="0">
                    <a:solidFill>
                      <a:srgbClr val="FF0000"/>
                    </a:solidFill>
                  </a:rPr>
                  <a:t> falsa</a:t>
                </a:r>
                <a:r>
                  <a:rPr lang="pt-BR" altLang="pt-BR" sz="1600" dirty="0"/>
                  <a:t>, existe a possibilidade de se selecionar uma amostra desta população cuja média verdadeira é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1</a:t>
                </a:r>
                <a:r>
                  <a:rPr lang="pt-BR" altLang="pt-BR" sz="1600" dirty="0"/>
                  <a:t> (</a:t>
                </a:r>
                <a:r>
                  <a:rPr lang="pt-BR" altLang="pt-BR" sz="1600" dirty="0">
                    <a:latin typeface="Times New Roman" charset="0"/>
                  </a:rPr>
                  <a:t>&gt;</a:t>
                </a:r>
                <a:r>
                  <a:rPr lang="pt-BR" altLang="pt-BR" sz="1600" dirty="0"/>
                  <a:t> </a:t>
                </a: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0</a:t>
                </a:r>
                <a:r>
                  <a:rPr lang="pt-BR" altLang="pt-BR" sz="1600" dirty="0"/>
                  <a:t>) e obter uma média amostral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pt-B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altLang="pt-BR" sz="16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altLang="pt-BR" sz="1600" dirty="0"/>
                  <a:t> tão pequena que leve a conclusão errada de que </a:t>
                </a:r>
                <a:r>
                  <a:rPr lang="pt-BR" altLang="pt-BR" sz="1600" dirty="0">
                    <a:latin typeface="Times New Roman" charset="0"/>
                  </a:rPr>
                  <a:t>H</a:t>
                </a:r>
                <a:r>
                  <a:rPr lang="pt-BR" altLang="pt-BR" sz="1600" baseline="-25000" dirty="0">
                    <a:latin typeface="Times New Roman" charset="0"/>
                  </a:rPr>
                  <a:t>0</a:t>
                </a:r>
                <a:r>
                  <a:rPr lang="pt-BR" altLang="pt-BR" sz="1600" dirty="0"/>
                  <a:t> é verdadeira?</a:t>
                </a:r>
              </a:p>
            </p:txBody>
          </p:sp>
        </mc:Choice>
        <mc:Fallback xmlns="">
          <p:sp>
            <p:nvSpPr>
              <p:cNvPr id="47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4" y="2235465"/>
                <a:ext cx="4177160" cy="3293209"/>
              </a:xfrm>
              <a:prstGeom prst="rect">
                <a:avLst/>
              </a:prstGeom>
              <a:blipFill rotWithShape="1">
                <a:blip r:embed="rId4"/>
                <a:stretch>
                  <a:fillRect l="-730" t="-370" r="-2044" b="-1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53"/>
          <p:cNvGrpSpPr>
            <a:grpSpLocks/>
          </p:cNvGrpSpPr>
          <p:nvPr/>
        </p:nvGrpSpPr>
        <p:grpSpPr bwMode="auto">
          <a:xfrm>
            <a:off x="4470952" y="3573463"/>
            <a:ext cx="3989381" cy="1749425"/>
            <a:chOff x="3301" y="2251"/>
            <a:chExt cx="2513" cy="1102"/>
          </a:xfrm>
        </p:grpSpPr>
        <p:grpSp>
          <p:nvGrpSpPr>
            <p:cNvPr id="26" name="Group 52"/>
            <p:cNvGrpSpPr>
              <a:grpSpLocks/>
            </p:cNvGrpSpPr>
            <p:nvPr/>
          </p:nvGrpSpPr>
          <p:grpSpPr bwMode="auto">
            <a:xfrm>
              <a:off x="3301" y="2251"/>
              <a:ext cx="2513" cy="1102"/>
              <a:chOff x="3301" y="2251"/>
              <a:chExt cx="2513" cy="1102"/>
            </a:xfrm>
          </p:grpSpPr>
          <p:grpSp>
            <p:nvGrpSpPr>
              <p:cNvPr id="33" name="Group 8"/>
              <p:cNvGrpSpPr>
                <a:grpSpLocks/>
              </p:cNvGrpSpPr>
              <p:nvPr/>
            </p:nvGrpSpPr>
            <p:grpSpPr bwMode="auto">
              <a:xfrm>
                <a:off x="3301" y="2417"/>
                <a:ext cx="2513" cy="936"/>
                <a:chOff x="2988" y="2349"/>
                <a:chExt cx="3195" cy="1193"/>
              </a:xfrm>
            </p:grpSpPr>
            <p:pic>
              <p:nvPicPr>
                <p:cNvPr id="36" name="Picture 9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96" t="9618" r="18376" b="11877"/>
                <a:stretch>
                  <a:fillRect/>
                </a:stretch>
              </p:blipFill>
              <p:spPr bwMode="auto">
                <a:xfrm>
                  <a:off x="3026" y="2349"/>
                  <a:ext cx="2432" cy="9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988" y="3179"/>
                  <a:ext cx="340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>
                      <a:latin typeface="Times New Roman" charset="0"/>
                    </a:rPr>
                    <a:t>-</a:t>
                  </a:r>
                  <a:r>
                    <a:rPr lang="pt-BR" altLang="pt-BR" sz="18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1800">
                    <a:latin typeface="Times New Roman" charset="0"/>
                  </a:endParaRPr>
                </a:p>
              </p:txBody>
            </p:sp>
            <p:sp>
              <p:nvSpPr>
                <p:cNvPr id="3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802" y="3180"/>
                  <a:ext cx="381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 dirty="0">
                      <a:latin typeface="Times New Roman" charset="0"/>
                    </a:rPr>
                    <a:t>+</a:t>
                  </a:r>
                  <a:r>
                    <a:rPr lang="pt-BR" altLang="pt-BR" sz="1800" dirty="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1800" dirty="0">
                    <a:latin typeface="Times New Roman" charset="0"/>
                  </a:endParaRPr>
                </a:p>
              </p:txBody>
            </p:sp>
            <p:sp>
              <p:nvSpPr>
                <p:cNvPr id="3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120" y="3248"/>
                  <a:ext cx="315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 i="1" dirty="0">
                      <a:latin typeface="Times New Roman" charset="0"/>
                      <a:sym typeface="Symbol" pitchFamily="18" charset="2"/>
                    </a:rPr>
                    <a:t></a:t>
                  </a:r>
                  <a:r>
                    <a:rPr lang="pt-BR" altLang="pt-BR" sz="1800" baseline="-25000" dirty="0">
                      <a:latin typeface="Times New Roman" charset="0"/>
                    </a:rPr>
                    <a:t>0</a:t>
                  </a:r>
                </a:p>
              </p:txBody>
            </p:sp>
            <p:sp>
              <p:nvSpPr>
                <p:cNvPr id="40" name="Line 13"/>
                <p:cNvSpPr>
                  <a:spLocks noChangeShapeType="1"/>
                </p:cNvSpPr>
                <p:nvPr/>
              </p:nvSpPr>
              <p:spPr bwMode="auto">
                <a:xfrm>
                  <a:off x="3024" y="3238"/>
                  <a:ext cx="30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34" name="Line 14"/>
              <p:cNvSpPr>
                <a:spLocks noChangeShapeType="1"/>
              </p:cNvSpPr>
              <p:nvPr/>
            </p:nvSpPr>
            <p:spPr bwMode="auto">
              <a:xfrm>
                <a:off x="3954" y="2455"/>
                <a:ext cx="113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35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5119974"/>
                  </p:ext>
                </p:extLst>
              </p:nvPr>
            </p:nvGraphicFramePr>
            <p:xfrm>
              <a:off x="3455" y="2251"/>
              <a:ext cx="646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62" name="Equation" r:id="rId6" imgW="914400" imgH="253800" progId="Equation.DSMT4">
                      <p:embed/>
                    </p:oleObj>
                  </mc:Choice>
                  <mc:Fallback>
                    <p:oleObj name="Equation" r:id="rId6" imgW="9144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5" y="2251"/>
                            <a:ext cx="646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3471" y="2437"/>
              <a:ext cx="1121" cy="675"/>
            </a:xfrm>
            <a:custGeom>
              <a:avLst/>
              <a:gdLst>
                <a:gd name="T0" fmla="*/ 536 w 1122"/>
                <a:gd name="T1" fmla="*/ 1 h 1027"/>
                <a:gd name="T2" fmla="*/ 561 w 1122"/>
                <a:gd name="T3" fmla="*/ 1 h 1027"/>
                <a:gd name="T4" fmla="*/ 562 w 1122"/>
                <a:gd name="T5" fmla="*/ 1 h 1027"/>
                <a:gd name="T6" fmla="*/ 591 w 1122"/>
                <a:gd name="T7" fmla="*/ 1 h 1027"/>
                <a:gd name="T8" fmla="*/ 626 w 1122"/>
                <a:gd name="T9" fmla="*/ 1 h 1027"/>
                <a:gd name="T10" fmla="*/ 655 w 1122"/>
                <a:gd name="T11" fmla="*/ 1 h 1027"/>
                <a:gd name="T12" fmla="*/ 683 w 1122"/>
                <a:gd name="T13" fmla="*/ 1 h 1027"/>
                <a:gd name="T14" fmla="*/ 715 w 1122"/>
                <a:gd name="T15" fmla="*/ 1 h 1027"/>
                <a:gd name="T16" fmla="*/ 741 w 1122"/>
                <a:gd name="T17" fmla="*/ 1 h 1027"/>
                <a:gd name="T18" fmla="*/ 773 w 1122"/>
                <a:gd name="T19" fmla="*/ 1 h 1027"/>
                <a:gd name="T20" fmla="*/ 795 w 1122"/>
                <a:gd name="T21" fmla="*/ 0 h 1027"/>
                <a:gd name="T22" fmla="*/ 821 w 1122"/>
                <a:gd name="T23" fmla="*/ 0 h 1027"/>
                <a:gd name="T24" fmla="*/ 843 w 1122"/>
                <a:gd name="T25" fmla="*/ 1 h 1027"/>
                <a:gd name="T26" fmla="*/ 875 w 1122"/>
                <a:gd name="T27" fmla="*/ 1 h 1027"/>
                <a:gd name="T28" fmla="*/ 911 w 1122"/>
                <a:gd name="T29" fmla="*/ 1 h 1027"/>
                <a:gd name="T30" fmla="*/ 939 w 1122"/>
                <a:gd name="T31" fmla="*/ 1 h 1027"/>
                <a:gd name="T32" fmla="*/ 968 w 1122"/>
                <a:gd name="T33" fmla="*/ 1 h 1027"/>
                <a:gd name="T34" fmla="*/ 1006 w 1122"/>
                <a:gd name="T35" fmla="*/ 1 h 1027"/>
                <a:gd name="T36" fmla="*/ 1034 w 1122"/>
                <a:gd name="T37" fmla="*/ 1 h 1027"/>
                <a:gd name="T38" fmla="*/ 1066 w 1122"/>
                <a:gd name="T39" fmla="*/ 1 h 1027"/>
                <a:gd name="T40" fmla="*/ 1082 w 1122"/>
                <a:gd name="T41" fmla="*/ 1 h 1027"/>
                <a:gd name="T42" fmla="*/ 1093 w 1122"/>
                <a:gd name="T43" fmla="*/ 1 h 1027"/>
                <a:gd name="T44" fmla="*/ 1093 w 1122"/>
                <a:gd name="T45" fmla="*/ 1 h 1027"/>
                <a:gd name="T46" fmla="*/ 0 w 1122"/>
                <a:gd name="T47" fmla="*/ 1 h 1027"/>
                <a:gd name="T48" fmla="*/ 125 w 1122"/>
                <a:gd name="T49" fmla="*/ 1 h 1027"/>
                <a:gd name="T50" fmla="*/ 188 w 1122"/>
                <a:gd name="T51" fmla="*/ 1 h 1027"/>
                <a:gd name="T52" fmla="*/ 236 w 1122"/>
                <a:gd name="T53" fmla="*/ 1 h 1027"/>
                <a:gd name="T54" fmla="*/ 274 w 1122"/>
                <a:gd name="T55" fmla="*/ 1 h 1027"/>
                <a:gd name="T56" fmla="*/ 303 w 1122"/>
                <a:gd name="T57" fmla="*/ 1 h 1027"/>
                <a:gd name="T58" fmla="*/ 346 w 1122"/>
                <a:gd name="T59" fmla="*/ 1 h 1027"/>
                <a:gd name="T60" fmla="*/ 380 w 1122"/>
                <a:gd name="T61" fmla="*/ 1 h 1027"/>
                <a:gd name="T62" fmla="*/ 413 w 1122"/>
                <a:gd name="T63" fmla="*/ 1 h 1027"/>
                <a:gd name="T64" fmla="*/ 444 w 1122"/>
                <a:gd name="T65" fmla="*/ 1 h 1027"/>
                <a:gd name="T66" fmla="*/ 490 w 1122"/>
                <a:gd name="T67" fmla="*/ 1 h 1027"/>
                <a:gd name="T68" fmla="*/ 536 w 1122"/>
                <a:gd name="T69" fmla="*/ 1 h 102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22"/>
                <a:gd name="T106" fmla="*/ 0 h 1027"/>
                <a:gd name="T107" fmla="*/ 1122 w 1122"/>
                <a:gd name="T108" fmla="*/ 1027 h 102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22" h="1027">
                  <a:moveTo>
                    <a:pt x="536" y="540"/>
                  </a:moveTo>
                  <a:lnTo>
                    <a:pt x="565" y="470"/>
                  </a:lnTo>
                  <a:lnTo>
                    <a:pt x="591" y="397"/>
                  </a:lnTo>
                  <a:lnTo>
                    <a:pt x="620" y="319"/>
                  </a:lnTo>
                  <a:lnTo>
                    <a:pt x="655" y="240"/>
                  </a:lnTo>
                  <a:lnTo>
                    <a:pt x="684" y="173"/>
                  </a:lnTo>
                  <a:lnTo>
                    <a:pt x="712" y="109"/>
                  </a:lnTo>
                  <a:lnTo>
                    <a:pt x="744" y="59"/>
                  </a:lnTo>
                  <a:lnTo>
                    <a:pt x="770" y="27"/>
                  </a:lnTo>
                  <a:lnTo>
                    <a:pt x="802" y="4"/>
                  </a:lnTo>
                  <a:lnTo>
                    <a:pt x="824" y="0"/>
                  </a:lnTo>
                  <a:lnTo>
                    <a:pt x="850" y="0"/>
                  </a:lnTo>
                  <a:lnTo>
                    <a:pt x="872" y="16"/>
                  </a:lnTo>
                  <a:lnTo>
                    <a:pt x="904" y="45"/>
                  </a:lnTo>
                  <a:lnTo>
                    <a:pt x="940" y="96"/>
                  </a:lnTo>
                  <a:lnTo>
                    <a:pt x="968" y="164"/>
                  </a:lnTo>
                  <a:lnTo>
                    <a:pt x="997" y="230"/>
                  </a:lnTo>
                  <a:lnTo>
                    <a:pt x="1035" y="323"/>
                  </a:lnTo>
                  <a:lnTo>
                    <a:pt x="1063" y="397"/>
                  </a:lnTo>
                  <a:lnTo>
                    <a:pt x="1095" y="463"/>
                  </a:lnTo>
                  <a:lnTo>
                    <a:pt x="1111" y="508"/>
                  </a:lnTo>
                  <a:lnTo>
                    <a:pt x="1122" y="538"/>
                  </a:lnTo>
                  <a:lnTo>
                    <a:pt x="1122" y="1026"/>
                  </a:lnTo>
                  <a:lnTo>
                    <a:pt x="0" y="1027"/>
                  </a:lnTo>
                  <a:lnTo>
                    <a:pt x="125" y="1013"/>
                  </a:lnTo>
                  <a:lnTo>
                    <a:pt x="188" y="996"/>
                  </a:lnTo>
                  <a:lnTo>
                    <a:pt x="236" y="982"/>
                  </a:lnTo>
                  <a:lnTo>
                    <a:pt x="274" y="958"/>
                  </a:lnTo>
                  <a:lnTo>
                    <a:pt x="303" y="936"/>
                  </a:lnTo>
                  <a:lnTo>
                    <a:pt x="346" y="895"/>
                  </a:lnTo>
                  <a:lnTo>
                    <a:pt x="380" y="854"/>
                  </a:lnTo>
                  <a:lnTo>
                    <a:pt x="413" y="806"/>
                  </a:lnTo>
                  <a:lnTo>
                    <a:pt x="444" y="751"/>
                  </a:lnTo>
                  <a:lnTo>
                    <a:pt x="490" y="660"/>
                  </a:lnTo>
                  <a:lnTo>
                    <a:pt x="536" y="54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3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169610"/>
                </p:ext>
              </p:extLst>
            </p:nvPr>
          </p:nvGraphicFramePr>
          <p:xfrm>
            <a:off x="4626" y="2988"/>
            <a:ext cx="108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3" name="Equation" r:id="rId8" imgW="152334" imgH="139639" progId="Equation.DSMT4">
                    <p:embed/>
                  </p:oleObj>
                </mc:Choice>
                <mc:Fallback>
                  <p:oleObj name="Equation" r:id="rId8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6" y="2988"/>
                          <a:ext cx="108" cy="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1"/>
            <p:cNvGraphicFramePr>
              <a:graphicFrameLocks noChangeAspect="1"/>
            </p:cNvGraphicFramePr>
            <p:nvPr/>
          </p:nvGraphicFramePr>
          <p:xfrm>
            <a:off x="4184" y="2845"/>
            <a:ext cx="242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4" name="Equation" r:id="rId10" imgW="342603" imgH="177646" progId="Equation.DSMT4">
                    <p:embed/>
                  </p:oleObj>
                </mc:Choice>
                <mc:Fallback>
                  <p:oleObj name="Equation" r:id="rId10" imgW="342603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2845"/>
                          <a:ext cx="242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45"/>
            <p:cNvGraphicFramePr>
              <a:graphicFrameLocks noChangeAspect="1"/>
            </p:cNvGraphicFramePr>
            <p:nvPr/>
          </p:nvGraphicFramePr>
          <p:xfrm>
            <a:off x="4501" y="3115"/>
            <a:ext cx="27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5" name="Equation" r:id="rId12" imgW="304668" imgH="241195" progId="Equation.DSMT4">
                    <p:embed/>
                  </p:oleObj>
                </mc:Choice>
                <mc:Fallback>
                  <p:oleObj name="Equation" r:id="rId12" imgW="304668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1" y="3115"/>
                          <a:ext cx="27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Grupo 41"/>
          <p:cNvGrpSpPr/>
          <p:nvPr/>
        </p:nvGrpSpPr>
        <p:grpSpPr>
          <a:xfrm>
            <a:off x="4741227" y="5299637"/>
            <a:ext cx="3315028" cy="461964"/>
            <a:chOff x="5529097" y="6339698"/>
            <a:chExt cx="3315028" cy="461964"/>
          </a:xfrm>
        </p:grpSpPr>
        <p:grpSp>
          <p:nvGrpSpPr>
            <p:cNvPr id="43" name="Group 55"/>
            <p:cNvGrpSpPr>
              <a:grpSpLocks/>
            </p:cNvGrpSpPr>
            <p:nvPr/>
          </p:nvGrpSpPr>
          <p:grpSpPr bwMode="auto">
            <a:xfrm>
              <a:off x="7295098" y="6339698"/>
              <a:ext cx="1549027" cy="461964"/>
              <a:chOff x="1815" y="3262"/>
              <a:chExt cx="737" cy="291"/>
            </a:xfrm>
          </p:grpSpPr>
          <p:sp>
            <p:nvSpPr>
              <p:cNvPr id="49" name="AutoShape 56"/>
              <p:cNvSpPr>
                <a:spLocks/>
              </p:cNvSpPr>
              <p:nvPr/>
            </p:nvSpPr>
            <p:spPr bwMode="auto">
              <a:xfrm rot="5400000">
                <a:off x="2136" y="2941"/>
                <a:ext cx="95" cy="737"/>
              </a:xfrm>
              <a:prstGeom prst="rightBrace">
                <a:avLst>
                  <a:gd name="adj1" fmla="val 54158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50" name="Text Box 57"/>
              <p:cNvSpPr txBox="1">
                <a:spLocks noChangeArrowheads="1"/>
              </p:cNvSpPr>
              <p:nvPr/>
            </p:nvSpPr>
            <p:spPr bwMode="auto">
              <a:xfrm>
                <a:off x="1954" y="3359"/>
                <a:ext cx="50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dirty="0"/>
                  <a:t>rejeita </a:t>
                </a:r>
                <a:r>
                  <a:rPr lang="pt-BR" altLang="pt-BR" sz="1400" dirty="0">
                    <a:latin typeface="Times New Roman" charset="0"/>
                  </a:rPr>
                  <a:t>H</a:t>
                </a:r>
                <a:r>
                  <a:rPr lang="pt-BR" altLang="pt-BR" sz="1400" baseline="-25000" dirty="0">
                    <a:latin typeface="Times New Roman" charset="0"/>
                  </a:rPr>
                  <a:t>0</a:t>
                </a:r>
                <a:r>
                  <a:rPr lang="pt-BR" altLang="pt-BR" sz="1400" dirty="0"/>
                  <a:t> </a:t>
                </a:r>
              </a:p>
            </p:txBody>
          </p:sp>
        </p:grpSp>
        <p:grpSp>
          <p:nvGrpSpPr>
            <p:cNvPr id="44" name="Group 54"/>
            <p:cNvGrpSpPr>
              <a:grpSpLocks/>
            </p:cNvGrpSpPr>
            <p:nvPr/>
          </p:nvGrpSpPr>
          <p:grpSpPr bwMode="auto">
            <a:xfrm>
              <a:off x="5529097" y="6341269"/>
              <a:ext cx="1792287" cy="460375"/>
              <a:chOff x="1259" y="3263"/>
              <a:chExt cx="1129" cy="290"/>
            </a:xfrm>
          </p:grpSpPr>
          <p:sp>
            <p:nvSpPr>
              <p:cNvPr id="45" name="AutoShape 52"/>
              <p:cNvSpPr>
                <a:spLocks/>
              </p:cNvSpPr>
              <p:nvPr/>
            </p:nvSpPr>
            <p:spPr bwMode="auto">
              <a:xfrm rot="5400000">
                <a:off x="1796" y="2789"/>
                <a:ext cx="95" cy="1043"/>
              </a:xfrm>
              <a:prstGeom prst="rightBrace">
                <a:avLst>
                  <a:gd name="adj1" fmla="val 5418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48" name="Text Box 53"/>
              <p:cNvSpPr txBox="1">
                <a:spLocks noChangeArrowheads="1"/>
              </p:cNvSpPr>
              <p:nvPr/>
            </p:nvSpPr>
            <p:spPr bwMode="auto">
              <a:xfrm>
                <a:off x="1259" y="3359"/>
                <a:ext cx="112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dirty="0"/>
                  <a:t>aceita </a:t>
                </a:r>
                <a:r>
                  <a:rPr lang="pt-BR" altLang="pt-BR" sz="1400" dirty="0">
                    <a:latin typeface="Times New Roman" charset="0"/>
                  </a:rPr>
                  <a:t>H</a:t>
                </a:r>
                <a:r>
                  <a:rPr lang="pt-BR" altLang="pt-BR" sz="1400" baseline="-25000" dirty="0">
                    <a:latin typeface="Times New Roman" charset="0"/>
                  </a:rPr>
                  <a:t>0</a:t>
                </a:r>
                <a:r>
                  <a:rPr lang="pt-BR" altLang="pt-BR" sz="1400" dirty="0"/>
                  <a:t> </a:t>
                </a:r>
              </a:p>
            </p:txBody>
          </p:sp>
        </p:grpSp>
      </p:grp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3995936" y="2802414"/>
            <a:ext cx="25565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for, de fato, falsa:</a:t>
            </a:r>
          </a:p>
        </p:txBody>
      </p:sp>
      <p:graphicFrame>
        <p:nvGraphicFramePr>
          <p:cNvPr id="53" name="Objeto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265240"/>
              </p:ext>
            </p:extLst>
          </p:nvPr>
        </p:nvGraphicFramePr>
        <p:xfrm>
          <a:off x="6551811" y="2773386"/>
          <a:ext cx="20526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14" imgW="1434960" imgH="253800" progId="Equation.DSMT4">
                  <p:embed/>
                </p:oleObj>
              </mc:Choice>
              <mc:Fallback>
                <p:oleObj name="Equation" r:id="rId14" imgW="1434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811" y="2773386"/>
                        <a:ext cx="205263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5616634" y="3606800"/>
            <a:ext cx="3036674" cy="1712403"/>
            <a:chOff x="5616634" y="3606800"/>
            <a:chExt cx="3036674" cy="1712403"/>
          </a:xfrm>
        </p:grpSpPr>
        <p:pic>
          <p:nvPicPr>
            <p:cNvPr id="54" name="Picture 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96" t="9618" r="18376" b="11877"/>
            <a:stretch>
              <a:fillRect/>
            </a:stretch>
          </p:blipFill>
          <p:spPr bwMode="auto">
            <a:xfrm>
              <a:off x="5616634" y="3837312"/>
              <a:ext cx="3036674" cy="1138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6966231" y="4952907"/>
              <a:ext cx="393319" cy="36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i="1" dirty="0">
                  <a:latin typeface="Times New Roman" charset="0"/>
                  <a:sym typeface="Symbol" pitchFamily="18" charset="2"/>
                </a:rPr>
                <a:t></a:t>
              </a:r>
              <a:r>
                <a:rPr lang="pt-BR" altLang="pt-BR" sz="1800" baseline="-25000" dirty="0">
                  <a:latin typeface="Times New Roman" charset="0"/>
                </a:rPr>
                <a:t>1</a:t>
              </a:r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 flipH="1">
              <a:off x="7465380" y="3882069"/>
              <a:ext cx="179387" cy="179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5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5950321"/>
                </p:ext>
              </p:extLst>
            </p:nvPr>
          </p:nvGraphicFramePr>
          <p:xfrm>
            <a:off x="7445375" y="3606800"/>
            <a:ext cx="996950" cy="284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7" name="Equation" r:id="rId16" imgW="888840" imgH="253800" progId="Equation.DSMT4">
                    <p:embed/>
                  </p:oleObj>
                </mc:Choice>
                <mc:Fallback>
                  <p:oleObj name="Equation" r:id="rId16" imgW="8888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5375" y="3606800"/>
                          <a:ext cx="996950" cy="284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" name="Freeform 42"/>
          <p:cNvSpPr>
            <a:spLocks/>
          </p:cNvSpPr>
          <p:nvPr/>
        </p:nvSpPr>
        <p:spPr bwMode="auto">
          <a:xfrm>
            <a:off x="5940153" y="4671636"/>
            <a:ext cx="587032" cy="274637"/>
          </a:xfrm>
          <a:custGeom>
            <a:avLst/>
            <a:gdLst>
              <a:gd name="T0" fmla="*/ 0 w 396"/>
              <a:gd name="T1" fmla="*/ 2147483647 h 173"/>
              <a:gd name="T2" fmla="*/ 2147483647 w 396"/>
              <a:gd name="T3" fmla="*/ 2147483647 h 173"/>
              <a:gd name="T4" fmla="*/ 2147483647 w 396"/>
              <a:gd name="T5" fmla="*/ 2147483647 h 173"/>
              <a:gd name="T6" fmla="*/ 2147483647 w 396"/>
              <a:gd name="T7" fmla="*/ 2147483647 h 173"/>
              <a:gd name="T8" fmla="*/ 2147483647 w 396"/>
              <a:gd name="T9" fmla="*/ 2147483647 h 173"/>
              <a:gd name="T10" fmla="*/ 2147483647 w 396"/>
              <a:gd name="T11" fmla="*/ 2147483647 h 173"/>
              <a:gd name="T12" fmla="*/ 2147483647 w 396"/>
              <a:gd name="T13" fmla="*/ 0 h 173"/>
              <a:gd name="T14" fmla="*/ 2147483647 w 396"/>
              <a:gd name="T15" fmla="*/ 2147483647 h 173"/>
              <a:gd name="T16" fmla="*/ 0 w 396"/>
              <a:gd name="T17" fmla="*/ 2147483647 h 1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96"/>
              <a:gd name="T28" fmla="*/ 0 h 173"/>
              <a:gd name="T29" fmla="*/ 396 w 396"/>
              <a:gd name="T30" fmla="*/ 173 h 1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96" h="173">
                <a:moveTo>
                  <a:pt x="0" y="170"/>
                </a:moveTo>
                <a:lnTo>
                  <a:pt x="94" y="161"/>
                </a:lnTo>
                <a:lnTo>
                  <a:pt x="173" y="149"/>
                </a:lnTo>
                <a:lnTo>
                  <a:pt x="240" y="127"/>
                </a:lnTo>
                <a:lnTo>
                  <a:pt x="303" y="91"/>
                </a:lnTo>
                <a:lnTo>
                  <a:pt x="358" y="45"/>
                </a:lnTo>
                <a:lnTo>
                  <a:pt x="396" y="0"/>
                </a:lnTo>
                <a:lnTo>
                  <a:pt x="396" y="173"/>
                </a:lnTo>
                <a:lnTo>
                  <a:pt x="0" y="17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aphicFrame>
        <p:nvGraphicFramePr>
          <p:cNvPr id="61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084869"/>
              </p:ext>
            </p:extLst>
          </p:nvPr>
        </p:nvGraphicFramePr>
        <p:xfrm>
          <a:off x="6353514" y="4735886"/>
          <a:ext cx="180000" cy="236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18" imgW="152268" imgH="203024" progId="Equation.DSMT4">
                  <p:embed/>
                </p:oleObj>
              </mc:Choice>
              <mc:Fallback>
                <p:oleObj name="Equation" r:id="rId18" imgW="15226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514" y="4735886"/>
                        <a:ext cx="180000" cy="236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250824" y="5552121"/>
            <a:ext cx="3978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Sim. Este erro é chamado de </a:t>
            </a:r>
            <a:r>
              <a:rPr lang="pt-BR" altLang="pt-BR" sz="1600" dirty="0">
                <a:solidFill>
                  <a:srgbClr val="FF0000"/>
                </a:solidFill>
              </a:rPr>
              <a:t>erro do tipo II</a:t>
            </a:r>
            <a:r>
              <a:rPr lang="pt-BR" altLang="pt-BR" sz="1600" dirty="0"/>
              <a:t> ou erro </a:t>
            </a:r>
            <a:r>
              <a:rPr lang="pt-BR" altLang="pt-BR" sz="1600" i="1" dirty="0">
                <a:solidFill>
                  <a:srgbClr val="FF0000"/>
                </a:solidFill>
                <a:sym typeface="Symbol" pitchFamily="18" charset="2"/>
              </a:rPr>
              <a:t></a:t>
            </a:r>
            <a:r>
              <a:rPr lang="pt-BR" altLang="pt-BR" sz="1600" dirty="0"/>
              <a:t>.</a:t>
            </a:r>
          </a:p>
        </p:txBody>
      </p:sp>
      <p:sp>
        <p:nvSpPr>
          <p:cNvPr id="64" name="Text Box 41"/>
          <p:cNvSpPr txBox="1">
            <a:spLocks noChangeArrowheads="1"/>
          </p:cNvSpPr>
          <p:nvPr/>
        </p:nvSpPr>
        <p:spPr bwMode="auto">
          <a:xfrm>
            <a:off x="250824" y="6156593"/>
            <a:ext cx="81100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Este erro é quase sempre negligenciado sendo influenciado por diversos fatores (ver detalhes adiante).</a:t>
            </a:r>
          </a:p>
        </p:txBody>
      </p:sp>
    </p:spTree>
    <p:extLst>
      <p:ext uri="{BB962C8B-B14F-4D97-AF65-F5344CB8AC3E}">
        <p14:creationId xmlns:p14="http://schemas.microsoft.com/office/powerpoint/2010/main" val="2124997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 de Hipótese – Erros I e II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3124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Hipóteses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</a:rPr>
              <a:t>   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>
                <a:latin typeface="Times New Roman" charset="0"/>
              </a:rPr>
              <a:t> :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0</a:t>
            </a:r>
            <a:endParaRPr lang="pt-BR" altLang="pt-BR" sz="1600" dirty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  <a:sym typeface="Symbol" pitchFamily="18" charset="2"/>
              </a:rPr>
              <a:t>   H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 dirty="0">
                <a:sym typeface="Symbol" pitchFamily="18" charset="2"/>
              </a:rPr>
              <a:t>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&gt;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0</a:t>
            </a:r>
          </a:p>
        </p:txBody>
      </p:sp>
      <p:grpSp>
        <p:nvGrpSpPr>
          <p:cNvPr id="19461" name="Group 71"/>
          <p:cNvGrpSpPr>
            <a:grpSpLocks/>
          </p:cNvGrpSpPr>
          <p:nvPr/>
        </p:nvGrpSpPr>
        <p:grpSpPr bwMode="auto">
          <a:xfrm>
            <a:off x="457200" y="2849488"/>
            <a:ext cx="3733800" cy="1371600"/>
            <a:chOff x="0" y="1776"/>
            <a:chExt cx="2352" cy="864"/>
          </a:xfrm>
        </p:grpSpPr>
        <p:sp>
          <p:nvSpPr>
            <p:cNvPr id="19472" name="Text Box 38"/>
            <p:cNvSpPr txBox="1">
              <a:spLocks noChangeArrowheads="1"/>
            </p:cNvSpPr>
            <p:nvPr/>
          </p:nvSpPr>
          <p:spPr bwMode="auto">
            <a:xfrm>
              <a:off x="850" y="1776"/>
              <a:ext cx="6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/>
                <a:t> é verd.</a:t>
              </a:r>
            </a:p>
          </p:txBody>
        </p:sp>
        <p:sp>
          <p:nvSpPr>
            <p:cNvPr id="19473" name="Text Box 39"/>
            <p:cNvSpPr txBox="1">
              <a:spLocks noChangeArrowheads="1"/>
            </p:cNvSpPr>
            <p:nvPr/>
          </p:nvSpPr>
          <p:spPr bwMode="auto">
            <a:xfrm>
              <a:off x="1621" y="1776"/>
              <a:ext cx="6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/>
                <a:t> é falso</a:t>
              </a:r>
            </a:p>
          </p:txBody>
        </p:sp>
        <p:sp>
          <p:nvSpPr>
            <p:cNvPr id="19474" name="Text Box 62"/>
            <p:cNvSpPr txBox="1">
              <a:spLocks noChangeArrowheads="1"/>
            </p:cNvSpPr>
            <p:nvPr/>
          </p:nvSpPr>
          <p:spPr bwMode="auto">
            <a:xfrm>
              <a:off x="48" y="2066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Aceita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endParaRPr lang="pt-BR" altLang="pt-BR" sz="1600"/>
            </a:p>
          </p:txBody>
        </p:sp>
        <p:sp>
          <p:nvSpPr>
            <p:cNvPr id="19475" name="Text Box 63"/>
            <p:cNvSpPr txBox="1">
              <a:spLocks noChangeArrowheads="1"/>
            </p:cNvSpPr>
            <p:nvPr/>
          </p:nvSpPr>
          <p:spPr bwMode="auto">
            <a:xfrm>
              <a:off x="0" y="2378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Rejeita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endParaRPr lang="pt-BR" altLang="pt-BR" sz="1600"/>
            </a:p>
          </p:txBody>
        </p:sp>
        <p:grpSp>
          <p:nvGrpSpPr>
            <p:cNvPr id="19476" name="Group 70"/>
            <p:cNvGrpSpPr>
              <a:grpSpLocks/>
            </p:cNvGrpSpPr>
            <p:nvPr/>
          </p:nvGrpSpPr>
          <p:grpSpPr bwMode="auto">
            <a:xfrm>
              <a:off x="48" y="2016"/>
              <a:ext cx="2304" cy="624"/>
              <a:chOff x="48" y="2016"/>
              <a:chExt cx="2640" cy="624"/>
            </a:xfrm>
          </p:grpSpPr>
          <p:sp>
            <p:nvSpPr>
              <p:cNvPr id="19480" name="Line 64"/>
              <p:cNvSpPr>
                <a:spLocks noChangeShapeType="1"/>
              </p:cNvSpPr>
              <p:nvPr/>
            </p:nvSpPr>
            <p:spPr bwMode="auto">
              <a:xfrm>
                <a:off x="48" y="2016"/>
                <a:ext cx="26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481" name="Line 65"/>
              <p:cNvSpPr>
                <a:spLocks noChangeShapeType="1"/>
              </p:cNvSpPr>
              <p:nvPr/>
            </p:nvSpPr>
            <p:spPr bwMode="auto">
              <a:xfrm>
                <a:off x="48" y="2328"/>
                <a:ext cx="26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482" name="Line 66"/>
              <p:cNvSpPr>
                <a:spLocks noChangeShapeType="1"/>
              </p:cNvSpPr>
              <p:nvPr/>
            </p:nvSpPr>
            <p:spPr bwMode="auto">
              <a:xfrm>
                <a:off x="48" y="2640"/>
                <a:ext cx="26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9477" name="Line 67"/>
            <p:cNvSpPr>
              <a:spLocks noChangeShapeType="1"/>
            </p:cNvSpPr>
            <p:nvPr/>
          </p:nvSpPr>
          <p:spPr bwMode="auto">
            <a:xfrm>
              <a:off x="816" y="177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78" name="Line 68"/>
            <p:cNvSpPr>
              <a:spLocks noChangeShapeType="1"/>
            </p:cNvSpPr>
            <p:nvPr/>
          </p:nvSpPr>
          <p:spPr bwMode="auto">
            <a:xfrm>
              <a:off x="1584" y="177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79" name="Line 69"/>
            <p:cNvSpPr>
              <a:spLocks noChangeShapeType="1"/>
            </p:cNvSpPr>
            <p:nvPr/>
          </p:nvSpPr>
          <p:spPr bwMode="auto">
            <a:xfrm>
              <a:off x="2352" y="177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74152" name="Text Box 72"/>
          <p:cNvSpPr txBox="1">
            <a:spLocks noChangeArrowheads="1"/>
          </p:cNvSpPr>
          <p:nvPr/>
        </p:nvSpPr>
        <p:spPr bwMode="auto">
          <a:xfrm>
            <a:off x="2070100" y="3314626"/>
            <a:ext cx="58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</a:rPr>
              <a:t>1 - </a:t>
            </a:r>
            <a:r>
              <a:rPr lang="pt-BR" altLang="pt-BR" sz="1600" i="1" dirty="0">
                <a:sym typeface="Symbol" pitchFamily="18" charset="2"/>
              </a:rPr>
              <a:t></a:t>
            </a:r>
          </a:p>
        </p:txBody>
      </p:sp>
      <p:sp>
        <p:nvSpPr>
          <p:cNvPr id="174153" name="Text Box 73"/>
          <p:cNvSpPr txBox="1">
            <a:spLocks noChangeArrowheads="1"/>
          </p:cNvSpPr>
          <p:nvPr/>
        </p:nvSpPr>
        <p:spPr bwMode="auto">
          <a:xfrm>
            <a:off x="3417888" y="3313038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sym typeface="Symbol" pitchFamily="18" charset="2"/>
              </a:rPr>
              <a:t></a:t>
            </a:r>
          </a:p>
        </p:txBody>
      </p:sp>
      <p:sp>
        <p:nvSpPr>
          <p:cNvPr id="174154" name="Text Box 74"/>
          <p:cNvSpPr txBox="1">
            <a:spLocks noChangeArrowheads="1"/>
          </p:cNvSpPr>
          <p:nvPr/>
        </p:nvSpPr>
        <p:spPr bwMode="auto">
          <a:xfrm>
            <a:off x="3282950" y="3806751"/>
            <a:ext cx="566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</a:rPr>
              <a:t>1 - </a:t>
            </a:r>
            <a:r>
              <a:rPr lang="pt-BR" altLang="pt-BR" sz="1600" i="1" dirty="0">
                <a:sym typeface="Symbol" pitchFamily="18" charset="2"/>
              </a:rPr>
              <a:t></a:t>
            </a:r>
          </a:p>
        </p:txBody>
      </p:sp>
      <p:sp>
        <p:nvSpPr>
          <p:cNvPr id="174155" name="Text Box 75"/>
          <p:cNvSpPr txBox="1">
            <a:spLocks noChangeArrowheads="1"/>
          </p:cNvSpPr>
          <p:nvPr/>
        </p:nvSpPr>
        <p:spPr bwMode="auto">
          <a:xfrm>
            <a:off x="2205038" y="3806751"/>
            <a:ext cx="312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sym typeface="Symbol" pitchFamily="18" charset="2"/>
              </a:rPr>
              <a:t>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98E56-5012-4642-BCF1-7BD6AB4F68AC}" type="slidenum">
              <a:rPr lang="pt-BR"/>
              <a:pPr>
                <a:defRPr/>
              </a:pPr>
              <a:t>21</a:t>
            </a:fld>
            <a:endParaRPr lang="pt-BR"/>
          </a:p>
        </p:txBody>
      </p:sp>
      <p:grpSp>
        <p:nvGrpSpPr>
          <p:cNvPr id="59" name="Group 53"/>
          <p:cNvGrpSpPr>
            <a:grpSpLocks/>
          </p:cNvGrpSpPr>
          <p:nvPr/>
        </p:nvGrpSpPr>
        <p:grpSpPr bwMode="auto">
          <a:xfrm>
            <a:off x="4663927" y="1816926"/>
            <a:ext cx="3989381" cy="1749425"/>
            <a:chOff x="3301" y="2251"/>
            <a:chExt cx="2513" cy="1102"/>
          </a:xfrm>
        </p:grpSpPr>
        <p:grpSp>
          <p:nvGrpSpPr>
            <p:cNvPr id="60" name="Group 52"/>
            <p:cNvGrpSpPr>
              <a:grpSpLocks/>
            </p:cNvGrpSpPr>
            <p:nvPr/>
          </p:nvGrpSpPr>
          <p:grpSpPr bwMode="auto">
            <a:xfrm>
              <a:off x="3301" y="2251"/>
              <a:ext cx="2513" cy="1102"/>
              <a:chOff x="3301" y="2251"/>
              <a:chExt cx="2513" cy="1102"/>
            </a:xfrm>
          </p:grpSpPr>
          <p:grpSp>
            <p:nvGrpSpPr>
              <p:cNvPr id="65" name="Group 8"/>
              <p:cNvGrpSpPr>
                <a:grpSpLocks/>
              </p:cNvGrpSpPr>
              <p:nvPr/>
            </p:nvGrpSpPr>
            <p:grpSpPr bwMode="auto">
              <a:xfrm>
                <a:off x="3301" y="2417"/>
                <a:ext cx="2513" cy="936"/>
                <a:chOff x="2988" y="2349"/>
                <a:chExt cx="3195" cy="1193"/>
              </a:xfrm>
            </p:grpSpPr>
            <p:pic>
              <p:nvPicPr>
                <p:cNvPr id="68" name="Picture 9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96" t="9618" r="18376" b="11877"/>
                <a:stretch>
                  <a:fillRect/>
                </a:stretch>
              </p:blipFill>
              <p:spPr bwMode="auto">
                <a:xfrm>
                  <a:off x="3026" y="2349"/>
                  <a:ext cx="2432" cy="9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988" y="3179"/>
                  <a:ext cx="340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>
                      <a:latin typeface="Times New Roman" charset="0"/>
                    </a:rPr>
                    <a:t>-</a:t>
                  </a:r>
                  <a:r>
                    <a:rPr lang="pt-BR" altLang="pt-BR" sz="18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1800">
                    <a:latin typeface="Times New Roman" charset="0"/>
                  </a:endParaRPr>
                </a:p>
              </p:txBody>
            </p:sp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802" y="3180"/>
                  <a:ext cx="381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 dirty="0">
                      <a:latin typeface="Times New Roman" charset="0"/>
                    </a:rPr>
                    <a:t>+</a:t>
                  </a:r>
                  <a:r>
                    <a:rPr lang="pt-BR" altLang="pt-BR" sz="1800" dirty="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1800" dirty="0">
                    <a:latin typeface="Times New Roman" charset="0"/>
                  </a:endParaRPr>
                </a:p>
              </p:txBody>
            </p:sp>
            <p:sp>
              <p:nvSpPr>
                <p:cNvPr id="7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120" y="3248"/>
                  <a:ext cx="315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 i="1" dirty="0">
                      <a:latin typeface="Times New Roman" charset="0"/>
                      <a:sym typeface="Symbol" pitchFamily="18" charset="2"/>
                    </a:rPr>
                    <a:t></a:t>
                  </a:r>
                  <a:r>
                    <a:rPr lang="pt-BR" altLang="pt-BR" sz="1800" baseline="-25000" dirty="0">
                      <a:latin typeface="Times New Roman" charset="0"/>
                    </a:rPr>
                    <a:t>0</a:t>
                  </a:r>
                </a:p>
              </p:txBody>
            </p:sp>
            <p:sp>
              <p:nvSpPr>
                <p:cNvPr id="72" name="Line 13"/>
                <p:cNvSpPr>
                  <a:spLocks noChangeShapeType="1"/>
                </p:cNvSpPr>
                <p:nvPr/>
              </p:nvSpPr>
              <p:spPr bwMode="auto">
                <a:xfrm>
                  <a:off x="3024" y="3238"/>
                  <a:ext cx="30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66" name="Line 14"/>
              <p:cNvSpPr>
                <a:spLocks noChangeShapeType="1"/>
              </p:cNvSpPr>
              <p:nvPr/>
            </p:nvSpPr>
            <p:spPr bwMode="auto">
              <a:xfrm>
                <a:off x="3954" y="2455"/>
                <a:ext cx="113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67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591763"/>
                  </p:ext>
                </p:extLst>
              </p:nvPr>
            </p:nvGraphicFramePr>
            <p:xfrm>
              <a:off x="3455" y="2251"/>
              <a:ext cx="646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2" name="Equation" r:id="rId5" imgW="914400" imgH="253800" progId="Equation.DSMT4">
                      <p:embed/>
                    </p:oleObj>
                  </mc:Choice>
                  <mc:Fallback>
                    <p:oleObj name="Equation" r:id="rId5" imgW="9144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5" y="2251"/>
                            <a:ext cx="646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" name="Freeform 16"/>
            <p:cNvSpPr>
              <a:spLocks/>
            </p:cNvSpPr>
            <p:nvPr/>
          </p:nvSpPr>
          <p:spPr bwMode="auto">
            <a:xfrm>
              <a:off x="3471" y="2437"/>
              <a:ext cx="1121" cy="675"/>
            </a:xfrm>
            <a:custGeom>
              <a:avLst/>
              <a:gdLst>
                <a:gd name="T0" fmla="*/ 536 w 1122"/>
                <a:gd name="T1" fmla="*/ 1 h 1027"/>
                <a:gd name="T2" fmla="*/ 561 w 1122"/>
                <a:gd name="T3" fmla="*/ 1 h 1027"/>
                <a:gd name="T4" fmla="*/ 562 w 1122"/>
                <a:gd name="T5" fmla="*/ 1 h 1027"/>
                <a:gd name="T6" fmla="*/ 591 w 1122"/>
                <a:gd name="T7" fmla="*/ 1 h 1027"/>
                <a:gd name="T8" fmla="*/ 626 w 1122"/>
                <a:gd name="T9" fmla="*/ 1 h 1027"/>
                <a:gd name="T10" fmla="*/ 655 w 1122"/>
                <a:gd name="T11" fmla="*/ 1 h 1027"/>
                <a:gd name="T12" fmla="*/ 683 w 1122"/>
                <a:gd name="T13" fmla="*/ 1 h 1027"/>
                <a:gd name="T14" fmla="*/ 715 w 1122"/>
                <a:gd name="T15" fmla="*/ 1 h 1027"/>
                <a:gd name="T16" fmla="*/ 741 w 1122"/>
                <a:gd name="T17" fmla="*/ 1 h 1027"/>
                <a:gd name="T18" fmla="*/ 773 w 1122"/>
                <a:gd name="T19" fmla="*/ 1 h 1027"/>
                <a:gd name="T20" fmla="*/ 795 w 1122"/>
                <a:gd name="T21" fmla="*/ 0 h 1027"/>
                <a:gd name="T22" fmla="*/ 821 w 1122"/>
                <a:gd name="T23" fmla="*/ 0 h 1027"/>
                <a:gd name="T24" fmla="*/ 843 w 1122"/>
                <a:gd name="T25" fmla="*/ 1 h 1027"/>
                <a:gd name="T26" fmla="*/ 875 w 1122"/>
                <a:gd name="T27" fmla="*/ 1 h 1027"/>
                <a:gd name="T28" fmla="*/ 911 w 1122"/>
                <a:gd name="T29" fmla="*/ 1 h 1027"/>
                <a:gd name="T30" fmla="*/ 939 w 1122"/>
                <a:gd name="T31" fmla="*/ 1 h 1027"/>
                <a:gd name="T32" fmla="*/ 968 w 1122"/>
                <a:gd name="T33" fmla="*/ 1 h 1027"/>
                <a:gd name="T34" fmla="*/ 1006 w 1122"/>
                <a:gd name="T35" fmla="*/ 1 h 1027"/>
                <a:gd name="T36" fmla="*/ 1034 w 1122"/>
                <a:gd name="T37" fmla="*/ 1 h 1027"/>
                <a:gd name="T38" fmla="*/ 1066 w 1122"/>
                <a:gd name="T39" fmla="*/ 1 h 1027"/>
                <a:gd name="T40" fmla="*/ 1082 w 1122"/>
                <a:gd name="T41" fmla="*/ 1 h 1027"/>
                <a:gd name="T42" fmla="*/ 1093 w 1122"/>
                <a:gd name="T43" fmla="*/ 1 h 1027"/>
                <a:gd name="T44" fmla="*/ 1093 w 1122"/>
                <a:gd name="T45" fmla="*/ 1 h 1027"/>
                <a:gd name="T46" fmla="*/ 0 w 1122"/>
                <a:gd name="T47" fmla="*/ 1 h 1027"/>
                <a:gd name="T48" fmla="*/ 125 w 1122"/>
                <a:gd name="T49" fmla="*/ 1 h 1027"/>
                <a:gd name="T50" fmla="*/ 188 w 1122"/>
                <a:gd name="T51" fmla="*/ 1 h 1027"/>
                <a:gd name="T52" fmla="*/ 236 w 1122"/>
                <a:gd name="T53" fmla="*/ 1 h 1027"/>
                <a:gd name="T54" fmla="*/ 274 w 1122"/>
                <a:gd name="T55" fmla="*/ 1 h 1027"/>
                <a:gd name="T56" fmla="*/ 303 w 1122"/>
                <a:gd name="T57" fmla="*/ 1 h 1027"/>
                <a:gd name="T58" fmla="*/ 346 w 1122"/>
                <a:gd name="T59" fmla="*/ 1 h 1027"/>
                <a:gd name="T60" fmla="*/ 380 w 1122"/>
                <a:gd name="T61" fmla="*/ 1 h 1027"/>
                <a:gd name="T62" fmla="*/ 413 w 1122"/>
                <a:gd name="T63" fmla="*/ 1 h 1027"/>
                <a:gd name="T64" fmla="*/ 444 w 1122"/>
                <a:gd name="T65" fmla="*/ 1 h 1027"/>
                <a:gd name="T66" fmla="*/ 490 w 1122"/>
                <a:gd name="T67" fmla="*/ 1 h 1027"/>
                <a:gd name="T68" fmla="*/ 536 w 1122"/>
                <a:gd name="T69" fmla="*/ 1 h 102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22"/>
                <a:gd name="T106" fmla="*/ 0 h 1027"/>
                <a:gd name="T107" fmla="*/ 1122 w 1122"/>
                <a:gd name="T108" fmla="*/ 1027 h 102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22" h="1027">
                  <a:moveTo>
                    <a:pt x="536" y="540"/>
                  </a:moveTo>
                  <a:lnTo>
                    <a:pt x="565" y="470"/>
                  </a:lnTo>
                  <a:lnTo>
                    <a:pt x="591" y="397"/>
                  </a:lnTo>
                  <a:lnTo>
                    <a:pt x="620" y="319"/>
                  </a:lnTo>
                  <a:lnTo>
                    <a:pt x="655" y="240"/>
                  </a:lnTo>
                  <a:lnTo>
                    <a:pt x="684" y="173"/>
                  </a:lnTo>
                  <a:lnTo>
                    <a:pt x="712" y="109"/>
                  </a:lnTo>
                  <a:lnTo>
                    <a:pt x="744" y="59"/>
                  </a:lnTo>
                  <a:lnTo>
                    <a:pt x="770" y="27"/>
                  </a:lnTo>
                  <a:lnTo>
                    <a:pt x="802" y="4"/>
                  </a:lnTo>
                  <a:lnTo>
                    <a:pt x="824" y="0"/>
                  </a:lnTo>
                  <a:lnTo>
                    <a:pt x="850" y="0"/>
                  </a:lnTo>
                  <a:lnTo>
                    <a:pt x="872" y="16"/>
                  </a:lnTo>
                  <a:lnTo>
                    <a:pt x="904" y="45"/>
                  </a:lnTo>
                  <a:lnTo>
                    <a:pt x="940" y="96"/>
                  </a:lnTo>
                  <a:lnTo>
                    <a:pt x="968" y="164"/>
                  </a:lnTo>
                  <a:lnTo>
                    <a:pt x="997" y="230"/>
                  </a:lnTo>
                  <a:lnTo>
                    <a:pt x="1035" y="323"/>
                  </a:lnTo>
                  <a:lnTo>
                    <a:pt x="1063" y="397"/>
                  </a:lnTo>
                  <a:lnTo>
                    <a:pt x="1095" y="463"/>
                  </a:lnTo>
                  <a:lnTo>
                    <a:pt x="1111" y="508"/>
                  </a:lnTo>
                  <a:lnTo>
                    <a:pt x="1122" y="538"/>
                  </a:lnTo>
                  <a:lnTo>
                    <a:pt x="1122" y="1026"/>
                  </a:lnTo>
                  <a:lnTo>
                    <a:pt x="0" y="1027"/>
                  </a:lnTo>
                  <a:lnTo>
                    <a:pt x="125" y="1013"/>
                  </a:lnTo>
                  <a:lnTo>
                    <a:pt x="188" y="996"/>
                  </a:lnTo>
                  <a:lnTo>
                    <a:pt x="236" y="982"/>
                  </a:lnTo>
                  <a:lnTo>
                    <a:pt x="274" y="958"/>
                  </a:lnTo>
                  <a:lnTo>
                    <a:pt x="303" y="936"/>
                  </a:lnTo>
                  <a:lnTo>
                    <a:pt x="346" y="895"/>
                  </a:lnTo>
                  <a:lnTo>
                    <a:pt x="380" y="854"/>
                  </a:lnTo>
                  <a:lnTo>
                    <a:pt x="413" y="806"/>
                  </a:lnTo>
                  <a:lnTo>
                    <a:pt x="444" y="751"/>
                  </a:lnTo>
                  <a:lnTo>
                    <a:pt x="490" y="660"/>
                  </a:lnTo>
                  <a:lnTo>
                    <a:pt x="536" y="54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6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4613637"/>
                </p:ext>
              </p:extLst>
            </p:nvPr>
          </p:nvGraphicFramePr>
          <p:xfrm>
            <a:off x="4626" y="2988"/>
            <a:ext cx="108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3" name="Equation" r:id="rId7" imgW="152334" imgH="139639" progId="Equation.DSMT4">
                    <p:embed/>
                  </p:oleObj>
                </mc:Choice>
                <mc:Fallback>
                  <p:oleObj name="Equation" r:id="rId7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6" y="2988"/>
                          <a:ext cx="108" cy="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21"/>
            <p:cNvGraphicFramePr>
              <a:graphicFrameLocks noChangeAspect="1"/>
            </p:cNvGraphicFramePr>
            <p:nvPr/>
          </p:nvGraphicFramePr>
          <p:xfrm>
            <a:off x="4184" y="2845"/>
            <a:ext cx="242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4" name="Equation" r:id="rId9" imgW="342603" imgH="177646" progId="Equation.DSMT4">
                    <p:embed/>
                  </p:oleObj>
                </mc:Choice>
                <mc:Fallback>
                  <p:oleObj name="Equation" r:id="rId9" imgW="342603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2845"/>
                          <a:ext cx="242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45"/>
            <p:cNvGraphicFramePr>
              <a:graphicFrameLocks noChangeAspect="1"/>
            </p:cNvGraphicFramePr>
            <p:nvPr/>
          </p:nvGraphicFramePr>
          <p:xfrm>
            <a:off x="4501" y="3115"/>
            <a:ext cx="27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5" name="Equation" r:id="rId11" imgW="304668" imgH="241195" progId="Equation.DSMT4">
                    <p:embed/>
                  </p:oleObj>
                </mc:Choice>
                <mc:Fallback>
                  <p:oleObj name="Equation" r:id="rId11" imgW="304668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1" y="3115"/>
                          <a:ext cx="27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" name="Grupo 72"/>
          <p:cNvGrpSpPr/>
          <p:nvPr/>
        </p:nvGrpSpPr>
        <p:grpSpPr>
          <a:xfrm>
            <a:off x="4934202" y="3543100"/>
            <a:ext cx="3315028" cy="461964"/>
            <a:chOff x="5529097" y="6339698"/>
            <a:chExt cx="3315028" cy="461964"/>
          </a:xfrm>
        </p:grpSpPr>
        <p:grpSp>
          <p:nvGrpSpPr>
            <p:cNvPr id="74" name="Group 55"/>
            <p:cNvGrpSpPr>
              <a:grpSpLocks/>
            </p:cNvGrpSpPr>
            <p:nvPr/>
          </p:nvGrpSpPr>
          <p:grpSpPr bwMode="auto">
            <a:xfrm>
              <a:off x="7295098" y="6339698"/>
              <a:ext cx="1549027" cy="461964"/>
              <a:chOff x="1815" y="3262"/>
              <a:chExt cx="737" cy="291"/>
            </a:xfrm>
          </p:grpSpPr>
          <p:sp>
            <p:nvSpPr>
              <p:cNvPr id="78" name="AutoShape 56"/>
              <p:cNvSpPr>
                <a:spLocks/>
              </p:cNvSpPr>
              <p:nvPr/>
            </p:nvSpPr>
            <p:spPr bwMode="auto">
              <a:xfrm rot="5400000">
                <a:off x="2136" y="2941"/>
                <a:ext cx="95" cy="737"/>
              </a:xfrm>
              <a:prstGeom prst="rightBrace">
                <a:avLst>
                  <a:gd name="adj1" fmla="val 54158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79" name="Text Box 57"/>
              <p:cNvSpPr txBox="1">
                <a:spLocks noChangeArrowheads="1"/>
              </p:cNvSpPr>
              <p:nvPr/>
            </p:nvSpPr>
            <p:spPr bwMode="auto">
              <a:xfrm>
                <a:off x="1954" y="3359"/>
                <a:ext cx="50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dirty="0"/>
                  <a:t>rejeita </a:t>
                </a:r>
                <a:r>
                  <a:rPr lang="pt-BR" altLang="pt-BR" sz="1400" dirty="0">
                    <a:latin typeface="Times New Roman" charset="0"/>
                  </a:rPr>
                  <a:t>H</a:t>
                </a:r>
                <a:r>
                  <a:rPr lang="pt-BR" altLang="pt-BR" sz="1400" baseline="-25000" dirty="0">
                    <a:latin typeface="Times New Roman" charset="0"/>
                  </a:rPr>
                  <a:t>0</a:t>
                </a:r>
                <a:r>
                  <a:rPr lang="pt-BR" altLang="pt-BR" sz="1400" dirty="0"/>
                  <a:t> </a:t>
                </a:r>
              </a:p>
            </p:txBody>
          </p:sp>
        </p:grpSp>
        <p:grpSp>
          <p:nvGrpSpPr>
            <p:cNvPr id="75" name="Group 54"/>
            <p:cNvGrpSpPr>
              <a:grpSpLocks/>
            </p:cNvGrpSpPr>
            <p:nvPr/>
          </p:nvGrpSpPr>
          <p:grpSpPr bwMode="auto">
            <a:xfrm>
              <a:off x="5529097" y="6341269"/>
              <a:ext cx="1792287" cy="460375"/>
              <a:chOff x="1259" y="3263"/>
              <a:chExt cx="1129" cy="290"/>
            </a:xfrm>
          </p:grpSpPr>
          <p:sp>
            <p:nvSpPr>
              <p:cNvPr id="76" name="AutoShape 52"/>
              <p:cNvSpPr>
                <a:spLocks/>
              </p:cNvSpPr>
              <p:nvPr/>
            </p:nvSpPr>
            <p:spPr bwMode="auto">
              <a:xfrm rot="5400000">
                <a:off x="1796" y="2789"/>
                <a:ext cx="95" cy="1043"/>
              </a:xfrm>
              <a:prstGeom prst="rightBrace">
                <a:avLst>
                  <a:gd name="adj1" fmla="val 5418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77" name="Text Box 53"/>
              <p:cNvSpPr txBox="1">
                <a:spLocks noChangeArrowheads="1"/>
              </p:cNvSpPr>
              <p:nvPr/>
            </p:nvSpPr>
            <p:spPr bwMode="auto">
              <a:xfrm>
                <a:off x="1259" y="3359"/>
                <a:ext cx="112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dirty="0"/>
                  <a:t>aceita </a:t>
                </a:r>
                <a:r>
                  <a:rPr lang="pt-BR" altLang="pt-BR" sz="1400" dirty="0">
                    <a:latin typeface="Times New Roman" charset="0"/>
                  </a:rPr>
                  <a:t>H</a:t>
                </a:r>
                <a:r>
                  <a:rPr lang="pt-BR" altLang="pt-BR" sz="1400" baseline="-25000" dirty="0">
                    <a:latin typeface="Times New Roman" charset="0"/>
                  </a:rPr>
                  <a:t>0</a:t>
                </a:r>
                <a:r>
                  <a:rPr lang="pt-BR" altLang="pt-BR" sz="1400" dirty="0"/>
                  <a:t> </a:t>
                </a:r>
              </a:p>
            </p:txBody>
          </p:sp>
        </p:grpSp>
      </p:grpSp>
      <p:grpSp>
        <p:nvGrpSpPr>
          <p:cNvPr id="80" name="Grupo 79"/>
          <p:cNvGrpSpPr/>
          <p:nvPr/>
        </p:nvGrpSpPr>
        <p:grpSpPr>
          <a:xfrm>
            <a:off x="5809609" y="1850263"/>
            <a:ext cx="3036674" cy="1712403"/>
            <a:chOff x="5616634" y="3606800"/>
            <a:chExt cx="3036674" cy="1712403"/>
          </a:xfrm>
        </p:grpSpPr>
        <p:pic>
          <p:nvPicPr>
            <p:cNvPr id="81" name="Picture 9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96" t="9618" r="18376" b="11877"/>
            <a:stretch>
              <a:fillRect/>
            </a:stretch>
          </p:blipFill>
          <p:spPr bwMode="auto">
            <a:xfrm>
              <a:off x="5616634" y="3837312"/>
              <a:ext cx="3036674" cy="1138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 Box 12"/>
            <p:cNvSpPr txBox="1">
              <a:spLocks noChangeArrowheads="1"/>
            </p:cNvSpPr>
            <p:nvPr/>
          </p:nvSpPr>
          <p:spPr bwMode="auto">
            <a:xfrm>
              <a:off x="6966231" y="4952907"/>
              <a:ext cx="393319" cy="36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i="1" dirty="0">
                  <a:latin typeface="Times New Roman" charset="0"/>
                  <a:sym typeface="Symbol" pitchFamily="18" charset="2"/>
                </a:rPr>
                <a:t></a:t>
              </a:r>
              <a:r>
                <a:rPr lang="pt-BR" altLang="pt-BR" sz="1800" baseline="-25000" dirty="0">
                  <a:latin typeface="Times New Roman" charset="0"/>
                </a:rPr>
                <a:t>1</a:t>
              </a:r>
            </a:p>
          </p:txBody>
        </p:sp>
        <p:sp>
          <p:nvSpPr>
            <p:cNvPr id="83" name="Line 14"/>
            <p:cNvSpPr>
              <a:spLocks noChangeShapeType="1"/>
            </p:cNvSpPr>
            <p:nvPr/>
          </p:nvSpPr>
          <p:spPr bwMode="auto">
            <a:xfrm flipH="1">
              <a:off x="7465380" y="3882069"/>
              <a:ext cx="179387" cy="179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84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7849305"/>
                </p:ext>
              </p:extLst>
            </p:nvPr>
          </p:nvGraphicFramePr>
          <p:xfrm>
            <a:off x="7445375" y="3606800"/>
            <a:ext cx="996950" cy="284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6" name="Equation" r:id="rId13" imgW="888840" imgH="253800" progId="Equation.DSMT4">
                    <p:embed/>
                  </p:oleObj>
                </mc:Choice>
                <mc:Fallback>
                  <p:oleObj name="Equation" r:id="rId13" imgW="8888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5375" y="3606800"/>
                          <a:ext cx="996950" cy="284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" name="Freeform 42"/>
          <p:cNvSpPr>
            <a:spLocks/>
          </p:cNvSpPr>
          <p:nvPr/>
        </p:nvSpPr>
        <p:spPr bwMode="auto">
          <a:xfrm>
            <a:off x="6133128" y="2915099"/>
            <a:ext cx="587032" cy="274637"/>
          </a:xfrm>
          <a:custGeom>
            <a:avLst/>
            <a:gdLst>
              <a:gd name="T0" fmla="*/ 0 w 396"/>
              <a:gd name="T1" fmla="*/ 2147483647 h 173"/>
              <a:gd name="T2" fmla="*/ 2147483647 w 396"/>
              <a:gd name="T3" fmla="*/ 2147483647 h 173"/>
              <a:gd name="T4" fmla="*/ 2147483647 w 396"/>
              <a:gd name="T5" fmla="*/ 2147483647 h 173"/>
              <a:gd name="T6" fmla="*/ 2147483647 w 396"/>
              <a:gd name="T7" fmla="*/ 2147483647 h 173"/>
              <a:gd name="T8" fmla="*/ 2147483647 w 396"/>
              <a:gd name="T9" fmla="*/ 2147483647 h 173"/>
              <a:gd name="T10" fmla="*/ 2147483647 w 396"/>
              <a:gd name="T11" fmla="*/ 2147483647 h 173"/>
              <a:gd name="T12" fmla="*/ 2147483647 w 396"/>
              <a:gd name="T13" fmla="*/ 0 h 173"/>
              <a:gd name="T14" fmla="*/ 2147483647 w 396"/>
              <a:gd name="T15" fmla="*/ 2147483647 h 173"/>
              <a:gd name="T16" fmla="*/ 0 w 396"/>
              <a:gd name="T17" fmla="*/ 2147483647 h 1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96"/>
              <a:gd name="T28" fmla="*/ 0 h 173"/>
              <a:gd name="T29" fmla="*/ 396 w 396"/>
              <a:gd name="T30" fmla="*/ 173 h 1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96" h="173">
                <a:moveTo>
                  <a:pt x="0" y="170"/>
                </a:moveTo>
                <a:lnTo>
                  <a:pt x="94" y="161"/>
                </a:lnTo>
                <a:lnTo>
                  <a:pt x="173" y="149"/>
                </a:lnTo>
                <a:lnTo>
                  <a:pt x="240" y="127"/>
                </a:lnTo>
                <a:lnTo>
                  <a:pt x="303" y="91"/>
                </a:lnTo>
                <a:lnTo>
                  <a:pt x="358" y="45"/>
                </a:lnTo>
                <a:lnTo>
                  <a:pt x="396" y="0"/>
                </a:lnTo>
                <a:lnTo>
                  <a:pt x="396" y="173"/>
                </a:lnTo>
                <a:lnTo>
                  <a:pt x="0" y="17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aphicFrame>
        <p:nvGraphicFramePr>
          <p:cNvPr id="8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998627"/>
              </p:ext>
            </p:extLst>
          </p:nvPr>
        </p:nvGraphicFramePr>
        <p:xfrm>
          <a:off x="6546489" y="2979349"/>
          <a:ext cx="180000" cy="236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15" imgW="152268" imgH="203024" progId="Equation.DSMT4">
                  <p:embed/>
                </p:oleObj>
              </mc:Choice>
              <mc:Fallback>
                <p:oleObj name="Equation" r:id="rId15" imgW="15226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489" y="2979349"/>
                        <a:ext cx="180000" cy="236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Text Box 48"/>
          <p:cNvSpPr txBox="1">
            <a:spLocks noChangeArrowheads="1"/>
          </p:cNvSpPr>
          <p:nvPr/>
        </p:nvSpPr>
        <p:spPr bwMode="auto">
          <a:xfrm>
            <a:off x="524777" y="4913873"/>
            <a:ext cx="832150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/>
              <a:t>P(rejeitar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/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é verdadeira) = </a:t>
            </a:r>
            <a:r>
              <a:rPr lang="pt-BR" altLang="pt-BR" sz="1600" i="1" dirty="0">
                <a:sym typeface="Symbol" pitchFamily="18" charset="2"/>
              </a:rPr>
              <a:t> </a:t>
            </a:r>
            <a:r>
              <a:rPr lang="pt-BR" altLang="pt-BR" sz="1600" dirty="0"/>
              <a:t>(nível de significância ou erro do tipo I) </a:t>
            </a:r>
            <a:r>
              <a:rPr lang="pt-BR" sz="2000" dirty="0">
                <a:solidFill>
                  <a:srgbClr val="FF0000"/>
                </a:solidFill>
                <a:sym typeface="Wingdings 2"/>
              </a:rPr>
              <a:t></a:t>
            </a:r>
            <a:endParaRPr lang="pt-BR" altLang="pt-BR" sz="1600" dirty="0"/>
          </a:p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/>
              <a:t>P(aceitar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/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é verdadeira) = </a:t>
            </a:r>
            <a:r>
              <a:rPr lang="pt-BR" altLang="pt-BR" sz="1600" dirty="0">
                <a:latin typeface="Times New Roman" charset="0"/>
              </a:rPr>
              <a:t>1</a:t>
            </a:r>
            <a:r>
              <a:rPr lang="pt-BR" altLang="pt-BR" sz="1600" dirty="0"/>
              <a:t> - </a:t>
            </a:r>
            <a:r>
              <a:rPr lang="pt-BR" altLang="pt-BR" sz="1600" i="1" dirty="0">
                <a:sym typeface="Symbol" pitchFamily="18" charset="2"/>
              </a:rPr>
              <a:t> </a:t>
            </a:r>
            <a:r>
              <a:rPr lang="pt-BR" altLang="pt-BR" sz="1600" dirty="0"/>
              <a:t>(nível de confiança) </a:t>
            </a:r>
            <a:r>
              <a:rPr lang="pt-BR" sz="2000" dirty="0">
                <a:solidFill>
                  <a:srgbClr val="0070C0"/>
                </a:solidFill>
                <a:sym typeface="Wingdings 2"/>
              </a:rPr>
              <a:t></a:t>
            </a:r>
            <a:endParaRPr lang="pt-BR" altLang="pt-BR" sz="1600" i="1" dirty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P(aceitar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/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1</a:t>
            </a:r>
            <a:r>
              <a:rPr lang="pt-BR" altLang="pt-BR" sz="1600" dirty="0"/>
              <a:t> é verdadeira) = </a:t>
            </a:r>
            <a:r>
              <a:rPr lang="pt-BR" altLang="pt-BR" sz="1600" i="1" dirty="0">
                <a:sym typeface="Symbol" pitchFamily="18" charset="2"/>
              </a:rPr>
              <a:t> </a:t>
            </a:r>
            <a:r>
              <a:rPr lang="pt-BR" altLang="pt-BR" sz="1600" dirty="0"/>
              <a:t>(erro do tipo II) </a:t>
            </a:r>
            <a:r>
              <a:rPr lang="pt-BR" sz="2000" dirty="0">
                <a:solidFill>
                  <a:srgbClr val="FF0000"/>
                </a:solidFill>
                <a:sym typeface="Wingdings 2"/>
              </a:rPr>
              <a:t></a:t>
            </a:r>
            <a:endParaRPr lang="pt-BR" altLang="pt-BR" sz="16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P(rejeitar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/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1</a:t>
            </a:r>
            <a:r>
              <a:rPr lang="pt-BR" altLang="pt-BR" sz="1600" dirty="0"/>
              <a:t> é verdadeira) = </a:t>
            </a:r>
            <a:r>
              <a:rPr lang="pt-BR" altLang="pt-BR" sz="1600" dirty="0">
                <a:latin typeface="Times New Roman" charset="0"/>
              </a:rPr>
              <a:t>1</a:t>
            </a:r>
            <a:r>
              <a:rPr lang="pt-BR" altLang="pt-BR" sz="1600" dirty="0"/>
              <a:t> - </a:t>
            </a:r>
            <a:r>
              <a:rPr lang="pt-BR" altLang="pt-BR" sz="1600" i="1" dirty="0">
                <a:sym typeface="Symbol" pitchFamily="18" charset="2"/>
              </a:rPr>
              <a:t></a:t>
            </a:r>
            <a:r>
              <a:rPr lang="pt-BR" altLang="pt-BR" sz="1600" dirty="0"/>
              <a:t> (poder do teste) </a:t>
            </a:r>
            <a:r>
              <a:rPr lang="pt-BR" sz="2000" dirty="0">
                <a:solidFill>
                  <a:srgbClr val="0070C0"/>
                </a:solidFill>
                <a:sym typeface="Wingdings 2"/>
              </a:rPr>
              <a:t></a:t>
            </a:r>
            <a:endParaRPr lang="pt-BR" alt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2" grpId="0"/>
      <p:bldP spid="174153" grpId="0"/>
      <p:bldP spid="174154" grpId="0"/>
      <p:bldP spid="1741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05120" y="2737802"/>
            <a:ext cx="2930143" cy="1834615"/>
            <a:chOff x="9235255" y="100908"/>
            <a:chExt cx="2930143" cy="1834615"/>
          </a:xfrm>
        </p:grpSpPr>
        <p:sp>
          <p:nvSpPr>
            <p:cNvPr id="215" name="Retângulo 214"/>
            <p:cNvSpPr/>
            <p:nvPr/>
          </p:nvSpPr>
          <p:spPr>
            <a:xfrm>
              <a:off x="9235255" y="100908"/>
              <a:ext cx="2857703" cy="1834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9235255" y="575159"/>
              <a:ext cx="2930143" cy="1254085"/>
              <a:chOff x="3233756" y="5423591"/>
              <a:chExt cx="2930143" cy="1254085"/>
            </a:xfrm>
          </p:grpSpPr>
          <p:grpSp>
            <p:nvGrpSpPr>
              <p:cNvPr id="52" name="Group 53"/>
              <p:cNvGrpSpPr>
                <a:grpSpLocks/>
              </p:cNvGrpSpPr>
              <p:nvPr/>
            </p:nvGrpSpPr>
            <p:grpSpPr bwMode="auto">
              <a:xfrm>
                <a:off x="3233756" y="5568355"/>
                <a:ext cx="2930143" cy="1109321"/>
                <a:chOff x="3301" y="2416"/>
                <a:chExt cx="2578" cy="976"/>
              </a:xfrm>
            </p:grpSpPr>
            <p:grpSp>
              <p:nvGrpSpPr>
                <p:cNvPr id="53" name="Group 52"/>
                <p:cNvGrpSpPr>
                  <a:grpSpLocks/>
                </p:cNvGrpSpPr>
                <p:nvPr/>
              </p:nvGrpSpPr>
              <p:grpSpPr bwMode="auto">
                <a:xfrm>
                  <a:off x="3301" y="2416"/>
                  <a:ext cx="2578" cy="976"/>
                  <a:chOff x="3301" y="2416"/>
                  <a:chExt cx="2578" cy="976"/>
                </a:xfrm>
              </p:grpSpPr>
              <p:grpSp>
                <p:nvGrpSpPr>
                  <p:cNvPr id="58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3301" y="2416"/>
                    <a:ext cx="2578" cy="976"/>
                    <a:chOff x="2988" y="2349"/>
                    <a:chExt cx="3277" cy="1244"/>
                  </a:xfrm>
                </p:grpSpPr>
                <p:pic>
                  <p:nvPicPr>
                    <p:cNvPr id="89" name="Picture 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3296" t="9618" r="18376" b="11877"/>
                    <a:stretch>
                      <a:fillRect/>
                    </a:stretch>
                  </p:blipFill>
                  <p:spPr bwMode="auto">
                    <a:xfrm>
                      <a:off x="3026" y="2349"/>
                      <a:ext cx="2432" cy="91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90" name="Text Box 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88" y="3179"/>
                      <a:ext cx="416" cy="3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pt-BR" altLang="pt-BR" sz="1400">
                          <a:latin typeface="Times New Roman" charset="0"/>
                        </a:rPr>
                        <a:t>-</a:t>
                      </a:r>
                      <a:r>
                        <a:rPr lang="pt-BR" altLang="pt-BR" sz="1400"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lang="pt-BR" altLang="pt-BR" sz="1400"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91" name="Text Box 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02" y="3180"/>
                      <a:ext cx="463" cy="3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pt-BR" altLang="pt-BR" sz="1400" dirty="0">
                          <a:latin typeface="Times New Roman" charset="0"/>
                        </a:rPr>
                        <a:t>+</a:t>
                      </a:r>
                      <a:r>
                        <a:rPr lang="pt-BR" altLang="pt-BR" sz="1400" dirty="0"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lang="pt-BR" altLang="pt-BR" sz="1400" dirty="0"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93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82" y="3248"/>
                      <a:ext cx="389" cy="3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pt-BR" altLang="pt-BR" sz="1400" i="1" dirty="0">
                          <a:latin typeface="Times New Roman" charset="0"/>
                          <a:sym typeface="Symbol" pitchFamily="18" charset="2"/>
                        </a:rPr>
                        <a:t></a:t>
                      </a:r>
                      <a:r>
                        <a:rPr lang="pt-BR" altLang="pt-BR" sz="1400" baseline="-25000" dirty="0">
                          <a:latin typeface="Times New Roman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94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3238"/>
                      <a:ext cx="305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pt-BR" sz="1200"/>
                    </a:p>
                  </p:txBody>
                </p:sp>
              </p:grpSp>
              <p:sp>
                <p:nvSpPr>
                  <p:cNvPr id="87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954" y="2455"/>
                    <a:ext cx="113" cy="11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 sz="1200"/>
                  </a:p>
                </p:txBody>
              </p:sp>
            </p:grpSp>
            <p:sp>
              <p:nvSpPr>
                <p:cNvPr id="54" name="Freeform 16"/>
                <p:cNvSpPr>
                  <a:spLocks/>
                </p:cNvSpPr>
                <p:nvPr/>
              </p:nvSpPr>
              <p:spPr bwMode="auto">
                <a:xfrm>
                  <a:off x="3471" y="2437"/>
                  <a:ext cx="1121" cy="675"/>
                </a:xfrm>
                <a:custGeom>
                  <a:avLst/>
                  <a:gdLst>
                    <a:gd name="T0" fmla="*/ 536 w 1122"/>
                    <a:gd name="T1" fmla="*/ 1 h 1027"/>
                    <a:gd name="T2" fmla="*/ 561 w 1122"/>
                    <a:gd name="T3" fmla="*/ 1 h 1027"/>
                    <a:gd name="T4" fmla="*/ 562 w 1122"/>
                    <a:gd name="T5" fmla="*/ 1 h 1027"/>
                    <a:gd name="T6" fmla="*/ 591 w 1122"/>
                    <a:gd name="T7" fmla="*/ 1 h 1027"/>
                    <a:gd name="T8" fmla="*/ 626 w 1122"/>
                    <a:gd name="T9" fmla="*/ 1 h 1027"/>
                    <a:gd name="T10" fmla="*/ 655 w 1122"/>
                    <a:gd name="T11" fmla="*/ 1 h 1027"/>
                    <a:gd name="T12" fmla="*/ 683 w 1122"/>
                    <a:gd name="T13" fmla="*/ 1 h 1027"/>
                    <a:gd name="T14" fmla="*/ 715 w 1122"/>
                    <a:gd name="T15" fmla="*/ 1 h 1027"/>
                    <a:gd name="T16" fmla="*/ 741 w 1122"/>
                    <a:gd name="T17" fmla="*/ 1 h 1027"/>
                    <a:gd name="T18" fmla="*/ 773 w 1122"/>
                    <a:gd name="T19" fmla="*/ 1 h 1027"/>
                    <a:gd name="T20" fmla="*/ 795 w 1122"/>
                    <a:gd name="T21" fmla="*/ 0 h 1027"/>
                    <a:gd name="T22" fmla="*/ 821 w 1122"/>
                    <a:gd name="T23" fmla="*/ 0 h 1027"/>
                    <a:gd name="T24" fmla="*/ 843 w 1122"/>
                    <a:gd name="T25" fmla="*/ 1 h 1027"/>
                    <a:gd name="T26" fmla="*/ 875 w 1122"/>
                    <a:gd name="T27" fmla="*/ 1 h 1027"/>
                    <a:gd name="T28" fmla="*/ 911 w 1122"/>
                    <a:gd name="T29" fmla="*/ 1 h 1027"/>
                    <a:gd name="T30" fmla="*/ 939 w 1122"/>
                    <a:gd name="T31" fmla="*/ 1 h 1027"/>
                    <a:gd name="T32" fmla="*/ 968 w 1122"/>
                    <a:gd name="T33" fmla="*/ 1 h 1027"/>
                    <a:gd name="T34" fmla="*/ 1006 w 1122"/>
                    <a:gd name="T35" fmla="*/ 1 h 1027"/>
                    <a:gd name="T36" fmla="*/ 1034 w 1122"/>
                    <a:gd name="T37" fmla="*/ 1 h 1027"/>
                    <a:gd name="T38" fmla="*/ 1066 w 1122"/>
                    <a:gd name="T39" fmla="*/ 1 h 1027"/>
                    <a:gd name="T40" fmla="*/ 1082 w 1122"/>
                    <a:gd name="T41" fmla="*/ 1 h 1027"/>
                    <a:gd name="T42" fmla="*/ 1093 w 1122"/>
                    <a:gd name="T43" fmla="*/ 1 h 1027"/>
                    <a:gd name="T44" fmla="*/ 1093 w 1122"/>
                    <a:gd name="T45" fmla="*/ 1 h 1027"/>
                    <a:gd name="T46" fmla="*/ 0 w 1122"/>
                    <a:gd name="T47" fmla="*/ 1 h 1027"/>
                    <a:gd name="T48" fmla="*/ 125 w 1122"/>
                    <a:gd name="T49" fmla="*/ 1 h 1027"/>
                    <a:gd name="T50" fmla="*/ 188 w 1122"/>
                    <a:gd name="T51" fmla="*/ 1 h 1027"/>
                    <a:gd name="T52" fmla="*/ 236 w 1122"/>
                    <a:gd name="T53" fmla="*/ 1 h 1027"/>
                    <a:gd name="T54" fmla="*/ 274 w 1122"/>
                    <a:gd name="T55" fmla="*/ 1 h 1027"/>
                    <a:gd name="T56" fmla="*/ 303 w 1122"/>
                    <a:gd name="T57" fmla="*/ 1 h 1027"/>
                    <a:gd name="T58" fmla="*/ 346 w 1122"/>
                    <a:gd name="T59" fmla="*/ 1 h 1027"/>
                    <a:gd name="T60" fmla="*/ 380 w 1122"/>
                    <a:gd name="T61" fmla="*/ 1 h 1027"/>
                    <a:gd name="T62" fmla="*/ 413 w 1122"/>
                    <a:gd name="T63" fmla="*/ 1 h 1027"/>
                    <a:gd name="T64" fmla="*/ 444 w 1122"/>
                    <a:gd name="T65" fmla="*/ 1 h 1027"/>
                    <a:gd name="T66" fmla="*/ 490 w 1122"/>
                    <a:gd name="T67" fmla="*/ 1 h 1027"/>
                    <a:gd name="T68" fmla="*/ 536 w 1122"/>
                    <a:gd name="T69" fmla="*/ 1 h 102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122"/>
                    <a:gd name="T106" fmla="*/ 0 h 1027"/>
                    <a:gd name="T107" fmla="*/ 1122 w 1122"/>
                    <a:gd name="T108" fmla="*/ 1027 h 102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122" h="1027">
                      <a:moveTo>
                        <a:pt x="536" y="540"/>
                      </a:moveTo>
                      <a:lnTo>
                        <a:pt x="565" y="470"/>
                      </a:lnTo>
                      <a:lnTo>
                        <a:pt x="591" y="397"/>
                      </a:lnTo>
                      <a:lnTo>
                        <a:pt x="620" y="319"/>
                      </a:lnTo>
                      <a:lnTo>
                        <a:pt x="655" y="240"/>
                      </a:lnTo>
                      <a:lnTo>
                        <a:pt x="684" y="173"/>
                      </a:lnTo>
                      <a:lnTo>
                        <a:pt x="712" y="109"/>
                      </a:lnTo>
                      <a:lnTo>
                        <a:pt x="744" y="59"/>
                      </a:lnTo>
                      <a:lnTo>
                        <a:pt x="770" y="27"/>
                      </a:lnTo>
                      <a:lnTo>
                        <a:pt x="802" y="4"/>
                      </a:lnTo>
                      <a:lnTo>
                        <a:pt x="824" y="0"/>
                      </a:lnTo>
                      <a:lnTo>
                        <a:pt x="850" y="0"/>
                      </a:lnTo>
                      <a:lnTo>
                        <a:pt x="872" y="16"/>
                      </a:lnTo>
                      <a:lnTo>
                        <a:pt x="904" y="45"/>
                      </a:lnTo>
                      <a:lnTo>
                        <a:pt x="940" y="96"/>
                      </a:lnTo>
                      <a:lnTo>
                        <a:pt x="968" y="164"/>
                      </a:lnTo>
                      <a:lnTo>
                        <a:pt x="997" y="230"/>
                      </a:lnTo>
                      <a:lnTo>
                        <a:pt x="1035" y="323"/>
                      </a:lnTo>
                      <a:lnTo>
                        <a:pt x="1063" y="397"/>
                      </a:lnTo>
                      <a:lnTo>
                        <a:pt x="1095" y="463"/>
                      </a:lnTo>
                      <a:lnTo>
                        <a:pt x="1111" y="508"/>
                      </a:lnTo>
                      <a:lnTo>
                        <a:pt x="1122" y="538"/>
                      </a:lnTo>
                      <a:lnTo>
                        <a:pt x="1122" y="1026"/>
                      </a:lnTo>
                      <a:lnTo>
                        <a:pt x="0" y="1027"/>
                      </a:lnTo>
                      <a:lnTo>
                        <a:pt x="125" y="1013"/>
                      </a:lnTo>
                      <a:lnTo>
                        <a:pt x="188" y="996"/>
                      </a:lnTo>
                      <a:lnTo>
                        <a:pt x="236" y="982"/>
                      </a:lnTo>
                      <a:lnTo>
                        <a:pt x="274" y="958"/>
                      </a:lnTo>
                      <a:lnTo>
                        <a:pt x="303" y="936"/>
                      </a:lnTo>
                      <a:lnTo>
                        <a:pt x="346" y="895"/>
                      </a:lnTo>
                      <a:lnTo>
                        <a:pt x="380" y="854"/>
                      </a:lnTo>
                      <a:lnTo>
                        <a:pt x="413" y="806"/>
                      </a:lnTo>
                      <a:lnTo>
                        <a:pt x="444" y="751"/>
                      </a:lnTo>
                      <a:lnTo>
                        <a:pt x="490" y="660"/>
                      </a:lnTo>
                      <a:lnTo>
                        <a:pt x="536" y="54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 sz="1200"/>
                </a:p>
              </p:txBody>
            </p:sp>
            <p:graphicFrame>
              <p:nvGraphicFramePr>
                <p:cNvPr id="55" name="Object 2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88417039"/>
                    </p:ext>
                  </p:extLst>
                </p:nvPr>
              </p:nvGraphicFramePr>
              <p:xfrm>
                <a:off x="4626" y="2988"/>
                <a:ext cx="108" cy="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34" name="Equation" r:id="rId5" imgW="152334" imgH="139639" progId="Equation.DSMT4">
                        <p:embed/>
                      </p:oleObj>
                    </mc:Choice>
                    <mc:Fallback>
                      <p:oleObj name="Equation" r:id="rId5" imgW="152334" imgH="139639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26" y="2988"/>
                              <a:ext cx="108" cy="9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6" name="Object 21"/>
                <p:cNvGraphicFramePr>
                  <a:graphicFrameLocks noChangeAspect="1"/>
                </p:cNvGraphicFramePr>
                <p:nvPr/>
              </p:nvGraphicFramePr>
              <p:xfrm>
                <a:off x="4184" y="2845"/>
                <a:ext cx="242" cy="1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35" name="Equation" r:id="rId7" imgW="342603" imgH="177646" progId="Equation.DSMT4">
                        <p:embed/>
                      </p:oleObj>
                    </mc:Choice>
                    <mc:Fallback>
                      <p:oleObj name="Equation" r:id="rId7" imgW="342603" imgH="177646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84" y="2845"/>
                              <a:ext cx="242" cy="1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07" name="Freeform 42"/>
              <p:cNvSpPr>
                <a:spLocks/>
              </p:cNvSpPr>
              <p:nvPr/>
            </p:nvSpPr>
            <p:spPr bwMode="auto">
              <a:xfrm>
                <a:off x="4132861" y="5829919"/>
                <a:ext cx="571181" cy="533539"/>
              </a:xfrm>
              <a:custGeom>
                <a:avLst/>
                <a:gdLst>
                  <a:gd name="T0" fmla="*/ 0 w 396"/>
                  <a:gd name="T1" fmla="*/ 2147483647 h 173"/>
                  <a:gd name="T2" fmla="*/ 2147483647 w 396"/>
                  <a:gd name="T3" fmla="*/ 2147483647 h 173"/>
                  <a:gd name="T4" fmla="*/ 2147483647 w 396"/>
                  <a:gd name="T5" fmla="*/ 2147483647 h 173"/>
                  <a:gd name="T6" fmla="*/ 2147483647 w 396"/>
                  <a:gd name="T7" fmla="*/ 2147483647 h 173"/>
                  <a:gd name="T8" fmla="*/ 2147483647 w 396"/>
                  <a:gd name="T9" fmla="*/ 2147483647 h 173"/>
                  <a:gd name="T10" fmla="*/ 2147483647 w 396"/>
                  <a:gd name="T11" fmla="*/ 2147483647 h 173"/>
                  <a:gd name="T12" fmla="*/ 2147483647 w 396"/>
                  <a:gd name="T13" fmla="*/ 0 h 173"/>
                  <a:gd name="T14" fmla="*/ 2147483647 w 396"/>
                  <a:gd name="T15" fmla="*/ 2147483647 h 173"/>
                  <a:gd name="T16" fmla="*/ 0 w 396"/>
                  <a:gd name="T17" fmla="*/ 2147483647 h 1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96"/>
                  <a:gd name="T28" fmla="*/ 0 h 173"/>
                  <a:gd name="T29" fmla="*/ 396 w 396"/>
                  <a:gd name="T30" fmla="*/ 173 h 173"/>
                  <a:gd name="connsiteX0" fmla="*/ 0 w 10070"/>
                  <a:gd name="connsiteY0" fmla="*/ 26833 h 27006"/>
                  <a:gd name="connsiteX1" fmla="*/ 2374 w 10070"/>
                  <a:gd name="connsiteY1" fmla="*/ 26312 h 27006"/>
                  <a:gd name="connsiteX2" fmla="*/ 4369 w 10070"/>
                  <a:gd name="connsiteY2" fmla="*/ 25619 h 27006"/>
                  <a:gd name="connsiteX3" fmla="*/ 6061 w 10070"/>
                  <a:gd name="connsiteY3" fmla="*/ 24347 h 27006"/>
                  <a:gd name="connsiteX4" fmla="*/ 7652 w 10070"/>
                  <a:gd name="connsiteY4" fmla="*/ 22266 h 27006"/>
                  <a:gd name="connsiteX5" fmla="*/ 9040 w 10070"/>
                  <a:gd name="connsiteY5" fmla="*/ 19607 h 27006"/>
                  <a:gd name="connsiteX6" fmla="*/ 10070 w 10070"/>
                  <a:gd name="connsiteY6" fmla="*/ 0 h 27006"/>
                  <a:gd name="connsiteX7" fmla="*/ 10000 w 10070"/>
                  <a:gd name="connsiteY7" fmla="*/ 27006 h 27006"/>
                  <a:gd name="connsiteX8" fmla="*/ 0 w 10070"/>
                  <a:gd name="connsiteY8" fmla="*/ 26833 h 27006"/>
                  <a:gd name="connsiteX0" fmla="*/ 0 w 13590"/>
                  <a:gd name="connsiteY0" fmla="*/ 27134 h 27134"/>
                  <a:gd name="connsiteX1" fmla="*/ 5894 w 13590"/>
                  <a:gd name="connsiteY1" fmla="*/ 26312 h 27134"/>
                  <a:gd name="connsiteX2" fmla="*/ 7889 w 13590"/>
                  <a:gd name="connsiteY2" fmla="*/ 25619 h 27134"/>
                  <a:gd name="connsiteX3" fmla="*/ 9581 w 13590"/>
                  <a:gd name="connsiteY3" fmla="*/ 24347 h 27134"/>
                  <a:gd name="connsiteX4" fmla="*/ 11172 w 13590"/>
                  <a:gd name="connsiteY4" fmla="*/ 22266 h 27134"/>
                  <a:gd name="connsiteX5" fmla="*/ 12560 w 13590"/>
                  <a:gd name="connsiteY5" fmla="*/ 19607 h 27134"/>
                  <a:gd name="connsiteX6" fmla="*/ 13590 w 13590"/>
                  <a:gd name="connsiteY6" fmla="*/ 0 h 27134"/>
                  <a:gd name="connsiteX7" fmla="*/ 13520 w 13590"/>
                  <a:gd name="connsiteY7" fmla="*/ 27006 h 27134"/>
                  <a:gd name="connsiteX8" fmla="*/ 0 w 13590"/>
                  <a:gd name="connsiteY8" fmla="*/ 27134 h 27134"/>
                  <a:gd name="connsiteX0" fmla="*/ 0 w 13590"/>
                  <a:gd name="connsiteY0" fmla="*/ 27134 h 27134"/>
                  <a:gd name="connsiteX1" fmla="*/ 5190 w 13590"/>
                  <a:gd name="connsiteY1" fmla="*/ 23904 h 27134"/>
                  <a:gd name="connsiteX2" fmla="*/ 7889 w 13590"/>
                  <a:gd name="connsiteY2" fmla="*/ 25619 h 27134"/>
                  <a:gd name="connsiteX3" fmla="*/ 9581 w 13590"/>
                  <a:gd name="connsiteY3" fmla="*/ 24347 h 27134"/>
                  <a:gd name="connsiteX4" fmla="*/ 11172 w 13590"/>
                  <a:gd name="connsiteY4" fmla="*/ 22266 h 27134"/>
                  <a:gd name="connsiteX5" fmla="*/ 12560 w 13590"/>
                  <a:gd name="connsiteY5" fmla="*/ 19607 h 27134"/>
                  <a:gd name="connsiteX6" fmla="*/ 13590 w 13590"/>
                  <a:gd name="connsiteY6" fmla="*/ 0 h 27134"/>
                  <a:gd name="connsiteX7" fmla="*/ 13520 w 13590"/>
                  <a:gd name="connsiteY7" fmla="*/ 27006 h 27134"/>
                  <a:gd name="connsiteX8" fmla="*/ 0 w 13590"/>
                  <a:gd name="connsiteY8" fmla="*/ 27134 h 27134"/>
                  <a:gd name="connsiteX0" fmla="*/ 0 w 13590"/>
                  <a:gd name="connsiteY0" fmla="*/ 27134 h 27134"/>
                  <a:gd name="connsiteX1" fmla="*/ 5190 w 13590"/>
                  <a:gd name="connsiteY1" fmla="*/ 23904 h 27134"/>
                  <a:gd name="connsiteX2" fmla="*/ 7537 w 13590"/>
                  <a:gd name="connsiteY2" fmla="*/ 19599 h 27134"/>
                  <a:gd name="connsiteX3" fmla="*/ 9581 w 13590"/>
                  <a:gd name="connsiteY3" fmla="*/ 24347 h 27134"/>
                  <a:gd name="connsiteX4" fmla="*/ 11172 w 13590"/>
                  <a:gd name="connsiteY4" fmla="*/ 22266 h 27134"/>
                  <a:gd name="connsiteX5" fmla="*/ 12560 w 13590"/>
                  <a:gd name="connsiteY5" fmla="*/ 19607 h 27134"/>
                  <a:gd name="connsiteX6" fmla="*/ 13590 w 13590"/>
                  <a:gd name="connsiteY6" fmla="*/ 0 h 27134"/>
                  <a:gd name="connsiteX7" fmla="*/ 13520 w 13590"/>
                  <a:gd name="connsiteY7" fmla="*/ 27006 h 27134"/>
                  <a:gd name="connsiteX8" fmla="*/ 0 w 13590"/>
                  <a:gd name="connsiteY8" fmla="*/ 27134 h 27134"/>
                  <a:gd name="connsiteX0" fmla="*/ 0 w 13590"/>
                  <a:gd name="connsiteY0" fmla="*/ 27134 h 27134"/>
                  <a:gd name="connsiteX1" fmla="*/ 5190 w 13590"/>
                  <a:gd name="connsiteY1" fmla="*/ 23904 h 27134"/>
                  <a:gd name="connsiteX2" fmla="*/ 7537 w 13590"/>
                  <a:gd name="connsiteY2" fmla="*/ 19599 h 27134"/>
                  <a:gd name="connsiteX3" fmla="*/ 9440 w 13590"/>
                  <a:gd name="connsiteY3" fmla="*/ 15016 h 27134"/>
                  <a:gd name="connsiteX4" fmla="*/ 11172 w 13590"/>
                  <a:gd name="connsiteY4" fmla="*/ 22266 h 27134"/>
                  <a:gd name="connsiteX5" fmla="*/ 12560 w 13590"/>
                  <a:gd name="connsiteY5" fmla="*/ 19607 h 27134"/>
                  <a:gd name="connsiteX6" fmla="*/ 13590 w 13590"/>
                  <a:gd name="connsiteY6" fmla="*/ 0 h 27134"/>
                  <a:gd name="connsiteX7" fmla="*/ 13520 w 13590"/>
                  <a:gd name="connsiteY7" fmla="*/ 27006 h 27134"/>
                  <a:gd name="connsiteX8" fmla="*/ 0 w 13590"/>
                  <a:gd name="connsiteY8" fmla="*/ 27134 h 27134"/>
                  <a:gd name="connsiteX0" fmla="*/ 0 w 13590"/>
                  <a:gd name="connsiteY0" fmla="*/ 27134 h 27134"/>
                  <a:gd name="connsiteX1" fmla="*/ 5190 w 13590"/>
                  <a:gd name="connsiteY1" fmla="*/ 23904 h 27134"/>
                  <a:gd name="connsiteX2" fmla="*/ 7537 w 13590"/>
                  <a:gd name="connsiteY2" fmla="*/ 19599 h 27134"/>
                  <a:gd name="connsiteX3" fmla="*/ 9440 w 13590"/>
                  <a:gd name="connsiteY3" fmla="*/ 15016 h 27134"/>
                  <a:gd name="connsiteX4" fmla="*/ 11313 w 13590"/>
                  <a:gd name="connsiteY4" fmla="*/ 8571 h 27134"/>
                  <a:gd name="connsiteX5" fmla="*/ 12560 w 13590"/>
                  <a:gd name="connsiteY5" fmla="*/ 19607 h 27134"/>
                  <a:gd name="connsiteX6" fmla="*/ 13590 w 13590"/>
                  <a:gd name="connsiteY6" fmla="*/ 0 h 27134"/>
                  <a:gd name="connsiteX7" fmla="*/ 13520 w 13590"/>
                  <a:gd name="connsiteY7" fmla="*/ 27006 h 27134"/>
                  <a:gd name="connsiteX8" fmla="*/ 0 w 13590"/>
                  <a:gd name="connsiteY8" fmla="*/ 27134 h 27134"/>
                  <a:gd name="connsiteX0" fmla="*/ 0 w 13590"/>
                  <a:gd name="connsiteY0" fmla="*/ 27134 h 27134"/>
                  <a:gd name="connsiteX1" fmla="*/ 5190 w 13590"/>
                  <a:gd name="connsiteY1" fmla="*/ 23904 h 27134"/>
                  <a:gd name="connsiteX2" fmla="*/ 7537 w 13590"/>
                  <a:gd name="connsiteY2" fmla="*/ 19599 h 27134"/>
                  <a:gd name="connsiteX3" fmla="*/ 9440 w 13590"/>
                  <a:gd name="connsiteY3" fmla="*/ 15016 h 27134"/>
                  <a:gd name="connsiteX4" fmla="*/ 11313 w 13590"/>
                  <a:gd name="connsiteY4" fmla="*/ 8571 h 27134"/>
                  <a:gd name="connsiteX5" fmla="*/ 12701 w 13590"/>
                  <a:gd name="connsiteY5" fmla="*/ 5009 h 27134"/>
                  <a:gd name="connsiteX6" fmla="*/ 13590 w 13590"/>
                  <a:gd name="connsiteY6" fmla="*/ 0 h 27134"/>
                  <a:gd name="connsiteX7" fmla="*/ 13520 w 13590"/>
                  <a:gd name="connsiteY7" fmla="*/ 27006 h 27134"/>
                  <a:gd name="connsiteX8" fmla="*/ 0 w 13590"/>
                  <a:gd name="connsiteY8" fmla="*/ 27134 h 27134"/>
                  <a:gd name="connsiteX0" fmla="*/ 0 w 13590"/>
                  <a:gd name="connsiteY0" fmla="*/ 27134 h 27134"/>
                  <a:gd name="connsiteX1" fmla="*/ 5190 w 13590"/>
                  <a:gd name="connsiteY1" fmla="*/ 23904 h 27134"/>
                  <a:gd name="connsiteX2" fmla="*/ 7537 w 13590"/>
                  <a:gd name="connsiteY2" fmla="*/ 19599 h 27134"/>
                  <a:gd name="connsiteX3" fmla="*/ 9440 w 13590"/>
                  <a:gd name="connsiteY3" fmla="*/ 15016 h 27134"/>
                  <a:gd name="connsiteX4" fmla="*/ 11313 w 13590"/>
                  <a:gd name="connsiteY4" fmla="*/ 8571 h 27134"/>
                  <a:gd name="connsiteX5" fmla="*/ 12701 w 13590"/>
                  <a:gd name="connsiteY5" fmla="*/ 5009 h 27134"/>
                  <a:gd name="connsiteX6" fmla="*/ 13590 w 13590"/>
                  <a:gd name="connsiteY6" fmla="*/ 0 h 27134"/>
                  <a:gd name="connsiteX7" fmla="*/ 13520 w 13590"/>
                  <a:gd name="connsiteY7" fmla="*/ 27006 h 27134"/>
                  <a:gd name="connsiteX8" fmla="*/ 0 w 13590"/>
                  <a:gd name="connsiteY8" fmla="*/ 27134 h 27134"/>
                  <a:gd name="connsiteX0" fmla="*/ 0 w 13590"/>
                  <a:gd name="connsiteY0" fmla="*/ 27134 h 27134"/>
                  <a:gd name="connsiteX1" fmla="*/ 5190 w 13590"/>
                  <a:gd name="connsiteY1" fmla="*/ 23904 h 27134"/>
                  <a:gd name="connsiteX2" fmla="*/ 7537 w 13590"/>
                  <a:gd name="connsiteY2" fmla="*/ 19599 h 27134"/>
                  <a:gd name="connsiteX3" fmla="*/ 9440 w 13590"/>
                  <a:gd name="connsiteY3" fmla="*/ 15016 h 27134"/>
                  <a:gd name="connsiteX4" fmla="*/ 11313 w 13590"/>
                  <a:gd name="connsiteY4" fmla="*/ 8571 h 27134"/>
                  <a:gd name="connsiteX5" fmla="*/ 12490 w 13590"/>
                  <a:gd name="connsiteY5" fmla="*/ 4859 h 27134"/>
                  <a:gd name="connsiteX6" fmla="*/ 13590 w 13590"/>
                  <a:gd name="connsiteY6" fmla="*/ 0 h 27134"/>
                  <a:gd name="connsiteX7" fmla="*/ 13520 w 13590"/>
                  <a:gd name="connsiteY7" fmla="*/ 27006 h 27134"/>
                  <a:gd name="connsiteX8" fmla="*/ 0 w 13590"/>
                  <a:gd name="connsiteY8" fmla="*/ 27134 h 27134"/>
                  <a:gd name="connsiteX0" fmla="*/ 0 w 13590"/>
                  <a:gd name="connsiteY0" fmla="*/ 27134 h 27134"/>
                  <a:gd name="connsiteX1" fmla="*/ 2915 w 13590"/>
                  <a:gd name="connsiteY1" fmla="*/ 25271 h 27134"/>
                  <a:gd name="connsiteX2" fmla="*/ 5190 w 13590"/>
                  <a:gd name="connsiteY2" fmla="*/ 23904 h 27134"/>
                  <a:gd name="connsiteX3" fmla="*/ 7537 w 13590"/>
                  <a:gd name="connsiteY3" fmla="*/ 19599 h 27134"/>
                  <a:gd name="connsiteX4" fmla="*/ 9440 w 13590"/>
                  <a:gd name="connsiteY4" fmla="*/ 15016 h 27134"/>
                  <a:gd name="connsiteX5" fmla="*/ 11313 w 13590"/>
                  <a:gd name="connsiteY5" fmla="*/ 8571 h 27134"/>
                  <a:gd name="connsiteX6" fmla="*/ 12490 w 13590"/>
                  <a:gd name="connsiteY6" fmla="*/ 4859 h 27134"/>
                  <a:gd name="connsiteX7" fmla="*/ 13590 w 13590"/>
                  <a:gd name="connsiteY7" fmla="*/ 0 h 27134"/>
                  <a:gd name="connsiteX8" fmla="*/ 13520 w 13590"/>
                  <a:gd name="connsiteY8" fmla="*/ 27006 h 27134"/>
                  <a:gd name="connsiteX9" fmla="*/ 0 w 13590"/>
                  <a:gd name="connsiteY9" fmla="*/ 27134 h 27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590" h="27134">
                    <a:moveTo>
                      <a:pt x="0" y="27134"/>
                    </a:moveTo>
                    <a:cubicBezTo>
                      <a:pt x="948" y="26463"/>
                      <a:pt x="1967" y="25942"/>
                      <a:pt x="2915" y="25271"/>
                    </a:cubicBezTo>
                    <a:lnTo>
                      <a:pt x="5190" y="23904"/>
                    </a:lnTo>
                    <a:lnTo>
                      <a:pt x="7537" y="19599"/>
                    </a:lnTo>
                    <a:lnTo>
                      <a:pt x="9440" y="15016"/>
                    </a:lnTo>
                    <a:lnTo>
                      <a:pt x="11313" y="8571"/>
                    </a:lnTo>
                    <a:lnTo>
                      <a:pt x="12490" y="4859"/>
                    </a:lnTo>
                    <a:lnTo>
                      <a:pt x="13590" y="0"/>
                    </a:lnTo>
                    <a:cubicBezTo>
                      <a:pt x="13567" y="9002"/>
                      <a:pt x="13543" y="18004"/>
                      <a:pt x="13520" y="27006"/>
                    </a:cubicBezTo>
                    <a:lnTo>
                      <a:pt x="0" y="2713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1200"/>
              </a:p>
            </p:txBody>
          </p:sp>
          <p:graphicFrame>
            <p:nvGraphicFramePr>
              <p:cNvPr id="108" name="Object 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4074257"/>
                  </p:ext>
                </p:extLst>
              </p:nvPr>
            </p:nvGraphicFramePr>
            <p:xfrm>
              <a:off x="4581608" y="6213072"/>
              <a:ext cx="128874" cy="169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36" name="Equation" r:id="rId9" imgW="152268" imgH="203024" progId="Equation.DSMT4">
                      <p:embed/>
                    </p:oleObj>
                  </mc:Choice>
                  <mc:Fallback>
                    <p:oleObj name="Equation" r:id="rId9" imgW="152268" imgH="20302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1608" y="6213072"/>
                            <a:ext cx="128874" cy="169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" name="Retângulo 2"/>
              <p:cNvSpPr/>
              <p:nvPr/>
            </p:nvSpPr>
            <p:spPr>
              <a:xfrm>
                <a:off x="3688799" y="5423591"/>
                <a:ext cx="34657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pt-BR" sz="1200" dirty="0">
                    <a:latin typeface="Times New Roman" charset="0"/>
                  </a:rPr>
                  <a:t>H</a:t>
                </a:r>
                <a:r>
                  <a:rPr lang="pt-BR" altLang="pt-BR" sz="1200" baseline="-25000" dirty="0">
                    <a:latin typeface="Times New Roman" charset="0"/>
                  </a:rPr>
                  <a:t>0</a:t>
                </a:r>
                <a:endParaRPr lang="pt-BR" sz="1200" dirty="0"/>
              </a:p>
            </p:txBody>
          </p:sp>
          <p:sp>
            <p:nvSpPr>
              <p:cNvPr id="109" name="Retângulo 108"/>
              <p:cNvSpPr/>
              <p:nvPr/>
            </p:nvSpPr>
            <p:spPr>
              <a:xfrm>
                <a:off x="5209384" y="5423591"/>
                <a:ext cx="34657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pt-BR" sz="1200" dirty="0">
                    <a:latin typeface="Times New Roman" charset="0"/>
                  </a:rPr>
                  <a:t>H</a:t>
                </a:r>
                <a:r>
                  <a:rPr lang="pt-BR" altLang="pt-BR" sz="1200" baseline="-25000" dirty="0">
                    <a:latin typeface="Times New Roman" charset="0"/>
                  </a:rPr>
                  <a:t>1</a:t>
                </a:r>
                <a:endParaRPr lang="pt-BR" sz="1200" dirty="0"/>
              </a:p>
            </p:txBody>
          </p:sp>
          <p:sp>
            <p:nvSpPr>
              <p:cNvPr id="104" name="Text Box 12"/>
              <p:cNvSpPr txBox="1">
                <a:spLocks noChangeArrowheads="1"/>
              </p:cNvSpPr>
              <p:nvPr/>
            </p:nvSpPr>
            <p:spPr bwMode="auto">
              <a:xfrm>
                <a:off x="4770985" y="6368452"/>
                <a:ext cx="3481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i="1" dirty="0">
                    <a:latin typeface="Times New Roman" charset="0"/>
                    <a:sym typeface="Symbol" pitchFamily="18" charset="2"/>
                  </a:rPr>
                  <a:t></a:t>
                </a:r>
                <a:r>
                  <a:rPr lang="pt-BR" altLang="pt-BR" sz="1400" baseline="-25000" dirty="0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105" name="Line 14"/>
              <p:cNvSpPr>
                <a:spLocks noChangeShapeType="1"/>
              </p:cNvSpPr>
              <p:nvPr/>
            </p:nvSpPr>
            <p:spPr bwMode="auto">
              <a:xfrm flipH="1">
                <a:off x="5103553" y="5601767"/>
                <a:ext cx="128435" cy="1284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200"/>
              </a:p>
            </p:txBody>
          </p:sp>
          <p:pic>
            <p:nvPicPr>
              <p:cNvPr id="103" name="Picture 9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838002" y="5569722"/>
                <a:ext cx="2174158" cy="815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" name="Grupo 11"/>
          <p:cNvGrpSpPr/>
          <p:nvPr/>
        </p:nvGrpSpPr>
        <p:grpSpPr>
          <a:xfrm>
            <a:off x="6081784" y="2381263"/>
            <a:ext cx="2930143" cy="2202587"/>
            <a:chOff x="9059922" y="4625094"/>
            <a:chExt cx="2930143" cy="2202587"/>
          </a:xfrm>
        </p:grpSpPr>
        <p:sp>
          <p:nvSpPr>
            <p:cNvPr id="11" name="Retângulo 10"/>
            <p:cNvSpPr/>
            <p:nvPr/>
          </p:nvSpPr>
          <p:spPr>
            <a:xfrm>
              <a:off x="9059922" y="4625094"/>
              <a:ext cx="2930143" cy="220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9059922" y="5139280"/>
              <a:ext cx="2930143" cy="1559857"/>
              <a:chOff x="8990798" y="5276473"/>
              <a:chExt cx="2930143" cy="1559857"/>
            </a:xfrm>
          </p:grpSpPr>
          <p:sp>
            <p:nvSpPr>
              <p:cNvPr id="209" name="Text Box 10"/>
              <p:cNvSpPr txBox="1">
                <a:spLocks noChangeArrowheads="1"/>
              </p:cNvSpPr>
              <p:nvPr/>
            </p:nvSpPr>
            <p:spPr bwMode="auto">
              <a:xfrm>
                <a:off x="8990798" y="6467151"/>
                <a:ext cx="371968" cy="30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>
                    <a:latin typeface="Times New Roman" charset="0"/>
                  </a:rPr>
                  <a:t>-</a:t>
                </a:r>
                <a:r>
                  <a:rPr lang="pt-BR" altLang="pt-BR" sz="14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400">
                  <a:latin typeface="Times New Roman" charset="0"/>
                </a:endParaRPr>
              </a:p>
            </p:txBody>
          </p:sp>
          <p:sp>
            <p:nvSpPr>
              <p:cNvPr id="210" name="Text Box 11"/>
              <p:cNvSpPr txBox="1">
                <a:spLocks noChangeArrowheads="1"/>
              </p:cNvSpPr>
              <p:nvPr/>
            </p:nvSpPr>
            <p:spPr bwMode="auto">
              <a:xfrm>
                <a:off x="11506948" y="6468043"/>
                <a:ext cx="413993" cy="30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dirty="0">
                    <a:latin typeface="Times New Roman" charset="0"/>
                  </a:rPr>
                  <a:t>+</a:t>
                </a:r>
                <a:r>
                  <a:rPr lang="pt-BR" altLang="pt-BR" sz="1400" dirty="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400" dirty="0">
                  <a:latin typeface="Times New Roman" charset="0"/>
                </a:endParaRPr>
              </a:p>
            </p:txBody>
          </p:sp>
          <p:sp>
            <p:nvSpPr>
              <p:cNvPr id="211" name="Text Box 12"/>
              <p:cNvSpPr txBox="1">
                <a:spLocks noChangeArrowheads="1"/>
              </p:cNvSpPr>
              <p:nvPr/>
            </p:nvSpPr>
            <p:spPr bwMode="auto">
              <a:xfrm>
                <a:off x="9969003" y="6528681"/>
                <a:ext cx="347826" cy="30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i="1" dirty="0">
                    <a:latin typeface="Times New Roman" charset="0"/>
                    <a:sym typeface="Symbol" pitchFamily="18" charset="2"/>
                  </a:rPr>
                  <a:t></a:t>
                </a:r>
                <a:r>
                  <a:rPr lang="pt-BR" altLang="pt-BR" sz="1400" baseline="-25000" dirty="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212" name="Line 13"/>
              <p:cNvSpPr>
                <a:spLocks noChangeShapeType="1"/>
              </p:cNvSpPr>
              <p:nvPr/>
            </p:nvSpPr>
            <p:spPr bwMode="auto">
              <a:xfrm>
                <a:off x="9022988" y="6529738"/>
                <a:ext cx="27316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200"/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9363540" y="5378192"/>
                <a:ext cx="1497056" cy="1185447"/>
                <a:chOff x="9024776" y="5378192"/>
                <a:chExt cx="2174583" cy="1185447"/>
              </a:xfrm>
            </p:grpSpPr>
            <p:pic>
              <p:nvPicPr>
                <p:cNvPr id="208" name="Picture 9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96" t="9618" r="18376" b="11877"/>
                <a:stretch>
                  <a:fillRect/>
                </a:stretch>
              </p:blipFill>
              <p:spPr bwMode="auto">
                <a:xfrm>
                  <a:off x="9024776" y="5378192"/>
                  <a:ext cx="2174583" cy="118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5" name="Freeform 16"/>
                <p:cNvSpPr>
                  <a:spLocks/>
                </p:cNvSpPr>
                <p:nvPr/>
              </p:nvSpPr>
              <p:spPr bwMode="auto">
                <a:xfrm>
                  <a:off x="9184019" y="5411740"/>
                  <a:ext cx="1493909" cy="1115861"/>
                </a:xfrm>
                <a:custGeom>
                  <a:avLst/>
                  <a:gdLst>
                    <a:gd name="T0" fmla="*/ 536 w 1122"/>
                    <a:gd name="T1" fmla="*/ 1 h 1027"/>
                    <a:gd name="T2" fmla="*/ 561 w 1122"/>
                    <a:gd name="T3" fmla="*/ 1 h 1027"/>
                    <a:gd name="T4" fmla="*/ 562 w 1122"/>
                    <a:gd name="T5" fmla="*/ 1 h 1027"/>
                    <a:gd name="T6" fmla="*/ 591 w 1122"/>
                    <a:gd name="T7" fmla="*/ 1 h 1027"/>
                    <a:gd name="T8" fmla="*/ 626 w 1122"/>
                    <a:gd name="T9" fmla="*/ 1 h 1027"/>
                    <a:gd name="T10" fmla="*/ 655 w 1122"/>
                    <a:gd name="T11" fmla="*/ 1 h 1027"/>
                    <a:gd name="T12" fmla="*/ 683 w 1122"/>
                    <a:gd name="T13" fmla="*/ 1 h 1027"/>
                    <a:gd name="T14" fmla="*/ 715 w 1122"/>
                    <a:gd name="T15" fmla="*/ 1 h 1027"/>
                    <a:gd name="T16" fmla="*/ 741 w 1122"/>
                    <a:gd name="T17" fmla="*/ 1 h 1027"/>
                    <a:gd name="T18" fmla="*/ 773 w 1122"/>
                    <a:gd name="T19" fmla="*/ 1 h 1027"/>
                    <a:gd name="T20" fmla="*/ 795 w 1122"/>
                    <a:gd name="T21" fmla="*/ 0 h 1027"/>
                    <a:gd name="T22" fmla="*/ 821 w 1122"/>
                    <a:gd name="T23" fmla="*/ 0 h 1027"/>
                    <a:gd name="T24" fmla="*/ 843 w 1122"/>
                    <a:gd name="T25" fmla="*/ 1 h 1027"/>
                    <a:gd name="T26" fmla="*/ 875 w 1122"/>
                    <a:gd name="T27" fmla="*/ 1 h 1027"/>
                    <a:gd name="T28" fmla="*/ 911 w 1122"/>
                    <a:gd name="T29" fmla="*/ 1 h 1027"/>
                    <a:gd name="T30" fmla="*/ 939 w 1122"/>
                    <a:gd name="T31" fmla="*/ 1 h 1027"/>
                    <a:gd name="T32" fmla="*/ 968 w 1122"/>
                    <a:gd name="T33" fmla="*/ 1 h 1027"/>
                    <a:gd name="T34" fmla="*/ 1006 w 1122"/>
                    <a:gd name="T35" fmla="*/ 1 h 1027"/>
                    <a:gd name="T36" fmla="*/ 1034 w 1122"/>
                    <a:gd name="T37" fmla="*/ 1 h 1027"/>
                    <a:gd name="T38" fmla="*/ 1066 w 1122"/>
                    <a:gd name="T39" fmla="*/ 1 h 1027"/>
                    <a:gd name="T40" fmla="*/ 1082 w 1122"/>
                    <a:gd name="T41" fmla="*/ 1 h 1027"/>
                    <a:gd name="T42" fmla="*/ 1093 w 1122"/>
                    <a:gd name="T43" fmla="*/ 1 h 1027"/>
                    <a:gd name="T44" fmla="*/ 1093 w 1122"/>
                    <a:gd name="T45" fmla="*/ 1 h 1027"/>
                    <a:gd name="T46" fmla="*/ 0 w 1122"/>
                    <a:gd name="T47" fmla="*/ 1 h 1027"/>
                    <a:gd name="T48" fmla="*/ 125 w 1122"/>
                    <a:gd name="T49" fmla="*/ 1 h 1027"/>
                    <a:gd name="T50" fmla="*/ 188 w 1122"/>
                    <a:gd name="T51" fmla="*/ 1 h 1027"/>
                    <a:gd name="T52" fmla="*/ 236 w 1122"/>
                    <a:gd name="T53" fmla="*/ 1 h 1027"/>
                    <a:gd name="T54" fmla="*/ 274 w 1122"/>
                    <a:gd name="T55" fmla="*/ 1 h 1027"/>
                    <a:gd name="T56" fmla="*/ 303 w 1122"/>
                    <a:gd name="T57" fmla="*/ 1 h 1027"/>
                    <a:gd name="T58" fmla="*/ 346 w 1122"/>
                    <a:gd name="T59" fmla="*/ 1 h 1027"/>
                    <a:gd name="T60" fmla="*/ 380 w 1122"/>
                    <a:gd name="T61" fmla="*/ 1 h 1027"/>
                    <a:gd name="T62" fmla="*/ 413 w 1122"/>
                    <a:gd name="T63" fmla="*/ 1 h 1027"/>
                    <a:gd name="T64" fmla="*/ 444 w 1122"/>
                    <a:gd name="T65" fmla="*/ 1 h 1027"/>
                    <a:gd name="T66" fmla="*/ 490 w 1122"/>
                    <a:gd name="T67" fmla="*/ 1 h 1027"/>
                    <a:gd name="T68" fmla="*/ 536 w 1122"/>
                    <a:gd name="T69" fmla="*/ 1 h 102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122"/>
                    <a:gd name="T106" fmla="*/ 0 h 1027"/>
                    <a:gd name="T107" fmla="*/ 1122 w 1122"/>
                    <a:gd name="T108" fmla="*/ 1027 h 1027"/>
                    <a:gd name="connsiteX0" fmla="*/ 4777 w 11820"/>
                    <a:gd name="connsiteY0" fmla="*/ 5258 h 10033"/>
                    <a:gd name="connsiteX1" fmla="*/ 5036 w 11820"/>
                    <a:gd name="connsiteY1" fmla="*/ 4576 h 10033"/>
                    <a:gd name="connsiteX2" fmla="*/ 5267 w 11820"/>
                    <a:gd name="connsiteY2" fmla="*/ 3866 h 10033"/>
                    <a:gd name="connsiteX3" fmla="*/ 5526 w 11820"/>
                    <a:gd name="connsiteY3" fmla="*/ 3106 h 10033"/>
                    <a:gd name="connsiteX4" fmla="*/ 5838 w 11820"/>
                    <a:gd name="connsiteY4" fmla="*/ 2337 h 10033"/>
                    <a:gd name="connsiteX5" fmla="*/ 6096 w 11820"/>
                    <a:gd name="connsiteY5" fmla="*/ 1685 h 10033"/>
                    <a:gd name="connsiteX6" fmla="*/ 6346 w 11820"/>
                    <a:gd name="connsiteY6" fmla="*/ 1061 h 10033"/>
                    <a:gd name="connsiteX7" fmla="*/ 6631 w 11820"/>
                    <a:gd name="connsiteY7" fmla="*/ 574 h 10033"/>
                    <a:gd name="connsiteX8" fmla="*/ 6863 w 11820"/>
                    <a:gd name="connsiteY8" fmla="*/ 263 h 10033"/>
                    <a:gd name="connsiteX9" fmla="*/ 7148 w 11820"/>
                    <a:gd name="connsiteY9" fmla="*/ 39 h 10033"/>
                    <a:gd name="connsiteX10" fmla="*/ 7344 w 11820"/>
                    <a:gd name="connsiteY10" fmla="*/ 0 h 10033"/>
                    <a:gd name="connsiteX11" fmla="*/ 7576 w 11820"/>
                    <a:gd name="connsiteY11" fmla="*/ 0 h 10033"/>
                    <a:gd name="connsiteX12" fmla="*/ 7772 w 11820"/>
                    <a:gd name="connsiteY12" fmla="*/ 156 h 10033"/>
                    <a:gd name="connsiteX13" fmla="*/ 8057 w 11820"/>
                    <a:gd name="connsiteY13" fmla="*/ 438 h 10033"/>
                    <a:gd name="connsiteX14" fmla="*/ 8378 w 11820"/>
                    <a:gd name="connsiteY14" fmla="*/ 935 h 10033"/>
                    <a:gd name="connsiteX15" fmla="*/ 8627 w 11820"/>
                    <a:gd name="connsiteY15" fmla="*/ 1597 h 10033"/>
                    <a:gd name="connsiteX16" fmla="*/ 8886 w 11820"/>
                    <a:gd name="connsiteY16" fmla="*/ 2240 h 10033"/>
                    <a:gd name="connsiteX17" fmla="*/ 9225 w 11820"/>
                    <a:gd name="connsiteY17" fmla="*/ 3145 h 10033"/>
                    <a:gd name="connsiteX18" fmla="*/ 9474 w 11820"/>
                    <a:gd name="connsiteY18" fmla="*/ 3866 h 10033"/>
                    <a:gd name="connsiteX19" fmla="*/ 9759 w 11820"/>
                    <a:gd name="connsiteY19" fmla="*/ 4508 h 10033"/>
                    <a:gd name="connsiteX20" fmla="*/ 9902 w 11820"/>
                    <a:gd name="connsiteY20" fmla="*/ 4946 h 10033"/>
                    <a:gd name="connsiteX21" fmla="*/ 10000 w 11820"/>
                    <a:gd name="connsiteY21" fmla="*/ 5239 h 10033"/>
                    <a:gd name="connsiteX22" fmla="*/ 11820 w 11820"/>
                    <a:gd name="connsiteY22" fmla="*/ 10033 h 10033"/>
                    <a:gd name="connsiteX23" fmla="*/ 0 w 11820"/>
                    <a:gd name="connsiteY23" fmla="*/ 10000 h 10033"/>
                    <a:gd name="connsiteX24" fmla="*/ 1114 w 11820"/>
                    <a:gd name="connsiteY24" fmla="*/ 9864 h 10033"/>
                    <a:gd name="connsiteX25" fmla="*/ 1676 w 11820"/>
                    <a:gd name="connsiteY25" fmla="*/ 9698 h 10033"/>
                    <a:gd name="connsiteX26" fmla="*/ 2103 w 11820"/>
                    <a:gd name="connsiteY26" fmla="*/ 9562 h 10033"/>
                    <a:gd name="connsiteX27" fmla="*/ 2442 w 11820"/>
                    <a:gd name="connsiteY27" fmla="*/ 9328 h 10033"/>
                    <a:gd name="connsiteX28" fmla="*/ 2701 w 11820"/>
                    <a:gd name="connsiteY28" fmla="*/ 9114 h 10033"/>
                    <a:gd name="connsiteX29" fmla="*/ 3084 w 11820"/>
                    <a:gd name="connsiteY29" fmla="*/ 8715 h 10033"/>
                    <a:gd name="connsiteX30" fmla="*/ 3387 w 11820"/>
                    <a:gd name="connsiteY30" fmla="*/ 8315 h 10033"/>
                    <a:gd name="connsiteX31" fmla="*/ 3681 w 11820"/>
                    <a:gd name="connsiteY31" fmla="*/ 7848 h 10033"/>
                    <a:gd name="connsiteX32" fmla="*/ 3957 w 11820"/>
                    <a:gd name="connsiteY32" fmla="*/ 7313 h 10033"/>
                    <a:gd name="connsiteX33" fmla="*/ 4367 w 11820"/>
                    <a:gd name="connsiteY33" fmla="*/ 6426 h 10033"/>
                    <a:gd name="connsiteX34" fmla="*/ 4777 w 11820"/>
                    <a:gd name="connsiteY34" fmla="*/ 5258 h 10033"/>
                    <a:gd name="connsiteX0" fmla="*/ 4777 w 11820"/>
                    <a:gd name="connsiteY0" fmla="*/ 5258 h 10033"/>
                    <a:gd name="connsiteX1" fmla="*/ 5036 w 11820"/>
                    <a:gd name="connsiteY1" fmla="*/ 4576 h 10033"/>
                    <a:gd name="connsiteX2" fmla="*/ 5267 w 11820"/>
                    <a:gd name="connsiteY2" fmla="*/ 3866 h 10033"/>
                    <a:gd name="connsiteX3" fmla="*/ 5526 w 11820"/>
                    <a:gd name="connsiteY3" fmla="*/ 3106 h 10033"/>
                    <a:gd name="connsiteX4" fmla="*/ 5838 w 11820"/>
                    <a:gd name="connsiteY4" fmla="*/ 2337 h 10033"/>
                    <a:gd name="connsiteX5" fmla="*/ 6096 w 11820"/>
                    <a:gd name="connsiteY5" fmla="*/ 1685 h 10033"/>
                    <a:gd name="connsiteX6" fmla="*/ 6346 w 11820"/>
                    <a:gd name="connsiteY6" fmla="*/ 1061 h 10033"/>
                    <a:gd name="connsiteX7" fmla="*/ 6631 w 11820"/>
                    <a:gd name="connsiteY7" fmla="*/ 574 h 10033"/>
                    <a:gd name="connsiteX8" fmla="*/ 6863 w 11820"/>
                    <a:gd name="connsiteY8" fmla="*/ 263 h 10033"/>
                    <a:gd name="connsiteX9" fmla="*/ 7148 w 11820"/>
                    <a:gd name="connsiteY9" fmla="*/ 39 h 10033"/>
                    <a:gd name="connsiteX10" fmla="*/ 7344 w 11820"/>
                    <a:gd name="connsiteY10" fmla="*/ 0 h 10033"/>
                    <a:gd name="connsiteX11" fmla="*/ 7576 w 11820"/>
                    <a:gd name="connsiteY11" fmla="*/ 0 h 10033"/>
                    <a:gd name="connsiteX12" fmla="*/ 7772 w 11820"/>
                    <a:gd name="connsiteY12" fmla="*/ 156 h 10033"/>
                    <a:gd name="connsiteX13" fmla="*/ 8057 w 11820"/>
                    <a:gd name="connsiteY13" fmla="*/ 438 h 10033"/>
                    <a:gd name="connsiteX14" fmla="*/ 8378 w 11820"/>
                    <a:gd name="connsiteY14" fmla="*/ 935 h 10033"/>
                    <a:gd name="connsiteX15" fmla="*/ 8627 w 11820"/>
                    <a:gd name="connsiteY15" fmla="*/ 1597 h 10033"/>
                    <a:gd name="connsiteX16" fmla="*/ 8886 w 11820"/>
                    <a:gd name="connsiteY16" fmla="*/ 2240 h 10033"/>
                    <a:gd name="connsiteX17" fmla="*/ 9225 w 11820"/>
                    <a:gd name="connsiteY17" fmla="*/ 3145 h 10033"/>
                    <a:gd name="connsiteX18" fmla="*/ 9474 w 11820"/>
                    <a:gd name="connsiteY18" fmla="*/ 3866 h 10033"/>
                    <a:gd name="connsiteX19" fmla="*/ 9759 w 11820"/>
                    <a:gd name="connsiteY19" fmla="*/ 4508 h 10033"/>
                    <a:gd name="connsiteX20" fmla="*/ 9902 w 11820"/>
                    <a:gd name="connsiteY20" fmla="*/ 4946 h 10033"/>
                    <a:gd name="connsiteX21" fmla="*/ 10000 w 11820"/>
                    <a:gd name="connsiteY21" fmla="*/ 5239 h 10033"/>
                    <a:gd name="connsiteX22" fmla="*/ 11807 w 11820"/>
                    <a:gd name="connsiteY22" fmla="*/ 8813 h 10033"/>
                    <a:gd name="connsiteX23" fmla="*/ 11820 w 11820"/>
                    <a:gd name="connsiteY23" fmla="*/ 10033 h 10033"/>
                    <a:gd name="connsiteX24" fmla="*/ 0 w 11820"/>
                    <a:gd name="connsiteY24" fmla="*/ 10000 h 10033"/>
                    <a:gd name="connsiteX25" fmla="*/ 1114 w 11820"/>
                    <a:gd name="connsiteY25" fmla="*/ 9864 h 10033"/>
                    <a:gd name="connsiteX26" fmla="*/ 1676 w 11820"/>
                    <a:gd name="connsiteY26" fmla="*/ 9698 h 10033"/>
                    <a:gd name="connsiteX27" fmla="*/ 2103 w 11820"/>
                    <a:gd name="connsiteY27" fmla="*/ 9562 h 10033"/>
                    <a:gd name="connsiteX28" fmla="*/ 2442 w 11820"/>
                    <a:gd name="connsiteY28" fmla="*/ 9328 h 10033"/>
                    <a:gd name="connsiteX29" fmla="*/ 2701 w 11820"/>
                    <a:gd name="connsiteY29" fmla="*/ 9114 h 10033"/>
                    <a:gd name="connsiteX30" fmla="*/ 3084 w 11820"/>
                    <a:gd name="connsiteY30" fmla="*/ 8715 h 10033"/>
                    <a:gd name="connsiteX31" fmla="*/ 3387 w 11820"/>
                    <a:gd name="connsiteY31" fmla="*/ 8315 h 10033"/>
                    <a:gd name="connsiteX32" fmla="*/ 3681 w 11820"/>
                    <a:gd name="connsiteY32" fmla="*/ 7848 h 10033"/>
                    <a:gd name="connsiteX33" fmla="*/ 3957 w 11820"/>
                    <a:gd name="connsiteY33" fmla="*/ 7313 h 10033"/>
                    <a:gd name="connsiteX34" fmla="*/ 4367 w 11820"/>
                    <a:gd name="connsiteY34" fmla="*/ 6426 h 10033"/>
                    <a:gd name="connsiteX35" fmla="*/ 4777 w 11820"/>
                    <a:gd name="connsiteY35" fmla="*/ 5258 h 10033"/>
                    <a:gd name="connsiteX0" fmla="*/ 4777 w 11820"/>
                    <a:gd name="connsiteY0" fmla="*/ 5258 h 10033"/>
                    <a:gd name="connsiteX1" fmla="*/ 5036 w 11820"/>
                    <a:gd name="connsiteY1" fmla="*/ 4576 h 10033"/>
                    <a:gd name="connsiteX2" fmla="*/ 5267 w 11820"/>
                    <a:gd name="connsiteY2" fmla="*/ 3866 h 10033"/>
                    <a:gd name="connsiteX3" fmla="*/ 5526 w 11820"/>
                    <a:gd name="connsiteY3" fmla="*/ 3106 h 10033"/>
                    <a:gd name="connsiteX4" fmla="*/ 5838 w 11820"/>
                    <a:gd name="connsiteY4" fmla="*/ 2337 h 10033"/>
                    <a:gd name="connsiteX5" fmla="*/ 6096 w 11820"/>
                    <a:gd name="connsiteY5" fmla="*/ 1685 h 10033"/>
                    <a:gd name="connsiteX6" fmla="*/ 6346 w 11820"/>
                    <a:gd name="connsiteY6" fmla="*/ 1061 h 10033"/>
                    <a:gd name="connsiteX7" fmla="*/ 6631 w 11820"/>
                    <a:gd name="connsiteY7" fmla="*/ 574 h 10033"/>
                    <a:gd name="connsiteX8" fmla="*/ 6863 w 11820"/>
                    <a:gd name="connsiteY8" fmla="*/ 263 h 10033"/>
                    <a:gd name="connsiteX9" fmla="*/ 7148 w 11820"/>
                    <a:gd name="connsiteY9" fmla="*/ 39 h 10033"/>
                    <a:gd name="connsiteX10" fmla="*/ 7344 w 11820"/>
                    <a:gd name="connsiteY10" fmla="*/ 0 h 10033"/>
                    <a:gd name="connsiteX11" fmla="*/ 7576 w 11820"/>
                    <a:gd name="connsiteY11" fmla="*/ 0 h 10033"/>
                    <a:gd name="connsiteX12" fmla="*/ 7772 w 11820"/>
                    <a:gd name="connsiteY12" fmla="*/ 156 h 10033"/>
                    <a:gd name="connsiteX13" fmla="*/ 8057 w 11820"/>
                    <a:gd name="connsiteY13" fmla="*/ 438 h 10033"/>
                    <a:gd name="connsiteX14" fmla="*/ 8378 w 11820"/>
                    <a:gd name="connsiteY14" fmla="*/ 935 h 10033"/>
                    <a:gd name="connsiteX15" fmla="*/ 8627 w 11820"/>
                    <a:gd name="connsiteY15" fmla="*/ 1597 h 10033"/>
                    <a:gd name="connsiteX16" fmla="*/ 8886 w 11820"/>
                    <a:gd name="connsiteY16" fmla="*/ 2240 h 10033"/>
                    <a:gd name="connsiteX17" fmla="*/ 9225 w 11820"/>
                    <a:gd name="connsiteY17" fmla="*/ 3145 h 10033"/>
                    <a:gd name="connsiteX18" fmla="*/ 9474 w 11820"/>
                    <a:gd name="connsiteY18" fmla="*/ 3866 h 10033"/>
                    <a:gd name="connsiteX19" fmla="*/ 9759 w 11820"/>
                    <a:gd name="connsiteY19" fmla="*/ 4508 h 10033"/>
                    <a:gd name="connsiteX20" fmla="*/ 9902 w 11820"/>
                    <a:gd name="connsiteY20" fmla="*/ 4946 h 10033"/>
                    <a:gd name="connsiteX21" fmla="*/ 10000 w 11820"/>
                    <a:gd name="connsiteY21" fmla="*/ 5239 h 10033"/>
                    <a:gd name="connsiteX22" fmla="*/ 10320 w 11820"/>
                    <a:gd name="connsiteY22" fmla="*/ 7706 h 10033"/>
                    <a:gd name="connsiteX23" fmla="*/ 11807 w 11820"/>
                    <a:gd name="connsiteY23" fmla="*/ 8813 h 10033"/>
                    <a:gd name="connsiteX24" fmla="*/ 11820 w 11820"/>
                    <a:gd name="connsiteY24" fmla="*/ 10033 h 10033"/>
                    <a:gd name="connsiteX25" fmla="*/ 0 w 11820"/>
                    <a:gd name="connsiteY25" fmla="*/ 10000 h 10033"/>
                    <a:gd name="connsiteX26" fmla="*/ 1114 w 11820"/>
                    <a:gd name="connsiteY26" fmla="*/ 9864 h 10033"/>
                    <a:gd name="connsiteX27" fmla="*/ 1676 w 11820"/>
                    <a:gd name="connsiteY27" fmla="*/ 9698 h 10033"/>
                    <a:gd name="connsiteX28" fmla="*/ 2103 w 11820"/>
                    <a:gd name="connsiteY28" fmla="*/ 9562 h 10033"/>
                    <a:gd name="connsiteX29" fmla="*/ 2442 w 11820"/>
                    <a:gd name="connsiteY29" fmla="*/ 9328 h 10033"/>
                    <a:gd name="connsiteX30" fmla="*/ 2701 w 11820"/>
                    <a:gd name="connsiteY30" fmla="*/ 9114 h 10033"/>
                    <a:gd name="connsiteX31" fmla="*/ 3084 w 11820"/>
                    <a:gd name="connsiteY31" fmla="*/ 8715 h 10033"/>
                    <a:gd name="connsiteX32" fmla="*/ 3387 w 11820"/>
                    <a:gd name="connsiteY32" fmla="*/ 8315 h 10033"/>
                    <a:gd name="connsiteX33" fmla="*/ 3681 w 11820"/>
                    <a:gd name="connsiteY33" fmla="*/ 7848 h 10033"/>
                    <a:gd name="connsiteX34" fmla="*/ 3957 w 11820"/>
                    <a:gd name="connsiteY34" fmla="*/ 7313 h 10033"/>
                    <a:gd name="connsiteX35" fmla="*/ 4367 w 11820"/>
                    <a:gd name="connsiteY35" fmla="*/ 6426 h 10033"/>
                    <a:gd name="connsiteX36" fmla="*/ 4777 w 11820"/>
                    <a:gd name="connsiteY36" fmla="*/ 5258 h 10033"/>
                    <a:gd name="connsiteX0" fmla="*/ 4777 w 11820"/>
                    <a:gd name="connsiteY0" fmla="*/ 5258 h 10033"/>
                    <a:gd name="connsiteX1" fmla="*/ 5036 w 11820"/>
                    <a:gd name="connsiteY1" fmla="*/ 4576 h 10033"/>
                    <a:gd name="connsiteX2" fmla="*/ 5267 w 11820"/>
                    <a:gd name="connsiteY2" fmla="*/ 3866 h 10033"/>
                    <a:gd name="connsiteX3" fmla="*/ 5526 w 11820"/>
                    <a:gd name="connsiteY3" fmla="*/ 3106 h 10033"/>
                    <a:gd name="connsiteX4" fmla="*/ 5838 w 11820"/>
                    <a:gd name="connsiteY4" fmla="*/ 2337 h 10033"/>
                    <a:gd name="connsiteX5" fmla="*/ 6096 w 11820"/>
                    <a:gd name="connsiteY5" fmla="*/ 1685 h 10033"/>
                    <a:gd name="connsiteX6" fmla="*/ 6346 w 11820"/>
                    <a:gd name="connsiteY6" fmla="*/ 1061 h 10033"/>
                    <a:gd name="connsiteX7" fmla="*/ 6631 w 11820"/>
                    <a:gd name="connsiteY7" fmla="*/ 574 h 10033"/>
                    <a:gd name="connsiteX8" fmla="*/ 6863 w 11820"/>
                    <a:gd name="connsiteY8" fmla="*/ 263 h 10033"/>
                    <a:gd name="connsiteX9" fmla="*/ 7148 w 11820"/>
                    <a:gd name="connsiteY9" fmla="*/ 39 h 10033"/>
                    <a:gd name="connsiteX10" fmla="*/ 7344 w 11820"/>
                    <a:gd name="connsiteY10" fmla="*/ 0 h 10033"/>
                    <a:gd name="connsiteX11" fmla="*/ 7576 w 11820"/>
                    <a:gd name="connsiteY11" fmla="*/ 0 h 10033"/>
                    <a:gd name="connsiteX12" fmla="*/ 7772 w 11820"/>
                    <a:gd name="connsiteY12" fmla="*/ 156 h 10033"/>
                    <a:gd name="connsiteX13" fmla="*/ 8057 w 11820"/>
                    <a:gd name="connsiteY13" fmla="*/ 438 h 10033"/>
                    <a:gd name="connsiteX14" fmla="*/ 8378 w 11820"/>
                    <a:gd name="connsiteY14" fmla="*/ 935 h 10033"/>
                    <a:gd name="connsiteX15" fmla="*/ 8627 w 11820"/>
                    <a:gd name="connsiteY15" fmla="*/ 1597 h 10033"/>
                    <a:gd name="connsiteX16" fmla="*/ 8886 w 11820"/>
                    <a:gd name="connsiteY16" fmla="*/ 2240 h 10033"/>
                    <a:gd name="connsiteX17" fmla="*/ 9225 w 11820"/>
                    <a:gd name="connsiteY17" fmla="*/ 3145 h 10033"/>
                    <a:gd name="connsiteX18" fmla="*/ 9474 w 11820"/>
                    <a:gd name="connsiteY18" fmla="*/ 3866 h 10033"/>
                    <a:gd name="connsiteX19" fmla="*/ 9759 w 11820"/>
                    <a:gd name="connsiteY19" fmla="*/ 4508 h 10033"/>
                    <a:gd name="connsiteX20" fmla="*/ 9902 w 11820"/>
                    <a:gd name="connsiteY20" fmla="*/ 4946 h 10033"/>
                    <a:gd name="connsiteX21" fmla="*/ 10000 w 11820"/>
                    <a:gd name="connsiteY21" fmla="*/ 5239 h 10033"/>
                    <a:gd name="connsiteX22" fmla="*/ 10320 w 11820"/>
                    <a:gd name="connsiteY22" fmla="*/ 7706 h 10033"/>
                    <a:gd name="connsiteX23" fmla="*/ 11807 w 11820"/>
                    <a:gd name="connsiteY23" fmla="*/ 8813 h 10033"/>
                    <a:gd name="connsiteX24" fmla="*/ 11820 w 11820"/>
                    <a:gd name="connsiteY24" fmla="*/ 10033 h 10033"/>
                    <a:gd name="connsiteX25" fmla="*/ 0 w 11820"/>
                    <a:gd name="connsiteY25" fmla="*/ 10000 h 10033"/>
                    <a:gd name="connsiteX26" fmla="*/ 1114 w 11820"/>
                    <a:gd name="connsiteY26" fmla="*/ 9864 h 10033"/>
                    <a:gd name="connsiteX27" fmla="*/ 1676 w 11820"/>
                    <a:gd name="connsiteY27" fmla="*/ 9698 h 10033"/>
                    <a:gd name="connsiteX28" fmla="*/ 2103 w 11820"/>
                    <a:gd name="connsiteY28" fmla="*/ 9562 h 10033"/>
                    <a:gd name="connsiteX29" fmla="*/ 2442 w 11820"/>
                    <a:gd name="connsiteY29" fmla="*/ 9328 h 10033"/>
                    <a:gd name="connsiteX30" fmla="*/ 2701 w 11820"/>
                    <a:gd name="connsiteY30" fmla="*/ 9114 h 10033"/>
                    <a:gd name="connsiteX31" fmla="*/ 3084 w 11820"/>
                    <a:gd name="connsiteY31" fmla="*/ 8715 h 10033"/>
                    <a:gd name="connsiteX32" fmla="*/ 3387 w 11820"/>
                    <a:gd name="connsiteY32" fmla="*/ 8315 h 10033"/>
                    <a:gd name="connsiteX33" fmla="*/ 3681 w 11820"/>
                    <a:gd name="connsiteY33" fmla="*/ 7848 h 10033"/>
                    <a:gd name="connsiteX34" fmla="*/ 3957 w 11820"/>
                    <a:gd name="connsiteY34" fmla="*/ 7313 h 10033"/>
                    <a:gd name="connsiteX35" fmla="*/ 4367 w 11820"/>
                    <a:gd name="connsiteY35" fmla="*/ 6426 h 10033"/>
                    <a:gd name="connsiteX36" fmla="*/ 4777 w 11820"/>
                    <a:gd name="connsiteY36" fmla="*/ 5258 h 10033"/>
                    <a:gd name="connsiteX0" fmla="*/ 4777 w 11820"/>
                    <a:gd name="connsiteY0" fmla="*/ 5258 h 10033"/>
                    <a:gd name="connsiteX1" fmla="*/ 5036 w 11820"/>
                    <a:gd name="connsiteY1" fmla="*/ 4576 h 10033"/>
                    <a:gd name="connsiteX2" fmla="*/ 5267 w 11820"/>
                    <a:gd name="connsiteY2" fmla="*/ 3866 h 10033"/>
                    <a:gd name="connsiteX3" fmla="*/ 5526 w 11820"/>
                    <a:gd name="connsiteY3" fmla="*/ 3106 h 10033"/>
                    <a:gd name="connsiteX4" fmla="*/ 5838 w 11820"/>
                    <a:gd name="connsiteY4" fmla="*/ 2337 h 10033"/>
                    <a:gd name="connsiteX5" fmla="*/ 6096 w 11820"/>
                    <a:gd name="connsiteY5" fmla="*/ 1685 h 10033"/>
                    <a:gd name="connsiteX6" fmla="*/ 6346 w 11820"/>
                    <a:gd name="connsiteY6" fmla="*/ 1061 h 10033"/>
                    <a:gd name="connsiteX7" fmla="*/ 6631 w 11820"/>
                    <a:gd name="connsiteY7" fmla="*/ 574 h 10033"/>
                    <a:gd name="connsiteX8" fmla="*/ 6863 w 11820"/>
                    <a:gd name="connsiteY8" fmla="*/ 263 h 10033"/>
                    <a:gd name="connsiteX9" fmla="*/ 7148 w 11820"/>
                    <a:gd name="connsiteY9" fmla="*/ 39 h 10033"/>
                    <a:gd name="connsiteX10" fmla="*/ 7344 w 11820"/>
                    <a:gd name="connsiteY10" fmla="*/ 0 h 10033"/>
                    <a:gd name="connsiteX11" fmla="*/ 7576 w 11820"/>
                    <a:gd name="connsiteY11" fmla="*/ 0 h 10033"/>
                    <a:gd name="connsiteX12" fmla="*/ 7772 w 11820"/>
                    <a:gd name="connsiteY12" fmla="*/ 156 h 10033"/>
                    <a:gd name="connsiteX13" fmla="*/ 8057 w 11820"/>
                    <a:gd name="connsiteY13" fmla="*/ 438 h 10033"/>
                    <a:gd name="connsiteX14" fmla="*/ 8378 w 11820"/>
                    <a:gd name="connsiteY14" fmla="*/ 935 h 10033"/>
                    <a:gd name="connsiteX15" fmla="*/ 8627 w 11820"/>
                    <a:gd name="connsiteY15" fmla="*/ 1597 h 10033"/>
                    <a:gd name="connsiteX16" fmla="*/ 8886 w 11820"/>
                    <a:gd name="connsiteY16" fmla="*/ 2240 h 10033"/>
                    <a:gd name="connsiteX17" fmla="*/ 9225 w 11820"/>
                    <a:gd name="connsiteY17" fmla="*/ 3145 h 10033"/>
                    <a:gd name="connsiteX18" fmla="*/ 9474 w 11820"/>
                    <a:gd name="connsiteY18" fmla="*/ 3866 h 10033"/>
                    <a:gd name="connsiteX19" fmla="*/ 9759 w 11820"/>
                    <a:gd name="connsiteY19" fmla="*/ 4508 h 10033"/>
                    <a:gd name="connsiteX20" fmla="*/ 9902 w 11820"/>
                    <a:gd name="connsiteY20" fmla="*/ 4946 h 10033"/>
                    <a:gd name="connsiteX21" fmla="*/ 10000 w 11820"/>
                    <a:gd name="connsiteY21" fmla="*/ 5239 h 10033"/>
                    <a:gd name="connsiteX22" fmla="*/ 10320 w 11820"/>
                    <a:gd name="connsiteY22" fmla="*/ 7706 h 10033"/>
                    <a:gd name="connsiteX23" fmla="*/ 11807 w 11820"/>
                    <a:gd name="connsiteY23" fmla="*/ 8813 h 10033"/>
                    <a:gd name="connsiteX24" fmla="*/ 11820 w 11820"/>
                    <a:gd name="connsiteY24" fmla="*/ 10033 h 10033"/>
                    <a:gd name="connsiteX25" fmla="*/ 0 w 11820"/>
                    <a:gd name="connsiteY25" fmla="*/ 10000 h 10033"/>
                    <a:gd name="connsiteX26" fmla="*/ 1114 w 11820"/>
                    <a:gd name="connsiteY26" fmla="*/ 9864 h 10033"/>
                    <a:gd name="connsiteX27" fmla="*/ 1676 w 11820"/>
                    <a:gd name="connsiteY27" fmla="*/ 9698 h 10033"/>
                    <a:gd name="connsiteX28" fmla="*/ 2103 w 11820"/>
                    <a:gd name="connsiteY28" fmla="*/ 9562 h 10033"/>
                    <a:gd name="connsiteX29" fmla="*/ 2442 w 11820"/>
                    <a:gd name="connsiteY29" fmla="*/ 9328 h 10033"/>
                    <a:gd name="connsiteX30" fmla="*/ 2701 w 11820"/>
                    <a:gd name="connsiteY30" fmla="*/ 9114 h 10033"/>
                    <a:gd name="connsiteX31" fmla="*/ 3084 w 11820"/>
                    <a:gd name="connsiteY31" fmla="*/ 8715 h 10033"/>
                    <a:gd name="connsiteX32" fmla="*/ 3387 w 11820"/>
                    <a:gd name="connsiteY32" fmla="*/ 8315 h 10033"/>
                    <a:gd name="connsiteX33" fmla="*/ 3681 w 11820"/>
                    <a:gd name="connsiteY33" fmla="*/ 7848 h 10033"/>
                    <a:gd name="connsiteX34" fmla="*/ 3957 w 11820"/>
                    <a:gd name="connsiteY34" fmla="*/ 7313 h 10033"/>
                    <a:gd name="connsiteX35" fmla="*/ 4367 w 11820"/>
                    <a:gd name="connsiteY35" fmla="*/ 6426 h 10033"/>
                    <a:gd name="connsiteX36" fmla="*/ 4777 w 11820"/>
                    <a:gd name="connsiteY36" fmla="*/ 5258 h 10033"/>
                    <a:gd name="connsiteX0" fmla="*/ 4777 w 11820"/>
                    <a:gd name="connsiteY0" fmla="*/ 5258 h 10033"/>
                    <a:gd name="connsiteX1" fmla="*/ 5036 w 11820"/>
                    <a:gd name="connsiteY1" fmla="*/ 4576 h 10033"/>
                    <a:gd name="connsiteX2" fmla="*/ 5267 w 11820"/>
                    <a:gd name="connsiteY2" fmla="*/ 3866 h 10033"/>
                    <a:gd name="connsiteX3" fmla="*/ 5526 w 11820"/>
                    <a:gd name="connsiteY3" fmla="*/ 3106 h 10033"/>
                    <a:gd name="connsiteX4" fmla="*/ 5838 w 11820"/>
                    <a:gd name="connsiteY4" fmla="*/ 2337 h 10033"/>
                    <a:gd name="connsiteX5" fmla="*/ 6096 w 11820"/>
                    <a:gd name="connsiteY5" fmla="*/ 1685 h 10033"/>
                    <a:gd name="connsiteX6" fmla="*/ 6346 w 11820"/>
                    <a:gd name="connsiteY6" fmla="*/ 1061 h 10033"/>
                    <a:gd name="connsiteX7" fmla="*/ 6631 w 11820"/>
                    <a:gd name="connsiteY7" fmla="*/ 574 h 10033"/>
                    <a:gd name="connsiteX8" fmla="*/ 6863 w 11820"/>
                    <a:gd name="connsiteY8" fmla="*/ 263 h 10033"/>
                    <a:gd name="connsiteX9" fmla="*/ 7148 w 11820"/>
                    <a:gd name="connsiteY9" fmla="*/ 39 h 10033"/>
                    <a:gd name="connsiteX10" fmla="*/ 7344 w 11820"/>
                    <a:gd name="connsiteY10" fmla="*/ 0 h 10033"/>
                    <a:gd name="connsiteX11" fmla="*/ 7576 w 11820"/>
                    <a:gd name="connsiteY11" fmla="*/ 0 h 10033"/>
                    <a:gd name="connsiteX12" fmla="*/ 7772 w 11820"/>
                    <a:gd name="connsiteY12" fmla="*/ 156 h 10033"/>
                    <a:gd name="connsiteX13" fmla="*/ 8057 w 11820"/>
                    <a:gd name="connsiteY13" fmla="*/ 438 h 10033"/>
                    <a:gd name="connsiteX14" fmla="*/ 8378 w 11820"/>
                    <a:gd name="connsiteY14" fmla="*/ 935 h 10033"/>
                    <a:gd name="connsiteX15" fmla="*/ 8627 w 11820"/>
                    <a:gd name="connsiteY15" fmla="*/ 1597 h 10033"/>
                    <a:gd name="connsiteX16" fmla="*/ 8886 w 11820"/>
                    <a:gd name="connsiteY16" fmla="*/ 2240 h 10033"/>
                    <a:gd name="connsiteX17" fmla="*/ 9225 w 11820"/>
                    <a:gd name="connsiteY17" fmla="*/ 3145 h 10033"/>
                    <a:gd name="connsiteX18" fmla="*/ 9474 w 11820"/>
                    <a:gd name="connsiteY18" fmla="*/ 3866 h 10033"/>
                    <a:gd name="connsiteX19" fmla="*/ 9759 w 11820"/>
                    <a:gd name="connsiteY19" fmla="*/ 4508 h 10033"/>
                    <a:gd name="connsiteX20" fmla="*/ 9902 w 11820"/>
                    <a:gd name="connsiteY20" fmla="*/ 4946 h 10033"/>
                    <a:gd name="connsiteX21" fmla="*/ 10000 w 11820"/>
                    <a:gd name="connsiteY21" fmla="*/ 5239 h 10033"/>
                    <a:gd name="connsiteX22" fmla="*/ 10320 w 11820"/>
                    <a:gd name="connsiteY22" fmla="*/ 7706 h 10033"/>
                    <a:gd name="connsiteX23" fmla="*/ 11217 w 11820"/>
                    <a:gd name="connsiteY23" fmla="*/ 8004 h 10033"/>
                    <a:gd name="connsiteX24" fmla="*/ 11807 w 11820"/>
                    <a:gd name="connsiteY24" fmla="*/ 8813 h 10033"/>
                    <a:gd name="connsiteX25" fmla="*/ 11820 w 11820"/>
                    <a:gd name="connsiteY25" fmla="*/ 10033 h 10033"/>
                    <a:gd name="connsiteX26" fmla="*/ 0 w 11820"/>
                    <a:gd name="connsiteY26" fmla="*/ 10000 h 10033"/>
                    <a:gd name="connsiteX27" fmla="*/ 1114 w 11820"/>
                    <a:gd name="connsiteY27" fmla="*/ 9864 h 10033"/>
                    <a:gd name="connsiteX28" fmla="*/ 1676 w 11820"/>
                    <a:gd name="connsiteY28" fmla="*/ 9698 h 10033"/>
                    <a:gd name="connsiteX29" fmla="*/ 2103 w 11820"/>
                    <a:gd name="connsiteY29" fmla="*/ 9562 h 10033"/>
                    <a:gd name="connsiteX30" fmla="*/ 2442 w 11820"/>
                    <a:gd name="connsiteY30" fmla="*/ 9328 h 10033"/>
                    <a:gd name="connsiteX31" fmla="*/ 2701 w 11820"/>
                    <a:gd name="connsiteY31" fmla="*/ 9114 h 10033"/>
                    <a:gd name="connsiteX32" fmla="*/ 3084 w 11820"/>
                    <a:gd name="connsiteY32" fmla="*/ 8715 h 10033"/>
                    <a:gd name="connsiteX33" fmla="*/ 3387 w 11820"/>
                    <a:gd name="connsiteY33" fmla="*/ 8315 h 10033"/>
                    <a:gd name="connsiteX34" fmla="*/ 3681 w 11820"/>
                    <a:gd name="connsiteY34" fmla="*/ 7848 h 10033"/>
                    <a:gd name="connsiteX35" fmla="*/ 3957 w 11820"/>
                    <a:gd name="connsiteY35" fmla="*/ 7313 h 10033"/>
                    <a:gd name="connsiteX36" fmla="*/ 4367 w 11820"/>
                    <a:gd name="connsiteY36" fmla="*/ 6426 h 10033"/>
                    <a:gd name="connsiteX37" fmla="*/ 4777 w 11820"/>
                    <a:gd name="connsiteY37" fmla="*/ 5258 h 10033"/>
                    <a:gd name="connsiteX0" fmla="*/ 4777 w 11820"/>
                    <a:gd name="connsiteY0" fmla="*/ 5258 h 10033"/>
                    <a:gd name="connsiteX1" fmla="*/ 5036 w 11820"/>
                    <a:gd name="connsiteY1" fmla="*/ 4576 h 10033"/>
                    <a:gd name="connsiteX2" fmla="*/ 5267 w 11820"/>
                    <a:gd name="connsiteY2" fmla="*/ 3866 h 10033"/>
                    <a:gd name="connsiteX3" fmla="*/ 5526 w 11820"/>
                    <a:gd name="connsiteY3" fmla="*/ 3106 h 10033"/>
                    <a:gd name="connsiteX4" fmla="*/ 5838 w 11820"/>
                    <a:gd name="connsiteY4" fmla="*/ 2337 h 10033"/>
                    <a:gd name="connsiteX5" fmla="*/ 6096 w 11820"/>
                    <a:gd name="connsiteY5" fmla="*/ 1685 h 10033"/>
                    <a:gd name="connsiteX6" fmla="*/ 6346 w 11820"/>
                    <a:gd name="connsiteY6" fmla="*/ 1061 h 10033"/>
                    <a:gd name="connsiteX7" fmla="*/ 6631 w 11820"/>
                    <a:gd name="connsiteY7" fmla="*/ 574 h 10033"/>
                    <a:gd name="connsiteX8" fmla="*/ 6863 w 11820"/>
                    <a:gd name="connsiteY8" fmla="*/ 263 h 10033"/>
                    <a:gd name="connsiteX9" fmla="*/ 7148 w 11820"/>
                    <a:gd name="connsiteY9" fmla="*/ 39 h 10033"/>
                    <a:gd name="connsiteX10" fmla="*/ 7344 w 11820"/>
                    <a:gd name="connsiteY10" fmla="*/ 0 h 10033"/>
                    <a:gd name="connsiteX11" fmla="*/ 7576 w 11820"/>
                    <a:gd name="connsiteY11" fmla="*/ 0 h 10033"/>
                    <a:gd name="connsiteX12" fmla="*/ 7772 w 11820"/>
                    <a:gd name="connsiteY12" fmla="*/ 156 h 10033"/>
                    <a:gd name="connsiteX13" fmla="*/ 8057 w 11820"/>
                    <a:gd name="connsiteY13" fmla="*/ 438 h 10033"/>
                    <a:gd name="connsiteX14" fmla="*/ 8378 w 11820"/>
                    <a:gd name="connsiteY14" fmla="*/ 935 h 10033"/>
                    <a:gd name="connsiteX15" fmla="*/ 8627 w 11820"/>
                    <a:gd name="connsiteY15" fmla="*/ 1597 h 10033"/>
                    <a:gd name="connsiteX16" fmla="*/ 8886 w 11820"/>
                    <a:gd name="connsiteY16" fmla="*/ 2240 h 10033"/>
                    <a:gd name="connsiteX17" fmla="*/ 9225 w 11820"/>
                    <a:gd name="connsiteY17" fmla="*/ 3145 h 10033"/>
                    <a:gd name="connsiteX18" fmla="*/ 9474 w 11820"/>
                    <a:gd name="connsiteY18" fmla="*/ 3866 h 10033"/>
                    <a:gd name="connsiteX19" fmla="*/ 9759 w 11820"/>
                    <a:gd name="connsiteY19" fmla="*/ 4508 h 10033"/>
                    <a:gd name="connsiteX20" fmla="*/ 9902 w 11820"/>
                    <a:gd name="connsiteY20" fmla="*/ 4946 h 10033"/>
                    <a:gd name="connsiteX21" fmla="*/ 10000 w 11820"/>
                    <a:gd name="connsiteY21" fmla="*/ 5239 h 10033"/>
                    <a:gd name="connsiteX22" fmla="*/ 10474 w 11820"/>
                    <a:gd name="connsiteY22" fmla="*/ 6557 h 10033"/>
                    <a:gd name="connsiteX23" fmla="*/ 10320 w 11820"/>
                    <a:gd name="connsiteY23" fmla="*/ 7706 h 10033"/>
                    <a:gd name="connsiteX24" fmla="*/ 11217 w 11820"/>
                    <a:gd name="connsiteY24" fmla="*/ 8004 h 10033"/>
                    <a:gd name="connsiteX25" fmla="*/ 11807 w 11820"/>
                    <a:gd name="connsiteY25" fmla="*/ 8813 h 10033"/>
                    <a:gd name="connsiteX26" fmla="*/ 11820 w 11820"/>
                    <a:gd name="connsiteY26" fmla="*/ 10033 h 10033"/>
                    <a:gd name="connsiteX27" fmla="*/ 0 w 11820"/>
                    <a:gd name="connsiteY27" fmla="*/ 10000 h 10033"/>
                    <a:gd name="connsiteX28" fmla="*/ 1114 w 11820"/>
                    <a:gd name="connsiteY28" fmla="*/ 9864 h 10033"/>
                    <a:gd name="connsiteX29" fmla="*/ 1676 w 11820"/>
                    <a:gd name="connsiteY29" fmla="*/ 9698 h 10033"/>
                    <a:gd name="connsiteX30" fmla="*/ 2103 w 11820"/>
                    <a:gd name="connsiteY30" fmla="*/ 9562 h 10033"/>
                    <a:gd name="connsiteX31" fmla="*/ 2442 w 11820"/>
                    <a:gd name="connsiteY31" fmla="*/ 9328 h 10033"/>
                    <a:gd name="connsiteX32" fmla="*/ 2701 w 11820"/>
                    <a:gd name="connsiteY32" fmla="*/ 9114 h 10033"/>
                    <a:gd name="connsiteX33" fmla="*/ 3084 w 11820"/>
                    <a:gd name="connsiteY33" fmla="*/ 8715 h 10033"/>
                    <a:gd name="connsiteX34" fmla="*/ 3387 w 11820"/>
                    <a:gd name="connsiteY34" fmla="*/ 8315 h 10033"/>
                    <a:gd name="connsiteX35" fmla="*/ 3681 w 11820"/>
                    <a:gd name="connsiteY35" fmla="*/ 7848 h 10033"/>
                    <a:gd name="connsiteX36" fmla="*/ 3957 w 11820"/>
                    <a:gd name="connsiteY36" fmla="*/ 7313 h 10033"/>
                    <a:gd name="connsiteX37" fmla="*/ 4367 w 11820"/>
                    <a:gd name="connsiteY37" fmla="*/ 6426 h 10033"/>
                    <a:gd name="connsiteX38" fmla="*/ 4777 w 11820"/>
                    <a:gd name="connsiteY38" fmla="*/ 5258 h 10033"/>
                    <a:gd name="connsiteX0" fmla="*/ 4777 w 11820"/>
                    <a:gd name="connsiteY0" fmla="*/ 5258 h 10033"/>
                    <a:gd name="connsiteX1" fmla="*/ 5036 w 11820"/>
                    <a:gd name="connsiteY1" fmla="*/ 4576 h 10033"/>
                    <a:gd name="connsiteX2" fmla="*/ 5267 w 11820"/>
                    <a:gd name="connsiteY2" fmla="*/ 3866 h 10033"/>
                    <a:gd name="connsiteX3" fmla="*/ 5526 w 11820"/>
                    <a:gd name="connsiteY3" fmla="*/ 3106 h 10033"/>
                    <a:gd name="connsiteX4" fmla="*/ 5838 w 11820"/>
                    <a:gd name="connsiteY4" fmla="*/ 2337 h 10033"/>
                    <a:gd name="connsiteX5" fmla="*/ 6096 w 11820"/>
                    <a:gd name="connsiteY5" fmla="*/ 1685 h 10033"/>
                    <a:gd name="connsiteX6" fmla="*/ 6346 w 11820"/>
                    <a:gd name="connsiteY6" fmla="*/ 1061 h 10033"/>
                    <a:gd name="connsiteX7" fmla="*/ 6631 w 11820"/>
                    <a:gd name="connsiteY7" fmla="*/ 574 h 10033"/>
                    <a:gd name="connsiteX8" fmla="*/ 6863 w 11820"/>
                    <a:gd name="connsiteY8" fmla="*/ 263 h 10033"/>
                    <a:gd name="connsiteX9" fmla="*/ 7148 w 11820"/>
                    <a:gd name="connsiteY9" fmla="*/ 39 h 10033"/>
                    <a:gd name="connsiteX10" fmla="*/ 7344 w 11820"/>
                    <a:gd name="connsiteY10" fmla="*/ 0 h 10033"/>
                    <a:gd name="connsiteX11" fmla="*/ 7576 w 11820"/>
                    <a:gd name="connsiteY11" fmla="*/ 0 h 10033"/>
                    <a:gd name="connsiteX12" fmla="*/ 7772 w 11820"/>
                    <a:gd name="connsiteY12" fmla="*/ 156 h 10033"/>
                    <a:gd name="connsiteX13" fmla="*/ 8057 w 11820"/>
                    <a:gd name="connsiteY13" fmla="*/ 438 h 10033"/>
                    <a:gd name="connsiteX14" fmla="*/ 8378 w 11820"/>
                    <a:gd name="connsiteY14" fmla="*/ 935 h 10033"/>
                    <a:gd name="connsiteX15" fmla="*/ 8627 w 11820"/>
                    <a:gd name="connsiteY15" fmla="*/ 1597 h 10033"/>
                    <a:gd name="connsiteX16" fmla="*/ 8886 w 11820"/>
                    <a:gd name="connsiteY16" fmla="*/ 2240 h 10033"/>
                    <a:gd name="connsiteX17" fmla="*/ 9225 w 11820"/>
                    <a:gd name="connsiteY17" fmla="*/ 3145 h 10033"/>
                    <a:gd name="connsiteX18" fmla="*/ 9474 w 11820"/>
                    <a:gd name="connsiteY18" fmla="*/ 3866 h 10033"/>
                    <a:gd name="connsiteX19" fmla="*/ 9759 w 11820"/>
                    <a:gd name="connsiteY19" fmla="*/ 4508 h 10033"/>
                    <a:gd name="connsiteX20" fmla="*/ 9902 w 11820"/>
                    <a:gd name="connsiteY20" fmla="*/ 4946 h 10033"/>
                    <a:gd name="connsiteX21" fmla="*/ 10000 w 11820"/>
                    <a:gd name="connsiteY21" fmla="*/ 5239 h 10033"/>
                    <a:gd name="connsiteX22" fmla="*/ 10474 w 11820"/>
                    <a:gd name="connsiteY22" fmla="*/ 6557 h 10033"/>
                    <a:gd name="connsiteX23" fmla="*/ 10833 w 11820"/>
                    <a:gd name="connsiteY23" fmla="*/ 7280 h 10033"/>
                    <a:gd name="connsiteX24" fmla="*/ 11217 w 11820"/>
                    <a:gd name="connsiteY24" fmla="*/ 8004 h 10033"/>
                    <a:gd name="connsiteX25" fmla="*/ 11807 w 11820"/>
                    <a:gd name="connsiteY25" fmla="*/ 8813 h 10033"/>
                    <a:gd name="connsiteX26" fmla="*/ 11820 w 11820"/>
                    <a:gd name="connsiteY26" fmla="*/ 10033 h 10033"/>
                    <a:gd name="connsiteX27" fmla="*/ 0 w 11820"/>
                    <a:gd name="connsiteY27" fmla="*/ 10000 h 10033"/>
                    <a:gd name="connsiteX28" fmla="*/ 1114 w 11820"/>
                    <a:gd name="connsiteY28" fmla="*/ 9864 h 10033"/>
                    <a:gd name="connsiteX29" fmla="*/ 1676 w 11820"/>
                    <a:gd name="connsiteY29" fmla="*/ 9698 h 10033"/>
                    <a:gd name="connsiteX30" fmla="*/ 2103 w 11820"/>
                    <a:gd name="connsiteY30" fmla="*/ 9562 h 10033"/>
                    <a:gd name="connsiteX31" fmla="*/ 2442 w 11820"/>
                    <a:gd name="connsiteY31" fmla="*/ 9328 h 10033"/>
                    <a:gd name="connsiteX32" fmla="*/ 2701 w 11820"/>
                    <a:gd name="connsiteY32" fmla="*/ 9114 h 10033"/>
                    <a:gd name="connsiteX33" fmla="*/ 3084 w 11820"/>
                    <a:gd name="connsiteY33" fmla="*/ 8715 h 10033"/>
                    <a:gd name="connsiteX34" fmla="*/ 3387 w 11820"/>
                    <a:gd name="connsiteY34" fmla="*/ 8315 h 10033"/>
                    <a:gd name="connsiteX35" fmla="*/ 3681 w 11820"/>
                    <a:gd name="connsiteY35" fmla="*/ 7848 h 10033"/>
                    <a:gd name="connsiteX36" fmla="*/ 3957 w 11820"/>
                    <a:gd name="connsiteY36" fmla="*/ 7313 h 10033"/>
                    <a:gd name="connsiteX37" fmla="*/ 4367 w 11820"/>
                    <a:gd name="connsiteY37" fmla="*/ 6426 h 10033"/>
                    <a:gd name="connsiteX38" fmla="*/ 4777 w 11820"/>
                    <a:gd name="connsiteY38" fmla="*/ 5258 h 10033"/>
                    <a:gd name="connsiteX0" fmla="*/ 4777 w 11820"/>
                    <a:gd name="connsiteY0" fmla="*/ 5258 h 10033"/>
                    <a:gd name="connsiteX1" fmla="*/ 5036 w 11820"/>
                    <a:gd name="connsiteY1" fmla="*/ 4576 h 10033"/>
                    <a:gd name="connsiteX2" fmla="*/ 5267 w 11820"/>
                    <a:gd name="connsiteY2" fmla="*/ 3866 h 10033"/>
                    <a:gd name="connsiteX3" fmla="*/ 5526 w 11820"/>
                    <a:gd name="connsiteY3" fmla="*/ 3106 h 10033"/>
                    <a:gd name="connsiteX4" fmla="*/ 5838 w 11820"/>
                    <a:gd name="connsiteY4" fmla="*/ 2337 h 10033"/>
                    <a:gd name="connsiteX5" fmla="*/ 6096 w 11820"/>
                    <a:gd name="connsiteY5" fmla="*/ 1685 h 10033"/>
                    <a:gd name="connsiteX6" fmla="*/ 6346 w 11820"/>
                    <a:gd name="connsiteY6" fmla="*/ 1061 h 10033"/>
                    <a:gd name="connsiteX7" fmla="*/ 6631 w 11820"/>
                    <a:gd name="connsiteY7" fmla="*/ 574 h 10033"/>
                    <a:gd name="connsiteX8" fmla="*/ 6863 w 11820"/>
                    <a:gd name="connsiteY8" fmla="*/ 263 h 10033"/>
                    <a:gd name="connsiteX9" fmla="*/ 7148 w 11820"/>
                    <a:gd name="connsiteY9" fmla="*/ 39 h 10033"/>
                    <a:gd name="connsiteX10" fmla="*/ 7344 w 11820"/>
                    <a:gd name="connsiteY10" fmla="*/ 0 h 10033"/>
                    <a:gd name="connsiteX11" fmla="*/ 7576 w 11820"/>
                    <a:gd name="connsiteY11" fmla="*/ 0 h 10033"/>
                    <a:gd name="connsiteX12" fmla="*/ 7772 w 11820"/>
                    <a:gd name="connsiteY12" fmla="*/ 156 h 10033"/>
                    <a:gd name="connsiteX13" fmla="*/ 8057 w 11820"/>
                    <a:gd name="connsiteY13" fmla="*/ 438 h 10033"/>
                    <a:gd name="connsiteX14" fmla="*/ 8378 w 11820"/>
                    <a:gd name="connsiteY14" fmla="*/ 935 h 10033"/>
                    <a:gd name="connsiteX15" fmla="*/ 8627 w 11820"/>
                    <a:gd name="connsiteY15" fmla="*/ 1597 h 10033"/>
                    <a:gd name="connsiteX16" fmla="*/ 8886 w 11820"/>
                    <a:gd name="connsiteY16" fmla="*/ 2240 h 10033"/>
                    <a:gd name="connsiteX17" fmla="*/ 9225 w 11820"/>
                    <a:gd name="connsiteY17" fmla="*/ 3145 h 10033"/>
                    <a:gd name="connsiteX18" fmla="*/ 9474 w 11820"/>
                    <a:gd name="connsiteY18" fmla="*/ 3866 h 10033"/>
                    <a:gd name="connsiteX19" fmla="*/ 9759 w 11820"/>
                    <a:gd name="connsiteY19" fmla="*/ 4508 h 10033"/>
                    <a:gd name="connsiteX20" fmla="*/ 9902 w 11820"/>
                    <a:gd name="connsiteY20" fmla="*/ 4946 h 10033"/>
                    <a:gd name="connsiteX21" fmla="*/ 10000 w 11820"/>
                    <a:gd name="connsiteY21" fmla="*/ 5239 h 10033"/>
                    <a:gd name="connsiteX22" fmla="*/ 10474 w 11820"/>
                    <a:gd name="connsiteY22" fmla="*/ 6557 h 10033"/>
                    <a:gd name="connsiteX23" fmla="*/ 10833 w 11820"/>
                    <a:gd name="connsiteY23" fmla="*/ 7280 h 10033"/>
                    <a:gd name="connsiteX24" fmla="*/ 11217 w 11820"/>
                    <a:gd name="connsiteY24" fmla="*/ 8004 h 10033"/>
                    <a:gd name="connsiteX25" fmla="*/ 11807 w 11820"/>
                    <a:gd name="connsiteY25" fmla="*/ 8813 h 10033"/>
                    <a:gd name="connsiteX26" fmla="*/ 11820 w 11820"/>
                    <a:gd name="connsiteY26" fmla="*/ 10033 h 10033"/>
                    <a:gd name="connsiteX27" fmla="*/ 0 w 11820"/>
                    <a:gd name="connsiteY27" fmla="*/ 10000 h 10033"/>
                    <a:gd name="connsiteX28" fmla="*/ 1114 w 11820"/>
                    <a:gd name="connsiteY28" fmla="*/ 9864 h 10033"/>
                    <a:gd name="connsiteX29" fmla="*/ 1676 w 11820"/>
                    <a:gd name="connsiteY29" fmla="*/ 9698 h 10033"/>
                    <a:gd name="connsiteX30" fmla="*/ 2103 w 11820"/>
                    <a:gd name="connsiteY30" fmla="*/ 9562 h 10033"/>
                    <a:gd name="connsiteX31" fmla="*/ 2442 w 11820"/>
                    <a:gd name="connsiteY31" fmla="*/ 9328 h 10033"/>
                    <a:gd name="connsiteX32" fmla="*/ 2701 w 11820"/>
                    <a:gd name="connsiteY32" fmla="*/ 9114 h 10033"/>
                    <a:gd name="connsiteX33" fmla="*/ 3084 w 11820"/>
                    <a:gd name="connsiteY33" fmla="*/ 8715 h 10033"/>
                    <a:gd name="connsiteX34" fmla="*/ 3387 w 11820"/>
                    <a:gd name="connsiteY34" fmla="*/ 8315 h 10033"/>
                    <a:gd name="connsiteX35" fmla="*/ 3681 w 11820"/>
                    <a:gd name="connsiteY35" fmla="*/ 7848 h 10033"/>
                    <a:gd name="connsiteX36" fmla="*/ 3957 w 11820"/>
                    <a:gd name="connsiteY36" fmla="*/ 7313 h 10033"/>
                    <a:gd name="connsiteX37" fmla="*/ 4367 w 11820"/>
                    <a:gd name="connsiteY37" fmla="*/ 6426 h 10033"/>
                    <a:gd name="connsiteX38" fmla="*/ 4777 w 11820"/>
                    <a:gd name="connsiteY38" fmla="*/ 5258 h 10033"/>
                    <a:gd name="connsiteX0" fmla="*/ 4777 w 11820"/>
                    <a:gd name="connsiteY0" fmla="*/ 5258 h 10033"/>
                    <a:gd name="connsiteX1" fmla="*/ 5036 w 11820"/>
                    <a:gd name="connsiteY1" fmla="*/ 4576 h 10033"/>
                    <a:gd name="connsiteX2" fmla="*/ 5267 w 11820"/>
                    <a:gd name="connsiteY2" fmla="*/ 3866 h 10033"/>
                    <a:gd name="connsiteX3" fmla="*/ 5526 w 11820"/>
                    <a:gd name="connsiteY3" fmla="*/ 3106 h 10033"/>
                    <a:gd name="connsiteX4" fmla="*/ 5838 w 11820"/>
                    <a:gd name="connsiteY4" fmla="*/ 2337 h 10033"/>
                    <a:gd name="connsiteX5" fmla="*/ 6096 w 11820"/>
                    <a:gd name="connsiteY5" fmla="*/ 1685 h 10033"/>
                    <a:gd name="connsiteX6" fmla="*/ 6346 w 11820"/>
                    <a:gd name="connsiteY6" fmla="*/ 1061 h 10033"/>
                    <a:gd name="connsiteX7" fmla="*/ 6631 w 11820"/>
                    <a:gd name="connsiteY7" fmla="*/ 574 h 10033"/>
                    <a:gd name="connsiteX8" fmla="*/ 6863 w 11820"/>
                    <a:gd name="connsiteY8" fmla="*/ 263 h 10033"/>
                    <a:gd name="connsiteX9" fmla="*/ 7148 w 11820"/>
                    <a:gd name="connsiteY9" fmla="*/ 39 h 10033"/>
                    <a:gd name="connsiteX10" fmla="*/ 7344 w 11820"/>
                    <a:gd name="connsiteY10" fmla="*/ 0 h 10033"/>
                    <a:gd name="connsiteX11" fmla="*/ 7576 w 11820"/>
                    <a:gd name="connsiteY11" fmla="*/ 0 h 10033"/>
                    <a:gd name="connsiteX12" fmla="*/ 7772 w 11820"/>
                    <a:gd name="connsiteY12" fmla="*/ 156 h 10033"/>
                    <a:gd name="connsiteX13" fmla="*/ 8057 w 11820"/>
                    <a:gd name="connsiteY13" fmla="*/ 438 h 10033"/>
                    <a:gd name="connsiteX14" fmla="*/ 8378 w 11820"/>
                    <a:gd name="connsiteY14" fmla="*/ 935 h 10033"/>
                    <a:gd name="connsiteX15" fmla="*/ 8627 w 11820"/>
                    <a:gd name="connsiteY15" fmla="*/ 1597 h 10033"/>
                    <a:gd name="connsiteX16" fmla="*/ 8886 w 11820"/>
                    <a:gd name="connsiteY16" fmla="*/ 2240 h 10033"/>
                    <a:gd name="connsiteX17" fmla="*/ 9225 w 11820"/>
                    <a:gd name="connsiteY17" fmla="*/ 3145 h 10033"/>
                    <a:gd name="connsiteX18" fmla="*/ 9474 w 11820"/>
                    <a:gd name="connsiteY18" fmla="*/ 3866 h 10033"/>
                    <a:gd name="connsiteX19" fmla="*/ 9759 w 11820"/>
                    <a:gd name="connsiteY19" fmla="*/ 4508 h 10033"/>
                    <a:gd name="connsiteX20" fmla="*/ 9902 w 11820"/>
                    <a:gd name="connsiteY20" fmla="*/ 4946 h 10033"/>
                    <a:gd name="connsiteX21" fmla="*/ 10000 w 11820"/>
                    <a:gd name="connsiteY21" fmla="*/ 5239 h 10033"/>
                    <a:gd name="connsiteX22" fmla="*/ 10474 w 11820"/>
                    <a:gd name="connsiteY22" fmla="*/ 6557 h 10033"/>
                    <a:gd name="connsiteX23" fmla="*/ 10833 w 11820"/>
                    <a:gd name="connsiteY23" fmla="*/ 7280 h 10033"/>
                    <a:gd name="connsiteX24" fmla="*/ 11217 w 11820"/>
                    <a:gd name="connsiteY24" fmla="*/ 8004 h 10033"/>
                    <a:gd name="connsiteX25" fmla="*/ 11807 w 11820"/>
                    <a:gd name="connsiteY25" fmla="*/ 8813 h 10033"/>
                    <a:gd name="connsiteX26" fmla="*/ 11820 w 11820"/>
                    <a:gd name="connsiteY26" fmla="*/ 10033 h 10033"/>
                    <a:gd name="connsiteX27" fmla="*/ 0 w 11820"/>
                    <a:gd name="connsiteY27" fmla="*/ 10000 h 10033"/>
                    <a:gd name="connsiteX28" fmla="*/ 1114 w 11820"/>
                    <a:gd name="connsiteY28" fmla="*/ 9864 h 10033"/>
                    <a:gd name="connsiteX29" fmla="*/ 1676 w 11820"/>
                    <a:gd name="connsiteY29" fmla="*/ 9698 h 10033"/>
                    <a:gd name="connsiteX30" fmla="*/ 2103 w 11820"/>
                    <a:gd name="connsiteY30" fmla="*/ 9562 h 10033"/>
                    <a:gd name="connsiteX31" fmla="*/ 2442 w 11820"/>
                    <a:gd name="connsiteY31" fmla="*/ 9328 h 10033"/>
                    <a:gd name="connsiteX32" fmla="*/ 2701 w 11820"/>
                    <a:gd name="connsiteY32" fmla="*/ 9114 h 10033"/>
                    <a:gd name="connsiteX33" fmla="*/ 3084 w 11820"/>
                    <a:gd name="connsiteY33" fmla="*/ 8715 h 10033"/>
                    <a:gd name="connsiteX34" fmla="*/ 3387 w 11820"/>
                    <a:gd name="connsiteY34" fmla="*/ 8315 h 10033"/>
                    <a:gd name="connsiteX35" fmla="*/ 3681 w 11820"/>
                    <a:gd name="connsiteY35" fmla="*/ 7848 h 10033"/>
                    <a:gd name="connsiteX36" fmla="*/ 3957 w 11820"/>
                    <a:gd name="connsiteY36" fmla="*/ 7313 h 10033"/>
                    <a:gd name="connsiteX37" fmla="*/ 4367 w 11820"/>
                    <a:gd name="connsiteY37" fmla="*/ 6426 h 10033"/>
                    <a:gd name="connsiteX38" fmla="*/ 4777 w 11820"/>
                    <a:gd name="connsiteY38" fmla="*/ 5258 h 10033"/>
                    <a:gd name="connsiteX0" fmla="*/ 4777 w 11807"/>
                    <a:gd name="connsiteY0" fmla="*/ 5258 h 10000"/>
                    <a:gd name="connsiteX1" fmla="*/ 5036 w 11807"/>
                    <a:gd name="connsiteY1" fmla="*/ 4576 h 10000"/>
                    <a:gd name="connsiteX2" fmla="*/ 5267 w 11807"/>
                    <a:gd name="connsiteY2" fmla="*/ 3866 h 10000"/>
                    <a:gd name="connsiteX3" fmla="*/ 5526 w 11807"/>
                    <a:gd name="connsiteY3" fmla="*/ 3106 h 10000"/>
                    <a:gd name="connsiteX4" fmla="*/ 5838 w 11807"/>
                    <a:gd name="connsiteY4" fmla="*/ 2337 h 10000"/>
                    <a:gd name="connsiteX5" fmla="*/ 6096 w 11807"/>
                    <a:gd name="connsiteY5" fmla="*/ 1685 h 10000"/>
                    <a:gd name="connsiteX6" fmla="*/ 6346 w 11807"/>
                    <a:gd name="connsiteY6" fmla="*/ 1061 h 10000"/>
                    <a:gd name="connsiteX7" fmla="*/ 6631 w 11807"/>
                    <a:gd name="connsiteY7" fmla="*/ 574 h 10000"/>
                    <a:gd name="connsiteX8" fmla="*/ 6863 w 11807"/>
                    <a:gd name="connsiteY8" fmla="*/ 263 h 10000"/>
                    <a:gd name="connsiteX9" fmla="*/ 7148 w 11807"/>
                    <a:gd name="connsiteY9" fmla="*/ 39 h 10000"/>
                    <a:gd name="connsiteX10" fmla="*/ 7344 w 11807"/>
                    <a:gd name="connsiteY10" fmla="*/ 0 h 10000"/>
                    <a:gd name="connsiteX11" fmla="*/ 7576 w 11807"/>
                    <a:gd name="connsiteY11" fmla="*/ 0 h 10000"/>
                    <a:gd name="connsiteX12" fmla="*/ 7772 w 11807"/>
                    <a:gd name="connsiteY12" fmla="*/ 156 h 10000"/>
                    <a:gd name="connsiteX13" fmla="*/ 8057 w 11807"/>
                    <a:gd name="connsiteY13" fmla="*/ 438 h 10000"/>
                    <a:gd name="connsiteX14" fmla="*/ 8378 w 11807"/>
                    <a:gd name="connsiteY14" fmla="*/ 935 h 10000"/>
                    <a:gd name="connsiteX15" fmla="*/ 8627 w 11807"/>
                    <a:gd name="connsiteY15" fmla="*/ 1597 h 10000"/>
                    <a:gd name="connsiteX16" fmla="*/ 8886 w 11807"/>
                    <a:gd name="connsiteY16" fmla="*/ 2240 h 10000"/>
                    <a:gd name="connsiteX17" fmla="*/ 9225 w 11807"/>
                    <a:gd name="connsiteY17" fmla="*/ 3145 h 10000"/>
                    <a:gd name="connsiteX18" fmla="*/ 9474 w 11807"/>
                    <a:gd name="connsiteY18" fmla="*/ 3866 h 10000"/>
                    <a:gd name="connsiteX19" fmla="*/ 9759 w 11807"/>
                    <a:gd name="connsiteY19" fmla="*/ 4508 h 10000"/>
                    <a:gd name="connsiteX20" fmla="*/ 9902 w 11807"/>
                    <a:gd name="connsiteY20" fmla="*/ 4946 h 10000"/>
                    <a:gd name="connsiteX21" fmla="*/ 10000 w 11807"/>
                    <a:gd name="connsiteY21" fmla="*/ 5239 h 10000"/>
                    <a:gd name="connsiteX22" fmla="*/ 10474 w 11807"/>
                    <a:gd name="connsiteY22" fmla="*/ 6557 h 10000"/>
                    <a:gd name="connsiteX23" fmla="*/ 10833 w 11807"/>
                    <a:gd name="connsiteY23" fmla="*/ 7280 h 10000"/>
                    <a:gd name="connsiteX24" fmla="*/ 11217 w 11807"/>
                    <a:gd name="connsiteY24" fmla="*/ 8004 h 10000"/>
                    <a:gd name="connsiteX25" fmla="*/ 11807 w 11807"/>
                    <a:gd name="connsiteY25" fmla="*/ 8813 h 10000"/>
                    <a:gd name="connsiteX26" fmla="*/ 11717 w 11807"/>
                    <a:gd name="connsiteY26" fmla="*/ 9999 h 10000"/>
                    <a:gd name="connsiteX27" fmla="*/ 0 w 11807"/>
                    <a:gd name="connsiteY27" fmla="*/ 10000 h 10000"/>
                    <a:gd name="connsiteX28" fmla="*/ 1114 w 11807"/>
                    <a:gd name="connsiteY28" fmla="*/ 9864 h 10000"/>
                    <a:gd name="connsiteX29" fmla="*/ 1676 w 11807"/>
                    <a:gd name="connsiteY29" fmla="*/ 9698 h 10000"/>
                    <a:gd name="connsiteX30" fmla="*/ 2103 w 11807"/>
                    <a:gd name="connsiteY30" fmla="*/ 9562 h 10000"/>
                    <a:gd name="connsiteX31" fmla="*/ 2442 w 11807"/>
                    <a:gd name="connsiteY31" fmla="*/ 9328 h 10000"/>
                    <a:gd name="connsiteX32" fmla="*/ 2701 w 11807"/>
                    <a:gd name="connsiteY32" fmla="*/ 9114 h 10000"/>
                    <a:gd name="connsiteX33" fmla="*/ 3084 w 11807"/>
                    <a:gd name="connsiteY33" fmla="*/ 8715 h 10000"/>
                    <a:gd name="connsiteX34" fmla="*/ 3387 w 11807"/>
                    <a:gd name="connsiteY34" fmla="*/ 8315 h 10000"/>
                    <a:gd name="connsiteX35" fmla="*/ 3681 w 11807"/>
                    <a:gd name="connsiteY35" fmla="*/ 7848 h 10000"/>
                    <a:gd name="connsiteX36" fmla="*/ 3957 w 11807"/>
                    <a:gd name="connsiteY36" fmla="*/ 7313 h 10000"/>
                    <a:gd name="connsiteX37" fmla="*/ 4367 w 11807"/>
                    <a:gd name="connsiteY37" fmla="*/ 6426 h 10000"/>
                    <a:gd name="connsiteX38" fmla="*/ 4777 w 11807"/>
                    <a:gd name="connsiteY38" fmla="*/ 5258 h 10000"/>
                    <a:gd name="connsiteX0" fmla="*/ 4777 w 11725"/>
                    <a:gd name="connsiteY0" fmla="*/ 5258 h 10000"/>
                    <a:gd name="connsiteX1" fmla="*/ 5036 w 11725"/>
                    <a:gd name="connsiteY1" fmla="*/ 4576 h 10000"/>
                    <a:gd name="connsiteX2" fmla="*/ 5267 w 11725"/>
                    <a:gd name="connsiteY2" fmla="*/ 3866 h 10000"/>
                    <a:gd name="connsiteX3" fmla="*/ 5526 w 11725"/>
                    <a:gd name="connsiteY3" fmla="*/ 3106 h 10000"/>
                    <a:gd name="connsiteX4" fmla="*/ 5838 w 11725"/>
                    <a:gd name="connsiteY4" fmla="*/ 2337 h 10000"/>
                    <a:gd name="connsiteX5" fmla="*/ 6096 w 11725"/>
                    <a:gd name="connsiteY5" fmla="*/ 1685 h 10000"/>
                    <a:gd name="connsiteX6" fmla="*/ 6346 w 11725"/>
                    <a:gd name="connsiteY6" fmla="*/ 1061 h 10000"/>
                    <a:gd name="connsiteX7" fmla="*/ 6631 w 11725"/>
                    <a:gd name="connsiteY7" fmla="*/ 574 h 10000"/>
                    <a:gd name="connsiteX8" fmla="*/ 6863 w 11725"/>
                    <a:gd name="connsiteY8" fmla="*/ 263 h 10000"/>
                    <a:gd name="connsiteX9" fmla="*/ 7148 w 11725"/>
                    <a:gd name="connsiteY9" fmla="*/ 39 h 10000"/>
                    <a:gd name="connsiteX10" fmla="*/ 7344 w 11725"/>
                    <a:gd name="connsiteY10" fmla="*/ 0 h 10000"/>
                    <a:gd name="connsiteX11" fmla="*/ 7576 w 11725"/>
                    <a:gd name="connsiteY11" fmla="*/ 0 h 10000"/>
                    <a:gd name="connsiteX12" fmla="*/ 7772 w 11725"/>
                    <a:gd name="connsiteY12" fmla="*/ 156 h 10000"/>
                    <a:gd name="connsiteX13" fmla="*/ 8057 w 11725"/>
                    <a:gd name="connsiteY13" fmla="*/ 438 h 10000"/>
                    <a:gd name="connsiteX14" fmla="*/ 8378 w 11725"/>
                    <a:gd name="connsiteY14" fmla="*/ 935 h 10000"/>
                    <a:gd name="connsiteX15" fmla="*/ 8627 w 11725"/>
                    <a:gd name="connsiteY15" fmla="*/ 1597 h 10000"/>
                    <a:gd name="connsiteX16" fmla="*/ 8886 w 11725"/>
                    <a:gd name="connsiteY16" fmla="*/ 2240 h 10000"/>
                    <a:gd name="connsiteX17" fmla="*/ 9225 w 11725"/>
                    <a:gd name="connsiteY17" fmla="*/ 3145 h 10000"/>
                    <a:gd name="connsiteX18" fmla="*/ 9474 w 11725"/>
                    <a:gd name="connsiteY18" fmla="*/ 3866 h 10000"/>
                    <a:gd name="connsiteX19" fmla="*/ 9759 w 11725"/>
                    <a:gd name="connsiteY19" fmla="*/ 4508 h 10000"/>
                    <a:gd name="connsiteX20" fmla="*/ 9902 w 11725"/>
                    <a:gd name="connsiteY20" fmla="*/ 4946 h 10000"/>
                    <a:gd name="connsiteX21" fmla="*/ 10000 w 11725"/>
                    <a:gd name="connsiteY21" fmla="*/ 5239 h 10000"/>
                    <a:gd name="connsiteX22" fmla="*/ 10474 w 11725"/>
                    <a:gd name="connsiteY22" fmla="*/ 6557 h 10000"/>
                    <a:gd name="connsiteX23" fmla="*/ 10833 w 11725"/>
                    <a:gd name="connsiteY23" fmla="*/ 7280 h 10000"/>
                    <a:gd name="connsiteX24" fmla="*/ 11217 w 11725"/>
                    <a:gd name="connsiteY24" fmla="*/ 8004 h 10000"/>
                    <a:gd name="connsiteX25" fmla="*/ 11725 w 11725"/>
                    <a:gd name="connsiteY25" fmla="*/ 8745 h 10000"/>
                    <a:gd name="connsiteX26" fmla="*/ 11717 w 11725"/>
                    <a:gd name="connsiteY26" fmla="*/ 9999 h 10000"/>
                    <a:gd name="connsiteX27" fmla="*/ 0 w 11725"/>
                    <a:gd name="connsiteY27" fmla="*/ 10000 h 10000"/>
                    <a:gd name="connsiteX28" fmla="*/ 1114 w 11725"/>
                    <a:gd name="connsiteY28" fmla="*/ 9864 h 10000"/>
                    <a:gd name="connsiteX29" fmla="*/ 1676 w 11725"/>
                    <a:gd name="connsiteY29" fmla="*/ 9698 h 10000"/>
                    <a:gd name="connsiteX30" fmla="*/ 2103 w 11725"/>
                    <a:gd name="connsiteY30" fmla="*/ 9562 h 10000"/>
                    <a:gd name="connsiteX31" fmla="*/ 2442 w 11725"/>
                    <a:gd name="connsiteY31" fmla="*/ 9328 h 10000"/>
                    <a:gd name="connsiteX32" fmla="*/ 2701 w 11725"/>
                    <a:gd name="connsiteY32" fmla="*/ 9114 h 10000"/>
                    <a:gd name="connsiteX33" fmla="*/ 3084 w 11725"/>
                    <a:gd name="connsiteY33" fmla="*/ 8715 h 10000"/>
                    <a:gd name="connsiteX34" fmla="*/ 3387 w 11725"/>
                    <a:gd name="connsiteY34" fmla="*/ 8315 h 10000"/>
                    <a:gd name="connsiteX35" fmla="*/ 3681 w 11725"/>
                    <a:gd name="connsiteY35" fmla="*/ 7848 h 10000"/>
                    <a:gd name="connsiteX36" fmla="*/ 3957 w 11725"/>
                    <a:gd name="connsiteY36" fmla="*/ 7313 h 10000"/>
                    <a:gd name="connsiteX37" fmla="*/ 4367 w 11725"/>
                    <a:gd name="connsiteY37" fmla="*/ 6426 h 10000"/>
                    <a:gd name="connsiteX38" fmla="*/ 4777 w 11725"/>
                    <a:gd name="connsiteY38" fmla="*/ 5258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1725" h="10000">
                      <a:moveTo>
                        <a:pt x="4777" y="5258"/>
                      </a:moveTo>
                      <a:lnTo>
                        <a:pt x="5036" y="4576"/>
                      </a:lnTo>
                      <a:lnTo>
                        <a:pt x="5267" y="3866"/>
                      </a:lnTo>
                      <a:lnTo>
                        <a:pt x="5526" y="3106"/>
                      </a:lnTo>
                      <a:lnTo>
                        <a:pt x="5838" y="2337"/>
                      </a:lnTo>
                      <a:lnTo>
                        <a:pt x="6096" y="1685"/>
                      </a:lnTo>
                      <a:cubicBezTo>
                        <a:pt x="6179" y="1477"/>
                        <a:pt x="6263" y="1269"/>
                        <a:pt x="6346" y="1061"/>
                      </a:cubicBezTo>
                      <a:lnTo>
                        <a:pt x="6631" y="574"/>
                      </a:lnTo>
                      <a:cubicBezTo>
                        <a:pt x="6708" y="470"/>
                        <a:pt x="6786" y="367"/>
                        <a:pt x="6863" y="263"/>
                      </a:cubicBezTo>
                      <a:lnTo>
                        <a:pt x="7148" y="39"/>
                      </a:lnTo>
                      <a:lnTo>
                        <a:pt x="7344" y="0"/>
                      </a:lnTo>
                      <a:lnTo>
                        <a:pt x="7576" y="0"/>
                      </a:lnTo>
                      <a:lnTo>
                        <a:pt x="7772" y="156"/>
                      </a:lnTo>
                      <a:lnTo>
                        <a:pt x="8057" y="438"/>
                      </a:lnTo>
                      <a:lnTo>
                        <a:pt x="8378" y="935"/>
                      </a:lnTo>
                      <a:lnTo>
                        <a:pt x="8627" y="1597"/>
                      </a:lnTo>
                      <a:lnTo>
                        <a:pt x="8886" y="2240"/>
                      </a:lnTo>
                      <a:lnTo>
                        <a:pt x="9225" y="3145"/>
                      </a:lnTo>
                      <a:lnTo>
                        <a:pt x="9474" y="3866"/>
                      </a:lnTo>
                      <a:lnTo>
                        <a:pt x="9759" y="4508"/>
                      </a:lnTo>
                      <a:cubicBezTo>
                        <a:pt x="9807" y="4654"/>
                        <a:pt x="9854" y="4800"/>
                        <a:pt x="9902" y="4946"/>
                      </a:cubicBezTo>
                      <a:cubicBezTo>
                        <a:pt x="9935" y="5044"/>
                        <a:pt x="9967" y="5141"/>
                        <a:pt x="10000" y="5239"/>
                      </a:cubicBezTo>
                      <a:cubicBezTo>
                        <a:pt x="10048" y="5536"/>
                        <a:pt x="10421" y="6146"/>
                        <a:pt x="10474" y="6557"/>
                      </a:cubicBezTo>
                      <a:lnTo>
                        <a:pt x="10833" y="7280"/>
                      </a:lnTo>
                      <a:lnTo>
                        <a:pt x="11217" y="8004"/>
                      </a:lnTo>
                      <a:lnTo>
                        <a:pt x="11725" y="8745"/>
                      </a:lnTo>
                      <a:cubicBezTo>
                        <a:pt x="11729" y="9152"/>
                        <a:pt x="11713" y="9592"/>
                        <a:pt x="11717" y="9999"/>
                      </a:cubicBezTo>
                      <a:lnTo>
                        <a:pt x="0" y="10000"/>
                      </a:lnTo>
                      <a:lnTo>
                        <a:pt x="1114" y="9864"/>
                      </a:lnTo>
                      <a:lnTo>
                        <a:pt x="1676" y="9698"/>
                      </a:lnTo>
                      <a:lnTo>
                        <a:pt x="2103" y="9562"/>
                      </a:lnTo>
                      <a:lnTo>
                        <a:pt x="2442" y="9328"/>
                      </a:lnTo>
                      <a:lnTo>
                        <a:pt x="2701" y="9114"/>
                      </a:lnTo>
                      <a:lnTo>
                        <a:pt x="3084" y="8715"/>
                      </a:lnTo>
                      <a:lnTo>
                        <a:pt x="3387" y="8315"/>
                      </a:lnTo>
                      <a:lnTo>
                        <a:pt x="3681" y="7848"/>
                      </a:lnTo>
                      <a:lnTo>
                        <a:pt x="3957" y="7313"/>
                      </a:lnTo>
                      <a:lnTo>
                        <a:pt x="4367" y="6426"/>
                      </a:lnTo>
                      <a:lnTo>
                        <a:pt x="4777" y="525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 sz="1200"/>
                </a:p>
              </p:txBody>
            </p:sp>
          </p:grpSp>
          <p:pic>
            <p:nvPicPr>
              <p:cNvPr id="183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10214773" y="5377976"/>
                <a:ext cx="1366748" cy="1185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205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7626897"/>
                  </p:ext>
                </p:extLst>
              </p:nvPr>
            </p:nvGraphicFramePr>
            <p:xfrm>
              <a:off x="9994412" y="6236280"/>
              <a:ext cx="275056" cy="142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37" name="Equation" r:id="rId11" imgW="342603" imgH="177646" progId="Equation.DSMT4">
                      <p:embed/>
                    </p:oleObj>
                  </mc:Choice>
                  <mc:Fallback>
                    <p:oleObj name="Equation" r:id="rId11" imgW="342603" imgH="17764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94412" y="6236280"/>
                            <a:ext cx="275056" cy="1420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7" name="Line 14"/>
              <p:cNvSpPr>
                <a:spLocks noChangeShapeType="1"/>
              </p:cNvSpPr>
              <p:nvPr/>
            </p:nvSpPr>
            <p:spPr bwMode="auto">
              <a:xfrm>
                <a:off x="9732995" y="5465564"/>
                <a:ext cx="128435" cy="1284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200"/>
              </a:p>
            </p:txBody>
          </p:sp>
          <p:sp>
            <p:nvSpPr>
              <p:cNvPr id="197" name="Retângulo 196"/>
              <p:cNvSpPr/>
              <p:nvPr/>
            </p:nvSpPr>
            <p:spPr>
              <a:xfrm>
                <a:off x="9445841" y="5276473"/>
                <a:ext cx="34657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pt-BR" sz="1200" dirty="0">
                    <a:latin typeface="Times New Roman" charset="0"/>
                  </a:rPr>
                  <a:t>H</a:t>
                </a:r>
                <a:r>
                  <a:rPr lang="pt-BR" altLang="pt-BR" sz="1200" baseline="-25000" dirty="0">
                    <a:latin typeface="Times New Roman" charset="0"/>
                  </a:rPr>
                  <a:t>0</a:t>
                </a:r>
                <a:endParaRPr lang="pt-BR" sz="1200" dirty="0"/>
              </a:p>
            </p:txBody>
          </p:sp>
          <p:sp>
            <p:nvSpPr>
              <p:cNvPr id="198" name="Retângulo 197"/>
              <p:cNvSpPr/>
              <p:nvPr/>
            </p:nvSpPr>
            <p:spPr>
              <a:xfrm>
                <a:off x="11252852" y="5276473"/>
                <a:ext cx="34657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pt-BR" sz="1200" dirty="0">
                    <a:latin typeface="Times New Roman" charset="0"/>
                  </a:rPr>
                  <a:t>H</a:t>
                </a:r>
                <a:r>
                  <a:rPr lang="pt-BR" altLang="pt-BR" sz="1200" baseline="-25000" dirty="0">
                    <a:latin typeface="Times New Roman" charset="0"/>
                  </a:rPr>
                  <a:t>1</a:t>
                </a:r>
                <a:endParaRPr lang="pt-BR" sz="1200" dirty="0"/>
              </a:p>
            </p:txBody>
          </p:sp>
          <p:sp>
            <p:nvSpPr>
              <p:cNvPr id="200" name="Line 14"/>
              <p:cNvSpPr>
                <a:spLocks noChangeShapeType="1"/>
              </p:cNvSpPr>
              <p:nvPr/>
            </p:nvSpPr>
            <p:spPr bwMode="auto">
              <a:xfrm flipH="1">
                <a:off x="11154754" y="5454649"/>
                <a:ext cx="128435" cy="1284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200"/>
              </a:p>
            </p:txBody>
          </p:sp>
          <p:graphicFrame>
            <p:nvGraphicFramePr>
              <p:cNvPr id="179" name="Object 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3625308"/>
                  </p:ext>
                </p:extLst>
              </p:nvPr>
            </p:nvGraphicFramePr>
            <p:xfrm>
              <a:off x="10375672" y="6500164"/>
              <a:ext cx="128874" cy="169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38" name="Equation" r:id="rId12" imgW="152268" imgH="203024" progId="Equation.DSMT4">
                      <p:embed/>
                    </p:oleObj>
                  </mc:Choice>
                  <mc:Fallback>
                    <p:oleObj name="Equation" r:id="rId12" imgW="152268" imgH="20302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75672" y="6500164"/>
                            <a:ext cx="128874" cy="169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" name="Text Box 12"/>
              <p:cNvSpPr txBox="1">
                <a:spLocks noChangeArrowheads="1"/>
              </p:cNvSpPr>
              <p:nvPr/>
            </p:nvSpPr>
            <p:spPr bwMode="auto">
              <a:xfrm>
                <a:off x="10744051" y="6528553"/>
                <a:ext cx="3481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i="1" dirty="0">
                    <a:latin typeface="Times New Roman" charset="0"/>
                    <a:sym typeface="Symbol" pitchFamily="18" charset="2"/>
                  </a:rPr>
                  <a:t></a:t>
                </a:r>
                <a:r>
                  <a:rPr lang="pt-BR" altLang="pt-BR" sz="1400" baseline="-25000" dirty="0">
                    <a:latin typeface="Times New Roman" charset="0"/>
                  </a:rPr>
                  <a:t>1</a:t>
                </a:r>
              </a:p>
            </p:txBody>
          </p:sp>
          <p:graphicFrame>
            <p:nvGraphicFramePr>
              <p:cNvPr id="176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8119550"/>
                  </p:ext>
                </p:extLst>
              </p:nvPr>
            </p:nvGraphicFramePr>
            <p:xfrm>
              <a:off x="10512840" y="6424360"/>
              <a:ext cx="122752" cy="111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39" name="Equation" r:id="rId13" imgW="152334" imgH="139639" progId="Equation.DSMT4">
                      <p:embed/>
                    </p:oleObj>
                  </mc:Choice>
                  <mc:Fallback>
                    <p:oleObj name="Equation" r:id="rId13" imgW="152334" imgH="13963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12840" y="6424360"/>
                            <a:ext cx="122752" cy="1113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3" name="Freeform 42"/>
              <p:cNvSpPr>
                <a:spLocks/>
              </p:cNvSpPr>
              <p:nvPr/>
            </p:nvSpPr>
            <p:spPr bwMode="auto">
              <a:xfrm>
                <a:off x="10297289" y="6431216"/>
                <a:ext cx="206206" cy="96471"/>
              </a:xfrm>
              <a:custGeom>
                <a:avLst/>
                <a:gdLst>
                  <a:gd name="T0" fmla="*/ 0 w 396"/>
                  <a:gd name="T1" fmla="*/ 2147483647 h 173"/>
                  <a:gd name="T2" fmla="*/ 2147483647 w 396"/>
                  <a:gd name="T3" fmla="*/ 2147483647 h 173"/>
                  <a:gd name="T4" fmla="*/ 2147483647 w 396"/>
                  <a:gd name="T5" fmla="*/ 2147483647 h 173"/>
                  <a:gd name="T6" fmla="*/ 2147483647 w 396"/>
                  <a:gd name="T7" fmla="*/ 2147483647 h 173"/>
                  <a:gd name="T8" fmla="*/ 2147483647 w 396"/>
                  <a:gd name="T9" fmla="*/ 2147483647 h 173"/>
                  <a:gd name="T10" fmla="*/ 2147483647 w 396"/>
                  <a:gd name="T11" fmla="*/ 2147483647 h 173"/>
                  <a:gd name="T12" fmla="*/ 2147483647 w 396"/>
                  <a:gd name="T13" fmla="*/ 0 h 173"/>
                  <a:gd name="T14" fmla="*/ 2147483647 w 396"/>
                  <a:gd name="T15" fmla="*/ 2147483647 h 173"/>
                  <a:gd name="T16" fmla="*/ 0 w 396"/>
                  <a:gd name="T17" fmla="*/ 2147483647 h 1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96"/>
                  <a:gd name="T28" fmla="*/ 0 h 173"/>
                  <a:gd name="T29" fmla="*/ 396 w 396"/>
                  <a:gd name="T30" fmla="*/ 173 h 1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96" h="173">
                    <a:moveTo>
                      <a:pt x="0" y="170"/>
                    </a:moveTo>
                    <a:lnTo>
                      <a:pt x="94" y="161"/>
                    </a:lnTo>
                    <a:lnTo>
                      <a:pt x="173" y="149"/>
                    </a:lnTo>
                    <a:lnTo>
                      <a:pt x="240" y="127"/>
                    </a:lnTo>
                    <a:lnTo>
                      <a:pt x="303" y="91"/>
                    </a:lnTo>
                    <a:lnTo>
                      <a:pt x="358" y="45"/>
                    </a:lnTo>
                    <a:lnTo>
                      <a:pt x="396" y="0"/>
                    </a:lnTo>
                    <a:lnTo>
                      <a:pt x="396" y="173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Erro tipo II (erro </a:t>
            </a:r>
            <a:r>
              <a:rPr lang="pt-BR" i="1" dirty="0">
                <a:sym typeface="Symbol"/>
              </a:rPr>
              <a:t></a:t>
            </a:r>
            <a:r>
              <a:rPr lang="pt-BR" dirty="0"/>
              <a:t>)</a:t>
            </a:r>
          </a:p>
        </p:txBody>
      </p:sp>
      <p:sp>
        <p:nvSpPr>
          <p:cNvPr id="174157" name="Text Box 77"/>
          <p:cNvSpPr txBox="1">
            <a:spLocks noChangeArrowheads="1"/>
          </p:cNvSpPr>
          <p:nvPr/>
        </p:nvSpPr>
        <p:spPr bwMode="auto">
          <a:xfrm>
            <a:off x="5231566" y="1661391"/>
            <a:ext cx="20601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8733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28733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28733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28733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287338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O que influencia </a:t>
            </a:r>
            <a:r>
              <a:rPr lang="pt-BR" altLang="pt-BR" sz="1600" i="1" dirty="0">
                <a:sym typeface="Symbol" pitchFamily="18" charset="2"/>
              </a:rPr>
              <a:t></a:t>
            </a:r>
            <a:r>
              <a:rPr lang="pt-BR" altLang="pt-BR" sz="1600" dirty="0">
                <a:sym typeface="Symbol" pitchFamily="18" charset="2"/>
              </a:rPr>
              <a:t> ?</a:t>
            </a:r>
          </a:p>
        </p:txBody>
      </p:sp>
      <p:sp>
        <p:nvSpPr>
          <p:cNvPr id="174158" name="Text Box 78"/>
          <p:cNvSpPr txBox="1">
            <a:spLocks noChangeArrowheads="1"/>
          </p:cNvSpPr>
          <p:nvPr/>
        </p:nvSpPr>
        <p:spPr bwMode="auto">
          <a:xfrm>
            <a:off x="5479216" y="1977303"/>
            <a:ext cx="24400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8733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28733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28733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28733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287338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>
                <a:sym typeface="Symbol" pitchFamily="18" charset="2"/>
              </a:rPr>
              <a:t> distância entre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sym typeface="Symbol" pitchFamily="18" charset="2"/>
              </a:rPr>
              <a:t> e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0</a:t>
            </a:r>
            <a:endParaRPr lang="pt-BR" altLang="pt-BR" sz="1600" dirty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1600" i="1" dirty="0">
                <a:sym typeface="Symbol" pitchFamily="18" charset="2"/>
              </a:rPr>
              <a:t> 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1600" i="1" dirty="0">
                <a:latin typeface="Times New Roman" charset="0"/>
                <a:sym typeface="Symbol" pitchFamily="18" charset="2"/>
              </a:rPr>
              <a:t> n</a:t>
            </a:r>
            <a:endParaRPr lang="pt-BR" altLang="pt-BR" sz="1600" dirty="0">
              <a:solidFill>
                <a:srgbClr val="000000"/>
              </a:solidFill>
              <a:latin typeface="+mn-lt"/>
              <a:sym typeface="Symbol" pitchFamily="18" charset="2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98E56-5012-4642-BCF1-7BD6AB4F68AC}" type="slidenum">
              <a:rPr lang="pt-BR"/>
              <a:pPr>
                <a:defRPr/>
              </a:pPr>
              <a:t>22</a:t>
            </a:fld>
            <a:endParaRPr lang="pt-BR" dirty="0"/>
          </a:p>
        </p:txBody>
      </p:sp>
      <p:grpSp>
        <p:nvGrpSpPr>
          <p:cNvPr id="59" name="Group 53"/>
          <p:cNvGrpSpPr>
            <a:grpSpLocks/>
          </p:cNvGrpSpPr>
          <p:nvPr/>
        </p:nvGrpSpPr>
        <p:grpSpPr bwMode="auto">
          <a:xfrm>
            <a:off x="467544" y="1367344"/>
            <a:ext cx="3989381" cy="1739900"/>
            <a:chOff x="3301" y="2257"/>
            <a:chExt cx="2513" cy="1096"/>
          </a:xfrm>
        </p:grpSpPr>
        <p:grpSp>
          <p:nvGrpSpPr>
            <p:cNvPr id="60" name="Group 52"/>
            <p:cNvGrpSpPr>
              <a:grpSpLocks/>
            </p:cNvGrpSpPr>
            <p:nvPr/>
          </p:nvGrpSpPr>
          <p:grpSpPr bwMode="auto">
            <a:xfrm>
              <a:off x="3301" y="2257"/>
              <a:ext cx="2513" cy="1096"/>
              <a:chOff x="3301" y="2257"/>
              <a:chExt cx="2513" cy="1096"/>
            </a:xfrm>
          </p:grpSpPr>
          <p:grpSp>
            <p:nvGrpSpPr>
              <p:cNvPr id="65" name="Group 8"/>
              <p:cNvGrpSpPr>
                <a:grpSpLocks/>
              </p:cNvGrpSpPr>
              <p:nvPr/>
            </p:nvGrpSpPr>
            <p:grpSpPr bwMode="auto">
              <a:xfrm>
                <a:off x="3301" y="2257"/>
                <a:ext cx="2513" cy="1096"/>
                <a:chOff x="2988" y="2145"/>
                <a:chExt cx="3195" cy="1397"/>
              </a:xfrm>
            </p:grpSpPr>
            <p:pic>
              <p:nvPicPr>
                <p:cNvPr id="68" name="Picture 9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96" t="9618" r="18376" b="11877"/>
                <a:stretch>
                  <a:fillRect/>
                </a:stretch>
              </p:blipFill>
              <p:spPr bwMode="auto">
                <a:xfrm>
                  <a:off x="3026" y="2349"/>
                  <a:ext cx="2432" cy="9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988" y="3179"/>
                  <a:ext cx="340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>
                      <a:latin typeface="Times New Roman" charset="0"/>
                    </a:rPr>
                    <a:t>-</a:t>
                  </a:r>
                  <a:r>
                    <a:rPr lang="pt-BR" altLang="pt-BR" sz="18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1800">
                    <a:latin typeface="Times New Roman" charset="0"/>
                  </a:endParaRPr>
                </a:p>
              </p:txBody>
            </p:sp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802" y="3180"/>
                  <a:ext cx="381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 dirty="0">
                      <a:latin typeface="Times New Roman" charset="0"/>
                    </a:rPr>
                    <a:t>+</a:t>
                  </a:r>
                  <a:r>
                    <a:rPr lang="pt-BR" altLang="pt-BR" sz="1800" dirty="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1800" dirty="0">
                    <a:latin typeface="Times New Roman" charset="0"/>
                  </a:endParaRPr>
                </a:p>
              </p:txBody>
            </p:sp>
            <p:sp>
              <p:nvSpPr>
                <p:cNvPr id="7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120" y="3248"/>
                  <a:ext cx="315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 i="1" dirty="0">
                      <a:latin typeface="Times New Roman" charset="0"/>
                      <a:sym typeface="Symbol" pitchFamily="18" charset="2"/>
                    </a:rPr>
                    <a:t></a:t>
                  </a:r>
                  <a:r>
                    <a:rPr lang="pt-BR" altLang="pt-BR" sz="1800" baseline="-25000" dirty="0">
                      <a:latin typeface="Times New Roman" charset="0"/>
                    </a:rPr>
                    <a:t>0</a:t>
                  </a:r>
                </a:p>
              </p:txBody>
            </p:sp>
            <p:sp>
              <p:nvSpPr>
                <p:cNvPr id="72" name="Line 13"/>
                <p:cNvSpPr>
                  <a:spLocks noChangeShapeType="1"/>
                </p:cNvSpPr>
                <p:nvPr/>
              </p:nvSpPr>
              <p:spPr bwMode="auto">
                <a:xfrm>
                  <a:off x="3024" y="3238"/>
                  <a:ext cx="30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492" y="2170"/>
                  <a:ext cx="343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 dirty="0">
                      <a:latin typeface="Times New Roman" charset="0"/>
                      <a:sym typeface="Symbol" pitchFamily="18" charset="2"/>
                    </a:rPr>
                    <a:t>H</a:t>
                  </a:r>
                  <a:r>
                    <a:rPr lang="pt-BR" altLang="pt-BR" sz="1800" baseline="-25000" dirty="0">
                      <a:latin typeface="Times New Roman" charset="0"/>
                    </a:rPr>
                    <a:t>0</a:t>
                  </a:r>
                </a:p>
              </p:txBody>
            </p:sp>
            <p:sp>
              <p:nvSpPr>
                <p:cNvPr id="11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526" y="2145"/>
                  <a:ext cx="343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 dirty="0">
                      <a:latin typeface="Times New Roman" charset="0"/>
                      <a:sym typeface="Symbol" pitchFamily="18" charset="2"/>
                    </a:rPr>
                    <a:t>H</a:t>
                  </a:r>
                  <a:r>
                    <a:rPr lang="pt-BR" altLang="pt-BR" sz="1800" baseline="-25000" dirty="0">
                      <a:latin typeface="Times New Roman" charset="0"/>
                    </a:rPr>
                    <a:t>1</a:t>
                  </a:r>
                </a:p>
              </p:txBody>
            </p:sp>
          </p:grpSp>
          <p:sp>
            <p:nvSpPr>
              <p:cNvPr id="66" name="Line 14"/>
              <p:cNvSpPr>
                <a:spLocks noChangeShapeType="1"/>
              </p:cNvSpPr>
              <p:nvPr/>
            </p:nvSpPr>
            <p:spPr bwMode="auto">
              <a:xfrm>
                <a:off x="3954" y="2455"/>
                <a:ext cx="113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1" name="Freeform 16"/>
            <p:cNvSpPr>
              <a:spLocks/>
            </p:cNvSpPr>
            <p:nvPr/>
          </p:nvSpPr>
          <p:spPr bwMode="auto">
            <a:xfrm>
              <a:off x="3471" y="2437"/>
              <a:ext cx="1121" cy="675"/>
            </a:xfrm>
            <a:custGeom>
              <a:avLst/>
              <a:gdLst>
                <a:gd name="T0" fmla="*/ 536 w 1122"/>
                <a:gd name="T1" fmla="*/ 1 h 1027"/>
                <a:gd name="T2" fmla="*/ 561 w 1122"/>
                <a:gd name="T3" fmla="*/ 1 h 1027"/>
                <a:gd name="T4" fmla="*/ 562 w 1122"/>
                <a:gd name="T5" fmla="*/ 1 h 1027"/>
                <a:gd name="T6" fmla="*/ 591 w 1122"/>
                <a:gd name="T7" fmla="*/ 1 h 1027"/>
                <a:gd name="T8" fmla="*/ 626 w 1122"/>
                <a:gd name="T9" fmla="*/ 1 h 1027"/>
                <a:gd name="T10" fmla="*/ 655 w 1122"/>
                <a:gd name="T11" fmla="*/ 1 h 1027"/>
                <a:gd name="T12" fmla="*/ 683 w 1122"/>
                <a:gd name="T13" fmla="*/ 1 h 1027"/>
                <a:gd name="T14" fmla="*/ 715 w 1122"/>
                <a:gd name="T15" fmla="*/ 1 h 1027"/>
                <a:gd name="T16" fmla="*/ 741 w 1122"/>
                <a:gd name="T17" fmla="*/ 1 h 1027"/>
                <a:gd name="T18" fmla="*/ 773 w 1122"/>
                <a:gd name="T19" fmla="*/ 1 h 1027"/>
                <a:gd name="T20" fmla="*/ 795 w 1122"/>
                <a:gd name="T21" fmla="*/ 0 h 1027"/>
                <a:gd name="T22" fmla="*/ 821 w 1122"/>
                <a:gd name="T23" fmla="*/ 0 h 1027"/>
                <a:gd name="T24" fmla="*/ 843 w 1122"/>
                <a:gd name="T25" fmla="*/ 1 h 1027"/>
                <a:gd name="T26" fmla="*/ 875 w 1122"/>
                <a:gd name="T27" fmla="*/ 1 h 1027"/>
                <a:gd name="T28" fmla="*/ 911 w 1122"/>
                <a:gd name="T29" fmla="*/ 1 h 1027"/>
                <a:gd name="T30" fmla="*/ 939 w 1122"/>
                <a:gd name="T31" fmla="*/ 1 h 1027"/>
                <a:gd name="T32" fmla="*/ 968 w 1122"/>
                <a:gd name="T33" fmla="*/ 1 h 1027"/>
                <a:gd name="T34" fmla="*/ 1006 w 1122"/>
                <a:gd name="T35" fmla="*/ 1 h 1027"/>
                <a:gd name="T36" fmla="*/ 1034 w 1122"/>
                <a:gd name="T37" fmla="*/ 1 h 1027"/>
                <a:gd name="T38" fmla="*/ 1066 w 1122"/>
                <a:gd name="T39" fmla="*/ 1 h 1027"/>
                <a:gd name="T40" fmla="*/ 1082 w 1122"/>
                <a:gd name="T41" fmla="*/ 1 h 1027"/>
                <a:gd name="T42" fmla="*/ 1093 w 1122"/>
                <a:gd name="T43" fmla="*/ 1 h 1027"/>
                <a:gd name="T44" fmla="*/ 1093 w 1122"/>
                <a:gd name="T45" fmla="*/ 1 h 1027"/>
                <a:gd name="T46" fmla="*/ 0 w 1122"/>
                <a:gd name="T47" fmla="*/ 1 h 1027"/>
                <a:gd name="T48" fmla="*/ 125 w 1122"/>
                <a:gd name="T49" fmla="*/ 1 h 1027"/>
                <a:gd name="T50" fmla="*/ 188 w 1122"/>
                <a:gd name="T51" fmla="*/ 1 h 1027"/>
                <a:gd name="T52" fmla="*/ 236 w 1122"/>
                <a:gd name="T53" fmla="*/ 1 h 1027"/>
                <a:gd name="T54" fmla="*/ 274 w 1122"/>
                <a:gd name="T55" fmla="*/ 1 h 1027"/>
                <a:gd name="T56" fmla="*/ 303 w 1122"/>
                <a:gd name="T57" fmla="*/ 1 h 1027"/>
                <a:gd name="T58" fmla="*/ 346 w 1122"/>
                <a:gd name="T59" fmla="*/ 1 h 1027"/>
                <a:gd name="T60" fmla="*/ 380 w 1122"/>
                <a:gd name="T61" fmla="*/ 1 h 1027"/>
                <a:gd name="T62" fmla="*/ 413 w 1122"/>
                <a:gd name="T63" fmla="*/ 1 h 1027"/>
                <a:gd name="T64" fmla="*/ 444 w 1122"/>
                <a:gd name="T65" fmla="*/ 1 h 1027"/>
                <a:gd name="T66" fmla="*/ 490 w 1122"/>
                <a:gd name="T67" fmla="*/ 1 h 1027"/>
                <a:gd name="T68" fmla="*/ 536 w 1122"/>
                <a:gd name="T69" fmla="*/ 1 h 102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22"/>
                <a:gd name="T106" fmla="*/ 0 h 1027"/>
                <a:gd name="T107" fmla="*/ 1122 w 1122"/>
                <a:gd name="T108" fmla="*/ 1027 h 102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22" h="1027">
                  <a:moveTo>
                    <a:pt x="536" y="540"/>
                  </a:moveTo>
                  <a:lnTo>
                    <a:pt x="565" y="470"/>
                  </a:lnTo>
                  <a:lnTo>
                    <a:pt x="591" y="397"/>
                  </a:lnTo>
                  <a:lnTo>
                    <a:pt x="620" y="319"/>
                  </a:lnTo>
                  <a:lnTo>
                    <a:pt x="655" y="240"/>
                  </a:lnTo>
                  <a:lnTo>
                    <a:pt x="684" y="173"/>
                  </a:lnTo>
                  <a:lnTo>
                    <a:pt x="712" y="109"/>
                  </a:lnTo>
                  <a:lnTo>
                    <a:pt x="744" y="59"/>
                  </a:lnTo>
                  <a:lnTo>
                    <a:pt x="770" y="27"/>
                  </a:lnTo>
                  <a:lnTo>
                    <a:pt x="802" y="4"/>
                  </a:lnTo>
                  <a:lnTo>
                    <a:pt x="824" y="0"/>
                  </a:lnTo>
                  <a:lnTo>
                    <a:pt x="850" y="0"/>
                  </a:lnTo>
                  <a:lnTo>
                    <a:pt x="872" y="16"/>
                  </a:lnTo>
                  <a:lnTo>
                    <a:pt x="904" y="45"/>
                  </a:lnTo>
                  <a:lnTo>
                    <a:pt x="940" y="96"/>
                  </a:lnTo>
                  <a:lnTo>
                    <a:pt x="968" y="164"/>
                  </a:lnTo>
                  <a:lnTo>
                    <a:pt x="997" y="230"/>
                  </a:lnTo>
                  <a:lnTo>
                    <a:pt x="1035" y="323"/>
                  </a:lnTo>
                  <a:lnTo>
                    <a:pt x="1063" y="397"/>
                  </a:lnTo>
                  <a:lnTo>
                    <a:pt x="1095" y="463"/>
                  </a:lnTo>
                  <a:lnTo>
                    <a:pt x="1111" y="508"/>
                  </a:lnTo>
                  <a:lnTo>
                    <a:pt x="1122" y="538"/>
                  </a:lnTo>
                  <a:lnTo>
                    <a:pt x="1122" y="1026"/>
                  </a:lnTo>
                  <a:lnTo>
                    <a:pt x="0" y="1027"/>
                  </a:lnTo>
                  <a:lnTo>
                    <a:pt x="125" y="1013"/>
                  </a:lnTo>
                  <a:lnTo>
                    <a:pt x="188" y="996"/>
                  </a:lnTo>
                  <a:lnTo>
                    <a:pt x="236" y="982"/>
                  </a:lnTo>
                  <a:lnTo>
                    <a:pt x="274" y="958"/>
                  </a:lnTo>
                  <a:lnTo>
                    <a:pt x="303" y="936"/>
                  </a:lnTo>
                  <a:lnTo>
                    <a:pt x="346" y="895"/>
                  </a:lnTo>
                  <a:lnTo>
                    <a:pt x="380" y="854"/>
                  </a:lnTo>
                  <a:lnTo>
                    <a:pt x="413" y="806"/>
                  </a:lnTo>
                  <a:lnTo>
                    <a:pt x="444" y="751"/>
                  </a:lnTo>
                  <a:lnTo>
                    <a:pt x="490" y="660"/>
                  </a:lnTo>
                  <a:lnTo>
                    <a:pt x="536" y="54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6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4349504"/>
                </p:ext>
              </p:extLst>
            </p:nvPr>
          </p:nvGraphicFramePr>
          <p:xfrm>
            <a:off x="4626" y="2988"/>
            <a:ext cx="108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0" name="Equation" r:id="rId14" imgW="152334" imgH="139639" progId="Equation.DSMT4">
                    <p:embed/>
                  </p:oleObj>
                </mc:Choice>
                <mc:Fallback>
                  <p:oleObj name="Equation" r:id="rId14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6" y="2988"/>
                          <a:ext cx="108" cy="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21"/>
            <p:cNvGraphicFramePr>
              <a:graphicFrameLocks noChangeAspect="1"/>
            </p:cNvGraphicFramePr>
            <p:nvPr/>
          </p:nvGraphicFramePr>
          <p:xfrm>
            <a:off x="4184" y="2845"/>
            <a:ext cx="242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1" name="Equation" r:id="rId15" imgW="342603" imgH="177646" progId="Equation.DSMT4">
                    <p:embed/>
                  </p:oleObj>
                </mc:Choice>
                <mc:Fallback>
                  <p:oleObj name="Equation" r:id="rId15" imgW="342603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2845"/>
                          <a:ext cx="242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45"/>
            <p:cNvGraphicFramePr>
              <a:graphicFrameLocks noChangeAspect="1"/>
            </p:cNvGraphicFramePr>
            <p:nvPr/>
          </p:nvGraphicFramePr>
          <p:xfrm>
            <a:off x="4501" y="3115"/>
            <a:ext cx="27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2" name="Equation" r:id="rId16" imgW="304668" imgH="241195" progId="Equation.DSMT4">
                    <p:embed/>
                  </p:oleObj>
                </mc:Choice>
                <mc:Fallback>
                  <p:oleObj name="Equation" r:id="rId16" imgW="304668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1" y="3115"/>
                          <a:ext cx="27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" name="Grupo 79"/>
          <p:cNvGrpSpPr/>
          <p:nvPr/>
        </p:nvGrpSpPr>
        <p:grpSpPr>
          <a:xfrm>
            <a:off x="1613226" y="1621667"/>
            <a:ext cx="3036674" cy="1481891"/>
            <a:chOff x="5616634" y="3837312"/>
            <a:chExt cx="3036674" cy="1481891"/>
          </a:xfrm>
        </p:grpSpPr>
        <p:pic>
          <p:nvPicPr>
            <p:cNvPr id="81" name="Picture 9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96" t="9618" r="18376" b="11877"/>
            <a:stretch>
              <a:fillRect/>
            </a:stretch>
          </p:blipFill>
          <p:spPr bwMode="auto">
            <a:xfrm>
              <a:off x="5616634" y="3837312"/>
              <a:ext cx="3036674" cy="1138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 Box 12"/>
            <p:cNvSpPr txBox="1">
              <a:spLocks noChangeArrowheads="1"/>
            </p:cNvSpPr>
            <p:nvPr/>
          </p:nvSpPr>
          <p:spPr bwMode="auto">
            <a:xfrm>
              <a:off x="6966231" y="4952907"/>
              <a:ext cx="393319" cy="36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i="1" dirty="0">
                  <a:latin typeface="Times New Roman" charset="0"/>
                  <a:sym typeface="Symbol" pitchFamily="18" charset="2"/>
                </a:rPr>
                <a:t></a:t>
              </a:r>
              <a:r>
                <a:rPr lang="pt-BR" altLang="pt-BR" sz="1800" baseline="-25000" dirty="0">
                  <a:latin typeface="Times New Roman" charset="0"/>
                </a:rPr>
                <a:t>1</a:t>
              </a:r>
            </a:p>
          </p:txBody>
        </p:sp>
        <p:sp>
          <p:nvSpPr>
            <p:cNvPr id="83" name="Line 14"/>
            <p:cNvSpPr>
              <a:spLocks noChangeShapeType="1"/>
            </p:cNvSpPr>
            <p:nvPr/>
          </p:nvSpPr>
          <p:spPr bwMode="auto">
            <a:xfrm flipH="1">
              <a:off x="7465380" y="3882069"/>
              <a:ext cx="179387" cy="179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5" name="Freeform 42"/>
          <p:cNvSpPr>
            <a:spLocks/>
          </p:cNvSpPr>
          <p:nvPr/>
        </p:nvSpPr>
        <p:spPr bwMode="auto">
          <a:xfrm>
            <a:off x="1936745" y="2455991"/>
            <a:ext cx="587032" cy="274637"/>
          </a:xfrm>
          <a:custGeom>
            <a:avLst/>
            <a:gdLst>
              <a:gd name="T0" fmla="*/ 0 w 396"/>
              <a:gd name="T1" fmla="*/ 2147483647 h 173"/>
              <a:gd name="T2" fmla="*/ 2147483647 w 396"/>
              <a:gd name="T3" fmla="*/ 2147483647 h 173"/>
              <a:gd name="T4" fmla="*/ 2147483647 w 396"/>
              <a:gd name="T5" fmla="*/ 2147483647 h 173"/>
              <a:gd name="T6" fmla="*/ 2147483647 w 396"/>
              <a:gd name="T7" fmla="*/ 2147483647 h 173"/>
              <a:gd name="T8" fmla="*/ 2147483647 w 396"/>
              <a:gd name="T9" fmla="*/ 2147483647 h 173"/>
              <a:gd name="T10" fmla="*/ 2147483647 w 396"/>
              <a:gd name="T11" fmla="*/ 2147483647 h 173"/>
              <a:gd name="T12" fmla="*/ 2147483647 w 396"/>
              <a:gd name="T13" fmla="*/ 0 h 173"/>
              <a:gd name="T14" fmla="*/ 2147483647 w 396"/>
              <a:gd name="T15" fmla="*/ 2147483647 h 173"/>
              <a:gd name="T16" fmla="*/ 0 w 396"/>
              <a:gd name="T17" fmla="*/ 2147483647 h 1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96"/>
              <a:gd name="T28" fmla="*/ 0 h 173"/>
              <a:gd name="T29" fmla="*/ 396 w 396"/>
              <a:gd name="T30" fmla="*/ 173 h 1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96" h="173">
                <a:moveTo>
                  <a:pt x="0" y="170"/>
                </a:moveTo>
                <a:lnTo>
                  <a:pt x="94" y="161"/>
                </a:lnTo>
                <a:lnTo>
                  <a:pt x="173" y="149"/>
                </a:lnTo>
                <a:lnTo>
                  <a:pt x="240" y="127"/>
                </a:lnTo>
                <a:lnTo>
                  <a:pt x="303" y="91"/>
                </a:lnTo>
                <a:lnTo>
                  <a:pt x="358" y="45"/>
                </a:lnTo>
                <a:lnTo>
                  <a:pt x="396" y="0"/>
                </a:lnTo>
                <a:lnTo>
                  <a:pt x="396" y="173"/>
                </a:lnTo>
                <a:lnTo>
                  <a:pt x="0" y="17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aphicFrame>
        <p:nvGraphicFramePr>
          <p:cNvPr id="8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532550"/>
              </p:ext>
            </p:extLst>
          </p:nvPr>
        </p:nvGraphicFramePr>
        <p:xfrm>
          <a:off x="2350106" y="2520241"/>
          <a:ext cx="180000" cy="236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3" name="Equation" r:id="rId18" imgW="152268" imgH="203024" progId="Equation.DSMT4">
                  <p:embed/>
                </p:oleObj>
              </mc:Choice>
              <mc:Fallback>
                <p:oleObj name="Equation" r:id="rId18" imgW="15226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106" y="2520241"/>
                        <a:ext cx="180000" cy="236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Text Box 77"/>
          <p:cNvSpPr txBox="1">
            <a:spLocks noChangeArrowheads="1"/>
          </p:cNvSpPr>
          <p:nvPr/>
        </p:nvSpPr>
        <p:spPr bwMode="auto">
          <a:xfrm>
            <a:off x="164361" y="4572417"/>
            <a:ext cx="29674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8733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28733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28733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28733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287338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/>
              <a:t>Menor distância entre </a:t>
            </a:r>
            <a:r>
              <a:rPr lang="pt-BR" altLang="pt-BR" sz="1600" i="1" dirty="0">
                <a:latin typeface="Times New Roman" charset="0"/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e </a:t>
            </a:r>
            <a:r>
              <a:rPr lang="pt-BR" altLang="pt-BR" sz="1600" i="1" dirty="0">
                <a:latin typeface="Times New Roman" charset="0"/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</a:rPr>
              <a:t>1</a:t>
            </a: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Maior </a:t>
            </a:r>
            <a:r>
              <a:rPr lang="pt-BR" altLang="pt-BR" sz="1600" i="1" dirty="0">
                <a:sym typeface="Symbol" pitchFamily="18" charset="2"/>
              </a:rPr>
              <a:t></a:t>
            </a:r>
            <a:endParaRPr lang="pt-BR" altLang="pt-BR" sz="1600" dirty="0">
              <a:sym typeface="Symbol" pitchFamily="18" charset="2"/>
            </a:endParaRPr>
          </a:p>
        </p:txBody>
      </p:sp>
      <p:sp>
        <p:nvSpPr>
          <p:cNvPr id="134" name="Text Box 77"/>
          <p:cNvSpPr txBox="1">
            <a:spLocks noChangeArrowheads="1"/>
          </p:cNvSpPr>
          <p:nvPr/>
        </p:nvSpPr>
        <p:spPr bwMode="auto">
          <a:xfrm>
            <a:off x="7066596" y="4572417"/>
            <a:ext cx="9605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8733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28733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28733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28733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287338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Maior </a:t>
            </a:r>
            <a:r>
              <a:rPr lang="pt-BR" altLang="pt-BR" sz="1600" i="1" dirty="0">
                <a:latin typeface="Times New Roman" charset="0"/>
                <a:sym typeface="Symbol" pitchFamily="18" charset="2"/>
              </a:rPr>
              <a:t>n</a:t>
            </a:r>
            <a:r>
              <a:rPr lang="pt-BR" altLang="pt-BR" sz="1600" i="1" dirty="0"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Menor </a:t>
            </a:r>
            <a:r>
              <a:rPr lang="pt-BR" altLang="pt-BR" sz="1600" i="1" dirty="0">
                <a:sym typeface="Symbol" pitchFamily="18" charset="2"/>
              </a:rPr>
              <a:t></a:t>
            </a:r>
            <a:endParaRPr lang="pt-BR" altLang="pt-BR" sz="1600" dirty="0">
              <a:sym typeface="Symbol" pitchFamily="18" charset="2"/>
            </a:endParaRPr>
          </a:p>
        </p:txBody>
      </p:sp>
      <p:sp>
        <p:nvSpPr>
          <p:cNvPr id="133" name="Text Box 77"/>
          <p:cNvSpPr txBox="1">
            <a:spLocks noChangeArrowheads="1"/>
          </p:cNvSpPr>
          <p:nvPr/>
        </p:nvSpPr>
        <p:spPr bwMode="auto">
          <a:xfrm>
            <a:off x="4019305" y="4572417"/>
            <a:ext cx="9877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8733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28733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28733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28733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287338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Maior </a:t>
            </a:r>
            <a:r>
              <a:rPr lang="pt-BR" altLang="pt-BR" sz="1600" i="1" dirty="0">
                <a:sym typeface="Symbol" pitchFamily="18" charset="2"/>
              </a:rPr>
              <a:t>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Menor </a:t>
            </a:r>
            <a:r>
              <a:rPr lang="pt-BR" altLang="pt-BR" sz="1600" i="1" dirty="0">
                <a:sym typeface="Symbol" pitchFamily="18" charset="2"/>
              </a:rPr>
              <a:t></a:t>
            </a:r>
            <a:endParaRPr lang="pt-BR" altLang="pt-BR" sz="1600" dirty="0">
              <a:sym typeface="Symbol" pitchFamily="18" charset="2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3025305" y="2722834"/>
            <a:ext cx="2975771" cy="1849980"/>
            <a:chOff x="3025305" y="3002198"/>
            <a:chExt cx="2975771" cy="1849980"/>
          </a:xfrm>
        </p:grpSpPr>
        <p:sp>
          <p:nvSpPr>
            <p:cNvPr id="214" name="Retângulo 213"/>
            <p:cNvSpPr/>
            <p:nvPr/>
          </p:nvSpPr>
          <p:spPr>
            <a:xfrm>
              <a:off x="3057495" y="3002198"/>
              <a:ext cx="2810649" cy="1849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025305" y="3476448"/>
              <a:ext cx="2975771" cy="1254085"/>
              <a:chOff x="3025305" y="3476448"/>
              <a:chExt cx="2975771" cy="1254085"/>
            </a:xfrm>
          </p:grpSpPr>
          <p:grpSp>
            <p:nvGrpSpPr>
              <p:cNvPr id="121" name="Group 52"/>
              <p:cNvGrpSpPr>
                <a:grpSpLocks/>
              </p:cNvGrpSpPr>
              <p:nvPr/>
            </p:nvGrpSpPr>
            <p:grpSpPr bwMode="auto">
              <a:xfrm>
                <a:off x="3025305" y="3621212"/>
                <a:ext cx="2930143" cy="1109321"/>
                <a:chOff x="3301" y="2416"/>
                <a:chExt cx="2578" cy="976"/>
              </a:xfrm>
            </p:grpSpPr>
            <p:grpSp>
              <p:nvGrpSpPr>
                <p:cNvPr id="125" name="Group 8"/>
                <p:cNvGrpSpPr>
                  <a:grpSpLocks/>
                </p:cNvGrpSpPr>
                <p:nvPr/>
              </p:nvGrpSpPr>
              <p:grpSpPr bwMode="auto">
                <a:xfrm>
                  <a:off x="3301" y="2416"/>
                  <a:ext cx="2578" cy="976"/>
                  <a:chOff x="2988" y="2349"/>
                  <a:chExt cx="3277" cy="1244"/>
                </a:xfrm>
              </p:grpSpPr>
              <p:pic>
                <p:nvPicPr>
                  <p:cNvPr id="127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96" t="9618" r="18376" b="11877"/>
                  <a:stretch>
                    <a:fillRect/>
                  </a:stretch>
                </p:blipFill>
                <p:spPr bwMode="auto">
                  <a:xfrm>
                    <a:off x="3026" y="2349"/>
                    <a:ext cx="2432" cy="9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28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88" y="3179"/>
                    <a:ext cx="416" cy="3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altLang="pt-BR" sz="1400">
                        <a:latin typeface="Times New Roman" charset="0"/>
                      </a:rPr>
                      <a:t>-</a:t>
                    </a:r>
                    <a:r>
                      <a:rPr lang="pt-BR" altLang="pt-BR" sz="1400">
                        <a:latin typeface="Times New Roman" charset="0"/>
                        <a:sym typeface="Symbol" pitchFamily="18" charset="2"/>
                      </a:rPr>
                      <a:t></a:t>
                    </a:r>
                    <a:endParaRPr lang="pt-BR" altLang="pt-BR" sz="1400">
                      <a:latin typeface="Times New Roman" charset="0"/>
                    </a:endParaRPr>
                  </a:p>
                </p:txBody>
              </p:sp>
              <p:sp>
                <p:nvSpPr>
                  <p:cNvPr id="12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02" y="3180"/>
                    <a:ext cx="463" cy="3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altLang="pt-BR" sz="1400" dirty="0">
                        <a:latin typeface="Times New Roman" charset="0"/>
                      </a:rPr>
                      <a:t>+</a:t>
                    </a:r>
                    <a:r>
                      <a:rPr lang="pt-BR" altLang="pt-BR" sz="1400" dirty="0">
                        <a:latin typeface="Times New Roman" charset="0"/>
                        <a:sym typeface="Symbol" pitchFamily="18" charset="2"/>
                      </a:rPr>
                      <a:t></a:t>
                    </a:r>
                    <a:endParaRPr lang="pt-BR" altLang="pt-BR" sz="1400" dirty="0">
                      <a:latin typeface="Times New Roman" charset="0"/>
                    </a:endParaRPr>
                  </a:p>
                </p:txBody>
              </p:sp>
              <p:sp>
                <p:nvSpPr>
                  <p:cNvPr id="13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82" y="3248"/>
                    <a:ext cx="389" cy="3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altLang="pt-BR" sz="1400" i="1" dirty="0">
                        <a:latin typeface="Times New Roman" charset="0"/>
                        <a:sym typeface="Symbol" pitchFamily="18" charset="2"/>
                      </a:rPr>
                      <a:t></a:t>
                    </a:r>
                    <a:r>
                      <a:rPr lang="pt-BR" altLang="pt-BR" sz="1400" baseline="-25000" dirty="0">
                        <a:latin typeface="Times New Roman" charset="0"/>
                      </a:rPr>
                      <a:t>0</a:t>
                    </a:r>
                  </a:p>
                </p:txBody>
              </p:sp>
              <p:sp>
                <p:nvSpPr>
                  <p:cNvPr id="13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3238"/>
                    <a:ext cx="305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 sz="1200"/>
                  </a:p>
                </p:txBody>
              </p:sp>
            </p:grpSp>
            <p:sp>
              <p:nvSpPr>
                <p:cNvPr id="126" name="Line 14"/>
                <p:cNvSpPr>
                  <a:spLocks noChangeShapeType="1"/>
                </p:cNvSpPr>
                <p:nvPr/>
              </p:nvSpPr>
              <p:spPr bwMode="auto">
                <a:xfrm>
                  <a:off x="3954" y="2455"/>
                  <a:ext cx="113" cy="11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 sz="1200"/>
                </a:p>
              </p:txBody>
            </p:sp>
          </p:grpSp>
          <p:sp>
            <p:nvSpPr>
              <p:cNvPr id="122" name="Freeform 16"/>
              <p:cNvSpPr>
                <a:spLocks/>
              </p:cNvSpPr>
              <p:nvPr/>
            </p:nvSpPr>
            <p:spPr bwMode="auto">
              <a:xfrm>
                <a:off x="3218523" y="3645082"/>
                <a:ext cx="1099553" cy="771732"/>
              </a:xfrm>
              <a:custGeom>
                <a:avLst/>
                <a:gdLst>
                  <a:gd name="T0" fmla="*/ 536 w 1122"/>
                  <a:gd name="T1" fmla="*/ 1 h 1027"/>
                  <a:gd name="T2" fmla="*/ 561 w 1122"/>
                  <a:gd name="T3" fmla="*/ 1 h 1027"/>
                  <a:gd name="T4" fmla="*/ 562 w 1122"/>
                  <a:gd name="T5" fmla="*/ 1 h 1027"/>
                  <a:gd name="T6" fmla="*/ 591 w 1122"/>
                  <a:gd name="T7" fmla="*/ 1 h 1027"/>
                  <a:gd name="T8" fmla="*/ 626 w 1122"/>
                  <a:gd name="T9" fmla="*/ 1 h 1027"/>
                  <a:gd name="T10" fmla="*/ 655 w 1122"/>
                  <a:gd name="T11" fmla="*/ 1 h 1027"/>
                  <a:gd name="T12" fmla="*/ 683 w 1122"/>
                  <a:gd name="T13" fmla="*/ 1 h 1027"/>
                  <a:gd name="T14" fmla="*/ 715 w 1122"/>
                  <a:gd name="T15" fmla="*/ 1 h 1027"/>
                  <a:gd name="T16" fmla="*/ 741 w 1122"/>
                  <a:gd name="T17" fmla="*/ 1 h 1027"/>
                  <a:gd name="T18" fmla="*/ 773 w 1122"/>
                  <a:gd name="T19" fmla="*/ 1 h 1027"/>
                  <a:gd name="T20" fmla="*/ 795 w 1122"/>
                  <a:gd name="T21" fmla="*/ 0 h 1027"/>
                  <a:gd name="T22" fmla="*/ 821 w 1122"/>
                  <a:gd name="T23" fmla="*/ 0 h 1027"/>
                  <a:gd name="T24" fmla="*/ 843 w 1122"/>
                  <a:gd name="T25" fmla="*/ 1 h 1027"/>
                  <a:gd name="T26" fmla="*/ 875 w 1122"/>
                  <a:gd name="T27" fmla="*/ 1 h 1027"/>
                  <a:gd name="T28" fmla="*/ 911 w 1122"/>
                  <a:gd name="T29" fmla="*/ 1 h 1027"/>
                  <a:gd name="T30" fmla="*/ 939 w 1122"/>
                  <a:gd name="T31" fmla="*/ 1 h 1027"/>
                  <a:gd name="T32" fmla="*/ 968 w 1122"/>
                  <a:gd name="T33" fmla="*/ 1 h 1027"/>
                  <a:gd name="T34" fmla="*/ 1006 w 1122"/>
                  <a:gd name="T35" fmla="*/ 1 h 1027"/>
                  <a:gd name="T36" fmla="*/ 1034 w 1122"/>
                  <a:gd name="T37" fmla="*/ 1 h 1027"/>
                  <a:gd name="T38" fmla="*/ 1066 w 1122"/>
                  <a:gd name="T39" fmla="*/ 1 h 1027"/>
                  <a:gd name="T40" fmla="*/ 1082 w 1122"/>
                  <a:gd name="T41" fmla="*/ 1 h 1027"/>
                  <a:gd name="T42" fmla="*/ 1093 w 1122"/>
                  <a:gd name="T43" fmla="*/ 1 h 1027"/>
                  <a:gd name="T44" fmla="*/ 1093 w 1122"/>
                  <a:gd name="T45" fmla="*/ 1 h 1027"/>
                  <a:gd name="T46" fmla="*/ 0 w 1122"/>
                  <a:gd name="T47" fmla="*/ 1 h 1027"/>
                  <a:gd name="T48" fmla="*/ 125 w 1122"/>
                  <a:gd name="T49" fmla="*/ 1 h 1027"/>
                  <a:gd name="T50" fmla="*/ 188 w 1122"/>
                  <a:gd name="T51" fmla="*/ 1 h 1027"/>
                  <a:gd name="T52" fmla="*/ 236 w 1122"/>
                  <a:gd name="T53" fmla="*/ 1 h 1027"/>
                  <a:gd name="T54" fmla="*/ 274 w 1122"/>
                  <a:gd name="T55" fmla="*/ 1 h 1027"/>
                  <a:gd name="T56" fmla="*/ 303 w 1122"/>
                  <a:gd name="T57" fmla="*/ 1 h 1027"/>
                  <a:gd name="T58" fmla="*/ 346 w 1122"/>
                  <a:gd name="T59" fmla="*/ 1 h 1027"/>
                  <a:gd name="T60" fmla="*/ 380 w 1122"/>
                  <a:gd name="T61" fmla="*/ 1 h 1027"/>
                  <a:gd name="T62" fmla="*/ 413 w 1122"/>
                  <a:gd name="T63" fmla="*/ 1 h 1027"/>
                  <a:gd name="T64" fmla="*/ 444 w 1122"/>
                  <a:gd name="T65" fmla="*/ 1 h 1027"/>
                  <a:gd name="T66" fmla="*/ 490 w 1122"/>
                  <a:gd name="T67" fmla="*/ 1 h 1027"/>
                  <a:gd name="T68" fmla="*/ 536 w 1122"/>
                  <a:gd name="T69" fmla="*/ 1 h 102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122"/>
                  <a:gd name="T106" fmla="*/ 0 h 1027"/>
                  <a:gd name="T107" fmla="*/ 1122 w 1122"/>
                  <a:gd name="T108" fmla="*/ 1027 h 1027"/>
                  <a:gd name="connsiteX0" fmla="*/ 4777 w 11820"/>
                  <a:gd name="connsiteY0" fmla="*/ 5258 h 10033"/>
                  <a:gd name="connsiteX1" fmla="*/ 5036 w 11820"/>
                  <a:gd name="connsiteY1" fmla="*/ 4576 h 10033"/>
                  <a:gd name="connsiteX2" fmla="*/ 5267 w 11820"/>
                  <a:gd name="connsiteY2" fmla="*/ 3866 h 10033"/>
                  <a:gd name="connsiteX3" fmla="*/ 5526 w 11820"/>
                  <a:gd name="connsiteY3" fmla="*/ 3106 h 10033"/>
                  <a:gd name="connsiteX4" fmla="*/ 5838 w 11820"/>
                  <a:gd name="connsiteY4" fmla="*/ 2337 h 10033"/>
                  <a:gd name="connsiteX5" fmla="*/ 6096 w 11820"/>
                  <a:gd name="connsiteY5" fmla="*/ 1685 h 10033"/>
                  <a:gd name="connsiteX6" fmla="*/ 6346 w 11820"/>
                  <a:gd name="connsiteY6" fmla="*/ 1061 h 10033"/>
                  <a:gd name="connsiteX7" fmla="*/ 6631 w 11820"/>
                  <a:gd name="connsiteY7" fmla="*/ 574 h 10033"/>
                  <a:gd name="connsiteX8" fmla="*/ 6863 w 11820"/>
                  <a:gd name="connsiteY8" fmla="*/ 263 h 10033"/>
                  <a:gd name="connsiteX9" fmla="*/ 7148 w 11820"/>
                  <a:gd name="connsiteY9" fmla="*/ 39 h 10033"/>
                  <a:gd name="connsiteX10" fmla="*/ 7344 w 11820"/>
                  <a:gd name="connsiteY10" fmla="*/ 0 h 10033"/>
                  <a:gd name="connsiteX11" fmla="*/ 7576 w 11820"/>
                  <a:gd name="connsiteY11" fmla="*/ 0 h 10033"/>
                  <a:gd name="connsiteX12" fmla="*/ 7772 w 11820"/>
                  <a:gd name="connsiteY12" fmla="*/ 156 h 10033"/>
                  <a:gd name="connsiteX13" fmla="*/ 8057 w 11820"/>
                  <a:gd name="connsiteY13" fmla="*/ 438 h 10033"/>
                  <a:gd name="connsiteX14" fmla="*/ 8378 w 11820"/>
                  <a:gd name="connsiteY14" fmla="*/ 935 h 10033"/>
                  <a:gd name="connsiteX15" fmla="*/ 8627 w 11820"/>
                  <a:gd name="connsiteY15" fmla="*/ 1597 h 10033"/>
                  <a:gd name="connsiteX16" fmla="*/ 8886 w 11820"/>
                  <a:gd name="connsiteY16" fmla="*/ 2240 h 10033"/>
                  <a:gd name="connsiteX17" fmla="*/ 9225 w 11820"/>
                  <a:gd name="connsiteY17" fmla="*/ 3145 h 10033"/>
                  <a:gd name="connsiteX18" fmla="*/ 9474 w 11820"/>
                  <a:gd name="connsiteY18" fmla="*/ 3866 h 10033"/>
                  <a:gd name="connsiteX19" fmla="*/ 9759 w 11820"/>
                  <a:gd name="connsiteY19" fmla="*/ 4508 h 10033"/>
                  <a:gd name="connsiteX20" fmla="*/ 9902 w 11820"/>
                  <a:gd name="connsiteY20" fmla="*/ 4946 h 10033"/>
                  <a:gd name="connsiteX21" fmla="*/ 10000 w 11820"/>
                  <a:gd name="connsiteY21" fmla="*/ 5239 h 10033"/>
                  <a:gd name="connsiteX22" fmla="*/ 11820 w 11820"/>
                  <a:gd name="connsiteY22" fmla="*/ 10033 h 10033"/>
                  <a:gd name="connsiteX23" fmla="*/ 0 w 11820"/>
                  <a:gd name="connsiteY23" fmla="*/ 10000 h 10033"/>
                  <a:gd name="connsiteX24" fmla="*/ 1114 w 11820"/>
                  <a:gd name="connsiteY24" fmla="*/ 9864 h 10033"/>
                  <a:gd name="connsiteX25" fmla="*/ 1676 w 11820"/>
                  <a:gd name="connsiteY25" fmla="*/ 9698 h 10033"/>
                  <a:gd name="connsiteX26" fmla="*/ 2103 w 11820"/>
                  <a:gd name="connsiteY26" fmla="*/ 9562 h 10033"/>
                  <a:gd name="connsiteX27" fmla="*/ 2442 w 11820"/>
                  <a:gd name="connsiteY27" fmla="*/ 9328 h 10033"/>
                  <a:gd name="connsiteX28" fmla="*/ 2701 w 11820"/>
                  <a:gd name="connsiteY28" fmla="*/ 9114 h 10033"/>
                  <a:gd name="connsiteX29" fmla="*/ 3084 w 11820"/>
                  <a:gd name="connsiteY29" fmla="*/ 8715 h 10033"/>
                  <a:gd name="connsiteX30" fmla="*/ 3387 w 11820"/>
                  <a:gd name="connsiteY30" fmla="*/ 8315 h 10033"/>
                  <a:gd name="connsiteX31" fmla="*/ 3681 w 11820"/>
                  <a:gd name="connsiteY31" fmla="*/ 7848 h 10033"/>
                  <a:gd name="connsiteX32" fmla="*/ 3957 w 11820"/>
                  <a:gd name="connsiteY32" fmla="*/ 7313 h 10033"/>
                  <a:gd name="connsiteX33" fmla="*/ 4367 w 11820"/>
                  <a:gd name="connsiteY33" fmla="*/ 6426 h 10033"/>
                  <a:gd name="connsiteX34" fmla="*/ 4777 w 11820"/>
                  <a:gd name="connsiteY34" fmla="*/ 5258 h 10033"/>
                  <a:gd name="connsiteX0" fmla="*/ 4777 w 11820"/>
                  <a:gd name="connsiteY0" fmla="*/ 5258 h 10033"/>
                  <a:gd name="connsiteX1" fmla="*/ 5036 w 11820"/>
                  <a:gd name="connsiteY1" fmla="*/ 4576 h 10033"/>
                  <a:gd name="connsiteX2" fmla="*/ 5267 w 11820"/>
                  <a:gd name="connsiteY2" fmla="*/ 3866 h 10033"/>
                  <a:gd name="connsiteX3" fmla="*/ 5526 w 11820"/>
                  <a:gd name="connsiteY3" fmla="*/ 3106 h 10033"/>
                  <a:gd name="connsiteX4" fmla="*/ 5838 w 11820"/>
                  <a:gd name="connsiteY4" fmla="*/ 2337 h 10033"/>
                  <a:gd name="connsiteX5" fmla="*/ 6096 w 11820"/>
                  <a:gd name="connsiteY5" fmla="*/ 1685 h 10033"/>
                  <a:gd name="connsiteX6" fmla="*/ 6346 w 11820"/>
                  <a:gd name="connsiteY6" fmla="*/ 1061 h 10033"/>
                  <a:gd name="connsiteX7" fmla="*/ 6631 w 11820"/>
                  <a:gd name="connsiteY7" fmla="*/ 574 h 10033"/>
                  <a:gd name="connsiteX8" fmla="*/ 6863 w 11820"/>
                  <a:gd name="connsiteY8" fmla="*/ 263 h 10033"/>
                  <a:gd name="connsiteX9" fmla="*/ 7148 w 11820"/>
                  <a:gd name="connsiteY9" fmla="*/ 39 h 10033"/>
                  <a:gd name="connsiteX10" fmla="*/ 7344 w 11820"/>
                  <a:gd name="connsiteY10" fmla="*/ 0 h 10033"/>
                  <a:gd name="connsiteX11" fmla="*/ 7576 w 11820"/>
                  <a:gd name="connsiteY11" fmla="*/ 0 h 10033"/>
                  <a:gd name="connsiteX12" fmla="*/ 7772 w 11820"/>
                  <a:gd name="connsiteY12" fmla="*/ 156 h 10033"/>
                  <a:gd name="connsiteX13" fmla="*/ 8057 w 11820"/>
                  <a:gd name="connsiteY13" fmla="*/ 438 h 10033"/>
                  <a:gd name="connsiteX14" fmla="*/ 8378 w 11820"/>
                  <a:gd name="connsiteY14" fmla="*/ 935 h 10033"/>
                  <a:gd name="connsiteX15" fmla="*/ 8627 w 11820"/>
                  <a:gd name="connsiteY15" fmla="*/ 1597 h 10033"/>
                  <a:gd name="connsiteX16" fmla="*/ 8886 w 11820"/>
                  <a:gd name="connsiteY16" fmla="*/ 2240 h 10033"/>
                  <a:gd name="connsiteX17" fmla="*/ 9225 w 11820"/>
                  <a:gd name="connsiteY17" fmla="*/ 3145 h 10033"/>
                  <a:gd name="connsiteX18" fmla="*/ 9474 w 11820"/>
                  <a:gd name="connsiteY18" fmla="*/ 3866 h 10033"/>
                  <a:gd name="connsiteX19" fmla="*/ 9759 w 11820"/>
                  <a:gd name="connsiteY19" fmla="*/ 4508 h 10033"/>
                  <a:gd name="connsiteX20" fmla="*/ 9902 w 11820"/>
                  <a:gd name="connsiteY20" fmla="*/ 4946 h 10033"/>
                  <a:gd name="connsiteX21" fmla="*/ 10000 w 11820"/>
                  <a:gd name="connsiteY21" fmla="*/ 5239 h 10033"/>
                  <a:gd name="connsiteX22" fmla="*/ 11807 w 11820"/>
                  <a:gd name="connsiteY22" fmla="*/ 8813 h 10033"/>
                  <a:gd name="connsiteX23" fmla="*/ 11820 w 11820"/>
                  <a:gd name="connsiteY23" fmla="*/ 10033 h 10033"/>
                  <a:gd name="connsiteX24" fmla="*/ 0 w 11820"/>
                  <a:gd name="connsiteY24" fmla="*/ 10000 h 10033"/>
                  <a:gd name="connsiteX25" fmla="*/ 1114 w 11820"/>
                  <a:gd name="connsiteY25" fmla="*/ 9864 h 10033"/>
                  <a:gd name="connsiteX26" fmla="*/ 1676 w 11820"/>
                  <a:gd name="connsiteY26" fmla="*/ 9698 h 10033"/>
                  <a:gd name="connsiteX27" fmla="*/ 2103 w 11820"/>
                  <a:gd name="connsiteY27" fmla="*/ 9562 h 10033"/>
                  <a:gd name="connsiteX28" fmla="*/ 2442 w 11820"/>
                  <a:gd name="connsiteY28" fmla="*/ 9328 h 10033"/>
                  <a:gd name="connsiteX29" fmla="*/ 2701 w 11820"/>
                  <a:gd name="connsiteY29" fmla="*/ 9114 h 10033"/>
                  <a:gd name="connsiteX30" fmla="*/ 3084 w 11820"/>
                  <a:gd name="connsiteY30" fmla="*/ 8715 h 10033"/>
                  <a:gd name="connsiteX31" fmla="*/ 3387 w 11820"/>
                  <a:gd name="connsiteY31" fmla="*/ 8315 h 10033"/>
                  <a:gd name="connsiteX32" fmla="*/ 3681 w 11820"/>
                  <a:gd name="connsiteY32" fmla="*/ 7848 h 10033"/>
                  <a:gd name="connsiteX33" fmla="*/ 3957 w 11820"/>
                  <a:gd name="connsiteY33" fmla="*/ 7313 h 10033"/>
                  <a:gd name="connsiteX34" fmla="*/ 4367 w 11820"/>
                  <a:gd name="connsiteY34" fmla="*/ 6426 h 10033"/>
                  <a:gd name="connsiteX35" fmla="*/ 4777 w 11820"/>
                  <a:gd name="connsiteY35" fmla="*/ 5258 h 10033"/>
                  <a:gd name="connsiteX0" fmla="*/ 4777 w 11820"/>
                  <a:gd name="connsiteY0" fmla="*/ 5258 h 10033"/>
                  <a:gd name="connsiteX1" fmla="*/ 5036 w 11820"/>
                  <a:gd name="connsiteY1" fmla="*/ 4576 h 10033"/>
                  <a:gd name="connsiteX2" fmla="*/ 5267 w 11820"/>
                  <a:gd name="connsiteY2" fmla="*/ 3866 h 10033"/>
                  <a:gd name="connsiteX3" fmla="*/ 5526 w 11820"/>
                  <a:gd name="connsiteY3" fmla="*/ 3106 h 10033"/>
                  <a:gd name="connsiteX4" fmla="*/ 5838 w 11820"/>
                  <a:gd name="connsiteY4" fmla="*/ 2337 h 10033"/>
                  <a:gd name="connsiteX5" fmla="*/ 6096 w 11820"/>
                  <a:gd name="connsiteY5" fmla="*/ 1685 h 10033"/>
                  <a:gd name="connsiteX6" fmla="*/ 6346 w 11820"/>
                  <a:gd name="connsiteY6" fmla="*/ 1061 h 10033"/>
                  <a:gd name="connsiteX7" fmla="*/ 6631 w 11820"/>
                  <a:gd name="connsiteY7" fmla="*/ 574 h 10033"/>
                  <a:gd name="connsiteX8" fmla="*/ 6863 w 11820"/>
                  <a:gd name="connsiteY8" fmla="*/ 263 h 10033"/>
                  <a:gd name="connsiteX9" fmla="*/ 7148 w 11820"/>
                  <a:gd name="connsiteY9" fmla="*/ 39 h 10033"/>
                  <a:gd name="connsiteX10" fmla="*/ 7344 w 11820"/>
                  <a:gd name="connsiteY10" fmla="*/ 0 h 10033"/>
                  <a:gd name="connsiteX11" fmla="*/ 7576 w 11820"/>
                  <a:gd name="connsiteY11" fmla="*/ 0 h 10033"/>
                  <a:gd name="connsiteX12" fmla="*/ 7772 w 11820"/>
                  <a:gd name="connsiteY12" fmla="*/ 156 h 10033"/>
                  <a:gd name="connsiteX13" fmla="*/ 8057 w 11820"/>
                  <a:gd name="connsiteY13" fmla="*/ 438 h 10033"/>
                  <a:gd name="connsiteX14" fmla="*/ 8378 w 11820"/>
                  <a:gd name="connsiteY14" fmla="*/ 935 h 10033"/>
                  <a:gd name="connsiteX15" fmla="*/ 8627 w 11820"/>
                  <a:gd name="connsiteY15" fmla="*/ 1597 h 10033"/>
                  <a:gd name="connsiteX16" fmla="*/ 8886 w 11820"/>
                  <a:gd name="connsiteY16" fmla="*/ 2240 h 10033"/>
                  <a:gd name="connsiteX17" fmla="*/ 9225 w 11820"/>
                  <a:gd name="connsiteY17" fmla="*/ 3145 h 10033"/>
                  <a:gd name="connsiteX18" fmla="*/ 9474 w 11820"/>
                  <a:gd name="connsiteY18" fmla="*/ 3866 h 10033"/>
                  <a:gd name="connsiteX19" fmla="*/ 9759 w 11820"/>
                  <a:gd name="connsiteY19" fmla="*/ 4508 h 10033"/>
                  <a:gd name="connsiteX20" fmla="*/ 9902 w 11820"/>
                  <a:gd name="connsiteY20" fmla="*/ 4946 h 10033"/>
                  <a:gd name="connsiteX21" fmla="*/ 10000 w 11820"/>
                  <a:gd name="connsiteY21" fmla="*/ 5239 h 10033"/>
                  <a:gd name="connsiteX22" fmla="*/ 10320 w 11820"/>
                  <a:gd name="connsiteY22" fmla="*/ 7706 h 10033"/>
                  <a:gd name="connsiteX23" fmla="*/ 11807 w 11820"/>
                  <a:gd name="connsiteY23" fmla="*/ 8813 h 10033"/>
                  <a:gd name="connsiteX24" fmla="*/ 11820 w 11820"/>
                  <a:gd name="connsiteY24" fmla="*/ 10033 h 10033"/>
                  <a:gd name="connsiteX25" fmla="*/ 0 w 11820"/>
                  <a:gd name="connsiteY25" fmla="*/ 10000 h 10033"/>
                  <a:gd name="connsiteX26" fmla="*/ 1114 w 11820"/>
                  <a:gd name="connsiteY26" fmla="*/ 9864 h 10033"/>
                  <a:gd name="connsiteX27" fmla="*/ 1676 w 11820"/>
                  <a:gd name="connsiteY27" fmla="*/ 9698 h 10033"/>
                  <a:gd name="connsiteX28" fmla="*/ 2103 w 11820"/>
                  <a:gd name="connsiteY28" fmla="*/ 9562 h 10033"/>
                  <a:gd name="connsiteX29" fmla="*/ 2442 w 11820"/>
                  <a:gd name="connsiteY29" fmla="*/ 9328 h 10033"/>
                  <a:gd name="connsiteX30" fmla="*/ 2701 w 11820"/>
                  <a:gd name="connsiteY30" fmla="*/ 9114 h 10033"/>
                  <a:gd name="connsiteX31" fmla="*/ 3084 w 11820"/>
                  <a:gd name="connsiteY31" fmla="*/ 8715 h 10033"/>
                  <a:gd name="connsiteX32" fmla="*/ 3387 w 11820"/>
                  <a:gd name="connsiteY32" fmla="*/ 8315 h 10033"/>
                  <a:gd name="connsiteX33" fmla="*/ 3681 w 11820"/>
                  <a:gd name="connsiteY33" fmla="*/ 7848 h 10033"/>
                  <a:gd name="connsiteX34" fmla="*/ 3957 w 11820"/>
                  <a:gd name="connsiteY34" fmla="*/ 7313 h 10033"/>
                  <a:gd name="connsiteX35" fmla="*/ 4367 w 11820"/>
                  <a:gd name="connsiteY35" fmla="*/ 6426 h 10033"/>
                  <a:gd name="connsiteX36" fmla="*/ 4777 w 11820"/>
                  <a:gd name="connsiteY36" fmla="*/ 5258 h 10033"/>
                  <a:gd name="connsiteX0" fmla="*/ 4777 w 11820"/>
                  <a:gd name="connsiteY0" fmla="*/ 5258 h 10033"/>
                  <a:gd name="connsiteX1" fmla="*/ 5036 w 11820"/>
                  <a:gd name="connsiteY1" fmla="*/ 4576 h 10033"/>
                  <a:gd name="connsiteX2" fmla="*/ 5267 w 11820"/>
                  <a:gd name="connsiteY2" fmla="*/ 3866 h 10033"/>
                  <a:gd name="connsiteX3" fmla="*/ 5526 w 11820"/>
                  <a:gd name="connsiteY3" fmla="*/ 3106 h 10033"/>
                  <a:gd name="connsiteX4" fmla="*/ 5838 w 11820"/>
                  <a:gd name="connsiteY4" fmla="*/ 2337 h 10033"/>
                  <a:gd name="connsiteX5" fmla="*/ 6096 w 11820"/>
                  <a:gd name="connsiteY5" fmla="*/ 1685 h 10033"/>
                  <a:gd name="connsiteX6" fmla="*/ 6346 w 11820"/>
                  <a:gd name="connsiteY6" fmla="*/ 1061 h 10033"/>
                  <a:gd name="connsiteX7" fmla="*/ 6631 w 11820"/>
                  <a:gd name="connsiteY7" fmla="*/ 574 h 10033"/>
                  <a:gd name="connsiteX8" fmla="*/ 6863 w 11820"/>
                  <a:gd name="connsiteY8" fmla="*/ 263 h 10033"/>
                  <a:gd name="connsiteX9" fmla="*/ 7148 w 11820"/>
                  <a:gd name="connsiteY9" fmla="*/ 39 h 10033"/>
                  <a:gd name="connsiteX10" fmla="*/ 7344 w 11820"/>
                  <a:gd name="connsiteY10" fmla="*/ 0 h 10033"/>
                  <a:gd name="connsiteX11" fmla="*/ 7576 w 11820"/>
                  <a:gd name="connsiteY11" fmla="*/ 0 h 10033"/>
                  <a:gd name="connsiteX12" fmla="*/ 7772 w 11820"/>
                  <a:gd name="connsiteY12" fmla="*/ 156 h 10033"/>
                  <a:gd name="connsiteX13" fmla="*/ 8057 w 11820"/>
                  <a:gd name="connsiteY13" fmla="*/ 438 h 10033"/>
                  <a:gd name="connsiteX14" fmla="*/ 8378 w 11820"/>
                  <a:gd name="connsiteY14" fmla="*/ 935 h 10033"/>
                  <a:gd name="connsiteX15" fmla="*/ 8627 w 11820"/>
                  <a:gd name="connsiteY15" fmla="*/ 1597 h 10033"/>
                  <a:gd name="connsiteX16" fmla="*/ 8886 w 11820"/>
                  <a:gd name="connsiteY16" fmla="*/ 2240 h 10033"/>
                  <a:gd name="connsiteX17" fmla="*/ 9225 w 11820"/>
                  <a:gd name="connsiteY17" fmla="*/ 3145 h 10033"/>
                  <a:gd name="connsiteX18" fmla="*/ 9474 w 11820"/>
                  <a:gd name="connsiteY18" fmla="*/ 3866 h 10033"/>
                  <a:gd name="connsiteX19" fmla="*/ 9759 w 11820"/>
                  <a:gd name="connsiteY19" fmla="*/ 4508 h 10033"/>
                  <a:gd name="connsiteX20" fmla="*/ 9902 w 11820"/>
                  <a:gd name="connsiteY20" fmla="*/ 4946 h 10033"/>
                  <a:gd name="connsiteX21" fmla="*/ 10000 w 11820"/>
                  <a:gd name="connsiteY21" fmla="*/ 5239 h 10033"/>
                  <a:gd name="connsiteX22" fmla="*/ 10320 w 11820"/>
                  <a:gd name="connsiteY22" fmla="*/ 7706 h 10033"/>
                  <a:gd name="connsiteX23" fmla="*/ 11807 w 11820"/>
                  <a:gd name="connsiteY23" fmla="*/ 8813 h 10033"/>
                  <a:gd name="connsiteX24" fmla="*/ 11820 w 11820"/>
                  <a:gd name="connsiteY24" fmla="*/ 10033 h 10033"/>
                  <a:gd name="connsiteX25" fmla="*/ 0 w 11820"/>
                  <a:gd name="connsiteY25" fmla="*/ 10000 h 10033"/>
                  <a:gd name="connsiteX26" fmla="*/ 1114 w 11820"/>
                  <a:gd name="connsiteY26" fmla="*/ 9864 h 10033"/>
                  <a:gd name="connsiteX27" fmla="*/ 1676 w 11820"/>
                  <a:gd name="connsiteY27" fmla="*/ 9698 h 10033"/>
                  <a:gd name="connsiteX28" fmla="*/ 2103 w 11820"/>
                  <a:gd name="connsiteY28" fmla="*/ 9562 h 10033"/>
                  <a:gd name="connsiteX29" fmla="*/ 2442 w 11820"/>
                  <a:gd name="connsiteY29" fmla="*/ 9328 h 10033"/>
                  <a:gd name="connsiteX30" fmla="*/ 2701 w 11820"/>
                  <a:gd name="connsiteY30" fmla="*/ 9114 h 10033"/>
                  <a:gd name="connsiteX31" fmla="*/ 3084 w 11820"/>
                  <a:gd name="connsiteY31" fmla="*/ 8715 h 10033"/>
                  <a:gd name="connsiteX32" fmla="*/ 3387 w 11820"/>
                  <a:gd name="connsiteY32" fmla="*/ 8315 h 10033"/>
                  <a:gd name="connsiteX33" fmla="*/ 3681 w 11820"/>
                  <a:gd name="connsiteY33" fmla="*/ 7848 h 10033"/>
                  <a:gd name="connsiteX34" fmla="*/ 3957 w 11820"/>
                  <a:gd name="connsiteY34" fmla="*/ 7313 h 10033"/>
                  <a:gd name="connsiteX35" fmla="*/ 4367 w 11820"/>
                  <a:gd name="connsiteY35" fmla="*/ 6426 h 10033"/>
                  <a:gd name="connsiteX36" fmla="*/ 4777 w 11820"/>
                  <a:gd name="connsiteY36" fmla="*/ 5258 h 10033"/>
                  <a:gd name="connsiteX0" fmla="*/ 4777 w 11820"/>
                  <a:gd name="connsiteY0" fmla="*/ 5258 h 10033"/>
                  <a:gd name="connsiteX1" fmla="*/ 5036 w 11820"/>
                  <a:gd name="connsiteY1" fmla="*/ 4576 h 10033"/>
                  <a:gd name="connsiteX2" fmla="*/ 5267 w 11820"/>
                  <a:gd name="connsiteY2" fmla="*/ 3866 h 10033"/>
                  <a:gd name="connsiteX3" fmla="*/ 5526 w 11820"/>
                  <a:gd name="connsiteY3" fmla="*/ 3106 h 10033"/>
                  <a:gd name="connsiteX4" fmla="*/ 5838 w 11820"/>
                  <a:gd name="connsiteY4" fmla="*/ 2337 h 10033"/>
                  <a:gd name="connsiteX5" fmla="*/ 6096 w 11820"/>
                  <a:gd name="connsiteY5" fmla="*/ 1685 h 10033"/>
                  <a:gd name="connsiteX6" fmla="*/ 6346 w 11820"/>
                  <a:gd name="connsiteY6" fmla="*/ 1061 h 10033"/>
                  <a:gd name="connsiteX7" fmla="*/ 6631 w 11820"/>
                  <a:gd name="connsiteY7" fmla="*/ 574 h 10033"/>
                  <a:gd name="connsiteX8" fmla="*/ 6863 w 11820"/>
                  <a:gd name="connsiteY8" fmla="*/ 263 h 10033"/>
                  <a:gd name="connsiteX9" fmla="*/ 7148 w 11820"/>
                  <a:gd name="connsiteY9" fmla="*/ 39 h 10033"/>
                  <a:gd name="connsiteX10" fmla="*/ 7344 w 11820"/>
                  <a:gd name="connsiteY10" fmla="*/ 0 h 10033"/>
                  <a:gd name="connsiteX11" fmla="*/ 7576 w 11820"/>
                  <a:gd name="connsiteY11" fmla="*/ 0 h 10033"/>
                  <a:gd name="connsiteX12" fmla="*/ 7772 w 11820"/>
                  <a:gd name="connsiteY12" fmla="*/ 156 h 10033"/>
                  <a:gd name="connsiteX13" fmla="*/ 8057 w 11820"/>
                  <a:gd name="connsiteY13" fmla="*/ 438 h 10033"/>
                  <a:gd name="connsiteX14" fmla="*/ 8378 w 11820"/>
                  <a:gd name="connsiteY14" fmla="*/ 935 h 10033"/>
                  <a:gd name="connsiteX15" fmla="*/ 8627 w 11820"/>
                  <a:gd name="connsiteY15" fmla="*/ 1597 h 10033"/>
                  <a:gd name="connsiteX16" fmla="*/ 8886 w 11820"/>
                  <a:gd name="connsiteY16" fmla="*/ 2240 h 10033"/>
                  <a:gd name="connsiteX17" fmla="*/ 9225 w 11820"/>
                  <a:gd name="connsiteY17" fmla="*/ 3145 h 10033"/>
                  <a:gd name="connsiteX18" fmla="*/ 9474 w 11820"/>
                  <a:gd name="connsiteY18" fmla="*/ 3866 h 10033"/>
                  <a:gd name="connsiteX19" fmla="*/ 9759 w 11820"/>
                  <a:gd name="connsiteY19" fmla="*/ 4508 h 10033"/>
                  <a:gd name="connsiteX20" fmla="*/ 9902 w 11820"/>
                  <a:gd name="connsiteY20" fmla="*/ 4946 h 10033"/>
                  <a:gd name="connsiteX21" fmla="*/ 10000 w 11820"/>
                  <a:gd name="connsiteY21" fmla="*/ 5239 h 10033"/>
                  <a:gd name="connsiteX22" fmla="*/ 10320 w 11820"/>
                  <a:gd name="connsiteY22" fmla="*/ 7706 h 10033"/>
                  <a:gd name="connsiteX23" fmla="*/ 11807 w 11820"/>
                  <a:gd name="connsiteY23" fmla="*/ 8813 h 10033"/>
                  <a:gd name="connsiteX24" fmla="*/ 11820 w 11820"/>
                  <a:gd name="connsiteY24" fmla="*/ 10033 h 10033"/>
                  <a:gd name="connsiteX25" fmla="*/ 0 w 11820"/>
                  <a:gd name="connsiteY25" fmla="*/ 10000 h 10033"/>
                  <a:gd name="connsiteX26" fmla="*/ 1114 w 11820"/>
                  <a:gd name="connsiteY26" fmla="*/ 9864 h 10033"/>
                  <a:gd name="connsiteX27" fmla="*/ 1676 w 11820"/>
                  <a:gd name="connsiteY27" fmla="*/ 9698 h 10033"/>
                  <a:gd name="connsiteX28" fmla="*/ 2103 w 11820"/>
                  <a:gd name="connsiteY28" fmla="*/ 9562 h 10033"/>
                  <a:gd name="connsiteX29" fmla="*/ 2442 w 11820"/>
                  <a:gd name="connsiteY29" fmla="*/ 9328 h 10033"/>
                  <a:gd name="connsiteX30" fmla="*/ 2701 w 11820"/>
                  <a:gd name="connsiteY30" fmla="*/ 9114 h 10033"/>
                  <a:gd name="connsiteX31" fmla="*/ 3084 w 11820"/>
                  <a:gd name="connsiteY31" fmla="*/ 8715 h 10033"/>
                  <a:gd name="connsiteX32" fmla="*/ 3387 w 11820"/>
                  <a:gd name="connsiteY32" fmla="*/ 8315 h 10033"/>
                  <a:gd name="connsiteX33" fmla="*/ 3681 w 11820"/>
                  <a:gd name="connsiteY33" fmla="*/ 7848 h 10033"/>
                  <a:gd name="connsiteX34" fmla="*/ 3957 w 11820"/>
                  <a:gd name="connsiteY34" fmla="*/ 7313 h 10033"/>
                  <a:gd name="connsiteX35" fmla="*/ 4367 w 11820"/>
                  <a:gd name="connsiteY35" fmla="*/ 6426 h 10033"/>
                  <a:gd name="connsiteX36" fmla="*/ 4777 w 11820"/>
                  <a:gd name="connsiteY36" fmla="*/ 5258 h 10033"/>
                  <a:gd name="connsiteX0" fmla="*/ 4777 w 11820"/>
                  <a:gd name="connsiteY0" fmla="*/ 5258 h 10033"/>
                  <a:gd name="connsiteX1" fmla="*/ 5036 w 11820"/>
                  <a:gd name="connsiteY1" fmla="*/ 4576 h 10033"/>
                  <a:gd name="connsiteX2" fmla="*/ 5267 w 11820"/>
                  <a:gd name="connsiteY2" fmla="*/ 3866 h 10033"/>
                  <a:gd name="connsiteX3" fmla="*/ 5526 w 11820"/>
                  <a:gd name="connsiteY3" fmla="*/ 3106 h 10033"/>
                  <a:gd name="connsiteX4" fmla="*/ 5838 w 11820"/>
                  <a:gd name="connsiteY4" fmla="*/ 2337 h 10033"/>
                  <a:gd name="connsiteX5" fmla="*/ 6096 w 11820"/>
                  <a:gd name="connsiteY5" fmla="*/ 1685 h 10033"/>
                  <a:gd name="connsiteX6" fmla="*/ 6346 w 11820"/>
                  <a:gd name="connsiteY6" fmla="*/ 1061 h 10033"/>
                  <a:gd name="connsiteX7" fmla="*/ 6631 w 11820"/>
                  <a:gd name="connsiteY7" fmla="*/ 574 h 10033"/>
                  <a:gd name="connsiteX8" fmla="*/ 6863 w 11820"/>
                  <a:gd name="connsiteY8" fmla="*/ 263 h 10033"/>
                  <a:gd name="connsiteX9" fmla="*/ 7148 w 11820"/>
                  <a:gd name="connsiteY9" fmla="*/ 39 h 10033"/>
                  <a:gd name="connsiteX10" fmla="*/ 7344 w 11820"/>
                  <a:gd name="connsiteY10" fmla="*/ 0 h 10033"/>
                  <a:gd name="connsiteX11" fmla="*/ 7576 w 11820"/>
                  <a:gd name="connsiteY11" fmla="*/ 0 h 10033"/>
                  <a:gd name="connsiteX12" fmla="*/ 7772 w 11820"/>
                  <a:gd name="connsiteY12" fmla="*/ 156 h 10033"/>
                  <a:gd name="connsiteX13" fmla="*/ 8057 w 11820"/>
                  <a:gd name="connsiteY13" fmla="*/ 438 h 10033"/>
                  <a:gd name="connsiteX14" fmla="*/ 8378 w 11820"/>
                  <a:gd name="connsiteY14" fmla="*/ 935 h 10033"/>
                  <a:gd name="connsiteX15" fmla="*/ 8627 w 11820"/>
                  <a:gd name="connsiteY15" fmla="*/ 1597 h 10033"/>
                  <a:gd name="connsiteX16" fmla="*/ 8886 w 11820"/>
                  <a:gd name="connsiteY16" fmla="*/ 2240 h 10033"/>
                  <a:gd name="connsiteX17" fmla="*/ 9225 w 11820"/>
                  <a:gd name="connsiteY17" fmla="*/ 3145 h 10033"/>
                  <a:gd name="connsiteX18" fmla="*/ 9474 w 11820"/>
                  <a:gd name="connsiteY18" fmla="*/ 3866 h 10033"/>
                  <a:gd name="connsiteX19" fmla="*/ 9759 w 11820"/>
                  <a:gd name="connsiteY19" fmla="*/ 4508 h 10033"/>
                  <a:gd name="connsiteX20" fmla="*/ 9902 w 11820"/>
                  <a:gd name="connsiteY20" fmla="*/ 4946 h 10033"/>
                  <a:gd name="connsiteX21" fmla="*/ 10000 w 11820"/>
                  <a:gd name="connsiteY21" fmla="*/ 5239 h 10033"/>
                  <a:gd name="connsiteX22" fmla="*/ 10320 w 11820"/>
                  <a:gd name="connsiteY22" fmla="*/ 7706 h 10033"/>
                  <a:gd name="connsiteX23" fmla="*/ 11217 w 11820"/>
                  <a:gd name="connsiteY23" fmla="*/ 8004 h 10033"/>
                  <a:gd name="connsiteX24" fmla="*/ 11807 w 11820"/>
                  <a:gd name="connsiteY24" fmla="*/ 8813 h 10033"/>
                  <a:gd name="connsiteX25" fmla="*/ 11820 w 11820"/>
                  <a:gd name="connsiteY25" fmla="*/ 10033 h 10033"/>
                  <a:gd name="connsiteX26" fmla="*/ 0 w 11820"/>
                  <a:gd name="connsiteY26" fmla="*/ 10000 h 10033"/>
                  <a:gd name="connsiteX27" fmla="*/ 1114 w 11820"/>
                  <a:gd name="connsiteY27" fmla="*/ 9864 h 10033"/>
                  <a:gd name="connsiteX28" fmla="*/ 1676 w 11820"/>
                  <a:gd name="connsiteY28" fmla="*/ 9698 h 10033"/>
                  <a:gd name="connsiteX29" fmla="*/ 2103 w 11820"/>
                  <a:gd name="connsiteY29" fmla="*/ 9562 h 10033"/>
                  <a:gd name="connsiteX30" fmla="*/ 2442 w 11820"/>
                  <a:gd name="connsiteY30" fmla="*/ 9328 h 10033"/>
                  <a:gd name="connsiteX31" fmla="*/ 2701 w 11820"/>
                  <a:gd name="connsiteY31" fmla="*/ 9114 h 10033"/>
                  <a:gd name="connsiteX32" fmla="*/ 3084 w 11820"/>
                  <a:gd name="connsiteY32" fmla="*/ 8715 h 10033"/>
                  <a:gd name="connsiteX33" fmla="*/ 3387 w 11820"/>
                  <a:gd name="connsiteY33" fmla="*/ 8315 h 10033"/>
                  <a:gd name="connsiteX34" fmla="*/ 3681 w 11820"/>
                  <a:gd name="connsiteY34" fmla="*/ 7848 h 10033"/>
                  <a:gd name="connsiteX35" fmla="*/ 3957 w 11820"/>
                  <a:gd name="connsiteY35" fmla="*/ 7313 h 10033"/>
                  <a:gd name="connsiteX36" fmla="*/ 4367 w 11820"/>
                  <a:gd name="connsiteY36" fmla="*/ 6426 h 10033"/>
                  <a:gd name="connsiteX37" fmla="*/ 4777 w 11820"/>
                  <a:gd name="connsiteY37" fmla="*/ 5258 h 10033"/>
                  <a:gd name="connsiteX0" fmla="*/ 4777 w 11820"/>
                  <a:gd name="connsiteY0" fmla="*/ 5258 h 10033"/>
                  <a:gd name="connsiteX1" fmla="*/ 5036 w 11820"/>
                  <a:gd name="connsiteY1" fmla="*/ 4576 h 10033"/>
                  <a:gd name="connsiteX2" fmla="*/ 5267 w 11820"/>
                  <a:gd name="connsiteY2" fmla="*/ 3866 h 10033"/>
                  <a:gd name="connsiteX3" fmla="*/ 5526 w 11820"/>
                  <a:gd name="connsiteY3" fmla="*/ 3106 h 10033"/>
                  <a:gd name="connsiteX4" fmla="*/ 5838 w 11820"/>
                  <a:gd name="connsiteY4" fmla="*/ 2337 h 10033"/>
                  <a:gd name="connsiteX5" fmla="*/ 6096 w 11820"/>
                  <a:gd name="connsiteY5" fmla="*/ 1685 h 10033"/>
                  <a:gd name="connsiteX6" fmla="*/ 6346 w 11820"/>
                  <a:gd name="connsiteY6" fmla="*/ 1061 h 10033"/>
                  <a:gd name="connsiteX7" fmla="*/ 6631 w 11820"/>
                  <a:gd name="connsiteY7" fmla="*/ 574 h 10033"/>
                  <a:gd name="connsiteX8" fmla="*/ 6863 w 11820"/>
                  <a:gd name="connsiteY8" fmla="*/ 263 h 10033"/>
                  <a:gd name="connsiteX9" fmla="*/ 7148 w 11820"/>
                  <a:gd name="connsiteY9" fmla="*/ 39 h 10033"/>
                  <a:gd name="connsiteX10" fmla="*/ 7344 w 11820"/>
                  <a:gd name="connsiteY10" fmla="*/ 0 h 10033"/>
                  <a:gd name="connsiteX11" fmla="*/ 7576 w 11820"/>
                  <a:gd name="connsiteY11" fmla="*/ 0 h 10033"/>
                  <a:gd name="connsiteX12" fmla="*/ 7772 w 11820"/>
                  <a:gd name="connsiteY12" fmla="*/ 156 h 10033"/>
                  <a:gd name="connsiteX13" fmla="*/ 8057 w 11820"/>
                  <a:gd name="connsiteY13" fmla="*/ 438 h 10033"/>
                  <a:gd name="connsiteX14" fmla="*/ 8378 w 11820"/>
                  <a:gd name="connsiteY14" fmla="*/ 935 h 10033"/>
                  <a:gd name="connsiteX15" fmla="*/ 8627 w 11820"/>
                  <a:gd name="connsiteY15" fmla="*/ 1597 h 10033"/>
                  <a:gd name="connsiteX16" fmla="*/ 8886 w 11820"/>
                  <a:gd name="connsiteY16" fmla="*/ 2240 h 10033"/>
                  <a:gd name="connsiteX17" fmla="*/ 9225 w 11820"/>
                  <a:gd name="connsiteY17" fmla="*/ 3145 h 10033"/>
                  <a:gd name="connsiteX18" fmla="*/ 9474 w 11820"/>
                  <a:gd name="connsiteY18" fmla="*/ 3866 h 10033"/>
                  <a:gd name="connsiteX19" fmla="*/ 9759 w 11820"/>
                  <a:gd name="connsiteY19" fmla="*/ 4508 h 10033"/>
                  <a:gd name="connsiteX20" fmla="*/ 9902 w 11820"/>
                  <a:gd name="connsiteY20" fmla="*/ 4946 h 10033"/>
                  <a:gd name="connsiteX21" fmla="*/ 10000 w 11820"/>
                  <a:gd name="connsiteY21" fmla="*/ 5239 h 10033"/>
                  <a:gd name="connsiteX22" fmla="*/ 10474 w 11820"/>
                  <a:gd name="connsiteY22" fmla="*/ 6557 h 10033"/>
                  <a:gd name="connsiteX23" fmla="*/ 10320 w 11820"/>
                  <a:gd name="connsiteY23" fmla="*/ 7706 h 10033"/>
                  <a:gd name="connsiteX24" fmla="*/ 11217 w 11820"/>
                  <a:gd name="connsiteY24" fmla="*/ 8004 h 10033"/>
                  <a:gd name="connsiteX25" fmla="*/ 11807 w 11820"/>
                  <a:gd name="connsiteY25" fmla="*/ 8813 h 10033"/>
                  <a:gd name="connsiteX26" fmla="*/ 11820 w 11820"/>
                  <a:gd name="connsiteY26" fmla="*/ 10033 h 10033"/>
                  <a:gd name="connsiteX27" fmla="*/ 0 w 11820"/>
                  <a:gd name="connsiteY27" fmla="*/ 10000 h 10033"/>
                  <a:gd name="connsiteX28" fmla="*/ 1114 w 11820"/>
                  <a:gd name="connsiteY28" fmla="*/ 9864 h 10033"/>
                  <a:gd name="connsiteX29" fmla="*/ 1676 w 11820"/>
                  <a:gd name="connsiteY29" fmla="*/ 9698 h 10033"/>
                  <a:gd name="connsiteX30" fmla="*/ 2103 w 11820"/>
                  <a:gd name="connsiteY30" fmla="*/ 9562 h 10033"/>
                  <a:gd name="connsiteX31" fmla="*/ 2442 w 11820"/>
                  <a:gd name="connsiteY31" fmla="*/ 9328 h 10033"/>
                  <a:gd name="connsiteX32" fmla="*/ 2701 w 11820"/>
                  <a:gd name="connsiteY32" fmla="*/ 9114 h 10033"/>
                  <a:gd name="connsiteX33" fmla="*/ 3084 w 11820"/>
                  <a:gd name="connsiteY33" fmla="*/ 8715 h 10033"/>
                  <a:gd name="connsiteX34" fmla="*/ 3387 w 11820"/>
                  <a:gd name="connsiteY34" fmla="*/ 8315 h 10033"/>
                  <a:gd name="connsiteX35" fmla="*/ 3681 w 11820"/>
                  <a:gd name="connsiteY35" fmla="*/ 7848 h 10033"/>
                  <a:gd name="connsiteX36" fmla="*/ 3957 w 11820"/>
                  <a:gd name="connsiteY36" fmla="*/ 7313 h 10033"/>
                  <a:gd name="connsiteX37" fmla="*/ 4367 w 11820"/>
                  <a:gd name="connsiteY37" fmla="*/ 6426 h 10033"/>
                  <a:gd name="connsiteX38" fmla="*/ 4777 w 11820"/>
                  <a:gd name="connsiteY38" fmla="*/ 5258 h 10033"/>
                  <a:gd name="connsiteX0" fmla="*/ 4777 w 11820"/>
                  <a:gd name="connsiteY0" fmla="*/ 5258 h 10033"/>
                  <a:gd name="connsiteX1" fmla="*/ 5036 w 11820"/>
                  <a:gd name="connsiteY1" fmla="*/ 4576 h 10033"/>
                  <a:gd name="connsiteX2" fmla="*/ 5267 w 11820"/>
                  <a:gd name="connsiteY2" fmla="*/ 3866 h 10033"/>
                  <a:gd name="connsiteX3" fmla="*/ 5526 w 11820"/>
                  <a:gd name="connsiteY3" fmla="*/ 3106 h 10033"/>
                  <a:gd name="connsiteX4" fmla="*/ 5838 w 11820"/>
                  <a:gd name="connsiteY4" fmla="*/ 2337 h 10033"/>
                  <a:gd name="connsiteX5" fmla="*/ 6096 w 11820"/>
                  <a:gd name="connsiteY5" fmla="*/ 1685 h 10033"/>
                  <a:gd name="connsiteX6" fmla="*/ 6346 w 11820"/>
                  <a:gd name="connsiteY6" fmla="*/ 1061 h 10033"/>
                  <a:gd name="connsiteX7" fmla="*/ 6631 w 11820"/>
                  <a:gd name="connsiteY7" fmla="*/ 574 h 10033"/>
                  <a:gd name="connsiteX8" fmla="*/ 6863 w 11820"/>
                  <a:gd name="connsiteY8" fmla="*/ 263 h 10033"/>
                  <a:gd name="connsiteX9" fmla="*/ 7148 w 11820"/>
                  <a:gd name="connsiteY9" fmla="*/ 39 h 10033"/>
                  <a:gd name="connsiteX10" fmla="*/ 7344 w 11820"/>
                  <a:gd name="connsiteY10" fmla="*/ 0 h 10033"/>
                  <a:gd name="connsiteX11" fmla="*/ 7576 w 11820"/>
                  <a:gd name="connsiteY11" fmla="*/ 0 h 10033"/>
                  <a:gd name="connsiteX12" fmla="*/ 7772 w 11820"/>
                  <a:gd name="connsiteY12" fmla="*/ 156 h 10033"/>
                  <a:gd name="connsiteX13" fmla="*/ 8057 w 11820"/>
                  <a:gd name="connsiteY13" fmla="*/ 438 h 10033"/>
                  <a:gd name="connsiteX14" fmla="*/ 8378 w 11820"/>
                  <a:gd name="connsiteY14" fmla="*/ 935 h 10033"/>
                  <a:gd name="connsiteX15" fmla="*/ 8627 w 11820"/>
                  <a:gd name="connsiteY15" fmla="*/ 1597 h 10033"/>
                  <a:gd name="connsiteX16" fmla="*/ 8886 w 11820"/>
                  <a:gd name="connsiteY16" fmla="*/ 2240 h 10033"/>
                  <a:gd name="connsiteX17" fmla="*/ 9225 w 11820"/>
                  <a:gd name="connsiteY17" fmla="*/ 3145 h 10033"/>
                  <a:gd name="connsiteX18" fmla="*/ 9474 w 11820"/>
                  <a:gd name="connsiteY18" fmla="*/ 3866 h 10033"/>
                  <a:gd name="connsiteX19" fmla="*/ 9759 w 11820"/>
                  <a:gd name="connsiteY19" fmla="*/ 4508 h 10033"/>
                  <a:gd name="connsiteX20" fmla="*/ 9902 w 11820"/>
                  <a:gd name="connsiteY20" fmla="*/ 4946 h 10033"/>
                  <a:gd name="connsiteX21" fmla="*/ 10000 w 11820"/>
                  <a:gd name="connsiteY21" fmla="*/ 5239 h 10033"/>
                  <a:gd name="connsiteX22" fmla="*/ 10474 w 11820"/>
                  <a:gd name="connsiteY22" fmla="*/ 6557 h 10033"/>
                  <a:gd name="connsiteX23" fmla="*/ 10833 w 11820"/>
                  <a:gd name="connsiteY23" fmla="*/ 7280 h 10033"/>
                  <a:gd name="connsiteX24" fmla="*/ 11217 w 11820"/>
                  <a:gd name="connsiteY24" fmla="*/ 8004 h 10033"/>
                  <a:gd name="connsiteX25" fmla="*/ 11807 w 11820"/>
                  <a:gd name="connsiteY25" fmla="*/ 8813 h 10033"/>
                  <a:gd name="connsiteX26" fmla="*/ 11820 w 11820"/>
                  <a:gd name="connsiteY26" fmla="*/ 10033 h 10033"/>
                  <a:gd name="connsiteX27" fmla="*/ 0 w 11820"/>
                  <a:gd name="connsiteY27" fmla="*/ 10000 h 10033"/>
                  <a:gd name="connsiteX28" fmla="*/ 1114 w 11820"/>
                  <a:gd name="connsiteY28" fmla="*/ 9864 h 10033"/>
                  <a:gd name="connsiteX29" fmla="*/ 1676 w 11820"/>
                  <a:gd name="connsiteY29" fmla="*/ 9698 h 10033"/>
                  <a:gd name="connsiteX30" fmla="*/ 2103 w 11820"/>
                  <a:gd name="connsiteY30" fmla="*/ 9562 h 10033"/>
                  <a:gd name="connsiteX31" fmla="*/ 2442 w 11820"/>
                  <a:gd name="connsiteY31" fmla="*/ 9328 h 10033"/>
                  <a:gd name="connsiteX32" fmla="*/ 2701 w 11820"/>
                  <a:gd name="connsiteY32" fmla="*/ 9114 h 10033"/>
                  <a:gd name="connsiteX33" fmla="*/ 3084 w 11820"/>
                  <a:gd name="connsiteY33" fmla="*/ 8715 h 10033"/>
                  <a:gd name="connsiteX34" fmla="*/ 3387 w 11820"/>
                  <a:gd name="connsiteY34" fmla="*/ 8315 h 10033"/>
                  <a:gd name="connsiteX35" fmla="*/ 3681 w 11820"/>
                  <a:gd name="connsiteY35" fmla="*/ 7848 h 10033"/>
                  <a:gd name="connsiteX36" fmla="*/ 3957 w 11820"/>
                  <a:gd name="connsiteY36" fmla="*/ 7313 h 10033"/>
                  <a:gd name="connsiteX37" fmla="*/ 4367 w 11820"/>
                  <a:gd name="connsiteY37" fmla="*/ 6426 h 10033"/>
                  <a:gd name="connsiteX38" fmla="*/ 4777 w 11820"/>
                  <a:gd name="connsiteY38" fmla="*/ 5258 h 10033"/>
                  <a:gd name="connsiteX0" fmla="*/ 4777 w 11820"/>
                  <a:gd name="connsiteY0" fmla="*/ 5258 h 10033"/>
                  <a:gd name="connsiteX1" fmla="*/ 5036 w 11820"/>
                  <a:gd name="connsiteY1" fmla="*/ 4576 h 10033"/>
                  <a:gd name="connsiteX2" fmla="*/ 5267 w 11820"/>
                  <a:gd name="connsiteY2" fmla="*/ 3866 h 10033"/>
                  <a:gd name="connsiteX3" fmla="*/ 5526 w 11820"/>
                  <a:gd name="connsiteY3" fmla="*/ 3106 h 10033"/>
                  <a:gd name="connsiteX4" fmla="*/ 5838 w 11820"/>
                  <a:gd name="connsiteY4" fmla="*/ 2337 h 10033"/>
                  <a:gd name="connsiteX5" fmla="*/ 6096 w 11820"/>
                  <a:gd name="connsiteY5" fmla="*/ 1685 h 10033"/>
                  <a:gd name="connsiteX6" fmla="*/ 6346 w 11820"/>
                  <a:gd name="connsiteY6" fmla="*/ 1061 h 10033"/>
                  <a:gd name="connsiteX7" fmla="*/ 6631 w 11820"/>
                  <a:gd name="connsiteY7" fmla="*/ 574 h 10033"/>
                  <a:gd name="connsiteX8" fmla="*/ 6863 w 11820"/>
                  <a:gd name="connsiteY8" fmla="*/ 263 h 10033"/>
                  <a:gd name="connsiteX9" fmla="*/ 7148 w 11820"/>
                  <a:gd name="connsiteY9" fmla="*/ 39 h 10033"/>
                  <a:gd name="connsiteX10" fmla="*/ 7344 w 11820"/>
                  <a:gd name="connsiteY10" fmla="*/ 0 h 10033"/>
                  <a:gd name="connsiteX11" fmla="*/ 7576 w 11820"/>
                  <a:gd name="connsiteY11" fmla="*/ 0 h 10033"/>
                  <a:gd name="connsiteX12" fmla="*/ 7772 w 11820"/>
                  <a:gd name="connsiteY12" fmla="*/ 156 h 10033"/>
                  <a:gd name="connsiteX13" fmla="*/ 8057 w 11820"/>
                  <a:gd name="connsiteY13" fmla="*/ 438 h 10033"/>
                  <a:gd name="connsiteX14" fmla="*/ 8378 w 11820"/>
                  <a:gd name="connsiteY14" fmla="*/ 935 h 10033"/>
                  <a:gd name="connsiteX15" fmla="*/ 8627 w 11820"/>
                  <a:gd name="connsiteY15" fmla="*/ 1597 h 10033"/>
                  <a:gd name="connsiteX16" fmla="*/ 8886 w 11820"/>
                  <a:gd name="connsiteY16" fmla="*/ 2240 h 10033"/>
                  <a:gd name="connsiteX17" fmla="*/ 9225 w 11820"/>
                  <a:gd name="connsiteY17" fmla="*/ 3145 h 10033"/>
                  <a:gd name="connsiteX18" fmla="*/ 9474 w 11820"/>
                  <a:gd name="connsiteY18" fmla="*/ 3866 h 10033"/>
                  <a:gd name="connsiteX19" fmla="*/ 9759 w 11820"/>
                  <a:gd name="connsiteY19" fmla="*/ 4508 h 10033"/>
                  <a:gd name="connsiteX20" fmla="*/ 9902 w 11820"/>
                  <a:gd name="connsiteY20" fmla="*/ 4946 h 10033"/>
                  <a:gd name="connsiteX21" fmla="*/ 10000 w 11820"/>
                  <a:gd name="connsiteY21" fmla="*/ 5239 h 10033"/>
                  <a:gd name="connsiteX22" fmla="*/ 10474 w 11820"/>
                  <a:gd name="connsiteY22" fmla="*/ 6557 h 10033"/>
                  <a:gd name="connsiteX23" fmla="*/ 10833 w 11820"/>
                  <a:gd name="connsiteY23" fmla="*/ 7280 h 10033"/>
                  <a:gd name="connsiteX24" fmla="*/ 11217 w 11820"/>
                  <a:gd name="connsiteY24" fmla="*/ 8004 h 10033"/>
                  <a:gd name="connsiteX25" fmla="*/ 11807 w 11820"/>
                  <a:gd name="connsiteY25" fmla="*/ 8813 h 10033"/>
                  <a:gd name="connsiteX26" fmla="*/ 11820 w 11820"/>
                  <a:gd name="connsiteY26" fmla="*/ 10033 h 10033"/>
                  <a:gd name="connsiteX27" fmla="*/ 0 w 11820"/>
                  <a:gd name="connsiteY27" fmla="*/ 10000 h 10033"/>
                  <a:gd name="connsiteX28" fmla="*/ 1114 w 11820"/>
                  <a:gd name="connsiteY28" fmla="*/ 9864 h 10033"/>
                  <a:gd name="connsiteX29" fmla="*/ 1676 w 11820"/>
                  <a:gd name="connsiteY29" fmla="*/ 9698 h 10033"/>
                  <a:gd name="connsiteX30" fmla="*/ 2103 w 11820"/>
                  <a:gd name="connsiteY30" fmla="*/ 9562 h 10033"/>
                  <a:gd name="connsiteX31" fmla="*/ 2442 w 11820"/>
                  <a:gd name="connsiteY31" fmla="*/ 9328 h 10033"/>
                  <a:gd name="connsiteX32" fmla="*/ 2701 w 11820"/>
                  <a:gd name="connsiteY32" fmla="*/ 9114 h 10033"/>
                  <a:gd name="connsiteX33" fmla="*/ 3084 w 11820"/>
                  <a:gd name="connsiteY33" fmla="*/ 8715 h 10033"/>
                  <a:gd name="connsiteX34" fmla="*/ 3387 w 11820"/>
                  <a:gd name="connsiteY34" fmla="*/ 8315 h 10033"/>
                  <a:gd name="connsiteX35" fmla="*/ 3681 w 11820"/>
                  <a:gd name="connsiteY35" fmla="*/ 7848 h 10033"/>
                  <a:gd name="connsiteX36" fmla="*/ 3957 w 11820"/>
                  <a:gd name="connsiteY36" fmla="*/ 7313 h 10033"/>
                  <a:gd name="connsiteX37" fmla="*/ 4367 w 11820"/>
                  <a:gd name="connsiteY37" fmla="*/ 6426 h 10033"/>
                  <a:gd name="connsiteX38" fmla="*/ 4777 w 11820"/>
                  <a:gd name="connsiteY38" fmla="*/ 5258 h 10033"/>
                  <a:gd name="connsiteX0" fmla="*/ 4777 w 11820"/>
                  <a:gd name="connsiteY0" fmla="*/ 5258 h 10033"/>
                  <a:gd name="connsiteX1" fmla="*/ 5036 w 11820"/>
                  <a:gd name="connsiteY1" fmla="*/ 4576 h 10033"/>
                  <a:gd name="connsiteX2" fmla="*/ 5267 w 11820"/>
                  <a:gd name="connsiteY2" fmla="*/ 3866 h 10033"/>
                  <a:gd name="connsiteX3" fmla="*/ 5526 w 11820"/>
                  <a:gd name="connsiteY3" fmla="*/ 3106 h 10033"/>
                  <a:gd name="connsiteX4" fmla="*/ 5838 w 11820"/>
                  <a:gd name="connsiteY4" fmla="*/ 2337 h 10033"/>
                  <a:gd name="connsiteX5" fmla="*/ 6096 w 11820"/>
                  <a:gd name="connsiteY5" fmla="*/ 1685 h 10033"/>
                  <a:gd name="connsiteX6" fmla="*/ 6346 w 11820"/>
                  <a:gd name="connsiteY6" fmla="*/ 1061 h 10033"/>
                  <a:gd name="connsiteX7" fmla="*/ 6631 w 11820"/>
                  <a:gd name="connsiteY7" fmla="*/ 574 h 10033"/>
                  <a:gd name="connsiteX8" fmla="*/ 6863 w 11820"/>
                  <a:gd name="connsiteY8" fmla="*/ 263 h 10033"/>
                  <a:gd name="connsiteX9" fmla="*/ 7148 w 11820"/>
                  <a:gd name="connsiteY9" fmla="*/ 39 h 10033"/>
                  <a:gd name="connsiteX10" fmla="*/ 7344 w 11820"/>
                  <a:gd name="connsiteY10" fmla="*/ 0 h 10033"/>
                  <a:gd name="connsiteX11" fmla="*/ 7576 w 11820"/>
                  <a:gd name="connsiteY11" fmla="*/ 0 h 10033"/>
                  <a:gd name="connsiteX12" fmla="*/ 7772 w 11820"/>
                  <a:gd name="connsiteY12" fmla="*/ 156 h 10033"/>
                  <a:gd name="connsiteX13" fmla="*/ 8057 w 11820"/>
                  <a:gd name="connsiteY13" fmla="*/ 438 h 10033"/>
                  <a:gd name="connsiteX14" fmla="*/ 8378 w 11820"/>
                  <a:gd name="connsiteY14" fmla="*/ 935 h 10033"/>
                  <a:gd name="connsiteX15" fmla="*/ 8627 w 11820"/>
                  <a:gd name="connsiteY15" fmla="*/ 1597 h 10033"/>
                  <a:gd name="connsiteX16" fmla="*/ 8886 w 11820"/>
                  <a:gd name="connsiteY16" fmla="*/ 2240 h 10033"/>
                  <a:gd name="connsiteX17" fmla="*/ 9225 w 11820"/>
                  <a:gd name="connsiteY17" fmla="*/ 3145 h 10033"/>
                  <a:gd name="connsiteX18" fmla="*/ 9474 w 11820"/>
                  <a:gd name="connsiteY18" fmla="*/ 3866 h 10033"/>
                  <a:gd name="connsiteX19" fmla="*/ 9759 w 11820"/>
                  <a:gd name="connsiteY19" fmla="*/ 4508 h 10033"/>
                  <a:gd name="connsiteX20" fmla="*/ 9902 w 11820"/>
                  <a:gd name="connsiteY20" fmla="*/ 4946 h 10033"/>
                  <a:gd name="connsiteX21" fmla="*/ 10000 w 11820"/>
                  <a:gd name="connsiteY21" fmla="*/ 5239 h 10033"/>
                  <a:gd name="connsiteX22" fmla="*/ 10474 w 11820"/>
                  <a:gd name="connsiteY22" fmla="*/ 6557 h 10033"/>
                  <a:gd name="connsiteX23" fmla="*/ 10833 w 11820"/>
                  <a:gd name="connsiteY23" fmla="*/ 7280 h 10033"/>
                  <a:gd name="connsiteX24" fmla="*/ 11217 w 11820"/>
                  <a:gd name="connsiteY24" fmla="*/ 8004 h 10033"/>
                  <a:gd name="connsiteX25" fmla="*/ 11807 w 11820"/>
                  <a:gd name="connsiteY25" fmla="*/ 8813 h 10033"/>
                  <a:gd name="connsiteX26" fmla="*/ 11820 w 11820"/>
                  <a:gd name="connsiteY26" fmla="*/ 10033 h 10033"/>
                  <a:gd name="connsiteX27" fmla="*/ 0 w 11820"/>
                  <a:gd name="connsiteY27" fmla="*/ 10000 h 10033"/>
                  <a:gd name="connsiteX28" fmla="*/ 1114 w 11820"/>
                  <a:gd name="connsiteY28" fmla="*/ 9864 h 10033"/>
                  <a:gd name="connsiteX29" fmla="*/ 1676 w 11820"/>
                  <a:gd name="connsiteY29" fmla="*/ 9698 h 10033"/>
                  <a:gd name="connsiteX30" fmla="*/ 2103 w 11820"/>
                  <a:gd name="connsiteY30" fmla="*/ 9562 h 10033"/>
                  <a:gd name="connsiteX31" fmla="*/ 2442 w 11820"/>
                  <a:gd name="connsiteY31" fmla="*/ 9328 h 10033"/>
                  <a:gd name="connsiteX32" fmla="*/ 2701 w 11820"/>
                  <a:gd name="connsiteY32" fmla="*/ 9114 h 10033"/>
                  <a:gd name="connsiteX33" fmla="*/ 3084 w 11820"/>
                  <a:gd name="connsiteY33" fmla="*/ 8715 h 10033"/>
                  <a:gd name="connsiteX34" fmla="*/ 3387 w 11820"/>
                  <a:gd name="connsiteY34" fmla="*/ 8315 h 10033"/>
                  <a:gd name="connsiteX35" fmla="*/ 3681 w 11820"/>
                  <a:gd name="connsiteY35" fmla="*/ 7848 h 10033"/>
                  <a:gd name="connsiteX36" fmla="*/ 3957 w 11820"/>
                  <a:gd name="connsiteY36" fmla="*/ 7313 h 10033"/>
                  <a:gd name="connsiteX37" fmla="*/ 4367 w 11820"/>
                  <a:gd name="connsiteY37" fmla="*/ 6426 h 10033"/>
                  <a:gd name="connsiteX38" fmla="*/ 4777 w 11820"/>
                  <a:gd name="connsiteY38" fmla="*/ 5258 h 10033"/>
                  <a:gd name="connsiteX0" fmla="*/ 4777 w 11807"/>
                  <a:gd name="connsiteY0" fmla="*/ 5258 h 10000"/>
                  <a:gd name="connsiteX1" fmla="*/ 5036 w 11807"/>
                  <a:gd name="connsiteY1" fmla="*/ 4576 h 10000"/>
                  <a:gd name="connsiteX2" fmla="*/ 5267 w 11807"/>
                  <a:gd name="connsiteY2" fmla="*/ 3866 h 10000"/>
                  <a:gd name="connsiteX3" fmla="*/ 5526 w 11807"/>
                  <a:gd name="connsiteY3" fmla="*/ 3106 h 10000"/>
                  <a:gd name="connsiteX4" fmla="*/ 5838 w 11807"/>
                  <a:gd name="connsiteY4" fmla="*/ 2337 h 10000"/>
                  <a:gd name="connsiteX5" fmla="*/ 6096 w 11807"/>
                  <a:gd name="connsiteY5" fmla="*/ 1685 h 10000"/>
                  <a:gd name="connsiteX6" fmla="*/ 6346 w 11807"/>
                  <a:gd name="connsiteY6" fmla="*/ 1061 h 10000"/>
                  <a:gd name="connsiteX7" fmla="*/ 6631 w 11807"/>
                  <a:gd name="connsiteY7" fmla="*/ 574 h 10000"/>
                  <a:gd name="connsiteX8" fmla="*/ 6863 w 11807"/>
                  <a:gd name="connsiteY8" fmla="*/ 263 h 10000"/>
                  <a:gd name="connsiteX9" fmla="*/ 7148 w 11807"/>
                  <a:gd name="connsiteY9" fmla="*/ 39 h 10000"/>
                  <a:gd name="connsiteX10" fmla="*/ 7344 w 11807"/>
                  <a:gd name="connsiteY10" fmla="*/ 0 h 10000"/>
                  <a:gd name="connsiteX11" fmla="*/ 7576 w 11807"/>
                  <a:gd name="connsiteY11" fmla="*/ 0 h 10000"/>
                  <a:gd name="connsiteX12" fmla="*/ 7772 w 11807"/>
                  <a:gd name="connsiteY12" fmla="*/ 156 h 10000"/>
                  <a:gd name="connsiteX13" fmla="*/ 8057 w 11807"/>
                  <a:gd name="connsiteY13" fmla="*/ 438 h 10000"/>
                  <a:gd name="connsiteX14" fmla="*/ 8378 w 11807"/>
                  <a:gd name="connsiteY14" fmla="*/ 935 h 10000"/>
                  <a:gd name="connsiteX15" fmla="*/ 8627 w 11807"/>
                  <a:gd name="connsiteY15" fmla="*/ 1597 h 10000"/>
                  <a:gd name="connsiteX16" fmla="*/ 8886 w 11807"/>
                  <a:gd name="connsiteY16" fmla="*/ 2240 h 10000"/>
                  <a:gd name="connsiteX17" fmla="*/ 9225 w 11807"/>
                  <a:gd name="connsiteY17" fmla="*/ 3145 h 10000"/>
                  <a:gd name="connsiteX18" fmla="*/ 9474 w 11807"/>
                  <a:gd name="connsiteY18" fmla="*/ 3866 h 10000"/>
                  <a:gd name="connsiteX19" fmla="*/ 9759 w 11807"/>
                  <a:gd name="connsiteY19" fmla="*/ 4508 h 10000"/>
                  <a:gd name="connsiteX20" fmla="*/ 9902 w 11807"/>
                  <a:gd name="connsiteY20" fmla="*/ 4946 h 10000"/>
                  <a:gd name="connsiteX21" fmla="*/ 10000 w 11807"/>
                  <a:gd name="connsiteY21" fmla="*/ 5239 h 10000"/>
                  <a:gd name="connsiteX22" fmla="*/ 10474 w 11807"/>
                  <a:gd name="connsiteY22" fmla="*/ 6557 h 10000"/>
                  <a:gd name="connsiteX23" fmla="*/ 10833 w 11807"/>
                  <a:gd name="connsiteY23" fmla="*/ 7280 h 10000"/>
                  <a:gd name="connsiteX24" fmla="*/ 11217 w 11807"/>
                  <a:gd name="connsiteY24" fmla="*/ 8004 h 10000"/>
                  <a:gd name="connsiteX25" fmla="*/ 11807 w 11807"/>
                  <a:gd name="connsiteY25" fmla="*/ 8813 h 10000"/>
                  <a:gd name="connsiteX26" fmla="*/ 11717 w 11807"/>
                  <a:gd name="connsiteY26" fmla="*/ 9999 h 10000"/>
                  <a:gd name="connsiteX27" fmla="*/ 0 w 11807"/>
                  <a:gd name="connsiteY27" fmla="*/ 10000 h 10000"/>
                  <a:gd name="connsiteX28" fmla="*/ 1114 w 11807"/>
                  <a:gd name="connsiteY28" fmla="*/ 9864 h 10000"/>
                  <a:gd name="connsiteX29" fmla="*/ 1676 w 11807"/>
                  <a:gd name="connsiteY29" fmla="*/ 9698 h 10000"/>
                  <a:gd name="connsiteX30" fmla="*/ 2103 w 11807"/>
                  <a:gd name="connsiteY30" fmla="*/ 9562 h 10000"/>
                  <a:gd name="connsiteX31" fmla="*/ 2442 w 11807"/>
                  <a:gd name="connsiteY31" fmla="*/ 9328 h 10000"/>
                  <a:gd name="connsiteX32" fmla="*/ 2701 w 11807"/>
                  <a:gd name="connsiteY32" fmla="*/ 9114 h 10000"/>
                  <a:gd name="connsiteX33" fmla="*/ 3084 w 11807"/>
                  <a:gd name="connsiteY33" fmla="*/ 8715 h 10000"/>
                  <a:gd name="connsiteX34" fmla="*/ 3387 w 11807"/>
                  <a:gd name="connsiteY34" fmla="*/ 8315 h 10000"/>
                  <a:gd name="connsiteX35" fmla="*/ 3681 w 11807"/>
                  <a:gd name="connsiteY35" fmla="*/ 7848 h 10000"/>
                  <a:gd name="connsiteX36" fmla="*/ 3957 w 11807"/>
                  <a:gd name="connsiteY36" fmla="*/ 7313 h 10000"/>
                  <a:gd name="connsiteX37" fmla="*/ 4367 w 11807"/>
                  <a:gd name="connsiteY37" fmla="*/ 6426 h 10000"/>
                  <a:gd name="connsiteX38" fmla="*/ 4777 w 11807"/>
                  <a:gd name="connsiteY38" fmla="*/ 5258 h 10000"/>
                  <a:gd name="connsiteX0" fmla="*/ 4777 w 11725"/>
                  <a:gd name="connsiteY0" fmla="*/ 5258 h 10000"/>
                  <a:gd name="connsiteX1" fmla="*/ 5036 w 11725"/>
                  <a:gd name="connsiteY1" fmla="*/ 4576 h 10000"/>
                  <a:gd name="connsiteX2" fmla="*/ 5267 w 11725"/>
                  <a:gd name="connsiteY2" fmla="*/ 3866 h 10000"/>
                  <a:gd name="connsiteX3" fmla="*/ 5526 w 11725"/>
                  <a:gd name="connsiteY3" fmla="*/ 3106 h 10000"/>
                  <a:gd name="connsiteX4" fmla="*/ 5838 w 11725"/>
                  <a:gd name="connsiteY4" fmla="*/ 2337 h 10000"/>
                  <a:gd name="connsiteX5" fmla="*/ 6096 w 11725"/>
                  <a:gd name="connsiteY5" fmla="*/ 1685 h 10000"/>
                  <a:gd name="connsiteX6" fmla="*/ 6346 w 11725"/>
                  <a:gd name="connsiteY6" fmla="*/ 1061 h 10000"/>
                  <a:gd name="connsiteX7" fmla="*/ 6631 w 11725"/>
                  <a:gd name="connsiteY7" fmla="*/ 574 h 10000"/>
                  <a:gd name="connsiteX8" fmla="*/ 6863 w 11725"/>
                  <a:gd name="connsiteY8" fmla="*/ 263 h 10000"/>
                  <a:gd name="connsiteX9" fmla="*/ 7148 w 11725"/>
                  <a:gd name="connsiteY9" fmla="*/ 39 h 10000"/>
                  <a:gd name="connsiteX10" fmla="*/ 7344 w 11725"/>
                  <a:gd name="connsiteY10" fmla="*/ 0 h 10000"/>
                  <a:gd name="connsiteX11" fmla="*/ 7576 w 11725"/>
                  <a:gd name="connsiteY11" fmla="*/ 0 h 10000"/>
                  <a:gd name="connsiteX12" fmla="*/ 7772 w 11725"/>
                  <a:gd name="connsiteY12" fmla="*/ 156 h 10000"/>
                  <a:gd name="connsiteX13" fmla="*/ 8057 w 11725"/>
                  <a:gd name="connsiteY13" fmla="*/ 438 h 10000"/>
                  <a:gd name="connsiteX14" fmla="*/ 8378 w 11725"/>
                  <a:gd name="connsiteY14" fmla="*/ 935 h 10000"/>
                  <a:gd name="connsiteX15" fmla="*/ 8627 w 11725"/>
                  <a:gd name="connsiteY15" fmla="*/ 1597 h 10000"/>
                  <a:gd name="connsiteX16" fmla="*/ 8886 w 11725"/>
                  <a:gd name="connsiteY16" fmla="*/ 2240 h 10000"/>
                  <a:gd name="connsiteX17" fmla="*/ 9225 w 11725"/>
                  <a:gd name="connsiteY17" fmla="*/ 3145 h 10000"/>
                  <a:gd name="connsiteX18" fmla="*/ 9474 w 11725"/>
                  <a:gd name="connsiteY18" fmla="*/ 3866 h 10000"/>
                  <a:gd name="connsiteX19" fmla="*/ 9759 w 11725"/>
                  <a:gd name="connsiteY19" fmla="*/ 4508 h 10000"/>
                  <a:gd name="connsiteX20" fmla="*/ 9902 w 11725"/>
                  <a:gd name="connsiteY20" fmla="*/ 4946 h 10000"/>
                  <a:gd name="connsiteX21" fmla="*/ 10000 w 11725"/>
                  <a:gd name="connsiteY21" fmla="*/ 5239 h 10000"/>
                  <a:gd name="connsiteX22" fmla="*/ 10474 w 11725"/>
                  <a:gd name="connsiteY22" fmla="*/ 6557 h 10000"/>
                  <a:gd name="connsiteX23" fmla="*/ 10833 w 11725"/>
                  <a:gd name="connsiteY23" fmla="*/ 7280 h 10000"/>
                  <a:gd name="connsiteX24" fmla="*/ 11217 w 11725"/>
                  <a:gd name="connsiteY24" fmla="*/ 8004 h 10000"/>
                  <a:gd name="connsiteX25" fmla="*/ 11725 w 11725"/>
                  <a:gd name="connsiteY25" fmla="*/ 8745 h 10000"/>
                  <a:gd name="connsiteX26" fmla="*/ 11717 w 11725"/>
                  <a:gd name="connsiteY26" fmla="*/ 9999 h 10000"/>
                  <a:gd name="connsiteX27" fmla="*/ 0 w 11725"/>
                  <a:gd name="connsiteY27" fmla="*/ 10000 h 10000"/>
                  <a:gd name="connsiteX28" fmla="*/ 1114 w 11725"/>
                  <a:gd name="connsiteY28" fmla="*/ 9864 h 10000"/>
                  <a:gd name="connsiteX29" fmla="*/ 1676 w 11725"/>
                  <a:gd name="connsiteY29" fmla="*/ 9698 h 10000"/>
                  <a:gd name="connsiteX30" fmla="*/ 2103 w 11725"/>
                  <a:gd name="connsiteY30" fmla="*/ 9562 h 10000"/>
                  <a:gd name="connsiteX31" fmla="*/ 2442 w 11725"/>
                  <a:gd name="connsiteY31" fmla="*/ 9328 h 10000"/>
                  <a:gd name="connsiteX32" fmla="*/ 2701 w 11725"/>
                  <a:gd name="connsiteY32" fmla="*/ 9114 h 10000"/>
                  <a:gd name="connsiteX33" fmla="*/ 3084 w 11725"/>
                  <a:gd name="connsiteY33" fmla="*/ 8715 h 10000"/>
                  <a:gd name="connsiteX34" fmla="*/ 3387 w 11725"/>
                  <a:gd name="connsiteY34" fmla="*/ 8315 h 10000"/>
                  <a:gd name="connsiteX35" fmla="*/ 3681 w 11725"/>
                  <a:gd name="connsiteY35" fmla="*/ 7848 h 10000"/>
                  <a:gd name="connsiteX36" fmla="*/ 3957 w 11725"/>
                  <a:gd name="connsiteY36" fmla="*/ 7313 h 10000"/>
                  <a:gd name="connsiteX37" fmla="*/ 4367 w 11725"/>
                  <a:gd name="connsiteY37" fmla="*/ 6426 h 10000"/>
                  <a:gd name="connsiteX38" fmla="*/ 4777 w 11725"/>
                  <a:gd name="connsiteY38" fmla="*/ 5258 h 10000"/>
                  <a:gd name="connsiteX0" fmla="*/ 4777 w 11725"/>
                  <a:gd name="connsiteY0" fmla="*/ 5258 h 10059"/>
                  <a:gd name="connsiteX1" fmla="*/ 5036 w 11725"/>
                  <a:gd name="connsiteY1" fmla="*/ 4576 h 10059"/>
                  <a:gd name="connsiteX2" fmla="*/ 5267 w 11725"/>
                  <a:gd name="connsiteY2" fmla="*/ 3866 h 10059"/>
                  <a:gd name="connsiteX3" fmla="*/ 5526 w 11725"/>
                  <a:gd name="connsiteY3" fmla="*/ 3106 h 10059"/>
                  <a:gd name="connsiteX4" fmla="*/ 5838 w 11725"/>
                  <a:gd name="connsiteY4" fmla="*/ 2337 h 10059"/>
                  <a:gd name="connsiteX5" fmla="*/ 6096 w 11725"/>
                  <a:gd name="connsiteY5" fmla="*/ 1685 h 10059"/>
                  <a:gd name="connsiteX6" fmla="*/ 6346 w 11725"/>
                  <a:gd name="connsiteY6" fmla="*/ 1061 h 10059"/>
                  <a:gd name="connsiteX7" fmla="*/ 6631 w 11725"/>
                  <a:gd name="connsiteY7" fmla="*/ 574 h 10059"/>
                  <a:gd name="connsiteX8" fmla="*/ 6863 w 11725"/>
                  <a:gd name="connsiteY8" fmla="*/ 263 h 10059"/>
                  <a:gd name="connsiteX9" fmla="*/ 7148 w 11725"/>
                  <a:gd name="connsiteY9" fmla="*/ 39 h 10059"/>
                  <a:gd name="connsiteX10" fmla="*/ 7344 w 11725"/>
                  <a:gd name="connsiteY10" fmla="*/ 0 h 10059"/>
                  <a:gd name="connsiteX11" fmla="*/ 7576 w 11725"/>
                  <a:gd name="connsiteY11" fmla="*/ 0 h 10059"/>
                  <a:gd name="connsiteX12" fmla="*/ 7772 w 11725"/>
                  <a:gd name="connsiteY12" fmla="*/ 156 h 10059"/>
                  <a:gd name="connsiteX13" fmla="*/ 8057 w 11725"/>
                  <a:gd name="connsiteY13" fmla="*/ 438 h 10059"/>
                  <a:gd name="connsiteX14" fmla="*/ 8378 w 11725"/>
                  <a:gd name="connsiteY14" fmla="*/ 935 h 10059"/>
                  <a:gd name="connsiteX15" fmla="*/ 8627 w 11725"/>
                  <a:gd name="connsiteY15" fmla="*/ 1597 h 10059"/>
                  <a:gd name="connsiteX16" fmla="*/ 8886 w 11725"/>
                  <a:gd name="connsiteY16" fmla="*/ 2240 h 10059"/>
                  <a:gd name="connsiteX17" fmla="*/ 9225 w 11725"/>
                  <a:gd name="connsiteY17" fmla="*/ 3145 h 10059"/>
                  <a:gd name="connsiteX18" fmla="*/ 9474 w 11725"/>
                  <a:gd name="connsiteY18" fmla="*/ 3866 h 10059"/>
                  <a:gd name="connsiteX19" fmla="*/ 9759 w 11725"/>
                  <a:gd name="connsiteY19" fmla="*/ 4508 h 10059"/>
                  <a:gd name="connsiteX20" fmla="*/ 9902 w 11725"/>
                  <a:gd name="connsiteY20" fmla="*/ 4946 h 10059"/>
                  <a:gd name="connsiteX21" fmla="*/ 10000 w 11725"/>
                  <a:gd name="connsiteY21" fmla="*/ 5239 h 10059"/>
                  <a:gd name="connsiteX22" fmla="*/ 10474 w 11725"/>
                  <a:gd name="connsiteY22" fmla="*/ 6557 h 10059"/>
                  <a:gd name="connsiteX23" fmla="*/ 10833 w 11725"/>
                  <a:gd name="connsiteY23" fmla="*/ 7280 h 10059"/>
                  <a:gd name="connsiteX24" fmla="*/ 11217 w 11725"/>
                  <a:gd name="connsiteY24" fmla="*/ 8004 h 10059"/>
                  <a:gd name="connsiteX25" fmla="*/ 11725 w 11725"/>
                  <a:gd name="connsiteY25" fmla="*/ 8745 h 10059"/>
                  <a:gd name="connsiteX26" fmla="*/ 8631 w 11725"/>
                  <a:gd name="connsiteY26" fmla="*/ 10059 h 10059"/>
                  <a:gd name="connsiteX27" fmla="*/ 0 w 11725"/>
                  <a:gd name="connsiteY27" fmla="*/ 10000 h 10059"/>
                  <a:gd name="connsiteX28" fmla="*/ 1114 w 11725"/>
                  <a:gd name="connsiteY28" fmla="*/ 9864 h 10059"/>
                  <a:gd name="connsiteX29" fmla="*/ 1676 w 11725"/>
                  <a:gd name="connsiteY29" fmla="*/ 9698 h 10059"/>
                  <a:gd name="connsiteX30" fmla="*/ 2103 w 11725"/>
                  <a:gd name="connsiteY30" fmla="*/ 9562 h 10059"/>
                  <a:gd name="connsiteX31" fmla="*/ 2442 w 11725"/>
                  <a:gd name="connsiteY31" fmla="*/ 9328 h 10059"/>
                  <a:gd name="connsiteX32" fmla="*/ 2701 w 11725"/>
                  <a:gd name="connsiteY32" fmla="*/ 9114 h 10059"/>
                  <a:gd name="connsiteX33" fmla="*/ 3084 w 11725"/>
                  <a:gd name="connsiteY33" fmla="*/ 8715 h 10059"/>
                  <a:gd name="connsiteX34" fmla="*/ 3387 w 11725"/>
                  <a:gd name="connsiteY34" fmla="*/ 8315 h 10059"/>
                  <a:gd name="connsiteX35" fmla="*/ 3681 w 11725"/>
                  <a:gd name="connsiteY35" fmla="*/ 7848 h 10059"/>
                  <a:gd name="connsiteX36" fmla="*/ 3957 w 11725"/>
                  <a:gd name="connsiteY36" fmla="*/ 7313 h 10059"/>
                  <a:gd name="connsiteX37" fmla="*/ 4367 w 11725"/>
                  <a:gd name="connsiteY37" fmla="*/ 6426 h 10059"/>
                  <a:gd name="connsiteX38" fmla="*/ 4777 w 11725"/>
                  <a:gd name="connsiteY38" fmla="*/ 5258 h 10059"/>
                  <a:gd name="connsiteX0" fmla="*/ 4777 w 11217"/>
                  <a:gd name="connsiteY0" fmla="*/ 5258 h 10059"/>
                  <a:gd name="connsiteX1" fmla="*/ 5036 w 11217"/>
                  <a:gd name="connsiteY1" fmla="*/ 4576 h 10059"/>
                  <a:gd name="connsiteX2" fmla="*/ 5267 w 11217"/>
                  <a:gd name="connsiteY2" fmla="*/ 3866 h 10059"/>
                  <a:gd name="connsiteX3" fmla="*/ 5526 w 11217"/>
                  <a:gd name="connsiteY3" fmla="*/ 3106 h 10059"/>
                  <a:gd name="connsiteX4" fmla="*/ 5838 w 11217"/>
                  <a:gd name="connsiteY4" fmla="*/ 2337 h 10059"/>
                  <a:gd name="connsiteX5" fmla="*/ 6096 w 11217"/>
                  <a:gd name="connsiteY5" fmla="*/ 1685 h 10059"/>
                  <a:gd name="connsiteX6" fmla="*/ 6346 w 11217"/>
                  <a:gd name="connsiteY6" fmla="*/ 1061 h 10059"/>
                  <a:gd name="connsiteX7" fmla="*/ 6631 w 11217"/>
                  <a:gd name="connsiteY7" fmla="*/ 574 h 10059"/>
                  <a:gd name="connsiteX8" fmla="*/ 6863 w 11217"/>
                  <a:gd name="connsiteY8" fmla="*/ 263 h 10059"/>
                  <a:gd name="connsiteX9" fmla="*/ 7148 w 11217"/>
                  <a:gd name="connsiteY9" fmla="*/ 39 h 10059"/>
                  <a:gd name="connsiteX10" fmla="*/ 7344 w 11217"/>
                  <a:gd name="connsiteY10" fmla="*/ 0 h 10059"/>
                  <a:gd name="connsiteX11" fmla="*/ 7576 w 11217"/>
                  <a:gd name="connsiteY11" fmla="*/ 0 h 10059"/>
                  <a:gd name="connsiteX12" fmla="*/ 7772 w 11217"/>
                  <a:gd name="connsiteY12" fmla="*/ 156 h 10059"/>
                  <a:gd name="connsiteX13" fmla="*/ 8057 w 11217"/>
                  <a:gd name="connsiteY13" fmla="*/ 438 h 10059"/>
                  <a:gd name="connsiteX14" fmla="*/ 8378 w 11217"/>
                  <a:gd name="connsiteY14" fmla="*/ 935 h 10059"/>
                  <a:gd name="connsiteX15" fmla="*/ 8627 w 11217"/>
                  <a:gd name="connsiteY15" fmla="*/ 1597 h 10059"/>
                  <a:gd name="connsiteX16" fmla="*/ 8886 w 11217"/>
                  <a:gd name="connsiteY16" fmla="*/ 2240 h 10059"/>
                  <a:gd name="connsiteX17" fmla="*/ 9225 w 11217"/>
                  <a:gd name="connsiteY17" fmla="*/ 3145 h 10059"/>
                  <a:gd name="connsiteX18" fmla="*/ 9474 w 11217"/>
                  <a:gd name="connsiteY18" fmla="*/ 3866 h 10059"/>
                  <a:gd name="connsiteX19" fmla="*/ 9759 w 11217"/>
                  <a:gd name="connsiteY19" fmla="*/ 4508 h 10059"/>
                  <a:gd name="connsiteX20" fmla="*/ 9902 w 11217"/>
                  <a:gd name="connsiteY20" fmla="*/ 4946 h 10059"/>
                  <a:gd name="connsiteX21" fmla="*/ 10000 w 11217"/>
                  <a:gd name="connsiteY21" fmla="*/ 5239 h 10059"/>
                  <a:gd name="connsiteX22" fmla="*/ 10474 w 11217"/>
                  <a:gd name="connsiteY22" fmla="*/ 6557 h 10059"/>
                  <a:gd name="connsiteX23" fmla="*/ 10833 w 11217"/>
                  <a:gd name="connsiteY23" fmla="*/ 7280 h 10059"/>
                  <a:gd name="connsiteX24" fmla="*/ 11217 w 11217"/>
                  <a:gd name="connsiteY24" fmla="*/ 8004 h 10059"/>
                  <a:gd name="connsiteX25" fmla="*/ 8631 w 11217"/>
                  <a:gd name="connsiteY25" fmla="*/ 10059 h 10059"/>
                  <a:gd name="connsiteX26" fmla="*/ 0 w 11217"/>
                  <a:gd name="connsiteY26" fmla="*/ 10000 h 10059"/>
                  <a:gd name="connsiteX27" fmla="*/ 1114 w 11217"/>
                  <a:gd name="connsiteY27" fmla="*/ 9864 h 10059"/>
                  <a:gd name="connsiteX28" fmla="*/ 1676 w 11217"/>
                  <a:gd name="connsiteY28" fmla="*/ 9698 h 10059"/>
                  <a:gd name="connsiteX29" fmla="*/ 2103 w 11217"/>
                  <a:gd name="connsiteY29" fmla="*/ 9562 h 10059"/>
                  <a:gd name="connsiteX30" fmla="*/ 2442 w 11217"/>
                  <a:gd name="connsiteY30" fmla="*/ 9328 h 10059"/>
                  <a:gd name="connsiteX31" fmla="*/ 2701 w 11217"/>
                  <a:gd name="connsiteY31" fmla="*/ 9114 h 10059"/>
                  <a:gd name="connsiteX32" fmla="*/ 3084 w 11217"/>
                  <a:gd name="connsiteY32" fmla="*/ 8715 h 10059"/>
                  <a:gd name="connsiteX33" fmla="*/ 3387 w 11217"/>
                  <a:gd name="connsiteY33" fmla="*/ 8315 h 10059"/>
                  <a:gd name="connsiteX34" fmla="*/ 3681 w 11217"/>
                  <a:gd name="connsiteY34" fmla="*/ 7848 h 10059"/>
                  <a:gd name="connsiteX35" fmla="*/ 3957 w 11217"/>
                  <a:gd name="connsiteY35" fmla="*/ 7313 h 10059"/>
                  <a:gd name="connsiteX36" fmla="*/ 4367 w 11217"/>
                  <a:gd name="connsiteY36" fmla="*/ 6426 h 10059"/>
                  <a:gd name="connsiteX37" fmla="*/ 4777 w 11217"/>
                  <a:gd name="connsiteY37" fmla="*/ 5258 h 10059"/>
                  <a:gd name="connsiteX0" fmla="*/ 4777 w 10833"/>
                  <a:gd name="connsiteY0" fmla="*/ 5258 h 10059"/>
                  <a:gd name="connsiteX1" fmla="*/ 5036 w 10833"/>
                  <a:gd name="connsiteY1" fmla="*/ 4576 h 10059"/>
                  <a:gd name="connsiteX2" fmla="*/ 5267 w 10833"/>
                  <a:gd name="connsiteY2" fmla="*/ 3866 h 10059"/>
                  <a:gd name="connsiteX3" fmla="*/ 5526 w 10833"/>
                  <a:gd name="connsiteY3" fmla="*/ 3106 h 10059"/>
                  <a:gd name="connsiteX4" fmla="*/ 5838 w 10833"/>
                  <a:gd name="connsiteY4" fmla="*/ 2337 h 10059"/>
                  <a:gd name="connsiteX5" fmla="*/ 6096 w 10833"/>
                  <a:gd name="connsiteY5" fmla="*/ 1685 h 10059"/>
                  <a:gd name="connsiteX6" fmla="*/ 6346 w 10833"/>
                  <a:gd name="connsiteY6" fmla="*/ 1061 h 10059"/>
                  <a:gd name="connsiteX7" fmla="*/ 6631 w 10833"/>
                  <a:gd name="connsiteY7" fmla="*/ 574 h 10059"/>
                  <a:gd name="connsiteX8" fmla="*/ 6863 w 10833"/>
                  <a:gd name="connsiteY8" fmla="*/ 263 h 10059"/>
                  <a:gd name="connsiteX9" fmla="*/ 7148 w 10833"/>
                  <a:gd name="connsiteY9" fmla="*/ 39 h 10059"/>
                  <a:gd name="connsiteX10" fmla="*/ 7344 w 10833"/>
                  <a:gd name="connsiteY10" fmla="*/ 0 h 10059"/>
                  <a:gd name="connsiteX11" fmla="*/ 7576 w 10833"/>
                  <a:gd name="connsiteY11" fmla="*/ 0 h 10059"/>
                  <a:gd name="connsiteX12" fmla="*/ 7772 w 10833"/>
                  <a:gd name="connsiteY12" fmla="*/ 156 h 10059"/>
                  <a:gd name="connsiteX13" fmla="*/ 8057 w 10833"/>
                  <a:gd name="connsiteY13" fmla="*/ 438 h 10059"/>
                  <a:gd name="connsiteX14" fmla="*/ 8378 w 10833"/>
                  <a:gd name="connsiteY14" fmla="*/ 935 h 10059"/>
                  <a:gd name="connsiteX15" fmla="*/ 8627 w 10833"/>
                  <a:gd name="connsiteY15" fmla="*/ 1597 h 10059"/>
                  <a:gd name="connsiteX16" fmla="*/ 8886 w 10833"/>
                  <a:gd name="connsiteY16" fmla="*/ 2240 h 10059"/>
                  <a:gd name="connsiteX17" fmla="*/ 9225 w 10833"/>
                  <a:gd name="connsiteY17" fmla="*/ 3145 h 10059"/>
                  <a:gd name="connsiteX18" fmla="*/ 9474 w 10833"/>
                  <a:gd name="connsiteY18" fmla="*/ 3866 h 10059"/>
                  <a:gd name="connsiteX19" fmla="*/ 9759 w 10833"/>
                  <a:gd name="connsiteY19" fmla="*/ 4508 h 10059"/>
                  <a:gd name="connsiteX20" fmla="*/ 9902 w 10833"/>
                  <a:gd name="connsiteY20" fmla="*/ 4946 h 10059"/>
                  <a:gd name="connsiteX21" fmla="*/ 10000 w 10833"/>
                  <a:gd name="connsiteY21" fmla="*/ 5239 h 10059"/>
                  <a:gd name="connsiteX22" fmla="*/ 10474 w 10833"/>
                  <a:gd name="connsiteY22" fmla="*/ 6557 h 10059"/>
                  <a:gd name="connsiteX23" fmla="*/ 10833 w 10833"/>
                  <a:gd name="connsiteY23" fmla="*/ 7280 h 10059"/>
                  <a:gd name="connsiteX24" fmla="*/ 8631 w 10833"/>
                  <a:gd name="connsiteY24" fmla="*/ 10059 h 10059"/>
                  <a:gd name="connsiteX25" fmla="*/ 0 w 10833"/>
                  <a:gd name="connsiteY25" fmla="*/ 10000 h 10059"/>
                  <a:gd name="connsiteX26" fmla="*/ 1114 w 10833"/>
                  <a:gd name="connsiteY26" fmla="*/ 9864 h 10059"/>
                  <a:gd name="connsiteX27" fmla="*/ 1676 w 10833"/>
                  <a:gd name="connsiteY27" fmla="*/ 9698 h 10059"/>
                  <a:gd name="connsiteX28" fmla="*/ 2103 w 10833"/>
                  <a:gd name="connsiteY28" fmla="*/ 9562 h 10059"/>
                  <a:gd name="connsiteX29" fmla="*/ 2442 w 10833"/>
                  <a:gd name="connsiteY29" fmla="*/ 9328 h 10059"/>
                  <a:gd name="connsiteX30" fmla="*/ 2701 w 10833"/>
                  <a:gd name="connsiteY30" fmla="*/ 9114 h 10059"/>
                  <a:gd name="connsiteX31" fmla="*/ 3084 w 10833"/>
                  <a:gd name="connsiteY31" fmla="*/ 8715 h 10059"/>
                  <a:gd name="connsiteX32" fmla="*/ 3387 w 10833"/>
                  <a:gd name="connsiteY32" fmla="*/ 8315 h 10059"/>
                  <a:gd name="connsiteX33" fmla="*/ 3681 w 10833"/>
                  <a:gd name="connsiteY33" fmla="*/ 7848 h 10059"/>
                  <a:gd name="connsiteX34" fmla="*/ 3957 w 10833"/>
                  <a:gd name="connsiteY34" fmla="*/ 7313 h 10059"/>
                  <a:gd name="connsiteX35" fmla="*/ 4367 w 10833"/>
                  <a:gd name="connsiteY35" fmla="*/ 6426 h 10059"/>
                  <a:gd name="connsiteX36" fmla="*/ 4777 w 10833"/>
                  <a:gd name="connsiteY36" fmla="*/ 5258 h 10059"/>
                  <a:gd name="connsiteX0" fmla="*/ 4777 w 10474"/>
                  <a:gd name="connsiteY0" fmla="*/ 5258 h 10059"/>
                  <a:gd name="connsiteX1" fmla="*/ 5036 w 10474"/>
                  <a:gd name="connsiteY1" fmla="*/ 4576 h 10059"/>
                  <a:gd name="connsiteX2" fmla="*/ 5267 w 10474"/>
                  <a:gd name="connsiteY2" fmla="*/ 3866 h 10059"/>
                  <a:gd name="connsiteX3" fmla="*/ 5526 w 10474"/>
                  <a:gd name="connsiteY3" fmla="*/ 3106 h 10059"/>
                  <a:gd name="connsiteX4" fmla="*/ 5838 w 10474"/>
                  <a:gd name="connsiteY4" fmla="*/ 2337 h 10059"/>
                  <a:gd name="connsiteX5" fmla="*/ 6096 w 10474"/>
                  <a:gd name="connsiteY5" fmla="*/ 1685 h 10059"/>
                  <a:gd name="connsiteX6" fmla="*/ 6346 w 10474"/>
                  <a:gd name="connsiteY6" fmla="*/ 1061 h 10059"/>
                  <a:gd name="connsiteX7" fmla="*/ 6631 w 10474"/>
                  <a:gd name="connsiteY7" fmla="*/ 574 h 10059"/>
                  <a:gd name="connsiteX8" fmla="*/ 6863 w 10474"/>
                  <a:gd name="connsiteY8" fmla="*/ 263 h 10059"/>
                  <a:gd name="connsiteX9" fmla="*/ 7148 w 10474"/>
                  <a:gd name="connsiteY9" fmla="*/ 39 h 10059"/>
                  <a:gd name="connsiteX10" fmla="*/ 7344 w 10474"/>
                  <a:gd name="connsiteY10" fmla="*/ 0 h 10059"/>
                  <a:gd name="connsiteX11" fmla="*/ 7576 w 10474"/>
                  <a:gd name="connsiteY11" fmla="*/ 0 h 10059"/>
                  <a:gd name="connsiteX12" fmla="*/ 7772 w 10474"/>
                  <a:gd name="connsiteY12" fmla="*/ 156 h 10059"/>
                  <a:gd name="connsiteX13" fmla="*/ 8057 w 10474"/>
                  <a:gd name="connsiteY13" fmla="*/ 438 h 10059"/>
                  <a:gd name="connsiteX14" fmla="*/ 8378 w 10474"/>
                  <a:gd name="connsiteY14" fmla="*/ 935 h 10059"/>
                  <a:gd name="connsiteX15" fmla="*/ 8627 w 10474"/>
                  <a:gd name="connsiteY15" fmla="*/ 1597 h 10059"/>
                  <a:gd name="connsiteX16" fmla="*/ 8886 w 10474"/>
                  <a:gd name="connsiteY16" fmla="*/ 2240 h 10059"/>
                  <a:gd name="connsiteX17" fmla="*/ 9225 w 10474"/>
                  <a:gd name="connsiteY17" fmla="*/ 3145 h 10059"/>
                  <a:gd name="connsiteX18" fmla="*/ 9474 w 10474"/>
                  <a:gd name="connsiteY18" fmla="*/ 3866 h 10059"/>
                  <a:gd name="connsiteX19" fmla="*/ 9759 w 10474"/>
                  <a:gd name="connsiteY19" fmla="*/ 4508 h 10059"/>
                  <a:gd name="connsiteX20" fmla="*/ 9902 w 10474"/>
                  <a:gd name="connsiteY20" fmla="*/ 4946 h 10059"/>
                  <a:gd name="connsiteX21" fmla="*/ 10000 w 10474"/>
                  <a:gd name="connsiteY21" fmla="*/ 5239 h 10059"/>
                  <a:gd name="connsiteX22" fmla="*/ 10474 w 10474"/>
                  <a:gd name="connsiteY22" fmla="*/ 6557 h 10059"/>
                  <a:gd name="connsiteX23" fmla="*/ 8631 w 10474"/>
                  <a:gd name="connsiteY23" fmla="*/ 10059 h 10059"/>
                  <a:gd name="connsiteX24" fmla="*/ 0 w 10474"/>
                  <a:gd name="connsiteY24" fmla="*/ 10000 h 10059"/>
                  <a:gd name="connsiteX25" fmla="*/ 1114 w 10474"/>
                  <a:gd name="connsiteY25" fmla="*/ 9864 h 10059"/>
                  <a:gd name="connsiteX26" fmla="*/ 1676 w 10474"/>
                  <a:gd name="connsiteY26" fmla="*/ 9698 h 10059"/>
                  <a:gd name="connsiteX27" fmla="*/ 2103 w 10474"/>
                  <a:gd name="connsiteY27" fmla="*/ 9562 h 10059"/>
                  <a:gd name="connsiteX28" fmla="*/ 2442 w 10474"/>
                  <a:gd name="connsiteY28" fmla="*/ 9328 h 10059"/>
                  <a:gd name="connsiteX29" fmla="*/ 2701 w 10474"/>
                  <a:gd name="connsiteY29" fmla="*/ 9114 h 10059"/>
                  <a:gd name="connsiteX30" fmla="*/ 3084 w 10474"/>
                  <a:gd name="connsiteY30" fmla="*/ 8715 h 10059"/>
                  <a:gd name="connsiteX31" fmla="*/ 3387 w 10474"/>
                  <a:gd name="connsiteY31" fmla="*/ 8315 h 10059"/>
                  <a:gd name="connsiteX32" fmla="*/ 3681 w 10474"/>
                  <a:gd name="connsiteY32" fmla="*/ 7848 h 10059"/>
                  <a:gd name="connsiteX33" fmla="*/ 3957 w 10474"/>
                  <a:gd name="connsiteY33" fmla="*/ 7313 h 10059"/>
                  <a:gd name="connsiteX34" fmla="*/ 4367 w 10474"/>
                  <a:gd name="connsiteY34" fmla="*/ 6426 h 10059"/>
                  <a:gd name="connsiteX35" fmla="*/ 4777 w 10474"/>
                  <a:gd name="connsiteY35" fmla="*/ 5258 h 10059"/>
                  <a:gd name="connsiteX0" fmla="*/ 4777 w 10000"/>
                  <a:gd name="connsiteY0" fmla="*/ 5258 h 10059"/>
                  <a:gd name="connsiteX1" fmla="*/ 5036 w 10000"/>
                  <a:gd name="connsiteY1" fmla="*/ 4576 h 10059"/>
                  <a:gd name="connsiteX2" fmla="*/ 5267 w 10000"/>
                  <a:gd name="connsiteY2" fmla="*/ 3866 h 10059"/>
                  <a:gd name="connsiteX3" fmla="*/ 5526 w 10000"/>
                  <a:gd name="connsiteY3" fmla="*/ 3106 h 10059"/>
                  <a:gd name="connsiteX4" fmla="*/ 5838 w 10000"/>
                  <a:gd name="connsiteY4" fmla="*/ 2337 h 10059"/>
                  <a:gd name="connsiteX5" fmla="*/ 6096 w 10000"/>
                  <a:gd name="connsiteY5" fmla="*/ 1685 h 10059"/>
                  <a:gd name="connsiteX6" fmla="*/ 6346 w 10000"/>
                  <a:gd name="connsiteY6" fmla="*/ 1061 h 10059"/>
                  <a:gd name="connsiteX7" fmla="*/ 6631 w 10000"/>
                  <a:gd name="connsiteY7" fmla="*/ 574 h 10059"/>
                  <a:gd name="connsiteX8" fmla="*/ 6863 w 10000"/>
                  <a:gd name="connsiteY8" fmla="*/ 263 h 10059"/>
                  <a:gd name="connsiteX9" fmla="*/ 7148 w 10000"/>
                  <a:gd name="connsiteY9" fmla="*/ 39 h 10059"/>
                  <a:gd name="connsiteX10" fmla="*/ 7344 w 10000"/>
                  <a:gd name="connsiteY10" fmla="*/ 0 h 10059"/>
                  <a:gd name="connsiteX11" fmla="*/ 7576 w 10000"/>
                  <a:gd name="connsiteY11" fmla="*/ 0 h 10059"/>
                  <a:gd name="connsiteX12" fmla="*/ 7772 w 10000"/>
                  <a:gd name="connsiteY12" fmla="*/ 156 h 10059"/>
                  <a:gd name="connsiteX13" fmla="*/ 8057 w 10000"/>
                  <a:gd name="connsiteY13" fmla="*/ 438 h 10059"/>
                  <a:gd name="connsiteX14" fmla="*/ 8378 w 10000"/>
                  <a:gd name="connsiteY14" fmla="*/ 935 h 10059"/>
                  <a:gd name="connsiteX15" fmla="*/ 8627 w 10000"/>
                  <a:gd name="connsiteY15" fmla="*/ 1597 h 10059"/>
                  <a:gd name="connsiteX16" fmla="*/ 8886 w 10000"/>
                  <a:gd name="connsiteY16" fmla="*/ 2240 h 10059"/>
                  <a:gd name="connsiteX17" fmla="*/ 9225 w 10000"/>
                  <a:gd name="connsiteY17" fmla="*/ 3145 h 10059"/>
                  <a:gd name="connsiteX18" fmla="*/ 9474 w 10000"/>
                  <a:gd name="connsiteY18" fmla="*/ 3866 h 10059"/>
                  <a:gd name="connsiteX19" fmla="*/ 9759 w 10000"/>
                  <a:gd name="connsiteY19" fmla="*/ 4508 h 10059"/>
                  <a:gd name="connsiteX20" fmla="*/ 9902 w 10000"/>
                  <a:gd name="connsiteY20" fmla="*/ 4946 h 10059"/>
                  <a:gd name="connsiteX21" fmla="*/ 10000 w 10000"/>
                  <a:gd name="connsiteY21" fmla="*/ 5239 h 10059"/>
                  <a:gd name="connsiteX22" fmla="*/ 8631 w 10000"/>
                  <a:gd name="connsiteY22" fmla="*/ 10059 h 10059"/>
                  <a:gd name="connsiteX23" fmla="*/ 0 w 10000"/>
                  <a:gd name="connsiteY23" fmla="*/ 10000 h 10059"/>
                  <a:gd name="connsiteX24" fmla="*/ 1114 w 10000"/>
                  <a:gd name="connsiteY24" fmla="*/ 9864 h 10059"/>
                  <a:gd name="connsiteX25" fmla="*/ 1676 w 10000"/>
                  <a:gd name="connsiteY25" fmla="*/ 9698 h 10059"/>
                  <a:gd name="connsiteX26" fmla="*/ 2103 w 10000"/>
                  <a:gd name="connsiteY26" fmla="*/ 9562 h 10059"/>
                  <a:gd name="connsiteX27" fmla="*/ 2442 w 10000"/>
                  <a:gd name="connsiteY27" fmla="*/ 9328 h 10059"/>
                  <a:gd name="connsiteX28" fmla="*/ 2701 w 10000"/>
                  <a:gd name="connsiteY28" fmla="*/ 9114 h 10059"/>
                  <a:gd name="connsiteX29" fmla="*/ 3084 w 10000"/>
                  <a:gd name="connsiteY29" fmla="*/ 8715 h 10059"/>
                  <a:gd name="connsiteX30" fmla="*/ 3387 w 10000"/>
                  <a:gd name="connsiteY30" fmla="*/ 8315 h 10059"/>
                  <a:gd name="connsiteX31" fmla="*/ 3681 w 10000"/>
                  <a:gd name="connsiteY31" fmla="*/ 7848 h 10059"/>
                  <a:gd name="connsiteX32" fmla="*/ 3957 w 10000"/>
                  <a:gd name="connsiteY32" fmla="*/ 7313 h 10059"/>
                  <a:gd name="connsiteX33" fmla="*/ 4367 w 10000"/>
                  <a:gd name="connsiteY33" fmla="*/ 6426 h 10059"/>
                  <a:gd name="connsiteX34" fmla="*/ 4777 w 10000"/>
                  <a:gd name="connsiteY34" fmla="*/ 5258 h 10059"/>
                  <a:gd name="connsiteX0" fmla="*/ 4777 w 9902"/>
                  <a:gd name="connsiteY0" fmla="*/ 5258 h 10059"/>
                  <a:gd name="connsiteX1" fmla="*/ 5036 w 9902"/>
                  <a:gd name="connsiteY1" fmla="*/ 4576 h 10059"/>
                  <a:gd name="connsiteX2" fmla="*/ 5267 w 9902"/>
                  <a:gd name="connsiteY2" fmla="*/ 3866 h 10059"/>
                  <a:gd name="connsiteX3" fmla="*/ 5526 w 9902"/>
                  <a:gd name="connsiteY3" fmla="*/ 3106 h 10059"/>
                  <a:gd name="connsiteX4" fmla="*/ 5838 w 9902"/>
                  <a:gd name="connsiteY4" fmla="*/ 2337 h 10059"/>
                  <a:gd name="connsiteX5" fmla="*/ 6096 w 9902"/>
                  <a:gd name="connsiteY5" fmla="*/ 1685 h 10059"/>
                  <a:gd name="connsiteX6" fmla="*/ 6346 w 9902"/>
                  <a:gd name="connsiteY6" fmla="*/ 1061 h 10059"/>
                  <a:gd name="connsiteX7" fmla="*/ 6631 w 9902"/>
                  <a:gd name="connsiteY7" fmla="*/ 574 h 10059"/>
                  <a:gd name="connsiteX8" fmla="*/ 6863 w 9902"/>
                  <a:gd name="connsiteY8" fmla="*/ 263 h 10059"/>
                  <a:gd name="connsiteX9" fmla="*/ 7148 w 9902"/>
                  <a:gd name="connsiteY9" fmla="*/ 39 h 10059"/>
                  <a:gd name="connsiteX10" fmla="*/ 7344 w 9902"/>
                  <a:gd name="connsiteY10" fmla="*/ 0 h 10059"/>
                  <a:gd name="connsiteX11" fmla="*/ 7576 w 9902"/>
                  <a:gd name="connsiteY11" fmla="*/ 0 h 10059"/>
                  <a:gd name="connsiteX12" fmla="*/ 7772 w 9902"/>
                  <a:gd name="connsiteY12" fmla="*/ 156 h 10059"/>
                  <a:gd name="connsiteX13" fmla="*/ 8057 w 9902"/>
                  <a:gd name="connsiteY13" fmla="*/ 438 h 10059"/>
                  <a:gd name="connsiteX14" fmla="*/ 8378 w 9902"/>
                  <a:gd name="connsiteY14" fmla="*/ 935 h 10059"/>
                  <a:gd name="connsiteX15" fmla="*/ 8627 w 9902"/>
                  <a:gd name="connsiteY15" fmla="*/ 1597 h 10059"/>
                  <a:gd name="connsiteX16" fmla="*/ 8886 w 9902"/>
                  <a:gd name="connsiteY16" fmla="*/ 2240 h 10059"/>
                  <a:gd name="connsiteX17" fmla="*/ 9225 w 9902"/>
                  <a:gd name="connsiteY17" fmla="*/ 3145 h 10059"/>
                  <a:gd name="connsiteX18" fmla="*/ 9474 w 9902"/>
                  <a:gd name="connsiteY18" fmla="*/ 3866 h 10059"/>
                  <a:gd name="connsiteX19" fmla="*/ 9759 w 9902"/>
                  <a:gd name="connsiteY19" fmla="*/ 4508 h 10059"/>
                  <a:gd name="connsiteX20" fmla="*/ 9902 w 9902"/>
                  <a:gd name="connsiteY20" fmla="*/ 4946 h 10059"/>
                  <a:gd name="connsiteX21" fmla="*/ 8631 w 9902"/>
                  <a:gd name="connsiteY21" fmla="*/ 10059 h 10059"/>
                  <a:gd name="connsiteX22" fmla="*/ 0 w 9902"/>
                  <a:gd name="connsiteY22" fmla="*/ 10000 h 10059"/>
                  <a:gd name="connsiteX23" fmla="*/ 1114 w 9902"/>
                  <a:gd name="connsiteY23" fmla="*/ 9864 h 10059"/>
                  <a:gd name="connsiteX24" fmla="*/ 1676 w 9902"/>
                  <a:gd name="connsiteY24" fmla="*/ 9698 h 10059"/>
                  <a:gd name="connsiteX25" fmla="*/ 2103 w 9902"/>
                  <a:gd name="connsiteY25" fmla="*/ 9562 h 10059"/>
                  <a:gd name="connsiteX26" fmla="*/ 2442 w 9902"/>
                  <a:gd name="connsiteY26" fmla="*/ 9328 h 10059"/>
                  <a:gd name="connsiteX27" fmla="*/ 2701 w 9902"/>
                  <a:gd name="connsiteY27" fmla="*/ 9114 h 10059"/>
                  <a:gd name="connsiteX28" fmla="*/ 3084 w 9902"/>
                  <a:gd name="connsiteY28" fmla="*/ 8715 h 10059"/>
                  <a:gd name="connsiteX29" fmla="*/ 3387 w 9902"/>
                  <a:gd name="connsiteY29" fmla="*/ 8315 h 10059"/>
                  <a:gd name="connsiteX30" fmla="*/ 3681 w 9902"/>
                  <a:gd name="connsiteY30" fmla="*/ 7848 h 10059"/>
                  <a:gd name="connsiteX31" fmla="*/ 3957 w 9902"/>
                  <a:gd name="connsiteY31" fmla="*/ 7313 h 10059"/>
                  <a:gd name="connsiteX32" fmla="*/ 4367 w 9902"/>
                  <a:gd name="connsiteY32" fmla="*/ 6426 h 10059"/>
                  <a:gd name="connsiteX33" fmla="*/ 4777 w 9902"/>
                  <a:gd name="connsiteY33" fmla="*/ 5258 h 10059"/>
                  <a:gd name="connsiteX0" fmla="*/ 4824 w 9856"/>
                  <a:gd name="connsiteY0" fmla="*/ 5227 h 10000"/>
                  <a:gd name="connsiteX1" fmla="*/ 5086 w 9856"/>
                  <a:gd name="connsiteY1" fmla="*/ 4549 h 10000"/>
                  <a:gd name="connsiteX2" fmla="*/ 5319 w 9856"/>
                  <a:gd name="connsiteY2" fmla="*/ 3843 h 10000"/>
                  <a:gd name="connsiteX3" fmla="*/ 5581 w 9856"/>
                  <a:gd name="connsiteY3" fmla="*/ 3088 h 10000"/>
                  <a:gd name="connsiteX4" fmla="*/ 5896 w 9856"/>
                  <a:gd name="connsiteY4" fmla="*/ 2323 h 10000"/>
                  <a:gd name="connsiteX5" fmla="*/ 6156 w 9856"/>
                  <a:gd name="connsiteY5" fmla="*/ 1675 h 10000"/>
                  <a:gd name="connsiteX6" fmla="*/ 6409 w 9856"/>
                  <a:gd name="connsiteY6" fmla="*/ 1055 h 10000"/>
                  <a:gd name="connsiteX7" fmla="*/ 6697 w 9856"/>
                  <a:gd name="connsiteY7" fmla="*/ 571 h 10000"/>
                  <a:gd name="connsiteX8" fmla="*/ 6931 w 9856"/>
                  <a:gd name="connsiteY8" fmla="*/ 261 h 10000"/>
                  <a:gd name="connsiteX9" fmla="*/ 7219 w 9856"/>
                  <a:gd name="connsiteY9" fmla="*/ 39 h 10000"/>
                  <a:gd name="connsiteX10" fmla="*/ 7417 w 9856"/>
                  <a:gd name="connsiteY10" fmla="*/ 0 h 10000"/>
                  <a:gd name="connsiteX11" fmla="*/ 7651 w 9856"/>
                  <a:gd name="connsiteY11" fmla="*/ 0 h 10000"/>
                  <a:gd name="connsiteX12" fmla="*/ 7849 w 9856"/>
                  <a:gd name="connsiteY12" fmla="*/ 155 h 10000"/>
                  <a:gd name="connsiteX13" fmla="*/ 8137 w 9856"/>
                  <a:gd name="connsiteY13" fmla="*/ 435 h 10000"/>
                  <a:gd name="connsiteX14" fmla="*/ 8461 w 9856"/>
                  <a:gd name="connsiteY14" fmla="*/ 930 h 10000"/>
                  <a:gd name="connsiteX15" fmla="*/ 8712 w 9856"/>
                  <a:gd name="connsiteY15" fmla="*/ 1588 h 10000"/>
                  <a:gd name="connsiteX16" fmla="*/ 8974 w 9856"/>
                  <a:gd name="connsiteY16" fmla="*/ 2227 h 10000"/>
                  <a:gd name="connsiteX17" fmla="*/ 9316 w 9856"/>
                  <a:gd name="connsiteY17" fmla="*/ 3127 h 10000"/>
                  <a:gd name="connsiteX18" fmla="*/ 9568 w 9856"/>
                  <a:gd name="connsiteY18" fmla="*/ 3843 h 10000"/>
                  <a:gd name="connsiteX19" fmla="*/ 9856 w 9856"/>
                  <a:gd name="connsiteY19" fmla="*/ 4482 h 10000"/>
                  <a:gd name="connsiteX20" fmla="*/ 8716 w 9856"/>
                  <a:gd name="connsiteY20" fmla="*/ 10000 h 10000"/>
                  <a:gd name="connsiteX21" fmla="*/ 0 w 9856"/>
                  <a:gd name="connsiteY21" fmla="*/ 9941 h 10000"/>
                  <a:gd name="connsiteX22" fmla="*/ 1125 w 9856"/>
                  <a:gd name="connsiteY22" fmla="*/ 9806 h 10000"/>
                  <a:gd name="connsiteX23" fmla="*/ 1693 w 9856"/>
                  <a:gd name="connsiteY23" fmla="*/ 9641 h 10000"/>
                  <a:gd name="connsiteX24" fmla="*/ 2124 w 9856"/>
                  <a:gd name="connsiteY24" fmla="*/ 9506 h 10000"/>
                  <a:gd name="connsiteX25" fmla="*/ 2466 w 9856"/>
                  <a:gd name="connsiteY25" fmla="*/ 9273 h 10000"/>
                  <a:gd name="connsiteX26" fmla="*/ 2728 w 9856"/>
                  <a:gd name="connsiteY26" fmla="*/ 9061 h 10000"/>
                  <a:gd name="connsiteX27" fmla="*/ 3115 w 9856"/>
                  <a:gd name="connsiteY27" fmla="*/ 8664 h 10000"/>
                  <a:gd name="connsiteX28" fmla="*/ 3421 w 9856"/>
                  <a:gd name="connsiteY28" fmla="*/ 8266 h 10000"/>
                  <a:gd name="connsiteX29" fmla="*/ 3717 w 9856"/>
                  <a:gd name="connsiteY29" fmla="*/ 7802 h 10000"/>
                  <a:gd name="connsiteX30" fmla="*/ 3996 w 9856"/>
                  <a:gd name="connsiteY30" fmla="*/ 7270 h 10000"/>
                  <a:gd name="connsiteX31" fmla="*/ 4410 w 9856"/>
                  <a:gd name="connsiteY31" fmla="*/ 6388 h 10000"/>
                  <a:gd name="connsiteX32" fmla="*/ 4824 w 9856"/>
                  <a:gd name="connsiteY32" fmla="*/ 5227 h 10000"/>
                  <a:gd name="connsiteX0" fmla="*/ 4894 w 9708"/>
                  <a:gd name="connsiteY0" fmla="*/ 5227 h 10000"/>
                  <a:gd name="connsiteX1" fmla="*/ 5160 w 9708"/>
                  <a:gd name="connsiteY1" fmla="*/ 4549 h 10000"/>
                  <a:gd name="connsiteX2" fmla="*/ 5397 w 9708"/>
                  <a:gd name="connsiteY2" fmla="*/ 3843 h 10000"/>
                  <a:gd name="connsiteX3" fmla="*/ 5663 w 9708"/>
                  <a:gd name="connsiteY3" fmla="*/ 3088 h 10000"/>
                  <a:gd name="connsiteX4" fmla="*/ 5982 w 9708"/>
                  <a:gd name="connsiteY4" fmla="*/ 2323 h 10000"/>
                  <a:gd name="connsiteX5" fmla="*/ 6246 w 9708"/>
                  <a:gd name="connsiteY5" fmla="*/ 1675 h 10000"/>
                  <a:gd name="connsiteX6" fmla="*/ 6503 w 9708"/>
                  <a:gd name="connsiteY6" fmla="*/ 1055 h 10000"/>
                  <a:gd name="connsiteX7" fmla="*/ 6795 w 9708"/>
                  <a:gd name="connsiteY7" fmla="*/ 571 h 10000"/>
                  <a:gd name="connsiteX8" fmla="*/ 7032 w 9708"/>
                  <a:gd name="connsiteY8" fmla="*/ 261 h 10000"/>
                  <a:gd name="connsiteX9" fmla="*/ 7324 w 9708"/>
                  <a:gd name="connsiteY9" fmla="*/ 39 h 10000"/>
                  <a:gd name="connsiteX10" fmla="*/ 7525 w 9708"/>
                  <a:gd name="connsiteY10" fmla="*/ 0 h 10000"/>
                  <a:gd name="connsiteX11" fmla="*/ 7763 w 9708"/>
                  <a:gd name="connsiteY11" fmla="*/ 0 h 10000"/>
                  <a:gd name="connsiteX12" fmla="*/ 7964 w 9708"/>
                  <a:gd name="connsiteY12" fmla="*/ 155 h 10000"/>
                  <a:gd name="connsiteX13" fmla="*/ 8256 w 9708"/>
                  <a:gd name="connsiteY13" fmla="*/ 435 h 10000"/>
                  <a:gd name="connsiteX14" fmla="*/ 8585 w 9708"/>
                  <a:gd name="connsiteY14" fmla="*/ 930 h 10000"/>
                  <a:gd name="connsiteX15" fmla="*/ 8839 w 9708"/>
                  <a:gd name="connsiteY15" fmla="*/ 1588 h 10000"/>
                  <a:gd name="connsiteX16" fmla="*/ 9105 w 9708"/>
                  <a:gd name="connsiteY16" fmla="*/ 2227 h 10000"/>
                  <a:gd name="connsiteX17" fmla="*/ 9452 w 9708"/>
                  <a:gd name="connsiteY17" fmla="*/ 3127 h 10000"/>
                  <a:gd name="connsiteX18" fmla="*/ 9708 w 9708"/>
                  <a:gd name="connsiteY18" fmla="*/ 3843 h 10000"/>
                  <a:gd name="connsiteX19" fmla="*/ 8843 w 9708"/>
                  <a:gd name="connsiteY19" fmla="*/ 10000 h 10000"/>
                  <a:gd name="connsiteX20" fmla="*/ 0 w 9708"/>
                  <a:gd name="connsiteY20" fmla="*/ 9941 h 10000"/>
                  <a:gd name="connsiteX21" fmla="*/ 1141 w 9708"/>
                  <a:gd name="connsiteY21" fmla="*/ 9806 h 10000"/>
                  <a:gd name="connsiteX22" fmla="*/ 1718 w 9708"/>
                  <a:gd name="connsiteY22" fmla="*/ 9641 h 10000"/>
                  <a:gd name="connsiteX23" fmla="*/ 2155 w 9708"/>
                  <a:gd name="connsiteY23" fmla="*/ 9506 h 10000"/>
                  <a:gd name="connsiteX24" fmla="*/ 2502 w 9708"/>
                  <a:gd name="connsiteY24" fmla="*/ 9273 h 10000"/>
                  <a:gd name="connsiteX25" fmla="*/ 2768 w 9708"/>
                  <a:gd name="connsiteY25" fmla="*/ 9061 h 10000"/>
                  <a:gd name="connsiteX26" fmla="*/ 3161 w 9708"/>
                  <a:gd name="connsiteY26" fmla="*/ 8664 h 10000"/>
                  <a:gd name="connsiteX27" fmla="*/ 3471 w 9708"/>
                  <a:gd name="connsiteY27" fmla="*/ 8266 h 10000"/>
                  <a:gd name="connsiteX28" fmla="*/ 3771 w 9708"/>
                  <a:gd name="connsiteY28" fmla="*/ 7802 h 10000"/>
                  <a:gd name="connsiteX29" fmla="*/ 4054 w 9708"/>
                  <a:gd name="connsiteY29" fmla="*/ 7270 h 10000"/>
                  <a:gd name="connsiteX30" fmla="*/ 4474 w 9708"/>
                  <a:gd name="connsiteY30" fmla="*/ 6388 h 10000"/>
                  <a:gd name="connsiteX31" fmla="*/ 4894 w 9708"/>
                  <a:gd name="connsiteY31" fmla="*/ 5227 h 10000"/>
                  <a:gd name="connsiteX0" fmla="*/ 5041 w 9736"/>
                  <a:gd name="connsiteY0" fmla="*/ 5227 h 10000"/>
                  <a:gd name="connsiteX1" fmla="*/ 5315 w 9736"/>
                  <a:gd name="connsiteY1" fmla="*/ 4549 h 10000"/>
                  <a:gd name="connsiteX2" fmla="*/ 5559 w 9736"/>
                  <a:gd name="connsiteY2" fmla="*/ 3843 h 10000"/>
                  <a:gd name="connsiteX3" fmla="*/ 5833 w 9736"/>
                  <a:gd name="connsiteY3" fmla="*/ 3088 h 10000"/>
                  <a:gd name="connsiteX4" fmla="*/ 6162 w 9736"/>
                  <a:gd name="connsiteY4" fmla="*/ 2323 h 10000"/>
                  <a:gd name="connsiteX5" fmla="*/ 6434 w 9736"/>
                  <a:gd name="connsiteY5" fmla="*/ 1675 h 10000"/>
                  <a:gd name="connsiteX6" fmla="*/ 6699 w 9736"/>
                  <a:gd name="connsiteY6" fmla="*/ 1055 h 10000"/>
                  <a:gd name="connsiteX7" fmla="*/ 6999 w 9736"/>
                  <a:gd name="connsiteY7" fmla="*/ 571 h 10000"/>
                  <a:gd name="connsiteX8" fmla="*/ 7244 w 9736"/>
                  <a:gd name="connsiteY8" fmla="*/ 261 h 10000"/>
                  <a:gd name="connsiteX9" fmla="*/ 7544 w 9736"/>
                  <a:gd name="connsiteY9" fmla="*/ 39 h 10000"/>
                  <a:gd name="connsiteX10" fmla="*/ 7751 w 9736"/>
                  <a:gd name="connsiteY10" fmla="*/ 0 h 10000"/>
                  <a:gd name="connsiteX11" fmla="*/ 7996 w 9736"/>
                  <a:gd name="connsiteY11" fmla="*/ 0 h 10000"/>
                  <a:gd name="connsiteX12" fmla="*/ 8204 w 9736"/>
                  <a:gd name="connsiteY12" fmla="*/ 155 h 10000"/>
                  <a:gd name="connsiteX13" fmla="*/ 8504 w 9736"/>
                  <a:gd name="connsiteY13" fmla="*/ 435 h 10000"/>
                  <a:gd name="connsiteX14" fmla="*/ 8843 w 9736"/>
                  <a:gd name="connsiteY14" fmla="*/ 930 h 10000"/>
                  <a:gd name="connsiteX15" fmla="*/ 9105 w 9736"/>
                  <a:gd name="connsiteY15" fmla="*/ 1588 h 10000"/>
                  <a:gd name="connsiteX16" fmla="*/ 9379 w 9736"/>
                  <a:gd name="connsiteY16" fmla="*/ 2227 h 10000"/>
                  <a:gd name="connsiteX17" fmla="*/ 9736 w 9736"/>
                  <a:gd name="connsiteY17" fmla="*/ 3127 h 10000"/>
                  <a:gd name="connsiteX18" fmla="*/ 9109 w 9736"/>
                  <a:gd name="connsiteY18" fmla="*/ 10000 h 10000"/>
                  <a:gd name="connsiteX19" fmla="*/ 0 w 9736"/>
                  <a:gd name="connsiteY19" fmla="*/ 9941 h 10000"/>
                  <a:gd name="connsiteX20" fmla="*/ 1175 w 9736"/>
                  <a:gd name="connsiteY20" fmla="*/ 9806 h 10000"/>
                  <a:gd name="connsiteX21" fmla="*/ 1770 w 9736"/>
                  <a:gd name="connsiteY21" fmla="*/ 9641 h 10000"/>
                  <a:gd name="connsiteX22" fmla="*/ 2220 w 9736"/>
                  <a:gd name="connsiteY22" fmla="*/ 9506 h 10000"/>
                  <a:gd name="connsiteX23" fmla="*/ 2577 w 9736"/>
                  <a:gd name="connsiteY23" fmla="*/ 9273 h 10000"/>
                  <a:gd name="connsiteX24" fmla="*/ 2851 w 9736"/>
                  <a:gd name="connsiteY24" fmla="*/ 9061 h 10000"/>
                  <a:gd name="connsiteX25" fmla="*/ 3256 w 9736"/>
                  <a:gd name="connsiteY25" fmla="*/ 8664 h 10000"/>
                  <a:gd name="connsiteX26" fmla="*/ 3575 w 9736"/>
                  <a:gd name="connsiteY26" fmla="*/ 8266 h 10000"/>
                  <a:gd name="connsiteX27" fmla="*/ 3884 w 9736"/>
                  <a:gd name="connsiteY27" fmla="*/ 7802 h 10000"/>
                  <a:gd name="connsiteX28" fmla="*/ 4176 w 9736"/>
                  <a:gd name="connsiteY28" fmla="*/ 7270 h 10000"/>
                  <a:gd name="connsiteX29" fmla="*/ 4609 w 9736"/>
                  <a:gd name="connsiteY29" fmla="*/ 6388 h 10000"/>
                  <a:gd name="connsiteX30" fmla="*/ 5041 w 9736"/>
                  <a:gd name="connsiteY30" fmla="*/ 5227 h 10000"/>
                  <a:gd name="connsiteX0" fmla="*/ 5178 w 9633"/>
                  <a:gd name="connsiteY0" fmla="*/ 5227 h 10000"/>
                  <a:gd name="connsiteX1" fmla="*/ 5459 w 9633"/>
                  <a:gd name="connsiteY1" fmla="*/ 4549 h 10000"/>
                  <a:gd name="connsiteX2" fmla="*/ 5710 w 9633"/>
                  <a:gd name="connsiteY2" fmla="*/ 3843 h 10000"/>
                  <a:gd name="connsiteX3" fmla="*/ 5991 w 9633"/>
                  <a:gd name="connsiteY3" fmla="*/ 3088 h 10000"/>
                  <a:gd name="connsiteX4" fmla="*/ 6329 w 9633"/>
                  <a:gd name="connsiteY4" fmla="*/ 2323 h 10000"/>
                  <a:gd name="connsiteX5" fmla="*/ 6608 w 9633"/>
                  <a:gd name="connsiteY5" fmla="*/ 1675 h 10000"/>
                  <a:gd name="connsiteX6" fmla="*/ 6881 w 9633"/>
                  <a:gd name="connsiteY6" fmla="*/ 1055 h 10000"/>
                  <a:gd name="connsiteX7" fmla="*/ 7189 w 9633"/>
                  <a:gd name="connsiteY7" fmla="*/ 571 h 10000"/>
                  <a:gd name="connsiteX8" fmla="*/ 7440 w 9633"/>
                  <a:gd name="connsiteY8" fmla="*/ 261 h 10000"/>
                  <a:gd name="connsiteX9" fmla="*/ 7749 w 9633"/>
                  <a:gd name="connsiteY9" fmla="*/ 39 h 10000"/>
                  <a:gd name="connsiteX10" fmla="*/ 7961 w 9633"/>
                  <a:gd name="connsiteY10" fmla="*/ 0 h 10000"/>
                  <a:gd name="connsiteX11" fmla="*/ 8213 w 9633"/>
                  <a:gd name="connsiteY11" fmla="*/ 0 h 10000"/>
                  <a:gd name="connsiteX12" fmla="*/ 8426 w 9633"/>
                  <a:gd name="connsiteY12" fmla="*/ 155 h 10000"/>
                  <a:gd name="connsiteX13" fmla="*/ 8735 w 9633"/>
                  <a:gd name="connsiteY13" fmla="*/ 435 h 10000"/>
                  <a:gd name="connsiteX14" fmla="*/ 9083 w 9633"/>
                  <a:gd name="connsiteY14" fmla="*/ 930 h 10000"/>
                  <a:gd name="connsiteX15" fmla="*/ 9352 w 9633"/>
                  <a:gd name="connsiteY15" fmla="*/ 1588 h 10000"/>
                  <a:gd name="connsiteX16" fmla="*/ 9633 w 9633"/>
                  <a:gd name="connsiteY16" fmla="*/ 2227 h 10000"/>
                  <a:gd name="connsiteX17" fmla="*/ 9356 w 9633"/>
                  <a:gd name="connsiteY17" fmla="*/ 10000 h 10000"/>
                  <a:gd name="connsiteX18" fmla="*/ 0 w 9633"/>
                  <a:gd name="connsiteY18" fmla="*/ 9941 h 10000"/>
                  <a:gd name="connsiteX19" fmla="*/ 1207 w 9633"/>
                  <a:gd name="connsiteY19" fmla="*/ 9806 h 10000"/>
                  <a:gd name="connsiteX20" fmla="*/ 1818 w 9633"/>
                  <a:gd name="connsiteY20" fmla="*/ 9641 h 10000"/>
                  <a:gd name="connsiteX21" fmla="*/ 2280 w 9633"/>
                  <a:gd name="connsiteY21" fmla="*/ 9506 h 10000"/>
                  <a:gd name="connsiteX22" fmla="*/ 2647 w 9633"/>
                  <a:gd name="connsiteY22" fmla="*/ 9273 h 10000"/>
                  <a:gd name="connsiteX23" fmla="*/ 2928 w 9633"/>
                  <a:gd name="connsiteY23" fmla="*/ 9061 h 10000"/>
                  <a:gd name="connsiteX24" fmla="*/ 3344 w 9633"/>
                  <a:gd name="connsiteY24" fmla="*/ 8664 h 10000"/>
                  <a:gd name="connsiteX25" fmla="*/ 3672 w 9633"/>
                  <a:gd name="connsiteY25" fmla="*/ 8266 h 10000"/>
                  <a:gd name="connsiteX26" fmla="*/ 3989 w 9633"/>
                  <a:gd name="connsiteY26" fmla="*/ 7802 h 10000"/>
                  <a:gd name="connsiteX27" fmla="*/ 4289 w 9633"/>
                  <a:gd name="connsiteY27" fmla="*/ 7270 h 10000"/>
                  <a:gd name="connsiteX28" fmla="*/ 4734 w 9633"/>
                  <a:gd name="connsiteY28" fmla="*/ 6388 h 10000"/>
                  <a:gd name="connsiteX29" fmla="*/ 5178 w 9633"/>
                  <a:gd name="connsiteY29" fmla="*/ 5227 h 10000"/>
                  <a:gd name="connsiteX0" fmla="*/ 5375 w 9712"/>
                  <a:gd name="connsiteY0" fmla="*/ 5227 h 10000"/>
                  <a:gd name="connsiteX1" fmla="*/ 5667 w 9712"/>
                  <a:gd name="connsiteY1" fmla="*/ 4549 h 10000"/>
                  <a:gd name="connsiteX2" fmla="*/ 5928 w 9712"/>
                  <a:gd name="connsiteY2" fmla="*/ 3843 h 10000"/>
                  <a:gd name="connsiteX3" fmla="*/ 6219 w 9712"/>
                  <a:gd name="connsiteY3" fmla="*/ 3088 h 10000"/>
                  <a:gd name="connsiteX4" fmla="*/ 6570 w 9712"/>
                  <a:gd name="connsiteY4" fmla="*/ 2323 h 10000"/>
                  <a:gd name="connsiteX5" fmla="*/ 6860 w 9712"/>
                  <a:gd name="connsiteY5" fmla="*/ 1675 h 10000"/>
                  <a:gd name="connsiteX6" fmla="*/ 7143 w 9712"/>
                  <a:gd name="connsiteY6" fmla="*/ 1055 h 10000"/>
                  <a:gd name="connsiteX7" fmla="*/ 7463 w 9712"/>
                  <a:gd name="connsiteY7" fmla="*/ 571 h 10000"/>
                  <a:gd name="connsiteX8" fmla="*/ 7723 w 9712"/>
                  <a:gd name="connsiteY8" fmla="*/ 261 h 10000"/>
                  <a:gd name="connsiteX9" fmla="*/ 8044 w 9712"/>
                  <a:gd name="connsiteY9" fmla="*/ 39 h 10000"/>
                  <a:gd name="connsiteX10" fmla="*/ 8264 w 9712"/>
                  <a:gd name="connsiteY10" fmla="*/ 0 h 10000"/>
                  <a:gd name="connsiteX11" fmla="*/ 8526 w 9712"/>
                  <a:gd name="connsiteY11" fmla="*/ 0 h 10000"/>
                  <a:gd name="connsiteX12" fmla="*/ 8747 w 9712"/>
                  <a:gd name="connsiteY12" fmla="*/ 155 h 10000"/>
                  <a:gd name="connsiteX13" fmla="*/ 9068 w 9712"/>
                  <a:gd name="connsiteY13" fmla="*/ 435 h 10000"/>
                  <a:gd name="connsiteX14" fmla="*/ 9429 w 9712"/>
                  <a:gd name="connsiteY14" fmla="*/ 930 h 10000"/>
                  <a:gd name="connsiteX15" fmla="*/ 9708 w 9712"/>
                  <a:gd name="connsiteY15" fmla="*/ 1588 h 10000"/>
                  <a:gd name="connsiteX16" fmla="*/ 9712 w 9712"/>
                  <a:gd name="connsiteY16" fmla="*/ 10000 h 10000"/>
                  <a:gd name="connsiteX17" fmla="*/ 0 w 9712"/>
                  <a:gd name="connsiteY17" fmla="*/ 9941 h 10000"/>
                  <a:gd name="connsiteX18" fmla="*/ 1253 w 9712"/>
                  <a:gd name="connsiteY18" fmla="*/ 9806 h 10000"/>
                  <a:gd name="connsiteX19" fmla="*/ 1887 w 9712"/>
                  <a:gd name="connsiteY19" fmla="*/ 9641 h 10000"/>
                  <a:gd name="connsiteX20" fmla="*/ 2367 w 9712"/>
                  <a:gd name="connsiteY20" fmla="*/ 9506 h 10000"/>
                  <a:gd name="connsiteX21" fmla="*/ 2748 w 9712"/>
                  <a:gd name="connsiteY21" fmla="*/ 9273 h 10000"/>
                  <a:gd name="connsiteX22" fmla="*/ 3040 w 9712"/>
                  <a:gd name="connsiteY22" fmla="*/ 9061 h 10000"/>
                  <a:gd name="connsiteX23" fmla="*/ 3471 w 9712"/>
                  <a:gd name="connsiteY23" fmla="*/ 8664 h 10000"/>
                  <a:gd name="connsiteX24" fmla="*/ 3812 w 9712"/>
                  <a:gd name="connsiteY24" fmla="*/ 8266 h 10000"/>
                  <a:gd name="connsiteX25" fmla="*/ 4141 w 9712"/>
                  <a:gd name="connsiteY25" fmla="*/ 7802 h 10000"/>
                  <a:gd name="connsiteX26" fmla="*/ 4452 w 9712"/>
                  <a:gd name="connsiteY26" fmla="*/ 7270 h 10000"/>
                  <a:gd name="connsiteX27" fmla="*/ 4914 w 9712"/>
                  <a:gd name="connsiteY27" fmla="*/ 6388 h 10000"/>
                  <a:gd name="connsiteX28" fmla="*/ 5375 w 9712"/>
                  <a:gd name="connsiteY28" fmla="*/ 5227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712" h="10000">
                    <a:moveTo>
                      <a:pt x="5375" y="5227"/>
                    </a:moveTo>
                    <a:lnTo>
                      <a:pt x="5667" y="4549"/>
                    </a:lnTo>
                    <a:cubicBezTo>
                      <a:pt x="5754" y="4314"/>
                      <a:pt x="5840" y="4078"/>
                      <a:pt x="5928" y="3843"/>
                    </a:cubicBezTo>
                    <a:cubicBezTo>
                      <a:pt x="6024" y="3591"/>
                      <a:pt x="6123" y="3340"/>
                      <a:pt x="6219" y="3088"/>
                    </a:cubicBezTo>
                    <a:lnTo>
                      <a:pt x="6570" y="2323"/>
                    </a:lnTo>
                    <a:lnTo>
                      <a:pt x="6860" y="1675"/>
                    </a:lnTo>
                    <a:cubicBezTo>
                      <a:pt x="6953" y="1468"/>
                      <a:pt x="7048" y="1262"/>
                      <a:pt x="7143" y="1055"/>
                    </a:cubicBezTo>
                    <a:lnTo>
                      <a:pt x="7463" y="571"/>
                    </a:lnTo>
                    <a:cubicBezTo>
                      <a:pt x="7549" y="467"/>
                      <a:pt x="7636" y="365"/>
                      <a:pt x="7723" y="261"/>
                    </a:cubicBezTo>
                    <a:lnTo>
                      <a:pt x="8044" y="39"/>
                    </a:lnTo>
                    <a:lnTo>
                      <a:pt x="8264" y="0"/>
                    </a:lnTo>
                    <a:lnTo>
                      <a:pt x="8526" y="0"/>
                    </a:lnTo>
                    <a:lnTo>
                      <a:pt x="8747" y="155"/>
                    </a:lnTo>
                    <a:lnTo>
                      <a:pt x="9068" y="435"/>
                    </a:lnTo>
                    <a:lnTo>
                      <a:pt x="9429" y="930"/>
                    </a:lnTo>
                    <a:lnTo>
                      <a:pt x="9708" y="1588"/>
                    </a:lnTo>
                    <a:cubicBezTo>
                      <a:pt x="9709" y="4392"/>
                      <a:pt x="9711" y="7196"/>
                      <a:pt x="9712" y="10000"/>
                    </a:cubicBezTo>
                    <a:lnTo>
                      <a:pt x="0" y="9941"/>
                    </a:lnTo>
                    <a:lnTo>
                      <a:pt x="1253" y="9806"/>
                    </a:lnTo>
                    <a:lnTo>
                      <a:pt x="1887" y="9641"/>
                    </a:lnTo>
                    <a:lnTo>
                      <a:pt x="2367" y="9506"/>
                    </a:lnTo>
                    <a:lnTo>
                      <a:pt x="2748" y="9273"/>
                    </a:lnTo>
                    <a:lnTo>
                      <a:pt x="3040" y="9061"/>
                    </a:lnTo>
                    <a:lnTo>
                      <a:pt x="3471" y="8664"/>
                    </a:lnTo>
                    <a:lnTo>
                      <a:pt x="3812" y="8266"/>
                    </a:lnTo>
                    <a:lnTo>
                      <a:pt x="4141" y="7802"/>
                    </a:lnTo>
                    <a:lnTo>
                      <a:pt x="4452" y="7270"/>
                    </a:lnTo>
                    <a:lnTo>
                      <a:pt x="4914" y="6388"/>
                    </a:lnTo>
                    <a:lnTo>
                      <a:pt x="5375" y="522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1200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3480348" y="3476448"/>
                <a:ext cx="34657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pt-BR" sz="1200" dirty="0">
                    <a:latin typeface="Times New Roman" charset="0"/>
                  </a:rPr>
                  <a:t>H</a:t>
                </a:r>
                <a:r>
                  <a:rPr lang="pt-BR" altLang="pt-BR" sz="1200" baseline="-25000" dirty="0">
                    <a:latin typeface="Times New Roman" charset="0"/>
                  </a:rPr>
                  <a:t>0</a:t>
                </a:r>
                <a:endParaRPr lang="pt-BR" sz="1200" dirty="0"/>
              </a:p>
            </p:txBody>
          </p:sp>
          <p:pic>
            <p:nvPicPr>
              <p:cNvPr id="113" name="Picture 9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826918" y="3629916"/>
                <a:ext cx="2174158" cy="815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123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48839233"/>
                  </p:ext>
                </p:extLst>
              </p:nvPr>
            </p:nvGraphicFramePr>
            <p:xfrm>
              <a:off x="4423315" y="4242899"/>
              <a:ext cx="122752" cy="111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44" name="Equation" r:id="rId19" imgW="152334" imgH="139639" progId="Equation.DSMT4">
                      <p:embed/>
                    </p:oleObj>
                  </mc:Choice>
                  <mc:Fallback>
                    <p:oleObj name="Equation" r:id="rId19" imgW="152334" imgH="13963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3315" y="4242899"/>
                            <a:ext cx="122752" cy="1113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4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525964"/>
                  </p:ext>
                </p:extLst>
              </p:nvPr>
            </p:nvGraphicFramePr>
            <p:xfrm>
              <a:off x="3905665" y="4093476"/>
              <a:ext cx="275056" cy="142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45" name="Equation" r:id="rId20" imgW="342603" imgH="177646" progId="Equation.DSMT4">
                      <p:embed/>
                    </p:oleObj>
                  </mc:Choice>
                  <mc:Fallback>
                    <p:oleObj name="Equation" r:id="rId20" imgW="342603" imgH="17764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05665" y="4093476"/>
                            <a:ext cx="275056" cy="1420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8" name="Object 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4525807"/>
                  </p:ext>
                </p:extLst>
              </p:nvPr>
            </p:nvGraphicFramePr>
            <p:xfrm>
              <a:off x="4187659" y="4400483"/>
              <a:ext cx="128874" cy="169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46" name="Equation" r:id="rId21" imgW="152268" imgH="203024" progId="Equation.DSMT4">
                      <p:embed/>
                    </p:oleObj>
                  </mc:Choice>
                  <mc:Fallback>
                    <p:oleObj name="Equation" r:id="rId21" imgW="152268" imgH="20302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7659" y="4400483"/>
                            <a:ext cx="128874" cy="169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0" name="Retângulo 119"/>
              <p:cNvSpPr/>
              <p:nvPr/>
            </p:nvSpPr>
            <p:spPr>
              <a:xfrm>
                <a:off x="5263614" y="3476448"/>
                <a:ext cx="34657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pt-BR" sz="1200" dirty="0">
                    <a:latin typeface="Times New Roman" charset="0"/>
                  </a:rPr>
                  <a:t>H</a:t>
                </a:r>
                <a:r>
                  <a:rPr lang="pt-BR" altLang="pt-BR" sz="1200" baseline="-25000" dirty="0">
                    <a:latin typeface="Times New Roman" charset="0"/>
                  </a:rPr>
                  <a:t>1</a:t>
                </a:r>
                <a:endParaRPr lang="pt-BR" sz="1200" dirty="0"/>
              </a:p>
            </p:txBody>
          </p:sp>
          <p:sp>
            <p:nvSpPr>
              <p:cNvPr id="114" name="Text Box 12"/>
              <p:cNvSpPr txBox="1">
                <a:spLocks noChangeArrowheads="1"/>
              </p:cNvSpPr>
              <p:nvPr/>
            </p:nvSpPr>
            <p:spPr bwMode="auto">
              <a:xfrm>
                <a:off x="4778558" y="4421309"/>
                <a:ext cx="3481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i="1" dirty="0">
                    <a:latin typeface="Times New Roman" charset="0"/>
                    <a:sym typeface="Symbol" pitchFamily="18" charset="2"/>
                  </a:rPr>
                  <a:t></a:t>
                </a:r>
                <a:r>
                  <a:rPr lang="pt-BR" altLang="pt-BR" sz="1400" baseline="-25000" dirty="0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115" name="Line 14"/>
              <p:cNvSpPr>
                <a:spLocks noChangeShapeType="1"/>
              </p:cNvSpPr>
              <p:nvPr/>
            </p:nvSpPr>
            <p:spPr bwMode="auto">
              <a:xfrm flipH="1">
                <a:off x="5169216" y="3654624"/>
                <a:ext cx="128435" cy="1284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200"/>
              </a:p>
            </p:txBody>
          </p:sp>
          <p:sp>
            <p:nvSpPr>
              <p:cNvPr id="135" name="Freeform 42"/>
              <p:cNvSpPr>
                <a:spLocks/>
              </p:cNvSpPr>
              <p:nvPr/>
            </p:nvSpPr>
            <p:spPr bwMode="auto">
              <a:xfrm>
                <a:off x="4061097" y="4354286"/>
                <a:ext cx="258863" cy="60894"/>
              </a:xfrm>
              <a:custGeom>
                <a:avLst/>
                <a:gdLst>
                  <a:gd name="T0" fmla="*/ 0 w 396"/>
                  <a:gd name="T1" fmla="*/ 2147483647 h 173"/>
                  <a:gd name="T2" fmla="*/ 2147483647 w 396"/>
                  <a:gd name="T3" fmla="*/ 2147483647 h 173"/>
                  <a:gd name="T4" fmla="*/ 2147483647 w 396"/>
                  <a:gd name="T5" fmla="*/ 2147483647 h 173"/>
                  <a:gd name="T6" fmla="*/ 2147483647 w 396"/>
                  <a:gd name="T7" fmla="*/ 2147483647 h 173"/>
                  <a:gd name="T8" fmla="*/ 2147483647 w 396"/>
                  <a:gd name="T9" fmla="*/ 2147483647 h 173"/>
                  <a:gd name="T10" fmla="*/ 2147483647 w 396"/>
                  <a:gd name="T11" fmla="*/ 2147483647 h 173"/>
                  <a:gd name="T12" fmla="*/ 2147483647 w 396"/>
                  <a:gd name="T13" fmla="*/ 0 h 173"/>
                  <a:gd name="T14" fmla="*/ 2147483647 w 396"/>
                  <a:gd name="T15" fmla="*/ 2147483647 h 173"/>
                  <a:gd name="T16" fmla="*/ 0 w 396"/>
                  <a:gd name="T17" fmla="*/ 2147483647 h 1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96"/>
                  <a:gd name="T28" fmla="*/ 0 h 173"/>
                  <a:gd name="T29" fmla="*/ 396 w 396"/>
                  <a:gd name="T30" fmla="*/ 173 h 1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96" h="173">
                    <a:moveTo>
                      <a:pt x="0" y="170"/>
                    </a:moveTo>
                    <a:lnTo>
                      <a:pt x="94" y="161"/>
                    </a:lnTo>
                    <a:lnTo>
                      <a:pt x="173" y="149"/>
                    </a:lnTo>
                    <a:lnTo>
                      <a:pt x="240" y="127"/>
                    </a:lnTo>
                    <a:lnTo>
                      <a:pt x="303" y="91"/>
                    </a:lnTo>
                    <a:lnTo>
                      <a:pt x="358" y="45"/>
                    </a:lnTo>
                    <a:lnTo>
                      <a:pt x="396" y="0"/>
                    </a:lnTo>
                    <a:lnTo>
                      <a:pt x="396" y="173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36" name="Text Box 77"/>
          <p:cNvSpPr txBox="1">
            <a:spLocks noChangeArrowheads="1"/>
          </p:cNvSpPr>
          <p:nvPr/>
        </p:nvSpPr>
        <p:spPr bwMode="auto">
          <a:xfrm>
            <a:off x="345883" y="5373216"/>
            <a:ext cx="879811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28733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28733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28733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28733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287338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Qual é a melhor alternativa para diminuir </a:t>
            </a:r>
            <a:r>
              <a:rPr lang="pt-BR" altLang="pt-BR" sz="1600" i="1" dirty="0">
                <a:sym typeface="Symbol" pitchFamily="18" charset="2"/>
              </a:rPr>
              <a:t></a:t>
            </a:r>
            <a:r>
              <a:rPr lang="pt-BR" altLang="pt-BR" sz="1600" dirty="0">
                <a:sym typeface="Symbol" pitchFamily="18" charset="2"/>
              </a:rPr>
              <a:t> ?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>
                <a:sym typeface="Symbol" pitchFamily="18" charset="2"/>
              </a:rPr>
              <a:t> aumentar o </a:t>
            </a:r>
            <a:r>
              <a:rPr lang="pt-BR" altLang="pt-BR" sz="1600" i="1" dirty="0">
                <a:latin typeface="Times New Roman" charset="0"/>
                <a:sym typeface="Symbol" pitchFamily="18" charset="2"/>
              </a:rPr>
              <a:t>n</a:t>
            </a:r>
            <a:r>
              <a:rPr lang="pt-BR" altLang="pt-BR" sz="1600" i="1" dirty="0">
                <a:sym typeface="Symbol" pitchFamily="18" charset="2"/>
              </a:rPr>
              <a:t>   </a:t>
            </a:r>
            <a:r>
              <a:rPr lang="pt-BR" altLang="pt-BR" sz="1600" dirty="0">
                <a:solidFill>
                  <a:srgbClr val="000000"/>
                </a:solidFill>
                <a:sym typeface="Symbol"/>
              </a:rPr>
              <a:t> </a:t>
            </a:r>
            <a:r>
              <a:rPr lang="pt-BR" altLang="pt-BR" sz="1600" dirty="0">
                <a:solidFill>
                  <a:srgbClr val="FF0000"/>
                </a:solidFill>
                <a:sym typeface="Symbol"/>
              </a:rPr>
              <a:t>sempre a melhor opção!!!</a:t>
            </a:r>
            <a:endParaRPr lang="pt-BR" altLang="pt-BR" sz="1600" dirty="0">
              <a:solidFill>
                <a:srgbClr val="000000"/>
              </a:solidFill>
              <a:sym typeface="Symbol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pt-BR" altLang="pt-BR" sz="1600" dirty="0">
              <a:solidFill>
                <a:srgbClr val="000000"/>
              </a:solidFill>
              <a:sym typeface="Symbol"/>
            </a:endParaRPr>
          </a:p>
          <a:p>
            <a:pPr marL="536575" indent="-536575" eaLnBrk="1" hangingPunct="1">
              <a:spcBef>
                <a:spcPct val="0"/>
              </a:spcBef>
              <a:buNone/>
            </a:pPr>
            <a:r>
              <a:rPr lang="pt-BR" altLang="pt-BR" sz="1600" dirty="0">
                <a:solidFill>
                  <a:srgbClr val="FF0000"/>
                </a:solidFill>
                <a:sym typeface="Symbol"/>
              </a:rPr>
              <a:t>OBS:</a:t>
            </a:r>
            <a:r>
              <a:rPr lang="pt-BR" altLang="pt-BR" sz="1600" dirty="0">
                <a:solidFill>
                  <a:srgbClr val="000000"/>
                </a:solidFill>
                <a:sym typeface="Symbol"/>
              </a:rPr>
              <a:t> há fórmulas específicas para cálculo do tamanho de amostra (</a:t>
            </a:r>
            <a:r>
              <a:rPr lang="pt-BR" altLang="pt-BR" sz="1600" i="1" dirty="0">
                <a:latin typeface="Times New Roman" charset="0"/>
                <a:sym typeface="Symbol" pitchFamily="18" charset="2"/>
              </a:rPr>
              <a:t>n</a:t>
            </a:r>
            <a:r>
              <a:rPr lang="pt-BR" altLang="pt-BR" sz="1600" dirty="0">
                <a:solidFill>
                  <a:srgbClr val="000000"/>
                </a:solidFill>
                <a:sym typeface="Symbol"/>
              </a:rPr>
              <a:t>) que consideram ambos os erros tipo I e II</a:t>
            </a:r>
            <a:endParaRPr lang="pt-BR" altLang="pt-BR" sz="16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6619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4" grpId="0"/>
      <p:bldP spid="133" grpId="0"/>
      <p:bldP spid="13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Cálculo do erro tipo II (erro </a:t>
            </a:r>
            <a:r>
              <a:rPr lang="pt-BR" i="1" dirty="0">
                <a:sym typeface="Symbol"/>
              </a:rPr>
              <a:t></a:t>
            </a:r>
            <a:r>
              <a:rPr lang="pt-BR" dirty="0"/>
              <a:t>)</a:t>
            </a:r>
            <a:endParaRPr lang="pt-BR" i="1" dirty="0"/>
          </a:p>
        </p:txBody>
      </p:sp>
      <p:grpSp>
        <p:nvGrpSpPr>
          <p:cNvPr id="20483" name="Grupo 3"/>
          <p:cNvGrpSpPr>
            <a:grpSpLocks/>
          </p:cNvGrpSpPr>
          <p:nvPr/>
        </p:nvGrpSpPr>
        <p:grpSpPr bwMode="auto">
          <a:xfrm>
            <a:off x="250825" y="1512888"/>
            <a:ext cx="8740775" cy="1323975"/>
            <a:chOff x="250825" y="1512888"/>
            <a:chExt cx="8740775" cy="1323975"/>
          </a:xfrm>
        </p:grpSpPr>
        <p:graphicFrame>
          <p:nvGraphicFramePr>
            <p:cNvPr id="20512" name="Object 5"/>
            <p:cNvGraphicFramePr>
              <a:graphicFrameLocks noChangeAspect="1"/>
            </p:cNvGraphicFramePr>
            <p:nvPr/>
          </p:nvGraphicFramePr>
          <p:xfrm>
            <a:off x="8633476" y="1513250"/>
            <a:ext cx="254000" cy="271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4" name="Equation" r:id="rId4" imgW="177646" imgH="190335" progId="Equation.DSMT4">
                    <p:embed/>
                  </p:oleObj>
                </mc:Choice>
                <mc:Fallback>
                  <p:oleObj name="Equation" r:id="rId4" imgW="177646" imgH="19033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3476" y="1513250"/>
                          <a:ext cx="254000" cy="271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3" name="Text Box 4"/>
            <p:cNvSpPr txBox="1">
              <a:spLocks noChangeArrowheads="1"/>
            </p:cNvSpPr>
            <p:nvPr/>
          </p:nvSpPr>
          <p:spPr bwMode="auto">
            <a:xfrm>
              <a:off x="250825" y="1512888"/>
              <a:ext cx="874077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5763" indent="-385763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Exemplo: uma amostra de 25 valores foi selecionada, chegando-se a uma média amostral     igual a 11,3. Através de um teste z unilateral, chegou-se a conclusão de que a verdadeira média </a:t>
              </a:r>
              <a:r>
                <a:rPr lang="pt-BR" altLang="pt-BR" sz="1600" i="1">
                  <a:sym typeface="Symbol" pitchFamily="18" charset="2"/>
                </a:rPr>
                <a:t></a:t>
              </a:r>
              <a:r>
                <a:rPr lang="pt-BR" altLang="pt-BR" sz="1600">
                  <a:sym typeface="Symbol" pitchFamily="18" charset="2"/>
                </a:rPr>
                <a:t> </a:t>
              </a:r>
              <a:r>
                <a:rPr lang="pt-BR" altLang="pt-BR" sz="1600"/>
                <a:t>poderia ser igual a 10, adotando-se um nível de significância de 5% (considerando </a:t>
              </a:r>
              <a:r>
                <a:rPr lang="pt-BR" altLang="pt-BR" sz="1600" i="1">
                  <a:latin typeface="Symbol" pitchFamily="18" charset="2"/>
                </a:rPr>
                <a:t>s</a:t>
              </a:r>
              <a:r>
                <a:rPr lang="pt-BR" altLang="pt-BR" sz="1600" baseline="30000">
                  <a:latin typeface="Times New Roman" charset="0"/>
                </a:rPr>
                <a:t>2</a:t>
              </a:r>
              <a:r>
                <a:rPr lang="pt-BR" altLang="pt-BR" sz="1600"/>
                <a:t> = </a:t>
              </a:r>
              <a:r>
                <a:rPr lang="pt-BR" altLang="pt-BR" sz="1600">
                  <a:latin typeface="Times New Roman" charset="0"/>
                </a:rPr>
                <a:t>16</a:t>
              </a:r>
              <a:r>
                <a:rPr lang="pt-BR" altLang="pt-BR" sz="1600"/>
                <a:t>). Mas qual a probabilidade de chegarmos a esta mesma conclusão, sendo a verdadeira média igual a 12, ou seja, qual o valor de </a:t>
              </a:r>
              <a:r>
                <a:rPr lang="pt-BR" altLang="pt-BR" sz="1600" i="1">
                  <a:sym typeface="Symbol" pitchFamily="18" charset="2"/>
                </a:rPr>
                <a:t> </a:t>
              </a:r>
              <a:r>
                <a:rPr lang="pt-BR" altLang="pt-BR" sz="1600"/>
                <a:t>?</a:t>
              </a:r>
            </a:p>
          </p:txBody>
        </p:sp>
      </p:grpSp>
      <p:grpSp>
        <p:nvGrpSpPr>
          <p:cNvPr id="2" name="Grupo 30"/>
          <p:cNvGrpSpPr>
            <a:grpSpLocks/>
          </p:cNvGrpSpPr>
          <p:nvPr/>
        </p:nvGrpSpPr>
        <p:grpSpPr bwMode="auto">
          <a:xfrm>
            <a:off x="838200" y="3124200"/>
            <a:ext cx="8153400" cy="3435350"/>
            <a:chOff x="838200" y="3124200"/>
            <a:chExt cx="8153400" cy="3435925"/>
          </a:xfrm>
        </p:grpSpPr>
        <p:sp>
          <p:nvSpPr>
            <p:cNvPr id="20486" name="Text Box 52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31242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>
                  <a:latin typeface="Times New Roman" charset="0"/>
                </a:rPr>
                <a:t> : </a:t>
              </a:r>
              <a:r>
                <a:rPr lang="pt-BR" altLang="pt-BR" sz="1600" i="1">
                  <a:sym typeface="Symbol" pitchFamily="18" charset="2"/>
                </a:rPr>
                <a:t>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 = 10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  <a:sym typeface="Symbol" pitchFamily="18" charset="2"/>
                </a:rPr>
                <a:t>H</a:t>
              </a:r>
              <a:r>
                <a:rPr lang="pt-BR" altLang="pt-BR" sz="1600" baseline="-25000">
                  <a:latin typeface="Times New Roman" charset="0"/>
                  <a:sym typeface="Symbol" pitchFamily="18" charset="2"/>
                </a:rPr>
                <a:t>1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:</a:t>
              </a:r>
              <a:r>
                <a:rPr lang="pt-BR" altLang="pt-BR" sz="1600">
                  <a:sym typeface="Symbol" pitchFamily="18" charset="2"/>
                </a:rPr>
                <a:t> </a:t>
              </a:r>
              <a:r>
                <a:rPr lang="pt-BR" altLang="pt-BR" sz="1600" i="1">
                  <a:sym typeface="Symbol" pitchFamily="18" charset="2"/>
                </a:rPr>
                <a:t>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 &gt; 10</a:t>
              </a:r>
              <a:endParaRPr lang="pt-BR" altLang="pt-BR" sz="1600"/>
            </a:p>
          </p:txBody>
        </p:sp>
        <p:graphicFrame>
          <p:nvGraphicFramePr>
            <p:cNvPr id="20487" name="Object 1024"/>
            <p:cNvGraphicFramePr>
              <a:graphicFrameLocks noChangeAspect="1"/>
            </p:cNvGraphicFramePr>
            <p:nvPr/>
          </p:nvGraphicFramePr>
          <p:xfrm>
            <a:off x="1012825" y="3886200"/>
            <a:ext cx="1779588" cy="866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5" name="Equation" r:id="rId6" imgW="1244600" imgH="609600" progId="Equation.DSMT4">
                    <p:embed/>
                  </p:oleObj>
                </mc:Choice>
                <mc:Fallback>
                  <p:oleObj name="Equation" r:id="rId6" imgW="1244600" imgH="609600" progId="Equation.DSMT4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825" y="3886200"/>
                          <a:ext cx="1779588" cy="866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8" name="Text Box 54"/>
            <p:cNvSpPr txBox="1">
              <a:spLocks noChangeArrowheads="1"/>
            </p:cNvSpPr>
            <p:nvPr/>
          </p:nvSpPr>
          <p:spPr bwMode="auto">
            <a:xfrm>
              <a:off x="838200" y="4876800"/>
              <a:ext cx="3124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/>
                <a:t> é verdadeira, então</a:t>
              </a:r>
            </a:p>
          </p:txBody>
        </p:sp>
        <p:graphicFrame>
          <p:nvGraphicFramePr>
            <p:cNvPr id="20489" name="Object 1025"/>
            <p:cNvGraphicFramePr>
              <a:graphicFrameLocks noChangeAspect="1"/>
            </p:cNvGraphicFramePr>
            <p:nvPr/>
          </p:nvGraphicFramePr>
          <p:xfrm>
            <a:off x="1012825" y="5373688"/>
            <a:ext cx="1798638" cy="884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6" name="Equation" r:id="rId8" imgW="1257300" imgH="622300" progId="Equation.DSMT4">
                    <p:embed/>
                  </p:oleObj>
                </mc:Choice>
                <mc:Fallback>
                  <p:oleObj name="Equation" r:id="rId8" imgW="1257300" imgH="622300" progId="Equation.DSMT4">
                    <p:embed/>
                    <p:pic>
                      <p:nvPicPr>
                        <p:cNvPr id="0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825" y="5373688"/>
                          <a:ext cx="1798638" cy="884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0" name="Object 1026"/>
            <p:cNvGraphicFramePr>
              <a:graphicFrameLocks noChangeAspect="1"/>
            </p:cNvGraphicFramePr>
            <p:nvPr/>
          </p:nvGraphicFramePr>
          <p:xfrm>
            <a:off x="4222750" y="3197225"/>
            <a:ext cx="1852613" cy="831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7" name="Equation" r:id="rId10" imgW="1295400" imgH="584200" progId="Equation.DSMT4">
                    <p:embed/>
                  </p:oleObj>
                </mc:Choice>
                <mc:Fallback>
                  <p:oleObj name="Equation" r:id="rId10" imgW="1295400" imgH="584200" progId="Equation.DSMT4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2750" y="3197225"/>
                          <a:ext cx="1852613" cy="831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91" name="Group 91"/>
            <p:cNvGrpSpPr>
              <a:grpSpLocks/>
            </p:cNvGrpSpPr>
            <p:nvPr/>
          </p:nvGrpSpPr>
          <p:grpSpPr bwMode="auto">
            <a:xfrm>
              <a:off x="5772150" y="3124200"/>
              <a:ext cx="3219450" cy="2551113"/>
              <a:chOff x="3360" y="2400"/>
              <a:chExt cx="2028" cy="1607"/>
            </a:xfrm>
          </p:grpSpPr>
          <p:grpSp>
            <p:nvGrpSpPr>
              <p:cNvPr id="20500" name="Group 89"/>
              <p:cNvGrpSpPr>
                <a:grpSpLocks/>
              </p:cNvGrpSpPr>
              <p:nvPr/>
            </p:nvGrpSpPr>
            <p:grpSpPr bwMode="auto">
              <a:xfrm>
                <a:off x="3360" y="2688"/>
                <a:ext cx="2028" cy="1319"/>
                <a:chOff x="2880" y="2688"/>
                <a:chExt cx="2028" cy="1319"/>
              </a:xfrm>
            </p:grpSpPr>
            <p:pic>
              <p:nvPicPr>
                <p:cNvPr id="20507" name="Picture 61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96" t="9618" r="18376" b="11877"/>
                <a:stretch>
                  <a:fillRect/>
                </a:stretch>
              </p:blipFill>
              <p:spPr bwMode="auto">
                <a:xfrm>
                  <a:off x="2910" y="2688"/>
                  <a:ext cx="1911" cy="10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50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880" y="3714"/>
                  <a:ext cx="26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>
                      <a:latin typeface="Times New Roman" charset="0"/>
                    </a:rPr>
                    <a:t>-</a:t>
                  </a:r>
                  <a:r>
                    <a:rPr lang="pt-BR" altLang="pt-BR" sz="18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1800">
                    <a:latin typeface="Times New Roman" charset="0"/>
                  </a:endParaRPr>
                </a:p>
              </p:txBody>
            </p:sp>
            <p:sp>
              <p:nvSpPr>
                <p:cNvPr id="2050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608" y="3715"/>
                  <a:ext cx="30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>
                      <a:latin typeface="Times New Roman" charset="0"/>
                    </a:rPr>
                    <a:t>+</a:t>
                  </a:r>
                  <a:r>
                    <a:rPr lang="pt-BR" altLang="pt-BR" sz="1800">
                      <a:latin typeface="Times New Roman" charset="0"/>
                      <a:sym typeface="Symbol" pitchFamily="18" charset="2"/>
                    </a:rPr>
                    <a:t></a:t>
                  </a:r>
                </a:p>
              </p:txBody>
            </p:sp>
            <p:sp>
              <p:nvSpPr>
                <p:cNvPr id="2051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799" y="3776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>
                      <a:latin typeface="Times New Roman" charset="0"/>
                      <a:sym typeface="Symbol" pitchFamily="18" charset="2"/>
                    </a:rPr>
                    <a:t>0</a:t>
                  </a:r>
                  <a:endParaRPr lang="pt-BR" altLang="pt-BR" sz="1800" baseline="-25000">
                    <a:latin typeface="Times New Roman" charset="0"/>
                  </a:endParaRPr>
                </a:p>
              </p:txBody>
            </p:sp>
            <p:sp>
              <p:nvSpPr>
                <p:cNvPr id="20511" name="Line 65"/>
                <p:cNvSpPr>
                  <a:spLocks noChangeShapeType="1"/>
                </p:cNvSpPr>
                <p:nvPr/>
              </p:nvSpPr>
              <p:spPr bwMode="auto">
                <a:xfrm>
                  <a:off x="2908" y="3751"/>
                  <a:ext cx="19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0501" name="Group 87"/>
              <p:cNvGrpSpPr>
                <a:grpSpLocks/>
              </p:cNvGrpSpPr>
              <p:nvPr/>
            </p:nvGrpSpPr>
            <p:grpSpPr bwMode="auto">
              <a:xfrm>
                <a:off x="4379" y="2400"/>
                <a:ext cx="469" cy="225"/>
                <a:chOff x="3563" y="2380"/>
                <a:chExt cx="469" cy="225"/>
              </a:xfrm>
            </p:grpSpPr>
            <p:sp>
              <p:nvSpPr>
                <p:cNvPr id="20505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3563" y="2492"/>
                  <a:ext cx="113" cy="11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graphicFrame>
              <p:nvGraphicFramePr>
                <p:cNvPr id="20506" name="Object 1029"/>
                <p:cNvGraphicFramePr>
                  <a:graphicFrameLocks noChangeAspect="1"/>
                </p:cNvGraphicFramePr>
                <p:nvPr/>
              </p:nvGraphicFramePr>
              <p:xfrm>
                <a:off x="3709" y="2380"/>
                <a:ext cx="323" cy="14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538" name="Equation" r:id="rId13" imgW="457002" imgH="203112" progId="Equation.DSMT4">
                        <p:embed/>
                      </p:oleObj>
                    </mc:Choice>
                    <mc:Fallback>
                      <p:oleObj name="Equation" r:id="rId13" imgW="457002" imgH="203112" progId="Equation.DSMT4">
                        <p:embed/>
                        <p:pic>
                          <p:nvPicPr>
                            <p:cNvPr id="0" name="Object 10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09" y="2380"/>
                              <a:ext cx="323" cy="14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0502" name="Freeform 69"/>
              <p:cNvSpPr>
                <a:spLocks/>
              </p:cNvSpPr>
              <p:nvPr/>
            </p:nvSpPr>
            <p:spPr bwMode="auto">
              <a:xfrm>
                <a:off x="3530" y="2722"/>
                <a:ext cx="1122" cy="1027"/>
              </a:xfrm>
              <a:custGeom>
                <a:avLst/>
                <a:gdLst>
                  <a:gd name="T0" fmla="*/ 536 w 1122"/>
                  <a:gd name="T1" fmla="*/ 540 h 1027"/>
                  <a:gd name="T2" fmla="*/ 565 w 1122"/>
                  <a:gd name="T3" fmla="*/ 470 h 1027"/>
                  <a:gd name="T4" fmla="*/ 591 w 1122"/>
                  <a:gd name="T5" fmla="*/ 397 h 1027"/>
                  <a:gd name="T6" fmla="*/ 620 w 1122"/>
                  <a:gd name="T7" fmla="*/ 319 h 1027"/>
                  <a:gd name="T8" fmla="*/ 655 w 1122"/>
                  <a:gd name="T9" fmla="*/ 240 h 1027"/>
                  <a:gd name="T10" fmla="*/ 684 w 1122"/>
                  <a:gd name="T11" fmla="*/ 173 h 1027"/>
                  <a:gd name="T12" fmla="*/ 712 w 1122"/>
                  <a:gd name="T13" fmla="*/ 109 h 1027"/>
                  <a:gd name="T14" fmla="*/ 744 w 1122"/>
                  <a:gd name="T15" fmla="*/ 59 h 1027"/>
                  <a:gd name="T16" fmla="*/ 770 w 1122"/>
                  <a:gd name="T17" fmla="*/ 27 h 1027"/>
                  <a:gd name="T18" fmla="*/ 802 w 1122"/>
                  <a:gd name="T19" fmla="*/ 4 h 1027"/>
                  <a:gd name="T20" fmla="*/ 824 w 1122"/>
                  <a:gd name="T21" fmla="*/ 0 h 1027"/>
                  <a:gd name="T22" fmla="*/ 850 w 1122"/>
                  <a:gd name="T23" fmla="*/ 0 h 1027"/>
                  <a:gd name="T24" fmla="*/ 872 w 1122"/>
                  <a:gd name="T25" fmla="*/ 16 h 1027"/>
                  <a:gd name="T26" fmla="*/ 904 w 1122"/>
                  <a:gd name="T27" fmla="*/ 45 h 1027"/>
                  <a:gd name="T28" fmla="*/ 940 w 1122"/>
                  <a:gd name="T29" fmla="*/ 96 h 1027"/>
                  <a:gd name="T30" fmla="*/ 968 w 1122"/>
                  <a:gd name="T31" fmla="*/ 164 h 1027"/>
                  <a:gd name="T32" fmla="*/ 997 w 1122"/>
                  <a:gd name="T33" fmla="*/ 230 h 1027"/>
                  <a:gd name="T34" fmla="*/ 1035 w 1122"/>
                  <a:gd name="T35" fmla="*/ 323 h 1027"/>
                  <a:gd name="T36" fmla="*/ 1063 w 1122"/>
                  <a:gd name="T37" fmla="*/ 397 h 1027"/>
                  <a:gd name="T38" fmla="*/ 1095 w 1122"/>
                  <a:gd name="T39" fmla="*/ 463 h 1027"/>
                  <a:gd name="T40" fmla="*/ 1111 w 1122"/>
                  <a:gd name="T41" fmla="*/ 508 h 1027"/>
                  <a:gd name="T42" fmla="*/ 1122 w 1122"/>
                  <a:gd name="T43" fmla="*/ 538 h 1027"/>
                  <a:gd name="T44" fmla="*/ 1122 w 1122"/>
                  <a:gd name="T45" fmla="*/ 1026 h 1027"/>
                  <a:gd name="T46" fmla="*/ 0 w 1122"/>
                  <a:gd name="T47" fmla="*/ 1027 h 1027"/>
                  <a:gd name="T48" fmla="*/ 125 w 1122"/>
                  <a:gd name="T49" fmla="*/ 1013 h 1027"/>
                  <a:gd name="T50" fmla="*/ 188 w 1122"/>
                  <a:gd name="T51" fmla="*/ 996 h 1027"/>
                  <a:gd name="T52" fmla="*/ 236 w 1122"/>
                  <a:gd name="T53" fmla="*/ 982 h 1027"/>
                  <a:gd name="T54" fmla="*/ 274 w 1122"/>
                  <a:gd name="T55" fmla="*/ 958 h 1027"/>
                  <a:gd name="T56" fmla="*/ 303 w 1122"/>
                  <a:gd name="T57" fmla="*/ 936 h 1027"/>
                  <a:gd name="T58" fmla="*/ 346 w 1122"/>
                  <a:gd name="T59" fmla="*/ 895 h 1027"/>
                  <a:gd name="T60" fmla="*/ 380 w 1122"/>
                  <a:gd name="T61" fmla="*/ 854 h 1027"/>
                  <a:gd name="T62" fmla="*/ 413 w 1122"/>
                  <a:gd name="T63" fmla="*/ 806 h 1027"/>
                  <a:gd name="T64" fmla="*/ 444 w 1122"/>
                  <a:gd name="T65" fmla="*/ 751 h 1027"/>
                  <a:gd name="T66" fmla="*/ 490 w 1122"/>
                  <a:gd name="T67" fmla="*/ 660 h 1027"/>
                  <a:gd name="T68" fmla="*/ 536 w 1122"/>
                  <a:gd name="T69" fmla="*/ 540 h 102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122"/>
                  <a:gd name="T106" fmla="*/ 0 h 1027"/>
                  <a:gd name="T107" fmla="*/ 1122 w 1122"/>
                  <a:gd name="T108" fmla="*/ 1027 h 1027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122" h="1027">
                    <a:moveTo>
                      <a:pt x="536" y="540"/>
                    </a:moveTo>
                    <a:lnTo>
                      <a:pt x="565" y="470"/>
                    </a:lnTo>
                    <a:lnTo>
                      <a:pt x="591" y="397"/>
                    </a:lnTo>
                    <a:lnTo>
                      <a:pt x="620" y="319"/>
                    </a:lnTo>
                    <a:lnTo>
                      <a:pt x="655" y="240"/>
                    </a:lnTo>
                    <a:lnTo>
                      <a:pt x="684" y="173"/>
                    </a:lnTo>
                    <a:lnTo>
                      <a:pt x="712" y="109"/>
                    </a:lnTo>
                    <a:lnTo>
                      <a:pt x="744" y="59"/>
                    </a:lnTo>
                    <a:lnTo>
                      <a:pt x="770" y="27"/>
                    </a:lnTo>
                    <a:lnTo>
                      <a:pt x="802" y="4"/>
                    </a:lnTo>
                    <a:lnTo>
                      <a:pt x="824" y="0"/>
                    </a:lnTo>
                    <a:lnTo>
                      <a:pt x="850" y="0"/>
                    </a:lnTo>
                    <a:lnTo>
                      <a:pt x="872" y="16"/>
                    </a:lnTo>
                    <a:lnTo>
                      <a:pt x="904" y="45"/>
                    </a:lnTo>
                    <a:lnTo>
                      <a:pt x="940" y="96"/>
                    </a:lnTo>
                    <a:lnTo>
                      <a:pt x="968" y="164"/>
                    </a:lnTo>
                    <a:lnTo>
                      <a:pt x="997" y="230"/>
                    </a:lnTo>
                    <a:lnTo>
                      <a:pt x="1035" y="323"/>
                    </a:lnTo>
                    <a:lnTo>
                      <a:pt x="1063" y="397"/>
                    </a:lnTo>
                    <a:lnTo>
                      <a:pt x="1095" y="463"/>
                    </a:lnTo>
                    <a:lnTo>
                      <a:pt x="1111" y="508"/>
                    </a:lnTo>
                    <a:lnTo>
                      <a:pt x="1122" y="538"/>
                    </a:lnTo>
                    <a:lnTo>
                      <a:pt x="1122" y="1026"/>
                    </a:lnTo>
                    <a:lnTo>
                      <a:pt x="0" y="1027"/>
                    </a:lnTo>
                    <a:lnTo>
                      <a:pt x="125" y="1013"/>
                    </a:lnTo>
                    <a:lnTo>
                      <a:pt x="188" y="996"/>
                    </a:lnTo>
                    <a:lnTo>
                      <a:pt x="236" y="982"/>
                    </a:lnTo>
                    <a:lnTo>
                      <a:pt x="274" y="958"/>
                    </a:lnTo>
                    <a:lnTo>
                      <a:pt x="303" y="936"/>
                    </a:lnTo>
                    <a:lnTo>
                      <a:pt x="346" y="895"/>
                    </a:lnTo>
                    <a:lnTo>
                      <a:pt x="380" y="854"/>
                    </a:lnTo>
                    <a:lnTo>
                      <a:pt x="413" y="806"/>
                    </a:lnTo>
                    <a:lnTo>
                      <a:pt x="444" y="751"/>
                    </a:lnTo>
                    <a:lnTo>
                      <a:pt x="490" y="660"/>
                    </a:lnTo>
                    <a:lnTo>
                      <a:pt x="536" y="54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20503" name="Object 1027"/>
              <p:cNvGraphicFramePr>
                <a:graphicFrameLocks noChangeAspect="1"/>
              </p:cNvGraphicFramePr>
              <p:nvPr/>
            </p:nvGraphicFramePr>
            <p:xfrm>
              <a:off x="4673" y="3582"/>
              <a:ext cx="171" cy="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39" name="Equation" r:id="rId15" imgW="241091" imgH="177646" progId="Equation.DSMT4">
                      <p:embed/>
                    </p:oleObj>
                  </mc:Choice>
                  <mc:Fallback>
                    <p:oleObj name="Equation" r:id="rId15" imgW="241091" imgH="177646" progId="Equation.DSMT4">
                      <p:embed/>
                      <p:pic>
                        <p:nvPicPr>
                          <p:cNvPr id="0" name="Object 10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3" y="3582"/>
                            <a:ext cx="171" cy="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04" name="Object 1028"/>
              <p:cNvGraphicFramePr>
                <a:graphicFrameLocks noChangeAspect="1"/>
              </p:cNvGraphicFramePr>
              <p:nvPr/>
            </p:nvGraphicFramePr>
            <p:xfrm>
              <a:off x="4251" y="3327"/>
              <a:ext cx="224" cy="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40" name="Equation" r:id="rId17" imgW="317087" imgH="177569" progId="Equation.DSMT4">
                      <p:embed/>
                    </p:oleObj>
                  </mc:Choice>
                  <mc:Fallback>
                    <p:oleObj name="Equation" r:id="rId17" imgW="317087" imgH="177569" progId="Equation.DSMT4">
                      <p:embed/>
                      <p:pic>
                        <p:nvPicPr>
                          <p:cNvPr id="0" name="Object 10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1" y="3327"/>
                            <a:ext cx="224" cy="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492" name="Group 95"/>
            <p:cNvGrpSpPr>
              <a:grpSpLocks/>
            </p:cNvGrpSpPr>
            <p:nvPr/>
          </p:nvGrpSpPr>
          <p:grpSpPr bwMode="auto">
            <a:xfrm>
              <a:off x="7688263" y="5302250"/>
              <a:ext cx="779462" cy="569913"/>
              <a:chOff x="4567" y="3772"/>
              <a:chExt cx="491" cy="359"/>
            </a:xfrm>
          </p:grpSpPr>
          <p:sp>
            <p:nvSpPr>
              <p:cNvPr id="20498" name="Line 92"/>
              <p:cNvSpPr>
                <a:spLocks noChangeShapeType="1"/>
              </p:cNvSpPr>
              <p:nvPr/>
            </p:nvSpPr>
            <p:spPr bwMode="auto">
              <a:xfrm flipV="1">
                <a:off x="4651" y="37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499" name="Text Box 93"/>
              <p:cNvSpPr txBox="1">
                <a:spLocks noChangeArrowheads="1"/>
              </p:cNvSpPr>
              <p:nvPr/>
            </p:nvSpPr>
            <p:spPr bwMode="auto">
              <a:xfrm>
                <a:off x="4567" y="3900"/>
                <a:ext cx="49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 i="1">
                    <a:latin typeface="Times New Roman" charset="0"/>
                  </a:rPr>
                  <a:t>z</a:t>
                </a:r>
                <a:r>
                  <a:rPr lang="pt-BR" altLang="pt-BR" sz="1800" i="1" baseline="-25000">
                    <a:latin typeface="Times New Roman" charset="0"/>
                  </a:rPr>
                  <a:t>crít </a:t>
                </a:r>
                <a:r>
                  <a:rPr lang="pt-BR" altLang="pt-BR" sz="1600">
                    <a:latin typeface="Times New Roman" charset="0"/>
                  </a:rPr>
                  <a:t>= ?</a:t>
                </a:r>
              </a:p>
            </p:txBody>
          </p:sp>
        </p:grpSp>
        <p:sp>
          <p:nvSpPr>
            <p:cNvPr id="20493" name="Text Box 94"/>
            <p:cNvSpPr txBox="1">
              <a:spLocks noChangeArrowheads="1"/>
            </p:cNvSpPr>
            <p:nvPr/>
          </p:nvSpPr>
          <p:spPr bwMode="auto">
            <a:xfrm>
              <a:off x="8273697" y="5522913"/>
              <a:ext cx="49801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rIns="180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1,645</a:t>
              </a:r>
            </a:p>
          </p:txBody>
        </p:sp>
        <p:sp>
          <p:nvSpPr>
            <p:cNvPr id="20494" name="Text Box 96"/>
            <p:cNvSpPr txBox="1">
              <a:spLocks noChangeArrowheads="1"/>
            </p:cNvSpPr>
            <p:nvPr/>
          </p:nvSpPr>
          <p:spPr bwMode="auto">
            <a:xfrm>
              <a:off x="4038600" y="4343400"/>
              <a:ext cx="23193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aceito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/>
                <a:t> se </a:t>
              </a:r>
              <a:r>
                <a:rPr lang="pt-BR" altLang="pt-BR" sz="1600" i="1">
                  <a:latin typeface="Times New Roman" charset="0"/>
                </a:rPr>
                <a:t>z</a:t>
              </a:r>
              <a:r>
                <a:rPr lang="pt-BR" altLang="pt-BR" sz="1600">
                  <a:latin typeface="Times New Roman" charset="0"/>
                </a:rPr>
                <a:t> &lt; 1,645</a:t>
              </a:r>
              <a:endParaRPr lang="pt-BR" altLang="pt-BR" sz="16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rejeito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/>
                <a:t> se </a:t>
              </a:r>
              <a:r>
                <a:rPr lang="pt-BR" altLang="pt-BR" sz="1600" i="1">
                  <a:latin typeface="Times New Roman" charset="0"/>
                </a:rPr>
                <a:t>z</a:t>
              </a:r>
              <a:r>
                <a:rPr lang="pt-BR" altLang="pt-BR" sz="1600">
                  <a:latin typeface="Times New Roman" charset="0"/>
                </a:rPr>
                <a:t> &gt; 1,645</a:t>
              </a:r>
              <a:endParaRPr lang="pt-BR" altLang="pt-BR" sz="1600">
                <a:sym typeface="Symbol" pitchFamily="18" charset="2"/>
              </a:endParaRPr>
            </a:p>
          </p:txBody>
        </p:sp>
        <p:sp>
          <p:nvSpPr>
            <p:cNvPr id="20495" name="Text Box 98"/>
            <p:cNvSpPr txBox="1">
              <a:spLocks noChangeArrowheads="1"/>
            </p:cNvSpPr>
            <p:nvPr/>
          </p:nvSpPr>
          <p:spPr bwMode="auto">
            <a:xfrm>
              <a:off x="4098925" y="5703888"/>
              <a:ext cx="11557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Conclusão:</a:t>
              </a:r>
            </a:p>
          </p:txBody>
        </p:sp>
        <p:sp>
          <p:nvSpPr>
            <p:cNvPr id="20496" name="Text Box 99"/>
            <p:cNvSpPr txBox="1">
              <a:spLocks noChangeArrowheads="1"/>
            </p:cNvSpPr>
            <p:nvPr/>
          </p:nvSpPr>
          <p:spPr bwMode="auto">
            <a:xfrm>
              <a:off x="4106863" y="5972175"/>
              <a:ext cx="11509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90500" indent="-1905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Aceito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endParaRPr lang="pt-BR" altLang="pt-BR" sz="1600"/>
            </a:p>
          </p:txBody>
        </p:sp>
        <p:sp>
          <p:nvSpPr>
            <p:cNvPr id="20497" name="Text Box 100"/>
            <p:cNvSpPr txBox="1">
              <a:spLocks noChangeArrowheads="1"/>
            </p:cNvSpPr>
            <p:nvPr/>
          </p:nvSpPr>
          <p:spPr bwMode="auto">
            <a:xfrm>
              <a:off x="4106863" y="5975350"/>
              <a:ext cx="4724400" cy="58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90500" indent="-1905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Aceito </a:t>
              </a:r>
              <a:r>
                <a:rPr lang="pt-BR" altLang="pt-BR" sz="1600" dirty="0">
                  <a:latin typeface="Times New Roman" charset="0"/>
                </a:rPr>
                <a:t>H</a:t>
              </a:r>
              <a:r>
                <a:rPr lang="pt-BR" altLang="pt-BR" sz="1600" baseline="-25000" dirty="0">
                  <a:latin typeface="Times New Roman" charset="0"/>
                </a:rPr>
                <a:t>0</a:t>
              </a:r>
              <a:r>
                <a:rPr lang="pt-BR" altLang="pt-BR" sz="1600" dirty="0"/>
                <a:t>, ou seja, a média </a:t>
              </a:r>
              <a:r>
                <a:rPr lang="pt-BR" altLang="pt-BR" sz="1600" i="1" dirty="0">
                  <a:sym typeface="Symbol" pitchFamily="18" charset="2"/>
                </a:rPr>
                <a:t></a:t>
              </a:r>
              <a:r>
                <a:rPr lang="pt-BR" altLang="pt-BR" sz="1600" dirty="0"/>
                <a:t> pode ser mesmo 10 considerando 5% de significância</a:t>
              </a:r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AAF8D-6B1D-40FC-9516-C640F1EF9CE9}" type="slidenum">
              <a:rPr lang="pt-BR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Cálculo do erro tipo II (erro </a:t>
            </a:r>
            <a:r>
              <a:rPr lang="pt-BR" i="1" dirty="0">
                <a:sym typeface="Symbol"/>
              </a:rPr>
              <a:t></a:t>
            </a:r>
            <a:r>
              <a:rPr lang="pt-BR" dirty="0"/>
              <a:t>)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685800" y="1447800"/>
            <a:ext cx="7696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Agora, considerando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/>
              <a:t> = 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pt-BR" altLang="pt-BR" sz="1600" dirty="0"/>
              <a:t> </a:t>
            </a:r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914400" y="2133600"/>
            <a:ext cx="3124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>
                <a:latin typeface="Times New Roman" charset="0"/>
              </a:rPr>
              <a:t> :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 dirty="0">
                <a:sym typeface="Symbol" pitchFamily="18" charset="2"/>
              </a:rPr>
              <a:t> </a:t>
            </a:r>
            <a:r>
              <a:rPr lang="pt-BR" altLang="pt-BR" sz="1600" i="1" dirty="0">
                <a:solidFill>
                  <a:srgbClr val="FF0000"/>
                </a:solidFill>
                <a:sym typeface="Symbol" pitchFamily="18" charset="2"/>
              </a:rPr>
              <a:t></a:t>
            </a:r>
            <a:r>
              <a:rPr lang="pt-BR" altLang="pt-BR" sz="1600" dirty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 = 12</a:t>
            </a:r>
            <a:endParaRPr lang="pt-BR" altLang="pt-BR" sz="1600" dirty="0">
              <a:solidFill>
                <a:srgbClr val="FF0000"/>
              </a:solidFill>
            </a:endParaRPr>
          </a:p>
        </p:txBody>
      </p:sp>
      <p:graphicFrame>
        <p:nvGraphicFramePr>
          <p:cNvPr id="274432" name="Object 1024"/>
          <p:cNvGraphicFramePr>
            <a:graphicFrameLocks noChangeAspect="1"/>
          </p:cNvGraphicFramePr>
          <p:nvPr/>
        </p:nvGraphicFramePr>
        <p:xfrm>
          <a:off x="914400" y="3351213"/>
          <a:ext cx="259556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4" imgW="1816100" imgH="228600" progId="Equation.DSMT4">
                  <p:embed/>
                </p:oleObj>
              </mc:Choice>
              <mc:Fallback>
                <p:oleObj name="Equation" r:id="rId4" imgW="1816100" imgH="2286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1213"/>
                        <a:ext cx="2595563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58" name="Text Box 30"/>
          <p:cNvSpPr txBox="1">
            <a:spLocks noChangeArrowheads="1"/>
          </p:cNvSpPr>
          <p:nvPr/>
        </p:nvSpPr>
        <p:spPr bwMode="auto">
          <a:xfrm>
            <a:off x="914400" y="286385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itchFamily="18" charset="2"/>
              <a:buNone/>
            </a:pPr>
            <a:r>
              <a:rPr lang="pt-BR" altLang="pt-BR" sz="1600" i="1">
                <a:sym typeface="Symbol" pitchFamily="18" charset="2"/>
              </a:rPr>
              <a:t></a:t>
            </a:r>
            <a:r>
              <a:rPr lang="pt-BR" altLang="pt-BR" sz="1600">
                <a:latin typeface="Times New Roman" charset="0"/>
              </a:rPr>
              <a:t> = </a:t>
            </a:r>
            <a:r>
              <a:rPr lang="pt-BR" altLang="pt-BR" sz="1600" i="1">
                <a:latin typeface="Times New Roman" charset="0"/>
              </a:rPr>
              <a:t>P</a:t>
            </a:r>
            <a:r>
              <a:rPr lang="pt-BR" altLang="pt-BR" sz="1600">
                <a:latin typeface="Times New Roman" charset="0"/>
              </a:rPr>
              <a:t>(aceitar 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/ H</a:t>
            </a:r>
            <a:r>
              <a:rPr lang="pt-BR" altLang="pt-BR" sz="1600" baseline="-25000">
                <a:latin typeface="Times New Roman" charset="0"/>
              </a:rPr>
              <a:t>1</a:t>
            </a:r>
            <a:r>
              <a:rPr lang="pt-BR" altLang="pt-BR" sz="1600">
                <a:latin typeface="Times New Roman" charset="0"/>
              </a:rPr>
              <a:t> é verdadeiro)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461299-C0A3-4C5A-880F-70B565A16D78}" type="slidenum">
              <a:rPr lang="pt-BR"/>
              <a:pPr>
                <a:defRPr/>
              </a:pPr>
              <a:t>24</a:t>
            </a:fld>
            <a:endParaRPr lang="pt-BR"/>
          </a:p>
        </p:txBody>
      </p:sp>
      <p:grpSp>
        <p:nvGrpSpPr>
          <p:cNvPr id="31" name="Grupo 30"/>
          <p:cNvGrpSpPr>
            <a:grpSpLocks/>
          </p:cNvGrpSpPr>
          <p:nvPr/>
        </p:nvGrpSpPr>
        <p:grpSpPr bwMode="auto">
          <a:xfrm>
            <a:off x="4648200" y="2014538"/>
            <a:ext cx="3638550" cy="3413125"/>
            <a:chOff x="4648200" y="2057400"/>
            <a:chExt cx="3638550" cy="3413125"/>
          </a:xfrm>
        </p:grpSpPr>
        <p:grpSp>
          <p:nvGrpSpPr>
            <p:cNvPr id="21514" name="Group 91"/>
            <p:cNvGrpSpPr>
              <a:grpSpLocks/>
            </p:cNvGrpSpPr>
            <p:nvPr/>
          </p:nvGrpSpPr>
          <p:grpSpPr bwMode="auto">
            <a:xfrm>
              <a:off x="4648200" y="2057400"/>
              <a:ext cx="3219450" cy="2751138"/>
              <a:chOff x="3636" y="1968"/>
              <a:chExt cx="2028" cy="1733"/>
            </a:xfrm>
          </p:grpSpPr>
          <p:grpSp>
            <p:nvGrpSpPr>
              <p:cNvPr id="21519" name="Group 74"/>
              <p:cNvGrpSpPr>
                <a:grpSpLocks/>
              </p:cNvGrpSpPr>
              <p:nvPr/>
            </p:nvGrpSpPr>
            <p:grpSpPr bwMode="auto">
              <a:xfrm>
                <a:off x="3636" y="1968"/>
                <a:ext cx="2028" cy="1607"/>
                <a:chOff x="3360" y="2400"/>
                <a:chExt cx="2028" cy="1607"/>
              </a:xfrm>
            </p:grpSpPr>
            <p:grpSp>
              <p:nvGrpSpPr>
                <p:cNvPr id="21523" name="Group 75"/>
                <p:cNvGrpSpPr>
                  <a:grpSpLocks/>
                </p:cNvGrpSpPr>
                <p:nvPr/>
              </p:nvGrpSpPr>
              <p:grpSpPr bwMode="auto">
                <a:xfrm>
                  <a:off x="3360" y="2688"/>
                  <a:ext cx="2028" cy="1319"/>
                  <a:chOff x="2880" y="2688"/>
                  <a:chExt cx="2028" cy="1319"/>
                </a:xfrm>
              </p:grpSpPr>
              <p:pic>
                <p:nvPicPr>
                  <p:cNvPr id="21530" name="Picture 76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96" t="9618" r="18376" b="11877"/>
                  <a:stretch>
                    <a:fillRect/>
                  </a:stretch>
                </p:blipFill>
                <p:spPr bwMode="auto">
                  <a:xfrm>
                    <a:off x="2910" y="2688"/>
                    <a:ext cx="1911" cy="10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1531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3714"/>
                    <a:ext cx="26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altLang="pt-BR" sz="1800">
                        <a:latin typeface="Times New Roman" charset="0"/>
                      </a:rPr>
                      <a:t>-</a:t>
                    </a:r>
                    <a:r>
                      <a:rPr lang="pt-BR" altLang="pt-BR" sz="1800">
                        <a:latin typeface="Times New Roman" charset="0"/>
                        <a:sym typeface="Symbol" pitchFamily="18" charset="2"/>
                      </a:rPr>
                      <a:t></a:t>
                    </a:r>
                    <a:endParaRPr lang="pt-BR" altLang="pt-BR" sz="1800">
                      <a:latin typeface="Times New Roman" charset="0"/>
                    </a:endParaRPr>
                  </a:p>
                </p:txBody>
              </p:sp>
              <p:sp>
                <p:nvSpPr>
                  <p:cNvPr id="21532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08" y="3715"/>
                    <a:ext cx="30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altLang="pt-BR" sz="1800">
                        <a:latin typeface="Times New Roman" charset="0"/>
                      </a:rPr>
                      <a:t>+</a:t>
                    </a:r>
                    <a:r>
                      <a:rPr lang="pt-BR" altLang="pt-BR" sz="1800">
                        <a:latin typeface="Times New Roman" charset="0"/>
                        <a:sym typeface="Symbol" pitchFamily="18" charset="2"/>
                      </a:rPr>
                      <a:t></a:t>
                    </a:r>
                  </a:p>
                </p:txBody>
              </p:sp>
              <p:sp>
                <p:nvSpPr>
                  <p:cNvPr id="21533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9" y="3776"/>
                    <a:ext cx="18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altLang="pt-BR" sz="1800">
                        <a:latin typeface="Times New Roman" charset="0"/>
                        <a:sym typeface="Symbol" pitchFamily="18" charset="2"/>
                      </a:rPr>
                      <a:t>0</a:t>
                    </a:r>
                    <a:endParaRPr lang="pt-BR" altLang="pt-BR" sz="1800" baseline="-25000">
                      <a:latin typeface="Times New Roman" charset="0"/>
                    </a:endParaRPr>
                  </a:p>
                </p:txBody>
              </p:sp>
              <p:sp>
                <p:nvSpPr>
                  <p:cNvPr id="21534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2908" y="3751"/>
                    <a:ext cx="19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21524" name="Group 81"/>
                <p:cNvGrpSpPr>
                  <a:grpSpLocks/>
                </p:cNvGrpSpPr>
                <p:nvPr/>
              </p:nvGrpSpPr>
              <p:grpSpPr bwMode="auto">
                <a:xfrm>
                  <a:off x="4379" y="2400"/>
                  <a:ext cx="469" cy="225"/>
                  <a:chOff x="3563" y="2380"/>
                  <a:chExt cx="469" cy="225"/>
                </a:xfrm>
              </p:grpSpPr>
              <p:sp>
                <p:nvSpPr>
                  <p:cNvPr id="21528" name="Line 8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63" y="2492"/>
                    <a:ext cx="113" cy="11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graphicFrame>
                <p:nvGraphicFramePr>
                  <p:cNvPr id="21529" name="Object 1033"/>
                  <p:cNvGraphicFramePr>
                    <a:graphicFrameLocks noChangeAspect="1"/>
                  </p:cNvGraphicFramePr>
                  <p:nvPr/>
                </p:nvGraphicFramePr>
                <p:xfrm>
                  <a:off x="3709" y="2380"/>
                  <a:ext cx="323" cy="14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2551" name="Equation" r:id="rId7" imgW="457002" imgH="203112" progId="Equation.DSMT4">
                          <p:embed/>
                        </p:oleObj>
                      </mc:Choice>
                      <mc:Fallback>
                        <p:oleObj name="Equation" r:id="rId7" imgW="457002" imgH="203112" progId="Equation.DSMT4">
                          <p:embed/>
                          <p:pic>
                            <p:nvPicPr>
                              <p:cNvPr id="0" name="Object 103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09" y="2380"/>
                                <a:ext cx="323" cy="14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bg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1525" name="Freeform 84"/>
                <p:cNvSpPr>
                  <a:spLocks/>
                </p:cNvSpPr>
                <p:nvPr/>
              </p:nvSpPr>
              <p:spPr bwMode="auto">
                <a:xfrm>
                  <a:off x="3530" y="2722"/>
                  <a:ext cx="1122" cy="1027"/>
                </a:xfrm>
                <a:custGeom>
                  <a:avLst/>
                  <a:gdLst>
                    <a:gd name="T0" fmla="*/ 536 w 1122"/>
                    <a:gd name="T1" fmla="*/ 540 h 1027"/>
                    <a:gd name="T2" fmla="*/ 565 w 1122"/>
                    <a:gd name="T3" fmla="*/ 470 h 1027"/>
                    <a:gd name="T4" fmla="*/ 591 w 1122"/>
                    <a:gd name="T5" fmla="*/ 397 h 1027"/>
                    <a:gd name="T6" fmla="*/ 620 w 1122"/>
                    <a:gd name="T7" fmla="*/ 319 h 1027"/>
                    <a:gd name="T8" fmla="*/ 655 w 1122"/>
                    <a:gd name="T9" fmla="*/ 240 h 1027"/>
                    <a:gd name="T10" fmla="*/ 684 w 1122"/>
                    <a:gd name="T11" fmla="*/ 173 h 1027"/>
                    <a:gd name="T12" fmla="*/ 712 w 1122"/>
                    <a:gd name="T13" fmla="*/ 109 h 1027"/>
                    <a:gd name="T14" fmla="*/ 744 w 1122"/>
                    <a:gd name="T15" fmla="*/ 59 h 1027"/>
                    <a:gd name="T16" fmla="*/ 770 w 1122"/>
                    <a:gd name="T17" fmla="*/ 27 h 1027"/>
                    <a:gd name="T18" fmla="*/ 802 w 1122"/>
                    <a:gd name="T19" fmla="*/ 4 h 1027"/>
                    <a:gd name="T20" fmla="*/ 824 w 1122"/>
                    <a:gd name="T21" fmla="*/ 0 h 1027"/>
                    <a:gd name="T22" fmla="*/ 850 w 1122"/>
                    <a:gd name="T23" fmla="*/ 0 h 1027"/>
                    <a:gd name="T24" fmla="*/ 872 w 1122"/>
                    <a:gd name="T25" fmla="*/ 16 h 1027"/>
                    <a:gd name="T26" fmla="*/ 904 w 1122"/>
                    <a:gd name="T27" fmla="*/ 45 h 1027"/>
                    <a:gd name="T28" fmla="*/ 940 w 1122"/>
                    <a:gd name="T29" fmla="*/ 96 h 1027"/>
                    <a:gd name="T30" fmla="*/ 968 w 1122"/>
                    <a:gd name="T31" fmla="*/ 164 h 1027"/>
                    <a:gd name="T32" fmla="*/ 997 w 1122"/>
                    <a:gd name="T33" fmla="*/ 230 h 1027"/>
                    <a:gd name="T34" fmla="*/ 1035 w 1122"/>
                    <a:gd name="T35" fmla="*/ 323 h 1027"/>
                    <a:gd name="T36" fmla="*/ 1063 w 1122"/>
                    <a:gd name="T37" fmla="*/ 397 h 1027"/>
                    <a:gd name="T38" fmla="*/ 1095 w 1122"/>
                    <a:gd name="T39" fmla="*/ 463 h 1027"/>
                    <a:gd name="T40" fmla="*/ 1111 w 1122"/>
                    <a:gd name="T41" fmla="*/ 508 h 1027"/>
                    <a:gd name="T42" fmla="*/ 1122 w 1122"/>
                    <a:gd name="T43" fmla="*/ 538 h 1027"/>
                    <a:gd name="T44" fmla="*/ 1122 w 1122"/>
                    <a:gd name="T45" fmla="*/ 1026 h 1027"/>
                    <a:gd name="T46" fmla="*/ 0 w 1122"/>
                    <a:gd name="T47" fmla="*/ 1027 h 1027"/>
                    <a:gd name="T48" fmla="*/ 125 w 1122"/>
                    <a:gd name="T49" fmla="*/ 1013 h 1027"/>
                    <a:gd name="T50" fmla="*/ 188 w 1122"/>
                    <a:gd name="T51" fmla="*/ 996 h 1027"/>
                    <a:gd name="T52" fmla="*/ 236 w 1122"/>
                    <a:gd name="T53" fmla="*/ 982 h 1027"/>
                    <a:gd name="T54" fmla="*/ 274 w 1122"/>
                    <a:gd name="T55" fmla="*/ 958 h 1027"/>
                    <a:gd name="T56" fmla="*/ 303 w 1122"/>
                    <a:gd name="T57" fmla="*/ 936 h 1027"/>
                    <a:gd name="T58" fmla="*/ 346 w 1122"/>
                    <a:gd name="T59" fmla="*/ 895 h 1027"/>
                    <a:gd name="T60" fmla="*/ 380 w 1122"/>
                    <a:gd name="T61" fmla="*/ 854 h 1027"/>
                    <a:gd name="T62" fmla="*/ 413 w 1122"/>
                    <a:gd name="T63" fmla="*/ 806 h 1027"/>
                    <a:gd name="T64" fmla="*/ 444 w 1122"/>
                    <a:gd name="T65" fmla="*/ 751 h 1027"/>
                    <a:gd name="T66" fmla="*/ 490 w 1122"/>
                    <a:gd name="T67" fmla="*/ 660 h 1027"/>
                    <a:gd name="T68" fmla="*/ 536 w 1122"/>
                    <a:gd name="T69" fmla="*/ 540 h 102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122"/>
                    <a:gd name="T106" fmla="*/ 0 h 1027"/>
                    <a:gd name="T107" fmla="*/ 1122 w 1122"/>
                    <a:gd name="T108" fmla="*/ 1027 h 102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122" h="1027">
                      <a:moveTo>
                        <a:pt x="536" y="540"/>
                      </a:moveTo>
                      <a:lnTo>
                        <a:pt x="565" y="470"/>
                      </a:lnTo>
                      <a:lnTo>
                        <a:pt x="591" y="397"/>
                      </a:lnTo>
                      <a:lnTo>
                        <a:pt x="620" y="319"/>
                      </a:lnTo>
                      <a:lnTo>
                        <a:pt x="655" y="240"/>
                      </a:lnTo>
                      <a:lnTo>
                        <a:pt x="684" y="173"/>
                      </a:lnTo>
                      <a:lnTo>
                        <a:pt x="712" y="109"/>
                      </a:lnTo>
                      <a:lnTo>
                        <a:pt x="744" y="59"/>
                      </a:lnTo>
                      <a:lnTo>
                        <a:pt x="770" y="27"/>
                      </a:lnTo>
                      <a:lnTo>
                        <a:pt x="802" y="4"/>
                      </a:lnTo>
                      <a:lnTo>
                        <a:pt x="824" y="0"/>
                      </a:lnTo>
                      <a:lnTo>
                        <a:pt x="850" y="0"/>
                      </a:lnTo>
                      <a:lnTo>
                        <a:pt x="872" y="16"/>
                      </a:lnTo>
                      <a:lnTo>
                        <a:pt x="904" y="45"/>
                      </a:lnTo>
                      <a:lnTo>
                        <a:pt x="940" y="96"/>
                      </a:lnTo>
                      <a:lnTo>
                        <a:pt x="968" y="164"/>
                      </a:lnTo>
                      <a:lnTo>
                        <a:pt x="997" y="230"/>
                      </a:lnTo>
                      <a:lnTo>
                        <a:pt x="1035" y="323"/>
                      </a:lnTo>
                      <a:lnTo>
                        <a:pt x="1063" y="397"/>
                      </a:lnTo>
                      <a:lnTo>
                        <a:pt x="1095" y="463"/>
                      </a:lnTo>
                      <a:lnTo>
                        <a:pt x="1111" y="508"/>
                      </a:lnTo>
                      <a:lnTo>
                        <a:pt x="1122" y="538"/>
                      </a:lnTo>
                      <a:lnTo>
                        <a:pt x="1122" y="1026"/>
                      </a:lnTo>
                      <a:lnTo>
                        <a:pt x="0" y="1027"/>
                      </a:lnTo>
                      <a:lnTo>
                        <a:pt x="125" y="1013"/>
                      </a:lnTo>
                      <a:lnTo>
                        <a:pt x="188" y="996"/>
                      </a:lnTo>
                      <a:lnTo>
                        <a:pt x="236" y="982"/>
                      </a:lnTo>
                      <a:lnTo>
                        <a:pt x="274" y="958"/>
                      </a:lnTo>
                      <a:lnTo>
                        <a:pt x="303" y="936"/>
                      </a:lnTo>
                      <a:lnTo>
                        <a:pt x="346" y="895"/>
                      </a:lnTo>
                      <a:lnTo>
                        <a:pt x="380" y="854"/>
                      </a:lnTo>
                      <a:lnTo>
                        <a:pt x="413" y="806"/>
                      </a:lnTo>
                      <a:lnTo>
                        <a:pt x="444" y="751"/>
                      </a:lnTo>
                      <a:lnTo>
                        <a:pt x="490" y="660"/>
                      </a:lnTo>
                      <a:lnTo>
                        <a:pt x="536" y="54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graphicFrame>
              <p:nvGraphicFramePr>
                <p:cNvPr id="21526" name="Object 1031"/>
                <p:cNvGraphicFramePr>
                  <a:graphicFrameLocks noChangeAspect="1"/>
                </p:cNvGraphicFramePr>
                <p:nvPr/>
              </p:nvGraphicFramePr>
              <p:xfrm>
                <a:off x="4673" y="3582"/>
                <a:ext cx="171" cy="1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552" name="Equation" r:id="rId9" imgW="241091" imgH="177646" progId="Equation.DSMT4">
                        <p:embed/>
                      </p:oleObj>
                    </mc:Choice>
                    <mc:Fallback>
                      <p:oleObj name="Equation" r:id="rId9" imgW="241091" imgH="177646" progId="Equation.DSMT4">
                        <p:embed/>
                        <p:pic>
                          <p:nvPicPr>
                            <p:cNvPr id="0" name="Object 10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73" y="3582"/>
                              <a:ext cx="171" cy="1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527" name="Object 1032"/>
                <p:cNvGraphicFramePr>
                  <a:graphicFrameLocks noChangeAspect="1"/>
                </p:cNvGraphicFramePr>
                <p:nvPr/>
              </p:nvGraphicFramePr>
              <p:xfrm>
                <a:off x="4251" y="3327"/>
                <a:ext cx="224" cy="1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553" name="Equation" r:id="rId11" imgW="317087" imgH="177569" progId="Equation.DSMT4">
                        <p:embed/>
                      </p:oleObj>
                    </mc:Choice>
                    <mc:Fallback>
                      <p:oleObj name="Equation" r:id="rId11" imgW="317087" imgH="177569" progId="Equation.DSMT4">
                        <p:embed/>
                        <p:pic>
                          <p:nvPicPr>
                            <p:cNvPr id="0" name="Object 10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51" y="3327"/>
                              <a:ext cx="224" cy="1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1520" name="Group 87"/>
              <p:cNvGrpSpPr>
                <a:grpSpLocks/>
              </p:cNvGrpSpPr>
              <p:nvPr/>
            </p:nvGrpSpPr>
            <p:grpSpPr bwMode="auto">
              <a:xfrm>
                <a:off x="4767" y="3340"/>
                <a:ext cx="728" cy="361"/>
                <a:chOff x="4491" y="3772"/>
                <a:chExt cx="728" cy="361"/>
              </a:xfrm>
            </p:grpSpPr>
            <p:sp>
              <p:nvSpPr>
                <p:cNvPr id="21521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4651" y="377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522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491" y="3900"/>
                  <a:ext cx="72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 i="1">
                      <a:latin typeface="Times New Roman" charset="0"/>
                    </a:rPr>
                    <a:t>z</a:t>
                  </a:r>
                  <a:r>
                    <a:rPr lang="pt-BR" altLang="pt-BR" sz="1800" i="1" baseline="-25000">
                      <a:latin typeface="Times New Roman" charset="0"/>
                    </a:rPr>
                    <a:t>crít </a:t>
                  </a:r>
                  <a:r>
                    <a:rPr lang="pt-BR" altLang="pt-BR" sz="1600">
                      <a:latin typeface="Times New Roman" charset="0"/>
                    </a:rPr>
                    <a:t>= 1,645</a:t>
                  </a:r>
                </a:p>
              </p:txBody>
            </p:sp>
          </p:grpSp>
        </p:grpSp>
        <p:sp>
          <p:nvSpPr>
            <p:cNvPr id="21515" name="Text Box 30"/>
            <p:cNvSpPr txBox="1">
              <a:spLocks noChangeArrowheads="1"/>
            </p:cNvSpPr>
            <p:nvPr/>
          </p:nvSpPr>
          <p:spPr bwMode="auto">
            <a:xfrm>
              <a:off x="6786563" y="2786063"/>
              <a:ext cx="15001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Symbol" pitchFamily="18" charset="2"/>
                <a:buNone/>
              </a:pP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>
                  <a:latin typeface="Times New Roman" charset="0"/>
                </a:rPr>
                <a:t> verdadeiro</a:t>
              </a:r>
            </a:p>
          </p:txBody>
        </p:sp>
        <p:grpSp>
          <p:nvGrpSpPr>
            <p:cNvPr id="21516" name="Group 51"/>
            <p:cNvGrpSpPr>
              <a:grpSpLocks/>
            </p:cNvGrpSpPr>
            <p:nvPr/>
          </p:nvGrpSpPr>
          <p:grpSpPr bwMode="auto">
            <a:xfrm>
              <a:off x="4692650" y="4805363"/>
              <a:ext cx="2000250" cy="665162"/>
              <a:chOff x="3120" y="2425"/>
              <a:chExt cx="1260" cy="419"/>
            </a:xfrm>
          </p:grpSpPr>
          <p:sp>
            <p:nvSpPr>
              <p:cNvPr id="21517" name="AutoShape 52"/>
              <p:cNvSpPr>
                <a:spLocks/>
              </p:cNvSpPr>
              <p:nvPr/>
            </p:nvSpPr>
            <p:spPr bwMode="auto">
              <a:xfrm rot="5400000">
                <a:off x="3702" y="1843"/>
                <a:ext cx="96" cy="1260"/>
              </a:xfrm>
              <a:prstGeom prst="rightBrace">
                <a:avLst>
                  <a:gd name="adj1" fmla="val 10937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21518" name="Text Box 53"/>
              <p:cNvSpPr txBox="1">
                <a:spLocks noChangeArrowheads="1"/>
              </p:cNvSpPr>
              <p:nvPr/>
            </p:nvSpPr>
            <p:spPr bwMode="auto">
              <a:xfrm>
                <a:off x="3442" y="2514"/>
                <a:ext cx="61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/>
                  <a:t>aceitação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/>
                  <a:t>de </a:t>
                </a:r>
                <a:r>
                  <a:rPr lang="pt-BR" altLang="pt-BR" sz="1400">
                    <a:latin typeface="Times New Roman" charset="0"/>
                  </a:rPr>
                  <a:t>H</a:t>
                </a:r>
                <a:r>
                  <a:rPr lang="pt-BR" altLang="pt-BR" sz="1400" baseline="-25000">
                    <a:latin typeface="Times New Roman" charset="0"/>
                  </a:rPr>
                  <a:t>0</a:t>
                </a:r>
                <a:r>
                  <a:rPr lang="pt-BR" altLang="pt-BR" sz="1400"/>
                  <a:t> </a:t>
                </a:r>
              </a:p>
            </p:txBody>
          </p:sp>
        </p:grpSp>
      </p:grp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14400" y="3789363"/>
          <a:ext cx="305117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13" imgW="2133600" imgH="596900" progId="Equation.DSMT4">
                  <p:embed/>
                </p:oleObj>
              </mc:Choice>
              <mc:Fallback>
                <p:oleObj name="Equation" r:id="rId13" imgW="2133600" imgH="596900" progId="Equation.DSMT4">
                  <p:embed/>
                  <p:pic>
                    <p:nvPicPr>
                      <p:cNvPr id="0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89363"/>
                        <a:ext cx="305117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autoUpdateAnimBg="0"/>
      <p:bldP spid="17615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upo 13"/>
          <p:cNvGrpSpPr>
            <a:grpSpLocks/>
          </p:cNvGrpSpPr>
          <p:nvPr/>
        </p:nvGrpSpPr>
        <p:grpSpPr bwMode="auto">
          <a:xfrm>
            <a:off x="4648200" y="1404938"/>
            <a:ext cx="3098800" cy="3367087"/>
            <a:chOff x="4648200" y="1404632"/>
            <a:chExt cx="3098800" cy="3366630"/>
          </a:xfrm>
        </p:grpSpPr>
        <p:grpSp>
          <p:nvGrpSpPr>
            <p:cNvPr id="22561" name="Group 72"/>
            <p:cNvGrpSpPr>
              <a:grpSpLocks/>
            </p:cNvGrpSpPr>
            <p:nvPr/>
          </p:nvGrpSpPr>
          <p:grpSpPr bwMode="auto">
            <a:xfrm>
              <a:off x="4648200" y="1404632"/>
              <a:ext cx="3098800" cy="2203450"/>
              <a:chOff x="2928" y="1977"/>
              <a:chExt cx="1952" cy="1388"/>
            </a:xfrm>
          </p:grpSpPr>
          <p:grpSp>
            <p:nvGrpSpPr>
              <p:cNvPr id="22564" name="Group 71"/>
              <p:cNvGrpSpPr>
                <a:grpSpLocks/>
              </p:cNvGrpSpPr>
              <p:nvPr/>
            </p:nvGrpSpPr>
            <p:grpSpPr bwMode="auto">
              <a:xfrm>
                <a:off x="2928" y="2369"/>
                <a:ext cx="1952" cy="996"/>
                <a:chOff x="2928" y="2369"/>
                <a:chExt cx="1952" cy="996"/>
              </a:xfrm>
            </p:grpSpPr>
            <p:grpSp>
              <p:nvGrpSpPr>
                <p:cNvPr id="22568" name="Group 36"/>
                <p:cNvGrpSpPr>
                  <a:grpSpLocks/>
                </p:cNvGrpSpPr>
                <p:nvPr/>
              </p:nvGrpSpPr>
              <p:grpSpPr bwMode="auto">
                <a:xfrm>
                  <a:off x="2928" y="2369"/>
                  <a:ext cx="1952" cy="996"/>
                  <a:chOff x="2988" y="2286"/>
                  <a:chExt cx="2484" cy="1268"/>
                </a:xfrm>
              </p:grpSpPr>
              <p:pic>
                <p:nvPicPr>
                  <p:cNvPr id="22572" name="Picture 37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96" t="9618" r="18376" b="11877"/>
                  <a:stretch>
                    <a:fillRect/>
                  </a:stretch>
                </p:blipFill>
                <p:spPr bwMode="auto">
                  <a:xfrm>
                    <a:off x="3026" y="2286"/>
                    <a:ext cx="2432" cy="9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573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88" y="3179"/>
                    <a:ext cx="340" cy="2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altLang="pt-BR" sz="1800">
                        <a:latin typeface="Times New Roman" charset="0"/>
                      </a:rPr>
                      <a:t>-</a:t>
                    </a:r>
                    <a:r>
                      <a:rPr lang="pt-BR" altLang="pt-BR" sz="1800">
                        <a:latin typeface="Times New Roman" charset="0"/>
                        <a:sym typeface="Symbol" pitchFamily="18" charset="2"/>
                      </a:rPr>
                      <a:t></a:t>
                    </a:r>
                    <a:endParaRPr lang="pt-BR" altLang="pt-BR" sz="1800">
                      <a:latin typeface="Times New Roman" charset="0"/>
                    </a:endParaRPr>
                  </a:p>
                </p:txBody>
              </p:sp>
              <p:sp>
                <p:nvSpPr>
                  <p:cNvPr id="22574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87" y="3184"/>
                    <a:ext cx="148" cy="2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pt-BR" altLang="pt-BR" sz="1800">
                      <a:latin typeface="Times New Roman" charset="0"/>
                    </a:endParaRPr>
                  </a:p>
                </p:txBody>
              </p:sp>
              <p:sp>
                <p:nvSpPr>
                  <p:cNvPr id="22575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01" y="3258"/>
                    <a:ext cx="333" cy="2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altLang="pt-BR" sz="1800">
                        <a:latin typeface="Times New Roman" charset="0"/>
                        <a:sym typeface="Symbol" pitchFamily="18" charset="2"/>
                      </a:rPr>
                      <a:t>10</a:t>
                    </a:r>
                    <a:endParaRPr lang="pt-BR" altLang="pt-BR" sz="1800" baseline="-25000">
                      <a:latin typeface="Times New Roman" charset="0"/>
                    </a:endParaRPr>
                  </a:p>
                </p:txBody>
              </p:sp>
              <p:sp>
                <p:nvSpPr>
                  <p:cNvPr id="22576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3226"/>
                    <a:ext cx="24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22569" name="Freeform 45"/>
                <p:cNvSpPr>
                  <a:spLocks/>
                </p:cNvSpPr>
                <p:nvPr/>
              </p:nvSpPr>
              <p:spPr bwMode="auto">
                <a:xfrm>
                  <a:off x="3098" y="2391"/>
                  <a:ext cx="1122" cy="714"/>
                </a:xfrm>
                <a:custGeom>
                  <a:avLst/>
                  <a:gdLst>
                    <a:gd name="T0" fmla="*/ 536 w 1122"/>
                    <a:gd name="T1" fmla="*/ 181 h 1027"/>
                    <a:gd name="T2" fmla="*/ 565 w 1122"/>
                    <a:gd name="T3" fmla="*/ 158 h 1027"/>
                    <a:gd name="T4" fmla="*/ 591 w 1122"/>
                    <a:gd name="T5" fmla="*/ 133 h 1027"/>
                    <a:gd name="T6" fmla="*/ 620 w 1122"/>
                    <a:gd name="T7" fmla="*/ 107 h 1027"/>
                    <a:gd name="T8" fmla="*/ 655 w 1122"/>
                    <a:gd name="T9" fmla="*/ 81 h 1027"/>
                    <a:gd name="T10" fmla="*/ 684 w 1122"/>
                    <a:gd name="T11" fmla="*/ 58 h 1027"/>
                    <a:gd name="T12" fmla="*/ 712 w 1122"/>
                    <a:gd name="T13" fmla="*/ 37 h 1027"/>
                    <a:gd name="T14" fmla="*/ 744 w 1122"/>
                    <a:gd name="T15" fmla="*/ 20 h 1027"/>
                    <a:gd name="T16" fmla="*/ 770 w 1122"/>
                    <a:gd name="T17" fmla="*/ 9 h 1027"/>
                    <a:gd name="T18" fmla="*/ 802 w 1122"/>
                    <a:gd name="T19" fmla="*/ 1 h 1027"/>
                    <a:gd name="T20" fmla="*/ 824 w 1122"/>
                    <a:gd name="T21" fmla="*/ 0 h 1027"/>
                    <a:gd name="T22" fmla="*/ 850 w 1122"/>
                    <a:gd name="T23" fmla="*/ 0 h 1027"/>
                    <a:gd name="T24" fmla="*/ 872 w 1122"/>
                    <a:gd name="T25" fmla="*/ 6 h 1027"/>
                    <a:gd name="T26" fmla="*/ 904 w 1122"/>
                    <a:gd name="T27" fmla="*/ 15 h 1027"/>
                    <a:gd name="T28" fmla="*/ 940 w 1122"/>
                    <a:gd name="T29" fmla="*/ 33 h 1027"/>
                    <a:gd name="T30" fmla="*/ 968 w 1122"/>
                    <a:gd name="T31" fmla="*/ 55 h 1027"/>
                    <a:gd name="T32" fmla="*/ 997 w 1122"/>
                    <a:gd name="T33" fmla="*/ 77 h 1027"/>
                    <a:gd name="T34" fmla="*/ 1035 w 1122"/>
                    <a:gd name="T35" fmla="*/ 108 h 1027"/>
                    <a:gd name="T36" fmla="*/ 1063 w 1122"/>
                    <a:gd name="T37" fmla="*/ 133 h 1027"/>
                    <a:gd name="T38" fmla="*/ 1095 w 1122"/>
                    <a:gd name="T39" fmla="*/ 156 h 1027"/>
                    <a:gd name="T40" fmla="*/ 1111 w 1122"/>
                    <a:gd name="T41" fmla="*/ 170 h 1027"/>
                    <a:gd name="T42" fmla="*/ 1122 w 1122"/>
                    <a:gd name="T43" fmla="*/ 181 h 1027"/>
                    <a:gd name="T44" fmla="*/ 1122 w 1122"/>
                    <a:gd name="T45" fmla="*/ 345 h 1027"/>
                    <a:gd name="T46" fmla="*/ 0 w 1122"/>
                    <a:gd name="T47" fmla="*/ 345 h 1027"/>
                    <a:gd name="T48" fmla="*/ 125 w 1122"/>
                    <a:gd name="T49" fmla="*/ 340 h 1027"/>
                    <a:gd name="T50" fmla="*/ 188 w 1122"/>
                    <a:gd name="T51" fmla="*/ 334 h 1027"/>
                    <a:gd name="T52" fmla="*/ 236 w 1122"/>
                    <a:gd name="T53" fmla="*/ 330 h 1027"/>
                    <a:gd name="T54" fmla="*/ 274 w 1122"/>
                    <a:gd name="T55" fmla="*/ 322 h 1027"/>
                    <a:gd name="T56" fmla="*/ 303 w 1122"/>
                    <a:gd name="T57" fmla="*/ 315 h 1027"/>
                    <a:gd name="T58" fmla="*/ 346 w 1122"/>
                    <a:gd name="T59" fmla="*/ 300 h 1027"/>
                    <a:gd name="T60" fmla="*/ 380 w 1122"/>
                    <a:gd name="T61" fmla="*/ 287 h 1027"/>
                    <a:gd name="T62" fmla="*/ 413 w 1122"/>
                    <a:gd name="T63" fmla="*/ 270 h 1027"/>
                    <a:gd name="T64" fmla="*/ 444 w 1122"/>
                    <a:gd name="T65" fmla="*/ 252 h 1027"/>
                    <a:gd name="T66" fmla="*/ 490 w 1122"/>
                    <a:gd name="T67" fmla="*/ 222 h 1027"/>
                    <a:gd name="T68" fmla="*/ 536 w 1122"/>
                    <a:gd name="T69" fmla="*/ 181 h 102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122"/>
                    <a:gd name="T106" fmla="*/ 0 h 1027"/>
                    <a:gd name="T107" fmla="*/ 1122 w 1122"/>
                    <a:gd name="T108" fmla="*/ 1027 h 102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122" h="1027">
                      <a:moveTo>
                        <a:pt x="536" y="540"/>
                      </a:moveTo>
                      <a:lnTo>
                        <a:pt x="565" y="470"/>
                      </a:lnTo>
                      <a:lnTo>
                        <a:pt x="591" y="397"/>
                      </a:lnTo>
                      <a:lnTo>
                        <a:pt x="620" y="319"/>
                      </a:lnTo>
                      <a:lnTo>
                        <a:pt x="655" y="240"/>
                      </a:lnTo>
                      <a:lnTo>
                        <a:pt x="684" y="173"/>
                      </a:lnTo>
                      <a:lnTo>
                        <a:pt x="712" y="109"/>
                      </a:lnTo>
                      <a:lnTo>
                        <a:pt x="744" y="59"/>
                      </a:lnTo>
                      <a:lnTo>
                        <a:pt x="770" y="27"/>
                      </a:lnTo>
                      <a:lnTo>
                        <a:pt x="802" y="4"/>
                      </a:lnTo>
                      <a:lnTo>
                        <a:pt x="824" y="0"/>
                      </a:lnTo>
                      <a:lnTo>
                        <a:pt x="850" y="0"/>
                      </a:lnTo>
                      <a:lnTo>
                        <a:pt x="872" y="16"/>
                      </a:lnTo>
                      <a:lnTo>
                        <a:pt x="904" y="45"/>
                      </a:lnTo>
                      <a:lnTo>
                        <a:pt x="940" y="96"/>
                      </a:lnTo>
                      <a:lnTo>
                        <a:pt x="968" y="164"/>
                      </a:lnTo>
                      <a:lnTo>
                        <a:pt x="997" y="230"/>
                      </a:lnTo>
                      <a:lnTo>
                        <a:pt x="1035" y="323"/>
                      </a:lnTo>
                      <a:lnTo>
                        <a:pt x="1063" y="397"/>
                      </a:lnTo>
                      <a:lnTo>
                        <a:pt x="1095" y="463"/>
                      </a:lnTo>
                      <a:lnTo>
                        <a:pt x="1111" y="508"/>
                      </a:lnTo>
                      <a:lnTo>
                        <a:pt x="1122" y="538"/>
                      </a:lnTo>
                      <a:lnTo>
                        <a:pt x="1122" y="1026"/>
                      </a:lnTo>
                      <a:lnTo>
                        <a:pt x="0" y="1027"/>
                      </a:lnTo>
                      <a:lnTo>
                        <a:pt x="125" y="1013"/>
                      </a:lnTo>
                      <a:lnTo>
                        <a:pt x="188" y="996"/>
                      </a:lnTo>
                      <a:lnTo>
                        <a:pt x="236" y="982"/>
                      </a:lnTo>
                      <a:lnTo>
                        <a:pt x="274" y="958"/>
                      </a:lnTo>
                      <a:lnTo>
                        <a:pt x="303" y="936"/>
                      </a:lnTo>
                      <a:lnTo>
                        <a:pt x="346" y="895"/>
                      </a:lnTo>
                      <a:lnTo>
                        <a:pt x="380" y="854"/>
                      </a:lnTo>
                      <a:lnTo>
                        <a:pt x="413" y="806"/>
                      </a:lnTo>
                      <a:lnTo>
                        <a:pt x="444" y="751"/>
                      </a:lnTo>
                      <a:lnTo>
                        <a:pt x="490" y="660"/>
                      </a:lnTo>
                      <a:lnTo>
                        <a:pt x="536" y="54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graphicFrame>
              <p:nvGraphicFramePr>
                <p:cNvPr id="22570" name="Object 1034"/>
                <p:cNvGraphicFramePr>
                  <a:graphicFrameLocks noChangeAspect="1"/>
                </p:cNvGraphicFramePr>
                <p:nvPr/>
              </p:nvGraphicFramePr>
              <p:xfrm>
                <a:off x="4246" y="2948"/>
                <a:ext cx="171" cy="1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594" name="Equation" r:id="rId5" imgW="241091" imgH="177646" progId="Equation.DSMT4">
                        <p:embed/>
                      </p:oleObj>
                    </mc:Choice>
                    <mc:Fallback>
                      <p:oleObj name="Equation" r:id="rId5" imgW="241091" imgH="177646" progId="Equation.DSMT4">
                        <p:embed/>
                        <p:pic>
                          <p:nvPicPr>
                            <p:cNvPr id="0" name="Object 10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46" y="2948"/>
                              <a:ext cx="171" cy="1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71" name="Object 1035"/>
                <p:cNvGraphicFramePr>
                  <a:graphicFrameLocks noChangeAspect="1"/>
                </p:cNvGraphicFramePr>
                <p:nvPr/>
              </p:nvGraphicFramePr>
              <p:xfrm>
                <a:off x="3819" y="2683"/>
                <a:ext cx="224" cy="1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595" name="Equation" r:id="rId7" imgW="317087" imgH="177569" progId="Equation.DSMT4">
                        <p:embed/>
                      </p:oleObj>
                    </mc:Choice>
                    <mc:Fallback>
                      <p:oleObj name="Equation" r:id="rId7" imgW="317087" imgH="177569" progId="Equation.DSMT4">
                        <p:embed/>
                        <p:pic>
                          <p:nvPicPr>
                            <p:cNvPr id="0" name="Object 10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19" y="2683"/>
                              <a:ext cx="224" cy="1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2565" name="Group 69"/>
              <p:cNvGrpSpPr>
                <a:grpSpLocks/>
              </p:cNvGrpSpPr>
              <p:nvPr/>
            </p:nvGrpSpPr>
            <p:grpSpPr bwMode="auto">
              <a:xfrm>
                <a:off x="3947" y="1977"/>
                <a:ext cx="337" cy="301"/>
                <a:chOff x="3947" y="1977"/>
                <a:chExt cx="337" cy="301"/>
              </a:xfrm>
            </p:grpSpPr>
            <p:sp>
              <p:nvSpPr>
                <p:cNvPr id="22566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947" y="2165"/>
                  <a:ext cx="113" cy="11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567" name="Rectangle 63"/>
                <p:cNvSpPr>
                  <a:spLocks noChangeArrowheads="1"/>
                </p:cNvSpPr>
                <p:nvPr/>
              </p:nvSpPr>
              <p:spPr bwMode="auto">
                <a:xfrm>
                  <a:off x="4032" y="1977"/>
                  <a:ext cx="25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>
                      <a:latin typeface="Times New Roman" charset="0"/>
                    </a:rPr>
                    <a:t>H</a:t>
                  </a:r>
                  <a:r>
                    <a:rPr lang="pt-BR" altLang="pt-BR" sz="1600" baseline="-25000">
                      <a:latin typeface="Times New Roman" charset="0"/>
                    </a:rPr>
                    <a:t>0</a:t>
                  </a:r>
                </a:p>
              </p:txBody>
            </p:sp>
          </p:grpSp>
        </p:grpSp>
        <p:sp>
          <p:nvSpPr>
            <p:cNvPr id="22562" name="AutoShape 52"/>
            <p:cNvSpPr>
              <a:spLocks/>
            </p:cNvSpPr>
            <p:nvPr/>
          </p:nvSpPr>
          <p:spPr bwMode="auto">
            <a:xfrm rot="5400000">
              <a:off x="5616575" y="3182175"/>
              <a:ext cx="152400" cy="2000250"/>
            </a:xfrm>
            <a:prstGeom prst="rightBrace">
              <a:avLst>
                <a:gd name="adj1" fmla="val 10937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2563" name="Text Box 53"/>
            <p:cNvSpPr txBox="1">
              <a:spLocks noChangeArrowheads="1"/>
            </p:cNvSpPr>
            <p:nvPr/>
          </p:nvSpPr>
          <p:spPr bwMode="auto">
            <a:xfrm>
              <a:off x="5203825" y="4247387"/>
              <a:ext cx="9715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/>
                <a:t>aceitação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/>
                <a:t>de </a:t>
              </a:r>
              <a:r>
                <a:rPr lang="pt-BR" altLang="pt-BR" sz="1400">
                  <a:latin typeface="Times New Roman" charset="0"/>
                </a:rPr>
                <a:t>H</a:t>
              </a:r>
              <a:r>
                <a:rPr lang="pt-BR" altLang="pt-BR" sz="1400" baseline="-25000">
                  <a:latin typeface="Times New Roman" charset="0"/>
                </a:rPr>
                <a:t>0</a:t>
              </a:r>
              <a:r>
                <a:rPr lang="pt-BR" altLang="pt-BR" sz="1400"/>
                <a:t> </a:t>
              </a:r>
            </a:p>
          </p:txBody>
        </p:sp>
      </p:grpSp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Cálculo do erro tipo II (erro </a:t>
            </a:r>
            <a:r>
              <a:rPr lang="pt-BR" i="1" dirty="0">
                <a:sym typeface="Symbol"/>
              </a:rPr>
              <a:t></a:t>
            </a:r>
            <a:r>
              <a:rPr lang="pt-BR" dirty="0"/>
              <a:t>)</a:t>
            </a:r>
          </a:p>
        </p:txBody>
      </p:sp>
      <p:graphicFrame>
        <p:nvGraphicFramePr>
          <p:cNvPr id="22532" name="Object 1026"/>
          <p:cNvGraphicFramePr>
            <a:graphicFrameLocks noChangeAspect="1"/>
          </p:cNvGraphicFramePr>
          <p:nvPr/>
        </p:nvGraphicFramePr>
        <p:xfrm>
          <a:off x="914400" y="4770438"/>
          <a:ext cx="2741613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Equation" r:id="rId9" imgW="1917700" imgH="241300" progId="Equation.DSMT4">
                  <p:embed/>
                </p:oleObj>
              </mc:Choice>
              <mc:Fallback>
                <p:oleObj name="Equation" r:id="rId9" imgW="1917700" imgH="2413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70438"/>
                        <a:ext cx="2741613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816600" y="1404938"/>
            <a:ext cx="3217863" cy="2205037"/>
            <a:chOff x="3664" y="1977"/>
            <a:chExt cx="2027" cy="1389"/>
          </a:xfrm>
        </p:grpSpPr>
        <p:grpSp>
          <p:nvGrpSpPr>
            <p:cNvPr id="22552" name="Group 70"/>
            <p:cNvGrpSpPr>
              <a:grpSpLocks/>
            </p:cNvGrpSpPr>
            <p:nvPr/>
          </p:nvGrpSpPr>
          <p:grpSpPr bwMode="auto">
            <a:xfrm>
              <a:off x="4704" y="1977"/>
              <a:ext cx="348" cy="301"/>
              <a:chOff x="4704" y="1977"/>
              <a:chExt cx="348" cy="301"/>
            </a:xfrm>
          </p:grpSpPr>
          <p:sp>
            <p:nvSpPr>
              <p:cNvPr id="22559" name="Line 57"/>
              <p:cNvSpPr>
                <a:spLocks noChangeShapeType="1"/>
              </p:cNvSpPr>
              <p:nvPr/>
            </p:nvSpPr>
            <p:spPr bwMode="auto">
              <a:xfrm flipH="1">
                <a:off x="4704" y="2165"/>
                <a:ext cx="113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60" name="Rectangle 64"/>
              <p:cNvSpPr>
                <a:spLocks noChangeArrowheads="1"/>
              </p:cNvSpPr>
              <p:nvPr/>
            </p:nvSpPr>
            <p:spPr bwMode="auto">
              <a:xfrm>
                <a:off x="4800" y="1977"/>
                <a:ext cx="2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charset="0"/>
                  </a:rPr>
                  <a:t>H</a:t>
                </a:r>
                <a:r>
                  <a:rPr lang="pt-BR" altLang="pt-BR" sz="1600" baseline="-25000">
                    <a:latin typeface="Times New Roman" charset="0"/>
                  </a:rPr>
                  <a:t>1</a:t>
                </a:r>
              </a:p>
            </p:txBody>
          </p:sp>
        </p:grpSp>
        <p:grpSp>
          <p:nvGrpSpPr>
            <p:cNvPr id="22553" name="Group 50"/>
            <p:cNvGrpSpPr>
              <a:grpSpLocks/>
            </p:cNvGrpSpPr>
            <p:nvPr/>
          </p:nvGrpSpPr>
          <p:grpSpPr bwMode="auto">
            <a:xfrm>
              <a:off x="3664" y="2391"/>
              <a:ext cx="2027" cy="975"/>
              <a:chOff x="2880" y="3178"/>
              <a:chExt cx="2027" cy="975"/>
            </a:xfrm>
          </p:grpSpPr>
          <p:sp>
            <p:nvSpPr>
              <p:cNvPr id="22554" name="Text Box 51"/>
              <p:cNvSpPr txBox="1">
                <a:spLocks noChangeArrowheads="1"/>
              </p:cNvSpPr>
              <p:nvPr/>
            </p:nvSpPr>
            <p:spPr bwMode="auto">
              <a:xfrm>
                <a:off x="2880" y="3861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800">
                  <a:latin typeface="Times New Roman" charset="0"/>
                </a:endParaRPr>
              </a:p>
            </p:txBody>
          </p:sp>
          <p:sp>
            <p:nvSpPr>
              <p:cNvPr id="22555" name="Text Box 52"/>
              <p:cNvSpPr txBox="1">
                <a:spLocks noChangeArrowheads="1"/>
              </p:cNvSpPr>
              <p:nvPr/>
            </p:nvSpPr>
            <p:spPr bwMode="auto">
              <a:xfrm>
                <a:off x="4608" y="3859"/>
                <a:ext cx="2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+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  <p:sp>
            <p:nvSpPr>
              <p:cNvPr id="22556" name="Text Box 53"/>
              <p:cNvSpPr txBox="1">
                <a:spLocks noChangeArrowheads="1"/>
              </p:cNvSpPr>
              <p:nvPr/>
            </p:nvSpPr>
            <p:spPr bwMode="auto">
              <a:xfrm>
                <a:off x="3719" y="3920"/>
                <a:ext cx="26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12</a:t>
                </a:r>
                <a:endParaRPr lang="pt-BR" altLang="pt-BR" sz="1800" baseline="-25000">
                  <a:latin typeface="Times New Roman" charset="0"/>
                </a:endParaRPr>
              </a:p>
            </p:txBody>
          </p:sp>
          <p:sp>
            <p:nvSpPr>
              <p:cNvPr id="22557" name="Line 54"/>
              <p:cNvSpPr>
                <a:spLocks noChangeShapeType="1"/>
              </p:cNvSpPr>
              <p:nvPr/>
            </p:nvSpPr>
            <p:spPr bwMode="auto">
              <a:xfrm>
                <a:off x="2908" y="3895"/>
                <a:ext cx="19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58" name="Freeform 55"/>
              <p:cNvSpPr>
                <a:spLocks/>
              </p:cNvSpPr>
              <p:nvPr/>
            </p:nvSpPr>
            <p:spPr bwMode="auto">
              <a:xfrm>
                <a:off x="3043" y="3178"/>
                <a:ext cx="1668" cy="710"/>
              </a:xfrm>
              <a:custGeom>
                <a:avLst/>
                <a:gdLst>
                  <a:gd name="T0" fmla="*/ 0 w 1668"/>
                  <a:gd name="T1" fmla="*/ 339 h 1027"/>
                  <a:gd name="T2" fmla="*/ 75 w 1668"/>
                  <a:gd name="T3" fmla="*/ 338 h 1027"/>
                  <a:gd name="T4" fmla="*/ 132 w 1668"/>
                  <a:gd name="T5" fmla="*/ 336 h 1027"/>
                  <a:gd name="T6" fmla="*/ 180 w 1668"/>
                  <a:gd name="T7" fmla="*/ 332 h 1027"/>
                  <a:gd name="T8" fmla="*/ 233 w 1668"/>
                  <a:gd name="T9" fmla="*/ 327 h 1027"/>
                  <a:gd name="T10" fmla="*/ 303 w 1668"/>
                  <a:gd name="T11" fmla="*/ 314 h 1027"/>
                  <a:gd name="T12" fmla="*/ 353 w 1668"/>
                  <a:gd name="T13" fmla="*/ 298 h 1027"/>
                  <a:gd name="T14" fmla="*/ 387 w 1668"/>
                  <a:gd name="T15" fmla="*/ 286 h 1027"/>
                  <a:gd name="T16" fmla="*/ 427 w 1668"/>
                  <a:gd name="T17" fmla="*/ 263 h 1027"/>
                  <a:gd name="T18" fmla="*/ 466 w 1668"/>
                  <a:gd name="T19" fmla="*/ 239 h 1027"/>
                  <a:gd name="T20" fmla="*/ 509 w 1668"/>
                  <a:gd name="T21" fmla="*/ 209 h 1027"/>
                  <a:gd name="T22" fmla="*/ 550 w 1668"/>
                  <a:gd name="T23" fmla="*/ 175 h 1027"/>
                  <a:gd name="T24" fmla="*/ 619 w 1668"/>
                  <a:gd name="T25" fmla="*/ 115 h 1027"/>
                  <a:gd name="T26" fmla="*/ 663 w 1668"/>
                  <a:gd name="T27" fmla="*/ 78 h 1027"/>
                  <a:gd name="T28" fmla="*/ 708 w 1668"/>
                  <a:gd name="T29" fmla="*/ 46 h 1027"/>
                  <a:gd name="T30" fmla="*/ 751 w 1668"/>
                  <a:gd name="T31" fmla="*/ 21 h 1027"/>
                  <a:gd name="T32" fmla="*/ 778 w 1668"/>
                  <a:gd name="T33" fmla="*/ 10 h 1027"/>
                  <a:gd name="T34" fmla="*/ 811 w 1668"/>
                  <a:gd name="T35" fmla="*/ 2 h 1027"/>
                  <a:gd name="T36" fmla="*/ 838 w 1668"/>
                  <a:gd name="T37" fmla="*/ 0 h 1027"/>
                  <a:gd name="T38" fmla="*/ 874 w 1668"/>
                  <a:gd name="T39" fmla="*/ 3 h 1027"/>
                  <a:gd name="T40" fmla="*/ 905 w 1668"/>
                  <a:gd name="T41" fmla="*/ 15 h 1027"/>
                  <a:gd name="T42" fmla="*/ 931 w 1668"/>
                  <a:gd name="T43" fmla="*/ 24 h 1027"/>
                  <a:gd name="T44" fmla="*/ 953 w 1668"/>
                  <a:gd name="T45" fmla="*/ 39 h 1027"/>
                  <a:gd name="T46" fmla="*/ 984 w 1668"/>
                  <a:gd name="T47" fmla="*/ 58 h 1027"/>
                  <a:gd name="T48" fmla="*/ 1013 w 1668"/>
                  <a:gd name="T49" fmla="*/ 82 h 1027"/>
                  <a:gd name="T50" fmla="*/ 1047 w 1668"/>
                  <a:gd name="T51" fmla="*/ 109 h 1027"/>
                  <a:gd name="T52" fmla="*/ 1083 w 1668"/>
                  <a:gd name="T53" fmla="*/ 140 h 1027"/>
                  <a:gd name="T54" fmla="*/ 1123 w 1668"/>
                  <a:gd name="T55" fmla="*/ 175 h 1027"/>
                  <a:gd name="T56" fmla="*/ 1157 w 1668"/>
                  <a:gd name="T57" fmla="*/ 201 h 1027"/>
                  <a:gd name="T58" fmla="*/ 1191 w 1668"/>
                  <a:gd name="T59" fmla="*/ 227 h 1027"/>
                  <a:gd name="T60" fmla="*/ 1227 w 1668"/>
                  <a:gd name="T61" fmla="*/ 250 h 1027"/>
                  <a:gd name="T62" fmla="*/ 1263 w 1668"/>
                  <a:gd name="T63" fmla="*/ 272 h 1027"/>
                  <a:gd name="T64" fmla="*/ 1303 w 1668"/>
                  <a:gd name="T65" fmla="*/ 290 h 1027"/>
                  <a:gd name="T66" fmla="*/ 1339 w 1668"/>
                  <a:gd name="T67" fmla="*/ 303 h 1027"/>
                  <a:gd name="T68" fmla="*/ 1380 w 1668"/>
                  <a:gd name="T69" fmla="*/ 315 h 1027"/>
                  <a:gd name="T70" fmla="*/ 1423 w 1668"/>
                  <a:gd name="T71" fmla="*/ 324 h 1027"/>
                  <a:gd name="T72" fmla="*/ 1476 w 1668"/>
                  <a:gd name="T73" fmla="*/ 330 h 1027"/>
                  <a:gd name="T74" fmla="*/ 1534 w 1668"/>
                  <a:gd name="T75" fmla="*/ 335 h 1027"/>
                  <a:gd name="T76" fmla="*/ 1594 w 1668"/>
                  <a:gd name="T77" fmla="*/ 338 h 1027"/>
                  <a:gd name="T78" fmla="*/ 1668 w 1668"/>
                  <a:gd name="T79" fmla="*/ 339 h 102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668"/>
                  <a:gd name="T121" fmla="*/ 0 h 1027"/>
                  <a:gd name="T122" fmla="*/ 1668 w 1668"/>
                  <a:gd name="T123" fmla="*/ 1027 h 102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668" h="1027">
                    <a:moveTo>
                      <a:pt x="0" y="1027"/>
                    </a:moveTo>
                    <a:lnTo>
                      <a:pt x="75" y="1022"/>
                    </a:lnTo>
                    <a:lnTo>
                      <a:pt x="132" y="1017"/>
                    </a:lnTo>
                    <a:lnTo>
                      <a:pt x="180" y="1005"/>
                    </a:lnTo>
                    <a:lnTo>
                      <a:pt x="233" y="989"/>
                    </a:lnTo>
                    <a:lnTo>
                      <a:pt x="303" y="950"/>
                    </a:lnTo>
                    <a:lnTo>
                      <a:pt x="353" y="902"/>
                    </a:lnTo>
                    <a:lnTo>
                      <a:pt x="387" y="864"/>
                    </a:lnTo>
                    <a:lnTo>
                      <a:pt x="427" y="797"/>
                    </a:lnTo>
                    <a:lnTo>
                      <a:pt x="466" y="725"/>
                    </a:lnTo>
                    <a:lnTo>
                      <a:pt x="509" y="633"/>
                    </a:lnTo>
                    <a:lnTo>
                      <a:pt x="550" y="530"/>
                    </a:lnTo>
                    <a:lnTo>
                      <a:pt x="619" y="350"/>
                    </a:lnTo>
                    <a:lnTo>
                      <a:pt x="663" y="237"/>
                    </a:lnTo>
                    <a:lnTo>
                      <a:pt x="708" y="141"/>
                    </a:lnTo>
                    <a:lnTo>
                      <a:pt x="751" y="65"/>
                    </a:lnTo>
                    <a:lnTo>
                      <a:pt x="778" y="31"/>
                    </a:lnTo>
                    <a:lnTo>
                      <a:pt x="811" y="7"/>
                    </a:lnTo>
                    <a:lnTo>
                      <a:pt x="838" y="0"/>
                    </a:lnTo>
                    <a:lnTo>
                      <a:pt x="874" y="9"/>
                    </a:lnTo>
                    <a:lnTo>
                      <a:pt x="905" y="43"/>
                    </a:lnTo>
                    <a:lnTo>
                      <a:pt x="931" y="72"/>
                    </a:lnTo>
                    <a:lnTo>
                      <a:pt x="953" y="120"/>
                    </a:lnTo>
                    <a:lnTo>
                      <a:pt x="984" y="177"/>
                    </a:lnTo>
                    <a:lnTo>
                      <a:pt x="1013" y="249"/>
                    </a:lnTo>
                    <a:lnTo>
                      <a:pt x="1047" y="331"/>
                    </a:lnTo>
                    <a:lnTo>
                      <a:pt x="1083" y="422"/>
                    </a:lnTo>
                    <a:lnTo>
                      <a:pt x="1123" y="530"/>
                    </a:lnTo>
                    <a:lnTo>
                      <a:pt x="1157" y="609"/>
                    </a:lnTo>
                    <a:lnTo>
                      <a:pt x="1191" y="689"/>
                    </a:lnTo>
                    <a:lnTo>
                      <a:pt x="1227" y="758"/>
                    </a:lnTo>
                    <a:lnTo>
                      <a:pt x="1263" y="823"/>
                    </a:lnTo>
                    <a:lnTo>
                      <a:pt x="1303" y="876"/>
                    </a:lnTo>
                    <a:lnTo>
                      <a:pt x="1339" y="917"/>
                    </a:lnTo>
                    <a:lnTo>
                      <a:pt x="1380" y="953"/>
                    </a:lnTo>
                    <a:lnTo>
                      <a:pt x="1423" y="979"/>
                    </a:lnTo>
                    <a:lnTo>
                      <a:pt x="1476" y="1001"/>
                    </a:lnTo>
                    <a:lnTo>
                      <a:pt x="1534" y="1015"/>
                    </a:lnTo>
                    <a:lnTo>
                      <a:pt x="1594" y="1022"/>
                    </a:lnTo>
                    <a:lnTo>
                      <a:pt x="1668" y="1027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76187" name="Freeform 59"/>
          <p:cNvSpPr>
            <a:spLocks/>
          </p:cNvSpPr>
          <p:nvPr/>
        </p:nvSpPr>
        <p:spPr bwMode="auto">
          <a:xfrm>
            <a:off x="6069013" y="2990850"/>
            <a:ext cx="628650" cy="206375"/>
          </a:xfrm>
          <a:custGeom>
            <a:avLst/>
            <a:gdLst>
              <a:gd name="T0" fmla="*/ 0 w 396"/>
              <a:gd name="T1" fmla="*/ 2147483647 h 173"/>
              <a:gd name="T2" fmla="*/ 2147483647 w 396"/>
              <a:gd name="T3" fmla="*/ 2147483647 h 173"/>
              <a:gd name="T4" fmla="*/ 2147483647 w 396"/>
              <a:gd name="T5" fmla="*/ 2147483647 h 173"/>
              <a:gd name="T6" fmla="*/ 2147483647 w 396"/>
              <a:gd name="T7" fmla="*/ 2147483647 h 173"/>
              <a:gd name="T8" fmla="*/ 2147483647 w 396"/>
              <a:gd name="T9" fmla="*/ 2147483647 h 173"/>
              <a:gd name="T10" fmla="*/ 2147483647 w 396"/>
              <a:gd name="T11" fmla="*/ 2147483647 h 173"/>
              <a:gd name="T12" fmla="*/ 2147483647 w 396"/>
              <a:gd name="T13" fmla="*/ 0 h 173"/>
              <a:gd name="T14" fmla="*/ 2147483647 w 396"/>
              <a:gd name="T15" fmla="*/ 2147483647 h 173"/>
              <a:gd name="T16" fmla="*/ 0 w 396"/>
              <a:gd name="T17" fmla="*/ 2147483647 h 1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96"/>
              <a:gd name="T28" fmla="*/ 0 h 173"/>
              <a:gd name="T29" fmla="*/ 396 w 396"/>
              <a:gd name="T30" fmla="*/ 173 h 1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96" h="173">
                <a:moveTo>
                  <a:pt x="0" y="170"/>
                </a:moveTo>
                <a:lnTo>
                  <a:pt x="94" y="161"/>
                </a:lnTo>
                <a:lnTo>
                  <a:pt x="173" y="149"/>
                </a:lnTo>
                <a:lnTo>
                  <a:pt x="240" y="127"/>
                </a:lnTo>
                <a:lnTo>
                  <a:pt x="303" y="91"/>
                </a:lnTo>
                <a:lnTo>
                  <a:pt x="358" y="45"/>
                </a:lnTo>
                <a:lnTo>
                  <a:pt x="396" y="0"/>
                </a:lnTo>
                <a:lnTo>
                  <a:pt x="396" y="173"/>
                </a:lnTo>
                <a:lnTo>
                  <a:pt x="0" y="17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0" name="Group 94"/>
          <p:cNvGrpSpPr>
            <a:grpSpLocks/>
          </p:cNvGrpSpPr>
          <p:nvPr/>
        </p:nvGrpSpPr>
        <p:grpSpPr bwMode="auto">
          <a:xfrm>
            <a:off x="6172200" y="2762250"/>
            <a:ext cx="457200" cy="381000"/>
            <a:chOff x="3888" y="2832"/>
            <a:chExt cx="288" cy="240"/>
          </a:xfrm>
        </p:grpSpPr>
        <p:sp>
          <p:nvSpPr>
            <p:cNvPr id="22550" name="Rectangle 92"/>
            <p:cNvSpPr>
              <a:spLocks noChangeArrowheads="1"/>
            </p:cNvSpPr>
            <p:nvPr/>
          </p:nvSpPr>
          <p:spPr bwMode="auto">
            <a:xfrm>
              <a:off x="3888" y="2832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sym typeface="Symbol" pitchFamily="18" charset="2"/>
                </a:rPr>
                <a:t></a:t>
              </a:r>
            </a:p>
          </p:txBody>
        </p:sp>
        <p:sp>
          <p:nvSpPr>
            <p:cNvPr id="22551" name="Line 93"/>
            <p:cNvSpPr>
              <a:spLocks noChangeShapeType="1"/>
            </p:cNvSpPr>
            <p:nvPr/>
          </p:nvSpPr>
          <p:spPr bwMode="auto">
            <a:xfrm flipH="1" flipV="1">
              <a:off x="4033" y="2976"/>
              <a:ext cx="143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274435" name="Object 1027"/>
          <p:cNvGraphicFramePr>
            <a:graphicFrameLocks noChangeAspect="1"/>
          </p:cNvGraphicFramePr>
          <p:nvPr/>
        </p:nvGraphicFramePr>
        <p:xfrm>
          <a:off x="914400" y="5272088"/>
          <a:ext cx="24145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Equation" r:id="rId11" imgW="1689100" imgH="228600" progId="Equation.DSMT4">
                  <p:embed/>
                </p:oleObj>
              </mc:Choice>
              <mc:Fallback>
                <p:oleObj name="Equation" r:id="rId11" imgW="1689100" imgH="2286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72088"/>
                        <a:ext cx="241458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6" name="Object 1028"/>
          <p:cNvGraphicFramePr>
            <a:graphicFrameLocks noChangeAspect="1"/>
          </p:cNvGraphicFramePr>
          <p:nvPr/>
        </p:nvGraphicFramePr>
        <p:xfrm>
          <a:off x="947738" y="6092825"/>
          <a:ext cx="18891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13" imgW="1320227" imgH="203112" progId="Equation.DSMT4">
                  <p:embed/>
                </p:oleObj>
              </mc:Choice>
              <mc:Fallback>
                <p:oleObj name="Equation" r:id="rId13" imgW="1320227" imgH="203112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6092825"/>
                        <a:ext cx="18891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7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449153"/>
              </p:ext>
            </p:extLst>
          </p:nvPr>
        </p:nvGraphicFramePr>
        <p:xfrm>
          <a:off x="2868786" y="6092825"/>
          <a:ext cx="29273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Equation" r:id="rId15" imgW="2044440" imgH="203040" progId="Equation.DSMT4">
                  <p:embed/>
                </p:oleObj>
              </mc:Choice>
              <mc:Fallback>
                <p:oleObj name="Equation" r:id="rId15" imgW="2044440" imgH="20304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786" y="6092825"/>
                        <a:ext cx="29273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4"/>
          <p:cNvSpPr txBox="1">
            <a:spLocks noChangeArrowheads="1"/>
          </p:cNvSpPr>
          <p:nvPr/>
        </p:nvSpPr>
        <p:spPr bwMode="auto">
          <a:xfrm>
            <a:off x="685800" y="1447800"/>
            <a:ext cx="7696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Agora, considerando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/>
              <a:t> = 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pt-BR" altLang="pt-BR" sz="1600" dirty="0"/>
              <a:t> </a:t>
            </a:r>
          </a:p>
        </p:txBody>
      </p:sp>
      <p:sp>
        <p:nvSpPr>
          <p:cNvPr id="22540" name="Text Box 5"/>
          <p:cNvSpPr txBox="1">
            <a:spLocks noChangeArrowheads="1"/>
          </p:cNvSpPr>
          <p:nvPr/>
        </p:nvSpPr>
        <p:spPr bwMode="auto">
          <a:xfrm>
            <a:off x="914400" y="2133600"/>
            <a:ext cx="3124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: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12</a:t>
            </a:r>
            <a:endParaRPr lang="pt-BR" altLang="pt-BR" sz="1600"/>
          </a:p>
        </p:txBody>
      </p:sp>
      <p:sp>
        <p:nvSpPr>
          <p:cNvPr id="22541" name="Text Box 30"/>
          <p:cNvSpPr txBox="1">
            <a:spLocks noChangeArrowheads="1"/>
          </p:cNvSpPr>
          <p:nvPr/>
        </p:nvSpPr>
        <p:spPr bwMode="auto">
          <a:xfrm>
            <a:off x="914400" y="286385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itchFamily="18" charset="2"/>
              <a:buNone/>
            </a:pPr>
            <a:r>
              <a:rPr lang="pt-BR" altLang="pt-BR" sz="1600" i="1">
                <a:sym typeface="Symbol" pitchFamily="18" charset="2"/>
              </a:rPr>
              <a:t></a:t>
            </a:r>
            <a:r>
              <a:rPr lang="pt-BR" altLang="pt-BR" sz="1600">
                <a:latin typeface="Times New Roman" charset="0"/>
              </a:rPr>
              <a:t> = </a:t>
            </a:r>
            <a:r>
              <a:rPr lang="pt-BR" altLang="pt-BR" sz="1600" i="1">
                <a:latin typeface="Times New Roman" charset="0"/>
              </a:rPr>
              <a:t>P</a:t>
            </a:r>
            <a:r>
              <a:rPr lang="pt-BR" altLang="pt-BR" sz="1600">
                <a:latin typeface="Times New Roman" charset="0"/>
              </a:rPr>
              <a:t>(aceitar 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/ H</a:t>
            </a:r>
            <a:r>
              <a:rPr lang="pt-BR" altLang="pt-BR" sz="1600" baseline="-25000">
                <a:latin typeface="Times New Roman" charset="0"/>
              </a:rPr>
              <a:t>1</a:t>
            </a:r>
            <a:r>
              <a:rPr lang="pt-BR" altLang="pt-BR" sz="1600">
                <a:latin typeface="Times New Roman" charset="0"/>
              </a:rPr>
              <a:t> é verdadeiro)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A8230-43A5-4E4D-9391-0DC18E80DBE7}" type="slidenum">
              <a:rPr lang="pt-BR"/>
              <a:pPr>
                <a:defRPr/>
              </a:pPr>
              <a:t>25</a:t>
            </a:fld>
            <a:endParaRPr lang="pt-BR"/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4346575" y="6381750"/>
            <a:ext cx="437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Mas, e para outras hipóteses alternativas?</a:t>
            </a:r>
          </a:p>
        </p:txBody>
      </p:sp>
      <p:grpSp>
        <p:nvGrpSpPr>
          <p:cNvPr id="22544" name="Grupo 4"/>
          <p:cNvGrpSpPr>
            <a:grpSpLocks/>
          </p:cNvGrpSpPr>
          <p:nvPr/>
        </p:nvGrpSpPr>
        <p:grpSpPr bwMode="auto">
          <a:xfrm>
            <a:off x="6157913" y="3244850"/>
            <a:ext cx="1052512" cy="904875"/>
            <a:chOff x="7862198" y="4699749"/>
            <a:chExt cx="1053202" cy="903864"/>
          </a:xfrm>
        </p:grpSpPr>
        <p:graphicFrame>
          <p:nvGraphicFramePr>
            <p:cNvPr id="22548" name="Object 1026"/>
            <p:cNvGraphicFramePr>
              <a:graphicFrameLocks noChangeAspect="1"/>
            </p:cNvGraphicFramePr>
            <p:nvPr/>
          </p:nvGraphicFramePr>
          <p:xfrm>
            <a:off x="7862198" y="5309349"/>
            <a:ext cx="1053202" cy="294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0" name="Equation" r:id="rId17" imgW="863225" imgH="241195" progId="Equation.DSMT4">
                    <p:embed/>
                  </p:oleObj>
                </mc:Choice>
                <mc:Fallback>
                  <p:oleObj name="Equation" r:id="rId17" imgW="863225" imgH="241195" progId="Equation.DSMT4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2198" y="5309349"/>
                          <a:ext cx="1053202" cy="294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9" name="Line 66"/>
            <p:cNvSpPr>
              <a:spLocks noChangeShapeType="1"/>
            </p:cNvSpPr>
            <p:nvPr/>
          </p:nvSpPr>
          <p:spPr bwMode="auto">
            <a:xfrm flipV="1">
              <a:off x="8388799" y="4699749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22545" name="Objeto 10"/>
          <p:cNvGraphicFramePr>
            <a:graphicFrameLocks noChangeAspect="1"/>
          </p:cNvGraphicFramePr>
          <p:nvPr/>
        </p:nvGraphicFramePr>
        <p:xfrm>
          <a:off x="914400" y="3351213"/>
          <a:ext cx="259556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Equation" r:id="rId19" imgW="1816100" imgH="228600" progId="Equation.DSMT4">
                  <p:embed/>
                </p:oleObj>
              </mc:Choice>
              <mc:Fallback>
                <p:oleObj name="Equation" r:id="rId19" imgW="1816100" imgH="228600" progId="Equation.DSMT4">
                  <p:embed/>
                  <p:pic>
                    <p:nvPicPr>
                      <p:cNvPr id="0" name="Obje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1213"/>
                        <a:ext cx="2595563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to 11"/>
          <p:cNvGraphicFramePr>
            <a:graphicFrameLocks noChangeAspect="1"/>
          </p:cNvGraphicFramePr>
          <p:nvPr/>
        </p:nvGraphicFramePr>
        <p:xfrm>
          <a:off x="914400" y="3789363"/>
          <a:ext cx="305117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Equation" r:id="rId21" imgW="2133600" imgH="596900" progId="Equation.DSMT4">
                  <p:embed/>
                </p:oleObj>
              </mc:Choice>
              <mc:Fallback>
                <p:oleObj name="Equation" r:id="rId21" imgW="2133600" imgH="596900" progId="Equation.DSMT4">
                  <p:embed/>
                  <p:pic>
                    <p:nvPicPr>
                      <p:cNvPr id="0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89363"/>
                        <a:ext cx="305117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27"/>
          <p:cNvGraphicFramePr>
            <a:graphicFrameLocks noChangeAspect="1"/>
          </p:cNvGraphicFramePr>
          <p:nvPr/>
        </p:nvGraphicFramePr>
        <p:xfrm>
          <a:off x="3348038" y="5157788"/>
          <a:ext cx="23590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Equation" r:id="rId23" imgW="1651000" imgH="596900" progId="Equation.DSMT4">
                  <p:embed/>
                </p:oleObj>
              </mc:Choice>
              <mc:Fallback>
                <p:oleObj name="Equation" r:id="rId23" imgW="1651000" imgH="5969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157788"/>
                        <a:ext cx="23590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5043323" y="6075905"/>
            <a:ext cx="744249" cy="305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87" grpId="0" animBg="1"/>
      <p:bldP spid="44" grpId="0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108200"/>
            <a:ext cx="4572000" cy="31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Cálculo do erro tipo II (erro </a:t>
            </a:r>
            <a:r>
              <a:rPr lang="pt-BR" i="1" dirty="0">
                <a:sym typeface="Symbol"/>
              </a:rPr>
              <a:t></a:t>
            </a:r>
            <a:r>
              <a:rPr lang="pt-BR" dirty="0"/>
              <a:t>)</a:t>
            </a: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684213" y="5013176"/>
            <a:ext cx="820896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Este resultado indica que há uma alta probabilidade de se aceitar erroneamente a hipótese de que a média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/>
              <a:t> é igual a 10, mesmo sendo, de fato, a média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/>
              <a:t> igual a 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Mas como diminuir este erro, conservando-se o mesmo nível de significância (</a:t>
            </a:r>
            <a:r>
              <a:rPr lang="pt-BR" altLang="pt-BR" sz="1600" i="1" dirty="0">
                <a:sym typeface="Symbol" pitchFamily="18" charset="2"/>
              </a:rPr>
              <a:t></a:t>
            </a:r>
            <a:r>
              <a:rPr lang="pt-BR" altLang="pt-BR" sz="1600" dirty="0"/>
              <a:t>)?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&lt;&lt; aumentando-se o tamanho da amostra! &gt;&gt;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914400" y="2133600"/>
            <a:ext cx="3124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>
                <a:latin typeface="Times New Roman" charset="0"/>
              </a:rPr>
              <a:t> :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 dirty="0">
                <a:sym typeface="Symbol" pitchFamily="18" charset="2"/>
              </a:rPr>
              <a:t> </a:t>
            </a:r>
            <a:r>
              <a:rPr lang="pt-BR" altLang="pt-BR" sz="1600" i="1" dirty="0">
                <a:solidFill>
                  <a:srgbClr val="FF0000"/>
                </a:solidFill>
                <a:sym typeface="Symbol" pitchFamily="18" charset="2"/>
              </a:rPr>
              <a:t></a:t>
            </a:r>
            <a:r>
              <a:rPr lang="pt-BR" altLang="pt-BR" sz="1600" dirty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 = 11</a:t>
            </a:r>
            <a:endParaRPr lang="pt-BR" altLang="pt-BR" sz="1600" dirty="0">
              <a:solidFill>
                <a:srgbClr val="FF0000"/>
              </a:solidFill>
            </a:endParaRPr>
          </a:p>
        </p:txBody>
      </p:sp>
      <p:sp>
        <p:nvSpPr>
          <p:cNvPr id="23558" name="Text Box 30"/>
          <p:cNvSpPr txBox="1">
            <a:spLocks noChangeArrowheads="1"/>
          </p:cNvSpPr>
          <p:nvPr/>
        </p:nvSpPr>
        <p:spPr bwMode="auto">
          <a:xfrm>
            <a:off x="914400" y="286385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itchFamily="18" charset="2"/>
              <a:buNone/>
            </a:pPr>
            <a:r>
              <a:rPr lang="pt-BR" altLang="pt-BR" sz="1600" i="1">
                <a:sym typeface="Symbol" pitchFamily="18" charset="2"/>
              </a:rPr>
              <a:t></a:t>
            </a:r>
            <a:r>
              <a:rPr lang="pt-BR" altLang="pt-BR" sz="1600">
                <a:latin typeface="Times New Roman" charset="0"/>
              </a:rPr>
              <a:t> = </a:t>
            </a:r>
            <a:r>
              <a:rPr lang="pt-BR" altLang="pt-BR" sz="1600" i="1">
                <a:latin typeface="Times New Roman" charset="0"/>
              </a:rPr>
              <a:t>P</a:t>
            </a:r>
            <a:r>
              <a:rPr lang="pt-BR" altLang="pt-BR" sz="1600">
                <a:latin typeface="Times New Roman" charset="0"/>
              </a:rPr>
              <a:t>(aceitar 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/ H</a:t>
            </a:r>
            <a:r>
              <a:rPr lang="pt-BR" altLang="pt-BR" sz="1600" baseline="-25000">
                <a:latin typeface="Times New Roman" charset="0"/>
              </a:rPr>
              <a:t>1</a:t>
            </a:r>
            <a:r>
              <a:rPr lang="pt-BR" altLang="pt-BR" sz="1600">
                <a:latin typeface="Times New Roman" charset="0"/>
              </a:rPr>
              <a:t> é verdadeiro)</a:t>
            </a:r>
          </a:p>
        </p:txBody>
      </p:sp>
      <p:cxnSp>
        <p:nvCxnSpPr>
          <p:cNvPr id="17421" name="Conector de seta reta 44"/>
          <p:cNvCxnSpPr>
            <a:cxnSpLocks noChangeShapeType="1"/>
          </p:cNvCxnSpPr>
          <p:nvPr/>
        </p:nvCxnSpPr>
        <p:spPr bwMode="auto">
          <a:xfrm rot="5400000" flipH="1" flipV="1">
            <a:off x="4741863" y="3638550"/>
            <a:ext cx="1296988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Conector de seta reta 46"/>
          <p:cNvCxnSpPr>
            <a:cxnSpLocks noChangeShapeType="1"/>
          </p:cNvCxnSpPr>
          <p:nvPr/>
        </p:nvCxnSpPr>
        <p:spPr bwMode="auto">
          <a:xfrm rot="10800000" flipV="1">
            <a:off x="4668838" y="2997200"/>
            <a:ext cx="72072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56067-84C2-4AC6-969C-5D976958B9A4}" type="slidenum">
              <a:rPr lang="pt-BR"/>
              <a:pPr>
                <a:defRPr/>
              </a:pPr>
              <a:t>26</a:t>
            </a:fld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26318"/>
              </p:ext>
            </p:extLst>
          </p:nvPr>
        </p:nvGraphicFramePr>
        <p:xfrm>
          <a:off x="914400" y="3429000"/>
          <a:ext cx="11271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5" imgW="787320" imgH="203040" progId="Equation.DSMT4">
                  <p:embed/>
                </p:oleObj>
              </mc:Choice>
              <mc:Fallback>
                <p:oleObj name="Equation" r:id="rId5" imgW="787320" imgH="203040" progId="Equation.DSMT4">
                  <p:embed/>
                  <p:pic>
                    <p:nvPicPr>
                      <p:cNvPr id="0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11271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4"/>
          <p:cNvSpPr txBox="1">
            <a:spLocks noChangeArrowheads="1"/>
          </p:cNvSpPr>
          <p:nvPr/>
        </p:nvSpPr>
        <p:spPr bwMode="auto">
          <a:xfrm>
            <a:off x="685800" y="1447800"/>
            <a:ext cx="7696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Considerando que a verdadeira média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/>
              <a:t> seja de fato igual a 11... </a:t>
            </a:r>
          </a:p>
        </p:txBody>
      </p:sp>
      <p:graphicFrame>
        <p:nvGraphicFramePr>
          <p:cNvPr id="23564" name="Object 1034"/>
          <p:cNvGraphicFramePr>
            <a:graphicFrameLocks noChangeAspect="1"/>
          </p:cNvGraphicFramePr>
          <p:nvPr/>
        </p:nvGraphicFramePr>
        <p:xfrm>
          <a:off x="6300788" y="2838450"/>
          <a:ext cx="5715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7" imgW="507780" imgH="406224" progId="Equation.DSMT4">
                  <p:embed/>
                </p:oleObj>
              </mc:Choice>
              <mc:Fallback>
                <p:oleObj name="Equation" r:id="rId7" imgW="507780" imgH="406224" progId="Equation.DSMT4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838450"/>
                        <a:ext cx="5715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70"/>
          <a:stretch>
            <a:fillRect/>
          </a:stretch>
        </p:blipFill>
        <p:spPr bwMode="auto">
          <a:xfrm>
            <a:off x="3995738" y="4525963"/>
            <a:ext cx="45720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Grupo 45"/>
          <p:cNvGrpSpPr>
            <a:grpSpLocks/>
          </p:cNvGrpSpPr>
          <p:nvPr/>
        </p:nvGrpSpPr>
        <p:grpSpPr bwMode="auto">
          <a:xfrm>
            <a:off x="3995738" y="2095500"/>
            <a:ext cx="4572000" cy="3133725"/>
            <a:chOff x="3996268" y="2095475"/>
            <a:chExt cx="4572000" cy="3133725"/>
          </a:xfrm>
        </p:grpSpPr>
        <p:grpSp>
          <p:nvGrpSpPr>
            <p:cNvPr id="24612" name="Grupo 32"/>
            <p:cNvGrpSpPr>
              <a:grpSpLocks/>
            </p:cNvGrpSpPr>
            <p:nvPr/>
          </p:nvGrpSpPr>
          <p:grpSpPr bwMode="auto">
            <a:xfrm>
              <a:off x="3996268" y="2095475"/>
              <a:ext cx="4572000" cy="2430805"/>
              <a:chOff x="3996268" y="2095475"/>
              <a:chExt cx="4572000" cy="2430805"/>
            </a:xfrm>
          </p:grpSpPr>
          <p:grpSp>
            <p:nvGrpSpPr>
              <p:cNvPr id="24614" name="Grupo 24"/>
              <p:cNvGrpSpPr>
                <a:grpSpLocks/>
              </p:cNvGrpSpPr>
              <p:nvPr/>
            </p:nvGrpSpPr>
            <p:grpSpPr bwMode="auto">
              <a:xfrm>
                <a:off x="3996268" y="2095475"/>
                <a:ext cx="4572000" cy="2430805"/>
                <a:chOff x="3996268" y="2095475"/>
                <a:chExt cx="4572000" cy="2430805"/>
              </a:xfrm>
            </p:grpSpPr>
            <p:pic>
              <p:nvPicPr>
                <p:cNvPr id="24616" name="Picture 10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2430"/>
                <a:stretch>
                  <a:fillRect/>
                </a:stretch>
              </p:blipFill>
              <p:spPr bwMode="auto">
                <a:xfrm>
                  <a:off x="3996268" y="2095475"/>
                  <a:ext cx="4572000" cy="24308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4617" name="Grupo 4"/>
                <p:cNvGrpSpPr>
                  <a:grpSpLocks/>
                </p:cNvGrpSpPr>
                <p:nvPr/>
              </p:nvGrpSpPr>
              <p:grpSpPr bwMode="auto">
                <a:xfrm>
                  <a:off x="4669250" y="3203684"/>
                  <a:ext cx="720000" cy="196850"/>
                  <a:chOff x="4669250" y="3203684"/>
                  <a:chExt cx="720000" cy="196850"/>
                </a:xfrm>
              </p:grpSpPr>
              <p:cxnSp>
                <p:nvCxnSpPr>
                  <p:cNvPr id="24618" name="Conector de seta reta 46"/>
                  <p:cNvCxnSpPr>
                    <a:cxnSpLocks noChangeShapeType="1"/>
                  </p:cNvCxnSpPr>
                  <p:nvPr/>
                </p:nvCxnSpPr>
                <p:spPr bwMode="auto">
                  <a:xfrm rot="10800000" flipV="1">
                    <a:off x="4669250" y="3400533"/>
                    <a:ext cx="720000" cy="0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aphicFrame>
                <p:nvGraphicFramePr>
                  <p:cNvPr id="24619" name="Object 1034"/>
                  <p:cNvGraphicFramePr>
                    <a:graphicFrameLocks noChangeAspect="1"/>
                  </p:cNvGraphicFramePr>
                  <p:nvPr/>
                </p:nvGraphicFramePr>
                <p:xfrm>
                  <a:off x="4856981" y="3203684"/>
                  <a:ext cx="485775" cy="1968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5634" name="Equation" r:id="rId6" imgW="431425" imgH="177646" progId="Equation.DSMT4">
                          <p:embed/>
                        </p:oleObj>
                      </mc:Choice>
                      <mc:Fallback>
                        <p:oleObj name="Equation" r:id="rId6" imgW="431425" imgH="177646" progId="Equation.DSMT4">
                          <p:embed/>
                          <p:pic>
                            <p:nvPicPr>
                              <p:cNvPr id="0" name="Object 103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56981" y="3203684"/>
                                <a:ext cx="485775" cy="19685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cxnSp>
            <p:nvCxnSpPr>
              <p:cNvPr id="24615" name="Conector de seta reta 4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949090" y="3845811"/>
                <a:ext cx="882000" cy="1588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5" name="Retângulo 44"/>
            <p:cNvSpPr/>
            <p:nvPr/>
          </p:nvSpPr>
          <p:spPr>
            <a:xfrm>
              <a:off x="6156855" y="4854550"/>
              <a:ext cx="1800225" cy="37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48" name="Grupo 47"/>
          <p:cNvGrpSpPr>
            <a:grpSpLocks/>
          </p:cNvGrpSpPr>
          <p:nvPr/>
        </p:nvGrpSpPr>
        <p:grpSpPr bwMode="auto">
          <a:xfrm>
            <a:off x="3995738" y="2095500"/>
            <a:ext cx="4572000" cy="3133725"/>
            <a:chOff x="3996268" y="2095475"/>
            <a:chExt cx="4572000" cy="3133725"/>
          </a:xfrm>
        </p:grpSpPr>
        <p:grpSp>
          <p:nvGrpSpPr>
            <p:cNvPr id="24604" name="Grupo 39"/>
            <p:cNvGrpSpPr>
              <a:grpSpLocks/>
            </p:cNvGrpSpPr>
            <p:nvPr/>
          </p:nvGrpSpPr>
          <p:grpSpPr bwMode="auto">
            <a:xfrm>
              <a:off x="3996268" y="2095475"/>
              <a:ext cx="4572000" cy="2430805"/>
              <a:chOff x="3996268" y="2095475"/>
              <a:chExt cx="4572000" cy="2430805"/>
            </a:xfrm>
          </p:grpSpPr>
          <p:grpSp>
            <p:nvGrpSpPr>
              <p:cNvPr id="24606" name="Grupo 21"/>
              <p:cNvGrpSpPr>
                <a:grpSpLocks/>
              </p:cNvGrpSpPr>
              <p:nvPr/>
            </p:nvGrpSpPr>
            <p:grpSpPr bwMode="auto">
              <a:xfrm>
                <a:off x="3996268" y="2095475"/>
                <a:ext cx="4572000" cy="2430805"/>
                <a:chOff x="3996268" y="2095475"/>
                <a:chExt cx="4572000" cy="2430805"/>
              </a:xfrm>
            </p:grpSpPr>
            <p:pic>
              <p:nvPicPr>
                <p:cNvPr id="24608" name="Picture 9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2430"/>
                <a:stretch>
                  <a:fillRect/>
                </a:stretch>
              </p:blipFill>
              <p:spPr bwMode="auto">
                <a:xfrm>
                  <a:off x="3996268" y="2095475"/>
                  <a:ext cx="4572000" cy="24308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4609" name="Grupo 5"/>
                <p:cNvGrpSpPr>
                  <a:grpSpLocks/>
                </p:cNvGrpSpPr>
                <p:nvPr/>
              </p:nvGrpSpPr>
              <p:grpSpPr bwMode="auto">
                <a:xfrm>
                  <a:off x="4669251" y="3678712"/>
                  <a:ext cx="720000" cy="196850"/>
                  <a:chOff x="4669251" y="3678712"/>
                  <a:chExt cx="720000" cy="196850"/>
                </a:xfrm>
              </p:grpSpPr>
              <p:cxnSp>
                <p:nvCxnSpPr>
                  <p:cNvPr id="24610" name="Conector de seta reta 46"/>
                  <p:cNvCxnSpPr>
                    <a:cxnSpLocks noChangeShapeType="1"/>
                  </p:cNvCxnSpPr>
                  <p:nvPr/>
                </p:nvCxnSpPr>
                <p:spPr bwMode="auto">
                  <a:xfrm rot="10800000" flipV="1">
                    <a:off x="4669251" y="3875561"/>
                    <a:ext cx="720000" cy="0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aphicFrame>
                <p:nvGraphicFramePr>
                  <p:cNvPr id="24611" name="Object 1034"/>
                  <p:cNvGraphicFramePr>
                    <a:graphicFrameLocks noChangeAspect="1"/>
                  </p:cNvGraphicFramePr>
                  <p:nvPr/>
                </p:nvGraphicFramePr>
                <p:xfrm>
                  <a:off x="4804644" y="3678712"/>
                  <a:ext cx="557212" cy="1968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5635" name="Equation" r:id="rId9" imgW="494870" imgH="177646" progId="Equation.DSMT4">
                          <p:embed/>
                        </p:oleObj>
                      </mc:Choice>
                      <mc:Fallback>
                        <p:oleObj name="Equation" r:id="rId9" imgW="494870" imgH="177646" progId="Equation.DSMT4">
                          <p:embed/>
                          <p:pic>
                            <p:nvPicPr>
                              <p:cNvPr id="0" name="Object 103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04644" y="3678712"/>
                                <a:ext cx="557212" cy="19685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cxnSp>
            <p:nvCxnSpPr>
              <p:cNvPr id="24607" name="Conector de seta reta 4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192090" y="4088811"/>
                <a:ext cx="396000" cy="1588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7" name="Retângulo 46"/>
            <p:cNvSpPr/>
            <p:nvPr/>
          </p:nvSpPr>
          <p:spPr>
            <a:xfrm>
              <a:off x="6949018" y="4868838"/>
              <a:ext cx="1008062" cy="360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44" name="Grupo 43"/>
          <p:cNvGrpSpPr>
            <a:grpSpLocks/>
          </p:cNvGrpSpPr>
          <p:nvPr/>
        </p:nvGrpSpPr>
        <p:grpSpPr bwMode="auto">
          <a:xfrm>
            <a:off x="3995738" y="2095500"/>
            <a:ext cx="4572000" cy="3133725"/>
            <a:chOff x="3996268" y="2095475"/>
            <a:chExt cx="4572000" cy="3133725"/>
          </a:xfrm>
        </p:grpSpPr>
        <p:pic>
          <p:nvPicPr>
            <p:cNvPr id="2460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6268" y="2095475"/>
              <a:ext cx="4572000" cy="3133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601" name="Grupo 6"/>
            <p:cNvGrpSpPr>
              <a:grpSpLocks/>
            </p:cNvGrpSpPr>
            <p:nvPr/>
          </p:nvGrpSpPr>
          <p:grpSpPr bwMode="auto">
            <a:xfrm>
              <a:off x="4669251" y="4061727"/>
              <a:ext cx="720000" cy="202340"/>
              <a:chOff x="4669251" y="4061727"/>
              <a:chExt cx="720000" cy="202340"/>
            </a:xfrm>
          </p:grpSpPr>
          <p:cxnSp>
            <p:nvCxnSpPr>
              <p:cNvPr id="24602" name="Conector de seta reta 46"/>
              <p:cNvCxnSpPr>
                <a:cxnSpLocks noChangeShapeType="1"/>
              </p:cNvCxnSpPr>
              <p:nvPr/>
            </p:nvCxnSpPr>
            <p:spPr bwMode="auto">
              <a:xfrm rot="10800000" flipV="1">
                <a:off x="4669251" y="4264067"/>
                <a:ext cx="720000" cy="0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aphicFrame>
            <p:nvGraphicFramePr>
              <p:cNvPr id="24603" name="Object 1034"/>
              <p:cNvGraphicFramePr>
                <a:graphicFrameLocks noChangeAspect="1"/>
              </p:cNvGraphicFramePr>
              <p:nvPr/>
            </p:nvGraphicFramePr>
            <p:xfrm>
              <a:off x="4738235" y="4061727"/>
              <a:ext cx="642937" cy="196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36" name="Equation" r:id="rId11" imgW="571004" imgH="177646" progId="Equation.DSMT4">
                      <p:embed/>
                    </p:oleObj>
                  </mc:Choice>
                  <mc:Fallback>
                    <p:oleObj name="Equation" r:id="rId11" imgW="571004" imgH="177646" progId="Equation.DSMT4">
                      <p:embed/>
                      <p:pic>
                        <p:nvPicPr>
                          <p:cNvPr id="0" name="Object 10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8235" y="4061727"/>
                            <a:ext cx="642937" cy="1968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Cálculo do erro tipo II (erro </a:t>
            </a:r>
            <a:r>
              <a:rPr lang="pt-BR" i="1" dirty="0">
                <a:sym typeface="Symbol"/>
              </a:rPr>
              <a:t></a:t>
            </a:r>
            <a:r>
              <a:rPr lang="pt-BR" dirty="0"/>
              <a:t>)</a:t>
            </a:r>
          </a:p>
        </p:txBody>
      </p:sp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914400" y="2133600"/>
            <a:ext cx="3124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: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11</a:t>
            </a:r>
            <a:endParaRPr lang="pt-BR" altLang="pt-BR" sz="1600"/>
          </a:p>
        </p:txBody>
      </p:sp>
      <p:sp>
        <p:nvSpPr>
          <p:cNvPr id="24584" name="Text Box 30"/>
          <p:cNvSpPr txBox="1">
            <a:spLocks noChangeArrowheads="1"/>
          </p:cNvSpPr>
          <p:nvPr/>
        </p:nvSpPr>
        <p:spPr bwMode="auto">
          <a:xfrm>
            <a:off x="914400" y="286385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itchFamily="18" charset="2"/>
              <a:buNone/>
            </a:pPr>
            <a:r>
              <a:rPr lang="pt-BR" altLang="pt-BR" sz="1600" i="1">
                <a:sym typeface="Symbol" pitchFamily="18" charset="2"/>
              </a:rPr>
              <a:t></a:t>
            </a:r>
            <a:r>
              <a:rPr lang="pt-BR" altLang="pt-BR" sz="1600">
                <a:latin typeface="Times New Roman" charset="0"/>
              </a:rPr>
              <a:t> = </a:t>
            </a:r>
            <a:r>
              <a:rPr lang="pt-BR" altLang="pt-BR" sz="1600" i="1">
                <a:latin typeface="Times New Roman" charset="0"/>
              </a:rPr>
              <a:t>P</a:t>
            </a:r>
            <a:r>
              <a:rPr lang="pt-BR" altLang="pt-BR" sz="1600">
                <a:latin typeface="Times New Roman" charset="0"/>
              </a:rPr>
              <a:t>(aceitar 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/ H</a:t>
            </a:r>
            <a:r>
              <a:rPr lang="pt-BR" altLang="pt-BR" sz="1600" baseline="-25000">
                <a:latin typeface="Times New Roman" charset="0"/>
              </a:rPr>
              <a:t>1</a:t>
            </a:r>
            <a:r>
              <a:rPr lang="pt-BR" altLang="pt-BR" sz="1600">
                <a:latin typeface="Times New Roman" charset="0"/>
              </a:rPr>
              <a:t> é verdadeiro)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AB07E-39DD-481E-9019-930988A56AB4}" type="slidenum">
              <a:rPr lang="pt-BR"/>
              <a:pPr>
                <a:defRPr/>
              </a:pPr>
              <a:t>27</a:t>
            </a:fld>
            <a:endParaRPr lang="pt-BR"/>
          </a:p>
        </p:txBody>
      </p:sp>
      <p:sp>
        <p:nvSpPr>
          <p:cNvPr id="24586" name="Text Box 4"/>
          <p:cNvSpPr txBox="1">
            <a:spLocks noChangeArrowheads="1"/>
          </p:cNvSpPr>
          <p:nvPr/>
        </p:nvSpPr>
        <p:spPr bwMode="auto">
          <a:xfrm>
            <a:off x="685800" y="1447800"/>
            <a:ext cx="7696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Considerando que a verdadeira média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/>
              <a:t> seja de fato igual a 11... </a:t>
            </a:r>
          </a:p>
        </p:txBody>
      </p:sp>
      <p:graphicFrame>
        <p:nvGraphicFramePr>
          <p:cNvPr id="24587" name="Object 1034"/>
          <p:cNvGraphicFramePr>
            <a:graphicFrameLocks noChangeAspect="1"/>
          </p:cNvGraphicFramePr>
          <p:nvPr/>
        </p:nvGraphicFramePr>
        <p:xfrm>
          <a:off x="6300788" y="2852738"/>
          <a:ext cx="5715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Equation" r:id="rId13" imgW="507780" imgH="177723" progId="Equation.DSMT4">
                  <p:embed/>
                </p:oleObj>
              </mc:Choice>
              <mc:Fallback>
                <p:oleObj name="Equation" r:id="rId13" imgW="507780" imgH="177723" progId="Equation.DSMT4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852738"/>
                        <a:ext cx="571500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8" name="Grupo 49"/>
          <p:cNvGrpSpPr>
            <a:grpSpLocks/>
          </p:cNvGrpSpPr>
          <p:nvPr/>
        </p:nvGrpSpPr>
        <p:grpSpPr bwMode="auto">
          <a:xfrm>
            <a:off x="914400" y="3402013"/>
            <a:ext cx="2254250" cy="338137"/>
            <a:chOff x="877893" y="3401620"/>
            <a:chExt cx="2253947" cy="338554"/>
          </a:xfrm>
        </p:grpSpPr>
        <p:graphicFrame>
          <p:nvGraphicFramePr>
            <p:cNvPr id="24598" name="Objeto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2643281"/>
                </p:ext>
              </p:extLst>
            </p:nvPr>
          </p:nvGraphicFramePr>
          <p:xfrm>
            <a:off x="877893" y="3428640"/>
            <a:ext cx="1126974" cy="289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8" name="Equation" r:id="rId15" imgW="787320" imgH="203040" progId="Equation.DSMT4">
                    <p:embed/>
                  </p:oleObj>
                </mc:Choice>
                <mc:Fallback>
                  <p:oleObj name="Equation" r:id="rId15" imgW="787320" imgH="203040" progId="Equation.DSMT4">
                    <p:embed/>
                    <p:pic>
                      <p:nvPicPr>
                        <p:cNvPr id="0" name="Objeto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893" y="3428640"/>
                          <a:ext cx="1126974" cy="289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9" name="Retângulo 48"/>
            <p:cNvSpPr>
              <a:spLocks noChangeArrowheads="1"/>
            </p:cNvSpPr>
            <p:nvPr/>
          </p:nvSpPr>
          <p:spPr bwMode="auto">
            <a:xfrm>
              <a:off x="1940488" y="3401620"/>
              <a:ext cx="119135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para </a:t>
              </a:r>
              <a:r>
                <a:rPr lang="pt-BR" altLang="pt-BR" sz="1600" i="1">
                  <a:latin typeface="Times New Roman" charset="0"/>
                  <a:cs typeface="Times New Roman" charset="0"/>
                </a:rPr>
                <a:t>n</a:t>
              </a:r>
              <a:r>
                <a:rPr lang="pt-BR" altLang="pt-BR" sz="1600">
                  <a:latin typeface="Times New Roman" charset="0"/>
                  <a:cs typeface="Times New Roman" charset="0"/>
                </a:rPr>
                <a:t> = 25</a:t>
              </a:r>
            </a:p>
          </p:txBody>
        </p:sp>
      </p:grpSp>
      <p:grpSp>
        <p:nvGrpSpPr>
          <p:cNvPr id="24589" name="Grupo 61"/>
          <p:cNvGrpSpPr>
            <a:grpSpLocks/>
          </p:cNvGrpSpPr>
          <p:nvPr/>
        </p:nvGrpSpPr>
        <p:grpSpPr bwMode="auto">
          <a:xfrm>
            <a:off x="914400" y="3843338"/>
            <a:ext cx="2246312" cy="338137"/>
            <a:chOff x="885831" y="3401620"/>
            <a:chExt cx="2246009" cy="338554"/>
          </a:xfrm>
        </p:grpSpPr>
        <p:graphicFrame>
          <p:nvGraphicFramePr>
            <p:cNvPr id="24596" name="Objeto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4609892"/>
                </p:ext>
              </p:extLst>
            </p:nvPr>
          </p:nvGraphicFramePr>
          <p:xfrm>
            <a:off x="885831" y="3428640"/>
            <a:ext cx="1109512" cy="289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9" name="Equation" r:id="rId17" imgW="774360" imgH="203040" progId="Equation.DSMT4">
                    <p:embed/>
                  </p:oleObj>
                </mc:Choice>
                <mc:Fallback>
                  <p:oleObj name="Equation" r:id="rId17" imgW="774360" imgH="203040" progId="Equation.DSMT4">
                    <p:embed/>
                    <p:pic>
                      <p:nvPicPr>
                        <p:cNvPr id="0" name="Objeto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831" y="3428640"/>
                          <a:ext cx="1109512" cy="289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7" name="Retângulo 63"/>
            <p:cNvSpPr>
              <a:spLocks noChangeArrowheads="1"/>
            </p:cNvSpPr>
            <p:nvPr/>
          </p:nvSpPr>
          <p:spPr bwMode="auto">
            <a:xfrm>
              <a:off x="1940488" y="3401620"/>
              <a:ext cx="119135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para </a:t>
              </a:r>
              <a:r>
                <a:rPr lang="pt-BR" altLang="pt-BR" sz="1600" i="1">
                  <a:latin typeface="Times New Roman" charset="0"/>
                  <a:cs typeface="Times New Roman" charset="0"/>
                </a:rPr>
                <a:t>n</a:t>
              </a:r>
              <a:r>
                <a:rPr lang="pt-BR" altLang="pt-BR" sz="1600">
                  <a:latin typeface="Times New Roman" charset="0"/>
                  <a:cs typeface="Times New Roman" charset="0"/>
                </a:rPr>
                <a:t> = 50</a:t>
              </a:r>
            </a:p>
          </p:txBody>
        </p:sp>
      </p:grpSp>
      <p:grpSp>
        <p:nvGrpSpPr>
          <p:cNvPr id="65" name="Grupo 64"/>
          <p:cNvGrpSpPr>
            <a:grpSpLocks/>
          </p:cNvGrpSpPr>
          <p:nvPr/>
        </p:nvGrpSpPr>
        <p:grpSpPr bwMode="auto">
          <a:xfrm>
            <a:off x="914400" y="4284663"/>
            <a:ext cx="2347912" cy="338137"/>
            <a:chOff x="885815" y="3401620"/>
            <a:chExt cx="2348617" cy="338554"/>
          </a:xfrm>
        </p:grpSpPr>
        <p:graphicFrame>
          <p:nvGraphicFramePr>
            <p:cNvPr id="24594" name="Objeto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4555564"/>
                </p:ext>
              </p:extLst>
            </p:nvPr>
          </p:nvGraphicFramePr>
          <p:xfrm>
            <a:off x="885815" y="3428640"/>
            <a:ext cx="1109995" cy="289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0" name="Equation" r:id="rId19" imgW="774360" imgH="203040" progId="Equation.DSMT4">
                    <p:embed/>
                  </p:oleObj>
                </mc:Choice>
                <mc:Fallback>
                  <p:oleObj name="Equation" r:id="rId19" imgW="774360" imgH="203040" progId="Equation.DSMT4">
                    <p:embed/>
                    <p:pic>
                      <p:nvPicPr>
                        <p:cNvPr id="0" name="Objeto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815" y="3428640"/>
                          <a:ext cx="1109995" cy="289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5" name="Retângulo 66"/>
            <p:cNvSpPr>
              <a:spLocks noChangeArrowheads="1"/>
            </p:cNvSpPr>
            <p:nvPr/>
          </p:nvSpPr>
          <p:spPr bwMode="auto">
            <a:xfrm>
              <a:off x="1940488" y="3401620"/>
              <a:ext cx="12939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para </a:t>
              </a:r>
              <a:r>
                <a:rPr lang="pt-BR" altLang="pt-BR" sz="1600" i="1">
                  <a:latin typeface="Times New Roman" charset="0"/>
                  <a:cs typeface="Times New Roman" charset="0"/>
                </a:rPr>
                <a:t>n</a:t>
              </a:r>
              <a:r>
                <a:rPr lang="pt-BR" altLang="pt-BR" sz="1600">
                  <a:latin typeface="Times New Roman" charset="0"/>
                  <a:cs typeface="Times New Roman" charset="0"/>
                </a:rPr>
                <a:t> = 100</a:t>
              </a:r>
            </a:p>
          </p:txBody>
        </p:sp>
      </p:grpSp>
      <p:grpSp>
        <p:nvGrpSpPr>
          <p:cNvPr id="68" name="Grupo 67"/>
          <p:cNvGrpSpPr>
            <a:grpSpLocks/>
          </p:cNvGrpSpPr>
          <p:nvPr/>
        </p:nvGrpSpPr>
        <p:grpSpPr bwMode="auto">
          <a:xfrm>
            <a:off x="914400" y="4724400"/>
            <a:ext cx="2793504" cy="339725"/>
            <a:chOff x="741344" y="3401620"/>
            <a:chExt cx="2794336" cy="338554"/>
          </a:xfrm>
        </p:grpSpPr>
        <p:graphicFrame>
          <p:nvGraphicFramePr>
            <p:cNvPr id="24592" name="Objeto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8791556"/>
                </p:ext>
              </p:extLst>
            </p:nvPr>
          </p:nvGraphicFramePr>
          <p:xfrm>
            <a:off x="741344" y="3412695"/>
            <a:ext cx="1400592" cy="324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1" name="Equation" r:id="rId21" imgW="977760" imgH="228600" progId="Equation.DSMT4">
                    <p:embed/>
                  </p:oleObj>
                </mc:Choice>
                <mc:Fallback>
                  <p:oleObj name="Equation" r:id="rId21" imgW="977760" imgH="228600" progId="Equation.DSMT4">
                    <p:embed/>
                    <p:pic>
                      <p:nvPicPr>
                        <p:cNvPr id="0" name="Objeto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344" y="3412695"/>
                          <a:ext cx="1400592" cy="324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3" name="Retângulo 69"/>
            <p:cNvSpPr>
              <a:spLocks noChangeArrowheads="1"/>
            </p:cNvSpPr>
            <p:nvPr/>
          </p:nvSpPr>
          <p:spPr bwMode="auto">
            <a:xfrm>
              <a:off x="2139144" y="3401620"/>
              <a:ext cx="13965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para </a:t>
              </a:r>
              <a:r>
                <a:rPr lang="pt-BR" altLang="pt-BR" sz="1600" i="1" dirty="0">
                  <a:latin typeface="Times New Roman" charset="0"/>
                  <a:cs typeface="Times New Roman" charset="0"/>
                </a:rPr>
                <a:t>n</a:t>
              </a:r>
              <a:r>
                <a:rPr lang="pt-BR" altLang="pt-BR" sz="1600" dirty="0">
                  <a:latin typeface="Times New Roman" charset="0"/>
                  <a:cs typeface="Times New Roman" charset="0"/>
                </a:rPr>
                <a:t> = 1000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Teste de Hipótese – valor-P (</a:t>
            </a:r>
            <a:r>
              <a:rPr lang="pt-BR" i="1"/>
              <a:t>p-value</a:t>
            </a:r>
            <a:r>
              <a:rPr lang="pt-BR"/>
              <a:t>)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752951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Toda conclusão de um teste de hipótese está associada a um nível de significância.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Por exemplo: “Com base num teste z unilateral a 5% de significância, pôde-se concluir que a média </a:t>
            </a:r>
            <a:r>
              <a:rPr lang="pt-BR" altLang="pt-BR" sz="1600" i="1">
                <a:sym typeface="Symbol" pitchFamily="18" charset="2"/>
              </a:rPr>
              <a:t> </a:t>
            </a:r>
            <a:r>
              <a:rPr lang="pt-BR" altLang="pt-BR" sz="1600"/>
              <a:t>é maior que 20 uma vez que a estatística 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/>
              <a:t> obtida foi de 2,5 (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 baseline="-25000">
                <a:latin typeface="Times New Roman" charset="0"/>
              </a:rPr>
              <a:t>crítico</a:t>
            </a:r>
            <a:r>
              <a:rPr lang="pt-BR" altLang="pt-BR" sz="1600"/>
              <a:t> = 1,645)”.</a:t>
            </a:r>
          </a:p>
        </p:txBody>
      </p:sp>
      <p:sp>
        <p:nvSpPr>
          <p:cNvPr id="177234" name="Rectangle 82"/>
          <p:cNvSpPr>
            <a:spLocks noChangeArrowheads="1"/>
          </p:cNvSpPr>
          <p:nvPr/>
        </p:nvSpPr>
        <p:spPr bwMode="auto">
          <a:xfrm>
            <a:off x="685800" y="5286375"/>
            <a:ext cx="78867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A média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 </a:t>
            </a:r>
            <a:r>
              <a:rPr lang="pt-BR" altLang="pt-BR" sz="1600"/>
              <a:t>continuaria ser significativamente maior do que 20 se fosse adotado um nível de significância de 1%?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Para responder a esta pergunta, é necessário calcular o novo z crítico!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6053138" y="4624388"/>
            <a:ext cx="225425" cy="708025"/>
            <a:chOff x="3057" y="3003"/>
            <a:chExt cx="142" cy="446"/>
          </a:xfrm>
        </p:grpSpPr>
        <p:sp>
          <p:nvSpPr>
            <p:cNvPr id="25628" name="Line 85"/>
            <p:cNvSpPr>
              <a:spLocks noChangeShapeType="1"/>
            </p:cNvSpPr>
            <p:nvPr/>
          </p:nvSpPr>
          <p:spPr bwMode="auto">
            <a:xfrm flipV="1">
              <a:off x="3130" y="3003"/>
              <a:ext cx="0" cy="25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29" name="Text Box 86"/>
            <p:cNvSpPr txBox="1">
              <a:spLocks noChangeArrowheads="1"/>
            </p:cNvSpPr>
            <p:nvPr/>
          </p:nvSpPr>
          <p:spPr bwMode="auto">
            <a:xfrm>
              <a:off x="3057" y="3276"/>
              <a:ext cx="1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rIns="180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>
                  <a:solidFill>
                    <a:srgbClr val="FF3300"/>
                  </a:solidFill>
                  <a:latin typeface="Times New Roman" charset="0"/>
                </a:rPr>
                <a:t>2,5</a:t>
              </a:r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3790950" y="2438400"/>
            <a:ext cx="3660775" cy="2776538"/>
            <a:chOff x="1632" y="1536"/>
            <a:chExt cx="2306" cy="1749"/>
          </a:xfrm>
        </p:grpSpPr>
        <p:grpSp>
          <p:nvGrpSpPr>
            <p:cNvPr id="25612" name="Group 64"/>
            <p:cNvGrpSpPr>
              <a:grpSpLocks/>
            </p:cNvGrpSpPr>
            <p:nvPr/>
          </p:nvGrpSpPr>
          <p:grpSpPr bwMode="auto">
            <a:xfrm>
              <a:off x="1632" y="1824"/>
              <a:ext cx="2028" cy="1319"/>
              <a:chOff x="2880" y="2688"/>
              <a:chExt cx="2028" cy="1319"/>
            </a:xfrm>
          </p:grpSpPr>
          <p:pic>
            <p:nvPicPr>
              <p:cNvPr id="25623" name="Picture 6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2910" y="2688"/>
                <a:ext cx="1911" cy="1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624" name="Text Box 66"/>
              <p:cNvSpPr txBox="1">
                <a:spLocks noChangeArrowheads="1"/>
              </p:cNvSpPr>
              <p:nvPr/>
            </p:nvSpPr>
            <p:spPr bwMode="auto">
              <a:xfrm>
                <a:off x="2880" y="3714"/>
                <a:ext cx="26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-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  <p:sp>
            <p:nvSpPr>
              <p:cNvPr id="25625" name="Text Box 67"/>
              <p:cNvSpPr txBox="1">
                <a:spLocks noChangeArrowheads="1"/>
              </p:cNvSpPr>
              <p:nvPr/>
            </p:nvSpPr>
            <p:spPr bwMode="auto">
              <a:xfrm>
                <a:off x="4608" y="3715"/>
                <a:ext cx="3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+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25626" name="Text Box 68"/>
              <p:cNvSpPr txBox="1">
                <a:spLocks noChangeArrowheads="1"/>
              </p:cNvSpPr>
              <p:nvPr/>
            </p:nvSpPr>
            <p:spPr bwMode="auto">
              <a:xfrm>
                <a:off x="3799" y="377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0</a:t>
                </a:r>
                <a:endParaRPr lang="pt-BR" altLang="pt-BR" sz="1800" baseline="-25000">
                  <a:latin typeface="Times New Roman" charset="0"/>
                </a:endParaRPr>
              </a:p>
            </p:txBody>
          </p:sp>
          <p:sp>
            <p:nvSpPr>
              <p:cNvPr id="25627" name="Line 69"/>
              <p:cNvSpPr>
                <a:spLocks noChangeShapeType="1"/>
              </p:cNvSpPr>
              <p:nvPr/>
            </p:nvSpPr>
            <p:spPr bwMode="auto">
              <a:xfrm>
                <a:off x="2908" y="3751"/>
                <a:ext cx="19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25613" name="Group 70"/>
            <p:cNvGrpSpPr>
              <a:grpSpLocks/>
            </p:cNvGrpSpPr>
            <p:nvPr/>
          </p:nvGrpSpPr>
          <p:grpSpPr bwMode="auto">
            <a:xfrm>
              <a:off x="2651" y="1536"/>
              <a:ext cx="469" cy="225"/>
              <a:chOff x="3563" y="2380"/>
              <a:chExt cx="469" cy="225"/>
            </a:xfrm>
          </p:grpSpPr>
          <p:sp>
            <p:nvSpPr>
              <p:cNvPr id="25621" name="Line 71"/>
              <p:cNvSpPr>
                <a:spLocks noChangeShapeType="1"/>
              </p:cNvSpPr>
              <p:nvPr/>
            </p:nvSpPr>
            <p:spPr bwMode="auto">
              <a:xfrm flipH="1">
                <a:off x="3563" y="2492"/>
                <a:ext cx="113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25622" name="Object 1028"/>
              <p:cNvGraphicFramePr>
                <a:graphicFrameLocks noChangeAspect="1"/>
              </p:cNvGraphicFramePr>
              <p:nvPr/>
            </p:nvGraphicFramePr>
            <p:xfrm>
              <a:off x="3709" y="2380"/>
              <a:ext cx="323" cy="1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42" name="Equation" r:id="rId5" imgW="457002" imgH="203112" progId="Equation.DSMT4">
                      <p:embed/>
                    </p:oleObj>
                  </mc:Choice>
                  <mc:Fallback>
                    <p:oleObj name="Equation" r:id="rId5" imgW="457002" imgH="203112" progId="Equation.DSMT4">
                      <p:embed/>
                      <p:pic>
                        <p:nvPicPr>
                          <p:cNvPr id="0" name="Object 10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9" y="2380"/>
                            <a:ext cx="323" cy="1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614" name="Freeform 73"/>
            <p:cNvSpPr>
              <a:spLocks/>
            </p:cNvSpPr>
            <p:nvPr/>
          </p:nvSpPr>
          <p:spPr bwMode="auto">
            <a:xfrm>
              <a:off x="1802" y="1858"/>
              <a:ext cx="1122" cy="1027"/>
            </a:xfrm>
            <a:custGeom>
              <a:avLst/>
              <a:gdLst>
                <a:gd name="T0" fmla="*/ 536 w 1122"/>
                <a:gd name="T1" fmla="*/ 540 h 1027"/>
                <a:gd name="T2" fmla="*/ 565 w 1122"/>
                <a:gd name="T3" fmla="*/ 470 h 1027"/>
                <a:gd name="T4" fmla="*/ 591 w 1122"/>
                <a:gd name="T5" fmla="*/ 397 h 1027"/>
                <a:gd name="T6" fmla="*/ 620 w 1122"/>
                <a:gd name="T7" fmla="*/ 319 h 1027"/>
                <a:gd name="T8" fmla="*/ 655 w 1122"/>
                <a:gd name="T9" fmla="*/ 240 h 1027"/>
                <a:gd name="T10" fmla="*/ 684 w 1122"/>
                <a:gd name="T11" fmla="*/ 173 h 1027"/>
                <a:gd name="T12" fmla="*/ 712 w 1122"/>
                <a:gd name="T13" fmla="*/ 109 h 1027"/>
                <a:gd name="T14" fmla="*/ 744 w 1122"/>
                <a:gd name="T15" fmla="*/ 59 h 1027"/>
                <a:gd name="T16" fmla="*/ 770 w 1122"/>
                <a:gd name="T17" fmla="*/ 27 h 1027"/>
                <a:gd name="T18" fmla="*/ 802 w 1122"/>
                <a:gd name="T19" fmla="*/ 4 h 1027"/>
                <a:gd name="T20" fmla="*/ 824 w 1122"/>
                <a:gd name="T21" fmla="*/ 0 h 1027"/>
                <a:gd name="T22" fmla="*/ 850 w 1122"/>
                <a:gd name="T23" fmla="*/ 0 h 1027"/>
                <a:gd name="T24" fmla="*/ 872 w 1122"/>
                <a:gd name="T25" fmla="*/ 16 h 1027"/>
                <a:gd name="T26" fmla="*/ 904 w 1122"/>
                <a:gd name="T27" fmla="*/ 45 h 1027"/>
                <a:gd name="T28" fmla="*/ 940 w 1122"/>
                <a:gd name="T29" fmla="*/ 96 h 1027"/>
                <a:gd name="T30" fmla="*/ 968 w 1122"/>
                <a:gd name="T31" fmla="*/ 164 h 1027"/>
                <a:gd name="T32" fmla="*/ 997 w 1122"/>
                <a:gd name="T33" fmla="*/ 230 h 1027"/>
                <a:gd name="T34" fmla="*/ 1035 w 1122"/>
                <a:gd name="T35" fmla="*/ 323 h 1027"/>
                <a:gd name="T36" fmla="*/ 1063 w 1122"/>
                <a:gd name="T37" fmla="*/ 397 h 1027"/>
                <a:gd name="T38" fmla="*/ 1095 w 1122"/>
                <a:gd name="T39" fmla="*/ 463 h 1027"/>
                <a:gd name="T40" fmla="*/ 1111 w 1122"/>
                <a:gd name="T41" fmla="*/ 508 h 1027"/>
                <a:gd name="T42" fmla="*/ 1122 w 1122"/>
                <a:gd name="T43" fmla="*/ 538 h 1027"/>
                <a:gd name="T44" fmla="*/ 1122 w 1122"/>
                <a:gd name="T45" fmla="*/ 1026 h 1027"/>
                <a:gd name="T46" fmla="*/ 0 w 1122"/>
                <a:gd name="T47" fmla="*/ 1027 h 1027"/>
                <a:gd name="T48" fmla="*/ 125 w 1122"/>
                <a:gd name="T49" fmla="*/ 1013 h 1027"/>
                <a:gd name="T50" fmla="*/ 188 w 1122"/>
                <a:gd name="T51" fmla="*/ 996 h 1027"/>
                <a:gd name="T52" fmla="*/ 236 w 1122"/>
                <a:gd name="T53" fmla="*/ 982 h 1027"/>
                <a:gd name="T54" fmla="*/ 274 w 1122"/>
                <a:gd name="T55" fmla="*/ 958 h 1027"/>
                <a:gd name="T56" fmla="*/ 303 w 1122"/>
                <a:gd name="T57" fmla="*/ 936 h 1027"/>
                <a:gd name="T58" fmla="*/ 346 w 1122"/>
                <a:gd name="T59" fmla="*/ 895 h 1027"/>
                <a:gd name="T60" fmla="*/ 380 w 1122"/>
                <a:gd name="T61" fmla="*/ 854 h 1027"/>
                <a:gd name="T62" fmla="*/ 413 w 1122"/>
                <a:gd name="T63" fmla="*/ 806 h 1027"/>
                <a:gd name="T64" fmla="*/ 444 w 1122"/>
                <a:gd name="T65" fmla="*/ 751 h 1027"/>
                <a:gd name="T66" fmla="*/ 490 w 1122"/>
                <a:gd name="T67" fmla="*/ 660 h 1027"/>
                <a:gd name="T68" fmla="*/ 536 w 1122"/>
                <a:gd name="T69" fmla="*/ 540 h 102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22"/>
                <a:gd name="T106" fmla="*/ 0 h 1027"/>
                <a:gd name="T107" fmla="*/ 1122 w 1122"/>
                <a:gd name="T108" fmla="*/ 1027 h 102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22" h="1027">
                  <a:moveTo>
                    <a:pt x="536" y="540"/>
                  </a:moveTo>
                  <a:lnTo>
                    <a:pt x="565" y="470"/>
                  </a:lnTo>
                  <a:lnTo>
                    <a:pt x="591" y="397"/>
                  </a:lnTo>
                  <a:lnTo>
                    <a:pt x="620" y="319"/>
                  </a:lnTo>
                  <a:lnTo>
                    <a:pt x="655" y="240"/>
                  </a:lnTo>
                  <a:lnTo>
                    <a:pt x="684" y="173"/>
                  </a:lnTo>
                  <a:lnTo>
                    <a:pt x="712" y="109"/>
                  </a:lnTo>
                  <a:lnTo>
                    <a:pt x="744" y="59"/>
                  </a:lnTo>
                  <a:lnTo>
                    <a:pt x="770" y="27"/>
                  </a:lnTo>
                  <a:lnTo>
                    <a:pt x="802" y="4"/>
                  </a:lnTo>
                  <a:lnTo>
                    <a:pt x="824" y="0"/>
                  </a:lnTo>
                  <a:lnTo>
                    <a:pt x="850" y="0"/>
                  </a:lnTo>
                  <a:lnTo>
                    <a:pt x="872" y="16"/>
                  </a:lnTo>
                  <a:lnTo>
                    <a:pt x="904" y="45"/>
                  </a:lnTo>
                  <a:lnTo>
                    <a:pt x="940" y="96"/>
                  </a:lnTo>
                  <a:lnTo>
                    <a:pt x="968" y="164"/>
                  </a:lnTo>
                  <a:lnTo>
                    <a:pt x="997" y="230"/>
                  </a:lnTo>
                  <a:lnTo>
                    <a:pt x="1035" y="323"/>
                  </a:lnTo>
                  <a:lnTo>
                    <a:pt x="1063" y="397"/>
                  </a:lnTo>
                  <a:lnTo>
                    <a:pt x="1095" y="463"/>
                  </a:lnTo>
                  <a:lnTo>
                    <a:pt x="1111" y="508"/>
                  </a:lnTo>
                  <a:lnTo>
                    <a:pt x="1122" y="538"/>
                  </a:lnTo>
                  <a:lnTo>
                    <a:pt x="1122" y="1026"/>
                  </a:lnTo>
                  <a:lnTo>
                    <a:pt x="0" y="1027"/>
                  </a:lnTo>
                  <a:lnTo>
                    <a:pt x="125" y="1013"/>
                  </a:lnTo>
                  <a:lnTo>
                    <a:pt x="188" y="996"/>
                  </a:lnTo>
                  <a:lnTo>
                    <a:pt x="236" y="982"/>
                  </a:lnTo>
                  <a:lnTo>
                    <a:pt x="274" y="958"/>
                  </a:lnTo>
                  <a:lnTo>
                    <a:pt x="303" y="936"/>
                  </a:lnTo>
                  <a:lnTo>
                    <a:pt x="346" y="895"/>
                  </a:lnTo>
                  <a:lnTo>
                    <a:pt x="380" y="854"/>
                  </a:lnTo>
                  <a:lnTo>
                    <a:pt x="413" y="806"/>
                  </a:lnTo>
                  <a:lnTo>
                    <a:pt x="444" y="751"/>
                  </a:lnTo>
                  <a:lnTo>
                    <a:pt x="490" y="660"/>
                  </a:lnTo>
                  <a:lnTo>
                    <a:pt x="536" y="54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25615" name="Object 1026"/>
            <p:cNvGraphicFramePr>
              <a:graphicFrameLocks noChangeAspect="1"/>
            </p:cNvGraphicFramePr>
            <p:nvPr/>
          </p:nvGraphicFramePr>
          <p:xfrm>
            <a:off x="3084" y="2592"/>
            <a:ext cx="180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3" name="Equation" r:id="rId7" imgW="253670" imgH="177569" progId="Equation.DSMT4">
                    <p:embed/>
                  </p:oleObj>
                </mc:Choice>
                <mc:Fallback>
                  <p:oleObj name="Equation" r:id="rId7" imgW="253670" imgH="177569" progId="Equation.DSMT4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4" y="2592"/>
                          <a:ext cx="180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6" name="Object 1027"/>
            <p:cNvGraphicFramePr>
              <a:graphicFrameLocks noChangeAspect="1"/>
            </p:cNvGraphicFramePr>
            <p:nvPr/>
          </p:nvGraphicFramePr>
          <p:xfrm>
            <a:off x="2551" y="2304"/>
            <a:ext cx="233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4" name="Equation" r:id="rId9" imgW="329914" imgH="177646" progId="Equation.DSMT4">
                    <p:embed/>
                  </p:oleObj>
                </mc:Choice>
                <mc:Fallback>
                  <p:oleObj name="Equation" r:id="rId9" imgW="329914" imgH="177646" progId="Equation.DSMT4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1" y="2304"/>
                          <a:ext cx="233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7" name="Line 77"/>
            <p:cNvSpPr>
              <a:spLocks noChangeShapeType="1"/>
            </p:cNvSpPr>
            <p:nvPr/>
          </p:nvSpPr>
          <p:spPr bwMode="auto">
            <a:xfrm flipV="1">
              <a:off x="2923" y="29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18" name="Text Box 79"/>
            <p:cNvSpPr txBox="1">
              <a:spLocks noChangeArrowheads="1"/>
            </p:cNvSpPr>
            <p:nvPr/>
          </p:nvSpPr>
          <p:spPr bwMode="auto">
            <a:xfrm>
              <a:off x="2802" y="3112"/>
              <a:ext cx="2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rIns="180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>
                  <a:latin typeface="Times New Roman" charset="0"/>
                </a:rPr>
                <a:t>1,645</a:t>
              </a:r>
            </a:p>
          </p:txBody>
        </p:sp>
        <p:sp>
          <p:nvSpPr>
            <p:cNvPr id="25619" name="Text Box 90"/>
            <p:cNvSpPr txBox="1">
              <a:spLocks noChangeArrowheads="1"/>
            </p:cNvSpPr>
            <p:nvPr/>
          </p:nvSpPr>
          <p:spPr bwMode="auto">
            <a:xfrm>
              <a:off x="2256" y="2736"/>
              <a:ext cx="53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/>
                <a:t>Aceita </a:t>
              </a:r>
              <a:r>
                <a:rPr lang="pt-BR" altLang="pt-BR" sz="1200">
                  <a:latin typeface="Times New Roman" charset="0"/>
                </a:rPr>
                <a:t>H</a:t>
              </a:r>
              <a:r>
                <a:rPr lang="pt-BR" altLang="pt-BR" sz="1200" baseline="-25000">
                  <a:latin typeface="Times New Roman" charset="0"/>
                </a:rPr>
                <a:t>0</a:t>
              </a:r>
            </a:p>
          </p:txBody>
        </p:sp>
        <p:sp>
          <p:nvSpPr>
            <p:cNvPr id="25620" name="Text Box 91"/>
            <p:cNvSpPr txBox="1">
              <a:spLocks noChangeArrowheads="1"/>
            </p:cNvSpPr>
            <p:nvPr/>
          </p:nvSpPr>
          <p:spPr bwMode="auto">
            <a:xfrm>
              <a:off x="3366" y="2736"/>
              <a:ext cx="5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/>
                <a:t>Rejeita </a:t>
              </a:r>
              <a:r>
                <a:rPr lang="pt-BR" altLang="pt-BR" sz="1200">
                  <a:latin typeface="Times New Roman" charset="0"/>
                </a:rPr>
                <a:t>H</a:t>
              </a:r>
              <a:r>
                <a:rPr lang="pt-BR" altLang="pt-BR" sz="1200" baseline="-25000">
                  <a:latin typeface="Times New Roman" charset="0"/>
                </a:rPr>
                <a:t>0</a:t>
              </a:r>
            </a:p>
          </p:txBody>
        </p:sp>
      </p:grpSp>
      <p:sp>
        <p:nvSpPr>
          <p:cNvPr id="177245" name="Text Box 93"/>
          <p:cNvSpPr txBox="1">
            <a:spLocks noChangeArrowheads="1"/>
          </p:cNvSpPr>
          <p:nvPr/>
        </p:nvSpPr>
        <p:spPr bwMode="auto">
          <a:xfrm>
            <a:off x="990600" y="2743200"/>
            <a:ext cx="3124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: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&gt; 20</a:t>
            </a:r>
          </a:p>
        </p:txBody>
      </p:sp>
      <p:graphicFrame>
        <p:nvGraphicFramePr>
          <p:cNvPr id="275456" name="Object 1024"/>
          <p:cNvGraphicFramePr>
            <a:graphicFrameLocks noChangeAspect="1"/>
          </p:cNvGraphicFramePr>
          <p:nvPr/>
        </p:nvGraphicFramePr>
        <p:xfrm>
          <a:off x="1071563" y="3911600"/>
          <a:ext cx="17621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11" imgW="1231366" imgH="837836" progId="Equation.DSMT4">
                  <p:embed/>
                </p:oleObj>
              </mc:Choice>
              <mc:Fallback>
                <p:oleObj name="Equation" r:id="rId11" imgW="1231366" imgH="837836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911600"/>
                        <a:ext cx="176212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247" name="Text Box 95"/>
          <p:cNvSpPr txBox="1">
            <a:spLocks noChangeArrowheads="1"/>
          </p:cNvSpPr>
          <p:nvPr/>
        </p:nvSpPr>
        <p:spPr bwMode="auto">
          <a:xfrm>
            <a:off x="990600" y="350520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é verdadeira, então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D9F5D-2553-4F10-BE15-C471812E7586}" type="slidenum">
              <a:rPr lang="pt-BR"/>
              <a:pPr>
                <a:defRPr/>
              </a:pPr>
              <a:t>28</a:t>
            </a:fld>
            <a:endParaRPr lang="pt-BR"/>
          </a:p>
        </p:txBody>
      </p:sp>
      <p:sp>
        <p:nvSpPr>
          <p:cNvPr id="31" name="Rectangle 82"/>
          <p:cNvSpPr>
            <a:spLocks noChangeArrowheads="1"/>
          </p:cNvSpPr>
          <p:nvPr/>
        </p:nvSpPr>
        <p:spPr bwMode="auto">
          <a:xfrm>
            <a:off x="6278562" y="2684463"/>
            <a:ext cx="275793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Conclusão:</a:t>
            </a:r>
            <a:br>
              <a:rPr lang="pt-BR" altLang="pt-BR" sz="1600" dirty="0"/>
            </a:br>
            <a:r>
              <a:rPr lang="pt-BR" altLang="pt-BR" sz="1600" dirty="0"/>
              <a:t>Rejeita-se 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  <a:cs typeface="Times New Roman" charset="0"/>
              </a:rPr>
              <a:t>0</a:t>
            </a:r>
            <a:r>
              <a:rPr lang="pt-BR" altLang="pt-BR" sz="1600" dirty="0"/>
              <a:t> a 5%, ou seja, a média </a:t>
            </a:r>
            <a:r>
              <a:rPr lang="pt-BR" altLang="pt-BR" sz="1600" i="1" dirty="0">
                <a:sym typeface="Symbol"/>
              </a:rPr>
              <a:t></a:t>
            </a:r>
            <a:r>
              <a:rPr lang="pt-BR" altLang="pt-BR" sz="1600" dirty="0"/>
              <a:t> parece ser mesmo maior que 20.</a:t>
            </a:r>
            <a:endParaRPr lang="pt-BR" altLang="pt-BR" sz="1600" baseline="-25000" dirty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  <p:bldP spid="177234" grpId="0" build="p" autoUpdateAnimBg="0"/>
      <p:bldP spid="177245" grpId="0" autoUpdateAnimBg="0"/>
      <p:bldP spid="177247" grpId="0" autoUpdateAnimBg="0"/>
      <p:bldP spid="3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1"/>
          <p:cNvSpPr>
            <a:spLocks noChangeArrowheads="1"/>
          </p:cNvSpPr>
          <p:nvPr/>
        </p:nvSpPr>
        <p:spPr bwMode="auto">
          <a:xfrm>
            <a:off x="685800" y="5286375"/>
            <a:ext cx="7696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Para </a:t>
            </a:r>
            <a:r>
              <a:rPr lang="pt-BR" altLang="pt-BR" sz="1600" i="1" dirty="0">
                <a:sym typeface="Symbol" pitchFamily="18" charset="2"/>
              </a:rPr>
              <a:t></a:t>
            </a:r>
            <a:r>
              <a:rPr lang="pt-BR" altLang="pt-BR" sz="1600" dirty="0"/>
              <a:t> = 1%, </a:t>
            </a:r>
            <a:r>
              <a:rPr lang="pt-BR" altLang="pt-BR" sz="1600" i="1" dirty="0" err="1">
                <a:latin typeface="Times New Roman" charset="0"/>
              </a:rPr>
              <a:t>z</a:t>
            </a:r>
            <a:r>
              <a:rPr lang="pt-BR" altLang="pt-BR" sz="1600" baseline="-25000" dirty="0" err="1">
                <a:latin typeface="Times New Roman" charset="0"/>
              </a:rPr>
              <a:t>crítico</a:t>
            </a:r>
            <a:r>
              <a:rPr lang="pt-BR" altLang="pt-BR" sz="1600" dirty="0"/>
              <a:t> = 2,33. Sendo assim, rejeita-se 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  <a:cs typeface="Times New Roman" charset="0"/>
              </a:rPr>
              <a:t>0</a:t>
            </a:r>
            <a:r>
              <a:rPr lang="pt-BR" altLang="pt-BR" sz="1600" dirty="0"/>
              <a:t>, ou seja,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/>
              <a:t> pode ser considerado maior que 20.</a:t>
            </a: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Teste de Hipótese – valor-P (</a:t>
            </a:r>
            <a:r>
              <a:rPr lang="pt-BR" i="1"/>
              <a:t>p-value</a:t>
            </a:r>
            <a:r>
              <a:rPr lang="pt-BR"/>
              <a:t>)</a:t>
            </a:r>
          </a:p>
        </p:txBody>
      </p:sp>
      <p:grpSp>
        <p:nvGrpSpPr>
          <p:cNvPr id="26628" name="Group 88"/>
          <p:cNvGrpSpPr>
            <a:grpSpLocks/>
          </p:cNvGrpSpPr>
          <p:nvPr/>
        </p:nvGrpSpPr>
        <p:grpSpPr bwMode="auto">
          <a:xfrm>
            <a:off x="6053138" y="4624388"/>
            <a:ext cx="225425" cy="708025"/>
            <a:chOff x="3057" y="3003"/>
            <a:chExt cx="142" cy="446"/>
          </a:xfrm>
        </p:grpSpPr>
        <p:sp>
          <p:nvSpPr>
            <p:cNvPr id="26657" name="Line 85"/>
            <p:cNvSpPr>
              <a:spLocks noChangeShapeType="1"/>
            </p:cNvSpPr>
            <p:nvPr/>
          </p:nvSpPr>
          <p:spPr bwMode="auto">
            <a:xfrm flipV="1">
              <a:off x="3130" y="3003"/>
              <a:ext cx="0" cy="25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58" name="Text Box 86"/>
            <p:cNvSpPr txBox="1">
              <a:spLocks noChangeArrowheads="1"/>
            </p:cNvSpPr>
            <p:nvPr/>
          </p:nvSpPr>
          <p:spPr bwMode="auto">
            <a:xfrm>
              <a:off x="3057" y="3276"/>
              <a:ext cx="1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rIns="180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>
                  <a:solidFill>
                    <a:srgbClr val="FF3300"/>
                  </a:solidFill>
                  <a:latin typeface="Times New Roman" charset="0"/>
                </a:rPr>
                <a:t>2,5</a:t>
              </a:r>
            </a:p>
          </p:txBody>
        </p:sp>
      </p:grpSp>
      <p:sp>
        <p:nvSpPr>
          <p:cNvPr id="26629" name="Text Box 93"/>
          <p:cNvSpPr txBox="1">
            <a:spLocks noChangeArrowheads="1"/>
          </p:cNvSpPr>
          <p:nvPr/>
        </p:nvSpPr>
        <p:spPr bwMode="auto">
          <a:xfrm>
            <a:off x="990600" y="2743200"/>
            <a:ext cx="3124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: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&gt; 20</a:t>
            </a:r>
          </a:p>
        </p:txBody>
      </p:sp>
      <p:graphicFrame>
        <p:nvGraphicFramePr>
          <p:cNvPr id="26630" name="Object 1024"/>
          <p:cNvGraphicFramePr>
            <a:graphicFrameLocks noChangeAspect="1"/>
          </p:cNvGraphicFramePr>
          <p:nvPr/>
        </p:nvGraphicFramePr>
        <p:xfrm>
          <a:off x="1071563" y="3911600"/>
          <a:ext cx="17621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Equation" r:id="rId4" imgW="1231366" imgH="837836" progId="Equation.DSMT4">
                  <p:embed/>
                </p:oleObj>
              </mc:Choice>
              <mc:Fallback>
                <p:oleObj name="Equation" r:id="rId4" imgW="1231366" imgH="837836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911600"/>
                        <a:ext cx="176212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95"/>
          <p:cNvSpPr txBox="1">
            <a:spLocks noChangeArrowheads="1"/>
          </p:cNvSpPr>
          <p:nvPr/>
        </p:nvSpPr>
        <p:spPr bwMode="auto">
          <a:xfrm>
            <a:off x="990600" y="350520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é verdadeira, então</a:t>
            </a:r>
          </a:p>
        </p:txBody>
      </p:sp>
      <p:grpSp>
        <p:nvGrpSpPr>
          <p:cNvPr id="26632" name="Group 29"/>
          <p:cNvGrpSpPr>
            <a:grpSpLocks/>
          </p:cNvGrpSpPr>
          <p:nvPr/>
        </p:nvGrpSpPr>
        <p:grpSpPr bwMode="auto">
          <a:xfrm>
            <a:off x="3790950" y="2438400"/>
            <a:ext cx="3665538" cy="2894013"/>
            <a:chOff x="2388" y="1536"/>
            <a:chExt cx="2309" cy="1823"/>
          </a:xfrm>
        </p:grpSpPr>
        <p:grpSp>
          <p:nvGrpSpPr>
            <p:cNvPr id="26637" name="Group 5"/>
            <p:cNvGrpSpPr>
              <a:grpSpLocks/>
            </p:cNvGrpSpPr>
            <p:nvPr/>
          </p:nvGrpSpPr>
          <p:grpSpPr bwMode="auto">
            <a:xfrm>
              <a:off x="3813" y="2913"/>
              <a:ext cx="142" cy="446"/>
              <a:chOff x="3057" y="3003"/>
              <a:chExt cx="142" cy="446"/>
            </a:xfrm>
          </p:grpSpPr>
          <p:sp>
            <p:nvSpPr>
              <p:cNvPr id="26655" name="Line 6"/>
              <p:cNvSpPr>
                <a:spLocks noChangeShapeType="1"/>
              </p:cNvSpPr>
              <p:nvPr/>
            </p:nvSpPr>
            <p:spPr bwMode="auto">
              <a:xfrm flipV="1">
                <a:off x="3130" y="3003"/>
                <a:ext cx="0" cy="25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656" name="Text Box 7"/>
              <p:cNvSpPr txBox="1">
                <a:spLocks noChangeArrowheads="1"/>
              </p:cNvSpPr>
              <p:nvPr/>
            </p:nvSpPr>
            <p:spPr bwMode="auto">
              <a:xfrm>
                <a:off x="3057" y="3276"/>
                <a:ext cx="14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rIns="180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>
                    <a:solidFill>
                      <a:srgbClr val="FF3300"/>
                    </a:solidFill>
                    <a:latin typeface="Times New Roman" charset="0"/>
                  </a:rPr>
                  <a:t>2,5</a:t>
                </a:r>
              </a:p>
            </p:txBody>
          </p:sp>
        </p:grpSp>
        <p:grpSp>
          <p:nvGrpSpPr>
            <p:cNvPr id="26638" name="Group 28"/>
            <p:cNvGrpSpPr>
              <a:grpSpLocks/>
            </p:cNvGrpSpPr>
            <p:nvPr/>
          </p:nvGrpSpPr>
          <p:grpSpPr bwMode="auto">
            <a:xfrm>
              <a:off x="2388" y="1536"/>
              <a:ext cx="2309" cy="1749"/>
              <a:chOff x="2388" y="1536"/>
              <a:chExt cx="2309" cy="1749"/>
            </a:xfrm>
          </p:grpSpPr>
          <p:grpSp>
            <p:nvGrpSpPr>
              <p:cNvPr id="26639" name="Group 9"/>
              <p:cNvGrpSpPr>
                <a:grpSpLocks/>
              </p:cNvGrpSpPr>
              <p:nvPr/>
            </p:nvGrpSpPr>
            <p:grpSpPr bwMode="auto">
              <a:xfrm>
                <a:off x="2388" y="1824"/>
                <a:ext cx="2028" cy="1319"/>
                <a:chOff x="2880" y="2688"/>
                <a:chExt cx="2028" cy="1319"/>
              </a:xfrm>
            </p:grpSpPr>
            <p:pic>
              <p:nvPicPr>
                <p:cNvPr id="26650" name="Picture 10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96" t="9618" r="18376" b="11877"/>
                <a:stretch>
                  <a:fillRect/>
                </a:stretch>
              </p:blipFill>
              <p:spPr bwMode="auto">
                <a:xfrm>
                  <a:off x="2910" y="2688"/>
                  <a:ext cx="1911" cy="10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65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80" y="3714"/>
                  <a:ext cx="26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>
                      <a:latin typeface="Times New Roman" charset="0"/>
                    </a:rPr>
                    <a:t>-</a:t>
                  </a:r>
                  <a:r>
                    <a:rPr lang="pt-BR" altLang="pt-BR" sz="18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1800">
                    <a:latin typeface="Times New Roman" charset="0"/>
                  </a:endParaRPr>
                </a:p>
              </p:txBody>
            </p:sp>
            <p:sp>
              <p:nvSpPr>
                <p:cNvPr id="2665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608" y="3715"/>
                  <a:ext cx="30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>
                      <a:latin typeface="Times New Roman" charset="0"/>
                    </a:rPr>
                    <a:t>+</a:t>
                  </a:r>
                  <a:r>
                    <a:rPr lang="pt-BR" altLang="pt-BR" sz="1800">
                      <a:latin typeface="Times New Roman" charset="0"/>
                      <a:sym typeface="Symbol" pitchFamily="18" charset="2"/>
                    </a:rPr>
                    <a:t></a:t>
                  </a:r>
                </a:p>
              </p:txBody>
            </p:sp>
            <p:sp>
              <p:nvSpPr>
                <p:cNvPr id="2665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799" y="3776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>
                      <a:latin typeface="Times New Roman" charset="0"/>
                      <a:sym typeface="Symbol" pitchFamily="18" charset="2"/>
                    </a:rPr>
                    <a:t>0</a:t>
                  </a:r>
                  <a:endParaRPr lang="pt-BR" altLang="pt-BR" sz="1800" baseline="-25000">
                    <a:latin typeface="Times New Roman" charset="0"/>
                  </a:endParaRPr>
                </a:p>
              </p:txBody>
            </p:sp>
            <p:sp>
              <p:nvSpPr>
                <p:cNvPr id="26654" name="Line 14"/>
                <p:cNvSpPr>
                  <a:spLocks noChangeShapeType="1"/>
                </p:cNvSpPr>
                <p:nvPr/>
              </p:nvSpPr>
              <p:spPr bwMode="auto">
                <a:xfrm>
                  <a:off x="2908" y="3751"/>
                  <a:ext cx="19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6640" name="Group 15"/>
              <p:cNvGrpSpPr>
                <a:grpSpLocks/>
              </p:cNvGrpSpPr>
              <p:nvPr/>
            </p:nvGrpSpPr>
            <p:grpSpPr bwMode="auto">
              <a:xfrm>
                <a:off x="3407" y="1536"/>
                <a:ext cx="469" cy="225"/>
                <a:chOff x="3563" y="2380"/>
                <a:chExt cx="469" cy="225"/>
              </a:xfrm>
            </p:grpSpPr>
            <p:sp>
              <p:nvSpPr>
                <p:cNvPr id="2664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3563" y="2492"/>
                  <a:ext cx="113" cy="11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graphicFrame>
              <p:nvGraphicFramePr>
                <p:cNvPr id="26649" name="Object 3"/>
                <p:cNvGraphicFramePr>
                  <a:graphicFrameLocks noChangeAspect="1"/>
                </p:cNvGraphicFramePr>
                <p:nvPr/>
              </p:nvGraphicFramePr>
              <p:xfrm>
                <a:off x="3709" y="2380"/>
                <a:ext cx="323" cy="14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667" name="Equation" r:id="rId7" imgW="457002" imgH="203112" progId="Equation.DSMT4">
                        <p:embed/>
                      </p:oleObj>
                    </mc:Choice>
                    <mc:Fallback>
                      <p:oleObj name="Equation" r:id="rId7" imgW="457002" imgH="203112" progId="Equation.DSMT4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09" y="2380"/>
                              <a:ext cx="323" cy="14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6641" name="Freeform 18"/>
              <p:cNvSpPr>
                <a:spLocks/>
              </p:cNvSpPr>
              <p:nvPr/>
            </p:nvSpPr>
            <p:spPr bwMode="auto">
              <a:xfrm>
                <a:off x="2558" y="1858"/>
                <a:ext cx="1265" cy="1027"/>
              </a:xfrm>
              <a:custGeom>
                <a:avLst/>
                <a:gdLst>
                  <a:gd name="T0" fmla="*/ 536 w 1265"/>
                  <a:gd name="T1" fmla="*/ 540 h 1027"/>
                  <a:gd name="T2" fmla="*/ 565 w 1265"/>
                  <a:gd name="T3" fmla="*/ 470 h 1027"/>
                  <a:gd name="T4" fmla="*/ 591 w 1265"/>
                  <a:gd name="T5" fmla="*/ 397 h 1027"/>
                  <a:gd name="T6" fmla="*/ 620 w 1265"/>
                  <a:gd name="T7" fmla="*/ 319 h 1027"/>
                  <a:gd name="T8" fmla="*/ 655 w 1265"/>
                  <a:gd name="T9" fmla="*/ 240 h 1027"/>
                  <a:gd name="T10" fmla="*/ 684 w 1265"/>
                  <a:gd name="T11" fmla="*/ 173 h 1027"/>
                  <a:gd name="T12" fmla="*/ 712 w 1265"/>
                  <a:gd name="T13" fmla="*/ 109 h 1027"/>
                  <a:gd name="T14" fmla="*/ 744 w 1265"/>
                  <a:gd name="T15" fmla="*/ 59 h 1027"/>
                  <a:gd name="T16" fmla="*/ 770 w 1265"/>
                  <a:gd name="T17" fmla="*/ 27 h 1027"/>
                  <a:gd name="T18" fmla="*/ 802 w 1265"/>
                  <a:gd name="T19" fmla="*/ 4 h 1027"/>
                  <a:gd name="T20" fmla="*/ 824 w 1265"/>
                  <a:gd name="T21" fmla="*/ 0 h 1027"/>
                  <a:gd name="T22" fmla="*/ 850 w 1265"/>
                  <a:gd name="T23" fmla="*/ 0 h 1027"/>
                  <a:gd name="T24" fmla="*/ 872 w 1265"/>
                  <a:gd name="T25" fmla="*/ 16 h 1027"/>
                  <a:gd name="T26" fmla="*/ 904 w 1265"/>
                  <a:gd name="T27" fmla="*/ 45 h 1027"/>
                  <a:gd name="T28" fmla="*/ 940 w 1265"/>
                  <a:gd name="T29" fmla="*/ 96 h 1027"/>
                  <a:gd name="T30" fmla="*/ 968 w 1265"/>
                  <a:gd name="T31" fmla="*/ 164 h 1027"/>
                  <a:gd name="T32" fmla="*/ 997 w 1265"/>
                  <a:gd name="T33" fmla="*/ 230 h 1027"/>
                  <a:gd name="T34" fmla="*/ 1035 w 1265"/>
                  <a:gd name="T35" fmla="*/ 323 h 1027"/>
                  <a:gd name="T36" fmla="*/ 1063 w 1265"/>
                  <a:gd name="T37" fmla="*/ 397 h 1027"/>
                  <a:gd name="T38" fmla="*/ 1095 w 1265"/>
                  <a:gd name="T39" fmla="*/ 463 h 1027"/>
                  <a:gd name="T40" fmla="*/ 1111 w 1265"/>
                  <a:gd name="T41" fmla="*/ 508 h 1027"/>
                  <a:gd name="T42" fmla="*/ 1122 w 1265"/>
                  <a:gd name="T43" fmla="*/ 538 h 1027"/>
                  <a:gd name="T44" fmla="*/ 1162 w 1265"/>
                  <a:gd name="T45" fmla="*/ 628 h 1027"/>
                  <a:gd name="T46" fmla="*/ 1215 w 1265"/>
                  <a:gd name="T47" fmla="*/ 744 h 1027"/>
                  <a:gd name="T48" fmla="*/ 1265 w 1265"/>
                  <a:gd name="T49" fmla="*/ 835 h 1027"/>
                  <a:gd name="T50" fmla="*/ 1265 w 1265"/>
                  <a:gd name="T51" fmla="*/ 1027 h 1027"/>
                  <a:gd name="T52" fmla="*/ 0 w 1265"/>
                  <a:gd name="T53" fmla="*/ 1027 h 1027"/>
                  <a:gd name="T54" fmla="*/ 125 w 1265"/>
                  <a:gd name="T55" fmla="*/ 1013 h 1027"/>
                  <a:gd name="T56" fmla="*/ 188 w 1265"/>
                  <a:gd name="T57" fmla="*/ 996 h 1027"/>
                  <a:gd name="T58" fmla="*/ 236 w 1265"/>
                  <a:gd name="T59" fmla="*/ 982 h 1027"/>
                  <a:gd name="T60" fmla="*/ 274 w 1265"/>
                  <a:gd name="T61" fmla="*/ 958 h 1027"/>
                  <a:gd name="T62" fmla="*/ 303 w 1265"/>
                  <a:gd name="T63" fmla="*/ 936 h 1027"/>
                  <a:gd name="T64" fmla="*/ 346 w 1265"/>
                  <a:gd name="T65" fmla="*/ 895 h 1027"/>
                  <a:gd name="T66" fmla="*/ 380 w 1265"/>
                  <a:gd name="T67" fmla="*/ 854 h 1027"/>
                  <a:gd name="T68" fmla="*/ 413 w 1265"/>
                  <a:gd name="T69" fmla="*/ 806 h 1027"/>
                  <a:gd name="T70" fmla="*/ 444 w 1265"/>
                  <a:gd name="T71" fmla="*/ 751 h 1027"/>
                  <a:gd name="T72" fmla="*/ 490 w 1265"/>
                  <a:gd name="T73" fmla="*/ 660 h 1027"/>
                  <a:gd name="T74" fmla="*/ 536 w 1265"/>
                  <a:gd name="T75" fmla="*/ 540 h 102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265"/>
                  <a:gd name="T115" fmla="*/ 0 h 1027"/>
                  <a:gd name="T116" fmla="*/ 1265 w 1265"/>
                  <a:gd name="T117" fmla="*/ 1027 h 102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265" h="1027">
                    <a:moveTo>
                      <a:pt x="536" y="540"/>
                    </a:moveTo>
                    <a:lnTo>
                      <a:pt x="565" y="470"/>
                    </a:lnTo>
                    <a:lnTo>
                      <a:pt x="591" y="397"/>
                    </a:lnTo>
                    <a:lnTo>
                      <a:pt x="620" y="319"/>
                    </a:lnTo>
                    <a:lnTo>
                      <a:pt x="655" y="240"/>
                    </a:lnTo>
                    <a:lnTo>
                      <a:pt x="684" y="173"/>
                    </a:lnTo>
                    <a:lnTo>
                      <a:pt x="712" y="109"/>
                    </a:lnTo>
                    <a:lnTo>
                      <a:pt x="744" y="59"/>
                    </a:lnTo>
                    <a:lnTo>
                      <a:pt x="770" y="27"/>
                    </a:lnTo>
                    <a:lnTo>
                      <a:pt x="802" y="4"/>
                    </a:lnTo>
                    <a:lnTo>
                      <a:pt x="824" y="0"/>
                    </a:lnTo>
                    <a:lnTo>
                      <a:pt x="850" y="0"/>
                    </a:lnTo>
                    <a:lnTo>
                      <a:pt x="872" y="16"/>
                    </a:lnTo>
                    <a:lnTo>
                      <a:pt x="904" y="45"/>
                    </a:lnTo>
                    <a:lnTo>
                      <a:pt x="940" y="96"/>
                    </a:lnTo>
                    <a:lnTo>
                      <a:pt x="968" y="164"/>
                    </a:lnTo>
                    <a:lnTo>
                      <a:pt x="997" y="230"/>
                    </a:lnTo>
                    <a:lnTo>
                      <a:pt x="1035" y="323"/>
                    </a:lnTo>
                    <a:lnTo>
                      <a:pt x="1063" y="397"/>
                    </a:lnTo>
                    <a:lnTo>
                      <a:pt x="1095" y="463"/>
                    </a:lnTo>
                    <a:lnTo>
                      <a:pt x="1111" y="508"/>
                    </a:lnTo>
                    <a:lnTo>
                      <a:pt x="1122" y="538"/>
                    </a:lnTo>
                    <a:lnTo>
                      <a:pt x="1162" y="628"/>
                    </a:lnTo>
                    <a:lnTo>
                      <a:pt x="1215" y="744"/>
                    </a:lnTo>
                    <a:lnTo>
                      <a:pt x="1265" y="835"/>
                    </a:lnTo>
                    <a:lnTo>
                      <a:pt x="1265" y="1027"/>
                    </a:lnTo>
                    <a:lnTo>
                      <a:pt x="0" y="1027"/>
                    </a:lnTo>
                    <a:lnTo>
                      <a:pt x="125" y="1013"/>
                    </a:lnTo>
                    <a:lnTo>
                      <a:pt x="188" y="996"/>
                    </a:lnTo>
                    <a:lnTo>
                      <a:pt x="236" y="982"/>
                    </a:lnTo>
                    <a:lnTo>
                      <a:pt x="274" y="958"/>
                    </a:lnTo>
                    <a:lnTo>
                      <a:pt x="303" y="936"/>
                    </a:lnTo>
                    <a:lnTo>
                      <a:pt x="346" y="895"/>
                    </a:lnTo>
                    <a:lnTo>
                      <a:pt x="380" y="854"/>
                    </a:lnTo>
                    <a:lnTo>
                      <a:pt x="413" y="806"/>
                    </a:lnTo>
                    <a:lnTo>
                      <a:pt x="444" y="751"/>
                    </a:lnTo>
                    <a:lnTo>
                      <a:pt x="490" y="660"/>
                    </a:lnTo>
                    <a:lnTo>
                      <a:pt x="536" y="54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26642" name="Object 1"/>
              <p:cNvGraphicFramePr>
                <a:graphicFrameLocks noChangeAspect="1"/>
              </p:cNvGraphicFramePr>
              <p:nvPr/>
            </p:nvGraphicFramePr>
            <p:xfrm>
              <a:off x="3888" y="2640"/>
              <a:ext cx="171" cy="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68" name="Equation" r:id="rId9" imgW="241091" imgH="177646" progId="Equation.DSMT4">
                      <p:embed/>
                    </p:oleObj>
                  </mc:Choice>
                  <mc:Fallback>
                    <p:oleObj name="Equation" r:id="rId9" imgW="241091" imgH="177646" progId="Equation.DSMT4">
                      <p:embed/>
                      <p:pic>
                        <p:nvPicPr>
                          <p:cNvPr id="0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2640"/>
                            <a:ext cx="171" cy="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3" name="Object 2"/>
              <p:cNvGraphicFramePr>
                <a:graphicFrameLocks noChangeAspect="1"/>
              </p:cNvGraphicFramePr>
              <p:nvPr/>
            </p:nvGraphicFramePr>
            <p:xfrm>
              <a:off x="3307" y="2304"/>
              <a:ext cx="233" cy="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69" name="Equation" r:id="rId11" imgW="329914" imgH="177646" progId="Equation.DSMT4">
                      <p:embed/>
                    </p:oleObj>
                  </mc:Choice>
                  <mc:Fallback>
                    <p:oleObj name="Equation" r:id="rId11" imgW="329914" imgH="177646" progId="Equation.DSMT4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7" y="2304"/>
                            <a:ext cx="233" cy="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44" name="Line 21"/>
              <p:cNvSpPr>
                <a:spLocks noChangeShapeType="1"/>
              </p:cNvSpPr>
              <p:nvPr/>
            </p:nvSpPr>
            <p:spPr bwMode="auto">
              <a:xfrm flipV="1">
                <a:off x="3823" y="29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645" name="Text Box 22"/>
              <p:cNvSpPr txBox="1">
                <a:spLocks noChangeArrowheads="1"/>
              </p:cNvSpPr>
              <p:nvPr/>
            </p:nvSpPr>
            <p:spPr bwMode="auto">
              <a:xfrm>
                <a:off x="3726" y="3112"/>
                <a:ext cx="19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rIns="180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>
                    <a:latin typeface="Times New Roman" charset="0"/>
                  </a:rPr>
                  <a:t>2,33</a:t>
                </a:r>
              </a:p>
            </p:txBody>
          </p:sp>
          <p:sp>
            <p:nvSpPr>
              <p:cNvPr id="26646" name="Text Box 23"/>
              <p:cNvSpPr txBox="1">
                <a:spLocks noChangeArrowheads="1"/>
              </p:cNvSpPr>
              <p:nvPr/>
            </p:nvSpPr>
            <p:spPr bwMode="auto">
              <a:xfrm>
                <a:off x="3012" y="2736"/>
                <a:ext cx="53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/>
                  <a:t>Aceita </a:t>
                </a:r>
                <a:r>
                  <a:rPr lang="pt-BR" altLang="pt-BR" sz="1200">
                    <a:latin typeface="Times New Roman" charset="0"/>
                  </a:rPr>
                  <a:t>H</a:t>
                </a:r>
                <a:r>
                  <a:rPr lang="pt-BR" altLang="pt-BR" sz="1200" baseline="-250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26647" name="Text Box 24"/>
              <p:cNvSpPr txBox="1">
                <a:spLocks noChangeArrowheads="1"/>
              </p:cNvSpPr>
              <p:nvPr/>
            </p:nvSpPr>
            <p:spPr bwMode="auto">
              <a:xfrm>
                <a:off x="4125" y="2736"/>
                <a:ext cx="5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/>
                  <a:t>Rejeita </a:t>
                </a:r>
                <a:r>
                  <a:rPr lang="pt-BR" altLang="pt-BR" sz="1200">
                    <a:latin typeface="Times New Roman" charset="0"/>
                  </a:rPr>
                  <a:t>H</a:t>
                </a:r>
                <a:r>
                  <a:rPr lang="pt-BR" altLang="pt-BR" sz="1200" baseline="-25000">
                    <a:latin typeface="Times New Roman" charset="0"/>
                  </a:rPr>
                  <a:t>0</a:t>
                </a:r>
              </a:p>
            </p:txBody>
          </p:sp>
        </p:grpSp>
      </p:grpSp>
      <p:sp>
        <p:nvSpPr>
          <p:cNvPr id="26633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752951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Toda conclusão de um teste de hipótese está associada a um nível de significância.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Por exemplo: “Com base num teste z unilateral a 5% de significância, pôde-se concluir que a média </a:t>
            </a:r>
            <a:r>
              <a:rPr lang="pt-BR" altLang="pt-BR" sz="1600" i="1" dirty="0">
                <a:sym typeface="Symbol" pitchFamily="18" charset="2"/>
              </a:rPr>
              <a:t> </a:t>
            </a:r>
            <a:r>
              <a:rPr lang="pt-BR" altLang="pt-BR" sz="1600" dirty="0"/>
              <a:t>é maior que 20 uma vez que a estatística </a:t>
            </a:r>
            <a:r>
              <a:rPr lang="pt-BR" altLang="pt-BR" sz="1600" i="1" dirty="0">
                <a:latin typeface="Times New Roman" charset="0"/>
              </a:rPr>
              <a:t>z</a:t>
            </a:r>
            <a:r>
              <a:rPr lang="pt-BR" altLang="pt-BR" sz="1600" dirty="0"/>
              <a:t> obtida foi de 2,5 (</a:t>
            </a:r>
            <a:r>
              <a:rPr lang="pt-BR" altLang="pt-BR" sz="1600" i="1" dirty="0" err="1">
                <a:latin typeface="Times New Roman" charset="0"/>
              </a:rPr>
              <a:t>z</a:t>
            </a:r>
            <a:r>
              <a:rPr lang="pt-BR" altLang="pt-BR" sz="1600" baseline="-25000" dirty="0" err="1">
                <a:latin typeface="Times New Roman" charset="0"/>
              </a:rPr>
              <a:t>crítico</a:t>
            </a:r>
            <a:r>
              <a:rPr lang="pt-BR" altLang="pt-BR" sz="1600" dirty="0"/>
              <a:t> = 1,645)”.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B828A-CBCA-4A1B-8ED5-480EC8C946B2}" type="slidenum">
              <a:rPr lang="pt-BR"/>
              <a:pPr>
                <a:defRPr/>
              </a:pPr>
              <a:t>29</a:t>
            </a:fld>
            <a:endParaRPr lang="pt-BR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685800" y="5899174"/>
            <a:ext cx="7696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Para que valores de </a:t>
            </a:r>
            <a:r>
              <a:rPr lang="pt-BR" altLang="pt-BR" sz="1600" i="1" dirty="0">
                <a:sym typeface="Symbol" pitchFamily="18" charset="2"/>
              </a:rPr>
              <a:t></a:t>
            </a:r>
            <a:r>
              <a:rPr lang="pt-BR" altLang="pt-BR" sz="1600" dirty="0"/>
              <a:t>, a média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 </a:t>
            </a:r>
            <a:r>
              <a:rPr lang="pt-BR" altLang="pt-BR" sz="1600" dirty="0">
                <a:sym typeface="Symbol" pitchFamily="18" charset="2"/>
              </a:rPr>
              <a:t>poderia ser </a:t>
            </a:r>
            <a:r>
              <a:rPr lang="pt-BR" altLang="pt-BR" sz="1600" dirty="0"/>
              <a:t>considerada igual a 20?</a:t>
            </a:r>
          </a:p>
        </p:txBody>
      </p:sp>
      <p:sp>
        <p:nvSpPr>
          <p:cNvPr id="26636" name="Rectangle 82"/>
          <p:cNvSpPr>
            <a:spLocks noChangeArrowheads="1"/>
          </p:cNvSpPr>
          <p:nvPr/>
        </p:nvSpPr>
        <p:spPr bwMode="auto">
          <a:xfrm>
            <a:off x="6278563" y="2684463"/>
            <a:ext cx="26146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Conclusão:</a:t>
            </a:r>
            <a:br>
              <a:rPr lang="pt-BR" altLang="pt-BR" sz="1600"/>
            </a:br>
            <a:r>
              <a:rPr lang="pt-BR" altLang="pt-BR" sz="1600"/>
              <a:t>Rejeita-se </a:t>
            </a:r>
            <a:r>
              <a:rPr lang="pt-BR" altLang="pt-BR" sz="1600">
                <a:latin typeface="Times New Roman" charset="0"/>
                <a:cs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  <a:cs typeface="Times New Roman" charset="0"/>
              </a:rPr>
              <a:t>0</a:t>
            </a:r>
            <a:r>
              <a:rPr lang="pt-BR" altLang="pt-BR" sz="1600"/>
              <a:t> a 1%</a:t>
            </a:r>
            <a:endParaRPr lang="pt-BR" altLang="pt-BR" sz="1600" baseline="-2500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3"/>
          <p:cNvGrpSpPr>
            <a:grpSpLocks/>
          </p:cNvGrpSpPr>
          <p:nvPr/>
        </p:nvGrpSpPr>
        <p:grpSpPr bwMode="auto">
          <a:xfrm>
            <a:off x="250825" y="1511301"/>
            <a:ext cx="8664575" cy="585788"/>
            <a:chOff x="158" y="952"/>
            <a:chExt cx="5458" cy="369"/>
          </a:xfrm>
        </p:grpSpPr>
        <p:sp>
          <p:nvSpPr>
            <p:cNvPr id="5151" name="Text Box 4"/>
            <p:cNvSpPr txBox="1">
              <a:spLocks noChangeArrowheads="1"/>
            </p:cNvSpPr>
            <p:nvPr/>
          </p:nvSpPr>
          <p:spPr bwMode="auto">
            <a:xfrm>
              <a:off x="158" y="953"/>
              <a:ext cx="545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5763" indent="-385763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Uma amostra de 25 valores foi selecionada, chegando a uma média amostral     igual a 11,3. Poderia esta média amostral ter sido obtida de uma população com média </a:t>
              </a:r>
              <a:r>
                <a:rPr lang="pt-BR" altLang="pt-BR" sz="1600" i="1" dirty="0">
                  <a:sym typeface="Symbol" pitchFamily="18" charset="2"/>
                </a:rPr>
                <a:t></a:t>
              </a:r>
              <a:r>
                <a:rPr lang="pt-BR" altLang="pt-BR" sz="1600" dirty="0">
                  <a:sym typeface="Symbol" pitchFamily="18" charset="2"/>
                </a:rPr>
                <a:t> </a:t>
              </a:r>
              <a:r>
                <a:rPr lang="pt-BR" altLang="pt-BR" sz="1600" dirty="0">
                  <a:latin typeface="Times New Roman" charset="0"/>
                  <a:cs typeface="Times New Roman" charset="0"/>
                  <a:sym typeface="Symbol" pitchFamily="18" charset="2"/>
                </a:rPr>
                <a:t>= 10</a:t>
              </a:r>
              <a:r>
                <a:rPr lang="pt-BR" altLang="pt-BR" sz="1600" dirty="0"/>
                <a:t>? </a:t>
              </a:r>
            </a:p>
          </p:txBody>
        </p:sp>
        <p:graphicFrame>
          <p:nvGraphicFramePr>
            <p:cNvPr id="5152" name="Object 5"/>
            <p:cNvGraphicFramePr>
              <a:graphicFrameLocks noChangeAspect="1"/>
            </p:cNvGraphicFramePr>
            <p:nvPr/>
          </p:nvGraphicFramePr>
          <p:xfrm>
            <a:off x="4700" y="952"/>
            <a:ext cx="160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4" imgW="177646" imgH="190335" progId="Equation.DSMT4">
                    <p:embed/>
                  </p:oleObj>
                </mc:Choice>
                <mc:Fallback>
                  <p:oleObj name="Equation" r:id="rId4" imgW="177646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" y="952"/>
                          <a:ext cx="160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357188" y="2401888"/>
            <a:ext cx="3124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Hipóteses</a:t>
            </a:r>
          </a:p>
        </p:txBody>
      </p:sp>
      <p:graphicFrame>
        <p:nvGraphicFramePr>
          <p:cNvPr id="11" name="Object 53"/>
          <p:cNvGraphicFramePr>
            <a:graphicFrameLocks noChangeAspect="1"/>
          </p:cNvGraphicFramePr>
          <p:nvPr/>
        </p:nvGraphicFramePr>
        <p:xfrm>
          <a:off x="581025" y="3259138"/>
          <a:ext cx="9429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6" imgW="660113" imgH="622030" progId="Equation.DSMT4">
                  <p:embed/>
                </p:oleObj>
              </mc:Choice>
              <mc:Fallback>
                <p:oleObj name="Equation" r:id="rId6" imgW="660113" imgH="6220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3259138"/>
                        <a:ext cx="94297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79"/>
          <p:cNvSpPr txBox="1">
            <a:spLocks noChangeArrowheads="1"/>
          </p:cNvSpPr>
          <p:nvPr/>
        </p:nvSpPr>
        <p:spPr bwMode="auto">
          <a:xfrm>
            <a:off x="539552" y="2643188"/>
            <a:ext cx="37452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>
                <a:latin typeface="Times New Roman" charset="0"/>
              </a:rPr>
              <a:t> :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10  </a:t>
            </a:r>
            <a:r>
              <a:rPr lang="pt-BR" altLang="pt-BR" sz="1600" dirty="0"/>
              <a:t>(hipótese nula)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 dirty="0">
                <a:sym typeface="Symbol" pitchFamily="18" charset="2"/>
              </a:rPr>
              <a:t>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 10   </a:t>
            </a:r>
            <a:r>
              <a:rPr lang="pt-BR" altLang="pt-BR" sz="1600" dirty="0"/>
              <a:t>(hipótese alternativa)</a:t>
            </a:r>
          </a:p>
        </p:txBody>
      </p:sp>
      <p:graphicFrame>
        <p:nvGraphicFramePr>
          <p:cNvPr id="15" name="Object 83"/>
          <p:cNvGraphicFramePr>
            <a:graphicFrameLocks noChangeAspect="1"/>
          </p:cNvGraphicFramePr>
          <p:nvPr/>
        </p:nvGraphicFramePr>
        <p:xfrm>
          <a:off x="1552575" y="3430588"/>
          <a:ext cx="8350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8" imgW="583947" imgH="203112" progId="Equation.DSMT4">
                  <p:embed/>
                </p:oleObj>
              </mc:Choice>
              <mc:Fallback>
                <p:oleObj name="Equation" r:id="rId8" imgW="5839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3430588"/>
                        <a:ext cx="8350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876800" y="2146300"/>
            <a:ext cx="3217863" cy="2154238"/>
            <a:chOff x="2988" y="1824"/>
            <a:chExt cx="2579" cy="1728"/>
          </a:xfrm>
        </p:grpSpPr>
        <p:grpSp>
          <p:nvGrpSpPr>
            <p:cNvPr id="5141" name="Group 23"/>
            <p:cNvGrpSpPr>
              <a:grpSpLocks/>
            </p:cNvGrpSpPr>
            <p:nvPr/>
          </p:nvGrpSpPr>
          <p:grpSpPr bwMode="auto">
            <a:xfrm>
              <a:off x="2988" y="1872"/>
              <a:ext cx="2579" cy="1680"/>
              <a:chOff x="2988" y="1872"/>
              <a:chExt cx="2579" cy="1680"/>
            </a:xfrm>
          </p:grpSpPr>
          <p:pic>
            <p:nvPicPr>
              <p:cNvPr id="5144" name="Picture 24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026" y="1872"/>
                <a:ext cx="2432" cy="1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45" name="Text Box 25"/>
              <p:cNvSpPr txBox="1">
                <a:spLocks noChangeArrowheads="1"/>
              </p:cNvSpPr>
              <p:nvPr/>
            </p:nvSpPr>
            <p:spPr bwMode="auto">
              <a:xfrm>
                <a:off x="2988" y="3179"/>
                <a:ext cx="340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-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  <p:sp>
            <p:nvSpPr>
              <p:cNvPr id="5146" name="Text Box 26"/>
              <p:cNvSpPr txBox="1">
                <a:spLocks noChangeArrowheads="1"/>
              </p:cNvSpPr>
              <p:nvPr/>
            </p:nvSpPr>
            <p:spPr bwMode="auto">
              <a:xfrm>
                <a:off x="5186" y="3180"/>
                <a:ext cx="381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+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  <p:sp>
            <p:nvSpPr>
              <p:cNvPr id="5147" name="Text Box 27"/>
              <p:cNvSpPr txBox="1">
                <a:spLocks noChangeArrowheads="1"/>
              </p:cNvSpPr>
              <p:nvPr/>
            </p:nvSpPr>
            <p:spPr bwMode="auto">
              <a:xfrm>
                <a:off x="4157" y="3258"/>
                <a:ext cx="239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5148" name="Line 28"/>
              <p:cNvSpPr>
                <a:spLocks noChangeShapeType="1"/>
              </p:cNvSpPr>
              <p:nvPr/>
            </p:nvSpPr>
            <p:spPr bwMode="auto">
              <a:xfrm>
                <a:off x="3024" y="3226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142" name="Line 29"/>
            <p:cNvSpPr>
              <a:spLocks noChangeShapeType="1"/>
            </p:cNvSpPr>
            <p:nvPr/>
          </p:nvSpPr>
          <p:spPr bwMode="auto">
            <a:xfrm flipH="1">
              <a:off x="4512" y="196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5143" name="Object 30"/>
            <p:cNvGraphicFramePr>
              <a:graphicFrameLocks noChangeAspect="1"/>
            </p:cNvGraphicFramePr>
            <p:nvPr/>
          </p:nvGraphicFramePr>
          <p:xfrm>
            <a:off x="4656" y="1824"/>
            <a:ext cx="41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Equation" r:id="rId11" imgW="457002" imgH="203112" progId="Equation.DSMT4">
                    <p:embed/>
                  </p:oleObj>
                </mc:Choice>
                <mc:Fallback>
                  <p:oleObj name="Equation" r:id="rId11" imgW="457002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824"/>
                          <a:ext cx="411" cy="18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" name="Título 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Teste de Hipótese para </a:t>
            </a:r>
            <a:r>
              <a:rPr lang="pt-BR" i="1" dirty="0">
                <a:sym typeface="Symbol" pitchFamily="18" charset="2"/>
              </a:rPr>
              <a:t>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BEFE8-7E8F-43FF-9C21-B7033BD44C39}" type="slidenum">
              <a:rPr lang="pt-BR"/>
              <a:pPr>
                <a:defRPr/>
              </a:pPr>
              <a:t>3</a:t>
            </a:fld>
            <a:endParaRPr lang="pt-BR"/>
          </a:p>
        </p:txBody>
      </p:sp>
      <p:sp>
        <p:nvSpPr>
          <p:cNvPr id="33" name="Text Box 79"/>
          <p:cNvSpPr txBox="1">
            <a:spLocks noChangeArrowheads="1"/>
          </p:cNvSpPr>
          <p:nvPr/>
        </p:nvSpPr>
        <p:spPr bwMode="auto">
          <a:xfrm>
            <a:off x="1547665" y="3284984"/>
            <a:ext cx="3384375" cy="72884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0" tIns="36000" r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definição de uma estatística que relaciona o parâmetro ao seu estimador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(</a:t>
            </a:r>
            <a:r>
              <a:rPr lang="pt-BR" altLang="pt-BR" sz="1400" dirty="0">
                <a:solidFill>
                  <a:srgbClr val="FF0000"/>
                </a:solidFill>
              </a:rPr>
              <a:t>válida sob qualquer hipótese</a:t>
            </a:r>
            <a:r>
              <a:rPr lang="pt-BR" altLang="pt-BR" sz="1400" dirty="0"/>
              <a:t>)</a:t>
            </a:r>
          </a:p>
        </p:txBody>
      </p:sp>
      <p:sp>
        <p:nvSpPr>
          <p:cNvPr id="21" name="Text Box 79"/>
          <p:cNvSpPr txBox="1">
            <a:spLocks noChangeArrowheads="1"/>
          </p:cNvSpPr>
          <p:nvPr/>
        </p:nvSpPr>
        <p:spPr bwMode="auto">
          <a:xfrm>
            <a:off x="1547665" y="4300538"/>
            <a:ext cx="3384375" cy="94429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0" tIns="36000" r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rgbClr val="FF0000"/>
                </a:solidFill>
              </a:rPr>
              <a:t>Pressuposições: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a) População tem distribuição Normal ou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Teorema do Limite Central é válido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b) Variância populacional </a:t>
            </a:r>
            <a:r>
              <a:rPr lang="pt-BR" altLang="pt-BR" sz="1400" dirty="0">
                <a:sym typeface="Symbol"/>
              </a:rPr>
              <a:t></a:t>
            </a:r>
            <a:r>
              <a:rPr lang="pt-BR" altLang="pt-BR" sz="1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pt-BR" altLang="pt-BR" sz="1400" dirty="0">
                <a:sym typeface="Symbol"/>
              </a:rPr>
              <a:t> é conhecida</a:t>
            </a:r>
            <a:endParaRPr lang="pt-BR" altLang="pt-BR" sz="1400" dirty="0"/>
          </a:p>
        </p:txBody>
      </p:sp>
    </p:spTree>
    <p:extLst>
      <p:ext uri="{BB962C8B-B14F-4D97-AF65-F5344CB8AC3E}">
        <p14:creationId xmlns:p14="http://schemas.microsoft.com/office/powerpoint/2010/main" val="116117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4" grpId="0" build="p" autoUpdateAnimBg="0"/>
      <p:bldP spid="33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Teste de Hipótese – valor-P (</a:t>
            </a:r>
            <a:r>
              <a:rPr lang="pt-BR" i="1"/>
              <a:t>p-value</a:t>
            </a:r>
            <a:r>
              <a:rPr lang="pt-BR"/>
              <a:t>)</a:t>
            </a:r>
          </a:p>
        </p:txBody>
      </p:sp>
      <p:grpSp>
        <p:nvGrpSpPr>
          <p:cNvPr id="27651" name="Group 88"/>
          <p:cNvGrpSpPr>
            <a:grpSpLocks/>
          </p:cNvGrpSpPr>
          <p:nvPr/>
        </p:nvGrpSpPr>
        <p:grpSpPr bwMode="auto">
          <a:xfrm>
            <a:off x="6053138" y="4624388"/>
            <a:ext cx="225425" cy="708025"/>
            <a:chOff x="3057" y="3003"/>
            <a:chExt cx="142" cy="446"/>
          </a:xfrm>
        </p:grpSpPr>
        <p:sp>
          <p:nvSpPr>
            <p:cNvPr id="27684" name="Line 85"/>
            <p:cNvSpPr>
              <a:spLocks noChangeShapeType="1"/>
            </p:cNvSpPr>
            <p:nvPr/>
          </p:nvSpPr>
          <p:spPr bwMode="auto">
            <a:xfrm flipV="1">
              <a:off x="3130" y="3003"/>
              <a:ext cx="0" cy="25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85" name="Text Box 86"/>
            <p:cNvSpPr txBox="1">
              <a:spLocks noChangeArrowheads="1"/>
            </p:cNvSpPr>
            <p:nvPr/>
          </p:nvSpPr>
          <p:spPr bwMode="auto">
            <a:xfrm>
              <a:off x="3057" y="3276"/>
              <a:ext cx="1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rIns="180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>
                  <a:solidFill>
                    <a:srgbClr val="FF3300"/>
                  </a:solidFill>
                  <a:latin typeface="Times New Roman" charset="0"/>
                </a:rPr>
                <a:t>2,5</a:t>
              </a:r>
            </a:p>
          </p:txBody>
        </p:sp>
      </p:grpSp>
      <p:sp>
        <p:nvSpPr>
          <p:cNvPr id="27652" name="Text Box 93"/>
          <p:cNvSpPr txBox="1">
            <a:spLocks noChangeArrowheads="1"/>
          </p:cNvSpPr>
          <p:nvPr/>
        </p:nvSpPr>
        <p:spPr bwMode="auto">
          <a:xfrm>
            <a:off x="990600" y="2743200"/>
            <a:ext cx="3124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: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&gt; 20</a:t>
            </a:r>
          </a:p>
        </p:txBody>
      </p:sp>
      <p:graphicFrame>
        <p:nvGraphicFramePr>
          <p:cNvPr id="27653" name="Object 1024"/>
          <p:cNvGraphicFramePr>
            <a:graphicFrameLocks noChangeAspect="1"/>
          </p:cNvGraphicFramePr>
          <p:nvPr/>
        </p:nvGraphicFramePr>
        <p:xfrm>
          <a:off x="1071563" y="3911600"/>
          <a:ext cx="17621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4" imgW="1231366" imgH="837836" progId="Equation.DSMT4">
                  <p:embed/>
                </p:oleObj>
              </mc:Choice>
              <mc:Fallback>
                <p:oleObj name="Equation" r:id="rId4" imgW="1231366" imgH="837836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911600"/>
                        <a:ext cx="176212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95"/>
          <p:cNvSpPr txBox="1">
            <a:spLocks noChangeArrowheads="1"/>
          </p:cNvSpPr>
          <p:nvPr/>
        </p:nvSpPr>
        <p:spPr bwMode="auto">
          <a:xfrm>
            <a:off x="990600" y="350520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é verdadeira, então</a:t>
            </a:r>
          </a:p>
        </p:txBody>
      </p:sp>
      <p:grpSp>
        <p:nvGrpSpPr>
          <p:cNvPr id="27655" name="Group 35"/>
          <p:cNvGrpSpPr>
            <a:grpSpLocks/>
          </p:cNvGrpSpPr>
          <p:nvPr/>
        </p:nvGrpSpPr>
        <p:grpSpPr bwMode="auto">
          <a:xfrm>
            <a:off x="3790950" y="2438400"/>
            <a:ext cx="3660775" cy="2894013"/>
            <a:chOff x="2388" y="1536"/>
            <a:chExt cx="2306" cy="1823"/>
          </a:xfrm>
        </p:grpSpPr>
        <p:grpSp>
          <p:nvGrpSpPr>
            <p:cNvPr id="27668" name="Group 6"/>
            <p:cNvGrpSpPr>
              <a:grpSpLocks/>
            </p:cNvGrpSpPr>
            <p:nvPr/>
          </p:nvGrpSpPr>
          <p:grpSpPr bwMode="auto">
            <a:xfrm>
              <a:off x="3813" y="2913"/>
              <a:ext cx="142" cy="446"/>
              <a:chOff x="3057" y="3003"/>
              <a:chExt cx="142" cy="446"/>
            </a:xfrm>
          </p:grpSpPr>
          <p:sp>
            <p:nvSpPr>
              <p:cNvPr id="27682" name="Line 7"/>
              <p:cNvSpPr>
                <a:spLocks noChangeShapeType="1"/>
              </p:cNvSpPr>
              <p:nvPr/>
            </p:nvSpPr>
            <p:spPr bwMode="auto">
              <a:xfrm flipV="1">
                <a:off x="3130" y="3003"/>
                <a:ext cx="0" cy="25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683" name="Text Box 8"/>
              <p:cNvSpPr txBox="1">
                <a:spLocks noChangeArrowheads="1"/>
              </p:cNvSpPr>
              <p:nvPr/>
            </p:nvSpPr>
            <p:spPr bwMode="auto">
              <a:xfrm>
                <a:off x="3057" y="3276"/>
                <a:ext cx="14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rIns="180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>
                    <a:solidFill>
                      <a:srgbClr val="FF3300"/>
                    </a:solidFill>
                    <a:latin typeface="Times New Roman" charset="0"/>
                  </a:rPr>
                  <a:t>2,5</a:t>
                </a:r>
              </a:p>
            </p:txBody>
          </p:sp>
        </p:grpSp>
        <p:grpSp>
          <p:nvGrpSpPr>
            <p:cNvPr id="27669" name="Group 34"/>
            <p:cNvGrpSpPr>
              <a:grpSpLocks/>
            </p:cNvGrpSpPr>
            <p:nvPr/>
          </p:nvGrpSpPr>
          <p:grpSpPr bwMode="auto">
            <a:xfrm>
              <a:off x="2388" y="1536"/>
              <a:ext cx="2306" cy="1607"/>
              <a:chOff x="2388" y="1536"/>
              <a:chExt cx="2306" cy="1607"/>
            </a:xfrm>
          </p:grpSpPr>
          <p:grpSp>
            <p:nvGrpSpPr>
              <p:cNvPr id="27670" name="Group 10"/>
              <p:cNvGrpSpPr>
                <a:grpSpLocks/>
              </p:cNvGrpSpPr>
              <p:nvPr/>
            </p:nvGrpSpPr>
            <p:grpSpPr bwMode="auto">
              <a:xfrm>
                <a:off x="2388" y="1824"/>
                <a:ext cx="2028" cy="1319"/>
                <a:chOff x="2880" y="2688"/>
                <a:chExt cx="2028" cy="1319"/>
              </a:xfrm>
            </p:grpSpPr>
            <p:pic>
              <p:nvPicPr>
                <p:cNvPr id="27677" name="Picture 11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96" t="9618" r="18376" b="11877"/>
                <a:stretch>
                  <a:fillRect/>
                </a:stretch>
              </p:blipFill>
              <p:spPr bwMode="auto">
                <a:xfrm>
                  <a:off x="2910" y="2688"/>
                  <a:ext cx="1911" cy="10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67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880" y="3714"/>
                  <a:ext cx="26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>
                      <a:latin typeface="Times New Roman" charset="0"/>
                    </a:rPr>
                    <a:t>-</a:t>
                  </a:r>
                  <a:r>
                    <a:rPr lang="pt-BR" altLang="pt-BR" sz="18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1800">
                    <a:latin typeface="Times New Roman" charset="0"/>
                  </a:endParaRPr>
                </a:p>
              </p:txBody>
            </p:sp>
            <p:sp>
              <p:nvSpPr>
                <p:cNvPr id="2767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608" y="3715"/>
                  <a:ext cx="30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>
                      <a:latin typeface="Times New Roman" charset="0"/>
                    </a:rPr>
                    <a:t>+</a:t>
                  </a:r>
                  <a:r>
                    <a:rPr lang="pt-BR" altLang="pt-BR" sz="1800">
                      <a:latin typeface="Times New Roman" charset="0"/>
                      <a:sym typeface="Symbol" pitchFamily="18" charset="2"/>
                    </a:rPr>
                    <a:t></a:t>
                  </a:r>
                </a:p>
              </p:txBody>
            </p:sp>
            <p:sp>
              <p:nvSpPr>
                <p:cNvPr id="2768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799" y="3776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>
                      <a:latin typeface="Times New Roman" charset="0"/>
                      <a:sym typeface="Symbol" pitchFamily="18" charset="2"/>
                    </a:rPr>
                    <a:t>0</a:t>
                  </a:r>
                  <a:endParaRPr lang="pt-BR" altLang="pt-BR" sz="1800" baseline="-25000">
                    <a:latin typeface="Times New Roman" charset="0"/>
                  </a:endParaRPr>
                </a:p>
              </p:txBody>
            </p:sp>
            <p:sp>
              <p:nvSpPr>
                <p:cNvPr id="27681" name="Line 15"/>
                <p:cNvSpPr>
                  <a:spLocks noChangeShapeType="1"/>
                </p:cNvSpPr>
                <p:nvPr/>
              </p:nvSpPr>
              <p:spPr bwMode="auto">
                <a:xfrm>
                  <a:off x="2908" y="3751"/>
                  <a:ext cx="19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7671" name="Group 16"/>
              <p:cNvGrpSpPr>
                <a:grpSpLocks/>
              </p:cNvGrpSpPr>
              <p:nvPr/>
            </p:nvGrpSpPr>
            <p:grpSpPr bwMode="auto">
              <a:xfrm>
                <a:off x="3407" y="1536"/>
                <a:ext cx="469" cy="225"/>
                <a:chOff x="3563" y="2380"/>
                <a:chExt cx="469" cy="225"/>
              </a:xfrm>
            </p:grpSpPr>
            <p:sp>
              <p:nvSpPr>
                <p:cNvPr id="27675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3563" y="2492"/>
                  <a:ext cx="113" cy="11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graphicFrame>
              <p:nvGraphicFramePr>
                <p:cNvPr id="27676" name="Object 1"/>
                <p:cNvGraphicFramePr>
                  <a:graphicFrameLocks noChangeAspect="1"/>
                </p:cNvGraphicFramePr>
                <p:nvPr/>
              </p:nvGraphicFramePr>
              <p:xfrm>
                <a:off x="3709" y="2380"/>
                <a:ext cx="323" cy="14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683" name="Equation" r:id="rId7" imgW="457002" imgH="203112" progId="Equation.DSMT4">
                        <p:embed/>
                      </p:oleObj>
                    </mc:Choice>
                    <mc:Fallback>
                      <p:oleObj name="Equation" r:id="rId7" imgW="457002" imgH="203112" progId="Equation.DSMT4">
                        <p:embed/>
                        <p:pic>
                          <p:nvPicPr>
                            <p:cNvPr id="0" name="Object 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09" y="2380"/>
                              <a:ext cx="323" cy="14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7672" name="Freeform 19"/>
              <p:cNvSpPr>
                <a:spLocks/>
              </p:cNvSpPr>
              <p:nvPr/>
            </p:nvSpPr>
            <p:spPr bwMode="auto">
              <a:xfrm>
                <a:off x="2558" y="1858"/>
                <a:ext cx="1332" cy="1027"/>
              </a:xfrm>
              <a:custGeom>
                <a:avLst/>
                <a:gdLst>
                  <a:gd name="T0" fmla="*/ 536 w 1332"/>
                  <a:gd name="T1" fmla="*/ 540 h 1027"/>
                  <a:gd name="T2" fmla="*/ 565 w 1332"/>
                  <a:gd name="T3" fmla="*/ 470 h 1027"/>
                  <a:gd name="T4" fmla="*/ 591 w 1332"/>
                  <a:gd name="T5" fmla="*/ 397 h 1027"/>
                  <a:gd name="T6" fmla="*/ 620 w 1332"/>
                  <a:gd name="T7" fmla="*/ 319 h 1027"/>
                  <a:gd name="T8" fmla="*/ 655 w 1332"/>
                  <a:gd name="T9" fmla="*/ 240 h 1027"/>
                  <a:gd name="T10" fmla="*/ 684 w 1332"/>
                  <a:gd name="T11" fmla="*/ 173 h 1027"/>
                  <a:gd name="T12" fmla="*/ 712 w 1332"/>
                  <a:gd name="T13" fmla="*/ 109 h 1027"/>
                  <a:gd name="T14" fmla="*/ 744 w 1332"/>
                  <a:gd name="T15" fmla="*/ 59 h 1027"/>
                  <a:gd name="T16" fmla="*/ 770 w 1332"/>
                  <a:gd name="T17" fmla="*/ 27 h 1027"/>
                  <a:gd name="T18" fmla="*/ 802 w 1332"/>
                  <a:gd name="T19" fmla="*/ 4 h 1027"/>
                  <a:gd name="T20" fmla="*/ 824 w 1332"/>
                  <a:gd name="T21" fmla="*/ 0 h 1027"/>
                  <a:gd name="T22" fmla="*/ 850 w 1332"/>
                  <a:gd name="T23" fmla="*/ 0 h 1027"/>
                  <a:gd name="T24" fmla="*/ 872 w 1332"/>
                  <a:gd name="T25" fmla="*/ 16 h 1027"/>
                  <a:gd name="T26" fmla="*/ 904 w 1332"/>
                  <a:gd name="T27" fmla="*/ 45 h 1027"/>
                  <a:gd name="T28" fmla="*/ 940 w 1332"/>
                  <a:gd name="T29" fmla="*/ 96 h 1027"/>
                  <a:gd name="T30" fmla="*/ 968 w 1332"/>
                  <a:gd name="T31" fmla="*/ 164 h 1027"/>
                  <a:gd name="T32" fmla="*/ 997 w 1332"/>
                  <a:gd name="T33" fmla="*/ 230 h 1027"/>
                  <a:gd name="T34" fmla="*/ 1035 w 1332"/>
                  <a:gd name="T35" fmla="*/ 323 h 1027"/>
                  <a:gd name="T36" fmla="*/ 1063 w 1332"/>
                  <a:gd name="T37" fmla="*/ 397 h 1027"/>
                  <a:gd name="T38" fmla="*/ 1095 w 1332"/>
                  <a:gd name="T39" fmla="*/ 463 h 1027"/>
                  <a:gd name="T40" fmla="*/ 1111 w 1332"/>
                  <a:gd name="T41" fmla="*/ 508 h 1027"/>
                  <a:gd name="T42" fmla="*/ 1122 w 1332"/>
                  <a:gd name="T43" fmla="*/ 538 h 1027"/>
                  <a:gd name="T44" fmla="*/ 1162 w 1332"/>
                  <a:gd name="T45" fmla="*/ 628 h 1027"/>
                  <a:gd name="T46" fmla="*/ 1215 w 1332"/>
                  <a:gd name="T47" fmla="*/ 744 h 1027"/>
                  <a:gd name="T48" fmla="*/ 1265 w 1332"/>
                  <a:gd name="T49" fmla="*/ 835 h 1027"/>
                  <a:gd name="T50" fmla="*/ 1301 w 1332"/>
                  <a:gd name="T51" fmla="*/ 883 h 1027"/>
                  <a:gd name="T52" fmla="*/ 1332 w 1332"/>
                  <a:gd name="T53" fmla="*/ 912 h 1027"/>
                  <a:gd name="T54" fmla="*/ 1332 w 1332"/>
                  <a:gd name="T55" fmla="*/ 1027 h 1027"/>
                  <a:gd name="T56" fmla="*/ 0 w 1332"/>
                  <a:gd name="T57" fmla="*/ 1027 h 1027"/>
                  <a:gd name="T58" fmla="*/ 125 w 1332"/>
                  <a:gd name="T59" fmla="*/ 1013 h 1027"/>
                  <a:gd name="T60" fmla="*/ 188 w 1332"/>
                  <a:gd name="T61" fmla="*/ 996 h 1027"/>
                  <a:gd name="T62" fmla="*/ 236 w 1332"/>
                  <a:gd name="T63" fmla="*/ 982 h 1027"/>
                  <a:gd name="T64" fmla="*/ 274 w 1332"/>
                  <a:gd name="T65" fmla="*/ 958 h 1027"/>
                  <a:gd name="T66" fmla="*/ 303 w 1332"/>
                  <a:gd name="T67" fmla="*/ 936 h 1027"/>
                  <a:gd name="T68" fmla="*/ 346 w 1332"/>
                  <a:gd name="T69" fmla="*/ 895 h 1027"/>
                  <a:gd name="T70" fmla="*/ 380 w 1332"/>
                  <a:gd name="T71" fmla="*/ 854 h 1027"/>
                  <a:gd name="T72" fmla="*/ 413 w 1332"/>
                  <a:gd name="T73" fmla="*/ 806 h 1027"/>
                  <a:gd name="T74" fmla="*/ 444 w 1332"/>
                  <a:gd name="T75" fmla="*/ 751 h 1027"/>
                  <a:gd name="T76" fmla="*/ 490 w 1332"/>
                  <a:gd name="T77" fmla="*/ 660 h 1027"/>
                  <a:gd name="T78" fmla="*/ 536 w 1332"/>
                  <a:gd name="T79" fmla="*/ 540 h 102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332"/>
                  <a:gd name="T121" fmla="*/ 0 h 1027"/>
                  <a:gd name="T122" fmla="*/ 1332 w 1332"/>
                  <a:gd name="T123" fmla="*/ 1027 h 102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332" h="1027">
                    <a:moveTo>
                      <a:pt x="536" y="540"/>
                    </a:moveTo>
                    <a:lnTo>
                      <a:pt x="565" y="470"/>
                    </a:lnTo>
                    <a:lnTo>
                      <a:pt x="591" y="397"/>
                    </a:lnTo>
                    <a:lnTo>
                      <a:pt x="620" y="319"/>
                    </a:lnTo>
                    <a:lnTo>
                      <a:pt x="655" y="240"/>
                    </a:lnTo>
                    <a:lnTo>
                      <a:pt x="684" y="173"/>
                    </a:lnTo>
                    <a:lnTo>
                      <a:pt x="712" y="109"/>
                    </a:lnTo>
                    <a:lnTo>
                      <a:pt x="744" y="59"/>
                    </a:lnTo>
                    <a:lnTo>
                      <a:pt x="770" y="27"/>
                    </a:lnTo>
                    <a:lnTo>
                      <a:pt x="802" y="4"/>
                    </a:lnTo>
                    <a:lnTo>
                      <a:pt x="824" y="0"/>
                    </a:lnTo>
                    <a:lnTo>
                      <a:pt x="850" y="0"/>
                    </a:lnTo>
                    <a:lnTo>
                      <a:pt x="872" y="16"/>
                    </a:lnTo>
                    <a:lnTo>
                      <a:pt x="904" y="45"/>
                    </a:lnTo>
                    <a:lnTo>
                      <a:pt x="940" y="96"/>
                    </a:lnTo>
                    <a:lnTo>
                      <a:pt x="968" y="164"/>
                    </a:lnTo>
                    <a:lnTo>
                      <a:pt x="997" y="230"/>
                    </a:lnTo>
                    <a:lnTo>
                      <a:pt x="1035" y="323"/>
                    </a:lnTo>
                    <a:lnTo>
                      <a:pt x="1063" y="397"/>
                    </a:lnTo>
                    <a:lnTo>
                      <a:pt x="1095" y="463"/>
                    </a:lnTo>
                    <a:lnTo>
                      <a:pt x="1111" y="508"/>
                    </a:lnTo>
                    <a:lnTo>
                      <a:pt x="1122" y="538"/>
                    </a:lnTo>
                    <a:lnTo>
                      <a:pt x="1162" y="628"/>
                    </a:lnTo>
                    <a:lnTo>
                      <a:pt x="1215" y="744"/>
                    </a:lnTo>
                    <a:lnTo>
                      <a:pt x="1265" y="835"/>
                    </a:lnTo>
                    <a:lnTo>
                      <a:pt x="1301" y="883"/>
                    </a:lnTo>
                    <a:lnTo>
                      <a:pt x="1332" y="912"/>
                    </a:lnTo>
                    <a:lnTo>
                      <a:pt x="1332" y="1027"/>
                    </a:lnTo>
                    <a:lnTo>
                      <a:pt x="0" y="1027"/>
                    </a:lnTo>
                    <a:lnTo>
                      <a:pt x="125" y="1013"/>
                    </a:lnTo>
                    <a:lnTo>
                      <a:pt x="188" y="996"/>
                    </a:lnTo>
                    <a:lnTo>
                      <a:pt x="236" y="982"/>
                    </a:lnTo>
                    <a:lnTo>
                      <a:pt x="274" y="958"/>
                    </a:lnTo>
                    <a:lnTo>
                      <a:pt x="303" y="936"/>
                    </a:lnTo>
                    <a:lnTo>
                      <a:pt x="346" y="895"/>
                    </a:lnTo>
                    <a:lnTo>
                      <a:pt x="380" y="854"/>
                    </a:lnTo>
                    <a:lnTo>
                      <a:pt x="413" y="806"/>
                    </a:lnTo>
                    <a:lnTo>
                      <a:pt x="444" y="751"/>
                    </a:lnTo>
                    <a:lnTo>
                      <a:pt x="490" y="660"/>
                    </a:lnTo>
                    <a:lnTo>
                      <a:pt x="536" y="54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673" name="Text Box 24"/>
              <p:cNvSpPr txBox="1">
                <a:spLocks noChangeArrowheads="1"/>
              </p:cNvSpPr>
              <p:nvPr/>
            </p:nvSpPr>
            <p:spPr bwMode="auto">
              <a:xfrm>
                <a:off x="3012" y="2736"/>
                <a:ext cx="53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/>
                  <a:t>Aceita </a:t>
                </a:r>
                <a:r>
                  <a:rPr lang="pt-BR" altLang="pt-BR" sz="1200">
                    <a:latin typeface="Times New Roman" charset="0"/>
                  </a:rPr>
                  <a:t>H</a:t>
                </a:r>
                <a:r>
                  <a:rPr lang="pt-BR" altLang="pt-BR" sz="1200" baseline="-250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27674" name="Text Box 25"/>
              <p:cNvSpPr txBox="1">
                <a:spLocks noChangeArrowheads="1"/>
              </p:cNvSpPr>
              <p:nvPr/>
            </p:nvSpPr>
            <p:spPr bwMode="auto">
              <a:xfrm>
                <a:off x="4122" y="2736"/>
                <a:ext cx="5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/>
                  <a:t>Rejeita </a:t>
                </a:r>
                <a:r>
                  <a:rPr lang="pt-BR" altLang="pt-BR" sz="1200">
                    <a:latin typeface="Times New Roman" charset="0"/>
                  </a:rPr>
                  <a:t>H</a:t>
                </a:r>
                <a:r>
                  <a:rPr lang="pt-BR" altLang="pt-BR" sz="1200" baseline="-25000">
                    <a:latin typeface="Times New Roman" charset="0"/>
                  </a:rPr>
                  <a:t>0</a:t>
                </a:r>
              </a:p>
            </p:txBody>
          </p:sp>
        </p:grp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6248400" y="3798888"/>
            <a:ext cx="655638" cy="696912"/>
            <a:chOff x="3936" y="2393"/>
            <a:chExt cx="413" cy="439"/>
          </a:xfrm>
        </p:grpSpPr>
        <p:sp>
          <p:nvSpPr>
            <p:cNvPr id="27666" name="Line 36"/>
            <p:cNvSpPr>
              <a:spLocks noChangeShapeType="1"/>
            </p:cNvSpPr>
            <p:nvPr/>
          </p:nvSpPr>
          <p:spPr bwMode="auto">
            <a:xfrm flipV="1">
              <a:off x="3936" y="254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67" name="Text Box 37"/>
            <p:cNvSpPr txBox="1">
              <a:spLocks noChangeArrowheads="1"/>
            </p:cNvSpPr>
            <p:nvPr/>
          </p:nvSpPr>
          <p:spPr bwMode="auto">
            <a:xfrm>
              <a:off x="4166" y="2393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?</a:t>
              </a:r>
            </a:p>
          </p:txBody>
        </p:sp>
      </p:grpSp>
      <p:sp>
        <p:nvSpPr>
          <p:cNvPr id="70" name="Text Box 39"/>
          <p:cNvSpPr txBox="1">
            <a:spLocks noChangeArrowheads="1"/>
          </p:cNvSpPr>
          <p:nvPr/>
        </p:nvSpPr>
        <p:spPr bwMode="auto">
          <a:xfrm>
            <a:off x="6400800" y="3810000"/>
            <a:ext cx="647934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>
                <a:latin typeface="Times New Roman" charset="0"/>
              </a:rPr>
              <a:t>0,62%</a:t>
            </a:r>
          </a:p>
        </p:txBody>
      </p:sp>
      <p:sp>
        <p:nvSpPr>
          <p:cNvPr id="71" name="Rectangle 40"/>
          <p:cNvSpPr>
            <a:spLocks noChangeArrowheads="1"/>
          </p:cNvSpPr>
          <p:nvPr/>
        </p:nvSpPr>
        <p:spPr bwMode="auto">
          <a:xfrm>
            <a:off x="898525" y="6237312"/>
            <a:ext cx="7696200" cy="585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Pode-se aceitar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para qualquer nível de significância (</a:t>
            </a:r>
            <a:r>
              <a:rPr lang="pt-BR" altLang="pt-BR" sz="1600" i="1" dirty="0">
                <a:sym typeface="Symbol" pitchFamily="18" charset="2"/>
              </a:rPr>
              <a:t></a:t>
            </a:r>
            <a:r>
              <a:rPr lang="pt-BR" altLang="pt-BR" sz="1600" dirty="0"/>
              <a:t>) menor que </a:t>
            </a:r>
            <a:r>
              <a:rPr lang="pt-BR" altLang="pt-BR" sz="1600" dirty="0">
                <a:latin typeface="Times New Roman" charset="0"/>
              </a:rPr>
              <a:t>0,62%</a:t>
            </a:r>
            <a:r>
              <a:rPr lang="pt-BR" altLang="pt-BR" sz="1600" dirty="0"/>
              <a:t/>
            </a:r>
            <a:br>
              <a:rPr lang="pt-BR" altLang="pt-BR" sz="1600" dirty="0"/>
            </a:br>
            <a:r>
              <a:rPr lang="pt-BR" altLang="pt-BR" sz="1600" dirty="0"/>
              <a:t>uma vez que </a:t>
            </a:r>
            <a:r>
              <a:rPr lang="en-US" altLang="pt-BR" sz="1600" dirty="0">
                <a:latin typeface="Times New Roman" charset="0"/>
                <a:cs typeface="Times New Roman" charset="0"/>
              </a:rPr>
              <a:t>valor-P = </a:t>
            </a:r>
            <a:r>
              <a:rPr lang="en-US" altLang="pt-BR" sz="1600" i="1" dirty="0">
                <a:latin typeface="Times New Roman" charset="0"/>
                <a:cs typeface="Times New Roman" charset="0"/>
              </a:rPr>
              <a:t>P</a:t>
            </a:r>
            <a:r>
              <a:rPr lang="en-US" altLang="pt-BR" sz="1600" dirty="0">
                <a:latin typeface="Times New Roman" charset="0"/>
                <a:cs typeface="Times New Roman" charset="0"/>
              </a:rPr>
              <a:t>(</a:t>
            </a:r>
            <a:r>
              <a:rPr lang="en-US" altLang="pt-BR" sz="1600" i="1" dirty="0">
                <a:latin typeface="Times New Roman" charset="0"/>
                <a:cs typeface="Times New Roman" charset="0"/>
              </a:rPr>
              <a:t>Z</a:t>
            </a:r>
            <a:r>
              <a:rPr lang="en-US" altLang="pt-BR" sz="1600" dirty="0">
                <a:latin typeface="Times New Roman" charset="0"/>
                <a:cs typeface="Times New Roman" charset="0"/>
              </a:rPr>
              <a:t> &gt; 2,5) = 0,62%</a:t>
            </a:r>
            <a:endParaRPr lang="pt-BR" altLang="pt-BR" sz="1600" dirty="0">
              <a:latin typeface="Times New Roman" charset="0"/>
              <a:cs typeface="Times New Roman" charset="0"/>
            </a:endParaRPr>
          </a:p>
        </p:txBody>
      </p: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6357258" y="3646488"/>
            <a:ext cx="2341563" cy="544512"/>
            <a:chOff x="4032" y="2297"/>
            <a:chExt cx="1475" cy="343"/>
          </a:xfrm>
        </p:grpSpPr>
        <p:sp>
          <p:nvSpPr>
            <p:cNvPr id="27664" name="Oval 41"/>
            <p:cNvSpPr>
              <a:spLocks noChangeArrowheads="1"/>
            </p:cNvSpPr>
            <p:nvPr/>
          </p:nvSpPr>
          <p:spPr bwMode="auto">
            <a:xfrm>
              <a:off x="4032" y="2352"/>
              <a:ext cx="432" cy="28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7665" name="Text Box 42"/>
            <p:cNvSpPr txBox="1">
              <a:spLocks noChangeArrowheads="1"/>
            </p:cNvSpPr>
            <p:nvPr/>
          </p:nvSpPr>
          <p:spPr bwMode="auto">
            <a:xfrm>
              <a:off x="4454" y="2297"/>
              <a:ext cx="10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latin typeface="Times New Roman" charset="0"/>
                  <a:cs typeface="Times New Roman" charset="0"/>
                </a:rPr>
                <a:t>valor-P = </a:t>
              </a:r>
              <a:r>
                <a:rPr lang="en-US" altLang="pt-BR" sz="1600" i="1">
                  <a:latin typeface="Times New Roman" charset="0"/>
                  <a:cs typeface="Times New Roman" charset="0"/>
                </a:rPr>
                <a:t>P</a:t>
              </a:r>
              <a:r>
                <a:rPr lang="en-US" altLang="pt-BR" sz="1600">
                  <a:latin typeface="Times New Roman" charset="0"/>
                  <a:cs typeface="Times New Roman" charset="0"/>
                </a:rPr>
                <a:t>(</a:t>
              </a:r>
              <a:r>
                <a:rPr lang="en-US" altLang="pt-BR" sz="1600" i="1">
                  <a:latin typeface="Times New Roman" charset="0"/>
                  <a:cs typeface="Times New Roman" charset="0"/>
                </a:rPr>
                <a:t>Z</a:t>
              </a:r>
              <a:r>
                <a:rPr lang="en-US" altLang="pt-BR" sz="1600">
                  <a:latin typeface="Times New Roman" charset="0"/>
                  <a:cs typeface="Times New Roman" charset="0"/>
                </a:rPr>
                <a:t> &gt; </a:t>
              </a:r>
              <a:r>
                <a:rPr lang="en-US" altLang="pt-BR" sz="1600" i="1">
                  <a:latin typeface="Times New Roman" charset="0"/>
                  <a:cs typeface="Times New Roman" charset="0"/>
                </a:rPr>
                <a:t>z</a:t>
              </a:r>
              <a:r>
                <a:rPr lang="en-US" altLang="pt-BR" sz="1600">
                  <a:latin typeface="Times New Roman" charset="0"/>
                  <a:cs typeface="Times New Roman" charset="0"/>
                </a:rPr>
                <a:t>)</a:t>
              </a:r>
              <a:endParaRPr lang="pt-BR" altLang="pt-BR" sz="1600">
                <a:latin typeface="Times New Roman" charset="0"/>
                <a:cs typeface="Times New Roman" charset="0"/>
              </a:endParaRPr>
            </a:p>
          </p:txBody>
        </p:sp>
      </p:grpSp>
      <p:sp>
        <p:nvSpPr>
          <p:cNvPr id="27660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752951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Toda conclusão de um teste de hipótese está associada a um nível de significância.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Por exemplo: “Com base num teste z unilateral a 5% de significância, pôde-se concluir que a média </a:t>
            </a:r>
            <a:r>
              <a:rPr lang="pt-BR" altLang="pt-BR" sz="1600" i="1">
                <a:sym typeface="Symbol" pitchFamily="18" charset="2"/>
              </a:rPr>
              <a:t> </a:t>
            </a:r>
            <a:r>
              <a:rPr lang="pt-BR" altLang="pt-BR" sz="1600"/>
              <a:t>é maior que 20 uma vez que a estatística 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/>
              <a:t> obtida foi de 2,5 (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 baseline="-25000">
                <a:latin typeface="Times New Roman" charset="0"/>
              </a:rPr>
              <a:t>crítico</a:t>
            </a:r>
            <a:r>
              <a:rPr lang="pt-BR" altLang="pt-BR" sz="1600"/>
              <a:t> = 1,645)”.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313FD-FA98-46F8-94B0-4F94AD7978E1}" type="slidenum">
              <a:rPr lang="pt-BR"/>
              <a:pPr>
                <a:defRPr/>
              </a:pPr>
              <a:t>30</a:t>
            </a:fld>
            <a:endParaRPr lang="pt-BR"/>
          </a:p>
        </p:txBody>
      </p:sp>
      <p:sp>
        <p:nvSpPr>
          <p:cNvPr id="38" name="Rectangle 31"/>
          <p:cNvSpPr>
            <a:spLocks noChangeArrowheads="1"/>
          </p:cNvSpPr>
          <p:nvPr/>
        </p:nvSpPr>
        <p:spPr bwMode="auto">
          <a:xfrm>
            <a:off x="685800" y="5286375"/>
            <a:ext cx="7696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Para </a:t>
            </a:r>
            <a:r>
              <a:rPr lang="pt-BR" altLang="pt-BR" sz="1600" i="1" dirty="0">
                <a:sym typeface="Symbol" pitchFamily="18" charset="2"/>
              </a:rPr>
              <a:t></a:t>
            </a:r>
            <a:r>
              <a:rPr lang="pt-BR" altLang="pt-BR" sz="1600" dirty="0"/>
              <a:t> = 1%, </a:t>
            </a:r>
            <a:r>
              <a:rPr lang="pt-BR" altLang="pt-BR" sz="1600" i="1" dirty="0" err="1">
                <a:latin typeface="Times New Roman" charset="0"/>
              </a:rPr>
              <a:t>z</a:t>
            </a:r>
            <a:r>
              <a:rPr lang="pt-BR" altLang="pt-BR" sz="1600" baseline="-25000" dirty="0" err="1">
                <a:latin typeface="Times New Roman" charset="0"/>
              </a:rPr>
              <a:t>crítico</a:t>
            </a:r>
            <a:r>
              <a:rPr lang="pt-BR" altLang="pt-BR" sz="1600" dirty="0"/>
              <a:t> = 2,33. Sendo assim, rejeita-se 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  <a:cs typeface="Times New Roman" charset="0"/>
              </a:rPr>
              <a:t>0</a:t>
            </a:r>
            <a:r>
              <a:rPr lang="pt-BR" altLang="pt-BR" sz="1600" dirty="0"/>
              <a:t>, ou seja,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/>
              <a:t> pode ser considerado maior que 20.</a:t>
            </a:r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 bwMode="auto">
          <a:xfrm>
            <a:off x="685800" y="5899174"/>
            <a:ext cx="7696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Para que valores de </a:t>
            </a:r>
            <a:r>
              <a:rPr lang="pt-BR" altLang="pt-BR" sz="1600" i="1" dirty="0">
                <a:sym typeface="Symbol" pitchFamily="18" charset="2"/>
              </a:rPr>
              <a:t></a:t>
            </a:r>
            <a:r>
              <a:rPr lang="pt-BR" altLang="pt-BR" sz="1600" dirty="0"/>
              <a:t>, a média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 </a:t>
            </a:r>
            <a:r>
              <a:rPr lang="pt-BR" altLang="pt-BR" sz="1600" dirty="0">
                <a:sym typeface="Symbol" pitchFamily="18" charset="2"/>
              </a:rPr>
              <a:t>poderia ser </a:t>
            </a:r>
            <a:r>
              <a:rPr lang="pt-BR" altLang="pt-BR" sz="1600" dirty="0"/>
              <a:t>considerada igual a 20?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 autoUpdateAnimBg="0"/>
      <p:bldP spid="71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Teste de Hipótese – valor-P (</a:t>
            </a:r>
            <a:r>
              <a:rPr lang="pt-BR" i="1"/>
              <a:t>p-value</a:t>
            </a:r>
            <a:r>
              <a:rPr lang="pt-BR"/>
              <a:t>)</a:t>
            </a:r>
          </a:p>
        </p:txBody>
      </p:sp>
      <p:sp>
        <p:nvSpPr>
          <p:cNvPr id="45069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820668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De fato, o 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valor-P</a:t>
            </a:r>
            <a:r>
              <a:rPr lang="pt-BR" altLang="pt-BR" sz="1600" dirty="0"/>
              <a:t> refere-se à probabilidade de se obter uma estatística com um valor tão extremo (muito grande ou muito pequeno) quanto ao obtido para uma amostra em particular.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Este conceito pode ser aplicado para qualquer distribuição.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Mas qual lado da distribuição devo escolher?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dirty="0">
                <a:sym typeface="Symbol"/>
              </a:rPr>
              <a:t> </a:t>
            </a:r>
            <a:r>
              <a:rPr lang="pt-BR" altLang="pt-BR" sz="1600" dirty="0"/>
              <a:t>Sempre o lado que inclui a área de rejeição de 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  <a:cs typeface="Times New Roman" charset="0"/>
              </a:rPr>
              <a:t>0</a:t>
            </a:r>
            <a:endParaRPr lang="pt-BR" altLang="pt-BR" sz="1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3B82B-4459-4F2F-B702-DAB732D0F885}" type="slidenum">
              <a:rPr lang="pt-BR"/>
              <a:pPr>
                <a:defRPr/>
              </a:pPr>
              <a:t>31</a:t>
            </a:fld>
            <a:endParaRPr lang="pt-BR"/>
          </a:p>
        </p:txBody>
      </p:sp>
      <p:grpSp>
        <p:nvGrpSpPr>
          <p:cNvPr id="39" name="Group 22"/>
          <p:cNvGrpSpPr>
            <a:grpSpLocks/>
          </p:cNvGrpSpPr>
          <p:nvPr/>
        </p:nvGrpSpPr>
        <p:grpSpPr bwMode="auto">
          <a:xfrm>
            <a:off x="1133475" y="4039071"/>
            <a:ext cx="1782763" cy="1309688"/>
            <a:chOff x="2988" y="1638"/>
            <a:chExt cx="2794" cy="2054"/>
          </a:xfrm>
        </p:grpSpPr>
        <p:grpSp>
          <p:nvGrpSpPr>
            <p:cNvPr id="28710" name="Group 23"/>
            <p:cNvGrpSpPr>
              <a:grpSpLocks/>
            </p:cNvGrpSpPr>
            <p:nvPr/>
          </p:nvGrpSpPr>
          <p:grpSpPr bwMode="auto">
            <a:xfrm>
              <a:off x="2988" y="1872"/>
              <a:ext cx="2794" cy="1820"/>
              <a:chOff x="2988" y="1872"/>
              <a:chExt cx="2794" cy="1820"/>
            </a:xfrm>
          </p:grpSpPr>
          <p:pic>
            <p:nvPicPr>
              <p:cNvPr id="28713" name="Picture 2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026" y="1872"/>
                <a:ext cx="2432" cy="1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714" name="Text Box 25"/>
              <p:cNvSpPr txBox="1">
                <a:spLocks noChangeArrowheads="1"/>
              </p:cNvSpPr>
              <p:nvPr/>
            </p:nvSpPr>
            <p:spPr bwMode="auto">
              <a:xfrm>
                <a:off x="2988" y="3179"/>
                <a:ext cx="541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>
                    <a:latin typeface="Times New Roman" charset="0"/>
                  </a:rPr>
                  <a:t>-</a:t>
                </a:r>
                <a:r>
                  <a:rPr lang="pt-BR" altLang="pt-BR" sz="12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200">
                  <a:latin typeface="Times New Roman" charset="0"/>
                </a:endParaRPr>
              </a:p>
            </p:txBody>
          </p:sp>
          <p:sp>
            <p:nvSpPr>
              <p:cNvPr id="28715" name="Text Box 26"/>
              <p:cNvSpPr txBox="1">
                <a:spLocks noChangeArrowheads="1"/>
              </p:cNvSpPr>
              <p:nvPr/>
            </p:nvSpPr>
            <p:spPr bwMode="auto">
              <a:xfrm>
                <a:off x="5186" y="3180"/>
                <a:ext cx="596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>
                    <a:latin typeface="Times New Roman" charset="0"/>
                  </a:rPr>
                  <a:t>+</a:t>
                </a:r>
                <a:r>
                  <a:rPr lang="pt-BR" altLang="pt-BR" sz="12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200">
                  <a:latin typeface="Times New Roman" charset="0"/>
                </a:endParaRPr>
              </a:p>
            </p:txBody>
          </p:sp>
          <p:sp>
            <p:nvSpPr>
              <p:cNvPr id="28716" name="Text Box 27"/>
              <p:cNvSpPr txBox="1">
                <a:spLocks noChangeArrowheads="1"/>
              </p:cNvSpPr>
              <p:nvPr/>
            </p:nvSpPr>
            <p:spPr bwMode="auto">
              <a:xfrm>
                <a:off x="4157" y="3258"/>
                <a:ext cx="410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28717" name="Line 28"/>
              <p:cNvSpPr>
                <a:spLocks noChangeShapeType="1"/>
              </p:cNvSpPr>
              <p:nvPr/>
            </p:nvSpPr>
            <p:spPr bwMode="auto">
              <a:xfrm>
                <a:off x="3024" y="3226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aphicFrame>
          <p:nvGraphicFramePr>
            <p:cNvPr id="28711" name="Object 30"/>
            <p:cNvGraphicFramePr>
              <a:graphicFrameLocks noChangeAspect="1"/>
            </p:cNvGraphicFramePr>
            <p:nvPr/>
          </p:nvGraphicFramePr>
          <p:xfrm>
            <a:off x="4841" y="1638"/>
            <a:ext cx="71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0" name="Equation" r:id="rId5" imgW="457002" imgH="203112" progId="Equation.DSMT4">
                    <p:embed/>
                  </p:oleObj>
                </mc:Choice>
                <mc:Fallback>
                  <p:oleObj name="Equation" r:id="rId5" imgW="457002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1" y="1638"/>
                          <a:ext cx="716" cy="31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2" name="Line 29"/>
            <p:cNvSpPr>
              <a:spLocks noChangeShapeType="1"/>
            </p:cNvSpPr>
            <p:nvPr/>
          </p:nvSpPr>
          <p:spPr bwMode="auto">
            <a:xfrm flipH="1">
              <a:off x="4535" y="1853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9" name="Group 56"/>
          <p:cNvGrpSpPr>
            <a:grpSpLocks/>
          </p:cNvGrpSpPr>
          <p:nvPr/>
        </p:nvGrpSpPr>
        <p:grpSpPr bwMode="auto">
          <a:xfrm>
            <a:off x="3584575" y="3870796"/>
            <a:ext cx="1779588" cy="1473200"/>
            <a:chOff x="3707" y="1593"/>
            <a:chExt cx="1873" cy="1550"/>
          </a:xfrm>
        </p:grpSpPr>
        <p:grpSp>
          <p:nvGrpSpPr>
            <p:cNvPr id="28703" name="Group 55"/>
            <p:cNvGrpSpPr>
              <a:grpSpLocks/>
            </p:cNvGrpSpPr>
            <p:nvPr/>
          </p:nvGrpSpPr>
          <p:grpSpPr bwMode="auto">
            <a:xfrm>
              <a:off x="4656" y="1593"/>
              <a:ext cx="530" cy="371"/>
              <a:chOff x="4656" y="1593"/>
              <a:chExt cx="530" cy="371"/>
            </a:xfrm>
          </p:grpSpPr>
          <p:sp>
            <p:nvSpPr>
              <p:cNvPr id="28708" name="Line 44"/>
              <p:cNvSpPr>
                <a:spLocks noChangeShapeType="1"/>
              </p:cNvSpPr>
              <p:nvPr/>
            </p:nvSpPr>
            <p:spPr bwMode="auto">
              <a:xfrm flipH="1">
                <a:off x="4656" y="182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28709" name="Object 8"/>
              <p:cNvGraphicFramePr>
                <a:graphicFrameLocks noChangeAspect="1"/>
              </p:cNvGraphicFramePr>
              <p:nvPr/>
            </p:nvGraphicFramePr>
            <p:xfrm>
              <a:off x="4827" y="1593"/>
              <a:ext cx="359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11" name="Equation" r:id="rId7" imgW="279279" imgH="241195" progId="Equation.DSMT4">
                      <p:embed/>
                    </p:oleObj>
                  </mc:Choice>
                  <mc:Fallback>
                    <p:oleObj name="Equation" r:id="rId7" imgW="279279" imgH="24119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7" y="1593"/>
                            <a:ext cx="359" cy="31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704" name="Freeform 46"/>
            <p:cNvSpPr>
              <a:spLocks/>
            </p:cNvSpPr>
            <p:nvPr/>
          </p:nvSpPr>
          <p:spPr bwMode="auto">
            <a:xfrm>
              <a:off x="3844" y="1624"/>
              <a:ext cx="1716" cy="1207"/>
            </a:xfrm>
            <a:custGeom>
              <a:avLst/>
              <a:gdLst>
                <a:gd name="T0" fmla="*/ 0 w 1104"/>
                <a:gd name="T1" fmla="*/ 0 h 768"/>
                <a:gd name="T2" fmla="*/ 0 w 1104"/>
                <a:gd name="T3" fmla="*/ 2147483647 h 768"/>
                <a:gd name="T4" fmla="*/ 2147483647 w 1104"/>
                <a:gd name="T5" fmla="*/ 2147483647 h 768"/>
                <a:gd name="T6" fmla="*/ 0 60000 65536"/>
                <a:gd name="T7" fmla="*/ 0 60000 65536"/>
                <a:gd name="T8" fmla="*/ 0 60000 65536"/>
                <a:gd name="T9" fmla="*/ 0 w 1104"/>
                <a:gd name="T10" fmla="*/ 0 h 768"/>
                <a:gd name="T11" fmla="*/ 1104 w 110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68">
                  <a:moveTo>
                    <a:pt x="0" y="0"/>
                  </a:moveTo>
                  <a:lnTo>
                    <a:pt x="0" y="768"/>
                  </a:lnTo>
                  <a:lnTo>
                    <a:pt x="1104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837" y="1859"/>
              <a:ext cx="1607" cy="1014"/>
            </a:xfrm>
            <a:custGeom>
              <a:avLst/>
              <a:gdLst>
                <a:gd name="T0" fmla="*/ 0 w 1034"/>
                <a:gd name="T1" fmla="*/ 1879333085 h 645"/>
                <a:gd name="T2" fmla="*/ 571709820 w 1034"/>
                <a:gd name="T3" fmla="*/ 36708279 h 645"/>
                <a:gd name="T4" fmla="*/ 1612539093 w 1034"/>
                <a:gd name="T5" fmla="*/ 1660731557 h 645"/>
                <a:gd name="T6" fmla="*/ 2147483647 w 1034"/>
                <a:gd name="T7" fmla="*/ 1869879638 h 6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4"/>
                <a:gd name="T13" fmla="*/ 0 h 645"/>
                <a:gd name="T14" fmla="*/ 1034 w 1034"/>
                <a:gd name="T15" fmla="*/ 645 h 6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4" h="645">
                  <a:moveTo>
                    <a:pt x="0" y="617"/>
                  </a:moveTo>
                  <a:cubicBezTo>
                    <a:pt x="46" y="516"/>
                    <a:pt x="145" y="24"/>
                    <a:pt x="274" y="12"/>
                  </a:cubicBezTo>
                  <a:cubicBezTo>
                    <a:pt x="403" y="0"/>
                    <a:pt x="646" y="445"/>
                    <a:pt x="773" y="545"/>
                  </a:cubicBezTo>
                  <a:cubicBezTo>
                    <a:pt x="900" y="645"/>
                    <a:pt x="980" y="600"/>
                    <a:pt x="1034" y="614"/>
                  </a:cubicBezTo>
                </a:path>
              </a:pathLst>
            </a:custGeom>
            <a:no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8706" name="Text Box 48"/>
            <p:cNvSpPr txBox="1">
              <a:spLocks noChangeArrowheads="1"/>
            </p:cNvSpPr>
            <p:nvPr/>
          </p:nvSpPr>
          <p:spPr bwMode="auto">
            <a:xfrm>
              <a:off x="3707" y="2852"/>
              <a:ext cx="2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>
                  <a:latin typeface="Times New Roman" charset="0"/>
                </a:rPr>
                <a:t>0</a:t>
              </a:r>
            </a:p>
          </p:txBody>
        </p:sp>
        <p:sp>
          <p:nvSpPr>
            <p:cNvPr id="28707" name="Text Box 49"/>
            <p:cNvSpPr txBox="1">
              <a:spLocks noChangeArrowheads="1"/>
            </p:cNvSpPr>
            <p:nvPr/>
          </p:nvSpPr>
          <p:spPr bwMode="auto">
            <a:xfrm>
              <a:off x="5180" y="2809"/>
              <a:ext cx="4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>
                  <a:latin typeface="Times New Roman" charset="0"/>
                </a:rPr>
                <a:t>+</a:t>
              </a:r>
              <a:r>
                <a:rPr lang="pt-BR" altLang="pt-BR" sz="120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200">
                <a:latin typeface="Times New Roman" charset="0"/>
              </a:endParaRPr>
            </a:p>
          </p:txBody>
        </p:sp>
      </p:grpSp>
      <p:grpSp>
        <p:nvGrpSpPr>
          <p:cNvPr id="59" name="Group 56"/>
          <p:cNvGrpSpPr>
            <a:grpSpLocks/>
          </p:cNvGrpSpPr>
          <p:nvPr/>
        </p:nvGrpSpPr>
        <p:grpSpPr bwMode="auto">
          <a:xfrm>
            <a:off x="6156325" y="3870796"/>
            <a:ext cx="1779588" cy="1473200"/>
            <a:chOff x="3707" y="1593"/>
            <a:chExt cx="1873" cy="1550"/>
          </a:xfrm>
        </p:grpSpPr>
        <p:grpSp>
          <p:nvGrpSpPr>
            <p:cNvPr id="28696" name="Group 55"/>
            <p:cNvGrpSpPr>
              <a:grpSpLocks/>
            </p:cNvGrpSpPr>
            <p:nvPr/>
          </p:nvGrpSpPr>
          <p:grpSpPr bwMode="auto">
            <a:xfrm>
              <a:off x="4656" y="1593"/>
              <a:ext cx="530" cy="371"/>
              <a:chOff x="4656" y="1593"/>
              <a:chExt cx="530" cy="371"/>
            </a:xfrm>
          </p:grpSpPr>
          <p:sp>
            <p:nvSpPr>
              <p:cNvPr id="28701" name="Line 44"/>
              <p:cNvSpPr>
                <a:spLocks noChangeShapeType="1"/>
              </p:cNvSpPr>
              <p:nvPr/>
            </p:nvSpPr>
            <p:spPr bwMode="auto">
              <a:xfrm flipH="1">
                <a:off x="4656" y="182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28702" name="Object 8"/>
              <p:cNvGraphicFramePr>
                <a:graphicFrameLocks noChangeAspect="1"/>
              </p:cNvGraphicFramePr>
              <p:nvPr/>
            </p:nvGraphicFramePr>
            <p:xfrm>
              <a:off x="4827" y="1593"/>
              <a:ext cx="359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12" name="Equation" r:id="rId9" imgW="279279" imgH="241195" progId="Equation.DSMT4">
                      <p:embed/>
                    </p:oleObj>
                  </mc:Choice>
                  <mc:Fallback>
                    <p:oleObj name="Equation" r:id="rId9" imgW="279279" imgH="24119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7" y="1593"/>
                            <a:ext cx="359" cy="31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697" name="Freeform 46"/>
            <p:cNvSpPr>
              <a:spLocks/>
            </p:cNvSpPr>
            <p:nvPr/>
          </p:nvSpPr>
          <p:spPr bwMode="auto">
            <a:xfrm>
              <a:off x="3844" y="1624"/>
              <a:ext cx="1716" cy="1207"/>
            </a:xfrm>
            <a:custGeom>
              <a:avLst/>
              <a:gdLst>
                <a:gd name="T0" fmla="*/ 0 w 1104"/>
                <a:gd name="T1" fmla="*/ 0 h 768"/>
                <a:gd name="T2" fmla="*/ 0 w 1104"/>
                <a:gd name="T3" fmla="*/ 2147483647 h 768"/>
                <a:gd name="T4" fmla="*/ 2147483647 w 1104"/>
                <a:gd name="T5" fmla="*/ 2147483647 h 768"/>
                <a:gd name="T6" fmla="*/ 0 60000 65536"/>
                <a:gd name="T7" fmla="*/ 0 60000 65536"/>
                <a:gd name="T8" fmla="*/ 0 60000 65536"/>
                <a:gd name="T9" fmla="*/ 0 w 1104"/>
                <a:gd name="T10" fmla="*/ 0 h 768"/>
                <a:gd name="T11" fmla="*/ 1104 w 110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68">
                  <a:moveTo>
                    <a:pt x="0" y="0"/>
                  </a:moveTo>
                  <a:lnTo>
                    <a:pt x="0" y="768"/>
                  </a:lnTo>
                  <a:lnTo>
                    <a:pt x="1104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47"/>
            <p:cNvSpPr>
              <a:spLocks/>
            </p:cNvSpPr>
            <p:nvPr/>
          </p:nvSpPr>
          <p:spPr bwMode="auto">
            <a:xfrm>
              <a:off x="3837" y="1859"/>
              <a:ext cx="1607" cy="1014"/>
            </a:xfrm>
            <a:custGeom>
              <a:avLst/>
              <a:gdLst>
                <a:gd name="T0" fmla="*/ 0 w 1034"/>
                <a:gd name="T1" fmla="*/ 1879333085 h 645"/>
                <a:gd name="T2" fmla="*/ 571709820 w 1034"/>
                <a:gd name="T3" fmla="*/ 36708279 h 645"/>
                <a:gd name="T4" fmla="*/ 1612539093 w 1034"/>
                <a:gd name="T5" fmla="*/ 1660731557 h 645"/>
                <a:gd name="T6" fmla="*/ 2147483647 w 1034"/>
                <a:gd name="T7" fmla="*/ 1869879638 h 6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4"/>
                <a:gd name="T13" fmla="*/ 0 h 645"/>
                <a:gd name="T14" fmla="*/ 1034 w 1034"/>
                <a:gd name="T15" fmla="*/ 645 h 6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4" h="645">
                  <a:moveTo>
                    <a:pt x="0" y="617"/>
                  </a:moveTo>
                  <a:cubicBezTo>
                    <a:pt x="46" y="516"/>
                    <a:pt x="145" y="24"/>
                    <a:pt x="274" y="12"/>
                  </a:cubicBezTo>
                  <a:cubicBezTo>
                    <a:pt x="403" y="0"/>
                    <a:pt x="646" y="445"/>
                    <a:pt x="773" y="545"/>
                  </a:cubicBezTo>
                  <a:cubicBezTo>
                    <a:pt x="900" y="645"/>
                    <a:pt x="980" y="600"/>
                    <a:pt x="1034" y="614"/>
                  </a:cubicBezTo>
                </a:path>
              </a:pathLst>
            </a:custGeom>
            <a:no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8699" name="Text Box 48"/>
            <p:cNvSpPr txBox="1">
              <a:spLocks noChangeArrowheads="1"/>
            </p:cNvSpPr>
            <p:nvPr/>
          </p:nvSpPr>
          <p:spPr bwMode="auto">
            <a:xfrm>
              <a:off x="3707" y="2852"/>
              <a:ext cx="2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>
                  <a:latin typeface="Times New Roman" charset="0"/>
                </a:rPr>
                <a:t>0</a:t>
              </a:r>
            </a:p>
          </p:txBody>
        </p:sp>
        <p:sp>
          <p:nvSpPr>
            <p:cNvPr id="28700" name="Text Box 49"/>
            <p:cNvSpPr txBox="1">
              <a:spLocks noChangeArrowheads="1"/>
            </p:cNvSpPr>
            <p:nvPr/>
          </p:nvSpPr>
          <p:spPr bwMode="auto">
            <a:xfrm>
              <a:off x="5180" y="2809"/>
              <a:ext cx="4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>
                  <a:latin typeface="Times New Roman" charset="0"/>
                </a:rPr>
                <a:t>+</a:t>
              </a:r>
              <a:r>
                <a:rPr lang="pt-BR" altLang="pt-BR" sz="120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200">
                <a:latin typeface="Times New Roman" charset="0"/>
              </a:endParaRPr>
            </a:p>
          </p:txBody>
        </p:sp>
      </p:grp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2079625" y="5051896"/>
            <a:ext cx="115888" cy="669925"/>
            <a:chOff x="2079263" y="5881657"/>
            <a:chExt cx="116502" cy="670344"/>
          </a:xfrm>
        </p:grpSpPr>
        <p:sp>
          <p:nvSpPr>
            <p:cNvPr id="28694" name="Line 7"/>
            <p:cNvSpPr>
              <a:spLocks noChangeShapeType="1"/>
            </p:cNvSpPr>
            <p:nvPr/>
          </p:nvSpPr>
          <p:spPr bwMode="auto">
            <a:xfrm flipV="1">
              <a:off x="2140690" y="5881657"/>
              <a:ext cx="0" cy="4079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5" name="Text Box 8"/>
            <p:cNvSpPr txBox="1">
              <a:spLocks noChangeArrowheads="1"/>
            </p:cNvSpPr>
            <p:nvPr/>
          </p:nvSpPr>
          <p:spPr bwMode="auto">
            <a:xfrm>
              <a:off x="2079263" y="6213447"/>
              <a:ext cx="11650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rIns="180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solidFill>
                    <a:srgbClr val="FF3300"/>
                  </a:solidFill>
                  <a:latin typeface="Times New Roman" charset="0"/>
                </a:rPr>
                <a:t>z</a:t>
              </a:r>
            </a:p>
          </p:txBody>
        </p:sp>
      </p:grpSp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4606411" y="5051899"/>
            <a:ext cx="161386" cy="699742"/>
            <a:chOff x="4606940" y="5881657"/>
            <a:chExt cx="161474" cy="699026"/>
          </a:xfrm>
        </p:grpSpPr>
        <p:sp>
          <p:nvSpPr>
            <p:cNvPr id="28692" name="Line 7"/>
            <p:cNvSpPr>
              <a:spLocks noChangeShapeType="1"/>
            </p:cNvSpPr>
            <p:nvPr/>
          </p:nvSpPr>
          <p:spPr bwMode="auto">
            <a:xfrm flipV="1">
              <a:off x="4690853" y="5881657"/>
              <a:ext cx="0" cy="4079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3" name="Text Box 8"/>
            <p:cNvSpPr txBox="1">
              <a:spLocks noChangeArrowheads="1"/>
            </p:cNvSpPr>
            <p:nvPr/>
          </p:nvSpPr>
          <p:spPr bwMode="auto">
            <a:xfrm>
              <a:off x="4606940" y="6242475"/>
              <a:ext cx="161474" cy="338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rIns="180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 dirty="0">
                  <a:solidFill>
                    <a:srgbClr val="FF3300"/>
                  </a:solidFill>
                  <a:latin typeface="Times New Roman" charset="0"/>
                </a:rPr>
                <a:t>X</a:t>
              </a:r>
              <a:endParaRPr lang="pt-BR" altLang="pt-BR" sz="1600" baseline="30000" dirty="0">
                <a:solidFill>
                  <a:srgbClr val="FF3300"/>
                </a:solidFill>
                <a:latin typeface="Times New Roman" charset="0"/>
              </a:endParaRPr>
            </a:p>
          </p:txBody>
        </p:sp>
      </p:grp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6505065" y="5040787"/>
            <a:ext cx="161386" cy="699741"/>
            <a:chOff x="6504312" y="5871308"/>
            <a:chExt cx="161474" cy="699026"/>
          </a:xfrm>
        </p:grpSpPr>
        <p:sp>
          <p:nvSpPr>
            <p:cNvPr id="28690" name="Line 7"/>
            <p:cNvSpPr>
              <a:spLocks noChangeShapeType="1"/>
            </p:cNvSpPr>
            <p:nvPr/>
          </p:nvSpPr>
          <p:spPr bwMode="auto">
            <a:xfrm flipV="1">
              <a:off x="6588224" y="5871308"/>
              <a:ext cx="0" cy="4079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1" name="Text Box 8"/>
            <p:cNvSpPr txBox="1">
              <a:spLocks noChangeArrowheads="1"/>
            </p:cNvSpPr>
            <p:nvPr/>
          </p:nvSpPr>
          <p:spPr bwMode="auto">
            <a:xfrm>
              <a:off x="6504312" y="6232126"/>
              <a:ext cx="161474" cy="338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rIns="180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 dirty="0">
                  <a:solidFill>
                    <a:srgbClr val="FF3300"/>
                  </a:solidFill>
                  <a:latin typeface="Times New Roman" charset="0"/>
                </a:rPr>
                <a:t>X</a:t>
              </a:r>
              <a:endParaRPr lang="pt-BR" altLang="pt-BR" sz="1600" baseline="30000" dirty="0">
                <a:solidFill>
                  <a:srgbClr val="FF3300"/>
                </a:solidFill>
                <a:latin typeface="Times New Roman" charset="0"/>
              </a:endParaRPr>
            </a:p>
          </p:txBody>
        </p:sp>
      </p:grpSp>
      <p:sp>
        <p:nvSpPr>
          <p:cNvPr id="6" name="Forma livre 5"/>
          <p:cNvSpPr/>
          <p:nvPr/>
        </p:nvSpPr>
        <p:spPr>
          <a:xfrm>
            <a:off x="2139950" y="4556596"/>
            <a:ext cx="427038" cy="496888"/>
          </a:xfrm>
          <a:custGeom>
            <a:avLst/>
            <a:gdLst>
              <a:gd name="connsiteX0" fmla="*/ 0 w 427055"/>
              <a:gd name="connsiteY0" fmla="*/ 492370 h 497394"/>
              <a:gd name="connsiteX1" fmla="*/ 0 w 427055"/>
              <a:gd name="connsiteY1" fmla="*/ 0 h 497394"/>
              <a:gd name="connsiteX2" fmla="*/ 55266 w 427055"/>
              <a:gd name="connsiteY2" fmla="*/ 155750 h 497394"/>
              <a:gd name="connsiteX3" fmla="*/ 105508 w 427055"/>
              <a:gd name="connsiteY3" fmla="*/ 251209 h 497394"/>
              <a:gd name="connsiteX4" fmla="*/ 135653 w 427055"/>
              <a:gd name="connsiteY4" fmla="*/ 311499 h 497394"/>
              <a:gd name="connsiteX5" fmla="*/ 180870 w 427055"/>
              <a:gd name="connsiteY5" fmla="*/ 371789 h 497394"/>
              <a:gd name="connsiteX6" fmla="*/ 231112 w 427055"/>
              <a:gd name="connsiteY6" fmla="*/ 422031 h 497394"/>
              <a:gd name="connsiteX7" fmla="*/ 296426 w 427055"/>
              <a:gd name="connsiteY7" fmla="*/ 462225 h 497394"/>
              <a:gd name="connsiteX8" fmla="*/ 351692 w 427055"/>
              <a:gd name="connsiteY8" fmla="*/ 477297 h 497394"/>
              <a:gd name="connsiteX9" fmla="*/ 427055 w 427055"/>
              <a:gd name="connsiteY9" fmla="*/ 497394 h 497394"/>
              <a:gd name="connsiteX10" fmla="*/ 422031 w 427055"/>
              <a:gd name="connsiteY10" fmla="*/ 497394 h 497394"/>
              <a:gd name="connsiteX0" fmla="*/ 0 w 427055"/>
              <a:gd name="connsiteY0" fmla="*/ 492370 h 497394"/>
              <a:gd name="connsiteX1" fmla="*/ 0 w 427055"/>
              <a:gd name="connsiteY1" fmla="*/ 0 h 497394"/>
              <a:gd name="connsiteX2" fmla="*/ 55266 w 427055"/>
              <a:gd name="connsiteY2" fmla="*/ 155750 h 497394"/>
              <a:gd name="connsiteX3" fmla="*/ 105508 w 427055"/>
              <a:gd name="connsiteY3" fmla="*/ 251209 h 497394"/>
              <a:gd name="connsiteX4" fmla="*/ 135653 w 427055"/>
              <a:gd name="connsiteY4" fmla="*/ 311499 h 497394"/>
              <a:gd name="connsiteX5" fmla="*/ 180870 w 427055"/>
              <a:gd name="connsiteY5" fmla="*/ 371789 h 497394"/>
              <a:gd name="connsiteX6" fmla="*/ 231112 w 427055"/>
              <a:gd name="connsiteY6" fmla="*/ 422031 h 497394"/>
              <a:gd name="connsiteX7" fmla="*/ 296426 w 427055"/>
              <a:gd name="connsiteY7" fmla="*/ 462225 h 497394"/>
              <a:gd name="connsiteX8" fmla="*/ 351692 w 427055"/>
              <a:gd name="connsiteY8" fmla="*/ 477297 h 497394"/>
              <a:gd name="connsiteX9" fmla="*/ 427055 w 427055"/>
              <a:gd name="connsiteY9" fmla="*/ 497394 h 497394"/>
              <a:gd name="connsiteX10" fmla="*/ 422031 w 427055"/>
              <a:gd name="connsiteY10" fmla="*/ 497394 h 497394"/>
              <a:gd name="connsiteX11" fmla="*/ 0 w 427055"/>
              <a:gd name="connsiteY11" fmla="*/ 492370 h 49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7055" h="497394">
                <a:moveTo>
                  <a:pt x="0" y="492370"/>
                </a:moveTo>
                <a:lnTo>
                  <a:pt x="0" y="0"/>
                </a:lnTo>
                <a:lnTo>
                  <a:pt x="55266" y="155750"/>
                </a:lnTo>
                <a:lnTo>
                  <a:pt x="105508" y="251209"/>
                </a:lnTo>
                <a:lnTo>
                  <a:pt x="135653" y="311499"/>
                </a:lnTo>
                <a:lnTo>
                  <a:pt x="180870" y="371789"/>
                </a:lnTo>
                <a:lnTo>
                  <a:pt x="231112" y="422031"/>
                </a:lnTo>
                <a:lnTo>
                  <a:pt x="296426" y="462225"/>
                </a:lnTo>
                <a:lnTo>
                  <a:pt x="351692" y="477297"/>
                </a:lnTo>
                <a:lnTo>
                  <a:pt x="427055" y="497394"/>
                </a:lnTo>
                <a:lnTo>
                  <a:pt x="422031" y="497394"/>
                </a:lnTo>
                <a:lnTo>
                  <a:pt x="0" y="49237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4687888" y="4761384"/>
            <a:ext cx="531812" cy="282575"/>
          </a:xfrm>
          <a:custGeom>
            <a:avLst/>
            <a:gdLst>
              <a:gd name="connsiteX0" fmla="*/ 5024 w 532563"/>
              <a:gd name="connsiteY0" fmla="*/ 281354 h 281354"/>
              <a:gd name="connsiteX1" fmla="*/ 0 w 532563"/>
              <a:gd name="connsiteY1" fmla="*/ 0 h 281354"/>
              <a:gd name="connsiteX2" fmla="*/ 70339 w 532563"/>
              <a:gd name="connsiteY2" fmla="*/ 90435 h 281354"/>
              <a:gd name="connsiteX3" fmla="*/ 130629 w 532563"/>
              <a:gd name="connsiteY3" fmla="*/ 145701 h 281354"/>
              <a:gd name="connsiteX4" fmla="*/ 195943 w 532563"/>
              <a:gd name="connsiteY4" fmla="*/ 205991 h 281354"/>
              <a:gd name="connsiteX5" fmla="*/ 261257 w 532563"/>
              <a:gd name="connsiteY5" fmla="*/ 246184 h 281354"/>
              <a:gd name="connsiteX6" fmla="*/ 336620 w 532563"/>
              <a:gd name="connsiteY6" fmla="*/ 266281 h 281354"/>
              <a:gd name="connsiteX7" fmla="*/ 437103 w 532563"/>
              <a:gd name="connsiteY7" fmla="*/ 276329 h 281354"/>
              <a:gd name="connsiteX8" fmla="*/ 532563 w 532563"/>
              <a:gd name="connsiteY8" fmla="*/ 281354 h 281354"/>
              <a:gd name="connsiteX9" fmla="*/ 532563 w 532563"/>
              <a:gd name="connsiteY9" fmla="*/ 281354 h 281354"/>
              <a:gd name="connsiteX10" fmla="*/ 527539 w 532563"/>
              <a:gd name="connsiteY10" fmla="*/ 276329 h 281354"/>
              <a:gd name="connsiteX0" fmla="*/ 5024 w 532563"/>
              <a:gd name="connsiteY0" fmla="*/ 281354 h 281354"/>
              <a:gd name="connsiteX1" fmla="*/ 0 w 532563"/>
              <a:gd name="connsiteY1" fmla="*/ 0 h 281354"/>
              <a:gd name="connsiteX2" fmla="*/ 70339 w 532563"/>
              <a:gd name="connsiteY2" fmla="*/ 90435 h 281354"/>
              <a:gd name="connsiteX3" fmla="*/ 130629 w 532563"/>
              <a:gd name="connsiteY3" fmla="*/ 145701 h 281354"/>
              <a:gd name="connsiteX4" fmla="*/ 195943 w 532563"/>
              <a:gd name="connsiteY4" fmla="*/ 205991 h 281354"/>
              <a:gd name="connsiteX5" fmla="*/ 261257 w 532563"/>
              <a:gd name="connsiteY5" fmla="*/ 246184 h 281354"/>
              <a:gd name="connsiteX6" fmla="*/ 336620 w 532563"/>
              <a:gd name="connsiteY6" fmla="*/ 266281 h 281354"/>
              <a:gd name="connsiteX7" fmla="*/ 437103 w 532563"/>
              <a:gd name="connsiteY7" fmla="*/ 276329 h 281354"/>
              <a:gd name="connsiteX8" fmla="*/ 532563 w 532563"/>
              <a:gd name="connsiteY8" fmla="*/ 281354 h 281354"/>
              <a:gd name="connsiteX9" fmla="*/ 532563 w 532563"/>
              <a:gd name="connsiteY9" fmla="*/ 281354 h 281354"/>
              <a:gd name="connsiteX10" fmla="*/ 527539 w 532563"/>
              <a:gd name="connsiteY10" fmla="*/ 276329 h 281354"/>
              <a:gd name="connsiteX11" fmla="*/ 5024 w 532563"/>
              <a:gd name="connsiteY11" fmla="*/ 281354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2563" h="281354">
                <a:moveTo>
                  <a:pt x="5024" y="281354"/>
                </a:moveTo>
                <a:cubicBezTo>
                  <a:pt x="3349" y="187569"/>
                  <a:pt x="1675" y="93785"/>
                  <a:pt x="0" y="0"/>
                </a:cubicBezTo>
                <a:lnTo>
                  <a:pt x="70339" y="90435"/>
                </a:lnTo>
                <a:lnTo>
                  <a:pt x="130629" y="145701"/>
                </a:lnTo>
                <a:lnTo>
                  <a:pt x="195943" y="205991"/>
                </a:lnTo>
                <a:lnTo>
                  <a:pt x="261257" y="246184"/>
                </a:lnTo>
                <a:lnTo>
                  <a:pt x="336620" y="266281"/>
                </a:lnTo>
                <a:lnTo>
                  <a:pt x="437103" y="276329"/>
                </a:lnTo>
                <a:lnTo>
                  <a:pt x="532563" y="281354"/>
                </a:lnTo>
                <a:lnTo>
                  <a:pt x="532563" y="281354"/>
                </a:lnTo>
                <a:lnTo>
                  <a:pt x="527539" y="276329"/>
                </a:lnTo>
                <a:lnTo>
                  <a:pt x="5024" y="281354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6284913" y="4204171"/>
            <a:ext cx="306387" cy="844550"/>
          </a:xfrm>
          <a:custGeom>
            <a:avLst/>
            <a:gdLst>
              <a:gd name="connsiteX0" fmla="*/ 301451 w 306475"/>
              <a:gd name="connsiteY0" fmla="*/ 839038 h 844062"/>
              <a:gd name="connsiteX1" fmla="*/ 306475 w 306475"/>
              <a:gd name="connsiteY1" fmla="*/ 0 h 844062"/>
              <a:gd name="connsiteX2" fmla="*/ 236136 w 306475"/>
              <a:gd name="connsiteY2" fmla="*/ 120580 h 844062"/>
              <a:gd name="connsiteX3" fmla="*/ 185894 w 306475"/>
              <a:gd name="connsiteY3" fmla="*/ 246185 h 844062"/>
              <a:gd name="connsiteX4" fmla="*/ 130629 w 306475"/>
              <a:gd name="connsiteY4" fmla="*/ 401934 h 844062"/>
              <a:gd name="connsiteX5" fmla="*/ 90435 w 306475"/>
              <a:gd name="connsiteY5" fmla="*/ 537587 h 844062"/>
              <a:gd name="connsiteX6" fmla="*/ 55266 w 306475"/>
              <a:gd name="connsiteY6" fmla="*/ 663191 h 844062"/>
              <a:gd name="connsiteX7" fmla="*/ 25121 w 306475"/>
              <a:gd name="connsiteY7" fmla="*/ 748602 h 844062"/>
              <a:gd name="connsiteX8" fmla="*/ 0 w 306475"/>
              <a:gd name="connsiteY8" fmla="*/ 844062 h 844062"/>
              <a:gd name="connsiteX9" fmla="*/ 301451 w 306475"/>
              <a:gd name="connsiteY9" fmla="*/ 839038 h 8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6475" h="844062">
                <a:moveTo>
                  <a:pt x="301451" y="839038"/>
                </a:moveTo>
                <a:cubicBezTo>
                  <a:pt x="303126" y="559359"/>
                  <a:pt x="304800" y="279679"/>
                  <a:pt x="306475" y="0"/>
                </a:cubicBezTo>
                <a:lnTo>
                  <a:pt x="236136" y="120580"/>
                </a:lnTo>
                <a:lnTo>
                  <a:pt x="185894" y="246185"/>
                </a:lnTo>
                <a:lnTo>
                  <a:pt x="130629" y="401934"/>
                </a:lnTo>
                <a:lnTo>
                  <a:pt x="90435" y="537587"/>
                </a:lnTo>
                <a:lnTo>
                  <a:pt x="55266" y="663191"/>
                </a:lnTo>
                <a:lnTo>
                  <a:pt x="25121" y="748602"/>
                </a:lnTo>
                <a:lnTo>
                  <a:pt x="0" y="844062"/>
                </a:lnTo>
                <a:lnTo>
                  <a:pt x="301451" y="839038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9" name="Text Box 42"/>
          <p:cNvSpPr txBox="1">
            <a:spLocks noChangeArrowheads="1"/>
          </p:cNvSpPr>
          <p:nvPr/>
        </p:nvSpPr>
        <p:spPr bwMode="auto">
          <a:xfrm>
            <a:off x="1189041" y="6043191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600" dirty="0">
                <a:latin typeface="Times New Roman" charset="0"/>
                <a:cs typeface="Times New Roman" charset="0"/>
              </a:rPr>
              <a:t>valor-P = </a:t>
            </a:r>
            <a:r>
              <a:rPr lang="en-US" altLang="pt-BR" sz="1600" i="1" dirty="0">
                <a:latin typeface="Times New Roman" charset="0"/>
                <a:cs typeface="Times New Roman" charset="0"/>
              </a:rPr>
              <a:t>P</a:t>
            </a:r>
            <a:r>
              <a:rPr lang="en-US" altLang="pt-BR" sz="1600" dirty="0">
                <a:latin typeface="Times New Roman" charset="0"/>
                <a:cs typeface="Times New Roman" charset="0"/>
              </a:rPr>
              <a:t>(</a:t>
            </a:r>
            <a:r>
              <a:rPr lang="en-US" altLang="pt-BR" sz="1600" i="1" dirty="0">
                <a:latin typeface="Times New Roman" charset="0"/>
                <a:cs typeface="Times New Roman" charset="0"/>
              </a:rPr>
              <a:t>Z</a:t>
            </a:r>
            <a:r>
              <a:rPr lang="en-US" altLang="pt-BR" sz="1600" dirty="0">
                <a:latin typeface="Times New Roman" charset="0"/>
                <a:cs typeface="Times New Roman" charset="0"/>
              </a:rPr>
              <a:t> &gt; </a:t>
            </a:r>
            <a:r>
              <a:rPr lang="en-US" altLang="pt-BR" sz="1600" i="1" dirty="0">
                <a:latin typeface="Times New Roman" charset="0"/>
                <a:cs typeface="Times New Roman" charset="0"/>
              </a:rPr>
              <a:t>z</a:t>
            </a:r>
            <a:r>
              <a:rPr lang="en-US" altLang="pt-BR" sz="1600" dirty="0">
                <a:latin typeface="Times New Roman" charset="0"/>
                <a:cs typeface="Times New Roman" charset="0"/>
              </a:rPr>
              <a:t>)</a:t>
            </a:r>
            <a:endParaRPr lang="pt-BR" altLang="pt-BR" sz="1600" dirty="0">
              <a:latin typeface="Times New Roman" charset="0"/>
              <a:cs typeface="Times New Roman" charset="0"/>
            </a:endParaRPr>
          </a:p>
        </p:txBody>
      </p:sp>
      <p:sp>
        <p:nvSpPr>
          <p:cNvPr id="80" name="Text Box 42"/>
          <p:cNvSpPr txBox="1">
            <a:spLocks noChangeArrowheads="1"/>
          </p:cNvSpPr>
          <p:nvPr/>
        </p:nvSpPr>
        <p:spPr bwMode="auto">
          <a:xfrm>
            <a:off x="3559940" y="6043191"/>
            <a:ext cx="1852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600" dirty="0">
                <a:latin typeface="Times New Roman" charset="0"/>
                <a:cs typeface="Times New Roman" charset="0"/>
              </a:rPr>
              <a:t>valor-P = </a:t>
            </a:r>
            <a:r>
              <a:rPr lang="en-US" altLang="pt-BR" sz="1600" i="1" dirty="0">
                <a:latin typeface="Times New Roman" charset="0"/>
                <a:cs typeface="Times New Roman" charset="0"/>
              </a:rPr>
              <a:t>P</a:t>
            </a:r>
            <a:r>
              <a:rPr lang="en-US" altLang="pt-BR" sz="1600" dirty="0">
                <a:latin typeface="Times New Roman" charset="0"/>
                <a:cs typeface="Times New Roman" charset="0"/>
              </a:rPr>
              <a:t>(</a:t>
            </a:r>
            <a:r>
              <a:rPr lang="en-US" altLang="pt-BR" sz="1600" dirty="0">
                <a:latin typeface="Times New Roman" charset="0"/>
                <a:cs typeface="Times New Roman" charset="0"/>
                <a:sym typeface="Symbol" pitchFamily="18" charset="2"/>
              </a:rPr>
              <a:t></a:t>
            </a:r>
            <a:r>
              <a:rPr lang="en-US" altLang="pt-BR" sz="1600" baseline="30000" dirty="0">
                <a:latin typeface="Times New Roman" charset="0"/>
                <a:cs typeface="Times New Roman" charset="0"/>
                <a:sym typeface="Symbol" pitchFamily="18" charset="2"/>
              </a:rPr>
              <a:t>2</a:t>
            </a:r>
            <a:r>
              <a:rPr lang="en-US" altLang="pt-BR" sz="1600" dirty="0">
                <a:latin typeface="Times New Roman" charset="0"/>
                <a:cs typeface="Times New Roman" charset="0"/>
              </a:rPr>
              <a:t> &gt; </a:t>
            </a:r>
            <a:r>
              <a:rPr lang="en-US" altLang="pt-BR" sz="1600" i="1" dirty="0">
                <a:latin typeface="Times New Roman" charset="0"/>
                <a:cs typeface="Times New Roman" charset="0"/>
              </a:rPr>
              <a:t>X</a:t>
            </a:r>
            <a:r>
              <a:rPr lang="en-US" altLang="pt-BR" sz="1600" dirty="0">
                <a:latin typeface="Times New Roman" charset="0"/>
                <a:cs typeface="Times New Roman" charset="0"/>
              </a:rPr>
              <a:t>)</a:t>
            </a:r>
            <a:endParaRPr lang="pt-BR" altLang="pt-BR" sz="1600" dirty="0">
              <a:latin typeface="Times New Roman" charset="0"/>
              <a:cs typeface="Times New Roman" charset="0"/>
            </a:endParaRPr>
          </a:p>
        </p:txBody>
      </p:sp>
      <p:sp>
        <p:nvSpPr>
          <p:cNvPr id="81" name="Text Box 42"/>
          <p:cNvSpPr txBox="1">
            <a:spLocks noChangeArrowheads="1"/>
          </p:cNvSpPr>
          <p:nvPr/>
        </p:nvSpPr>
        <p:spPr bwMode="auto">
          <a:xfrm>
            <a:off x="6200099" y="6028903"/>
            <a:ext cx="18526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600" dirty="0">
                <a:latin typeface="Times New Roman" charset="0"/>
                <a:cs typeface="Times New Roman" charset="0"/>
              </a:rPr>
              <a:t>valor-P = </a:t>
            </a:r>
            <a:r>
              <a:rPr lang="en-US" altLang="pt-BR" sz="1600" i="1" dirty="0">
                <a:latin typeface="Times New Roman" charset="0"/>
                <a:cs typeface="Times New Roman" charset="0"/>
              </a:rPr>
              <a:t>P</a:t>
            </a:r>
            <a:r>
              <a:rPr lang="en-US" altLang="pt-BR" sz="1600" dirty="0">
                <a:latin typeface="Times New Roman" charset="0"/>
                <a:cs typeface="Times New Roman" charset="0"/>
              </a:rPr>
              <a:t>(</a:t>
            </a:r>
            <a:r>
              <a:rPr lang="en-US" altLang="pt-BR" sz="1600" dirty="0">
                <a:latin typeface="Times New Roman" charset="0"/>
                <a:cs typeface="Times New Roman" charset="0"/>
                <a:sym typeface="Symbol" pitchFamily="18" charset="2"/>
              </a:rPr>
              <a:t></a:t>
            </a:r>
            <a:r>
              <a:rPr lang="en-US" altLang="pt-BR" sz="1600" baseline="30000" dirty="0">
                <a:latin typeface="Times New Roman" charset="0"/>
                <a:cs typeface="Times New Roman" charset="0"/>
                <a:sym typeface="Symbol" pitchFamily="18" charset="2"/>
              </a:rPr>
              <a:t>2</a:t>
            </a:r>
            <a:r>
              <a:rPr lang="en-US" altLang="pt-BR" sz="1600" dirty="0">
                <a:latin typeface="Times New Roman" charset="0"/>
                <a:cs typeface="Times New Roman" charset="0"/>
              </a:rPr>
              <a:t> &lt; </a:t>
            </a:r>
            <a:r>
              <a:rPr lang="en-US" altLang="pt-BR" sz="1600" i="1" dirty="0">
                <a:latin typeface="Times New Roman" charset="0"/>
                <a:cs typeface="Times New Roman" charset="0"/>
              </a:rPr>
              <a:t>X</a:t>
            </a:r>
            <a:r>
              <a:rPr lang="en-US" altLang="pt-BR" sz="1600" dirty="0">
                <a:latin typeface="Times New Roman" charset="0"/>
                <a:cs typeface="Times New Roman" charset="0"/>
              </a:rPr>
              <a:t>)</a:t>
            </a:r>
            <a:endParaRPr lang="pt-BR" altLang="pt-BR" sz="1600" dirty="0">
              <a:latin typeface="Times New Roman" charset="0"/>
              <a:cs typeface="Times New Roman" charset="0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988357" y="5682734"/>
            <a:ext cx="20730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Rejeito 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  <a:cs typeface="Times New Roman" charset="0"/>
              </a:rPr>
              <a:t>0</a:t>
            </a:r>
            <a:r>
              <a:rPr lang="pt-BR" altLang="pt-BR" sz="1600" dirty="0">
                <a:latin typeface="+mn-lt"/>
                <a:cs typeface="Times New Roman" charset="0"/>
              </a:rPr>
              <a:t> se </a:t>
            </a:r>
            <a:r>
              <a:rPr lang="pt-BR" altLang="pt-BR" sz="1600" i="1" dirty="0">
                <a:latin typeface="Times New Roman" charset="0"/>
                <a:cs typeface="Times New Roman" charset="0"/>
              </a:rPr>
              <a:t>z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 &gt; </a:t>
            </a:r>
            <a:r>
              <a:rPr lang="pt-BR" altLang="pt-BR" sz="1600" i="1" dirty="0" err="1">
                <a:latin typeface="Times New Roman" charset="0"/>
                <a:cs typeface="Times New Roman" charset="0"/>
              </a:rPr>
              <a:t>z</a:t>
            </a:r>
            <a:r>
              <a:rPr lang="pt-BR" altLang="pt-BR" sz="1600" i="1" baseline="-25000" dirty="0" err="1">
                <a:latin typeface="Times New Roman" charset="0"/>
                <a:cs typeface="Times New Roman" charset="0"/>
              </a:rPr>
              <a:t>crít</a:t>
            </a:r>
            <a:endParaRPr lang="pt-BR" altLang="pt-BR" sz="1600" i="1" baseline="-25000" dirty="0">
              <a:latin typeface="Times New Roman" charset="0"/>
              <a:cs typeface="Times New Roman" charset="0"/>
            </a:endParaRP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3410471" y="5682734"/>
            <a:ext cx="21515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Rejeito 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  <a:cs typeface="Times New Roman" charset="0"/>
              </a:rPr>
              <a:t>0</a:t>
            </a:r>
            <a:r>
              <a:rPr lang="pt-BR" altLang="pt-BR" sz="1600" dirty="0">
                <a:latin typeface="+mn-lt"/>
                <a:cs typeface="Times New Roman" charset="0"/>
              </a:rPr>
              <a:t> se </a:t>
            </a:r>
            <a:r>
              <a:rPr lang="pt-BR" altLang="pt-BR" sz="1600" i="1" dirty="0">
                <a:latin typeface="Times New Roman" charset="0"/>
                <a:cs typeface="Times New Roman" charset="0"/>
              </a:rPr>
              <a:t>X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 &gt; </a:t>
            </a:r>
            <a:r>
              <a:rPr lang="pt-BR" altLang="pt-BR" sz="1600" i="1" dirty="0" err="1">
                <a:latin typeface="Times New Roman" charset="0"/>
                <a:cs typeface="Times New Roman" charset="0"/>
              </a:rPr>
              <a:t>X</a:t>
            </a:r>
            <a:r>
              <a:rPr lang="pt-BR" altLang="pt-BR" sz="1600" i="1" baseline="-25000" dirty="0" err="1">
                <a:latin typeface="Times New Roman" charset="0"/>
                <a:cs typeface="Times New Roman" charset="0"/>
              </a:rPr>
              <a:t>crít</a:t>
            </a:r>
            <a:endParaRPr lang="pt-BR" altLang="pt-BR" sz="1600" i="1" baseline="-25000" dirty="0">
              <a:latin typeface="Times New Roman" charset="0"/>
              <a:cs typeface="Times New Roman" charset="0"/>
            </a:endParaRP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6050630" y="5682734"/>
            <a:ext cx="21515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Rejeito 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  <a:cs typeface="Times New Roman" charset="0"/>
              </a:rPr>
              <a:t>0</a:t>
            </a:r>
            <a:r>
              <a:rPr lang="pt-BR" altLang="pt-BR" sz="1600" dirty="0">
                <a:latin typeface="+mn-lt"/>
                <a:cs typeface="Times New Roman" charset="0"/>
              </a:rPr>
              <a:t> se </a:t>
            </a:r>
            <a:r>
              <a:rPr lang="pt-BR" altLang="pt-BR" sz="1600" i="1" dirty="0">
                <a:latin typeface="Times New Roman" charset="0"/>
                <a:cs typeface="Times New Roman" charset="0"/>
              </a:rPr>
              <a:t>X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 &lt; </a:t>
            </a:r>
            <a:r>
              <a:rPr lang="pt-BR" altLang="pt-BR" sz="1600" i="1" dirty="0" err="1">
                <a:latin typeface="Times New Roman" charset="0"/>
                <a:cs typeface="Times New Roman" charset="0"/>
              </a:rPr>
              <a:t>X</a:t>
            </a:r>
            <a:r>
              <a:rPr lang="pt-BR" altLang="pt-BR" sz="1600" i="1" baseline="-25000" dirty="0" err="1">
                <a:latin typeface="Times New Roman" charset="0"/>
                <a:cs typeface="Times New Roman" charset="0"/>
              </a:rPr>
              <a:t>crít</a:t>
            </a:r>
            <a:endParaRPr lang="pt-BR" altLang="pt-BR" sz="1600" i="1" baseline="-25000" dirty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7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9" grpId="0" build="p"/>
      <p:bldP spid="79" grpId="0"/>
      <p:bldP spid="80" grpId="0"/>
      <p:bldP spid="81" grpId="0"/>
      <p:bldP spid="45" grpId="0"/>
      <p:bldP spid="46" grpId="0"/>
      <p:bldP spid="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Teste de Hipótese – valor-P (</a:t>
            </a:r>
            <a:r>
              <a:rPr lang="pt-BR" i="1"/>
              <a:t>p-value</a:t>
            </a:r>
            <a:r>
              <a:rPr lang="pt-BR"/>
              <a:t>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3B82B-4459-4F2F-B702-DAB732D0F885}" type="slidenum">
              <a:rPr lang="pt-BR"/>
              <a:pPr>
                <a:defRPr/>
              </a:pPr>
              <a:t>32</a:t>
            </a:fld>
            <a:endParaRPr lang="pt-BR"/>
          </a:p>
        </p:txBody>
      </p:sp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685800" y="1484784"/>
            <a:ext cx="80626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O 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valor-P</a:t>
            </a:r>
            <a:r>
              <a:rPr lang="pt-BR" altLang="pt-BR" sz="1600" dirty="0"/>
              <a:t> quase sempre se refere a uma interpretação de um teste unilateral pois é calculado considerando-se apenas um dos lados da distribuição</a:t>
            </a:r>
          </a:p>
        </p:txBody>
      </p:sp>
      <p:grpSp>
        <p:nvGrpSpPr>
          <p:cNvPr id="46" name="Group 56"/>
          <p:cNvGrpSpPr>
            <a:grpSpLocks/>
          </p:cNvGrpSpPr>
          <p:nvPr/>
        </p:nvGrpSpPr>
        <p:grpSpPr bwMode="auto">
          <a:xfrm>
            <a:off x="3827338" y="2204864"/>
            <a:ext cx="1779588" cy="1473200"/>
            <a:chOff x="3707" y="1593"/>
            <a:chExt cx="1873" cy="1550"/>
          </a:xfrm>
        </p:grpSpPr>
        <p:grpSp>
          <p:nvGrpSpPr>
            <p:cNvPr id="47" name="Group 55"/>
            <p:cNvGrpSpPr>
              <a:grpSpLocks/>
            </p:cNvGrpSpPr>
            <p:nvPr/>
          </p:nvGrpSpPr>
          <p:grpSpPr bwMode="auto">
            <a:xfrm>
              <a:off x="4656" y="1593"/>
              <a:ext cx="530" cy="371"/>
              <a:chOff x="4656" y="1593"/>
              <a:chExt cx="530" cy="371"/>
            </a:xfrm>
          </p:grpSpPr>
          <p:sp>
            <p:nvSpPr>
              <p:cNvPr id="53" name="Line 44"/>
              <p:cNvSpPr>
                <a:spLocks noChangeShapeType="1"/>
              </p:cNvSpPr>
              <p:nvPr/>
            </p:nvSpPr>
            <p:spPr bwMode="auto">
              <a:xfrm flipH="1">
                <a:off x="4656" y="182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55" name="Object 8"/>
              <p:cNvGraphicFramePr>
                <a:graphicFrameLocks noChangeAspect="1"/>
              </p:cNvGraphicFramePr>
              <p:nvPr/>
            </p:nvGraphicFramePr>
            <p:xfrm>
              <a:off x="4827" y="1593"/>
              <a:ext cx="359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26" name="Equation" r:id="rId4" imgW="279279" imgH="241195" progId="Equation.DSMT4">
                      <p:embed/>
                    </p:oleObj>
                  </mc:Choice>
                  <mc:Fallback>
                    <p:oleObj name="Equation" r:id="rId4" imgW="279279" imgH="24119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7" y="1593"/>
                            <a:ext cx="359" cy="31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844" y="1624"/>
              <a:ext cx="1716" cy="1207"/>
            </a:xfrm>
            <a:custGeom>
              <a:avLst/>
              <a:gdLst>
                <a:gd name="T0" fmla="*/ 0 w 1104"/>
                <a:gd name="T1" fmla="*/ 0 h 768"/>
                <a:gd name="T2" fmla="*/ 0 w 1104"/>
                <a:gd name="T3" fmla="*/ 2147483647 h 768"/>
                <a:gd name="T4" fmla="*/ 2147483647 w 1104"/>
                <a:gd name="T5" fmla="*/ 2147483647 h 768"/>
                <a:gd name="T6" fmla="*/ 0 60000 65536"/>
                <a:gd name="T7" fmla="*/ 0 60000 65536"/>
                <a:gd name="T8" fmla="*/ 0 60000 65536"/>
                <a:gd name="T9" fmla="*/ 0 w 1104"/>
                <a:gd name="T10" fmla="*/ 0 h 768"/>
                <a:gd name="T11" fmla="*/ 1104 w 110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68">
                  <a:moveTo>
                    <a:pt x="0" y="0"/>
                  </a:moveTo>
                  <a:lnTo>
                    <a:pt x="0" y="768"/>
                  </a:lnTo>
                  <a:lnTo>
                    <a:pt x="1104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3837" y="1859"/>
              <a:ext cx="1607" cy="1014"/>
            </a:xfrm>
            <a:custGeom>
              <a:avLst/>
              <a:gdLst>
                <a:gd name="T0" fmla="*/ 0 w 1034"/>
                <a:gd name="T1" fmla="*/ 1879333085 h 645"/>
                <a:gd name="T2" fmla="*/ 571709820 w 1034"/>
                <a:gd name="T3" fmla="*/ 36708279 h 645"/>
                <a:gd name="T4" fmla="*/ 1612539093 w 1034"/>
                <a:gd name="T5" fmla="*/ 1660731557 h 645"/>
                <a:gd name="T6" fmla="*/ 2147483647 w 1034"/>
                <a:gd name="T7" fmla="*/ 1869879638 h 6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4"/>
                <a:gd name="T13" fmla="*/ 0 h 645"/>
                <a:gd name="T14" fmla="*/ 1034 w 1034"/>
                <a:gd name="T15" fmla="*/ 645 h 6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4" h="645">
                  <a:moveTo>
                    <a:pt x="0" y="617"/>
                  </a:moveTo>
                  <a:cubicBezTo>
                    <a:pt x="46" y="516"/>
                    <a:pt x="145" y="24"/>
                    <a:pt x="274" y="12"/>
                  </a:cubicBezTo>
                  <a:cubicBezTo>
                    <a:pt x="403" y="0"/>
                    <a:pt x="646" y="445"/>
                    <a:pt x="773" y="545"/>
                  </a:cubicBezTo>
                  <a:cubicBezTo>
                    <a:pt x="900" y="645"/>
                    <a:pt x="980" y="600"/>
                    <a:pt x="1034" y="614"/>
                  </a:cubicBezTo>
                </a:path>
              </a:pathLst>
            </a:custGeom>
            <a:no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3707" y="2852"/>
              <a:ext cx="2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>
                  <a:latin typeface="Times New Roman" charset="0"/>
                </a:rPr>
                <a:t>0</a:t>
              </a:r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5180" y="2809"/>
              <a:ext cx="4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>
                  <a:latin typeface="Times New Roman" charset="0"/>
                </a:rPr>
                <a:t>+</a:t>
              </a:r>
              <a:r>
                <a:rPr lang="pt-BR" altLang="pt-BR" sz="120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200">
                <a:latin typeface="Times New Roman" charset="0"/>
              </a:endParaRPr>
            </a:p>
          </p:txBody>
        </p:sp>
      </p:grpSp>
      <p:grpSp>
        <p:nvGrpSpPr>
          <p:cNvPr id="56" name="Grupo 55"/>
          <p:cNvGrpSpPr>
            <a:grpSpLocks/>
          </p:cNvGrpSpPr>
          <p:nvPr/>
        </p:nvGrpSpPr>
        <p:grpSpPr bwMode="auto">
          <a:xfrm>
            <a:off x="4073327" y="3385967"/>
            <a:ext cx="161386" cy="699742"/>
            <a:chOff x="4606940" y="5881657"/>
            <a:chExt cx="161474" cy="699026"/>
          </a:xfrm>
        </p:grpSpPr>
        <p:sp>
          <p:nvSpPr>
            <p:cNvPr id="57" name="Line 7"/>
            <p:cNvSpPr>
              <a:spLocks noChangeShapeType="1"/>
            </p:cNvSpPr>
            <p:nvPr/>
          </p:nvSpPr>
          <p:spPr bwMode="auto">
            <a:xfrm flipV="1">
              <a:off x="4690853" y="5881657"/>
              <a:ext cx="0" cy="4079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4606940" y="6242475"/>
              <a:ext cx="161474" cy="338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rIns="180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 dirty="0">
                  <a:solidFill>
                    <a:srgbClr val="FF3300"/>
                  </a:solidFill>
                  <a:latin typeface="Times New Roman" charset="0"/>
                </a:rPr>
                <a:t>X</a:t>
              </a:r>
              <a:endParaRPr lang="pt-BR" altLang="pt-BR" sz="1600" baseline="30000" dirty="0">
                <a:solidFill>
                  <a:srgbClr val="FF3300"/>
                </a:solidFill>
                <a:latin typeface="Times New Roman" charset="0"/>
              </a:endParaRPr>
            </a:p>
          </p:txBody>
        </p:sp>
      </p:grpSp>
      <p:sp>
        <p:nvSpPr>
          <p:cNvPr id="60" name="Forma livre 59"/>
          <p:cNvSpPr/>
          <p:nvPr/>
        </p:nvSpPr>
        <p:spPr>
          <a:xfrm>
            <a:off x="4930651" y="3095452"/>
            <a:ext cx="531812" cy="282575"/>
          </a:xfrm>
          <a:custGeom>
            <a:avLst/>
            <a:gdLst>
              <a:gd name="connsiteX0" fmla="*/ 5024 w 532563"/>
              <a:gd name="connsiteY0" fmla="*/ 281354 h 281354"/>
              <a:gd name="connsiteX1" fmla="*/ 0 w 532563"/>
              <a:gd name="connsiteY1" fmla="*/ 0 h 281354"/>
              <a:gd name="connsiteX2" fmla="*/ 70339 w 532563"/>
              <a:gd name="connsiteY2" fmla="*/ 90435 h 281354"/>
              <a:gd name="connsiteX3" fmla="*/ 130629 w 532563"/>
              <a:gd name="connsiteY3" fmla="*/ 145701 h 281354"/>
              <a:gd name="connsiteX4" fmla="*/ 195943 w 532563"/>
              <a:gd name="connsiteY4" fmla="*/ 205991 h 281354"/>
              <a:gd name="connsiteX5" fmla="*/ 261257 w 532563"/>
              <a:gd name="connsiteY5" fmla="*/ 246184 h 281354"/>
              <a:gd name="connsiteX6" fmla="*/ 336620 w 532563"/>
              <a:gd name="connsiteY6" fmla="*/ 266281 h 281354"/>
              <a:gd name="connsiteX7" fmla="*/ 437103 w 532563"/>
              <a:gd name="connsiteY7" fmla="*/ 276329 h 281354"/>
              <a:gd name="connsiteX8" fmla="*/ 532563 w 532563"/>
              <a:gd name="connsiteY8" fmla="*/ 281354 h 281354"/>
              <a:gd name="connsiteX9" fmla="*/ 532563 w 532563"/>
              <a:gd name="connsiteY9" fmla="*/ 281354 h 281354"/>
              <a:gd name="connsiteX10" fmla="*/ 527539 w 532563"/>
              <a:gd name="connsiteY10" fmla="*/ 276329 h 281354"/>
              <a:gd name="connsiteX0" fmla="*/ 5024 w 532563"/>
              <a:gd name="connsiteY0" fmla="*/ 281354 h 281354"/>
              <a:gd name="connsiteX1" fmla="*/ 0 w 532563"/>
              <a:gd name="connsiteY1" fmla="*/ 0 h 281354"/>
              <a:gd name="connsiteX2" fmla="*/ 70339 w 532563"/>
              <a:gd name="connsiteY2" fmla="*/ 90435 h 281354"/>
              <a:gd name="connsiteX3" fmla="*/ 130629 w 532563"/>
              <a:gd name="connsiteY3" fmla="*/ 145701 h 281354"/>
              <a:gd name="connsiteX4" fmla="*/ 195943 w 532563"/>
              <a:gd name="connsiteY4" fmla="*/ 205991 h 281354"/>
              <a:gd name="connsiteX5" fmla="*/ 261257 w 532563"/>
              <a:gd name="connsiteY5" fmla="*/ 246184 h 281354"/>
              <a:gd name="connsiteX6" fmla="*/ 336620 w 532563"/>
              <a:gd name="connsiteY6" fmla="*/ 266281 h 281354"/>
              <a:gd name="connsiteX7" fmla="*/ 437103 w 532563"/>
              <a:gd name="connsiteY7" fmla="*/ 276329 h 281354"/>
              <a:gd name="connsiteX8" fmla="*/ 532563 w 532563"/>
              <a:gd name="connsiteY8" fmla="*/ 281354 h 281354"/>
              <a:gd name="connsiteX9" fmla="*/ 532563 w 532563"/>
              <a:gd name="connsiteY9" fmla="*/ 281354 h 281354"/>
              <a:gd name="connsiteX10" fmla="*/ 527539 w 532563"/>
              <a:gd name="connsiteY10" fmla="*/ 276329 h 281354"/>
              <a:gd name="connsiteX11" fmla="*/ 5024 w 532563"/>
              <a:gd name="connsiteY11" fmla="*/ 281354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2563" h="281354">
                <a:moveTo>
                  <a:pt x="5024" y="281354"/>
                </a:moveTo>
                <a:cubicBezTo>
                  <a:pt x="3349" y="187569"/>
                  <a:pt x="1675" y="93785"/>
                  <a:pt x="0" y="0"/>
                </a:cubicBezTo>
                <a:lnTo>
                  <a:pt x="70339" y="90435"/>
                </a:lnTo>
                <a:lnTo>
                  <a:pt x="130629" y="145701"/>
                </a:lnTo>
                <a:lnTo>
                  <a:pt x="195943" y="205991"/>
                </a:lnTo>
                <a:lnTo>
                  <a:pt x="261257" y="246184"/>
                </a:lnTo>
                <a:lnTo>
                  <a:pt x="336620" y="266281"/>
                </a:lnTo>
                <a:lnTo>
                  <a:pt x="437103" y="276329"/>
                </a:lnTo>
                <a:lnTo>
                  <a:pt x="532563" y="281354"/>
                </a:lnTo>
                <a:lnTo>
                  <a:pt x="532563" y="281354"/>
                </a:lnTo>
                <a:lnTo>
                  <a:pt x="527539" y="276329"/>
                </a:lnTo>
                <a:lnTo>
                  <a:pt x="5024" y="281354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1" name="Text Box 42"/>
          <p:cNvSpPr txBox="1">
            <a:spLocks noChangeArrowheads="1"/>
          </p:cNvSpPr>
          <p:nvPr/>
        </p:nvSpPr>
        <p:spPr bwMode="auto">
          <a:xfrm>
            <a:off x="6247780" y="2296020"/>
            <a:ext cx="1852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600" dirty="0">
                <a:latin typeface="Times New Roman" charset="0"/>
                <a:cs typeface="Times New Roman" charset="0"/>
              </a:rPr>
              <a:t>valor-P = </a:t>
            </a:r>
            <a:r>
              <a:rPr lang="en-US" altLang="pt-BR" sz="1600" i="1" dirty="0">
                <a:latin typeface="Times New Roman" charset="0"/>
                <a:cs typeface="Times New Roman" charset="0"/>
              </a:rPr>
              <a:t>P</a:t>
            </a:r>
            <a:r>
              <a:rPr lang="en-US" altLang="pt-BR" sz="1600" dirty="0">
                <a:latin typeface="Times New Roman" charset="0"/>
                <a:cs typeface="Times New Roman" charset="0"/>
              </a:rPr>
              <a:t>(</a:t>
            </a:r>
            <a:r>
              <a:rPr lang="en-US" altLang="pt-BR" sz="1600" dirty="0">
                <a:latin typeface="Times New Roman" charset="0"/>
                <a:cs typeface="Times New Roman" charset="0"/>
                <a:sym typeface="Symbol" pitchFamily="18" charset="2"/>
              </a:rPr>
              <a:t></a:t>
            </a:r>
            <a:r>
              <a:rPr lang="en-US" altLang="pt-BR" sz="1600" baseline="30000" dirty="0">
                <a:latin typeface="Times New Roman" charset="0"/>
                <a:cs typeface="Times New Roman" charset="0"/>
                <a:sym typeface="Symbol" pitchFamily="18" charset="2"/>
              </a:rPr>
              <a:t>2</a:t>
            </a:r>
            <a:r>
              <a:rPr lang="en-US" altLang="pt-BR" sz="1600" dirty="0">
                <a:latin typeface="Times New Roman" charset="0"/>
                <a:cs typeface="Times New Roman" charset="0"/>
              </a:rPr>
              <a:t> &lt; </a:t>
            </a:r>
            <a:r>
              <a:rPr lang="en-US" altLang="pt-BR" sz="1600" i="1" dirty="0">
                <a:latin typeface="Times New Roman" charset="0"/>
                <a:cs typeface="Times New Roman" charset="0"/>
              </a:rPr>
              <a:t>X</a:t>
            </a:r>
            <a:r>
              <a:rPr lang="en-US" altLang="pt-BR" sz="1600" dirty="0">
                <a:latin typeface="Times New Roman" charset="0"/>
                <a:cs typeface="Times New Roman" charset="0"/>
              </a:rPr>
              <a:t>)</a:t>
            </a:r>
            <a:endParaRPr lang="pt-BR" altLang="pt-BR" sz="1600" dirty="0">
              <a:latin typeface="Times New Roman" charset="0"/>
              <a:cs typeface="Times New Roman" charset="0"/>
            </a:endParaRPr>
          </a:p>
        </p:txBody>
      </p:sp>
      <p:sp>
        <p:nvSpPr>
          <p:cNvPr id="63" name="Text Box 3"/>
          <p:cNvSpPr txBox="1">
            <a:spLocks noChangeArrowheads="1"/>
          </p:cNvSpPr>
          <p:nvPr/>
        </p:nvSpPr>
        <p:spPr bwMode="auto">
          <a:xfrm>
            <a:off x="694950" y="2346846"/>
            <a:ext cx="28689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Nos casos em que se pretende utilizar o 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valor-P</a:t>
            </a:r>
            <a:r>
              <a:rPr lang="pt-BR" altLang="pt-BR" sz="1600" dirty="0"/>
              <a:t> para tirar conclusões a partir de testes bilaterais, basta multiplicar o 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valor-P</a:t>
            </a:r>
            <a:r>
              <a:rPr lang="pt-BR" altLang="pt-BR" sz="1600" dirty="0"/>
              <a:t> por 2.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5781174" y="2708920"/>
            <a:ext cx="27858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600" dirty="0">
                <a:latin typeface="Times New Roman" charset="0"/>
                <a:cs typeface="Times New Roman" charset="0"/>
              </a:rPr>
              <a:t>valor-P bilateral = 2*</a:t>
            </a:r>
            <a:r>
              <a:rPr lang="en-US" altLang="pt-BR" sz="1600" i="1" dirty="0">
                <a:latin typeface="Times New Roman" charset="0"/>
                <a:cs typeface="Times New Roman" charset="0"/>
              </a:rPr>
              <a:t>P</a:t>
            </a:r>
            <a:r>
              <a:rPr lang="en-US" altLang="pt-BR" sz="1600" dirty="0">
                <a:latin typeface="Times New Roman" charset="0"/>
                <a:cs typeface="Times New Roman" charset="0"/>
              </a:rPr>
              <a:t>(</a:t>
            </a:r>
            <a:r>
              <a:rPr lang="en-US" altLang="pt-BR" sz="1600" dirty="0">
                <a:latin typeface="Times New Roman" charset="0"/>
                <a:cs typeface="Times New Roman" charset="0"/>
                <a:sym typeface="Symbol" pitchFamily="18" charset="2"/>
              </a:rPr>
              <a:t></a:t>
            </a:r>
            <a:r>
              <a:rPr lang="en-US" altLang="pt-BR" sz="1600" baseline="30000" dirty="0">
                <a:latin typeface="Times New Roman" charset="0"/>
                <a:cs typeface="Times New Roman" charset="0"/>
                <a:sym typeface="Symbol" pitchFamily="18" charset="2"/>
              </a:rPr>
              <a:t>2</a:t>
            </a:r>
            <a:r>
              <a:rPr lang="en-US" altLang="pt-BR" sz="1600" dirty="0">
                <a:latin typeface="Times New Roman" charset="0"/>
                <a:cs typeface="Times New Roman" charset="0"/>
              </a:rPr>
              <a:t> &lt; </a:t>
            </a:r>
            <a:r>
              <a:rPr lang="en-US" altLang="pt-BR" sz="1600" i="1" dirty="0">
                <a:latin typeface="Times New Roman" charset="0"/>
                <a:cs typeface="Times New Roman" charset="0"/>
              </a:rPr>
              <a:t>X</a:t>
            </a:r>
            <a:r>
              <a:rPr lang="en-US" altLang="pt-BR" sz="1600" dirty="0">
                <a:latin typeface="Times New Roman" charset="0"/>
                <a:cs typeface="Times New Roman" charset="0"/>
              </a:rPr>
              <a:t>)</a:t>
            </a:r>
            <a:endParaRPr lang="pt-BR" altLang="pt-BR" sz="1600" dirty="0">
              <a:latin typeface="Times New Roman" charset="0"/>
              <a:cs typeface="Times New Roman" charset="0"/>
            </a:endParaRPr>
          </a:p>
        </p:txBody>
      </p:sp>
      <p:sp>
        <p:nvSpPr>
          <p:cNvPr id="66" name="Forma livre 65"/>
          <p:cNvSpPr/>
          <p:nvPr/>
        </p:nvSpPr>
        <p:spPr>
          <a:xfrm>
            <a:off x="3962844" y="2791838"/>
            <a:ext cx="186003" cy="584631"/>
          </a:xfrm>
          <a:custGeom>
            <a:avLst/>
            <a:gdLst>
              <a:gd name="connsiteX0" fmla="*/ 301451 w 306475"/>
              <a:gd name="connsiteY0" fmla="*/ 839038 h 844062"/>
              <a:gd name="connsiteX1" fmla="*/ 306475 w 306475"/>
              <a:gd name="connsiteY1" fmla="*/ 0 h 844062"/>
              <a:gd name="connsiteX2" fmla="*/ 236136 w 306475"/>
              <a:gd name="connsiteY2" fmla="*/ 120580 h 844062"/>
              <a:gd name="connsiteX3" fmla="*/ 185894 w 306475"/>
              <a:gd name="connsiteY3" fmla="*/ 246185 h 844062"/>
              <a:gd name="connsiteX4" fmla="*/ 130629 w 306475"/>
              <a:gd name="connsiteY4" fmla="*/ 401934 h 844062"/>
              <a:gd name="connsiteX5" fmla="*/ 90435 w 306475"/>
              <a:gd name="connsiteY5" fmla="*/ 537587 h 844062"/>
              <a:gd name="connsiteX6" fmla="*/ 55266 w 306475"/>
              <a:gd name="connsiteY6" fmla="*/ 663191 h 844062"/>
              <a:gd name="connsiteX7" fmla="*/ 25121 w 306475"/>
              <a:gd name="connsiteY7" fmla="*/ 748602 h 844062"/>
              <a:gd name="connsiteX8" fmla="*/ 0 w 306475"/>
              <a:gd name="connsiteY8" fmla="*/ 844062 h 844062"/>
              <a:gd name="connsiteX9" fmla="*/ 301451 w 306475"/>
              <a:gd name="connsiteY9" fmla="*/ 839038 h 8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6475" h="844062">
                <a:moveTo>
                  <a:pt x="301451" y="839038"/>
                </a:moveTo>
                <a:cubicBezTo>
                  <a:pt x="303126" y="559359"/>
                  <a:pt x="304800" y="279679"/>
                  <a:pt x="306475" y="0"/>
                </a:cubicBezTo>
                <a:lnTo>
                  <a:pt x="236136" y="120580"/>
                </a:lnTo>
                <a:lnTo>
                  <a:pt x="185894" y="246185"/>
                </a:lnTo>
                <a:lnTo>
                  <a:pt x="130629" y="401934"/>
                </a:lnTo>
                <a:lnTo>
                  <a:pt x="90435" y="537587"/>
                </a:lnTo>
                <a:lnTo>
                  <a:pt x="55266" y="663191"/>
                </a:lnTo>
                <a:lnTo>
                  <a:pt x="25121" y="748602"/>
                </a:lnTo>
                <a:lnTo>
                  <a:pt x="0" y="844062"/>
                </a:lnTo>
                <a:lnTo>
                  <a:pt x="301451" y="839038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7" name="Text Box 3"/>
          <p:cNvSpPr txBox="1">
            <a:spLocks noChangeArrowheads="1"/>
          </p:cNvSpPr>
          <p:nvPr/>
        </p:nvSpPr>
        <p:spPr bwMode="auto">
          <a:xfrm>
            <a:off x="685800" y="4193793"/>
            <a:ext cx="806266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/>
              <a:t>Para se calcular o 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valor-P</a:t>
            </a:r>
            <a:r>
              <a:rPr lang="pt-BR" altLang="pt-BR" sz="1600" dirty="0"/>
              <a:t>, em geral, não é possível utilizar tabelas de probabilidade, necessitando o uso de funções específicas em programas como o R ou o Excel</a:t>
            </a:r>
          </a:p>
          <a:p>
            <a:pPr eaLnBrk="1" hangingPunct="1">
              <a:spcBef>
                <a:spcPct val="0"/>
              </a:spcBef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/>
              <a:t>R: </a:t>
            </a:r>
            <a:r>
              <a:rPr lang="pt-BR" alt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pchisq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x,gl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altLang="pt-BR" sz="1600" dirty="0"/>
          </a:p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/>
              <a:t>Excel: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DIST.QUIQUA(x;gl;1)</a:t>
            </a:r>
          </a:p>
          <a:p>
            <a:pPr eaLnBrk="1" hangingPunct="1">
              <a:spcBef>
                <a:spcPct val="0"/>
              </a:spcBef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/>
              <a:t>Na prática, 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  <a:cs typeface="Times New Roman" charset="0"/>
              </a:rPr>
              <a:t>0</a:t>
            </a:r>
            <a:r>
              <a:rPr lang="pt-BR" altLang="pt-BR" sz="1600" dirty="0"/>
              <a:t> será rejeitado toda vez que o 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valor-P</a:t>
            </a:r>
            <a:r>
              <a:rPr lang="pt-BR" altLang="pt-BR" sz="1600" dirty="0"/>
              <a:t> for menor que o nível de significância (</a:t>
            </a:r>
            <a:r>
              <a:rPr lang="pt-BR" altLang="pt-BR" sz="1600" i="1" dirty="0">
                <a:sym typeface="Symbol" pitchFamily="18" charset="2"/>
              </a:rPr>
              <a:t></a:t>
            </a:r>
            <a:r>
              <a:rPr lang="pt-BR" altLang="pt-BR" sz="1600" dirty="0"/>
              <a:t>) escolhido</a:t>
            </a:r>
            <a:endParaRPr lang="pt-BR" alt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pt-BR" alt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3563888" y="5065439"/>
            <a:ext cx="47195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400" dirty="0">
                <a:solidFill>
                  <a:srgbClr val="FF0000"/>
                </a:solidFill>
                <a:sym typeface="Symbol"/>
              </a:rPr>
              <a:t> </a:t>
            </a:r>
            <a:r>
              <a:rPr lang="pt-BR" altLang="pt-BR" sz="1400" dirty="0">
                <a:solidFill>
                  <a:srgbClr val="FF0000"/>
                </a:solidFill>
              </a:rPr>
              <a:t>ambas funções calculam a área a esquerda do ponto!</a:t>
            </a:r>
            <a:endParaRPr lang="pt-B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11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4" grpId="0"/>
      <p:bldP spid="67" grpId="0" build="p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Teste de Hipótese – valor-P (</a:t>
            </a:r>
            <a:r>
              <a:rPr lang="pt-BR" i="1"/>
              <a:t>p-value</a:t>
            </a:r>
            <a:r>
              <a:rPr lang="pt-BR"/>
              <a:t>)</a:t>
            </a:r>
          </a:p>
        </p:txBody>
      </p:sp>
      <p:sp>
        <p:nvSpPr>
          <p:cNvPr id="29699" name="Text Box 33"/>
          <p:cNvSpPr txBox="1">
            <a:spLocks noChangeArrowheads="1"/>
          </p:cNvSpPr>
          <p:nvPr/>
        </p:nvSpPr>
        <p:spPr bwMode="auto">
          <a:xfrm>
            <a:off x="685800" y="1371600"/>
            <a:ext cx="76962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Exemplo: Foram coletadas amostras (50 pontos) em mapas a fim de avaliar sua exatidão. Procedeu-se o teste z para verificar quais deles possuíam exatidão (</a:t>
            </a:r>
            <a:r>
              <a:rPr lang="pt-BR" altLang="pt-BR" sz="1600" i="1" dirty="0">
                <a:latin typeface="Times New Roman" charset="0"/>
              </a:rPr>
              <a:t>p</a:t>
            </a:r>
            <a:r>
              <a:rPr lang="pt-BR" altLang="pt-BR" sz="1600" dirty="0"/>
              <a:t>) de 0,90 (ou 90%). A tabela abaixo apresenta a exatidão estimada, o resultado do teste (estatística z) e o valor-P de cada mapa.</a:t>
            </a:r>
          </a:p>
        </p:txBody>
      </p:sp>
      <p:graphicFrame>
        <p:nvGraphicFramePr>
          <p:cNvPr id="180394" name="Group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07977"/>
              </p:ext>
            </p:extLst>
          </p:nvPr>
        </p:nvGraphicFramePr>
        <p:xfrm>
          <a:off x="1600200" y="2667000"/>
          <a:ext cx="5334000" cy="2209801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valor-P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Mapa 1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0,87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-0,707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0,2397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Mapa 2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0,62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-6,600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2,07.10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Mapa 3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0,82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-1,886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0,0297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Mapa 4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0,84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-1,414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0,0786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732" name="Object 1024"/>
          <p:cNvGraphicFramePr>
            <a:graphicFrameLocks noChangeAspect="1"/>
          </p:cNvGraphicFramePr>
          <p:nvPr/>
        </p:nvGraphicFramePr>
        <p:xfrm>
          <a:off x="3505200" y="2743200"/>
          <a:ext cx="2476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4" imgW="152268" imgH="203024" progId="Equation.DSMT4">
                  <p:embed/>
                </p:oleObj>
              </mc:Choice>
              <mc:Fallback>
                <p:oleObj name="Equation" r:id="rId4" imgW="152268" imgH="203024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743200"/>
                        <a:ext cx="2476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396" name="Text Box 172"/>
          <p:cNvSpPr txBox="1">
            <a:spLocks noChangeArrowheads="1"/>
          </p:cNvSpPr>
          <p:nvPr/>
        </p:nvSpPr>
        <p:spPr bwMode="auto">
          <a:xfrm>
            <a:off x="251520" y="5149850"/>
            <a:ext cx="7696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Quais mapas possuem exatidão menor que 0,90, com 5% de significância?</a:t>
            </a:r>
          </a:p>
        </p:txBody>
      </p:sp>
      <p:sp>
        <p:nvSpPr>
          <p:cNvPr id="180397" name="AutoShape 173"/>
          <p:cNvSpPr>
            <a:spLocks noChangeArrowheads="1"/>
          </p:cNvSpPr>
          <p:nvPr/>
        </p:nvSpPr>
        <p:spPr bwMode="auto">
          <a:xfrm>
            <a:off x="7010400" y="3657600"/>
            <a:ext cx="533400" cy="22860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pSp>
        <p:nvGrpSpPr>
          <p:cNvPr id="2" name="Group 176"/>
          <p:cNvGrpSpPr>
            <a:grpSpLocks/>
          </p:cNvGrpSpPr>
          <p:nvPr/>
        </p:nvGrpSpPr>
        <p:grpSpPr bwMode="auto">
          <a:xfrm>
            <a:off x="7010400" y="3657600"/>
            <a:ext cx="533400" cy="685800"/>
            <a:chOff x="4416" y="2304"/>
            <a:chExt cx="336" cy="432"/>
          </a:xfrm>
        </p:grpSpPr>
        <p:sp>
          <p:nvSpPr>
            <p:cNvPr id="29745" name="AutoShape 174"/>
            <p:cNvSpPr>
              <a:spLocks noChangeArrowheads="1"/>
            </p:cNvSpPr>
            <p:nvPr/>
          </p:nvSpPr>
          <p:spPr bwMode="auto">
            <a:xfrm>
              <a:off x="4416" y="2592"/>
              <a:ext cx="336" cy="144"/>
            </a:xfrm>
            <a:prstGeom prst="leftArrow">
              <a:avLst>
                <a:gd name="adj1" fmla="val 50000"/>
                <a:gd name="adj2" fmla="val 58333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9746" name="AutoShape 175"/>
            <p:cNvSpPr>
              <a:spLocks noChangeArrowheads="1"/>
            </p:cNvSpPr>
            <p:nvPr/>
          </p:nvSpPr>
          <p:spPr bwMode="auto">
            <a:xfrm>
              <a:off x="4416" y="2304"/>
              <a:ext cx="336" cy="144"/>
            </a:xfrm>
            <a:prstGeom prst="leftArrow">
              <a:avLst>
                <a:gd name="adj1" fmla="val 50000"/>
                <a:gd name="adj2" fmla="val 58333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180401" name="Text Box 177"/>
          <p:cNvSpPr txBox="1">
            <a:spLocks noChangeArrowheads="1"/>
          </p:cNvSpPr>
          <p:nvPr/>
        </p:nvSpPr>
        <p:spPr bwMode="auto">
          <a:xfrm>
            <a:off x="251520" y="5810250"/>
            <a:ext cx="7696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Quais mapas possuem exatidão menor que 0,90, com 1% de significância?</a:t>
            </a:r>
          </a:p>
        </p:txBody>
      </p:sp>
      <p:sp>
        <p:nvSpPr>
          <p:cNvPr id="180402" name="Text Box 178"/>
          <p:cNvSpPr txBox="1">
            <a:spLocks noChangeArrowheads="1"/>
          </p:cNvSpPr>
          <p:nvPr/>
        </p:nvSpPr>
        <p:spPr bwMode="auto">
          <a:xfrm>
            <a:off x="556320" y="5480050"/>
            <a:ext cx="7696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Mapas 2 e 3</a:t>
            </a:r>
          </a:p>
        </p:txBody>
      </p:sp>
      <p:sp>
        <p:nvSpPr>
          <p:cNvPr id="180403" name="Text Box 179"/>
          <p:cNvSpPr txBox="1">
            <a:spLocks noChangeArrowheads="1"/>
          </p:cNvSpPr>
          <p:nvPr/>
        </p:nvSpPr>
        <p:spPr bwMode="auto">
          <a:xfrm>
            <a:off x="556320" y="6140450"/>
            <a:ext cx="7696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Somente Mapa 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9568E-77FF-4EA6-953B-960A812B9B6C}" type="slidenum">
              <a:rPr lang="pt-BR"/>
              <a:pPr>
                <a:defRPr/>
              </a:pPr>
              <a:t>33</a:t>
            </a:fld>
            <a:endParaRPr lang="pt-BR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92075" y="3103563"/>
            <a:ext cx="14557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Hipóteses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</a:rPr>
              <a:t>   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>
                <a:latin typeface="Times New Roman" charset="0"/>
              </a:rPr>
              <a:t> : </a:t>
            </a:r>
            <a:r>
              <a:rPr lang="pt-BR" altLang="pt-BR" sz="1600" i="1" dirty="0">
                <a:latin typeface="Times New Roman" charset="0"/>
                <a:cs typeface="Times New Roman" charset="0"/>
                <a:sym typeface="Symbol" pitchFamily="18" charset="2"/>
              </a:rPr>
              <a:t>p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</a:t>
            </a:r>
            <a:r>
              <a:rPr lang="pt-BR" altLang="pt-BR" sz="1600" dirty="0">
                <a:latin typeface="Times New Roman" charset="0"/>
                <a:cs typeface="Times New Roman" charset="0"/>
                <a:sym typeface="Symbol" pitchFamily="18" charset="2"/>
              </a:rPr>
              <a:t>0,90</a:t>
            </a:r>
            <a:endParaRPr lang="pt-BR" altLang="pt-BR" sz="1600" baseline="-25000" dirty="0">
              <a:latin typeface="Times New Roman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  <a:sym typeface="Symbol" pitchFamily="18" charset="2"/>
              </a:rPr>
              <a:t>   H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 dirty="0">
                <a:sym typeface="Symbol" pitchFamily="18" charset="2"/>
              </a:rPr>
              <a:t> </a:t>
            </a:r>
            <a:r>
              <a:rPr lang="pt-BR" altLang="pt-BR" sz="1600" i="1" dirty="0">
                <a:latin typeface="Times New Roman" charset="0"/>
                <a:cs typeface="Times New Roman" charset="0"/>
                <a:sym typeface="Symbol" pitchFamily="18" charset="2"/>
              </a:rPr>
              <a:t>p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&lt; </a:t>
            </a:r>
            <a:r>
              <a:rPr lang="pt-BR" altLang="pt-BR" sz="1600" dirty="0">
                <a:latin typeface="Times New Roman" charset="0"/>
                <a:cs typeface="Times New Roman" charset="0"/>
                <a:sym typeface="Symbol" pitchFamily="18" charset="2"/>
              </a:rPr>
              <a:t>0,90</a:t>
            </a:r>
            <a:endParaRPr lang="pt-BR" altLang="pt-BR" sz="1600" dirty="0"/>
          </a:p>
        </p:txBody>
      </p:sp>
      <p:sp>
        <p:nvSpPr>
          <p:cNvPr id="20" name="Text Box 172"/>
          <p:cNvSpPr txBox="1">
            <a:spLocks noChangeArrowheads="1"/>
          </p:cNvSpPr>
          <p:nvPr/>
        </p:nvSpPr>
        <p:spPr bwMode="auto">
          <a:xfrm>
            <a:off x="7277100" y="5145580"/>
            <a:ext cx="18669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4625" indent="-174625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OBS:</a:t>
            </a:r>
            <a:r>
              <a:rPr lang="pt-BR" altLang="pt-BR" sz="1600" dirty="0"/>
              <a:t> Rejeito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sempre que o valor-P for menor que </a:t>
            </a:r>
            <a:r>
              <a:rPr lang="pt-BR" altLang="pt-BR" sz="1600" i="1" dirty="0">
                <a:sym typeface="Symbol"/>
              </a:rPr>
              <a:t></a:t>
            </a:r>
            <a:endParaRPr lang="pt-BR" altLang="pt-BR" sz="1600" i="1" dirty="0"/>
          </a:p>
        </p:txBody>
      </p:sp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20F0C5C8-52F6-62E5-F0DD-E3215041F438}"/>
              </a:ext>
            </a:extLst>
          </p:cNvPr>
          <p:cNvGrpSpPr/>
          <p:nvPr/>
        </p:nvGrpSpPr>
        <p:grpSpPr>
          <a:xfrm>
            <a:off x="4356101" y="2349500"/>
            <a:ext cx="4609590" cy="1263650"/>
            <a:chOff x="4356101" y="2349500"/>
            <a:chExt cx="4609590" cy="1263650"/>
          </a:xfrm>
        </p:grpSpPr>
        <p:grpSp>
          <p:nvGrpSpPr>
            <p:cNvPr id="3" name="Group 185"/>
            <p:cNvGrpSpPr>
              <a:grpSpLocks/>
            </p:cNvGrpSpPr>
            <p:nvPr/>
          </p:nvGrpSpPr>
          <p:grpSpPr bwMode="auto">
            <a:xfrm>
              <a:off x="4356101" y="2349500"/>
              <a:ext cx="3600451" cy="1263650"/>
              <a:chOff x="2744" y="1480"/>
              <a:chExt cx="2268" cy="796"/>
            </a:xfrm>
          </p:grpSpPr>
          <p:sp>
            <p:nvSpPr>
              <p:cNvPr id="29742" name="Oval 180"/>
              <p:cNvSpPr>
                <a:spLocks noChangeArrowheads="1"/>
              </p:cNvSpPr>
              <p:nvPr/>
            </p:nvSpPr>
            <p:spPr bwMode="auto">
              <a:xfrm>
                <a:off x="2744" y="1913"/>
                <a:ext cx="771" cy="363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cxnSp>
            <p:nvCxnSpPr>
              <p:cNvPr id="29743" name="AutoShape 182"/>
              <p:cNvCxnSpPr>
                <a:cxnSpLocks noChangeShapeType="1"/>
                <a:stCxn id="29742" idx="6"/>
              </p:cNvCxnSpPr>
              <p:nvPr/>
            </p:nvCxnSpPr>
            <p:spPr bwMode="auto">
              <a:xfrm flipV="1">
                <a:off x="3515" y="1752"/>
                <a:ext cx="953" cy="343"/>
              </a:xfrm>
              <a:prstGeom prst="straightConnector1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9744" name="Object 1025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92740757"/>
                      </p:ext>
                    </p:extLst>
                  </p:nvPr>
                </p:nvGraphicFramePr>
                <p:xfrm>
                  <a:off x="4439" y="1480"/>
                  <a:ext cx="573" cy="569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1755" name="Equation" r:id="rId6" imgW="634725" imgH="634725" progId="Equation.DSMT4">
                          <p:embed/>
                        </p:oleObj>
                      </mc:Choice>
                      <mc:Fallback>
                        <p:oleObj name="Equation" r:id="rId6" imgW="634725" imgH="634725" progId="Equation.DSMT4">
                          <p:embed/>
                          <p:pic>
                            <p:nvPicPr>
                              <p:cNvPr id="0" name="Object 102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39" y="1480"/>
                                <a:ext cx="573" cy="56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9744" name="Object 1025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92740757"/>
                      </p:ext>
                    </p:extLst>
                  </p:nvPr>
                </p:nvGraphicFramePr>
                <p:xfrm>
                  <a:off x="4439" y="1480"/>
                  <a:ext cx="573" cy="569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8" imgW="634725" imgH="634725" progId="Equation.DSMT4">
                          <p:embed/>
                        </p:oleObj>
                      </mc:Choice>
                      <mc:Fallback>
                        <p:oleObj name="Equation" r:id="rId8" imgW="634725" imgH="634725" progId="Equation.DSMT4">
                          <p:embed/>
                          <p:pic>
                            <p:nvPicPr>
                              <p:cNvPr id="0" name="Object 102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39" y="1480"/>
                                <a:ext cx="573" cy="56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="" xmlns:a16="http://schemas.microsoft.com/office/drawing/2014/main" id="{75B70417-43EC-B368-BBD3-83440E9C6D18}"/>
                    </a:ext>
                  </a:extLst>
                </p:cNvPr>
                <p:cNvSpPr txBox="1"/>
                <p:nvPr/>
              </p:nvSpPr>
              <p:spPr>
                <a:xfrm>
                  <a:off x="7956376" y="2369376"/>
                  <a:ext cx="1009315" cy="7749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−0,9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0,9 0,1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75B70417-43EC-B368-BBD3-83440E9C6D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376" y="2369376"/>
                  <a:ext cx="1009315" cy="77495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96" grpId="0" autoUpdateAnimBg="0"/>
      <p:bldP spid="180397" grpId="0" animBg="1"/>
      <p:bldP spid="180401" grpId="0" autoUpdateAnimBg="0"/>
      <p:bldP spid="180402" grpId="0" autoUpdateAnimBg="0"/>
      <p:bldP spid="180403" grpId="0" autoUpdateAnimBg="0"/>
      <p:bldP spid="19" grpId="0"/>
      <p:bldP spid="2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800"/>
              <a:t>Inferência entre parâmetros de duas populações</a:t>
            </a:r>
            <a:endParaRPr lang="pt-BR" sz="2800" baseline="-2500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30723" name="Group 33"/>
          <p:cNvGrpSpPr>
            <a:grpSpLocks/>
          </p:cNvGrpSpPr>
          <p:nvPr/>
        </p:nvGrpSpPr>
        <p:grpSpPr bwMode="auto">
          <a:xfrm>
            <a:off x="1828800" y="1524000"/>
            <a:ext cx="1622425" cy="2138363"/>
            <a:chOff x="576" y="1872"/>
            <a:chExt cx="1022" cy="1347"/>
          </a:xfrm>
        </p:grpSpPr>
        <p:sp>
          <p:nvSpPr>
            <p:cNvPr id="30745" name="Rectangle 34"/>
            <p:cNvSpPr>
              <a:spLocks noChangeArrowheads="1"/>
            </p:cNvSpPr>
            <p:nvPr/>
          </p:nvSpPr>
          <p:spPr bwMode="auto">
            <a:xfrm>
              <a:off x="576" y="1872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0746" name="Text Box 35"/>
            <p:cNvSpPr txBox="1">
              <a:spLocks noChangeArrowheads="1"/>
            </p:cNvSpPr>
            <p:nvPr/>
          </p:nvSpPr>
          <p:spPr bwMode="auto">
            <a:xfrm>
              <a:off x="1269" y="2928"/>
              <a:ext cx="3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>
                  <a:latin typeface="Times New Roman" charset="0"/>
                  <a:sym typeface="Symbol" pitchFamily="18" charset="2"/>
                </a:rPr>
                <a:t></a:t>
              </a:r>
              <a:r>
                <a:rPr lang="pt-BR" altLang="pt-BR" sz="2400" baseline="-25000">
                  <a:latin typeface="Times New Roman" charset="0"/>
                </a:rPr>
                <a:t>1</a:t>
              </a:r>
            </a:p>
          </p:txBody>
        </p:sp>
      </p:grpSp>
      <p:grpSp>
        <p:nvGrpSpPr>
          <p:cNvPr id="30724" name="Group 36"/>
          <p:cNvGrpSpPr>
            <a:grpSpLocks/>
          </p:cNvGrpSpPr>
          <p:nvPr/>
        </p:nvGrpSpPr>
        <p:grpSpPr bwMode="auto">
          <a:xfrm>
            <a:off x="5486400" y="1524000"/>
            <a:ext cx="1622425" cy="2138363"/>
            <a:chOff x="576" y="1872"/>
            <a:chExt cx="1022" cy="1347"/>
          </a:xfrm>
        </p:grpSpPr>
        <p:sp>
          <p:nvSpPr>
            <p:cNvPr id="30743" name="Rectangle 37"/>
            <p:cNvSpPr>
              <a:spLocks noChangeArrowheads="1"/>
            </p:cNvSpPr>
            <p:nvPr/>
          </p:nvSpPr>
          <p:spPr bwMode="auto">
            <a:xfrm>
              <a:off x="576" y="1872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0744" name="Text Box 38"/>
            <p:cNvSpPr txBox="1">
              <a:spLocks noChangeArrowheads="1"/>
            </p:cNvSpPr>
            <p:nvPr/>
          </p:nvSpPr>
          <p:spPr bwMode="auto">
            <a:xfrm>
              <a:off x="1269" y="2928"/>
              <a:ext cx="3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>
                  <a:latin typeface="Times New Roman" charset="0"/>
                  <a:sym typeface="Symbol" pitchFamily="18" charset="2"/>
                </a:rPr>
                <a:t></a:t>
              </a:r>
              <a:r>
                <a:rPr lang="pt-BR" altLang="pt-BR" sz="2400" baseline="-25000">
                  <a:latin typeface="Times New Roman" charset="0"/>
                </a:rPr>
                <a:t>2</a:t>
              </a:r>
            </a:p>
          </p:txBody>
        </p:sp>
      </p:grpSp>
      <p:graphicFrame>
        <p:nvGraphicFramePr>
          <p:cNvPr id="148519" name="Object 39"/>
          <p:cNvGraphicFramePr>
            <a:graphicFrameLocks noChangeAspect="1"/>
          </p:cNvGraphicFramePr>
          <p:nvPr/>
        </p:nvGraphicFramePr>
        <p:xfrm>
          <a:off x="2111375" y="3810000"/>
          <a:ext cx="10160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tion" r:id="rId3" imgW="711200" imgH="228600" progId="Equation.DSMT4">
                  <p:embed/>
                </p:oleObj>
              </mc:Choice>
              <mc:Fallback>
                <p:oleObj name="Equation" r:id="rId3" imgW="711200" imgH="2286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3810000"/>
                        <a:ext cx="10160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20" name="Object 40"/>
          <p:cNvGraphicFramePr>
            <a:graphicFrameLocks noChangeAspect="1"/>
          </p:cNvGraphicFramePr>
          <p:nvPr/>
        </p:nvGraphicFramePr>
        <p:xfrm>
          <a:off x="5741988" y="3810000"/>
          <a:ext cx="1071562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Equation" r:id="rId5" imgW="749300" imgH="228600" progId="Equation.DSMT4">
                  <p:embed/>
                </p:oleObj>
              </mc:Choice>
              <mc:Fallback>
                <p:oleObj name="Equation" r:id="rId5" imgW="749300" imgH="2286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988" y="3810000"/>
                        <a:ext cx="1071562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21" name="Rectangle 41" descr="Diagonal para cima clara"/>
          <p:cNvSpPr>
            <a:spLocks noChangeArrowheads="1"/>
          </p:cNvSpPr>
          <p:nvPr/>
        </p:nvSpPr>
        <p:spPr bwMode="auto">
          <a:xfrm>
            <a:off x="1981200" y="1676400"/>
            <a:ext cx="533400" cy="5334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48522" name="Rectangle 42" descr="Diagonal para cima clara"/>
          <p:cNvSpPr>
            <a:spLocks noChangeArrowheads="1"/>
          </p:cNvSpPr>
          <p:nvPr/>
        </p:nvSpPr>
        <p:spPr bwMode="auto">
          <a:xfrm>
            <a:off x="6553200" y="2209800"/>
            <a:ext cx="304800" cy="3810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066800" y="1789113"/>
            <a:ext cx="990600" cy="1296987"/>
            <a:chOff x="672" y="1127"/>
            <a:chExt cx="624" cy="817"/>
          </a:xfrm>
        </p:grpSpPr>
        <p:grpSp>
          <p:nvGrpSpPr>
            <p:cNvPr id="30739" name="Group 45"/>
            <p:cNvGrpSpPr>
              <a:grpSpLocks/>
            </p:cNvGrpSpPr>
            <p:nvPr/>
          </p:nvGrpSpPr>
          <p:grpSpPr bwMode="auto">
            <a:xfrm>
              <a:off x="672" y="1248"/>
              <a:ext cx="624" cy="696"/>
              <a:chOff x="672" y="1248"/>
              <a:chExt cx="624" cy="696"/>
            </a:xfrm>
          </p:grpSpPr>
          <p:sp>
            <p:nvSpPr>
              <p:cNvPr id="30741" name="Freeform 43"/>
              <p:cNvSpPr>
                <a:spLocks/>
              </p:cNvSpPr>
              <p:nvPr/>
            </p:nvSpPr>
            <p:spPr bwMode="auto">
              <a:xfrm>
                <a:off x="768" y="1248"/>
                <a:ext cx="528" cy="432"/>
              </a:xfrm>
              <a:custGeom>
                <a:avLst/>
                <a:gdLst>
                  <a:gd name="T0" fmla="*/ 528 w 528"/>
                  <a:gd name="T1" fmla="*/ 0 h 432"/>
                  <a:gd name="T2" fmla="*/ 96 w 528"/>
                  <a:gd name="T3" fmla="*/ 96 h 432"/>
                  <a:gd name="T4" fmla="*/ 0 w 528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432"/>
                  <a:gd name="T11" fmla="*/ 528 w 528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432">
                    <a:moveTo>
                      <a:pt x="528" y="0"/>
                    </a:moveTo>
                    <a:cubicBezTo>
                      <a:pt x="356" y="12"/>
                      <a:pt x="184" y="24"/>
                      <a:pt x="96" y="96"/>
                    </a:cubicBezTo>
                    <a:cubicBezTo>
                      <a:pt x="8" y="168"/>
                      <a:pt x="4" y="300"/>
                      <a:pt x="0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30742" name="Object 44"/>
              <p:cNvGraphicFramePr>
                <a:graphicFrameLocks noChangeAspect="1"/>
              </p:cNvGraphicFramePr>
              <p:nvPr/>
            </p:nvGraphicFramePr>
            <p:xfrm>
              <a:off x="672" y="1728"/>
              <a:ext cx="183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92" name="Equation" r:id="rId7" imgW="203112" imgH="241195" progId="Equation.DSMT4">
                      <p:embed/>
                    </p:oleObj>
                  </mc:Choice>
                  <mc:Fallback>
                    <p:oleObj name="Equation" r:id="rId7" imgW="203112" imgH="241195" progId="Equation.DSMT4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1728"/>
                            <a:ext cx="183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40" name="Text Box 50"/>
            <p:cNvSpPr txBox="1">
              <a:spLocks noChangeArrowheads="1"/>
            </p:cNvSpPr>
            <p:nvPr/>
          </p:nvSpPr>
          <p:spPr bwMode="auto">
            <a:xfrm>
              <a:off x="723" y="1127"/>
              <a:ext cx="2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n</a:t>
              </a:r>
              <a:r>
                <a:rPr lang="pt-BR" altLang="pt-BR" sz="1600" baseline="-25000">
                  <a:latin typeface="Times New Roman" charset="0"/>
                </a:rPr>
                <a:t>1</a:t>
              </a:r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6815138" y="2238375"/>
            <a:ext cx="1000125" cy="1271588"/>
            <a:chOff x="4293" y="1410"/>
            <a:chExt cx="630" cy="801"/>
          </a:xfrm>
        </p:grpSpPr>
        <p:grpSp>
          <p:nvGrpSpPr>
            <p:cNvPr id="30735" name="Group 49"/>
            <p:cNvGrpSpPr>
              <a:grpSpLocks/>
            </p:cNvGrpSpPr>
            <p:nvPr/>
          </p:nvGrpSpPr>
          <p:grpSpPr bwMode="auto">
            <a:xfrm>
              <a:off x="4293" y="1515"/>
              <a:ext cx="630" cy="696"/>
              <a:chOff x="2544" y="3312"/>
              <a:chExt cx="630" cy="696"/>
            </a:xfrm>
          </p:grpSpPr>
          <p:sp>
            <p:nvSpPr>
              <p:cNvPr id="30737" name="Freeform 47"/>
              <p:cNvSpPr>
                <a:spLocks/>
              </p:cNvSpPr>
              <p:nvPr/>
            </p:nvSpPr>
            <p:spPr bwMode="auto">
              <a:xfrm flipH="1">
                <a:off x="2544" y="3312"/>
                <a:ext cx="528" cy="432"/>
              </a:xfrm>
              <a:custGeom>
                <a:avLst/>
                <a:gdLst>
                  <a:gd name="T0" fmla="*/ 528 w 528"/>
                  <a:gd name="T1" fmla="*/ 0 h 432"/>
                  <a:gd name="T2" fmla="*/ 96 w 528"/>
                  <a:gd name="T3" fmla="*/ 96 h 432"/>
                  <a:gd name="T4" fmla="*/ 0 w 528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432"/>
                  <a:gd name="T11" fmla="*/ 528 w 528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432">
                    <a:moveTo>
                      <a:pt x="528" y="0"/>
                    </a:moveTo>
                    <a:cubicBezTo>
                      <a:pt x="356" y="12"/>
                      <a:pt x="184" y="24"/>
                      <a:pt x="96" y="96"/>
                    </a:cubicBezTo>
                    <a:cubicBezTo>
                      <a:pt x="8" y="168"/>
                      <a:pt x="4" y="300"/>
                      <a:pt x="0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30738" name="Object 48"/>
              <p:cNvGraphicFramePr>
                <a:graphicFrameLocks noChangeAspect="1"/>
              </p:cNvGraphicFramePr>
              <p:nvPr/>
            </p:nvGraphicFramePr>
            <p:xfrm>
              <a:off x="2980" y="3792"/>
              <a:ext cx="19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93" name="Equation" r:id="rId9" imgW="215713" imgH="241091" progId="Equation.DSMT4">
                      <p:embed/>
                    </p:oleObj>
                  </mc:Choice>
                  <mc:Fallback>
                    <p:oleObj name="Equation" r:id="rId9" imgW="215713" imgH="241091" progId="Equation.DSMT4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0" y="3792"/>
                            <a:ext cx="19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36" name="Text Box 51"/>
            <p:cNvSpPr txBox="1">
              <a:spLocks noChangeArrowheads="1"/>
            </p:cNvSpPr>
            <p:nvPr/>
          </p:nvSpPr>
          <p:spPr bwMode="auto">
            <a:xfrm>
              <a:off x="4661" y="1410"/>
              <a:ext cx="2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n</a:t>
              </a:r>
              <a:r>
                <a:rPr lang="pt-BR" altLang="pt-BR" sz="1600" baseline="-25000">
                  <a:latin typeface="Times New Roman" charset="0"/>
                </a:rPr>
                <a:t>2</a:t>
              </a:r>
            </a:p>
          </p:txBody>
        </p:sp>
      </p:grpSp>
      <p:sp>
        <p:nvSpPr>
          <p:cNvPr id="148532" name="Text Box 52"/>
          <p:cNvSpPr txBox="1">
            <a:spLocks noChangeArrowheads="1"/>
          </p:cNvSpPr>
          <p:nvPr/>
        </p:nvSpPr>
        <p:spPr bwMode="auto">
          <a:xfrm>
            <a:off x="822325" y="4789488"/>
            <a:ext cx="7635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Mesmo não se conhecendo as médias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sym typeface="Symbol" pitchFamily="18" charset="2"/>
              </a:rPr>
              <a:t> e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sym typeface="Symbol" pitchFamily="18" charset="2"/>
              </a:rPr>
              <a:t>, seria possível verificar se elas são iguais a partir de seus valores amostrais?</a:t>
            </a:r>
          </a:p>
        </p:txBody>
      </p:sp>
      <p:sp>
        <p:nvSpPr>
          <p:cNvPr id="148535" name="Text Box 55"/>
          <p:cNvSpPr txBox="1">
            <a:spLocks noChangeArrowheads="1"/>
          </p:cNvSpPr>
          <p:nvPr/>
        </p:nvSpPr>
        <p:spPr bwMode="auto">
          <a:xfrm>
            <a:off x="822325" y="5486400"/>
            <a:ext cx="274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sym typeface="Symbol" pitchFamily="18" charset="2"/>
              </a:rPr>
              <a:t> e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 dirty="0">
                <a:sym typeface="Symbol" pitchFamily="18" charset="2"/>
              </a:rPr>
              <a:t> são iguais, então</a:t>
            </a:r>
          </a:p>
        </p:txBody>
      </p:sp>
      <p:sp>
        <p:nvSpPr>
          <p:cNvPr id="148536" name="Text Box 56"/>
          <p:cNvSpPr txBox="1">
            <a:spLocks noChangeArrowheads="1"/>
          </p:cNvSpPr>
          <p:nvPr/>
        </p:nvSpPr>
        <p:spPr bwMode="auto">
          <a:xfrm>
            <a:off x="3429000" y="54864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-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 dirty="0">
                <a:sym typeface="Symbol" pitchFamily="18" charset="2"/>
              </a:rPr>
              <a:t> 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= 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0C86E-2654-4445-8CDF-68A0C7A01782}" type="slidenum">
              <a:rPr lang="pt-BR"/>
              <a:pPr>
                <a:defRPr/>
              </a:pPr>
              <a:t>34</a:t>
            </a:fld>
            <a:endParaRPr lang="pt-BR"/>
          </a:p>
        </p:txBody>
      </p:sp>
      <p:sp>
        <p:nvSpPr>
          <p:cNvPr id="28" name="Text Box 56"/>
          <p:cNvSpPr txBox="1">
            <a:spLocks noChangeArrowheads="1"/>
          </p:cNvSpPr>
          <p:nvPr/>
        </p:nvSpPr>
        <p:spPr bwMode="auto">
          <a:xfrm>
            <a:off x="4254823" y="5499100"/>
            <a:ext cx="362609" cy="336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marL="381000" indent="-3810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  <a:sym typeface="Symbol" pitchFamily="18" charset="2"/>
              </a:rPr>
              <a:t>0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822324" y="6093296"/>
            <a:ext cx="7822817" cy="353975"/>
            <a:chOff x="822324" y="6093296"/>
            <a:chExt cx="7822817" cy="353975"/>
          </a:xfrm>
        </p:grpSpPr>
        <p:graphicFrame>
          <p:nvGraphicFramePr>
            <p:cNvPr id="3" name="Objeto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9105507"/>
                </p:ext>
              </p:extLst>
            </p:nvPr>
          </p:nvGraphicFramePr>
          <p:xfrm>
            <a:off x="7900604" y="6102784"/>
            <a:ext cx="744537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4" name="Equation" r:id="rId11" imgW="520560" imgH="241200" progId="Equation.DSMT4">
                    <p:embed/>
                  </p:oleObj>
                </mc:Choice>
                <mc:Fallback>
                  <p:oleObj name="Equation" r:id="rId11" imgW="520560" imgH="241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0604" y="6102784"/>
                          <a:ext cx="744537" cy="3444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 Box 55"/>
            <p:cNvSpPr txBox="1">
              <a:spLocks noChangeArrowheads="1"/>
            </p:cNvSpPr>
            <p:nvPr/>
          </p:nvSpPr>
          <p:spPr bwMode="auto">
            <a:xfrm>
              <a:off x="822324" y="6093296"/>
              <a:ext cx="749409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81000" indent="-3810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Para avaliar se essa hipótese é válida, deve-se investigar a distribuição de</a:t>
              </a:r>
              <a:endParaRPr lang="pt-BR" altLang="pt-BR" sz="1600" dirty="0">
                <a:sym typeface="Symbol" pitchFamily="18" charset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21" grpId="0" animBg="1"/>
      <p:bldP spid="148522" grpId="0" animBg="1"/>
      <p:bldP spid="148532" grpId="0" autoUpdateAnimBg="0"/>
      <p:bldP spid="148535" grpId="0" autoUpdateAnimBg="0"/>
      <p:bldP spid="148536" grpId="0" autoUpdateAnimBg="0"/>
      <p:bldP spid="28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 de Hipótese para </a:t>
            </a:r>
            <a:r>
              <a:rPr lang="pt-BR" i="1" dirty="0">
                <a:sym typeface="Symbol" pitchFamily="18" charset="2"/>
              </a:rPr>
              <a:t></a:t>
            </a:r>
            <a:r>
              <a:rPr lang="pt-BR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pt-BR" dirty="0">
                <a:latin typeface="Times New Roman" pitchFamily="18" charset="0"/>
                <a:sym typeface="Symbol" pitchFamily="18" charset="2"/>
              </a:rPr>
              <a:t> =</a:t>
            </a:r>
            <a:r>
              <a:rPr lang="pt-BR" i="1" dirty="0">
                <a:sym typeface="Symbol" pitchFamily="18" charset="2"/>
              </a:rPr>
              <a:t> </a:t>
            </a:r>
            <a:r>
              <a:rPr lang="pt-BR" baseline="-25000" dirty="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graphicFrame>
        <p:nvGraphicFramePr>
          <p:cNvPr id="1495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727298"/>
              </p:ext>
            </p:extLst>
          </p:nvPr>
        </p:nvGraphicFramePr>
        <p:xfrm>
          <a:off x="714772" y="2492896"/>
          <a:ext cx="27051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Equation" r:id="rId3" imgW="1892160" imgH="698400" progId="Equation.DSMT4">
                  <p:embed/>
                </p:oleObj>
              </mc:Choice>
              <mc:Fallback>
                <p:oleObj name="Equation" r:id="rId3" imgW="18921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772" y="2492896"/>
                        <a:ext cx="27051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4788024" y="3140968"/>
            <a:ext cx="4000500" cy="2643187"/>
            <a:chOff x="2988" y="1824"/>
            <a:chExt cx="2520" cy="1665"/>
          </a:xfrm>
        </p:grpSpPr>
        <p:grpSp>
          <p:nvGrpSpPr>
            <p:cNvPr id="31768" name="Group 2"/>
            <p:cNvGrpSpPr>
              <a:grpSpLocks/>
            </p:cNvGrpSpPr>
            <p:nvPr/>
          </p:nvGrpSpPr>
          <p:grpSpPr bwMode="auto">
            <a:xfrm>
              <a:off x="2988" y="1824"/>
              <a:ext cx="2520" cy="1665"/>
              <a:chOff x="2988" y="1824"/>
              <a:chExt cx="2520" cy="1665"/>
            </a:xfrm>
          </p:grpSpPr>
          <p:grpSp>
            <p:nvGrpSpPr>
              <p:cNvPr id="31779" name="Group 3"/>
              <p:cNvGrpSpPr>
                <a:grpSpLocks/>
              </p:cNvGrpSpPr>
              <p:nvPr/>
            </p:nvGrpSpPr>
            <p:grpSpPr bwMode="auto">
              <a:xfrm>
                <a:off x="2988" y="1872"/>
                <a:ext cx="2520" cy="1617"/>
                <a:chOff x="2988" y="1872"/>
                <a:chExt cx="2520" cy="1617"/>
              </a:xfrm>
            </p:grpSpPr>
            <p:pic>
              <p:nvPicPr>
                <p:cNvPr id="31782" name="Picture 4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96" t="9618" r="18376" b="11877"/>
                <a:stretch>
                  <a:fillRect/>
                </a:stretch>
              </p:blipFill>
              <p:spPr bwMode="auto">
                <a:xfrm>
                  <a:off x="3026" y="1872"/>
                  <a:ext cx="2432" cy="1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178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988" y="3158"/>
                  <a:ext cx="28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-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3178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188" y="3160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+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3178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158" y="323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0</a:t>
                  </a:r>
                </a:p>
              </p:txBody>
            </p:sp>
            <p:sp>
              <p:nvSpPr>
                <p:cNvPr id="31786" name="Line 8"/>
                <p:cNvSpPr>
                  <a:spLocks noChangeShapeType="1"/>
                </p:cNvSpPr>
                <p:nvPr/>
              </p:nvSpPr>
              <p:spPr bwMode="auto">
                <a:xfrm>
                  <a:off x="3024" y="3226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31780" name="Line 9"/>
              <p:cNvSpPr>
                <a:spLocks noChangeShapeType="1"/>
              </p:cNvSpPr>
              <p:nvPr/>
            </p:nvSpPr>
            <p:spPr bwMode="auto">
              <a:xfrm flipH="1">
                <a:off x="4512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31781" name="Object 19"/>
              <p:cNvGraphicFramePr>
                <a:graphicFrameLocks noChangeAspect="1"/>
              </p:cNvGraphicFramePr>
              <p:nvPr/>
            </p:nvGraphicFramePr>
            <p:xfrm>
              <a:off x="4656" y="1824"/>
              <a:ext cx="411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27" name="Equation" r:id="rId6" imgW="457002" imgH="203112" progId="Equation.DSMT4">
                      <p:embed/>
                    </p:oleObj>
                  </mc:Choice>
                  <mc:Fallback>
                    <p:oleObj name="Equation" r:id="rId6" imgW="457002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1824"/>
                            <a:ext cx="411" cy="182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769" name="Freeform 17"/>
            <p:cNvSpPr>
              <a:spLocks/>
            </p:cNvSpPr>
            <p:nvPr/>
          </p:nvSpPr>
          <p:spPr bwMode="auto">
            <a:xfrm>
              <a:off x="3886" y="1916"/>
              <a:ext cx="746" cy="1306"/>
            </a:xfrm>
            <a:custGeom>
              <a:avLst/>
              <a:gdLst>
                <a:gd name="T0" fmla="*/ 0 w 440"/>
                <a:gd name="T1" fmla="*/ 2147483647 h 771"/>
                <a:gd name="T2" fmla="*/ 2147483647 w 440"/>
                <a:gd name="T3" fmla="*/ 2147483647 h 771"/>
                <a:gd name="T4" fmla="*/ 2147483647 w 440"/>
                <a:gd name="T5" fmla="*/ 2147483647 h 771"/>
                <a:gd name="T6" fmla="*/ 2147483647 w 440"/>
                <a:gd name="T7" fmla="*/ 2147483647 h 771"/>
                <a:gd name="T8" fmla="*/ 2147483647 w 440"/>
                <a:gd name="T9" fmla="*/ 2147483647 h 771"/>
                <a:gd name="T10" fmla="*/ 2147483647 w 440"/>
                <a:gd name="T11" fmla="*/ 2147483647 h 771"/>
                <a:gd name="T12" fmla="*/ 2147483647 w 440"/>
                <a:gd name="T13" fmla="*/ 2147483647 h 771"/>
                <a:gd name="T14" fmla="*/ 2147483647 w 440"/>
                <a:gd name="T15" fmla="*/ 2147483647 h 771"/>
                <a:gd name="T16" fmla="*/ 2147483647 w 440"/>
                <a:gd name="T17" fmla="*/ 2147483647 h 771"/>
                <a:gd name="T18" fmla="*/ 2147483647 w 440"/>
                <a:gd name="T19" fmla="*/ 506290639 h 771"/>
                <a:gd name="T20" fmla="*/ 2147483647 w 440"/>
                <a:gd name="T21" fmla="*/ 0 h 771"/>
                <a:gd name="T22" fmla="*/ 2147483647 w 440"/>
                <a:gd name="T23" fmla="*/ 0 h 771"/>
                <a:gd name="T24" fmla="*/ 2147483647 w 440"/>
                <a:gd name="T25" fmla="*/ 2065649896 h 771"/>
                <a:gd name="T26" fmla="*/ 2147483647 w 440"/>
                <a:gd name="T27" fmla="*/ 2147483647 h 771"/>
                <a:gd name="T28" fmla="*/ 2147483647 w 440"/>
                <a:gd name="T29" fmla="*/ 2147483647 h 771"/>
                <a:gd name="T30" fmla="*/ 2147483647 w 440"/>
                <a:gd name="T31" fmla="*/ 2147483647 h 771"/>
                <a:gd name="T32" fmla="*/ 2147483647 w 440"/>
                <a:gd name="T33" fmla="*/ 2147483647 h 771"/>
                <a:gd name="T34" fmla="*/ 2147483647 w 440"/>
                <a:gd name="T35" fmla="*/ 2147483647 h 771"/>
                <a:gd name="T36" fmla="*/ 2147483647 w 440"/>
                <a:gd name="T37" fmla="*/ 2147483647 h 771"/>
                <a:gd name="T38" fmla="*/ 2147483647 w 440"/>
                <a:gd name="T39" fmla="*/ 2147483647 h 771"/>
                <a:gd name="T40" fmla="*/ 2147483647 w 440"/>
                <a:gd name="T41" fmla="*/ 2147483647 h 771"/>
                <a:gd name="T42" fmla="*/ 2147483647 w 440"/>
                <a:gd name="T43" fmla="*/ 2147483647 h 771"/>
                <a:gd name="T44" fmla="*/ 2147483647 w 440"/>
                <a:gd name="T45" fmla="*/ 2147483647 h 771"/>
                <a:gd name="T46" fmla="*/ 0 w 440"/>
                <a:gd name="T47" fmla="*/ 2147483647 h 771"/>
                <a:gd name="T48" fmla="*/ 0 w 440"/>
                <a:gd name="T49" fmla="*/ 2147483647 h 77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0"/>
                <a:gd name="T76" fmla="*/ 0 h 771"/>
                <a:gd name="T77" fmla="*/ 440 w 440"/>
                <a:gd name="T78" fmla="*/ 771 h 77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0" h="771">
                  <a:moveTo>
                    <a:pt x="0" y="406"/>
                  </a:moveTo>
                  <a:lnTo>
                    <a:pt x="22" y="353"/>
                  </a:lnTo>
                  <a:lnTo>
                    <a:pt x="41" y="298"/>
                  </a:lnTo>
                  <a:lnTo>
                    <a:pt x="63" y="240"/>
                  </a:lnTo>
                  <a:lnTo>
                    <a:pt x="89" y="180"/>
                  </a:lnTo>
                  <a:lnTo>
                    <a:pt x="111" y="130"/>
                  </a:lnTo>
                  <a:lnTo>
                    <a:pt x="132" y="82"/>
                  </a:lnTo>
                  <a:lnTo>
                    <a:pt x="156" y="44"/>
                  </a:lnTo>
                  <a:lnTo>
                    <a:pt x="176" y="20"/>
                  </a:lnTo>
                  <a:lnTo>
                    <a:pt x="200" y="3"/>
                  </a:lnTo>
                  <a:lnTo>
                    <a:pt x="216" y="0"/>
                  </a:lnTo>
                  <a:lnTo>
                    <a:pt x="236" y="0"/>
                  </a:lnTo>
                  <a:lnTo>
                    <a:pt x="252" y="12"/>
                  </a:lnTo>
                  <a:lnTo>
                    <a:pt x="276" y="34"/>
                  </a:lnTo>
                  <a:lnTo>
                    <a:pt x="303" y="72"/>
                  </a:lnTo>
                  <a:lnTo>
                    <a:pt x="324" y="123"/>
                  </a:lnTo>
                  <a:lnTo>
                    <a:pt x="346" y="173"/>
                  </a:lnTo>
                  <a:lnTo>
                    <a:pt x="375" y="243"/>
                  </a:lnTo>
                  <a:lnTo>
                    <a:pt x="396" y="298"/>
                  </a:lnTo>
                  <a:lnTo>
                    <a:pt x="420" y="348"/>
                  </a:lnTo>
                  <a:lnTo>
                    <a:pt x="432" y="382"/>
                  </a:lnTo>
                  <a:lnTo>
                    <a:pt x="440" y="404"/>
                  </a:lnTo>
                  <a:lnTo>
                    <a:pt x="440" y="771"/>
                  </a:lnTo>
                  <a:lnTo>
                    <a:pt x="0" y="771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70" name="Text Box 18"/>
            <p:cNvSpPr txBox="1">
              <a:spLocks noChangeArrowheads="1"/>
            </p:cNvSpPr>
            <p:nvPr/>
          </p:nvSpPr>
          <p:spPr bwMode="auto">
            <a:xfrm>
              <a:off x="4529" y="3173"/>
              <a:ext cx="32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z</a:t>
              </a:r>
              <a:r>
                <a:rPr lang="pt-BR" altLang="pt-BR" sz="2000" i="1" baseline="-25000">
                  <a:latin typeface="Times New Roman" charset="0"/>
                </a:rPr>
                <a:t>crít</a:t>
              </a:r>
            </a:p>
          </p:txBody>
        </p:sp>
        <p:sp>
          <p:nvSpPr>
            <p:cNvPr id="31771" name="Text Box 19"/>
            <p:cNvSpPr txBox="1">
              <a:spLocks noChangeArrowheads="1"/>
            </p:cNvSpPr>
            <p:nvPr/>
          </p:nvSpPr>
          <p:spPr bwMode="auto">
            <a:xfrm>
              <a:off x="3756" y="3173"/>
              <a:ext cx="38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-z</a:t>
              </a:r>
              <a:r>
                <a:rPr lang="pt-BR" altLang="pt-BR" sz="2000" i="1" baseline="-25000">
                  <a:latin typeface="Times New Roman" charset="0"/>
                </a:rPr>
                <a:t>crít</a:t>
              </a:r>
            </a:p>
          </p:txBody>
        </p:sp>
        <p:grpSp>
          <p:nvGrpSpPr>
            <p:cNvPr id="31772" name="Group 21"/>
            <p:cNvGrpSpPr>
              <a:grpSpLocks/>
            </p:cNvGrpSpPr>
            <p:nvPr/>
          </p:nvGrpSpPr>
          <p:grpSpPr bwMode="auto">
            <a:xfrm>
              <a:off x="4800" y="2602"/>
              <a:ext cx="385" cy="470"/>
              <a:chOff x="4800" y="2602"/>
              <a:chExt cx="385" cy="470"/>
            </a:xfrm>
          </p:grpSpPr>
          <p:sp>
            <p:nvSpPr>
              <p:cNvPr id="31777" name="Line 22"/>
              <p:cNvSpPr>
                <a:spLocks noChangeShapeType="1"/>
              </p:cNvSpPr>
              <p:nvPr/>
            </p:nvSpPr>
            <p:spPr bwMode="auto">
              <a:xfrm flipV="1">
                <a:off x="4800" y="2832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31778" name="Object 18"/>
              <p:cNvGraphicFramePr>
                <a:graphicFrameLocks noChangeAspect="1"/>
              </p:cNvGraphicFramePr>
              <p:nvPr/>
            </p:nvGraphicFramePr>
            <p:xfrm>
              <a:off x="5025" y="2602"/>
              <a:ext cx="160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28" name="Equation" r:id="rId8" imgW="177646" imgH="393359" progId="Equation.DSMT4">
                      <p:embed/>
                    </p:oleObj>
                  </mc:Choice>
                  <mc:Fallback>
                    <p:oleObj name="Equation" r:id="rId8" imgW="177646" imgH="39335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5" y="2602"/>
                            <a:ext cx="160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773" name="Group 24"/>
            <p:cNvGrpSpPr>
              <a:grpSpLocks/>
            </p:cNvGrpSpPr>
            <p:nvPr/>
          </p:nvGrpSpPr>
          <p:grpSpPr bwMode="auto">
            <a:xfrm>
              <a:off x="3393" y="2592"/>
              <a:ext cx="351" cy="470"/>
              <a:chOff x="2769" y="2544"/>
              <a:chExt cx="351" cy="470"/>
            </a:xfrm>
          </p:grpSpPr>
          <p:sp>
            <p:nvSpPr>
              <p:cNvPr id="31775" name="Line 25"/>
              <p:cNvSpPr>
                <a:spLocks noChangeShapeType="1"/>
              </p:cNvSpPr>
              <p:nvPr/>
            </p:nvSpPr>
            <p:spPr bwMode="auto">
              <a:xfrm flipH="1" flipV="1">
                <a:off x="2928" y="2774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31776" name="Object 17"/>
              <p:cNvGraphicFramePr>
                <a:graphicFrameLocks noChangeAspect="1"/>
              </p:cNvGraphicFramePr>
              <p:nvPr/>
            </p:nvGraphicFramePr>
            <p:xfrm>
              <a:off x="2769" y="2544"/>
              <a:ext cx="160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29" name="Equation" r:id="rId10" imgW="177646" imgH="393359" progId="Equation.DSMT4">
                      <p:embed/>
                    </p:oleObj>
                  </mc:Choice>
                  <mc:Fallback>
                    <p:oleObj name="Equation" r:id="rId10" imgW="177646" imgH="39335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9" y="2544"/>
                            <a:ext cx="160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774" name="Object 15"/>
            <p:cNvGraphicFramePr>
              <a:graphicFrameLocks noChangeAspect="1"/>
            </p:cNvGraphicFramePr>
            <p:nvPr/>
          </p:nvGraphicFramePr>
          <p:xfrm>
            <a:off x="4111" y="2686"/>
            <a:ext cx="309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0" name="Equation" r:id="rId12" imgW="342603" imgH="177646" progId="Equation.DSMT4">
                    <p:embed/>
                  </p:oleObj>
                </mc:Choice>
                <mc:Fallback>
                  <p:oleObj name="Equation" r:id="rId12" imgW="342603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1" y="2686"/>
                          <a:ext cx="309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54" name="Group 46"/>
          <p:cNvGrpSpPr>
            <a:grpSpLocks/>
          </p:cNvGrpSpPr>
          <p:nvPr/>
        </p:nvGrpSpPr>
        <p:grpSpPr bwMode="auto">
          <a:xfrm>
            <a:off x="4119563" y="1556792"/>
            <a:ext cx="3525837" cy="352425"/>
            <a:chOff x="2595" y="946"/>
            <a:chExt cx="2221" cy="222"/>
          </a:xfrm>
        </p:grpSpPr>
        <p:sp>
          <p:nvSpPr>
            <p:cNvPr id="31765" name="Text Box 37"/>
            <p:cNvSpPr txBox="1">
              <a:spLocks noChangeArrowheads="1"/>
            </p:cNvSpPr>
            <p:nvPr/>
          </p:nvSpPr>
          <p:spPr bwMode="auto">
            <a:xfrm>
              <a:off x="2705" y="946"/>
              <a:ext cx="21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ym typeface="Symbol" pitchFamily="18" charset="2"/>
                </a:rPr>
                <a:t>desconhecidas, mas   </a:t>
              </a:r>
              <a:r>
                <a:rPr lang="pt-BR" altLang="pt-BR" sz="1600" i="1" dirty="0">
                  <a:sym typeface="Symbol" pitchFamily="18" charset="2"/>
                </a:rPr>
                <a:t>  </a:t>
              </a:r>
              <a:r>
                <a:rPr lang="pt-BR" altLang="pt-BR" sz="1600" dirty="0">
                  <a:solidFill>
                    <a:srgbClr val="FF0000"/>
                  </a:solidFill>
                  <a:sym typeface="Symbol" pitchFamily="18" charset="2"/>
                </a:rPr>
                <a:t>conhecidas</a:t>
              </a:r>
              <a:endParaRPr lang="pt-BR" altLang="pt-BR" sz="16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31766" name="Object 13"/>
            <p:cNvGraphicFramePr>
              <a:graphicFrameLocks noChangeAspect="1"/>
            </p:cNvGraphicFramePr>
            <p:nvPr/>
          </p:nvGraphicFramePr>
          <p:xfrm>
            <a:off x="2595" y="960"/>
            <a:ext cx="14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1" name="Equation" r:id="rId14" imgW="165028" imgH="228501" progId="Equation.DSMT4">
                    <p:embed/>
                  </p:oleObj>
                </mc:Choice>
                <mc:Fallback>
                  <p:oleObj name="Equation" r:id="rId14" imgW="165028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5" y="960"/>
                          <a:ext cx="149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3844610"/>
                </p:ext>
              </p:extLst>
            </p:nvPr>
          </p:nvGraphicFramePr>
          <p:xfrm>
            <a:off x="3942" y="952"/>
            <a:ext cx="18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2" name="Equation" r:id="rId16" imgW="203040" imgH="241200" progId="Equation.DSMT4">
                    <p:embed/>
                  </p:oleObj>
                </mc:Choice>
                <mc:Fallback>
                  <p:oleObj name="Equation" r:id="rId16" imgW="2030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2" y="952"/>
                          <a:ext cx="18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Text Box 54"/>
          <p:cNvSpPr txBox="1">
            <a:spLocks noChangeArrowheads="1"/>
          </p:cNvSpPr>
          <p:nvPr/>
        </p:nvSpPr>
        <p:spPr bwMode="auto">
          <a:xfrm>
            <a:off x="714375" y="3861048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é verdadeira, então</a:t>
            </a:r>
          </a:p>
        </p:txBody>
      </p:sp>
      <p:graphicFrame>
        <p:nvGraphicFramePr>
          <p:cNvPr id="3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141428"/>
              </p:ext>
            </p:extLst>
          </p:nvPr>
        </p:nvGraphicFramePr>
        <p:xfrm>
          <a:off x="857250" y="4379441"/>
          <a:ext cx="21605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Equation" r:id="rId18" imgW="1511300" imgH="698500" progId="Equation.DSMT4">
                  <p:embed/>
                </p:oleObj>
              </mc:Choice>
              <mc:Fallback>
                <p:oleObj name="Equation" r:id="rId18" imgW="15113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379441"/>
                        <a:ext cx="216058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714375" y="1357313"/>
            <a:ext cx="3124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Hipóteses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   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: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1 </a:t>
            </a:r>
            <a:r>
              <a:rPr lang="pt-BR" altLang="pt-BR" sz="1600">
                <a:latin typeface="Times New Roman" charset="0"/>
                <a:cs typeface="Times New Roman" charset="0"/>
                <a:sym typeface="Symbol" pitchFamily="18" charset="2"/>
              </a:rPr>
              <a:t>-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2 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= 0 (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1 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=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sym typeface="Symbol" pitchFamily="18" charset="2"/>
              </a:rPr>
              <a:t>   H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1 </a:t>
            </a:r>
            <a:r>
              <a:rPr lang="pt-BR" altLang="pt-BR" sz="1600">
                <a:latin typeface="Times New Roman" charset="0"/>
                <a:cs typeface="Times New Roman" charset="0"/>
                <a:sym typeface="Symbol" pitchFamily="18" charset="2"/>
              </a:rPr>
              <a:t>-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 0</a:t>
            </a:r>
          </a:p>
        </p:txBody>
      </p:sp>
      <p:grpSp>
        <p:nvGrpSpPr>
          <p:cNvPr id="9" name="Grupo 41"/>
          <p:cNvGrpSpPr>
            <a:grpSpLocks/>
          </p:cNvGrpSpPr>
          <p:nvPr/>
        </p:nvGrpSpPr>
        <p:grpSpPr bwMode="auto">
          <a:xfrm>
            <a:off x="714375" y="5661248"/>
            <a:ext cx="5715000" cy="917575"/>
            <a:chOff x="714348" y="5940449"/>
            <a:chExt cx="5715000" cy="917575"/>
          </a:xfrm>
        </p:grpSpPr>
        <p:sp>
          <p:nvSpPr>
            <p:cNvPr id="31763" name="Text Box 62"/>
            <p:cNvSpPr txBox="1">
              <a:spLocks noChangeArrowheads="1"/>
            </p:cNvSpPr>
            <p:nvPr/>
          </p:nvSpPr>
          <p:spPr bwMode="auto">
            <a:xfrm>
              <a:off x="714348" y="5940449"/>
              <a:ext cx="3124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Região Crítica:</a:t>
              </a:r>
            </a:p>
          </p:txBody>
        </p:sp>
        <p:sp>
          <p:nvSpPr>
            <p:cNvPr id="31764" name="Text Box 64"/>
            <p:cNvSpPr txBox="1">
              <a:spLocks noChangeArrowheads="1"/>
            </p:cNvSpPr>
            <p:nvPr/>
          </p:nvSpPr>
          <p:spPr bwMode="auto">
            <a:xfrm>
              <a:off x="1123923" y="6276999"/>
              <a:ext cx="53054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pt-BR" altLang="pt-BR" sz="1600"/>
                <a:t>aceito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/>
                <a:t> se </a:t>
              </a:r>
              <a:r>
                <a:rPr lang="pt-BR" altLang="pt-BR" sz="1600">
                  <a:latin typeface="Times New Roman" charset="0"/>
                </a:rPr>
                <a:t>–</a:t>
              </a:r>
              <a:r>
                <a:rPr lang="pt-BR" altLang="pt-BR" sz="1600" i="1">
                  <a:latin typeface="Times New Roman" charset="0"/>
                </a:rPr>
                <a:t>z</a:t>
              </a:r>
              <a:r>
                <a:rPr lang="pt-BR" altLang="pt-BR" sz="1600" i="1" baseline="-25000">
                  <a:latin typeface="Times New Roman" charset="0"/>
                </a:rPr>
                <a:t>crít</a:t>
              </a:r>
              <a:r>
                <a:rPr lang="pt-BR" altLang="pt-BR" sz="1600">
                  <a:latin typeface="Times New Roman" charset="0"/>
                </a:rPr>
                <a:t> &lt; </a:t>
              </a:r>
              <a:r>
                <a:rPr lang="pt-BR" altLang="pt-BR" sz="1600" i="1">
                  <a:latin typeface="Times New Roman" charset="0"/>
                </a:rPr>
                <a:t>z</a:t>
              </a:r>
              <a:r>
                <a:rPr lang="pt-BR" altLang="pt-BR" sz="1600">
                  <a:latin typeface="Times New Roman" charset="0"/>
                </a:rPr>
                <a:t> &lt; </a:t>
              </a:r>
              <a:r>
                <a:rPr lang="pt-BR" altLang="pt-BR" sz="1600" i="1">
                  <a:latin typeface="Times New Roman" charset="0"/>
                </a:rPr>
                <a:t>z</a:t>
              </a:r>
              <a:r>
                <a:rPr lang="pt-BR" altLang="pt-BR" sz="1600" i="1" baseline="-25000">
                  <a:latin typeface="Times New Roman" charset="0"/>
                </a:rPr>
                <a:t>crít</a:t>
              </a:r>
              <a:r>
                <a:rPr lang="pt-BR" altLang="pt-BR" sz="1600"/>
                <a:t>    </a:t>
              </a:r>
              <a:r>
                <a:rPr lang="pt-BR" altLang="pt-BR" sz="1600">
                  <a:sym typeface="Symbol" pitchFamily="18" charset="2"/>
                </a:rPr>
                <a:t> 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P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(</a:t>
              </a:r>
              <a:r>
                <a:rPr lang="pt-BR" altLang="pt-BR" sz="1600">
                  <a:latin typeface="Times New Roman" charset="0"/>
                </a:rPr>
                <a:t>–</a:t>
              </a:r>
              <a:r>
                <a:rPr lang="pt-BR" altLang="pt-BR" sz="1600" i="1">
                  <a:latin typeface="Times New Roman" charset="0"/>
                </a:rPr>
                <a:t>z</a:t>
              </a:r>
              <a:r>
                <a:rPr lang="pt-BR" altLang="pt-BR" sz="1600" i="1" baseline="-25000">
                  <a:latin typeface="Times New Roman" charset="0"/>
                </a:rPr>
                <a:t>crít</a:t>
              </a:r>
              <a:r>
                <a:rPr lang="pt-BR" altLang="pt-BR" sz="1600">
                  <a:latin typeface="Times New Roman" charset="0"/>
                </a:rPr>
                <a:t> &lt; </a:t>
              </a:r>
              <a:r>
                <a:rPr lang="pt-BR" altLang="pt-BR" sz="1600" i="1">
                  <a:latin typeface="Times New Roman" charset="0"/>
                </a:rPr>
                <a:t>z</a:t>
              </a:r>
              <a:r>
                <a:rPr lang="pt-BR" altLang="pt-BR" sz="1600">
                  <a:latin typeface="Times New Roman" charset="0"/>
                </a:rPr>
                <a:t> &lt; </a:t>
              </a:r>
              <a:r>
                <a:rPr lang="pt-BR" altLang="pt-BR" sz="1600" i="1">
                  <a:latin typeface="Times New Roman" charset="0"/>
                </a:rPr>
                <a:t>z</a:t>
              </a:r>
              <a:r>
                <a:rPr lang="pt-BR" altLang="pt-BR" sz="1600" i="1" baseline="-25000">
                  <a:latin typeface="Times New Roman" charset="0"/>
                </a:rPr>
                <a:t>crít</a:t>
              </a:r>
              <a:r>
                <a:rPr lang="pt-BR" altLang="pt-BR" sz="1600">
                  <a:latin typeface="Times New Roman" charset="0"/>
                </a:rPr>
                <a:t>) = 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1 -</a:t>
              </a:r>
              <a:r>
                <a:rPr lang="pt-BR" altLang="pt-BR" sz="1600">
                  <a:sym typeface="Symbol" pitchFamily="18" charset="2"/>
                </a:rPr>
                <a:t> </a:t>
              </a:r>
              <a:r>
                <a:rPr lang="pt-BR" altLang="pt-BR" sz="1600" i="1">
                  <a:sym typeface="Symbol" pitchFamily="18" charset="2"/>
                </a:rPr>
                <a:t></a:t>
              </a:r>
              <a:endParaRPr lang="pt-BR" altLang="pt-BR" sz="1600" i="1" baseline="-25000">
                <a:latin typeface="Times New Roman" charset="0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pt-BR" altLang="pt-BR" sz="1600"/>
                <a:t>rejeito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/>
                <a:t> caso contrário    </a:t>
              </a:r>
              <a:r>
                <a:rPr lang="pt-BR" altLang="pt-BR" sz="1600">
                  <a:sym typeface="Symbol" pitchFamily="18" charset="2"/>
                </a:rPr>
                <a:t> 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P</a:t>
              </a:r>
              <a:r>
                <a:rPr lang="pt-BR" altLang="pt-BR" sz="1600">
                  <a:latin typeface="Times New Roman" charset="0"/>
                </a:rPr>
                <a:t>(|</a:t>
              </a:r>
              <a:r>
                <a:rPr lang="pt-BR" altLang="pt-BR" sz="1600" i="1">
                  <a:latin typeface="Times New Roman" charset="0"/>
                </a:rPr>
                <a:t>z|</a:t>
              </a:r>
              <a:r>
                <a:rPr lang="pt-BR" altLang="pt-BR" sz="1600">
                  <a:latin typeface="Times New Roman" charset="0"/>
                </a:rPr>
                <a:t> &gt; </a:t>
              </a:r>
              <a:r>
                <a:rPr lang="pt-BR" altLang="pt-BR" sz="1600" i="1">
                  <a:latin typeface="Times New Roman" charset="0"/>
                </a:rPr>
                <a:t>z</a:t>
              </a:r>
              <a:r>
                <a:rPr lang="pt-BR" altLang="pt-BR" sz="1600" i="1" baseline="-25000">
                  <a:latin typeface="Times New Roman" charset="0"/>
                </a:rPr>
                <a:t>crít</a:t>
              </a:r>
              <a:r>
                <a:rPr lang="pt-BR" altLang="pt-BR" sz="1600">
                  <a:latin typeface="Times New Roman" charset="0"/>
                </a:rPr>
                <a:t>) = </a:t>
              </a:r>
              <a:r>
                <a:rPr lang="pt-BR" altLang="pt-BR" sz="1600" i="1">
                  <a:sym typeface="Symbol" pitchFamily="18" charset="2"/>
                </a:rPr>
                <a:t></a:t>
              </a:r>
            </a:p>
          </p:txBody>
        </p:sp>
      </p:grp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77E09-2D2D-4E16-AE4B-18D5B54631D4}" type="slidenum">
              <a:rPr lang="pt-BR"/>
              <a:pPr>
                <a:defRPr/>
              </a:pPr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696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 de Hipótese para </a:t>
            </a:r>
            <a:r>
              <a:rPr lang="pt-BR" i="1" dirty="0">
                <a:sym typeface="Symbol" pitchFamily="18" charset="2"/>
              </a:rPr>
              <a:t></a:t>
            </a:r>
            <a:r>
              <a:rPr lang="pt-BR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pt-BR" dirty="0">
                <a:latin typeface="Times New Roman" pitchFamily="18" charset="0"/>
                <a:sym typeface="Symbol" pitchFamily="18" charset="2"/>
              </a:rPr>
              <a:t> =</a:t>
            </a:r>
            <a:r>
              <a:rPr lang="pt-BR" i="1" dirty="0">
                <a:sym typeface="Symbol" pitchFamily="18" charset="2"/>
              </a:rPr>
              <a:t> </a:t>
            </a:r>
            <a:r>
              <a:rPr lang="pt-BR" baseline="-25000" dirty="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graphicFrame>
        <p:nvGraphicFramePr>
          <p:cNvPr id="35843" name="Object 2"/>
          <p:cNvGraphicFramePr>
            <a:graphicFrameLocks noChangeAspect="1"/>
          </p:cNvGraphicFramePr>
          <p:nvPr/>
        </p:nvGraphicFramePr>
        <p:xfrm>
          <a:off x="571500" y="2571750"/>
          <a:ext cx="3652838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Equation" r:id="rId3" imgW="2552700" imgH="698500" progId="Equation.DSMT4">
                  <p:embed/>
                </p:oleObj>
              </mc:Choice>
              <mc:Fallback>
                <p:oleObj name="Equation" r:id="rId3" imgW="2552700" imgH="698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571750"/>
                        <a:ext cx="3652838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4" name="Group 6"/>
          <p:cNvGrpSpPr>
            <a:grpSpLocks/>
          </p:cNvGrpSpPr>
          <p:nvPr/>
        </p:nvGrpSpPr>
        <p:grpSpPr bwMode="auto">
          <a:xfrm>
            <a:off x="4119563" y="1501775"/>
            <a:ext cx="2695575" cy="346075"/>
            <a:chOff x="2595" y="946"/>
            <a:chExt cx="1698" cy="218"/>
          </a:xfrm>
        </p:grpSpPr>
        <p:sp>
          <p:nvSpPr>
            <p:cNvPr id="35875" name="Text Box 7"/>
            <p:cNvSpPr txBox="1">
              <a:spLocks noChangeArrowheads="1"/>
            </p:cNvSpPr>
            <p:nvPr/>
          </p:nvSpPr>
          <p:spPr bwMode="auto">
            <a:xfrm>
              <a:off x="2705" y="946"/>
              <a:ext cx="15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ym typeface="Symbol" pitchFamily="18" charset="2"/>
                </a:rPr>
                <a:t>e     desconhecidas mas  </a:t>
              </a:r>
              <a:endParaRPr lang="pt-BR" altLang="pt-BR" sz="1600"/>
            </a:p>
          </p:txBody>
        </p:sp>
        <p:graphicFrame>
          <p:nvGraphicFramePr>
            <p:cNvPr id="35876" name="Object 17"/>
            <p:cNvGraphicFramePr>
              <a:graphicFrameLocks noChangeAspect="1"/>
            </p:cNvGraphicFramePr>
            <p:nvPr/>
          </p:nvGraphicFramePr>
          <p:xfrm>
            <a:off x="2595" y="960"/>
            <a:ext cx="14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5" name="Equation" r:id="rId5" imgW="165028" imgH="228501" progId="Equation.DSMT4">
                    <p:embed/>
                  </p:oleObj>
                </mc:Choice>
                <mc:Fallback>
                  <p:oleObj name="Equation" r:id="rId5" imgW="165028" imgH="228501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5" y="960"/>
                          <a:ext cx="149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7" name="Object 18"/>
            <p:cNvGraphicFramePr>
              <a:graphicFrameLocks noChangeAspect="1"/>
            </p:cNvGraphicFramePr>
            <p:nvPr/>
          </p:nvGraphicFramePr>
          <p:xfrm>
            <a:off x="2847" y="947"/>
            <a:ext cx="18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6" name="Equation" r:id="rId7" imgW="203112" imgH="241195" progId="Equation.DSMT4">
                    <p:embed/>
                  </p:oleObj>
                </mc:Choice>
                <mc:Fallback>
                  <p:oleObj name="Equation" r:id="rId7" imgW="203112" imgH="241195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7" y="947"/>
                          <a:ext cx="18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5105400" y="3048000"/>
            <a:ext cx="4000500" cy="2670175"/>
            <a:chOff x="3264" y="2105"/>
            <a:chExt cx="2520" cy="1682"/>
          </a:xfrm>
        </p:grpSpPr>
        <p:grpSp>
          <p:nvGrpSpPr>
            <p:cNvPr id="35856" name="Group 50"/>
            <p:cNvGrpSpPr>
              <a:grpSpLocks/>
            </p:cNvGrpSpPr>
            <p:nvPr/>
          </p:nvGrpSpPr>
          <p:grpSpPr bwMode="auto">
            <a:xfrm>
              <a:off x="3264" y="2105"/>
              <a:ext cx="2520" cy="1682"/>
              <a:chOff x="3264" y="2105"/>
              <a:chExt cx="2520" cy="1682"/>
            </a:xfrm>
          </p:grpSpPr>
          <p:grpSp>
            <p:nvGrpSpPr>
              <p:cNvPr id="35867" name="Group 24"/>
              <p:cNvGrpSpPr>
                <a:grpSpLocks/>
              </p:cNvGrpSpPr>
              <p:nvPr/>
            </p:nvGrpSpPr>
            <p:grpSpPr bwMode="auto">
              <a:xfrm>
                <a:off x="3264" y="2170"/>
                <a:ext cx="2520" cy="1617"/>
                <a:chOff x="2988" y="1872"/>
                <a:chExt cx="2520" cy="1617"/>
              </a:xfrm>
            </p:grpSpPr>
            <p:pic>
              <p:nvPicPr>
                <p:cNvPr id="35870" name="Picture 25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96" t="9618" r="18376" b="11877"/>
                <a:stretch>
                  <a:fillRect/>
                </a:stretch>
              </p:blipFill>
              <p:spPr bwMode="auto">
                <a:xfrm>
                  <a:off x="3026" y="1872"/>
                  <a:ext cx="2432" cy="1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587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88" y="3158"/>
                  <a:ext cx="28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-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3587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5188" y="3160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+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3587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158" y="323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0</a:t>
                  </a:r>
                </a:p>
              </p:txBody>
            </p:sp>
            <p:sp>
              <p:nvSpPr>
                <p:cNvPr id="35874" name="Line 29"/>
                <p:cNvSpPr>
                  <a:spLocks noChangeShapeType="1"/>
                </p:cNvSpPr>
                <p:nvPr/>
              </p:nvSpPr>
              <p:spPr bwMode="auto">
                <a:xfrm>
                  <a:off x="3024" y="3226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35868" name="Line 30"/>
              <p:cNvSpPr>
                <a:spLocks noChangeShapeType="1"/>
              </p:cNvSpPr>
              <p:nvPr/>
            </p:nvSpPr>
            <p:spPr bwMode="auto">
              <a:xfrm flipH="1">
                <a:off x="4788" y="226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35869" name="Object 12"/>
              <p:cNvGraphicFramePr>
                <a:graphicFrameLocks noChangeAspect="1"/>
              </p:cNvGraphicFramePr>
              <p:nvPr/>
            </p:nvGraphicFramePr>
            <p:xfrm>
              <a:off x="4955" y="2105"/>
              <a:ext cx="365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57" name="Equation" r:id="rId10" imgW="406224" imgH="241195" progId="Equation.DSMT4">
                      <p:embed/>
                    </p:oleObj>
                  </mc:Choice>
                  <mc:Fallback>
                    <p:oleObj name="Equation" r:id="rId10" imgW="406224" imgH="241195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5" y="2105"/>
                            <a:ext cx="365" cy="21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857" name="Freeform 32"/>
            <p:cNvSpPr>
              <a:spLocks/>
            </p:cNvSpPr>
            <p:nvPr/>
          </p:nvSpPr>
          <p:spPr bwMode="auto">
            <a:xfrm>
              <a:off x="4162" y="2214"/>
              <a:ext cx="746" cy="1306"/>
            </a:xfrm>
            <a:custGeom>
              <a:avLst/>
              <a:gdLst>
                <a:gd name="T0" fmla="*/ 0 w 440"/>
                <a:gd name="T1" fmla="*/ 2147483647 h 771"/>
                <a:gd name="T2" fmla="*/ 2147483647 w 440"/>
                <a:gd name="T3" fmla="*/ 2147483647 h 771"/>
                <a:gd name="T4" fmla="*/ 2147483647 w 440"/>
                <a:gd name="T5" fmla="*/ 2147483647 h 771"/>
                <a:gd name="T6" fmla="*/ 2147483647 w 440"/>
                <a:gd name="T7" fmla="*/ 2147483647 h 771"/>
                <a:gd name="T8" fmla="*/ 2147483647 w 440"/>
                <a:gd name="T9" fmla="*/ 2147483647 h 771"/>
                <a:gd name="T10" fmla="*/ 2147483647 w 440"/>
                <a:gd name="T11" fmla="*/ 2147483647 h 771"/>
                <a:gd name="T12" fmla="*/ 2147483647 w 440"/>
                <a:gd name="T13" fmla="*/ 2147483647 h 771"/>
                <a:gd name="T14" fmla="*/ 2147483647 w 440"/>
                <a:gd name="T15" fmla="*/ 2147483647 h 771"/>
                <a:gd name="T16" fmla="*/ 2147483647 w 440"/>
                <a:gd name="T17" fmla="*/ 2147483647 h 771"/>
                <a:gd name="T18" fmla="*/ 2147483647 w 440"/>
                <a:gd name="T19" fmla="*/ 506290639 h 771"/>
                <a:gd name="T20" fmla="*/ 2147483647 w 440"/>
                <a:gd name="T21" fmla="*/ 0 h 771"/>
                <a:gd name="T22" fmla="*/ 2147483647 w 440"/>
                <a:gd name="T23" fmla="*/ 0 h 771"/>
                <a:gd name="T24" fmla="*/ 2147483647 w 440"/>
                <a:gd name="T25" fmla="*/ 2065649896 h 771"/>
                <a:gd name="T26" fmla="*/ 2147483647 w 440"/>
                <a:gd name="T27" fmla="*/ 2147483647 h 771"/>
                <a:gd name="T28" fmla="*/ 2147483647 w 440"/>
                <a:gd name="T29" fmla="*/ 2147483647 h 771"/>
                <a:gd name="T30" fmla="*/ 2147483647 w 440"/>
                <a:gd name="T31" fmla="*/ 2147483647 h 771"/>
                <a:gd name="T32" fmla="*/ 2147483647 w 440"/>
                <a:gd name="T33" fmla="*/ 2147483647 h 771"/>
                <a:gd name="T34" fmla="*/ 2147483647 w 440"/>
                <a:gd name="T35" fmla="*/ 2147483647 h 771"/>
                <a:gd name="T36" fmla="*/ 2147483647 w 440"/>
                <a:gd name="T37" fmla="*/ 2147483647 h 771"/>
                <a:gd name="T38" fmla="*/ 2147483647 w 440"/>
                <a:gd name="T39" fmla="*/ 2147483647 h 771"/>
                <a:gd name="T40" fmla="*/ 2147483647 w 440"/>
                <a:gd name="T41" fmla="*/ 2147483647 h 771"/>
                <a:gd name="T42" fmla="*/ 2147483647 w 440"/>
                <a:gd name="T43" fmla="*/ 2147483647 h 771"/>
                <a:gd name="T44" fmla="*/ 2147483647 w 440"/>
                <a:gd name="T45" fmla="*/ 2147483647 h 771"/>
                <a:gd name="T46" fmla="*/ 0 w 440"/>
                <a:gd name="T47" fmla="*/ 2147483647 h 771"/>
                <a:gd name="T48" fmla="*/ 0 w 440"/>
                <a:gd name="T49" fmla="*/ 2147483647 h 77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0"/>
                <a:gd name="T76" fmla="*/ 0 h 771"/>
                <a:gd name="T77" fmla="*/ 440 w 440"/>
                <a:gd name="T78" fmla="*/ 771 h 77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0" h="771">
                  <a:moveTo>
                    <a:pt x="0" y="406"/>
                  </a:moveTo>
                  <a:lnTo>
                    <a:pt x="22" y="353"/>
                  </a:lnTo>
                  <a:lnTo>
                    <a:pt x="41" y="298"/>
                  </a:lnTo>
                  <a:lnTo>
                    <a:pt x="63" y="240"/>
                  </a:lnTo>
                  <a:lnTo>
                    <a:pt x="89" y="180"/>
                  </a:lnTo>
                  <a:lnTo>
                    <a:pt x="111" y="130"/>
                  </a:lnTo>
                  <a:lnTo>
                    <a:pt x="132" y="82"/>
                  </a:lnTo>
                  <a:lnTo>
                    <a:pt x="156" y="44"/>
                  </a:lnTo>
                  <a:lnTo>
                    <a:pt x="176" y="20"/>
                  </a:lnTo>
                  <a:lnTo>
                    <a:pt x="200" y="3"/>
                  </a:lnTo>
                  <a:lnTo>
                    <a:pt x="216" y="0"/>
                  </a:lnTo>
                  <a:lnTo>
                    <a:pt x="236" y="0"/>
                  </a:lnTo>
                  <a:lnTo>
                    <a:pt x="252" y="12"/>
                  </a:lnTo>
                  <a:lnTo>
                    <a:pt x="276" y="34"/>
                  </a:lnTo>
                  <a:lnTo>
                    <a:pt x="303" y="72"/>
                  </a:lnTo>
                  <a:lnTo>
                    <a:pt x="324" y="123"/>
                  </a:lnTo>
                  <a:lnTo>
                    <a:pt x="346" y="173"/>
                  </a:lnTo>
                  <a:lnTo>
                    <a:pt x="375" y="243"/>
                  </a:lnTo>
                  <a:lnTo>
                    <a:pt x="396" y="298"/>
                  </a:lnTo>
                  <a:lnTo>
                    <a:pt x="420" y="348"/>
                  </a:lnTo>
                  <a:lnTo>
                    <a:pt x="432" y="382"/>
                  </a:lnTo>
                  <a:lnTo>
                    <a:pt x="440" y="404"/>
                  </a:lnTo>
                  <a:lnTo>
                    <a:pt x="440" y="771"/>
                  </a:lnTo>
                  <a:lnTo>
                    <a:pt x="0" y="771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58" name="Text Box 33"/>
            <p:cNvSpPr txBox="1">
              <a:spLocks noChangeArrowheads="1"/>
            </p:cNvSpPr>
            <p:nvPr/>
          </p:nvSpPr>
          <p:spPr bwMode="auto">
            <a:xfrm>
              <a:off x="4805" y="3471"/>
              <a:ext cx="3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t</a:t>
              </a:r>
              <a:r>
                <a:rPr lang="pt-BR" altLang="pt-BR" sz="2000" i="1" baseline="-25000">
                  <a:latin typeface="Times New Roman" charset="0"/>
                </a:rPr>
                <a:t>crít</a:t>
              </a:r>
            </a:p>
          </p:txBody>
        </p:sp>
        <p:sp>
          <p:nvSpPr>
            <p:cNvPr id="35859" name="Text Box 34"/>
            <p:cNvSpPr txBox="1">
              <a:spLocks noChangeArrowheads="1"/>
            </p:cNvSpPr>
            <p:nvPr/>
          </p:nvSpPr>
          <p:spPr bwMode="auto">
            <a:xfrm>
              <a:off x="4032" y="3471"/>
              <a:ext cx="3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-t</a:t>
              </a:r>
              <a:r>
                <a:rPr lang="pt-BR" altLang="pt-BR" sz="2000" i="1" baseline="-25000">
                  <a:latin typeface="Times New Roman" charset="0"/>
                </a:rPr>
                <a:t>crít</a:t>
              </a:r>
            </a:p>
          </p:txBody>
        </p:sp>
        <p:grpSp>
          <p:nvGrpSpPr>
            <p:cNvPr id="35860" name="Group 35"/>
            <p:cNvGrpSpPr>
              <a:grpSpLocks/>
            </p:cNvGrpSpPr>
            <p:nvPr/>
          </p:nvGrpSpPr>
          <p:grpSpPr bwMode="auto">
            <a:xfrm>
              <a:off x="5076" y="2900"/>
              <a:ext cx="385" cy="470"/>
              <a:chOff x="4800" y="2602"/>
              <a:chExt cx="385" cy="470"/>
            </a:xfrm>
          </p:grpSpPr>
          <p:sp>
            <p:nvSpPr>
              <p:cNvPr id="35865" name="Line 36"/>
              <p:cNvSpPr>
                <a:spLocks noChangeShapeType="1"/>
              </p:cNvSpPr>
              <p:nvPr/>
            </p:nvSpPr>
            <p:spPr bwMode="auto">
              <a:xfrm flipV="1">
                <a:off x="4800" y="2832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35866" name="Object 11"/>
              <p:cNvGraphicFramePr>
                <a:graphicFrameLocks noChangeAspect="1"/>
              </p:cNvGraphicFramePr>
              <p:nvPr/>
            </p:nvGraphicFramePr>
            <p:xfrm>
              <a:off x="5025" y="2602"/>
              <a:ext cx="160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58" name="Equation" r:id="rId12" imgW="177646" imgH="393359" progId="Equation.DSMT4">
                      <p:embed/>
                    </p:oleObj>
                  </mc:Choice>
                  <mc:Fallback>
                    <p:oleObj name="Equation" r:id="rId12" imgW="177646" imgH="393359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5" y="2602"/>
                            <a:ext cx="160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861" name="Group 38"/>
            <p:cNvGrpSpPr>
              <a:grpSpLocks/>
            </p:cNvGrpSpPr>
            <p:nvPr/>
          </p:nvGrpSpPr>
          <p:grpSpPr bwMode="auto">
            <a:xfrm>
              <a:off x="3669" y="2890"/>
              <a:ext cx="351" cy="470"/>
              <a:chOff x="2769" y="2544"/>
              <a:chExt cx="351" cy="470"/>
            </a:xfrm>
          </p:grpSpPr>
          <p:sp>
            <p:nvSpPr>
              <p:cNvPr id="35863" name="Line 39"/>
              <p:cNvSpPr>
                <a:spLocks noChangeShapeType="1"/>
              </p:cNvSpPr>
              <p:nvPr/>
            </p:nvSpPr>
            <p:spPr bwMode="auto">
              <a:xfrm flipH="1" flipV="1">
                <a:off x="2928" y="2774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35864" name="Object 10"/>
              <p:cNvGraphicFramePr>
                <a:graphicFrameLocks noChangeAspect="1"/>
              </p:cNvGraphicFramePr>
              <p:nvPr/>
            </p:nvGraphicFramePr>
            <p:xfrm>
              <a:off x="2769" y="2544"/>
              <a:ext cx="160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59" name="Equation" r:id="rId14" imgW="177646" imgH="393359" progId="Equation.DSMT4">
                      <p:embed/>
                    </p:oleObj>
                  </mc:Choice>
                  <mc:Fallback>
                    <p:oleObj name="Equation" r:id="rId14" imgW="177646" imgH="393359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9" y="2544"/>
                            <a:ext cx="160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862" name="Object 8"/>
            <p:cNvGraphicFramePr>
              <a:graphicFrameLocks noChangeAspect="1"/>
            </p:cNvGraphicFramePr>
            <p:nvPr/>
          </p:nvGraphicFramePr>
          <p:xfrm>
            <a:off x="4387" y="2984"/>
            <a:ext cx="309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0" name="Equation" r:id="rId16" imgW="342603" imgH="177646" progId="Equation.DSMT4">
                    <p:embed/>
                  </p:oleObj>
                </mc:Choice>
                <mc:Fallback>
                  <p:oleObj name="Equation" r:id="rId16" imgW="342603" imgH="177646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" y="2984"/>
                          <a:ext cx="309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46" name="Object 43"/>
          <p:cNvGraphicFramePr>
            <a:graphicFrameLocks noChangeAspect="1"/>
          </p:cNvGraphicFramePr>
          <p:nvPr/>
        </p:nvGraphicFramePr>
        <p:xfrm>
          <a:off x="6643688" y="1500188"/>
          <a:ext cx="74453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Equation" r:id="rId18" imgW="520474" imgH="241195" progId="Equation.DSMT4">
                  <p:embed/>
                </p:oleObj>
              </mc:Choice>
              <mc:Fallback>
                <p:oleObj name="Equation" r:id="rId18" imgW="520474" imgH="241195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1500188"/>
                        <a:ext cx="74453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17"/>
          <p:cNvSpPr txBox="1">
            <a:spLocks noChangeArrowheads="1"/>
          </p:cNvSpPr>
          <p:nvPr/>
        </p:nvSpPr>
        <p:spPr bwMode="auto">
          <a:xfrm>
            <a:off x="714375" y="1357313"/>
            <a:ext cx="3124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Hipóteses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   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: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1 </a:t>
            </a:r>
            <a:r>
              <a:rPr lang="pt-BR" altLang="pt-BR" sz="1600">
                <a:latin typeface="Times New Roman" charset="0"/>
                <a:cs typeface="Times New Roman" charset="0"/>
                <a:sym typeface="Symbol" pitchFamily="18" charset="2"/>
              </a:rPr>
              <a:t>-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2 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= 0 (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1 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=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sym typeface="Symbol" pitchFamily="18" charset="2"/>
              </a:rPr>
              <a:t>   H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1 </a:t>
            </a:r>
            <a:r>
              <a:rPr lang="pt-BR" altLang="pt-BR" sz="1600">
                <a:latin typeface="Times New Roman" charset="0"/>
                <a:cs typeface="Times New Roman" charset="0"/>
                <a:sym typeface="Symbol" pitchFamily="18" charset="2"/>
              </a:rPr>
              <a:t>-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 0</a:t>
            </a:r>
          </a:p>
        </p:txBody>
      </p:sp>
      <p:sp>
        <p:nvSpPr>
          <p:cNvPr id="45" name="Text Box 54"/>
          <p:cNvSpPr txBox="1">
            <a:spLocks noChangeArrowheads="1"/>
          </p:cNvSpPr>
          <p:nvPr/>
        </p:nvSpPr>
        <p:spPr bwMode="auto">
          <a:xfrm>
            <a:off x="642938" y="3857625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é verdadeira, então</a:t>
            </a:r>
          </a:p>
        </p:txBody>
      </p:sp>
      <p:graphicFrame>
        <p:nvGraphicFramePr>
          <p:cNvPr id="30765" name="Object 45"/>
          <p:cNvGraphicFramePr>
            <a:graphicFrameLocks noChangeAspect="1"/>
          </p:cNvGraphicFramePr>
          <p:nvPr/>
        </p:nvGraphicFramePr>
        <p:xfrm>
          <a:off x="755650" y="4437063"/>
          <a:ext cx="388778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Equation" r:id="rId20" imgW="2717800" imgH="698500" progId="Equation.DSMT4">
                  <p:embed/>
                </p:oleObj>
              </mc:Choice>
              <mc:Fallback>
                <p:oleObj name="Equation" r:id="rId20" imgW="2717800" imgH="6985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437063"/>
                        <a:ext cx="3887788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Retângulo 47"/>
          <p:cNvSpPr>
            <a:spLocks noChangeArrowheads="1"/>
          </p:cNvSpPr>
          <p:nvPr/>
        </p:nvSpPr>
        <p:spPr bwMode="auto">
          <a:xfrm>
            <a:off x="6621463" y="1428750"/>
            <a:ext cx="857250" cy="500063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6621463" y="1928813"/>
            <a:ext cx="228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solidFill>
                  <a:srgbClr val="FF3300"/>
                </a:solidFill>
              </a:rPr>
              <a:t>(</a:t>
            </a:r>
            <a:r>
              <a:rPr lang="pt-BR" altLang="pt-BR" sz="1800" i="1" dirty="0">
                <a:solidFill>
                  <a:srgbClr val="FF3300"/>
                </a:solidFill>
                <a:latin typeface="Times New Roman" charset="0"/>
              </a:rPr>
              <a:t>t</a:t>
            </a:r>
            <a:r>
              <a:rPr lang="pt-BR" altLang="pt-BR" sz="1800" dirty="0">
                <a:solidFill>
                  <a:srgbClr val="FF3300"/>
                </a:solidFill>
              </a:rPr>
              <a:t> </a:t>
            </a:r>
            <a:r>
              <a:rPr lang="pt-BR" altLang="pt-BR" sz="1800" dirty="0" err="1">
                <a:solidFill>
                  <a:srgbClr val="FF3300"/>
                </a:solidFill>
              </a:rPr>
              <a:t>homocedástico</a:t>
            </a:r>
            <a:r>
              <a:rPr lang="pt-BR" altLang="pt-BR" sz="1800" dirty="0">
                <a:solidFill>
                  <a:srgbClr val="FF3300"/>
                </a:solidFill>
              </a:rPr>
              <a:t>)</a:t>
            </a:r>
          </a:p>
        </p:txBody>
      </p:sp>
      <p:grpSp>
        <p:nvGrpSpPr>
          <p:cNvPr id="8" name="Grupo 34"/>
          <p:cNvGrpSpPr>
            <a:grpSpLocks/>
          </p:cNvGrpSpPr>
          <p:nvPr/>
        </p:nvGrpSpPr>
        <p:grpSpPr bwMode="auto">
          <a:xfrm>
            <a:off x="714375" y="5643563"/>
            <a:ext cx="5715000" cy="917575"/>
            <a:chOff x="714348" y="5940449"/>
            <a:chExt cx="5715000" cy="917575"/>
          </a:xfrm>
        </p:grpSpPr>
        <p:sp>
          <p:nvSpPr>
            <p:cNvPr id="35854" name="Text Box 62"/>
            <p:cNvSpPr txBox="1">
              <a:spLocks noChangeArrowheads="1"/>
            </p:cNvSpPr>
            <p:nvPr/>
          </p:nvSpPr>
          <p:spPr bwMode="auto">
            <a:xfrm>
              <a:off x="714348" y="5940449"/>
              <a:ext cx="3124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Região Crítica:</a:t>
              </a:r>
            </a:p>
          </p:txBody>
        </p:sp>
        <p:sp>
          <p:nvSpPr>
            <p:cNvPr id="35855" name="Text Box 64"/>
            <p:cNvSpPr txBox="1">
              <a:spLocks noChangeArrowheads="1"/>
            </p:cNvSpPr>
            <p:nvPr/>
          </p:nvSpPr>
          <p:spPr bwMode="auto">
            <a:xfrm>
              <a:off x="1123923" y="6276999"/>
              <a:ext cx="53054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pt-BR" altLang="pt-BR" sz="1600"/>
                <a:t>aceito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/>
                <a:t> se </a:t>
              </a:r>
              <a:r>
                <a:rPr lang="pt-BR" altLang="pt-BR" sz="1600">
                  <a:latin typeface="Times New Roman" charset="0"/>
                </a:rPr>
                <a:t>–</a:t>
              </a:r>
              <a:r>
                <a:rPr lang="pt-BR" altLang="pt-BR" sz="1600" i="1">
                  <a:latin typeface="Times New Roman" charset="0"/>
                </a:rPr>
                <a:t>t</a:t>
              </a:r>
              <a:r>
                <a:rPr lang="pt-BR" altLang="pt-BR" sz="1600" i="1" baseline="-25000">
                  <a:latin typeface="Times New Roman" charset="0"/>
                </a:rPr>
                <a:t>crít</a:t>
              </a:r>
              <a:r>
                <a:rPr lang="pt-BR" altLang="pt-BR" sz="1600">
                  <a:latin typeface="Times New Roman" charset="0"/>
                </a:rPr>
                <a:t> &lt; </a:t>
              </a:r>
              <a:r>
                <a:rPr lang="pt-BR" altLang="pt-BR" sz="1600" i="1">
                  <a:latin typeface="Times New Roman" charset="0"/>
                </a:rPr>
                <a:t>t</a:t>
              </a:r>
              <a:r>
                <a:rPr lang="pt-BR" altLang="pt-BR" sz="1600">
                  <a:latin typeface="Times New Roman" charset="0"/>
                </a:rPr>
                <a:t> &lt; </a:t>
              </a:r>
              <a:r>
                <a:rPr lang="pt-BR" altLang="pt-BR" sz="1600" i="1">
                  <a:latin typeface="Times New Roman" charset="0"/>
                </a:rPr>
                <a:t>t</a:t>
              </a:r>
              <a:r>
                <a:rPr lang="pt-BR" altLang="pt-BR" sz="1600" i="1" baseline="-25000">
                  <a:latin typeface="Times New Roman" charset="0"/>
                </a:rPr>
                <a:t>crít</a:t>
              </a:r>
              <a:r>
                <a:rPr lang="pt-BR" altLang="pt-BR" sz="1600"/>
                <a:t>    </a:t>
              </a:r>
              <a:r>
                <a:rPr lang="pt-BR" altLang="pt-BR" sz="1600">
                  <a:sym typeface="Symbol" pitchFamily="18" charset="2"/>
                </a:rPr>
                <a:t> 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P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(</a:t>
              </a:r>
              <a:r>
                <a:rPr lang="pt-BR" altLang="pt-BR" sz="1600">
                  <a:latin typeface="Times New Roman" charset="0"/>
                </a:rPr>
                <a:t>–</a:t>
              </a:r>
              <a:r>
                <a:rPr lang="pt-BR" altLang="pt-BR" sz="1600" i="1">
                  <a:latin typeface="Times New Roman" charset="0"/>
                </a:rPr>
                <a:t>t</a:t>
              </a:r>
              <a:r>
                <a:rPr lang="pt-BR" altLang="pt-BR" sz="1600" i="1" baseline="-25000">
                  <a:latin typeface="Times New Roman" charset="0"/>
                </a:rPr>
                <a:t>crít</a:t>
              </a:r>
              <a:r>
                <a:rPr lang="pt-BR" altLang="pt-BR" sz="1600">
                  <a:latin typeface="Times New Roman" charset="0"/>
                </a:rPr>
                <a:t> &lt; </a:t>
              </a:r>
              <a:r>
                <a:rPr lang="pt-BR" altLang="pt-BR" sz="1600" i="1">
                  <a:latin typeface="Times New Roman" charset="0"/>
                </a:rPr>
                <a:t>t</a:t>
              </a:r>
              <a:r>
                <a:rPr lang="pt-BR" altLang="pt-BR" sz="1600">
                  <a:latin typeface="Times New Roman" charset="0"/>
                </a:rPr>
                <a:t> &lt; </a:t>
              </a:r>
              <a:r>
                <a:rPr lang="pt-BR" altLang="pt-BR" sz="1600" i="1">
                  <a:latin typeface="Times New Roman" charset="0"/>
                </a:rPr>
                <a:t>t</a:t>
              </a:r>
              <a:r>
                <a:rPr lang="pt-BR" altLang="pt-BR" sz="1600" i="1" baseline="-25000">
                  <a:latin typeface="Times New Roman" charset="0"/>
                </a:rPr>
                <a:t>crít</a:t>
              </a:r>
              <a:r>
                <a:rPr lang="pt-BR" altLang="pt-BR" sz="1600">
                  <a:latin typeface="Times New Roman" charset="0"/>
                </a:rPr>
                <a:t>) = 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1 -</a:t>
              </a:r>
              <a:r>
                <a:rPr lang="pt-BR" altLang="pt-BR" sz="1600">
                  <a:sym typeface="Symbol" pitchFamily="18" charset="2"/>
                </a:rPr>
                <a:t> </a:t>
              </a:r>
              <a:r>
                <a:rPr lang="pt-BR" altLang="pt-BR" sz="1600" i="1">
                  <a:sym typeface="Symbol" pitchFamily="18" charset="2"/>
                </a:rPr>
                <a:t></a:t>
              </a:r>
              <a:endParaRPr lang="pt-BR" altLang="pt-BR" sz="1600" i="1" baseline="-25000">
                <a:latin typeface="Times New Roman" charset="0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pt-BR" altLang="pt-BR" sz="1600"/>
                <a:t>rejeito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/>
                <a:t> caso contrário    </a:t>
              </a:r>
              <a:r>
                <a:rPr lang="pt-BR" altLang="pt-BR" sz="1600">
                  <a:sym typeface="Symbol" pitchFamily="18" charset="2"/>
                </a:rPr>
                <a:t> 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P</a:t>
              </a:r>
              <a:r>
                <a:rPr lang="pt-BR" altLang="pt-BR" sz="1600">
                  <a:latin typeface="Times New Roman" charset="0"/>
                </a:rPr>
                <a:t>(|</a:t>
              </a:r>
              <a:r>
                <a:rPr lang="pt-BR" altLang="pt-BR" sz="1600" i="1">
                  <a:latin typeface="Times New Roman" charset="0"/>
                </a:rPr>
                <a:t>t|</a:t>
              </a:r>
              <a:r>
                <a:rPr lang="pt-BR" altLang="pt-BR" sz="1600">
                  <a:latin typeface="Times New Roman" charset="0"/>
                </a:rPr>
                <a:t> &gt; </a:t>
              </a:r>
              <a:r>
                <a:rPr lang="pt-BR" altLang="pt-BR" sz="1600" i="1">
                  <a:latin typeface="Times New Roman" charset="0"/>
                </a:rPr>
                <a:t>t</a:t>
              </a:r>
              <a:r>
                <a:rPr lang="pt-BR" altLang="pt-BR" sz="1600" i="1" baseline="-25000">
                  <a:latin typeface="Times New Roman" charset="0"/>
                </a:rPr>
                <a:t>crít</a:t>
              </a:r>
              <a:r>
                <a:rPr lang="pt-BR" altLang="pt-BR" sz="1600">
                  <a:latin typeface="Times New Roman" charset="0"/>
                </a:rPr>
                <a:t>) = </a:t>
              </a:r>
              <a:r>
                <a:rPr lang="pt-BR" altLang="pt-BR" sz="1600" i="1">
                  <a:sym typeface="Symbol" pitchFamily="18" charset="2"/>
                </a:rPr>
                <a:t></a:t>
              </a:r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AF353-9293-4B18-8CA6-CA434E7E558E}" type="slidenum">
              <a:rPr lang="pt-BR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 de Hipótese para </a:t>
            </a:r>
            <a:r>
              <a:rPr lang="pt-BR" i="1" dirty="0">
                <a:sym typeface="Symbol" pitchFamily="18" charset="2"/>
              </a:rPr>
              <a:t></a:t>
            </a:r>
            <a:r>
              <a:rPr lang="pt-BR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pt-BR" dirty="0">
                <a:latin typeface="Times New Roman" pitchFamily="18" charset="0"/>
                <a:sym typeface="Symbol" pitchFamily="18" charset="2"/>
              </a:rPr>
              <a:t> =</a:t>
            </a:r>
            <a:r>
              <a:rPr lang="pt-BR" i="1" dirty="0">
                <a:sym typeface="Symbol" pitchFamily="18" charset="2"/>
              </a:rPr>
              <a:t> </a:t>
            </a:r>
            <a:r>
              <a:rPr lang="pt-BR" baseline="-25000" dirty="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graphicFrame>
        <p:nvGraphicFramePr>
          <p:cNvPr id="36867" name="Object 2"/>
          <p:cNvGraphicFramePr>
            <a:graphicFrameLocks noChangeAspect="1"/>
          </p:cNvGraphicFramePr>
          <p:nvPr/>
        </p:nvGraphicFramePr>
        <p:xfrm>
          <a:off x="785813" y="2571750"/>
          <a:ext cx="225425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Equation" r:id="rId3" imgW="1574800" imgH="698500" progId="Equation.DSMT4">
                  <p:embed/>
                </p:oleObj>
              </mc:Choice>
              <mc:Fallback>
                <p:oleObj name="Equation" r:id="rId3" imgW="1574800" imgH="698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571750"/>
                        <a:ext cx="225425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68" name="Group 6"/>
          <p:cNvGrpSpPr>
            <a:grpSpLocks/>
          </p:cNvGrpSpPr>
          <p:nvPr/>
        </p:nvGrpSpPr>
        <p:grpSpPr bwMode="auto">
          <a:xfrm>
            <a:off x="4119563" y="1501775"/>
            <a:ext cx="2695575" cy="346075"/>
            <a:chOff x="2595" y="946"/>
            <a:chExt cx="1698" cy="218"/>
          </a:xfrm>
        </p:grpSpPr>
        <p:sp>
          <p:nvSpPr>
            <p:cNvPr id="36900" name="Text Box 7"/>
            <p:cNvSpPr txBox="1">
              <a:spLocks noChangeArrowheads="1"/>
            </p:cNvSpPr>
            <p:nvPr/>
          </p:nvSpPr>
          <p:spPr bwMode="auto">
            <a:xfrm>
              <a:off x="2705" y="946"/>
              <a:ext cx="15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ym typeface="Symbol" pitchFamily="18" charset="2"/>
                </a:rPr>
                <a:t>e     desconhecidas mas  </a:t>
              </a:r>
              <a:endParaRPr lang="pt-BR" altLang="pt-BR" sz="1600"/>
            </a:p>
          </p:txBody>
        </p:sp>
        <p:graphicFrame>
          <p:nvGraphicFramePr>
            <p:cNvPr id="36901" name="Object 17"/>
            <p:cNvGraphicFramePr>
              <a:graphicFrameLocks noChangeAspect="1"/>
            </p:cNvGraphicFramePr>
            <p:nvPr/>
          </p:nvGraphicFramePr>
          <p:xfrm>
            <a:off x="2595" y="960"/>
            <a:ext cx="14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3" name="Equation" r:id="rId5" imgW="165028" imgH="228501" progId="Equation.DSMT4">
                    <p:embed/>
                  </p:oleObj>
                </mc:Choice>
                <mc:Fallback>
                  <p:oleObj name="Equation" r:id="rId5" imgW="165028" imgH="228501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5" y="960"/>
                          <a:ext cx="149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2" name="Object 18"/>
            <p:cNvGraphicFramePr>
              <a:graphicFrameLocks noChangeAspect="1"/>
            </p:cNvGraphicFramePr>
            <p:nvPr/>
          </p:nvGraphicFramePr>
          <p:xfrm>
            <a:off x="2847" y="947"/>
            <a:ext cx="18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4" name="Equation" r:id="rId7" imgW="203112" imgH="241195" progId="Equation.DSMT4">
                    <p:embed/>
                  </p:oleObj>
                </mc:Choice>
                <mc:Fallback>
                  <p:oleObj name="Equation" r:id="rId7" imgW="203112" imgH="241195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7" y="947"/>
                          <a:ext cx="18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5105400" y="3048000"/>
            <a:ext cx="4000500" cy="2670175"/>
            <a:chOff x="3264" y="2105"/>
            <a:chExt cx="2520" cy="1682"/>
          </a:xfrm>
        </p:grpSpPr>
        <p:grpSp>
          <p:nvGrpSpPr>
            <p:cNvPr id="36881" name="Group 50"/>
            <p:cNvGrpSpPr>
              <a:grpSpLocks/>
            </p:cNvGrpSpPr>
            <p:nvPr/>
          </p:nvGrpSpPr>
          <p:grpSpPr bwMode="auto">
            <a:xfrm>
              <a:off x="3264" y="2105"/>
              <a:ext cx="2520" cy="1682"/>
              <a:chOff x="3264" y="2105"/>
              <a:chExt cx="2520" cy="1682"/>
            </a:xfrm>
          </p:grpSpPr>
          <p:grpSp>
            <p:nvGrpSpPr>
              <p:cNvPr id="36892" name="Group 24"/>
              <p:cNvGrpSpPr>
                <a:grpSpLocks/>
              </p:cNvGrpSpPr>
              <p:nvPr/>
            </p:nvGrpSpPr>
            <p:grpSpPr bwMode="auto">
              <a:xfrm>
                <a:off x="3264" y="2170"/>
                <a:ext cx="2520" cy="1617"/>
                <a:chOff x="2988" y="1872"/>
                <a:chExt cx="2520" cy="1617"/>
              </a:xfrm>
            </p:grpSpPr>
            <p:pic>
              <p:nvPicPr>
                <p:cNvPr id="36895" name="Picture 25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96" t="9618" r="18376" b="11877"/>
                <a:stretch>
                  <a:fillRect/>
                </a:stretch>
              </p:blipFill>
              <p:spPr bwMode="auto">
                <a:xfrm>
                  <a:off x="3026" y="1872"/>
                  <a:ext cx="2432" cy="1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689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88" y="3158"/>
                  <a:ext cx="28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-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3689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5188" y="3160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+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3689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158" y="323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0</a:t>
                  </a:r>
                </a:p>
              </p:txBody>
            </p:sp>
            <p:sp>
              <p:nvSpPr>
                <p:cNvPr id="36899" name="Line 29"/>
                <p:cNvSpPr>
                  <a:spLocks noChangeShapeType="1"/>
                </p:cNvSpPr>
                <p:nvPr/>
              </p:nvSpPr>
              <p:spPr bwMode="auto">
                <a:xfrm>
                  <a:off x="3024" y="3226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36893" name="Line 30"/>
              <p:cNvSpPr>
                <a:spLocks noChangeShapeType="1"/>
              </p:cNvSpPr>
              <p:nvPr/>
            </p:nvSpPr>
            <p:spPr bwMode="auto">
              <a:xfrm flipH="1">
                <a:off x="4788" y="226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36894" name="Object 12"/>
              <p:cNvGraphicFramePr>
                <a:graphicFrameLocks noChangeAspect="1"/>
              </p:cNvGraphicFramePr>
              <p:nvPr/>
            </p:nvGraphicFramePr>
            <p:xfrm>
              <a:off x="5069" y="2105"/>
              <a:ext cx="137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85" name="Equation" r:id="rId10" imgW="152334" imgH="241195" progId="Equation.DSMT4">
                      <p:embed/>
                    </p:oleObj>
                  </mc:Choice>
                  <mc:Fallback>
                    <p:oleObj name="Equation" r:id="rId10" imgW="152334" imgH="241195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9" y="2105"/>
                            <a:ext cx="137" cy="21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882" name="Freeform 32"/>
            <p:cNvSpPr>
              <a:spLocks/>
            </p:cNvSpPr>
            <p:nvPr/>
          </p:nvSpPr>
          <p:spPr bwMode="auto">
            <a:xfrm>
              <a:off x="4162" y="2214"/>
              <a:ext cx="746" cy="1306"/>
            </a:xfrm>
            <a:custGeom>
              <a:avLst/>
              <a:gdLst>
                <a:gd name="T0" fmla="*/ 0 w 440"/>
                <a:gd name="T1" fmla="*/ 2147483647 h 771"/>
                <a:gd name="T2" fmla="*/ 2147483647 w 440"/>
                <a:gd name="T3" fmla="*/ 2147483647 h 771"/>
                <a:gd name="T4" fmla="*/ 2147483647 w 440"/>
                <a:gd name="T5" fmla="*/ 2147483647 h 771"/>
                <a:gd name="T6" fmla="*/ 2147483647 w 440"/>
                <a:gd name="T7" fmla="*/ 2147483647 h 771"/>
                <a:gd name="T8" fmla="*/ 2147483647 w 440"/>
                <a:gd name="T9" fmla="*/ 2147483647 h 771"/>
                <a:gd name="T10" fmla="*/ 2147483647 w 440"/>
                <a:gd name="T11" fmla="*/ 2147483647 h 771"/>
                <a:gd name="T12" fmla="*/ 2147483647 w 440"/>
                <a:gd name="T13" fmla="*/ 2147483647 h 771"/>
                <a:gd name="T14" fmla="*/ 2147483647 w 440"/>
                <a:gd name="T15" fmla="*/ 2147483647 h 771"/>
                <a:gd name="T16" fmla="*/ 2147483647 w 440"/>
                <a:gd name="T17" fmla="*/ 2147483647 h 771"/>
                <a:gd name="T18" fmla="*/ 2147483647 w 440"/>
                <a:gd name="T19" fmla="*/ 506290639 h 771"/>
                <a:gd name="T20" fmla="*/ 2147483647 w 440"/>
                <a:gd name="T21" fmla="*/ 0 h 771"/>
                <a:gd name="T22" fmla="*/ 2147483647 w 440"/>
                <a:gd name="T23" fmla="*/ 0 h 771"/>
                <a:gd name="T24" fmla="*/ 2147483647 w 440"/>
                <a:gd name="T25" fmla="*/ 2065649896 h 771"/>
                <a:gd name="T26" fmla="*/ 2147483647 w 440"/>
                <a:gd name="T27" fmla="*/ 2147483647 h 771"/>
                <a:gd name="T28" fmla="*/ 2147483647 w 440"/>
                <a:gd name="T29" fmla="*/ 2147483647 h 771"/>
                <a:gd name="T30" fmla="*/ 2147483647 w 440"/>
                <a:gd name="T31" fmla="*/ 2147483647 h 771"/>
                <a:gd name="T32" fmla="*/ 2147483647 w 440"/>
                <a:gd name="T33" fmla="*/ 2147483647 h 771"/>
                <a:gd name="T34" fmla="*/ 2147483647 w 440"/>
                <a:gd name="T35" fmla="*/ 2147483647 h 771"/>
                <a:gd name="T36" fmla="*/ 2147483647 w 440"/>
                <a:gd name="T37" fmla="*/ 2147483647 h 771"/>
                <a:gd name="T38" fmla="*/ 2147483647 w 440"/>
                <a:gd name="T39" fmla="*/ 2147483647 h 771"/>
                <a:gd name="T40" fmla="*/ 2147483647 w 440"/>
                <a:gd name="T41" fmla="*/ 2147483647 h 771"/>
                <a:gd name="T42" fmla="*/ 2147483647 w 440"/>
                <a:gd name="T43" fmla="*/ 2147483647 h 771"/>
                <a:gd name="T44" fmla="*/ 2147483647 w 440"/>
                <a:gd name="T45" fmla="*/ 2147483647 h 771"/>
                <a:gd name="T46" fmla="*/ 0 w 440"/>
                <a:gd name="T47" fmla="*/ 2147483647 h 771"/>
                <a:gd name="T48" fmla="*/ 0 w 440"/>
                <a:gd name="T49" fmla="*/ 2147483647 h 77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0"/>
                <a:gd name="T76" fmla="*/ 0 h 771"/>
                <a:gd name="T77" fmla="*/ 440 w 440"/>
                <a:gd name="T78" fmla="*/ 771 h 77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0" h="771">
                  <a:moveTo>
                    <a:pt x="0" y="406"/>
                  </a:moveTo>
                  <a:lnTo>
                    <a:pt x="22" y="353"/>
                  </a:lnTo>
                  <a:lnTo>
                    <a:pt x="41" y="298"/>
                  </a:lnTo>
                  <a:lnTo>
                    <a:pt x="63" y="240"/>
                  </a:lnTo>
                  <a:lnTo>
                    <a:pt x="89" y="180"/>
                  </a:lnTo>
                  <a:lnTo>
                    <a:pt x="111" y="130"/>
                  </a:lnTo>
                  <a:lnTo>
                    <a:pt x="132" y="82"/>
                  </a:lnTo>
                  <a:lnTo>
                    <a:pt x="156" y="44"/>
                  </a:lnTo>
                  <a:lnTo>
                    <a:pt x="176" y="20"/>
                  </a:lnTo>
                  <a:lnTo>
                    <a:pt x="200" y="3"/>
                  </a:lnTo>
                  <a:lnTo>
                    <a:pt x="216" y="0"/>
                  </a:lnTo>
                  <a:lnTo>
                    <a:pt x="236" y="0"/>
                  </a:lnTo>
                  <a:lnTo>
                    <a:pt x="252" y="12"/>
                  </a:lnTo>
                  <a:lnTo>
                    <a:pt x="276" y="34"/>
                  </a:lnTo>
                  <a:lnTo>
                    <a:pt x="303" y="72"/>
                  </a:lnTo>
                  <a:lnTo>
                    <a:pt x="324" y="123"/>
                  </a:lnTo>
                  <a:lnTo>
                    <a:pt x="346" y="173"/>
                  </a:lnTo>
                  <a:lnTo>
                    <a:pt x="375" y="243"/>
                  </a:lnTo>
                  <a:lnTo>
                    <a:pt x="396" y="298"/>
                  </a:lnTo>
                  <a:lnTo>
                    <a:pt x="420" y="348"/>
                  </a:lnTo>
                  <a:lnTo>
                    <a:pt x="432" y="382"/>
                  </a:lnTo>
                  <a:lnTo>
                    <a:pt x="440" y="404"/>
                  </a:lnTo>
                  <a:lnTo>
                    <a:pt x="440" y="771"/>
                  </a:lnTo>
                  <a:lnTo>
                    <a:pt x="0" y="771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883" name="Text Box 33"/>
            <p:cNvSpPr txBox="1">
              <a:spLocks noChangeArrowheads="1"/>
            </p:cNvSpPr>
            <p:nvPr/>
          </p:nvSpPr>
          <p:spPr bwMode="auto">
            <a:xfrm>
              <a:off x="4805" y="3471"/>
              <a:ext cx="3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t</a:t>
              </a:r>
              <a:r>
                <a:rPr lang="pt-BR" altLang="pt-BR" sz="2000" i="1" baseline="-25000">
                  <a:latin typeface="Times New Roman" charset="0"/>
                </a:rPr>
                <a:t>crít</a:t>
              </a:r>
            </a:p>
          </p:txBody>
        </p:sp>
        <p:sp>
          <p:nvSpPr>
            <p:cNvPr id="36884" name="Text Box 34"/>
            <p:cNvSpPr txBox="1">
              <a:spLocks noChangeArrowheads="1"/>
            </p:cNvSpPr>
            <p:nvPr/>
          </p:nvSpPr>
          <p:spPr bwMode="auto">
            <a:xfrm>
              <a:off x="4032" y="3471"/>
              <a:ext cx="3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-t</a:t>
              </a:r>
              <a:r>
                <a:rPr lang="pt-BR" altLang="pt-BR" sz="2000" i="1" baseline="-25000">
                  <a:latin typeface="Times New Roman" charset="0"/>
                </a:rPr>
                <a:t>crít</a:t>
              </a:r>
            </a:p>
          </p:txBody>
        </p:sp>
        <p:grpSp>
          <p:nvGrpSpPr>
            <p:cNvPr id="36885" name="Group 35"/>
            <p:cNvGrpSpPr>
              <a:grpSpLocks/>
            </p:cNvGrpSpPr>
            <p:nvPr/>
          </p:nvGrpSpPr>
          <p:grpSpPr bwMode="auto">
            <a:xfrm>
              <a:off x="5076" y="2900"/>
              <a:ext cx="385" cy="470"/>
              <a:chOff x="4800" y="2602"/>
              <a:chExt cx="385" cy="470"/>
            </a:xfrm>
          </p:grpSpPr>
          <p:sp>
            <p:nvSpPr>
              <p:cNvPr id="36890" name="Line 36"/>
              <p:cNvSpPr>
                <a:spLocks noChangeShapeType="1"/>
              </p:cNvSpPr>
              <p:nvPr/>
            </p:nvSpPr>
            <p:spPr bwMode="auto">
              <a:xfrm flipV="1">
                <a:off x="4800" y="2832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36891" name="Object 6"/>
              <p:cNvGraphicFramePr>
                <a:graphicFrameLocks noChangeAspect="1"/>
              </p:cNvGraphicFramePr>
              <p:nvPr/>
            </p:nvGraphicFramePr>
            <p:xfrm>
              <a:off x="5025" y="2602"/>
              <a:ext cx="160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86" name="Equation" r:id="rId12" imgW="177646" imgH="393359" progId="Equation.DSMT4">
                      <p:embed/>
                    </p:oleObj>
                  </mc:Choice>
                  <mc:Fallback>
                    <p:oleObj name="Equation" r:id="rId12" imgW="177646" imgH="393359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5" y="2602"/>
                            <a:ext cx="160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886" name="Group 38"/>
            <p:cNvGrpSpPr>
              <a:grpSpLocks/>
            </p:cNvGrpSpPr>
            <p:nvPr/>
          </p:nvGrpSpPr>
          <p:grpSpPr bwMode="auto">
            <a:xfrm>
              <a:off x="3669" y="2890"/>
              <a:ext cx="351" cy="470"/>
              <a:chOff x="2769" y="2544"/>
              <a:chExt cx="351" cy="470"/>
            </a:xfrm>
          </p:grpSpPr>
          <p:sp>
            <p:nvSpPr>
              <p:cNvPr id="36888" name="Line 39"/>
              <p:cNvSpPr>
                <a:spLocks noChangeShapeType="1"/>
              </p:cNvSpPr>
              <p:nvPr/>
            </p:nvSpPr>
            <p:spPr bwMode="auto">
              <a:xfrm flipH="1" flipV="1">
                <a:off x="2928" y="2774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36889" name="Object 10"/>
              <p:cNvGraphicFramePr>
                <a:graphicFrameLocks noChangeAspect="1"/>
              </p:cNvGraphicFramePr>
              <p:nvPr/>
            </p:nvGraphicFramePr>
            <p:xfrm>
              <a:off x="2769" y="2544"/>
              <a:ext cx="160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87" name="Equation" r:id="rId14" imgW="177646" imgH="393359" progId="Equation.DSMT4">
                      <p:embed/>
                    </p:oleObj>
                  </mc:Choice>
                  <mc:Fallback>
                    <p:oleObj name="Equation" r:id="rId14" imgW="177646" imgH="393359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9" y="2544"/>
                            <a:ext cx="160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6887" name="Object 8"/>
            <p:cNvGraphicFramePr>
              <a:graphicFrameLocks noChangeAspect="1"/>
            </p:cNvGraphicFramePr>
            <p:nvPr/>
          </p:nvGraphicFramePr>
          <p:xfrm>
            <a:off x="4387" y="2984"/>
            <a:ext cx="309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8" name="Equation" r:id="rId16" imgW="342603" imgH="177646" progId="Equation.DSMT4">
                    <p:embed/>
                  </p:oleObj>
                </mc:Choice>
                <mc:Fallback>
                  <p:oleObj name="Equation" r:id="rId16" imgW="342603" imgH="177646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" y="2984"/>
                          <a:ext cx="309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45" name="Text Box 46"/>
          <p:cNvSpPr txBox="1">
            <a:spLocks noChangeArrowheads="1"/>
          </p:cNvSpPr>
          <p:nvPr/>
        </p:nvSpPr>
        <p:spPr bwMode="auto">
          <a:xfrm>
            <a:off x="6621463" y="1928813"/>
            <a:ext cx="228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solidFill>
                  <a:srgbClr val="FF3300"/>
                </a:solidFill>
              </a:rPr>
              <a:t>(</a:t>
            </a:r>
            <a:r>
              <a:rPr lang="pt-BR" altLang="pt-BR" sz="1800" i="1" dirty="0">
                <a:solidFill>
                  <a:srgbClr val="FF3300"/>
                </a:solidFill>
                <a:latin typeface="Times New Roman" charset="0"/>
              </a:rPr>
              <a:t>t</a:t>
            </a:r>
            <a:r>
              <a:rPr lang="pt-BR" altLang="pt-BR" sz="1800" dirty="0">
                <a:solidFill>
                  <a:srgbClr val="FF3300"/>
                </a:solidFill>
              </a:rPr>
              <a:t> </a:t>
            </a:r>
            <a:r>
              <a:rPr lang="pt-BR" altLang="pt-BR" sz="1800" dirty="0" err="1">
                <a:solidFill>
                  <a:srgbClr val="FF3300"/>
                </a:solidFill>
              </a:rPr>
              <a:t>heterocedástico</a:t>
            </a:r>
            <a:r>
              <a:rPr lang="pt-BR" altLang="pt-BR" sz="1800" dirty="0">
                <a:solidFill>
                  <a:srgbClr val="FF3300"/>
                </a:solidFill>
              </a:rPr>
              <a:t>)</a:t>
            </a:r>
          </a:p>
        </p:txBody>
      </p:sp>
      <p:graphicFrame>
        <p:nvGraphicFramePr>
          <p:cNvPr id="36871" name="Object 43"/>
          <p:cNvGraphicFramePr>
            <a:graphicFrameLocks noChangeAspect="1"/>
          </p:cNvGraphicFramePr>
          <p:nvPr/>
        </p:nvGraphicFramePr>
        <p:xfrm>
          <a:off x="6634163" y="1500188"/>
          <a:ext cx="76358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Equation" r:id="rId18" imgW="533169" imgH="241195" progId="Equation.DSMT4">
                  <p:embed/>
                </p:oleObj>
              </mc:Choice>
              <mc:Fallback>
                <p:oleObj name="Equation" r:id="rId18" imgW="533169" imgH="241195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163" y="1500188"/>
                        <a:ext cx="76358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 Box 17"/>
          <p:cNvSpPr txBox="1">
            <a:spLocks noChangeArrowheads="1"/>
          </p:cNvSpPr>
          <p:nvPr/>
        </p:nvSpPr>
        <p:spPr bwMode="auto">
          <a:xfrm>
            <a:off x="714375" y="1357313"/>
            <a:ext cx="3124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Hipóteses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   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: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1 </a:t>
            </a:r>
            <a:r>
              <a:rPr lang="pt-BR" altLang="pt-BR" sz="1600">
                <a:latin typeface="Times New Roman" charset="0"/>
                <a:cs typeface="Times New Roman" charset="0"/>
                <a:sym typeface="Symbol" pitchFamily="18" charset="2"/>
              </a:rPr>
              <a:t>-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2 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= 0 (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1 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=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sym typeface="Symbol" pitchFamily="18" charset="2"/>
              </a:rPr>
              <a:t>   H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1 </a:t>
            </a:r>
            <a:r>
              <a:rPr lang="pt-BR" altLang="pt-BR" sz="1600">
                <a:latin typeface="Times New Roman" charset="0"/>
                <a:cs typeface="Times New Roman" charset="0"/>
                <a:sym typeface="Symbol" pitchFamily="18" charset="2"/>
              </a:rPr>
              <a:t>-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 0</a:t>
            </a:r>
          </a:p>
        </p:txBody>
      </p:sp>
      <p:sp>
        <p:nvSpPr>
          <p:cNvPr id="45" name="Text Box 54"/>
          <p:cNvSpPr txBox="1">
            <a:spLocks noChangeArrowheads="1"/>
          </p:cNvSpPr>
          <p:nvPr/>
        </p:nvSpPr>
        <p:spPr bwMode="auto">
          <a:xfrm>
            <a:off x="642938" y="3786188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é verdadeira, então</a:t>
            </a:r>
          </a:p>
        </p:txBody>
      </p:sp>
      <p:graphicFrame>
        <p:nvGraphicFramePr>
          <p:cNvPr id="30765" name="Object 11"/>
          <p:cNvGraphicFramePr>
            <a:graphicFrameLocks noChangeAspect="1"/>
          </p:cNvGraphicFramePr>
          <p:nvPr/>
        </p:nvGraphicFramePr>
        <p:xfrm>
          <a:off x="714375" y="4357688"/>
          <a:ext cx="15621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0" name="Equation" r:id="rId20" imgW="1091726" imgH="698197" progId="Equation.DSMT4">
                  <p:embed/>
                </p:oleObj>
              </mc:Choice>
              <mc:Fallback>
                <p:oleObj name="Equation" r:id="rId20" imgW="1091726" imgH="69819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357688"/>
                        <a:ext cx="15621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Retângulo 47"/>
          <p:cNvSpPr>
            <a:spLocks noChangeArrowheads="1"/>
          </p:cNvSpPr>
          <p:nvPr/>
        </p:nvSpPr>
        <p:spPr bwMode="auto">
          <a:xfrm>
            <a:off x="6621463" y="1428750"/>
            <a:ext cx="857250" cy="500063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aphicFrame>
        <p:nvGraphicFramePr>
          <p:cNvPr id="169003" name="Object 7"/>
          <p:cNvGraphicFramePr>
            <a:graphicFrameLocks noChangeAspect="1"/>
          </p:cNvGraphicFramePr>
          <p:nvPr/>
        </p:nvGraphicFramePr>
        <p:xfrm>
          <a:off x="3571875" y="2214563"/>
          <a:ext cx="1798638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1" name="Equation" r:id="rId22" imgW="1257300" imgH="1206500" progId="Equation.DSMT4">
                  <p:embed/>
                </p:oleObj>
              </mc:Choice>
              <mc:Fallback>
                <p:oleObj name="Equation" r:id="rId22" imgW="1257300" imgH="1206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2214563"/>
                        <a:ext cx="1798638" cy="171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upo 35"/>
          <p:cNvGrpSpPr>
            <a:grpSpLocks/>
          </p:cNvGrpSpPr>
          <p:nvPr/>
        </p:nvGrpSpPr>
        <p:grpSpPr bwMode="auto">
          <a:xfrm>
            <a:off x="714375" y="5643563"/>
            <a:ext cx="5715000" cy="917575"/>
            <a:chOff x="714348" y="5940449"/>
            <a:chExt cx="5715000" cy="917575"/>
          </a:xfrm>
        </p:grpSpPr>
        <p:sp>
          <p:nvSpPr>
            <p:cNvPr id="36879" name="Text Box 62"/>
            <p:cNvSpPr txBox="1">
              <a:spLocks noChangeArrowheads="1"/>
            </p:cNvSpPr>
            <p:nvPr/>
          </p:nvSpPr>
          <p:spPr bwMode="auto">
            <a:xfrm>
              <a:off x="714348" y="5940449"/>
              <a:ext cx="3124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Região Crítica:</a:t>
              </a:r>
            </a:p>
          </p:txBody>
        </p:sp>
        <p:sp>
          <p:nvSpPr>
            <p:cNvPr id="36880" name="Text Box 64"/>
            <p:cNvSpPr txBox="1">
              <a:spLocks noChangeArrowheads="1"/>
            </p:cNvSpPr>
            <p:nvPr/>
          </p:nvSpPr>
          <p:spPr bwMode="auto">
            <a:xfrm>
              <a:off x="1123923" y="6276999"/>
              <a:ext cx="53054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pt-BR" altLang="pt-BR" sz="1600"/>
                <a:t>aceito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/>
                <a:t> se </a:t>
              </a:r>
              <a:r>
                <a:rPr lang="pt-BR" altLang="pt-BR" sz="1600">
                  <a:latin typeface="Times New Roman" charset="0"/>
                </a:rPr>
                <a:t>–</a:t>
              </a:r>
              <a:r>
                <a:rPr lang="pt-BR" altLang="pt-BR" sz="1600" i="1">
                  <a:latin typeface="Times New Roman" charset="0"/>
                </a:rPr>
                <a:t>t</a:t>
              </a:r>
              <a:r>
                <a:rPr lang="pt-BR" altLang="pt-BR" sz="1600" i="1" baseline="-25000">
                  <a:latin typeface="Times New Roman" charset="0"/>
                </a:rPr>
                <a:t>crít</a:t>
              </a:r>
              <a:r>
                <a:rPr lang="pt-BR" altLang="pt-BR" sz="1600">
                  <a:latin typeface="Times New Roman" charset="0"/>
                </a:rPr>
                <a:t> &lt; </a:t>
              </a:r>
              <a:r>
                <a:rPr lang="pt-BR" altLang="pt-BR" sz="1600" i="1">
                  <a:latin typeface="Times New Roman" charset="0"/>
                </a:rPr>
                <a:t>t</a:t>
              </a:r>
              <a:r>
                <a:rPr lang="pt-BR" altLang="pt-BR" sz="1600">
                  <a:latin typeface="Times New Roman" charset="0"/>
                </a:rPr>
                <a:t> &lt; </a:t>
              </a:r>
              <a:r>
                <a:rPr lang="pt-BR" altLang="pt-BR" sz="1600" i="1">
                  <a:latin typeface="Times New Roman" charset="0"/>
                </a:rPr>
                <a:t>t</a:t>
              </a:r>
              <a:r>
                <a:rPr lang="pt-BR" altLang="pt-BR" sz="1600" i="1" baseline="-25000">
                  <a:latin typeface="Times New Roman" charset="0"/>
                </a:rPr>
                <a:t>crít</a:t>
              </a:r>
              <a:r>
                <a:rPr lang="pt-BR" altLang="pt-BR" sz="1600"/>
                <a:t>    </a:t>
              </a:r>
              <a:r>
                <a:rPr lang="pt-BR" altLang="pt-BR" sz="1600">
                  <a:sym typeface="Symbol" pitchFamily="18" charset="2"/>
                </a:rPr>
                <a:t> 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P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(</a:t>
              </a:r>
              <a:r>
                <a:rPr lang="pt-BR" altLang="pt-BR" sz="1600">
                  <a:latin typeface="Times New Roman" charset="0"/>
                </a:rPr>
                <a:t>–</a:t>
              </a:r>
              <a:r>
                <a:rPr lang="pt-BR" altLang="pt-BR" sz="1600" i="1">
                  <a:latin typeface="Times New Roman" charset="0"/>
                </a:rPr>
                <a:t>t</a:t>
              </a:r>
              <a:r>
                <a:rPr lang="pt-BR" altLang="pt-BR" sz="1600" i="1" baseline="-25000">
                  <a:latin typeface="Times New Roman" charset="0"/>
                </a:rPr>
                <a:t>crít</a:t>
              </a:r>
              <a:r>
                <a:rPr lang="pt-BR" altLang="pt-BR" sz="1600">
                  <a:latin typeface="Times New Roman" charset="0"/>
                </a:rPr>
                <a:t> &lt; </a:t>
              </a:r>
              <a:r>
                <a:rPr lang="pt-BR" altLang="pt-BR" sz="1600" i="1">
                  <a:latin typeface="Times New Roman" charset="0"/>
                </a:rPr>
                <a:t>t</a:t>
              </a:r>
              <a:r>
                <a:rPr lang="pt-BR" altLang="pt-BR" sz="1600">
                  <a:latin typeface="Times New Roman" charset="0"/>
                </a:rPr>
                <a:t> &lt; </a:t>
              </a:r>
              <a:r>
                <a:rPr lang="pt-BR" altLang="pt-BR" sz="1600" i="1">
                  <a:latin typeface="Times New Roman" charset="0"/>
                </a:rPr>
                <a:t>t</a:t>
              </a:r>
              <a:r>
                <a:rPr lang="pt-BR" altLang="pt-BR" sz="1600" i="1" baseline="-25000">
                  <a:latin typeface="Times New Roman" charset="0"/>
                </a:rPr>
                <a:t>crít</a:t>
              </a:r>
              <a:r>
                <a:rPr lang="pt-BR" altLang="pt-BR" sz="1600">
                  <a:latin typeface="Times New Roman" charset="0"/>
                </a:rPr>
                <a:t>) = 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1 -</a:t>
              </a:r>
              <a:r>
                <a:rPr lang="pt-BR" altLang="pt-BR" sz="1600">
                  <a:sym typeface="Symbol" pitchFamily="18" charset="2"/>
                </a:rPr>
                <a:t> </a:t>
              </a:r>
              <a:r>
                <a:rPr lang="pt-BR" altLang="pt-BR" sz="1600" i="1">
                  <a:sym typeface="Symbol" pitchFamily="18" charset="2"/>
                </a:rPr>
                <a:t></a:t>
              </a:r>
              <a:endParaRPr lang="pt-BR" altLang="pt-BR" sz="1600" i="1" baseline="-25000">
                <a:latin typeface="Times New Roman" charset="0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pt-BR" altLang="pt-BR" sz="1600"/>
                <a:t>rejeito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/>
                <a:t> caso contrário    </a:t>
              </a:r>
              <a:r>
                <a:rPr lang="pt-BR" altLang="pt-BR" sz="1600">
                  <a:sym typeface="Symbol" pitchFamily="18" charset="2"/>
                </a:rPr>
                <a:t> 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P</a:t>
              </a:r>
              <a:r>
                <a:rPr lang="pt-BR" altLang="pt-BR" sz="1600">
                  <a:latin typeface="Times New Roman" charset="0"/>
                </a:rPr>
                <a:t>(|</a:t>
              </a:r>
              <a:r>
                <a:rPr lang="pt-BR" altLang="pt-BR" sz="1600" i="1">
                  <a:latin typeface="Times New Roman" charset="0"/>
                </a:rPr>
                <a:t>t|</a:t>
              </a:r>
              <a:r>
                <a:rPr lang="pt-BR" altLang="pt-BR" sz="1600">
                  <a:latin typeface="Times New Roman" charset="0"/>
                </a:rPr>
                <a:t> &gt; </a:t>
              </a:r>
              <a:r>
                <a:rPr lang="pt-BR" altLang="pt-BR" sz="1600" i="1">
                  <a:latin typeface="Times New Roman" charset="0"/>
                </a:rPr>
                <a:t>t</a:t>
              </a:r>
              <a:r>
                <a:rPr lang="pt-BR" altLang="pt-BR" sz="1600" i="1" baseline="-25000">
                  <a:latin typeface="Times New Roman" charset="0"/>
                </a:rPr>
                <a:t>crít</a:t>
              </a:r>
              <a:r>
                <a:rPr lang="pt-BR" altLang="pt-BR" sz="1600">
                  <a:latin typeface="Times New Roman" charset="0"/>
                </a:rPr>
                <a:t>) = </a:t>
              </a:r>
              <a:r>
                <a:rPr lang="pt-BR" altLang="pt-BR" sz="1600" i="1">
                  <a:sym typeface="Symbol" pitchFamily="18" charset="2"/>
                </a:rPr>
                <a:t></a:t>
              </a:r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BDE822-9A85-4905-A9E5-7E00209CEEAB}" type="slidenum">
              <a:rPr lang="pt-BR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5" grpId="0"/>
      <p:bldP spid="4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250825" y="1512888"/>
            <a:ext cx="86645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Exemplo: duas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quaisquer têm distribuições normais com médias e variâncias desconhecidas. Retira-se uma amostra de cada população e calcula-se a média e a variância para cada amostra. Teste a hipótese de que as médias populacionais não diferem significativamente a 5% entre si, considerando que: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 de Hipótese para </a:t>
            </a:r>
            <a:r>
              <a:rPr lang="pt-BR" i="1" dirty="0">
                <a:sym typeface="Symbol" pitchFamily="18" charset="2"/>
              </a:rPr>
              <a:t></a:t>
            </a:r>
            <a:r>
              <a:rPr lang="pt-BR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pt-BR" dirty="0">
                <a:latin typeface="Times New Roman" pitchFamily="18" charset="0"/>
                <a:sym typeface="Symbol" pitchFamily="18" charset="2"/>
              </a:rPr>
              <a:t> =</a:t>
            </a:r>
            <a:r>
              <a:rPr lang="pt-BR" i="1" dirty="0">
                <a:sym typeface="Symbol" pitchFamily="18" charset="2"/>
              </a:rPr>
              <a:t> </a:t>
            </a:r>
            <a:r>
              <a:rPr lang="pt-BR" baseline="-25000" dirty="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2000250" y="3857625"/>
            <a:ext cx="4867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0000"/>
                </a:solidFill>
              </a:rPr>
              <a:t>Usar teste t homocedástico ou heterocedástico?</a:t>
            </a:r>
          </a:p>
        </p:txBody>
      </p:sp>
      <p:grpSp>
        <p:nvGrpSpPr>
          <p:cNvPr id="2" name="Grupo 12"/>
          <p:cNvGrpSpPr>
            <a:grpSpLocks/>
          </p:cNvGrpSpPr>
          <p:nvPr/>
        </p:nvGrpSpPr>
        <p:grpSpPr bwMode="auto">
          <a:xfrm>
            <a:off x="2276475" y="4429125"/>
            <a:ext cx="4867275" cy="344488"/>
            <a:chOff x="2000232" y="4357694"/>
            <a:chExt cx="4867282" cy="344488"/>
          </a:xfrm>
        </p:grpSpPr>
        <p:sp>
          <p:nvSpPr>
            <p:cNvPr id="37896" name="Text Box 19"/>
            <p:cNvSpPr txBox="1">
              <a:spLocks noChangeArrowheads="1"/>
            </p:cNvSpPr>
            <p:nvPr/>
          </p:nvSpPr>
          <p:spPr bwMode="auto">
            <a:xfrm>
              <a:off x="2000232" y="4357694"/>
              <a:ext cx="48672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primeiramente deve-se testar se </a:t>
              </a:r>
            </a:p>
          </p:txBody>
        </p:sp>
        <p:graphicFrame>
          <p:nvGraphicFramePr>
            <p:cNvPr id="37897" name="Object 14"/>
            <p:cNvGraphicFramePr>
              <a:graphicFrameLocks noChangeAspect="1"/>
            </p:cNvGraphicFramePr>
            <p:nvPr/>
          </p:nvGraphicFramePr>
          <p:xfrm>
            <a:off x="5259398" y="4357694"/>
            <a:ext cx="741362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4" name="Equation" r:id="rId3" imgW="520474" imgH="241195" progId="Equation.DSMT4">
                    <p:embed/>
                  </p:oleObj>
                </mc:Choice>
                <mc:Fallback>
                  <p:oleObj name="Equation" r:id="rId3" imgW="520474" imgH="241195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9398" y="4357694"/>
                          <a:ext cx="741362" cy="344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E6384-D95F-40EA-B9F6-DCB04E6E1357}" type="slidenum">
              <a:rPr lang="pt-BR"/>
              <a:pPr>
                <a:defRPr/>
              </a:pPr>
              <a:t>38</a:t>
            </a:fld>
            <a:endParaRPr 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1214438" y="2571750"/>
          <a:ext cx="6078537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5" imgW="4254500" imgH="241300" progId="Equation.DSMT4">
                  <p:embed/>
                </p:oleObj>
              </mc:Choice>
              <mc:Fallback>
                <p:oleObj name="Equation" r:id="rId5" imgW="42545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71750"/>
                        <a:ext cx="6078537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250825" y="1512888"/>
            <a:ext cx="86645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Exemplo: duas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quaisquer têm distribuições normais com médias e variâncias desconhecidas. Retira-se uma amostra de cada população e calculam-se a média e a variância para cada amostra. Teste a hipótese de que as médias populacionais não diferem significativamente a 5% entre si, considerando que:</a:t>
            </a:r>
          </a:p>
        </p:txBody>
      </p:sp>
      <p:graphicFrame>
        <p:nvGraphicFramePr>
          <p:cNvPr id="45059" name="Object 2"/>
          <p:cNvGraphicFramePr>
            <a:graphicFrameLocks noChangeAspect="1"/>
          </p:cNvGraphicFramePr>
          <p:nvPr/>
        </p:nvGraphicFramePr>
        <p:xfrm>
          <a:off x="1214438" y="2571750"/>
          <a:ext cx="6078537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4" name="Equation" r:id="rId3" imgW="4254500" imgH="241300" progId="Equation.DSMT4">
                  <p:embed/>
                </p:oleObj>
              </mc:Choice>
              <mc:Fallback>
                <p:oleObj name="Equation" r:id="rId3" imgW="42545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71750"/>
                        <a:ext cx="6078537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0" name="Group 39"/>
          <p:cNvGrpSpPr>
            <a:grpSpLocks/>
          </p:cNvGrpSpPr>
          <p:nvPr/>
        </p:nvGrpSpPr>
        <p:grpSpPr bwMode="auto">
          <a:xfrm>
            <a:off x="1839913" y="642938"/>
            <a:ext cx="6089650" cy="660400"/>
            <a:chOff x="447" y="3684"/>
            <a:chExt cx="3836" cy="416"/>
          </a:xfrm>
        </p:grpSpPr>
        <p:sp>
          <p:nvSpPr>
            <p:cNvPr id="161825" name="Rectangle 33"/>
            <p:cNvSpPr>
              <a:spLocks noChangeArrowheads="1"/>
            </p:cNvSpPr>
            <p:nvPr/>
          </p:nvSpPr>
          <p:spPr bwMode="auto">
            <a:xfrm>
              <a:off x="447" y="3684"/>
              <a:ext cx="297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BR" sz="3200" kern="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/>
                  <a:ea typeface="+mj-ea"/>
                  <a:cs typeface="+mj-cs"/>
                </a:rPr>
                <a:t>Teste de Hipótese para</a:t>
              </a:r>
              <a:endParaRPr lang="pt-BR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  <a:sym typeface="Symbol" pitchFamily="18" charset="2"/>
              </a:endParaRPr>
            </a:p>
          </p:txBody>
        </p:sp>
        <p:grpSp>
          <p:nvGrpSpPr>
            <p:cNvPr id="45102" name="Group 35"/>
            <p:cNvGrpSpPr>
              <a:grpSpLocks/>
            </p:cNvGrpSpPr>
            <p:nvPr/>
          </p:nvGrpSpPr>
          <p:grpSpPr bwMode="auto">
            <a:xfrm>
              <a:off x="3403" y="3686"/>
              <a:ext cx="880" cy="414"/>
              <a:chOff x="4134" y="422"/>
              <a:chExt cx="880" cy="414"/>
            </a:xfrm>
          </p:grpSpPr>
          <p:graphicFrame>
            <p:nvGraphicFramePr>
              <p:cNvPr id="45103" name="Object 15"/>
              <p:cNvGraphicFramePr>
                <a:graphicFrameLocks noChangeAspect="1"/>
              </p:cNvGraphicFramePr>
              <p:nvPr/>
            </p:nvGraphicFramePr>
            <p:xfrm>
              <a:off x="4140" y="432"/>
              <a:ext cx="874" cy="4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55" name="Equation" r:id="rId5" imgW="520474" imgH="241195" progId="Equation.DSMT4">
                      <p:embed/>
                    </p:oleObj>
                  </mc:Choice>
                  <mc:Fallback>
                    <p:oleObj name="Equation" r:id="rId5" imgW="520474" imgH="241195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0" y="432"/>
                            <a:ext cx="874" cy="4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104" name="Object 16"/>
              <p:cNvGraphicFramePr>
                <a:graphicFrameLocks noChangeAspect="1"/>
              </p:cNvGraphicFramePr>
              <p:nvPr/>
            </p:nvGraphicFramePr>
            <p:xfrm>
              <a:off x="4134" y="422"/>
              <a:ext cx="874" cy="4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56" name="Equation" r:id="rId7" imgW="520474" imgH="241195" progId="Equation.DSMT4">
                      <p:embed/>
                    </p:oleObj>
                  </mc:Choice>
                  <mc:Fallback>
                    <p:oleObj name="Equation" r:id="rId7" imgW="520474" imgH="241195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4" y="422"/>
                            <a:ext cx="874" cy="4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172200" y="5508625"/>
            <a:ext cx="290513" cy="706438"/>
            <a:chOff x="4616" y="3120"/>
            <a:chExt cx="183" cy="445"/>
          </a:xfrm>
        </p:grpSpPr>
        <p:sp>
          <p:nvSpPr>
            <p:cNvPr id="45099" name="Line 26"/>
            <p:cNvSpPr>
              <a:spLocks noChangeShapeType="1"/>
            </p:cNvSpPr>
            <p:nvPr/>
          </p:nvSpPr>
          <p:spPr bwMode="auto">
            <a:xfrm flipV="1">
              <a:off x="4704" y="3120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100" name="Text Box 27"/>
            <p:cNvSpPr txBox="1">
              <a:spLocks noChangeArrowheads="1"/>
            </p:cNvSpPr>
            <p:nvPr/>
          </p:nvSpPr>
          <p:spPr bwMode="auto">
            <a:xfrm>
              <a:off x="4616" y="3353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</a:rPr>
                <a:t>?</a:t>
              </a:r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7921625" y="4405313"/>
            <a:ext cx="757238" cy="601662"/>
            <a:chOff x="4990" y="2339"/>
            <a:chExt cx="477" cy="379"/>
          </a:xfrm>
        </p:grpSpPr>
        <p:sp>
          <p:nvSpPr>
            <p:cNvPr id="45097" name="Line 36"/>
            <p:cNvSpPr>
              <a:spLocks noChangeShapeType="1"/>
            </p:cNvSpPr>
            <p:nvPr/>
          </p:nvSpPr>
          <p:spPr bwMode="auto">
            <a:xfrm flipV="1">
              <a:off x="4990" y="247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45098" name="Object 10"/>
            <p:cNvGraphicFramePr>
              <a:graphicFrameLocks noChangeAspect="1"/>
            </p:cNvGraphicFramePr>
            <p:nvPr/>
          </p:nvGraphicFramePr>
          <p:xfrm>
            <a:off x="5124" y="2339"/>
            <a:ext cx="343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7" name="Equation" r:id="rId9" imgW="380835" imgH="190417" progId="Equation.DSMT4">
                    <p:embed/>
                  </p:oleObj>
                </mc:Choice>
                <mc:Fallback>
                  <p:oleObj name="Equation" r:id="rId9" imgW="380835" imgH="190417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4" y="2339"/>
                          <a:ext cx="343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5529263" y="4405313"/>
            <a:ext cx="701675" cy="601662"/>
            <a:chOff x="3483" y="2339"/>
            <a:chExt cx="442" cy="379"/>
          </a:xfrm>
        </p:grpSpPr>
        <p:sp>
          <p:nvSpPr>
            <p:cNvPr id="45095" name="Line 39"/>
            <p:cNvSpPr>
              <a:spLocks noChangeShapeType="1"/>
            </p:cNvSpPr>
            <p:nvPr/>
          </p:nvSpPr>
          <p:spPr bwMode="auto">
            <a:xfrm flipH="1" flipV="1">
              <a:off x="3733" y="247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45096" name="Object 9"/>
            <p:cNvGraphicFramePr>
              <a:graphicFrameLocks noChangeAspect="1"/>
            </p:cNvGraphicFramePr>
            <p:nvPr/>
          </p:nvGraphicFramePr>
          <p:xfrm>
            <a:off x="3483" y="2339"/>
            <a:ext cx="34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8" name="Equation" r:id="rId11" imgW="380835" imgH="190417" progId="Equation.DSMT4">
                    <p:embed/>
                  </p:oleObj>
                </mc:Choice>
                <mc:Fallback>
                  <p:oleObj name="Equation" r:id="rId11" imgW="380835" imgH="190417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3" y="2339"/>
                          <a:ext cx="342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85" name="Group 56"/>
          <p:cNvGrpSpPr>
            <a:grpSpLocks/>
          </p:cNvGrpSpPr>
          <p:nvPr/>
        </p:nvGrpSpPr>
        <p:grpSpPr bwMode="auto">
          <a:xfrm>
            <a:off x="5959475" y="3270250"/>
            <a:ext cx="2867025" cy="2286000"/>
            <a:chOff x="3754" y="1624"/>
            <a:chExt cx="1806" cy="1440"/>
          </a:xfrm>
        </p:grpSpPr>
        <p:grpSp>
          <p:nvGrpSpPr>
            <p:cNvPr id="45088" name="Group 55"/>
            <p:cNvGrpSpPr>
              <a:grpSpLocks/>
            </p:cNvGrpSpPr>
            <p:nvPr/>
          </p:nvGrpSpPr>
          <p:grpSpPr bwMode="auto">
            <a:xfrm>
              <a:off x="4656" y="1655"/>
              <a:ext cx="454" cy="309"/>
              <a:chOff x="4656" y="1655"/>
              <a:chExt cx="454" cy="309"/>
            </a:xfrm>
          </p:grpSpPr>
          <p:sp>
            <p:nvSpPr>
              <p:cNvPr id="45093" name="Line 44"/>
              <p:cNvSpPr>
                <a:spLocks noChangeShapeType="1"/>
              </p:cNvSpPr>
              <p:nvPr/>
            </p:nvSpPr>
            <p:spPr bwMode="auto">
              <a:xfrm flipH="1">
                <a:off x="4656" y="182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45094" name="Object 8"/>
              <p:cNvGraphicFramePr>
                <a:graphicFrameLocks noChangeAspect="1"/>
              </p:cNvGraphicFramePr>
              <p:nvPr/>
            </p:nvGraphicFramePr>
            <p:xfrm>
              <a:off x="4802" y="1655"/>
              <a:ext cx="30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59" name="Equation" r:id="rId12" imgW="342751" imgH="241195" progId="Equation.DSMT4">
                      <p:embed/>
                    </p:oleObj>
                  </mc:Choice>
                  <mc:Fallback>
                    <p:oleObj name="Equation" r:id="rId12" imgW="342751" imgH="241195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2" y="1655"/>
                            <a:ext cx="308" cy="21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5089" name="Freeform 46"/>
            <p:cNvSpPr>
              <a:spLocks/>
            </p:cNvSpPr>
            <p:nvPr/>
          </p:nvSpPr>
          <p:spPr bwMode="auto">
            <a:xfrm>
              <a:off x="3844" y="1624"/>
              <a:ext cx="1716" cy="1207"/>
            </a:xfrm>
            <a:custGeom>
              <a:avLst/>
              <a:gdLst>
                <a:gd name="T0" fmla="*/ 0 w 1104"/>
                <a:gd name="T1" fmla="*/ 0 h 768"/>
                <a:gd name="T2" fmla="*/ 0 w 1104"/>
                <a:gd name="T3" fmla="*/ 2147483647 h 768"/>
                <a:gd name="T4" fmla="*/ 2147483647 w 1104"/>
                <a:gd name="T5" fmla="*/ 2147483647 h 768"/>
                <a:gd name="T6" fmla="*/ 0 60000 65536"/>
                <a:gd name="T7" fmla="*/ 0 60000 65536"/>
                <a:gd name="T8" fmla="*/ 0 60000 65536"/>
                <a:gd name="T9" fmla="*/ 0 w 1104"/>
                <a:gd name="T10" fmla="*/ 0 h 768"/>
                <a:gd name="T11" fmla="*/ 1104 w 110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68">
                  <a:moveTo>
                    <a:pt x="0" y="0"/>
                  </a:moveTo>
                  <a:lnTo>
                    <a:pt x="0" y="768"/>
                  </a:lnTo>
                  <a:lnTo>
                    <a:pt x="1104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090" name="Freeform 47"/>
            <p:cNvSpPr>
              <a:spLocks/>
            </p:cNvSpPr>
            <p:nvPr/>
          </p:nvSpPr>
          <p:spPr bwMode="auto">
            <a:xfrm>
              <a:off x="3838" y="1858"/>
              <a:ext cx="1607" cy="1014"/>
            </a:xfrm>
            <a:custGeom>
              <a:avLst/>
              <a:gdLst>
                <a:gd name="T0" fmla="*/ 0 w 1034"/>
                <a:gd name="T1" fmla="*/ 2147483647 h 645"/>
                <a:gd name="T2" fmla="*/ 2147483647 w 1034"/>
                <a:gd name="T3" fmla="*/ 224221358 h 645"/>
                <a:gd name="T4" fmla="*/ 2147483647 w 1034"/>
                <a:gd name="T5" fmla="*/ 2147483647 h 645"/>
                <a:gd name="T6" fmla="*/ 2147483647 w 1034"/>
                <a:gd name="T7" fmla="*/ 2147483647 h 6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4"/>
                <a:gd name="T13" fmla="*/ 0 h 645"/>
                <a:gd name="T14" fmla="*/ 1034 w 1034"/>
                <a:gd name="T15" fmla="*/ 645 h 6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4" h="645">
                  <a:moveTo>
                    <a:pt x="0" y="617"/>
                  </a:moveTo>
                  <a:cubicBezTo>
                    <a:pt x="46" y="516"/>
                    <a:pt x="145" y="24"/>
                    <a:pt x="274" y="12"/>
                  </a:cubicBezTo>
                  <a:cubicBezTo>
                    <a:pt x="403" y="0"/>
                    <a:pt x="646" y="445"/>
                    <a:pt x="773" y="545"/>
                  </a:cubicBezTo>
                  <a:cubicBezTo>
                    <a:pt x="900" y="645"/>
                    <a:pt x="980" y="600"/>
                    <a:pt x="1034" y="614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091" name="Text Box 48"/>
            <p:cNvSpPr txBox="1">
              <a:spLocks noChangeArrowheads="1"/>
            </p:cNvSpPr>
            <p:nvPr/>
          </p:nvSpPr>
          <p:spPr bwMode="auto">
            <a:xfrm>
              <a:off x="3754" y="285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0</a:t>
              </a:r>
            </a:p>
          </p:txBody>
        </p:sp>
        <p:sp>
          <p:nvSpPr>
            <p:cNvPr id="45092" name="Text Box 49"/>
            <p:cNvSpPr txBox="1">
              <a:spLocks noChangeArrowheads="1"/>
            </p:cNvSpPr>
            <p:nvPr/>
          </p:nvSpPr>
          <p:spPr bwMode="auto">
            <a:xfrm>
              <a:off x="5230" y="2809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Times New Roman" charset="0"/>
                </a:rPr>
                <a:t>+</a:t>
              </a:r>
              <a:r>
                <a:rPr lang="pt-BR" altLang="pt-BR" sz="180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800">
                <a:latin typeface="Times New Roman" charset="0"/>
              </a:endParaRPr>
            </a:p>
          </p:txBody>
        </p:sp>
      </p:grp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7588250" y="5508625"/>
            <a:ext cx="290513" cy="706438"/>
            <a:chOff x="4616" y="3120"/>
            <a:chExt cx="183" cy="445"/>
          </a:xfrm>
        </p:grpSpPr>
        <p:sp>
          <p:nvSpPr>
            <p:cNvPr id="45083" name="Line 59"/>
            <p:cNvSpPr>
              <a:spLocks noChangeShapeType="1"/>
            </p:cNvSpPr>
            <p:nvPr/>
          </p:nvSpPr>
          <p:spPr bwMode="auto">
            <a:xfrm flipV="1">
              <a:off x="4704" y="3120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084" name="Text Box 60"/>
            <p:cNvSpPr txBox="1">
              <a:spLocks noChangeArrowheads="1"/>
            </p:cNvSpPr>
            <p:nvPr/>
          </p:nvSpPr>
          <p:spPr bwMode="auto">
            <a:xfrm>
              <a:off x="4616" y="3353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</a:rPr>
                <a:t>?</a:t>
              </a:r>
            </a:p>
          </p:txBody>
        </p:sp>
      </p:grp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704850" y="454025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é verdadeira, então</a:t>
            </a:r>
          </a:p>
        </p:txBody>
      </p:sp>
      <p:sp>
        <p:nvSpPr>
          <p:cNvPr id="38" name="Text Box 62"/>
          <p:cNvSpPr txBox="1">
            <a:spLocks noChangeArrowheads="1"/>
          </p:cNvSpPr>
          <p:nvPr/>
        </p:nvSpPr>
        <p:spPr bwMode="auto">
          <a:xfrm>
            <a:off x="704850" y="551180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Região Crítica:</a:t>
            </a:r>
          </a:p>
        </p:txBody>
      </p:sp>
      <p:graphicFrame>
        <p:nvGraphicFramePr>
          <p:cNvPr id="41" name="Object 11"/>
          <p:cNvGraphicFramePr>
            <a:graphicFrameLocks noChangeAspect="1"/>
          </p:cNvGraphicFramePr>
          <p:nvPr/>
        </p:nvGraphicFramePr>
        <p:xfrm>
          <a:off x="890588" y="3865563"/>
          <a:ext cx="13858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0" name="Equation" r:id="rId14" imgW="965200" imgH="457200" progId="Equation.DSMT4">
                  <p:embed/>
                </p:oleObj>
              </mc:Choice>
              <mc:Fallback>
                <p:oleObj name="Equation" r:id="rId14" imgW="9652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3865563"/>
                        <a:ext cx="13858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2"/>
          <p:cNvGraphicFramePr>
            <a:graphicFrameLocks noChangeAspect="1"/>
          </p:cNvGraphicFramePr>
          <p:nvPr/>
        </p:nvGraphicFramePr>
        <p:xfrm>
          <a:off x="877888" y="4870450"/>
          <a:ext cx="15509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1" name="Equation" r:id="rId16" imgW="1079500" imgH="457200" progId="Equation.DSMT4">
                  <p:embed/>
                </p:oleObj>
              </mc:Choice>
              <mc:Fallback>
                <p:oleObj name="Equation" r:id="rId16" imgW="107950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4870450"/>
                        <a:ext cx="15509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upo 45"/>
          <p:cNvGrpSpPr>
            <a:grpSpLocks/>
          </p:cNvGrpSpPr>
          <p:nvPr/>
        </p:nvGrpSpPr>
        <p:grpSpPr bwMode="auto">
          <a:xfrm>
            <a:off x="642938" y="2880636"/>
            <a:ext cx="3124200" cy="954767"/>
            <a:chOff x="642910" y="2880657"/>
            <a:chExt cx="3124200" cy="954393"/>
          </a:xfrm>
        </p:grpSpPr>
        <p:sp>
          <p:nvSpPr>
            <p:cNvPr id="45081" name="Text Box 51"/>
            <p:cNvSpPr txBox="1">
              <a:spLocks noChangeArrowheads="1"/>
            </p:cNvSpPr>
            <p:nvPr/>
          </p:nvSpPr>
          <p:spPr bwMode="auto">
            <a:xfrm>
              <a:off x="642910" y="2880657"/>
              <a:ext cx="3124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Hipóteses</a:t>
              </a:r>
            </a:p>
          </p:txBody>
        </p:sp>
        <p:graphicFrame>
          <p:nvGraphicFramePr>
            <p:cNvPr id="45082" name="Object 14"/>
            <p:cNvGraphicFramePr>
              <a:graphicFrameLocks noChangeAspect="1"/>
            </p:cNvGraphicFramePr>
            <p:nvPr/>
          </p:nvGraphicFramePr>
          <p:xfrm>
            <a:off x="830942" y="3146075"/>
            <a:ext cx="2405063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2" name="Equation" r:id="rId18" imgW="1688367" imgH="482391" progId="Equation.DSMT4">
                    <p:embed/>
                  </p:oleObj>
                </mc:Choice>
                <mc:Fallback>
                  <p:oleObj name="Equation" r:id="rId18" imgW="1688367" imgH="482391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942" y="3146075"/>
                          <a:ext cx="2405063" cy="688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6BC7B-EC9F-416F-A77D-81965EE15E9A}" type="slidenum">
              <a:rPr lang="pt-BR"/>
              <a:pPr>
                <a:defRPr/>
              </a:pPr>
              <a:t>39</a:t>
            </a:fld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6192092" y="3663950"/>
            <a:ext cx="1692276" cy="1864835"/>
            <a:chOff x="6192092" y="3663950"/>
            <a:chExt cx="1692276" cy="1864835"/>
          </a:xfrm>
        </p:grpSpPr>
        <p:sp>
          <p:nvSpPr>
            <p:cNvPr id="19" name="Freeform 41"/>
            <p:cNvSpPr>
              <a:spLocks/>
            </p:cNvSpPr>
            <p:nvPr/>
          </p:nvSpPr>
          <p:spPr bwMode="auto">
            <a:xfrm>
              <a:off x="6324600" y="3663950"/>
              <a:ext cx="1433513" cy="1517650"/>
            </a:xfrm>
            <a:custGeom>
              <a:avLst/>
              <a:gdLst>
                <a:gd name="T0" fmla="*/ 0 w 581"/>
                <a:gd name="T1" fmla="*/ 2147483647 h 608"/>
                <a:gd name="T2" fmla="*/ 0 w 581"/>
                <a:gd name="T3" fmla="*/ 2147483647 h 608"/>
                <a:gd name="T4" fmla="*/ 2147483647 w 581"/>
                <a:gd name="T5" fmla="*/ 2147483647 h 608"/>
                <a:gd name="T6" fmla="*/ 2147483647 w 581"/>
                <a:gd name="T7" fmla="*/ 2147483647 h 608"/>
                <a:gd name="T8" fmla="*/ 2147483647 w 581"/>
                <a:gd name="T9" fmla="*/ 2147483647 h 608"/>
                <a:gd name="T10" fmla="*/ 2147483647 w 581"/>
                <a:gd name="T11" fmla="*/ 2147483647 h 608"/>
                <a:gd name="T12" fmla="*/ 2147483647 w 581"/>
                <a:gd name="T13" fmla="*/ 2147483647 h 608"/>
                <a:gd name="T14" fmla="*/ 2147483647 w 581"/>
                <a:gd name="T15" fmla="*/ 2147483647 h 608"/>
                <a:gd name="T16" fmla="*/ 2147483647 w 581"/>
                <a:gd name="T17" fmla="*/ 0 h 608"/>
                <a:gd name="T18" fmla="*/ 2147483647 w 581"/>
                <a:gd name="T19" fmla="*/ 2147483647 h 608"/>
                <a:gd name="T20" fmla="*/ 2147483647 w 581"/>
                <a:gd name="T21" fmla="*/ 2147483647 h 608"/>
                <a:gd name="T22" fmla="*/ 2147483647 w 581"/>
                <a:gd name="T23" fmla="*/ 2147483647 h 608"/>
                <a:gd name="T24" fmla="*/ 2147483647 w 581"/>
                <a:gd name="T25" fmla="*/ 2147483647 h 608"/>
                <a:gd name="T26" fmla="*/ 2147483647 w 581"/>
                <a:gd name="T27" fmla="*/ 2147483647 h 608"/>
                <a:gd name="T28" fmla="*/ 2147483647 w 581"/>
                <a:gd name="T29" fmla="*/ 2147483647 h 608"/>
                <a:gd name="T30" fmla="*/ 2147483647 w 581"/>
                <a:gd name="T31" fmla="*/ 2147483647 h 608"/>
                <a:gd name="T32" fmla="*/ 2147483647 w 581"/>
                <a:gd name="T33" fmla="*/ 2147483647 h 608"/>
                <a:gd name="T34" fmla="*/ 2147483647 w 581"/>
                <a:gd name="T35" fmla="*/ 2147483647 h 608"/>
                <a:gd name="T36" fmla="*/ 2147483647 w 581"/>
                <a:gd name="T37" fmla="*/ 2147483647 h 608"/>
                <a:gd name="T38" fmla="*/ 0 w 581"/>
                <a:gd name="T39" fmla="*/ 2147483647 h 60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81"/>
                <a:gd name="T61" fmla="*/ 0 h 608"/>
                <a:gd name="T62" fmla="*/ 581 w 581"/>
                <a:gd name="T63" fmla="*/ 608 h 60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81" h="608">
                  <a:moveTo>
                    <a:pt x="0" y="608"/>
                  </a:moveTo>
                  <a:lnTo>
                    <a:pt x="0" y="305"/>
                  </a:lnTo>
                  <a:lnTo>
                    <a:pt x="24" y="238"/>
                  </a:lnTo>
                  <a:lnTo>
                    <a:pt x="50" y="171"/>
                  </a:lnTo>
                  <a:lnTo>
                    <a:pt x="70" y="118"/>
                  </a:lnTo>
                  <a:lnTo>
                    <a:pt x="103" y="68"/>
                  </a:lnTo>
                  <a:lnTo>
                    <a:pt x="127" y="32"/>
                  </a:lnTo>
                  <a:lnTo>
                    <a:pt x="166" y="5"/>
                  </a:lnTo>
                  <a:lnTo>
                    <a:pt x="199" y="0"/>
                  </a:lnTo>
                  <a:lnTo>
                    <a:pt x="233" y="20"/>
                  </a:lnTo>
                  <a:lnTo>
                    <a:pt x="269" y="46"/>
                  </a:lnTo>
                  <a:lnTo>
                    <a:pt x="310" y="80"/>
                  </a:lnTo>
                  <a:lnTo>
                    <a:pt x="355" y="135"/>
                  </a:lnTo>
                  <a:lnTo>
                    <a:pt x="401" y="188"/>
                  </a:lnTo>
                  <a:lnTo>
                    <a:pt x="444" y="248"/>
                  </a:lnTo>
                  <a:lnTo>
                    <a:pt x="499" y="320"/>
                  </a:lnTo>
                  <a:lnTo>
                    <a:pt x="557" y="394"/>
                  </a:lnTo>
                  <a:lnTo>
                    <a:pt x="581" y="430"/>
                  </a:lnTo>
                  <a:lnTo>
                    <a:pt x="581" y="608"/>
                  </a:lnTo>
                  <a:lnTo>
                    <a:pt x="0" y="60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4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0736909"/>
                </p:ext>
              </p:extLst>
            </p:nvPr>
          </p:nvGraphicFramePr>
          <p:xfrm>
            <a:off x="6192092" y="5200172"/>
            <a:ext cx="254000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3" name="Equation" r:id="rId20" imgW="177646" imgH="228402" progId="Equation.DSMT4">
                    <p:embed/>
                  </p:oleObj>
                </mc:Choice>
                <mc:Fallback>
                  <p:oleObj name="Equation" r:id="rId20" imgW="177646" imgH="2284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2092" y="5200172"/>
                          <a:ext cx="254000" cy="328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7926175"/>
                </p:ext>
              </p:extLst>
            </p:nvPr>
          </p:nvGraphicFramePr>
          <p:xfrm>
            <a:off x="7628780" y="5200172"/>
            <a:ext cx="255588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4" name="Equation" r:id="rId22" imgW="177646" imgH="228402" progId="Equation.DSMT4">
                    <p:embed/>
                  </p:oleObj>
                </mc:Choice>
                <mc:Fallback>
                  <p:oleObj name="Equation" r:id="rId22" imgW="177646" imgH="2284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8780" y="5200172"/>
                          <a:ext cx="255588" cy="328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705712"/>
              </p:ext>
            </p:extLst>
          </p:nvPr>
        </p:nvGraphicFramePr>
        <p:xfrm>
          <a:off x="6711950" y="4489450"/>
          <a:ext cx="471488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5" name="Equation" r:id="rId24" imgW="329914" imgH="177646" progId="Equation.DSMT4">
                  <p:embed/>
                </p:oleObj>
              </mc:Choice>
              <mc:Fallback>
                <p:oleObj name="Equation" r:id="rId24" imgW="329914" imgH="1776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4489450"/>
                        <a:ext cx="471488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259345"/>
              </p:ext>
            </p:extLst>
          </p:nvPr>
        </p:nvGraphicFramePr>
        <p:xfrm>
          <a:off x="6115050" y="5940425"/>
          <a:ext cx="47307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6" name="Equation" r:id="rId26" imgW="330120" imgH="203040" progId="Equation.DSMT4">
                  <p:embed/>
                </p:oleObj>
              </mc:Choice>
              <mc:Fallback>
                <p:oleObj name="Equation" r:id="rId26" imgW="330120" imgH="203040" progId="Equation.DSMT4">
                  <p:embed/>
                  <p:pic>
                    <p:nvPicPr>
                      <p:cNvPr id="0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5940425"/>
                        <a:ext cx="473075" cy="287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381921"/>
              </p:ext>
            </p:extLst>
          </p:nvPr>
        </p:nvGraphicFramePr>
        <p:xfrm>
          <a:off x="7564438" y="5940425"/>
          <a:ext cx="436562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7" name="Equation" r:id="rId28" imgW="304668" imgH="190417" progId="Equation.DSMT4">
                  <p:embed/>
                </p:oleObj>
              </mc:Choice>
              <mc:Fallback>
                <p:oleObj name="Equation" r:id="rId28" imgW="304668" imgH="190417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438" y="5940425"/>
                        <a:ext cx="436562" cy="269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64"/>
          <p:cNvSpPr txBox="1">
            <a:spLocks noChangeArrowheads="1"/>
          </p:cNvSpPr>
          <p:nvPr/>
        </p:nvSpPr>
        <p:spPr bwMode="auto">
          <a:xfrm>
            <a:off x="1009650" y="5848350"/>
            <a:ext cx="5305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aceito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se </a:t>
            </a:r>
            <a:r>
              <a:rPr lang="pt-BR" altLang="pt-BR" sz="1600" dirty="0">
                <a:latin typeface="Times New Roman" charset="0"/>
              </a:rPr>
              <a:t>0,47 &lt; </a:t>
            </a:r>
            <a:r>
              <a:rPr lang="pt-BR" altLang="pt-BR" sz="1600" i="1" dirty="0">
                <a:latin typeface="Times New Roman" charset="0"/>
              </a:rPr>
              <a:t>F</a:t>
            </a:r>
            <a:r>
              <a:rPr lang="pt-BR" altLang="pt-BR" sz="1600" dirty="0">
                <a:latin typeface="Times New Roman" charset="0"/>
              </a:rPr>
              <a:t> &lt; 1,99</a:t>
            </a:r>
            <a:endParaRPr lang="pt-BR" altLang="pt-BR" sz="1600" i="1" baseline="-25000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rejeito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caso contrário</a:t>
            </a:r>
            <a:endParaRPr lang="pt-BR" altLang="pt-BR" sz="1600" i="1" dirty="0">
              <a:sym typeface="Symbol" pitchFamily="18" charset="2"/>
            </a:endParaRPr>
          </a:p>
        </p:txBody>
      </p:sp>
      <p:graphicFrame>
        <p:nvGraphicFramePr>
          <p:cNvPr id="52" name="Object 13"/>
          <p:cNvGraphicFramePr>
            <a:graphicFrameLocks noChangeAspect="1"/>
          </p:cNvGraphicFramePr>
          <p:nvPr/>
        </p:nvGraphicFramePr>
        <p:xfrm>
          <a:off x="2571750" y="4897438"/>
          <a:ext cx="167957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8" name="Equation" r:id="rId30" imgW="1168400" imgH="419100" progId="Equation.DSMT4">
                  <p:embed/>
                </p:oleObj>
              </mc:Choice>
              <mc:Fallback>
                <p:oleObj name="Equation" r:id="rId30" imgW="1168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897438"/>
                        <a:ext cx="167957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upo 49"/>
          <p:cNvGrpSpPr>
            <a:grpSpLocks/>
          </p:cNvGrpSpPr>
          <p:nvPr/>
        </p:nvGrpSpPr>
        <p:grpSpPr bwMode="auto">
          <a:xfrm>
            <a:off x="704850" y="6483350"/>
            <a:ext cx="8224838" cy="352425"/>
            <a:chOff x="704822" y="6483340"/>
            <a:chExt cx="8224896" cy="352082"/>
          </a:xfrm>
        </p:grpSpPr>
        <p:sp>
          <p:nvSpPr>
            <p:cNvPr id="54" name="Text Box 65"/>
            <p:cNvSpPr txBox="1">
              <a:spLocks noChangeArrowheads="1"/>
            </p:cNvSpPr>
            <p:nvPr/>
          </p:nvSpPr>
          <p:spPr bwMode="auto">
            <a:xfrm>
              <a:off x="704822" y="6483340"/>
              <a:ext cx="82248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Conclusão: Aceito </a:t>
              </a:r>
              <a:r>
                <a:rPr lang="pt-BR" altLang="pt-BR" sz="1600" dirty="0">
                  <a:latin typeface="Times New Roman" charset="0"/>
                </a:rPr>
                <a:t>H</a:t>
              </a:r>
              <a:r>
                <a:rPr lang="pt-BR" altLang="pt-BR" sz="1600" baseline="-25000" dirty="0">
                  <a:latin typeface="Times New Roman" charset="0"/>
                </a:rPr>
                <a:t>0</a:t>
              </a:r>
              <a:r>
                <a:rPr lang="pt-BR" altLang="pt-BR" sz="1600" dirty="0"/>
                <a:t>, ou seja, não há razões para discordar que, a 5%,</a:t>
              </a:r>
            </a:p>
          </p:txBody>
        </p:sp>
        <p:graphicFrame>
          <p:nvGraphicFramePr>
            <p:cNvPr id="55" name="Object 18"/>
            <p:cNvGraphicFramePr>
              <a:graphicFrameLocks noChangeAspect="1"/>
            </p:cNvGraphicFramePr>
            <p:nvPr/>
          </p:nvGraphicFramePr>
          <p:xfrm>
            <a:off x="7418231" y="6490934"/>
            <a:ext cx="741362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9" name="Equation" r:id="rId32" imgW="520474" imgH="241195" progId="Equation.DSMT4">
                    <p:embed/>
                  </p:oleObj>
                </mc:Choice>
                <mc:Fallback>
                  <p:oleObj name="Equation" r:id="rId32" imgW="520474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8231" y="6490934"/>
                          <a:ext cx="741362" cy="344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upo 8"/>
          <p:cNvGrpSpPr/>
          <p:nvPr/>
        </p:nvGrpSpPr>
        <p:grpSpPr>
          <a:xfrm>
            <a:off x="2239509" y="3466647"/>
            <a:ext cx="3528161" cy="830997"/>
            <a:chOff x="2239509" y="3466647"/>
            <a:chExt cx="3528161" cy="830997"/>
          </a:xfrm>
        </p:grpSpPr>
        <p:sp>
          <p:nvSpPr>
            <p:cNvPr id="56" name="AutoShape 173"/>
            <p:cNvSpPr>
              <a:spLocks noChangeArrowheads="1"/>
            </p:cNvSpPr>
            <p:nvPr/>
          </p:nvSpPr>
          <p:spPr bwMode="auto">
            <a:xfrm>
              <a:off x="2239509" y="3549650"/>
              <a:ext cx="533400" cy="228600"/>
            </a:xfrm>
            <a:prstGeom prst="leftArrow">
              <a:avLst>
                <a:gd name="adj1" fmla="val 50000"/>
                <a:gd name="adj2" fmla="val 58333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57" name="Text Box 62"/>
            <p:cNvSpPr txBox="1">
              <a:spLocks noChangeArrowheads="1"/>
            </p:cNvSpPr>
            <p:nvPr/>
          </p:nvSpPr>
          <p:spPr bwMode="auto">
            <a:xfrm>
              <a:off x="2846388" y="3466647"/>
              <a:ext cx="2921282" cy="83099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Sempre bilateral se o propósito é apenas escolher qual teste t utilizar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utoUpdateAnimBg="0"/>
      <p:bldP spid="5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3"/>
          <p:cNvGrpSpPr>
            <a:grpSpLocks/>
          </p:cNvGrpSpPr>
          <p:nvPr/>
        </p:nvGrpSpPr>
        <p:grpSpPr bwMode="auto">
          <a:xfrm>
            <a:off x="250825" y="1511301"/>
            <a:ext cx="8664575" cy="585788"/>
            <a:chOff x="158" y="952"/>
            <a:chExt cx="5458" cy="369"/>
          </a:xfrm>
        </p:grpSpPr>
        <p:sp>
          <p:nvSpPr>
            <p:cNvPr id="5151" name="Text Box 4"/>
            <p:cNvSpPr txBox="1">
              <a:spLocks noChangeArrowheads="1"/>
            </p:cNvSpPr>
            <p:nvPr/>
          </p:nvSpPr>
          <p:spPr bwMode="auto">
            <a:xfrm>
              <a:off x="158" y="953"/>
              <a:ext cx="545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5763" indent="-385763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Uma amostra de 25 valores foi selecionada, chegando a uma média amostral     igual a 11,3. Poderia esta média amostral ter sido obtida de uma população com média </a:t>
              </a:r>
              <a:r>
                <a:rPr lang="pt-BR" altLang="pt-BR" sz="1600" i="1" dirty="0">
                  <a:sym typeface="Symbol" pitchFamily="18" charset="2"/>
                </a:rPr>
                <a:t></a:t>
              </a:r>
              <a:r>
                <a:rPr lang="pt-BR" altLang="pt-BR" sz="1600" dirty="0">
                  <a:sym typeface="Symbol" pitchFamily="18" charset="2"/>
                </a:rPr>
                <a:t> </a:t>
              </a:r>
              <a:r>
                <a:rPr lang="pt-BR" altLang="pt-BR" sz="1600" dirty="0">
                  <a:latin typeface="Times New Roman" charset="0"/>
                  <a:cs typeface="Times New Roman" charset="0"/>
                  <a:sym typeface="Symbol" pitchFamily="18" charset="2"/>
                </a:rPr>
                <a:t>= 10</a:t>
              </a:r>
              <a:r>
                <a:rPr lang="pt-BR" altLang="pt-BR" sz="1600" dirty="0"/>
                <a:t>? </a:t>
              </a:r>
            </a:p>
          </p:txBody>
        </p:sp>
        <p:graphicFrame>
          <p:nvGraphicFramePr>
            <p:cNvPr id="5152" name="Object 5"/>
            <p:cNvGraphicFramePr>
              <a:graphicFrameLocks noChangeAspect="1"/>
            </p:cNvGraphicFramePr>
            <p:nvPr/>
          </p:nvGraphicFramePr>
          <p:xfrm>
            <a:off x="4700" y="952"/>
            <a:ext cx="160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Equation" r:id="rId4" imgW="177646" imgH="190335" progId="Equation.DSMT4">
                    <p:embed/>
                  </p:oleObj>
                </mc:Choice>
                <mc:Fallback>
                  <p:oleObj name="Equation" r:id="rId4" imgW="177646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" y="952"/>
                          <a:ext cx="160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357188" y="2401888"/>
            <a:ext cx="3124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Hipóteses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</a:rPr>
              <a:t>   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>
                <a:latin typeface="Times New Roman" charset="0"/>
              </a:rPr>
              <a:t> :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  <a:sym typeface="Symbol" pitchFamily="18" charset="2"/>
              </a:rPr>
              <a:t>   H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 dirty="0">
                <a:sym typeface="Symbol" pitchFamily="18" charset="2"/>
              </a:rPr>
              <a:t>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 10</a:t>
            </a:r>
          </a:p>
        </p:txBody>
      </p:sp>
      <p:graphicFrame>
        <p:nvGraphicFramePr>
          <p:cNvPr id="11" name="Object 53"/>
          <p:cNvGraphicFramePr>
            <a:graphicFrameLocks noChangeAspect="1"/>
          </p:cNvGraphicFramePr>
          <p:nvPr/>
        </p:nvGraphicFramePr>
        <p:xfrm>
          <a:off x="581025" y="3259138"/>
          <a:ext cx="9429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6" imgW="660113" imgH="622030" progId="Equation.DSMT4">
                  <p:embed/>
                </p:oleObj>
              </mc:Choice>
              <mc:Fallback>
                <p:oleObj name="Equation" r:id="rId6" imgW="660113" imgH="6220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3259138"/>
                        <a:ext cx="94297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7"/>
          <p:cNvSpPr txBox="1">
            <a:spLocks noChangeArrowheads="1"/>
          </p:cNvSpPr>
          <p:nvPr/>
        </p:nvSpPr>
        <p:spPr bwMode="auto">
          <a:xfrm>
            <a:off x="357188" y="4062413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é verdadeira, então</a:t>
            </a:r>
          </a:p>
        </p:txBody>
      </p:sp>
      <p:graphicFrame>
        <p:nvGraphicFramePr>
          <p:cNvPr id="13" name="Object 58"/>
          <p:cNvGraphicFramePr>
            <a:graphicFrameLocks noChangeAspect="1"/>
          </p:cNvGraphicFramePr>
          <p:nvPr/>
        </p:nvGraphicFramePr>
        <p:xfrm>
          <a:off x="571500" y="4349750"/>
          <a:ext cx="17970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8" imgW="1257300" imgH="622300" progId="Equation.DSMT4">
                  <p:embed/>
                </p:oleObj>
              </mc:Choice>
              <mc:Fallback>
                <p:oleObj name="Equation" r:id="rId8" imgW="12573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349750"/>
                        <a:ext cx="179705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79"/>
          <p:cNvSpPr txBox="1">
            <a:spLocks noChangeArrowheads="1"/>
          </p:cNvSpPr>
          <p:nvPr/>
        </p:nvSpPr>
        <p:spPr bwMode="auto">
          <a:xfrm>
            <a:off x="1555750" y="2643188"/>
            <a:ext cx="2230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(hipótese nula)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(hipótese alternativa)</a:t>
            </a:r>
          </a:p>
        </p:txBody>
      </p:sp>
      <p:graphicFrame>
        <p:nvGraphicFramePr>
          <p:cNvPr id="15" name="Object 83"/>
          <p:cNvGraphicFramePr>
            <a:graphicFrameLocks noChangeAspect="1"/>
          </p:cNvGraphicFramePr>
          <p:nvPr/>
        </p:nvGraphicFramePr>
        <p:xfrm>
          <a:off x="1552575" y="3430588"/>
          <a:ext cx="8350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10" imgW="583947" imgH="203112" progId="Equation.DSMT4">
                  <p:embed/>
                </p:oleObj>
              </mc:Choice>
              <mc:Fallback>
                <p:oleObj name="Equation" r:id="rId10" imgW="5839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3430588"/>
                        <a:ext cx="8350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7146925" y="4240213"/>
            <a:ext cx="815975" cy="1366837"/>
            <a:chOff x="3836" y="3191"/>
            <a:chExt cx="514" cy="861"/>
          </a:xfrm>
        </p:grpSpPr>
        <p:sp>
          <p:nvSpPr>
            <p:cNvPr id="5149" name="Line 45"/>
            <p:cNvSpPr>
              <a:spLocks noChangeShapeType="1"/>
            </p:cNvSpPr>
            <p:nvPr/>
          </p:nvSpPr>
          <p:spPr bwMode="auto">
            <a:xfrm flipV="1">
              <a:off x="4085" y="3191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50" name="Text Box 46"/>
            <p:cNvSpPr txBox="1">
              <a:spLocks noChangeArrowheads="1"/>
            </p:cNvSpPr>
            <p:nvPr/>
          </p:nvSpPr>
          <p:spPr bwMode="auto">
            <a:xfrm>
              <a:off x="3836" y="3529"/>
              <a:ext cx="51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z</a:t>
              </a:r>
              <a:r>
                <a:rPr lang="pt-BR" altLang="pt-BR" sz="1600">
                  <a:latin typeface="Times New Roman" charset="0"/>
                </a:rPr>
                <a:t> &gt;&gt;&gt; 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>
                  <a:latin typeface="Times New Roman" charset="0"/>
                </a:rPr>
                <a:t>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falsa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876800" y="2146300"/>
            <a:ext cx="3217863" cy="2154238"/>
            <a:chOff x="2988" y="1824"/>
            <a:chExt cx="2579" cy="1728"/>
          </a:xfrm>
        </p:grpSpPr>
        <p:grpSp>
          <p:nvGrpSpPr>
            <p:cNvPr id="5141" name="Group 23"/>
            <p:cNvGrpSpPr>
              <a:grpSpLocks/>
            </p:cNvGrpSpPr>
            <p:nvPr/>
          </p:nvGrpSpPr>
          <p:grpSpPr bwMode="auto">
            <a:xfrm>
              <a:off x="2988" y="1872"/>
              <a:ext cx="2579" cy="1680"/>
              <a:chOff x="2988" y="1872"/>
              <a:chExt cx="2579" cy="1680"/>
            </a:xfrm>
          </p:grpSpPr>
          <p:pic>
            <p:nvPicPr>
              <p:cNvPr id="5144" name="Picture 24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026" y="1872"/>
                <a:ext cx="2432" cy="1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45" name="Text Box 25"/>
              <p:cNvSpPr txBox="1">
                <a:spLocks noChangeArrowheads="1"/>
              </p:cNvSpPr>
              <p:nvPr/>
            </p:nvSpPr>
            <p:spPr bwMode="auto">
              <a:xfrm>
                <a:off x="2988" y="3179"/>
                <a:ext cx="340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-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  <p:sp>
            <p:nvSpPr>
              <p:cNvPr id="5146" name="Text Box 26"/>
              <p:cNvSpPr txBox="1">
                <a:spLocks noChangeArrowheads="1"/>
              </p:cNvSpPr>
              <p:nvPr/>
            </p:nvSpPr>
            <p:spPr bwMode="auto">
              <a:xfrm>
                <a:off x="5186" y="3180"/>
                <a:ext cx="381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+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  <p:sp>
            <p:nvSpPr>
              <p:cNvPr id="5147" name="Text Box 27"/>
              <p:cNvSpPr txBox="1">
                <a:spLocks noChangeArrowheads="1"/>
              </p:cNvSpPr>
              <p:nvPr/>
            </p:nvSpPr>
            <p:spPr bwMode="auto">
              <a:xfrm>
                <a:off x="4157" y="3258"/>
                <a:ext cx="239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5148" name="Line 28"/>
              <p:cNvSpPr>
                <a:spLocks noChangeShapeType="1"/>
              </p:cNvSpPr>
              <p:nvPr/>
            </p:nvSpPr>
            <p:spPr bwMode="auto">
              <a:xfrm>
                <a:off x="3024" y="3226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142" name="Line 29"/>
            <p:cNvSpPr>
              <a:spLocks noChangeShapeType="1"/>
            </p:cNvSpPr>
            <p:nvPr/>
          </p:nvSpPr>
          <p:spPr bwMode="auto">
            <a:xfrm flipH="1">
              <a:off x="4512" y="196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5143" name="Object 30"/>
            <p:cNvGraphicFramePr>
              <a:graphicFrameLocks noChangeAspect="1"/>
            </p:cNvGraphicFramePr>
            <p:nvPr/>
          </p:nvGraphicFramePr>
          <p:xfrm>
            <a:off x="4656" y="1824"/>
            <a:ext cx="41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Equation" r:id="rId13" imgW="457002" imgH="203112" progId="Equation.DSMT4">
                    <p:embed/>
                  </p:oleObj>
                </mc:Choice>
                <mc:Fallback>
                  <p:oleObj name="Equation" r:id="rId13" imgW="457002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824"/>
                          <a:ext cx="411" cy="18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881688" y="4240213"/>
            <a:ext cx="1217612" cy="1366837"/>
            <a:chOff x="3705" y="3191"/>
            <a:chExt cx="767" cy="861"/>
          </a:xfrm>
        </p:grpSpPr>
        <p:sp>
          <p:nvSpPr>
            <p:cNvPr id="5139" name="Line 41"/>
            <p:cNvSpPr>
              <a:spLocks noChangeShapeType="1"/>
            </p:cNvSpPr>
            <p:nvPr/>
          </p:nvSpPr>
          <p:spPr bwMode="auto">
            <a:xfrm flipV="1">
              <a:off x="4085" y="3191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40" name="Text Box 42"/>
            <p:cNvSpPr txBox="1">
              <a:spLocks noChangeArrowheads="1"/>
            </p:cNvSpPr>
            <p:nvPr/>
          </p:nvSpPr>
          <p:spPr bwMode="auto">
            <a:xfrm>
              <a:off x="3705" y="3529"/>
              <a:ext cx="76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z</a:t>
              </a:r>
              <a:r>
                <a:rPr lang="pt-BR" altLang="pt-BR" sz="1600">
                  <a:latin typeface="Times New Roman" charset="0"/>
                </a:rPr>
                <a:t> = 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>
                  <a:latin typeface="Times New Roman" charset="0"/>
                </a:rPr>
                <a:t>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verdadeira</a:t>
              </a:r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4968875" y="4240213"/>
            <a:ext cx="815975" cy="1366837"/>
            <a:chOff x="3836" y="3191"/>
            <a:chExt cx="514" cy="861"/>
          </a:xfrm>
        </p:grpSpPr>
        <p:sp>
          <p:nvSpPr>
            <p:cNvPr id="5137" name="Line 48"/>
            <p:cNvSpPr>
              <a:spLocks noChangeShapeType="1"/>
            </p:cNvSpPr>
            <p:nvPr/>
          </p:nvSpPr>
          <p:spPr bwMode="auto">
            <a:xfrm flipV="1">
              <a:off x="4085" y="3191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38" name="Text Box 49"/>
            <p:cNvSpPr txBox="1">
              <a:spLocks noChangeArrowheads="1"/>
            </p:cNvSpPr>
            <p:nvPr/>
          </p:nvSpPr>
          <p:spPr bwMode="auto">
            <a:xfrm>
              <a:off x="3836" y="3529"/>
              <a:ext cx="51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z</a:t>
              </a:r>
              <a:r>
                <a:rPr lang="pt-BR" altLang="pt-BR" sz="1600">
                  <a:latin typeface="Times New Roman" charset="0"/>
                </a:rPr>
                <a:t> &lt;&lt;&lt; 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endParaRPr lang="pt-BR" altLang="pt-BR" sz="1600">
                <a:latin typeface="Times New Roman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falsa</a:t>
              </a:r>
            </a:p>
          </p:txBody>
        </p:sp>
      </p:grpSp>
      <p:sp>
        <p:nvSpPr>
          <p:cNvPr id="59" name="Título 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Teste de Hipótese para </a:t>
            </a:r>
            <a:r>
              <a:rPr lang="pt-BR" i="1" dirty="0">
                <a:sym typeface="Symbol" pitchFamily="18" charset="2"/>
              </a:rPr>
              <a:t>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BEFE8-7E8F-43FF-9C21-B7033BD44C39}" type="slidenum">
              <a:rPr lang="pt-BR"/>
              <a:pPr>
                <a:defRPr/>
              </a:pPr>
              <a:t>4</a:t>
            </a:fld>
            <a:endParaRPr lang="pt-BR"/>
          </a:p>
        </p:txBody>
      </p:sp>
      <p:sp>
        <p:nvSpPr>
          <p:cNvPr id="31" name="Text Box 57"/>
          <p:cNvSpPr txBox="1">
            <a:spLocks noChangeArrowheads="1"/>
          </p:cNvSpPr>
          <p:nvPr/>
        </p:nvSpPr>
        <p:spPr bwMode="auto">
          <a:xfrm>
            <a:off x="357188" y="5395913"/>
            <a:ext cx="45196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Quais os valores desta estatística indicariam que </a:t>
            </a:r>
            <a:r>
              <a:rPr lang="pt-BR" altLang="pt-BR" sz="1600">
                <a:latin typeface="Times New Roman" charset="0"/>
                <a:cs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  <a:cs typeface="Times New Roman" charset="0"/>
              </a:rPr>
              <a:t>0</a:t>
            </a:r>
            <a:r>
              <a:rPr lang="pt-BR" altLang="pt-BR" sz="1600"/>
              <a:t> seria verdadeira?</a:t>
            </a:r>
          </a:p>
        </p:txBody>
      </p:sp>
      <p:sp>
        <p:nvSpPr>
          <p:cNvPr id="32" name="Text Box 57"/>
          <p:cNvSpPr txBox="1">
            <a:spLocks noChangeArrowheads="1"/>
          </p:cNvSpPr>
          <p:nvPr/>
        </p:nvSpPr>
        <p:spPr bwMode="auto">
          <a:xfrm>
            <a:off x="357188" y="5981700"/>
            <a:ext cx="4732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 quais os valores desta estatística indicariam que </a:t>
            </a:r>
            <a:r>
              <a:rPr lang="pt-BR" altLang="pt-BR" sz="1600">
                <a:latin typeface="Times New Roman" charset="0"/>
                <a:cs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  <a:cs typeface="Times New Roman" charset="0"/>
              </a:rPr>
              <a:t>0</a:t>
            </a:r>
            <a:r>
              <a:rPr lang="pt-BR" altLang="pt-BR" sz="1600"/>
              <a:t> seria falsa?</a:t>
            </a:r>
          </a:p>
        </p:txBody>
      </p:sp>
      <p:sp>
        <p:nvSpPr>
          <p:cNvPr id="33" name="Text Box 79"/>
          <p:cNvSpPr txBox="1">
            <a:spLocks noChangeArrowheads="1"/>
          </p:cNvSpPr>
          <p:nvPr/>
        </p:nvSpPr>
        <p:spPr bwMode="auto">
          <a:xfrm>
            <a:off x="1547664" y="4862455"/>
            <a:ext cx="3365968" cy="3077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(</a:t>
            </a:r>
            <a:r>
              <a:rPr lang="pt-BR" altLang="pt-BR" sz="1400" dirty="0">
                <a:solidFill>
                  <a:srgbClr val="FF0000"/>
                </a:solidFill>
              </a:rPr>
              <a:t>válida somente se </a:t>
            </a:r>
            <a:r>
              <a:rPr lang="pt-BR" altLang="pt-B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altLang="pt-BR" sz="1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pt-BR" sz="1400" dirty="0">
                <a:solidFill>
                  <a:srgbClr val="FF0000"/>
                </a:solidFill>
              </a:rPr>
              <a:t> for verdadeira</a:t>
            </a:r>
            <a:r>
              <a:rPr lang="pt-BR" altLang="pt-B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84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2" grpId="0" autoUpdateAnimBg="0"/>
      <p:bldP spid="3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2"/>
          <p:cNvSpPr txBox="1">
            <a:spLocks noChangeArrowheads="1"/>
          </p:cNvSpPr>
          <p:nvPr/>
        </p:nvSpPr>
        <p:spPr bwMode="auto">
          <a:xfrm>
            <a:off x="5370513" y="5516563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Região Crítica:</a:t>
            </a:r>
          </a:p>
        </p:txBody>
      </p:sp>
      <p:sp>
        <p:nvSpPr>
          <p:cNvPr id="35" name="Text Box 64"/>
          <p:cNvSpPr txBox="1">
            <a:spLocks noChangeArrowheads="1"/>
          </p:cNvSpPr>
          <p:nvPr/>
        </p:nvSpPr>
        <p:spPr bwMode="auto">
          <a:xfrm>
            <a:off x="5675313" y="5853113"/>
            <a:ext cx="31210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aceito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se </a:t>
            </a:r>
            <a:r>
              <a:rPr lang="pt-BR" altLang="pt-BR" sz="1600" dirty="0">
                <a:latin typeface="Times New Roman" charset="0"/>
              </a:rPr>
              <a:t>-1,997 &lt; </a:t>
            </a:r>
            <a:r>
              <a:rPr lang="pt-BR" altLang="pt-BR" sz="1600" i="1" dirty="0">
                <a:latin typeface="Times New Roman" charset="0"/>
              </a:rPr>
              <a:t>t</a:t>
            </a:r>
            <a:r>
              <a:rPr lang="pt-BR" altLang="pt-BR" sz="1600" dirty="0">
                <a:latin typeface="Times New Roman" charset="0"/>
              </a:rPr>
              <a:t> &lt; 1,997</a:t>
            </a:r>
            <a:endParaRPr lang="pt-BR" altLang="pt-BR" sz="1600" i="1" baseline="-25000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rejeito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caso contrário</a:t>
            </a:r>
            <a:endParaRPr lang="pt-BR" altLang="pt-BR" sz="1600" i="1" dirty="0">
              <a:sym typeface="Symbol" pitchFamily="18" charset="2"/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250825" y="1512888"/>
            <a:ext cx="86645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Exemplo: duas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quaisquer têm distribuições normais com médias e variâncias desconhecidas. Retira-se uma amostra de cada população e calcula-se a média e a variância para cada amostra. Teste a hipótese de que as médias populacionais não diferem significativamente a 5% entre si, considerando que:</a:t>
            </a:r>
          </a:p>
        </p:txBody>
      </p: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7626315" y="5408389"/>
            <a:ext cx="671513" cy="396875"/>
            <a:chOff x="4740" y="3047"/>
            <a:chExt cx="423" cy="250"/>
          </a:xfrm>
        </p:grpSpPr>
        <p:sp>
          <p:nvSpPr>
            <p:cNvPr id="46098" name="Line 85"/>
            <p:cNvSpPr>
              <a:spLocks noChangeShapeType="1"/>
            </p:cNvSpPr>
            <p:nvPr/>
          </p:nvSpPr>
          <p:spPr bwMode="auto">
            <a:xfrm flipH="1" flipV="1">
              <a:off x="4740" y="3047"/>
              <a:ext cx="240" cy="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099" name="Text Box 86"/>
            <p:cNvSpPr txBox="1">
              <a:spLocks noChangeArrowheads="1"/>
            </p:cNvSpPr>
            <p:nvPr/>
          </p:nvSpPr>
          <p:spPr bwMode="auto">
            <a:xfrm>
              <a:off x="4980" y="3085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</a:rPr>
                <a:t>?</a:t>
              </a:r>
            </a:p>
          </p:txBody>
        </p:sp>
      </p:grpSp>
      <p:sp>
        <p:nvSpPr>
          <p:cNvPr id="162903" name="Text Box 87"/>
          <p:cNvSpPr txBox="1">
            <a:spLocks noChangeArrowheads="1"/>
          </p:cNvSpPr>
          <p:nvPr/>
        </p:nvSpPr>
        <p:spPr bwMode="auto">
          <a:xfrm>
            <a:off x="7883490" y="5470301"/>
            <a:ext cx="5334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  <a:latin typeface="Times New Roman" charset="0"/>
              </a:rPr>
              <a:t>1,997</a:t>
            </a:r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214313" y="661988"/>
            <a:ext cx="8572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3200" kern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+mj-ea"/>
                <a:cs typeface="+mj-cs"/>
              </a:rPr>
              <a:t>Teste de Hipótese para </a:t>
            </a:r>
            <a:r>
              <a:rPr lang="pt-BR" sz="3200" i="1" kern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+mj-ea"/>
                <a:cs typeface="+mj-cs"/>
                <a:sym typeface="Symbol" pitchFamily="18" charset="2"/>
              </a:rPr>
              <a:t></a:t>
            </a:r>
            <a:r>
              <a:rPr lang="pt-BR" sz="3200" kern="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1</a:t>
            </a:r>
            <a:r>
              <a:rPr lang="pt-BR" sz="3200" kern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 =</a:t>
            </a:r>
            <a:r>
              <a:rPr lang="pt-BR" sz="3200" i="1" kern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+mj-ea"/>
                <a:cs typeface="+mj-cs"/>
                <a:sym typeface="Symbol" pitchFamily="18" charset="2"/>
              </a:rPr>
              <a:t> </a:t>
            </a:r>
            <a:r>
              <a:rPr lang="pt-BR" sz="3200" kern="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2</a:t>
            </a:r>
            <a:r>
              <a:rPr lang="pt-BR" sz="3200" kern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cs typeface="+mn-cs"/>
              </a:rPr>
              <a:t> (cont.)</a:t>
            </a:r>
            <a:endParaRPr lang="pt-BR" sz="32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  <a:sym typeface="Symbol" pitchFamily="18" charset="2"/>
            </a:endParaRPr>
          </a:p>
        </p:txBody>
      </p:sp>
      <p:graphicFrame>
        <p:nvGraphicFramePr>
          <p:cNvPr id="46089" name="Object 2"/>
          <p:cNvGraphicFramePr>
            <a:graphicFrameLocks noChangeAspect="1"/>
          </p:cNvGraphicFramePr>
          <p:nvPr/>
        </p:nvGraphicFramePr>
        <p:xfrm>
          <a:off x="1214438" y="2571750"/>
          <a:ext cx="6078537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Equation" r:id="rId3" imgW="4254500" imgH="241300" progId="Equation.DSMT4">
                  <p:embed/>
                </p:oleObj>
              </mc:Choice>
              <mc:Fallback>
                <p:oleObj name="Equation" r:id="rId3" imgW="42545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71750"/>
                        <a:ext cx="6078537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500063" y="3865563"/>
          <a:ext cx="3652837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5" imgW="2552700" imgH="698500" progId="Equation.DSMT4">
                  <p:embed/>
                </p:oleObj>
              </mc:Choice>
              <mc:Fallback>
                <p:oleObj name="Equation" r:id="rId5" imgW="2552700" imgH="6985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865563"/>
                        <a:ext cx="3652837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54"/>
          <p:cNvSpPr txBox="1">
            <a:spLocks noChangeArrowheads="1"/>
          </p:cNvSpPr>
          <p:nvPr/>
        </p:nvSpPr>
        <p:spPr bwMode="auto">
          <a:xfrm>
            <a:off x="571500" y="5008563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é verdadeira, então</a:t>
            </a:r>
          </a:p>
        </p:txBody>
      </p:sp>
      <p:graphicFrame>
        <p:nvGraphicFramePr>
          <p:cNvPr id="44" name="Object 42"/>
          <p:cNvGraphicFramePr>
            <a:graphicFrameLocks noChangeAspect="1"/>
          </p:cNvGraphicFramePr>
          <p:nvPr/>
        </p:nvGraphicFramePr>
        <p:xfrm>
          <a:off x="642938" y="5365750"/>
          <a:ext cx="3887787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Equation" r:id="rId7" imgW="2717800" imgH="698500" progId="Equation.DSMT4">
                  <p:embed/>
                </p:oleObj>
              </mc:Choice>
              <mc:Fallback>
                <p:oleObj name="Equation" r:id="rId7" imgW="2717800" imgH="6985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5365750"/>
                        <a:ext cx="3887787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Text Box 17"/>
          <p:cNvSpPr txBox="1">
            <a:spLocks noChangeArrowheads="1"/>
          </p:cNvSpPr>
          <p:nvPr/>
        </p:nvSpPr>
        <p:spPr bwMode="auto">
          <a:xfrm>
            <a:off x="500063" y="2889250"/>
            <a:ext cx="3124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Hipóteses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   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: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1 </a:t>
            </a:r>
            <a:r>
              <a:rPr lang="pt-BR" altLang="pt-BR" sz="1600">
                <a:latin typeface="Times New Roman" charset="0"/>
                <a:cs typeface="Times New Roman" charset="0"/>
                <a:sym typeface="Symbol" pitchFamily="18" charset="2"/>
              </a:rPr>
              <a:t>-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2 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= 0 (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1 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=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sym typeface="Symbol" pitchFamily="18" charset="2"/>
              </a:rPr>
              <a:t>   H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1 </a:t>
            </a:r>
            <a:r>
              <a:rPr lang="pt-BR" altLang="pt-BR" sz="1600">
                <a:latin typeface="Times New Roman" charset="0"/>
                <a:cs typeface="Times New Roman" charset="0"/>
                <a:sym typeface="Symbol" pitchFamily="18" charset="2"/>
              </a:rPr>
              <a:t>-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 0</a:t>
            </a:r>
          </a:p>
        </p:txBody>
      </p:sp>
      <p:sp>
        <p:nvSpPr>
          <p:cNvPr id="47" name="Text Box 83"/>
          <p:cNvSpPr txBox="1">
            <a:spLocks noChangeArrowheads="1"/>
          </p:cNvSpPr>
          <p:nvPr/>
        </p:nvSpPr>
        <p:spPr bwMode="auto">
          <a:xfrm>
            <a:off x="4067175" y="6000750"/>
            <a:ext cx="11953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charset="0"/>
              </a:rPr>
              <a:t>t</a:t>
            </a:r>
            <a:r>
              <a:rPr lang="pt-BR" altLang="pt-BR" sz="1600">
                <a:latin typeface="Times New Roman" charset="0"/>
              </a:rPr>
              <a:t> = -14,9515</a:t>
            </a:r>
          </a:p>
        </p:txBody>
      </p:sp>
      <p:sp>
        <p:nvSpPr>
          <p:cNvPr id="48" name="Text Box 65"/>
          <p:cNvSpPr txBox="1">
            <a:spLocks noChangeArrowheads="1"/>
          </p:cNvSpPr>
          <p:nvPr/>
        </p:nvSpPr>
        <p:spPr bwMode="auto">
          <a:xfrm>
            <a:off x="571500" y="6483350"/>
            <a:ext cx="82248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Conclusão: Rejeito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, ou seja, as médias são diferentes significativamente a 5%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54187-F8D2-4F38-A6C4-7082560EAD47}" type="slidenum">
              <a:rPr lang="pt-BR"/>
              <a:pPr>
                <a:defRPr/>
              </a:pPr>
              <a:t>40</a:t>
            </a:fld>
            <a:endParaRPr lang="pt-BR"/>
          </a:p>
        </p:txBody>
      </p:sp>
      <p:grpSp>
        <p:nvGrpSpPr>
          <p:cNvPr id="37" name="Group 88"/>
          <p:cNvGrpSpPr>
            <a:grpSpLocks/>
          </p:cNvGrpSpPr>
          <p:nvPr/>
        </p:nvGrpSpPr>
        <p:grpSpPr bwMode="auto">
          <a:xfrm>
            <a:off x="4857750" y="2928938"/>
            <a:ext cx="4000500" cy="2660650"/>
            <a:chOff x="3072" y="1525"/>
            <a:chExt cx="2520" cy="1676"/>
          </a:xfrm>
        </p:grpSpPr>
        <p:grpSp>
          <p:nvGrpSpPr>
            <p:cNvPr id="38" name="Group 68"/>
            <p:cNvGrpSpPr>
              <a:grpSpLocks/>
            </p:cNvGrpSpPr>
            <p:nvPr/>
          </p:nvGrpSpPr>
          <p:grpSpPr bwMode="auto">
            <a:xfrm>
              <a:off x="3072" y="1584"/>
              <a:ext cx="2520" cy="1617"/>
              <a:chOff x="2988" y="1872"/>
              <a:chExt cx="2520" cy="1617"/>
            </a:xfrm>
          </p:grpSpPr>
          <p:pic>
            <p:nvPicPr>
              <p:cNvPr id="45" name="Picture 69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026" y="1872"/>
                <a:ext cx="2432" cy="1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Text Box 70"/>
              <p:cNvSpPr txBox="1">
                <a:spLocks noChangeArrowheads="1"/>
              </p:cNvSpPr>
              <p:nvPr/>
            </p:nvSpPr>
            <p:spPr bwMode="auto">
              <a:xfrm>
                <a:off x="2988" y="3158"/>
                <a:ext cx="2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>
                    <a:latin typeface="Times New Roman" charset="0"/>
                  </a:rPr>
                  <a:t>-</a:t>
                </a:r>
                <a:r>
                  <a:rPr lang="pt-BR" altLang="pt-BR" sz="20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2000">
                  <a:latin typeface="Times New Roman" charset="0"/>
                </a:endParaRPr>
              </a:p>
            </p:txBody>
          </p:sp>
          <p:sp>
            <p:nvSpPr>
              <p:cNvPr id="50" name="Text Box 71"/>
              <p:cNvSpPr txBox="1">
                <a:spLocks noChangeArrowheads="1"/>
              </p:cNvSpPr>
              <p:nvPr/>
            </p:nvSpPr>
            <p:spPr bwMode="auto">
              <a:xfrm>
                <a:off x="5188" y="3160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>
                    <a:latin typeface="Times New Roman" charset="0"/>
                  </a:rPr>
                  <a:t>+</a:t>
                </a:r>
                <a:r>
                  <a:rPr lang="pt-BR" altLang="pt-BR" sz="20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2000">
                  <a:latin typeface="Times New Roman" charset="0"/>
                </a:endParaRPr>
              </a:p>
            </p:txBody>
          </p:sp>
          <p:sp>
            <p:nvSpPr>
              <p:cNvPr id="51" name="Text Box 72"/>
              <p:cNvSpPr txBox="1">
                <a:spLocks noChangeArrowheads="1"/>
              </p:cNvSpPr>
              <p:nvPr/>
            </p:nvSpPr>
            <p:spPr bwMode="auto">
              <a:xfrm>
                <a:off x="4158" y="323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52" name="Line 73"/>
              <p:cNvSpPr>
                <a:spLocks noChangeShapeType="1"/>
              </p:cNvSpPr>
              <p:nvPr/>
            </p:nvSpPr>
            <p:spPr bwMode="auto">
              <a:xfrm>
                <a:off x="3024" y="3226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9" name="Line 74"/>
            <p:cNvSpPr>
              <a:spLocks noChangeShapeType="1"/>
            </p:cNvSpPr>
            <p:nvPr/>
          </p:nvSpPr>
          <p:spPr bwMode="auto">
            <a:xfrm flipH="1">
              <a:off x="4596" y="16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40" name="Object 8"/>
            <p:cNvGraphicFramePr>
              <a:graphicFrameLocks noChangeAspect="1"/>
            </p:cNvGraphicFramePr>
            <p:nvPr/>
          </p:nvGraphicFramePr>
          <p:xfrm>
            <a:off x="4790" y="1525"/>
            <a:ext cx="160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7" name="Equation" r:id="rId10" imgW="177646" imgH="228402" progId="Equation.DSMT4">
                    <p:embed/>
                  </p:oleObj>
                </mc:Choice>
                <mc:Fallback>
                  <p:oleObj name="Equation" r:id="rId10" imgW="177646" imgH="2284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0" y="1525"/>
                          <a:ext cx="160" cy="20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3429000" y="4352925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solidFill>
                  <a:srgbClr val="FF3300"/>
                </a:solidFill>
              </a:rPr>
              <a:t>(</a:t>
            </a:r>
            <a:r>
              <a:rPr lang="pt-BR" altLang="pt-BR" sz="1800" i="1" dirty="0">
                <a:solidFill>
                  <a:srgbClr val="FF3300"/>
                </a:solidFill>
                <a:latin typeface="Times New Roman" charset="0"/>
              </a:rPr>
              <a:t>t</a:t>
            </a:r>
            <a:r>
              <a:rPr lang="pt-BR" altLang="pt-BR" sz="1800" dirty="0">
                <a:solidFill>
                  <a:srgbClr val="FF3300"/>
                </a:solidFill>
              </a:rPr>
              <a:t> </a:t>
            </a:r>
            <a:r>
              <a:rPr lang="pt-BR" altLang="pt-BR" sz="1800" dirty="0" err="1">
                <a:solidFill>
                  <a:srgbClr val="FF3300"/>
                </a:solidFill>
              </a:rPr>
              <a:t>homocedástico</a:t>
            </a:r>
            <a:r>
              <a:rPr lang="pt-BR" altLang="pt-BR" sz="1800" dirty="0">
                <a:solidFill>
                  <a:srgbClr val="FF3300"/>
                </a:solidFill>
              </a:rPr>
              <a:t>)</a:t>
            </a:r>
          </a:p>
        </p:txBody>
      </p:sp>
      <p:grpSp>
        <p:nvGrpSpPr>
          <p:cNvPr id="53" name="Group 89"/>
          <p:cNvGrpSpPr>
            <a:grpSpLocks/>
          </p:cNvGrpSpPr>
          <p:nvPr/>
        </p:nvGrpSpPr>
        <p:grpSpPr bwMode="auto">
          <a:xfrm>
            <a:off x="5391151" y="2928938"/>
            <a:ext cx="3103563" cy="2660650"/>
            <a:chOff x="3408" y="1525"/>
            <a:chExt cx="1955" cy="1676"/>
          </a:xfrm>
        </p:grpSpPr>
        <p:grpSp>
          <p:nvGrpSpPr>
            <p:cNvPr id="54" name="Group 88"/>
            <p:cNvGrpSpPr>
              <a:grpSpLocks/>
            </p:cNvGrpSpPr>
            <p:nvPr/>
          </p:nvGrpSpPr>
          <p:grpSpPr bwMode="auto">
            <a:xfrm>
              <a:off x="4242" y="1525"/>
              <a:ext cx="708" cy="1676"/>
              <a:chOff x="4242" y="1525"/>
              <a:chExt cx="708" cy="1676"/>
            </a:xfrm>
          </p:grpSpPr>
          <p:sp>
            <p:nvSpPr>
              <p:cNvPr id="63" name="Text Box 72"/>
              <p:cNvSpPr txBox="1">
                <a:spLocks noChangeArrowheads="1"/>
              </p:cNvSpPr>
              <p:nvPr/>
            </p:nvSpPr>
            <p:spPr bwMode="auto">
              <a:xfrm>
                <a:off x="4242" y="295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64" name="Line 74"/>
              <p:cNvSpPr>
                <a:spLocks noChangeShapeType="1"/>
              </p:cNvSpPr>
              <p:nvPr/>
            </p:nvSpPr>
            <p:spPr bwMode="auto">
              <a:xfrm flipH="1">
                <a:off x="4596" y="168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65" name="Object 8"/>
              <p:cNvGraphicFramePr>
                <a:graphicFrameLocks noChangeAspect="1"/>
              </p:cNvGraphicFramePr>
              <p:nvPr/>
            </p:nvGraphicFramePr>
            <p:xfrm>
              <a:off x="4790" y="1525"/>
              <a:ext cx="160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38" name="Equation" r:id="rId12" imgW="177646" imgH="228402" progId="Equation.DSMT4">
                      <p:embed/>
                    </p:oleObj>
                  </mc:Choice>
                  <mc:Fallback>
                    <p:oleObj name="Equation" r:id="rId12" imgW="177646" imgH="22840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0" y="1525"/>
                            <a:ext cx="160" cy="20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5" name="Freeform 76"/>
            <p:cNvSpPr>
              <a:spLocks/>
            </p:cNvSpPr>
            <p:nvPr/>
          </p:nvSpPr>
          <p:spPr bwMode="auto">
            <a:xfrm>
              <a:off x="3970" y="1628"/>
              <a:ext cx="746" cy="1306"/>
            </a:xfrm>
            <a:custGeom>
              <a:avLst/>
              <a:gdLst>
                <a:gd name="T0" fmla="*/ 0 w 440"/>
                <a:gd name="T1" fmla="*/ 2147483647 h 771"/>
                <a:gd name="T2" fmla="*/ 2147483647 w 440"/>
                <a:gd name="T3" fmla="*/ 2147483647 h 771"/>
                <a:gd name="T4" fmla="*/ 2147483647 w 440"/>
                <a:gd name="T5" fmla="*/ 2147483647 h 771"/>
                <a:gd name="T6" fmla="*/ 2147483647 w 440"/>
                <a:gd name="T7" fmla="*/ 2147483647 h 771"/>
                <a:gd name="T8" fmla="*/ 2147483647 w 440"/>
                <a:gd name="T9" fmla="*/ 2147483647 h 771"/>
                <a:gd name="T10" fmla="*/ 2147483647 w 440"/>
                <a:gd name="T11" fmla="*/ 2147483647 h 771"/>
                <a:gd name="T12" fmla="*/ 2147483647 w 440"/>
                <a:gd name="T13" fmla="*/ 2147483647 h 771"/>
                <a:gd name="T14" fmla="*/ 2147483647 w 440"/>
                <a:gd name="T15" fmla="*/ 2147483647 h 771"/>
                <a:gd name="T16" fmla="*/ 2147483647 w 440"/>
                <a:gd name="T17" fmla="*/ 2147483647 h 771"/>
                <a:gd name="T18" fmla="*/ 2147483647 w 440"/>
                <a:gd name="T19" fmla="*/ 857607749 h 771"/>
                <a:gd name="T20" fmla="*/ 2147483647 w 440"/>
                <a:gd name="T21" fmla="*/ 0 h 771"/>
                <a:gd name="T22" fmla="*/ 2147483647 w 440"/>
                <a:gd name="T23" fmla="*/ 0 h 771"/>
                <a:gd name="T24" fmla="*/ 2147483647 w 440"/>
                <a:gd name="T25" fmla="*/ 2147483647 h 771"/>
                <a:gd name="T26" fmla="*/ 2147483647 w 440"/>
                <a:gd name="T27" fmla="*/ 2147483647 h 771"/>
                <a:gd name="T28" fmla="*/ 2147483647 w 440"/>
                <a:gd name="T29" fmla="*/ 2147483647 h 771"/>
                <a:gd name="T30" fmla="*/ 2147483647 w 440"/>
                <a:gd name="T31" fmla="*/ 2147483647 h 771"/>
                <a:gd name="T32" fmla="*/ 2147483647 w 440"/>
                <a:gd name="T33" fmla="*/ 2147483647 h 771"/>
                <a:gd name="T34" fmla="*/ 2147483647 w 440"/>
                <a:gd name="T35" fmla="*/ 2147483647 h 771"/>
                <a:gd name="T36" fmla="*/ 2147483647 w 440"/>
                <a:gd name="T37" fmla="*/ 2147483647 h 771"/>
                <a:gd name="T38" fmla="*/ 2147483647 w 440"/>
                <a:gd name="T39" fmla="*/ 2147483647 h 771"/>
                <a:gd name="T40" fmla="*/ 2147483647 w 440"/>
                <a:gd name="T41" fmla="*/ 2147483647 h 771"/>
                <a:gd name="T42" fmla="*/ 2147483647 w 440"/>
                <a:gd name="T43" fmla="*/ 2147483647 h 771"/>
                <a:gd name="T44" fmla="*/ 2147483647 w 440"/>
                <a:gd name="T45" fmla="*/ 2147483647 h 771"/>
                <a:gd name="T46" fmla="*/ 0 w 440"/>
                <a:gd name="T47" fmla="*/ 2147483647 h 771"/>
                <a:gd name="T48" fmla="*/ 0 w 440"/>
                <a:gd name="T49" fmla="*/ 2147483647 h 77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0"/>
                <a:gd name="T76" fmla="*/ 0 h 771"/>
                <a:gd name="T77" fmla="*/ 440 w 440"/>
                <a:gd name="T78" fmla="*/ 771 h 77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0" h="771">
                  <a:moveTo>
                    <a:pt x="0" y="406"/>
                  </a:moveTo>
                  <a:lnTo>
                    <a:pt x="22" y="353"/>
                  </a:lnTo>
                  <a:lnTo>
                    <a:pt x="41" y="298"/>
                  </a:lnTo>
                  <a:lnTo>
                    <a:pt x="63" y="240"/>
                  </a:lnTo>
                  <a:lnTo>
                    <a:pt x="89" y="180"/>
                  </a:lnTo>
                  <a:lnTo>
                    <a:pt x="111" y="130"/>
                  </a:lnTo>
                  <a:lnTo>
                    <a:pt x="132" y="82"/>
                  </a:lnTo>
                  <a:lnTo>
                    <a:pt x="156" y="44"/>
                  </a:lnTo>
                  <a:lnTo>
                    <a:pt x="176" y="20"/>
                  </a:lnTo>
                  <a:lnTo>
                    <a:pt x="200" y="3"/>
                  </a:lnTo>
                  <a:lnTo>
                    <a:pt x="216" y="0"/>
                  </a:lnTo>
                  <a:lnTo>
                    <a:pt x="236" y="0"/>
                  </a:lnTo>
                  <a:lnTo>
                    <a:pt x="252" y="12"/>
                  </a:lnTo>
                  <a:lnTo>
                    <a:pt x="276" y="34"/>
                  </a:lnTo>
                  <a:lnTo>
                    <a:pt x="303" y="72"/>
                  </a:lnTo>
                  <a:lnTo>
                    <a:pt x="324" y="123"/>
                  </a:lnTo>
                  <a:lnTo>
                    <a:pt x="346" y="173"/>
                  </a:lnTo>
                  <a:lnTo>
                    <a:pt x="375" y="243"/>
                  </a:lnTo>
                  <a:lnTo>
                    <a:pt x="396" y="298"/>
                  </a:lnTo>
                  <a:lnTo>
                    <a:pt x="420" y="348"/>
                  </a:lnTo>
                  <a:lnTo>
                    <a:pt x="432" y="382"/>
                  </a:lnTo>
                  <a:lnTo>
                    <a:pt x="440" y="404"/>
                  </a:lnTo>
                  <a:lnTo>
                    <a:pt x="440" y="771"/>
                  </a:lnTo>
                  <a:lnTo>
                    <a:pt x="0" y="771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Text Box 77"/>
            <p:cNvSpPr txBox="1">
              <a:spLocks noChangeArrowheads="1"/>
            </p:cNvSpPr>
            <p:nvPr/>
          </p:nvSpPr>
          <p:spPr bwMode="auto">
            <a:xfrm>
              <a:off x="4164" y="2352"/>
              <a:ext cx="3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95%</a:t>
              </a:r>
            </a:p>
          </p:txBody>
        </p:sp>
        <p:sp>
          <p:nvSpPr>
            <p:cNvPr id="57" name="Text Box 78"/>
            <p:cNvSpPr txBox="1">
              <a:spLocks noChangeArrowheads="1"/>
            </p:cNvSpPr>
            <p:nvPr/>
          </p:nvSpPr>
          <p:spPr bwMode="auto">
            <a:xfrm>
              <a:off x="4537" y="2885"/>
              <a:ext cx="3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 dirty="0" err="1">
                  <a:latin typeface="Times New Roman" charset="0"/>
                </a:rPr>
                <a:t>t</a:t>
              </a:r>
              <a:r>
                <a:rPr lang="pt-BR" altLang="pt-BR" sz="2000" i="1" baseline="-25000" dirty="0" err="1">
                  <a:latin typeface="Times New Roman" charset="0"/>
                </a:rPr>
                <a:t>crít</a:t>
              </a:r>
              <a:endParaRPr lang="pt-BR" altLang="pt-BR" sz="2000" i="1" baseline="-25000" dirty="0">
                <a:latin typeface="Times New Roman" charset="0"/>
              </a:endParaRPr>
            </a:p>
          </p:txBody>
        </p:sp>
        <p:sp>
          <p:nvSpPr>
            <p:cNvPr id="58" name="Text Box 79"/>
            <p:cNvSpPr txBox="1">
              <a:spLocks noChangeArrowheads="1"/>
            </p:cNvSpPr>
            <p:nvPr/>
          </p:nvSpPr>
          <p:spPr bwMode="auto">
            <a:xfrm>
              <a:off x="3765" y="2885"/>
              <a:ext cx="3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 dirty="0">
                  <a:latin typeface="Times New Roman" charset="0"/>
                </a:rPr>
                <a:t>-</a:t>
              </a:r>
              <a:r>
                <a:rPr lang="pt-BR" altLang="pt-BR" sz="2000" i="1" dirty="0" err="1">
                  <a:latin typeface="Times New Roman" charset="0"/>
                </a:rPr>
                <a:t>t</a:t>
              </a:r>
              <a:r>
                <a:rPr lang="pt-BR" altLang="pt-BR" sz="2000" i="1" baseline="-25000" dirty="0" err="1">
                  <a:latin typeface="Times New Roman" charset="0"/>
                </a:rPr>
                <a:t>crít</a:t>
              </a:r>
              <a:endParaRPr lang="pt-BR" altLang="pt-BR" sz="2000" i="1" baseline="-25000" dirty="0">
                <a:latin typeface="Times New Roman" charset="0"/>
              </a:endParaRPr>
            </a:p>
          </p:txBody>
        </p:sp>
        <p:sp>
          <p:nvSpPr>
            <p:cNvPr id="59" name="Line 80"/>
            <p:cNvSpPr>
              <a:spLocks noChangeShapeType="1"/>
            </p:cNvSpPr>
            <p:nvPr/>
          </p:nvSpPr>
          <p:spPr bwMode="auto">
            <a:xfrm flipV="1">
              <a:off x="4884" y="254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Line 81"/>
            <p:cNvSpPr>
              <a:spLocks noChangeShapeType="1"/>
            </p:cNvSpPr>
            <p:nvPr/>
          </p:nvSpPr>
          <p:spPr bwMode="auto">
            <a:xfrm flipH="1" flipV="1">
              <a:off x="3636" y="253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Text Box 82"/>
            <p:cNvSpPr txBox="1">
              <a:spLocks noChangeArrowheads="1"/>
            </p:cNvSpPr>
            <p:nvPr/>
          </p:nvSpPr>
          <p:spPr bwMode="auto">
            <a:xfrm>
              <a:off x="4980" y="2329"/>
              <a:ext cx="3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2,5%</a:t>
              </a:r>
            </a:p>
          </p:txBody>
        </p:sp>
        <p:sp>
          <p:nvSpPr>
            <p:cNvPr id="62" name="Text Box 83"/>
            <p:cNvSpPr txBox="1">
              <a:spLocks noChangeArrowheads="1"/>
            </p:cNvSpPr>
            <p:nvPr/>
          </p:nvSpPr>
          <p:spPr bwMode="auto">
            <a:xfrm>
              <a:off x="3408" y="2329"/>
              <a:ext cx="3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2,5%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35" grpId="0" build="p" autoUpdateAnimBg="0"/>
      <p:bldP spid="162903" grpId="0" animBg="1" autoUpdateAnimBg="0"/>
      <p:bldP spid="43" grpId="0" autoUpdateAnimBg="0"/>
      <p:bldP spid="47" grpId="0"/>
      <p:bldP spid="48" grpId="0" autoUpdateAnimBg="0"/>
      <p:bldP spid="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9" name="Object 4"/>
          <p:cNvGraphicFramePr>
            <a:graphicFrameLocks noChangeAspect="1"/>
          </p:cNvGraphicFramePr>
          <p:nvPr/>
        </p:nvGraphicFramePr>
        <p:xfrm>
          <a:off x="1000125" y="3786188"/>
          <a:ext cx="170497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Equation" r:id="rId4" imgW="1193800" imgH="711200" progId="Equation.DSMT4">
                  <p:embed/>
                </p:oleObj>
              </mc:Choice>
              <mc:Fallback>
                <p:oleObj name="Equation" r:id="rId4" imgW="11938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786188"/>
                        <a:ext cx="1704975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Teste de Hipótese para </a:t>
            </a:r>
            <a:r>
              <a:rPr lang="pt-BR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pt-BR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pt-BR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pt-BR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lang="pt-BR" baseline="-25000" dirty="0">
              <a:sym typeface="Symbol" pitchFamily="18" charset="2"/>
            </a:endParaRPr>
          </a:p>
        </p:txBody>
      </p:sp>
      <p:sp>
        <p:nvSpPr>
          <p:cNvPr id="47108" name="Text Box 6"/>
          <p:cNvSpPr txBox="1">
            <a:spLocks noChangeArrowheads="1"/>
          </p:cNvSpPr>
          <p:nvPr/>
        </p:nvSpPr>
        <p:spPr bwMode="auto">
          <a:xfrm>
            <a:off x="685800" y="1447800"/>
            <a:ext cx="3454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Hipóteses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</a:rPr>
              <a:t>   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>
                <a:latin typeface="Times New Roman" charset="0"/>
              </a:rPr>
              <a:t> : </a:t>
            </a:r>
            <a:r>
              <a:rPr lang="pt-BR" altLang="pt-BR" sz="1600" i="1" dirty="0">
                <a:latin typeface="Times New Roman" charset="0"/>
                <a:cs typeface="Times New Roman" charset="0"/>
                <a:sym typeface="Symbol" pitchFamily="18" charset="2"/>
              </a:rPr>
              <a:t>p</a:t>
            </a:r>
            <a:r>
              <a:rPr lang="pt-BR" altLang="pt-BR" sz="1600" baseline="-25000" dirty="0">
                <a:latin typeface="Times New Roman" charset="0"/>
                <a:cs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cs typeface="Times New Roman" charset="0"/>
                <a:sym typeface="Symbol" pitchFamily="18" charset="2"/>
              </a:rPr>
              <a:t> – </a:t>
            </a:r>
            <a:r>
              <a:rPr lang="pt-BR" altLang="pt-BR" sz="1600" i="1" dirty="0">
                <a:latin typeface="Times New Roman" charset="0"/>
                <a:cs typeface="Times New Roman" charset="0"/>
                <a:sym typeface="Symbol" pitchFamily="18" charset="2"/>
              </a:rPr>
              <a:t>p</a:t>
            </a:r>
            <a:r>
              <a:rPr lang="pt-BR" altLang="pt-BR" sz="1600" baseline="-25000" dirty="0">
                <a:latin typeface="Times New Roman" charset="0"/>
                <a:cs typeface="Times New Roman" charset="0"/>
                <a:sym typeface="Symbol" pitchFamily="18" charset="2"/>
              </a:rPr>
              <a:t>2</a:t>
            </a:r>
            <a:r>
              <a:rPr lang="pt-BR" altLang="pt-BR" sz="1600" i="1" dirty="0">
                <a:latin typeface="Times New Roman" charset="0"/>
                <a:cs typeface="Times New Roman" charset="0"/>
                <a:sym typeface="Symbol" pitchFamily="18" charset="2"/>
              </a:rPr>
              <a:t> </a:t>
            </a:r>
            <a:r>
              <a:rPr lang="pt-BR" altLang="pt-BR" sz="1600" dirty="0">
                <a:latin typeface="Times New Roman" charset="0"/>
                <a:cs typeface="Times New Roman" charset="0"/>
                <a:sym typeface="Symbol" pitchFamily="18" charset="2"/>
              </a:rPr>
              <a:t>= 0  (</a:t>
            </a:r>
            <a:r>
              <a:rPr lang="pt-BR" altLang="pt-BR" sz="1600" i="1" dirty="0">
                <a:latin typeface="Times New Roman" charset="0"/>
                <a:cs typeface="Times New Roman" charset="0"/>
                <a:sym typeface="Symbol" pitchFamily="18" charset="2"/>
              </a:rPr>
              <a:t>p</a:t>
            </a:r>
            <a:r>
              <a:rPr lang="pt-BR" altLang="pt-BR" sz="1600" baseline="-25000" dirty="0">
                <a:latin typeface="Times New Roman" charset="0"/>
                <a:cs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</a:t>
            </a:r>
            <a:r>
              <a:rPr lang="pt-BR" altLang="pt-BR" sz="1600" i="1" dirty="0">
                <a:latin typeface="Times New Roman" charset="0"/>
                <a:cs typeface="Times New Roman" charset="0"/>
                <a:sym typeface="Symbol" pitchFamily="18" charset="2"/>
              </a:rPr>
              <a:t>p</a:t>
            </a:r>
            <a:r>
              <a:rPr lang="pt-BR" altLang="pt-BR" sz="1600" baseline="-25000" dirty="0">
                <a:latin typeface="Times New Roman" charset="0"/>
                <a:cs typeface="Times New Roman" charset="0"/>
                <a:sym typeface="Symbol" pitchFamily="18" charset="2"/>
              </a:rPr>
              <a:t>2</a:t>
            </a:r>
            <a:r>
              <a:rPr lang="pt-BR" altLang="pt-BR" sz="1600" dirty="0">
                <a:latin typeface="Times New Roman" charset="0"/>
                <a:cs typeface="Times New Roman" charset="0"/>
                <a:sym typeface="Symbol" pitchFamily="18" charset="2"/>
              </a:rPr>
              <a:t>)</a:t>
            </a:r>
            <a:endParaRPr lang="pt-BR" altLang="pt-BR" sz="1600" baseline="-25000" dirty="0">
              <a:latin typeface="Times New Roman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  <a:sym typeface="Symbol" pitchFamily="18" charset="2"/>
              </a:rPr>
              <a:t>   H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 dirty="0">
                <a:sym typeface="Symbol" pitchFamily="18" charset="2"/>
              </a:rPr>
              <a:t> </a:t>
            </a:r>
            <a:r>
              <a:rPr lang="pt-BR" altLang="pt-BR" sz="1600" i="1" dirty="0">
                <a:latin typeface="Times New Roman" charset="0"/>
                <a:cs typeface="Times New Roman" charset="0"/>
                <a:sym typeface="Symbol" pitchFamily="18" charset="2"/>
              </a:rPr>
              <a:t>p</a:t>
            </a:r>
            <a:r>
              <a:rPr lang="pt-BR" altLang="pt-BR" sz="1600" baseline="-25000" dirty="0">
                <a:latin typeface="Times New Roman" charset="0"/>
                <a:cs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cs typeface="Times New Roman" charset="0"/>
                <a:sym typeface="Symbol" pitchFamily="18" charset="2"/>
              </a:rPr>
              <a:t> – </a:t>
            </a:r>
            <a:r>
              <a:rPr lang="pt-BR" altLang="pt-BR" sz="1600" i="1" dirty="0">
                <a:latin typeface="Times New Roman" charset="0"/>
                <a:cs typeface="Times New Roman" charset="0"/>
                <a:sym typeface="Symbol" pitchFamily="18" charset="2"/>
              </a:rPr>
              <a:t>p</a:t>
            </a:r>
            <a:r>
              <a:rPr lang="pt-BR" altLang="pt-BR" sz="1600" baseline="-25000" dirty="0">
                <a:latin typeface="Times New Roman" charset="0"/>
                <a:cs typeface="Times New Roman" charset="0"/>
                <a:sym typeface="Symbol" pitchFamily="18" charset="2"/>
              </a:rPr>
              <a:t>2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 </a:t>
            </a:r>
            <a:r>
              <a:rPr lang="pt-BR" altLang="pt-BR" sz="1600" dirty="0">
                <a:latin typeface="Times New Roman" charset="0"/>
                <a:cs typeface="Times New Roman" charset="0"/>
                <a:sym typeface="Symbol" pitchFamily="18" charset="2"/>
              </a:rPr>
              <a:t>0</a:t>
            </a:r>
            <a:endParaRPr lang="pt-BR" altLang="pt-BR" sz="1600" dirty="0"/>
          </a:p>
        </p:txBody>
      </p:sp>
      <p:sp>
        <p:nvSpPr>
          <p:cNvPr id="45061" name="Text Box 8"/>
          <p:cNvSpPr txBox="1">
            <a:spLocks noChangeArrowheads="1"/>
          </p:cNvSpPr>
          <p:nvPr/>
        </p:nvSpPr>
        <p:spPr bwMode="auto">
          <a:xfrm>
            <a:off x="762000" y="342900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é verdadeira, então</a:t>
            </a: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762000" y="476885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Região Crítica:</a:t>
            </a:r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1066800" y="5105400"/>
            <a:ext cx="5233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/>
              <a:t>aceito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se </a:t>
            </a:r>
            <a:r>
              <a:rPr lang="pt-BR" altLang="pt-BR" sz="1600">
                <a:latin typeface="Times New Roman" charset="0"/>
              </a:rPr>
              <a:t>–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 i="1" baseline="-25000">
                <a:latin typeface="Times New Roman" charset="0"/>
              </a:rPr>
              <a:t>crít</a:t>
            </a:r>
            <a:r>
              <a:rPr lang="pt-BR" altLang="pt-BR" sz="1600">
                <a:latin typeface="Times New Roman" charset="0"/>
              </a:rPr>
              <a:t> &lt; 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>
                <a:latin typeface="Times New Roman" charset="0"/>
              </a:rPr>
              <a:t> &lt; 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 i="1" baseline="-25000">
                <a:latin typeface="Times New Roman" charset="0"/>
              </a:rPr>
              <a:t>crít</a:t>
            </a:r>
            <a:r>
              <a:rPr lang="pt-BR" altLang="pt-BR" sz="1600"/>
              <a:t>    </a:t>
            </a:r>
            <a:r>
              <a:rPr lang="pt-BR" altLang="pt-BR" sz="1600">
                <a:sym typeface="Symbol" pitchFamily="18" charset="2"/>
              </a:rPr>
              <a:t> </a:t>
            </a:r>
            <a:r>
              <a:rPr lang="pt-BR" altLang="pt-BR" sz="1600" i="1">
                <a:latin typeface="Times New Roman" charset="0"/>
                <a:sym typeface="Symbol" pitchFamily="18" charset="2"/>
              </a:rPr>
              <a:t>P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(</a:t>
            </a:r>
            <a:r>
              <a:rPr lang="pt-BR" altLang="pt-BR" sz="1600">
                <a:latin typeface="Times New Roman" charset="0"/>
              </a:rPr>
              <a:t>–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 i="1" baseline="-25000">
                <a:latin typeface="Times New Roman" charset="0"/>
              </a:rPr>
              <a:t>crít</a:t>
            </a:r>
            <a:r>
              <a:rPr lang="pt-BR" altLang="pt-BR" sz="1600">
                <a:latin typeface="Times New Roman" charset="0"/>
              </a:rPr>
              <a:t> &lt; 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>
                <a:latin typeface="Times New Roman" charset="0"/>
              </a:rPr>
              <a:t> &lt; 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 i="1" baseline="-25000">
                <a:latin typeface="Times New Roman" charset="0"/>
              </a:rPr>
              <a:t>crít</a:t>
            </a:r>
            <a:r>
              <a:rPr lang="pt-BR" altLang="pt-BR" sz="1600">
                <a:latin typeface="Times New Roman" charset="0"/>
              </a:rPr>
              <a:t>) = 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1 -</a:t>
            </a:r>
            <a:r>
              <a:rPr lang="pt-BR" altLang="pt-BR" sz="1600"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</a:t>
            </a:r>
            <a:endParaRPr lang="pt-BR" altLang="pt-BR" sz="1600" i="1" baseline="-25000">
              <a:latin typeface="Times New Roman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1600"/>
              <a:t>rejeito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caso contrário    </a:t>
            </a:r>
            <a:r>
              <a:rPr lang="pt-BR" altLang="pt-BR" sz="1600">
                <a:sym typeface="Symbol" pitchFamily="18" charset="2"/>
              </a:rPr>
              <a:t> </a:t>
            </a:r>
            <a:r>
              <a:rPr lang="pt-BR" altLang="pt-BR" sz="1600" i="1">
                <a:latin typeface="Times New Roman" charset="0"/>
                <a:sym typeface="Symbol" pitchFamily="18" charset="2"/>
              </a:rPr>
              <a:t>P</a:t>
            </a:r>
            <a:r>
              <a:rPr lang="pt-BR" altLang="pt-BR" sz="1600">
                <a:latin typeface="Times New Roman" charset="0"/>
              </a:rPr>
              <a:t>(|</a:t>
            </a:r>
            <a:r>
              <a:rPr lang="pt-BR" altLang="pt-BR" sz="1600" i="1">
                <a:latin typeface="Times New Roman" charset="0"/>
              </a:rPr>
              <a:t>z|</a:t>
            </a:r>
            <a:r>
              <a:rPr lang="pt-BR" altLang="pt-BR" sz="1600">
                <a:latin typeface="Times New Roman" charset="0"/>
              </a:rPr>
              <a:t> &gt; 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 i="1" baseline="-25000">
                <a:latin typeface="Times New Roman" charset="0"/>
              </a:rPr>
              <a:t>crít</a:t>
            </a:r>
            <a:r>
              <a:rPr lang="pt-BR" altLang="pt-BR" sz="1600">
                <a:latin typeface="Times New Roman" charset="0"/>
              </a:rPr>
              <a:t>) = </a:t>
            </a:r>
            <a:r>
              <a:rPr lang="pt-BR" altLang="pt-BR" sz="1600" i="1">
                <a:sym typeface="Symbol" pitchFamily="18" charset="2"/>
              </a:rPr>
              <a:t></a:t>
            </a:r>
          </a:p>
        </p:txBody>
      </p:sp>
      <p:sp>
        <p:nvSpPr>
          <p:cNvPr id="30" name="Text Box 49"/>
          <p:cNvSpPr txBox="1">
            <a:spLocks noChangeArrowheads="1"/>
          </p:cNvSpPr>
          <p:nvPr/>
        </p:nvSpPr>
        <p:spPr bwMode="auto">
          <a:xfrm>
            <a:off x="761999" y="5911850"/>
            <a:ext cx="60163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Conclusão (sempre associada a um nível de significância </a:t>
            </a:r>
            <a:r>
              <a:rPr lang="pt-BR" altLang="pt-BR" sz="1600" i="1" dirty="0">
                <a:sym typeface="Symbol" pitchFamily="18" charset="2"/>
              </a:rPr>
              <a:t></a:t>
            </a:r>
            <a:r>
              <a:rPr lang="pt-BR" altLang="pt-BR" sz="1600" dirty="0"/>
              <a:t>)</a:t>
            </a:r>
          </a:p>
        </p:txBody>
      </p:sp>
      <p:grpSp>
        <p:nvGrpSpPr>
          <p:cNvPr id="47113" name="Group 22"/>
          <p:cNvGrpSpPr>
            <a:grpSpLocks/>
          </p:cNvGrpSpPr>
          <p:nvPr/>
        </p:nvGrpSpPr>
        <p:grpSpPr bwMode="auto">
          <a:xfrm>
            <a:off x="4876800" y="1828800"/>
            <a:ext cx="3217863" cy="2154238"/>
            <a:chOff x="2988" y="1824"/>
            <a:chExt cx="2579" cy="1728"/>
          </a:xfrm>
        </p:grpSpPr>
        <p:grpSp>
          <p:nvGrpSpPr>
            <p:cNvPr id="47143" name="Group 23"/>
            <p:cNvGrpSpPr>
              <a:grpSpLocks/>
            </p:cNvGrpSpPr>
            <p:nvPr/>
          </p:nvGrpSpPr>
          <p:grpSpPr bwMode="auto">
            <a:xfrm>
              <a:off x="2988" y="1872"/>
              <a:ext cx="2579" cy="1680"/>
              <a:chOff x="2988" y="1872"/>
              <a:chExt cx="2579" cy="1680"/>
            </a:xfrm>
          </p:grpSpPr>
          <p:pic>
            <p:nvPicPr>
              <p:cNvPr id="47146" name="Picture 2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026" y="1872"/>
                <a:ext cx="2432" cy="1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47" name="Text Box 25"/>
              <p:cNvSpPr txBox="1">
                <a:spLocks noChangeArrowheads="1"/>
              </p:cNvSpPr>
              <p:nvPr/>
            </p:nvSpPr>
            <p:spPr bwMode="auto">
              <a:xfrm>
                <a:off x="2988" y="3179"/>
                <a:ext cx="340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-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  <p:sp>
            <p:nvSpPr>
              <p:cNvPr id="47148" name="Text Box 26"/>
              <p:cNvSpPr txBox="1">
                <a:spLocks noChangeArrowheads="1"/>
              </p:cNvSpPr>
              <p:nvPr/>
            </p:nvSpPr>
            <p:spPr bwMode="auto">
              <a:xfrm>
                <a:off x="5186" y="3180"/>
                <a:ext cx="381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+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  <p:sp>
            <p:nvSpPr>
              <p:cNvPr id="47149" name="Text Box 27"/>
              <p:cNvSpPr txBox="1">
                <a:spLocks noChangeArrowheads="1"/>
              </p:cNvSpPr>
              <p:nvPr/>
            </p:nvSpPr>
            <p:spPr bwMode="auto">
              <a:xfrm>
                <a:off x="4157" y="3258"/>
                <a:ext cx="239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47150" name="Line 28"/>
              <p:cNvSpPr>
                <a:spLocks noChangeShapeType="1"/>
              </p:cNvSpPr>
              <p:nvPr/>
            </p:nvSpPr>
            <p:spPr bwMode="auto">
              <a:xfrm>
                <a:off x="3024" y="3226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7144" name="Line 29"/>
            <p:cNvSpPr>
              <a:spLocks noChangeShapeType="1"/>
            </p:cNvSpPr>
            <p:nvPr/>
          </p:nvSpPr>
          <p:spPr bwMode="auto">
            <a:xfrm flipH="1">
              <a:off x="4512" y="196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47145" name="Object 30"/>
            <p:cNvGraphicFramePr>
              <a:graphicFrameLocks noChangeAspect="1"/>
            </p:cNvGraphicFramePr>
            <p:nvPr/>
          </p:nvGraphicFramePr>
          <p:xfrm>
            <a:off x="4656" y="1824"/>
            <a:ext cx="41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67" name="Equation" r:id="rId7" imgW="457002" imgH="203112" progId="Equation.DSMT4">
                    <p:embed/>
                  </p:oleObj>
                </mc:Choice>
                <mc:Fallback>
                  <p:oleObj name="Equation" r:id="rId7" imgW="457002" imgH="203112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824"/>
                          <a:ext cx="411" cy="18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4975225" y="1943100"/>
            <a:ext cx="2992438" cy="2628900"/>
            <a:chOff x="4975225" y="1943100"/>
            <a:chExt cx="2992438" cy="2628900"/>
          </a:xfrm>
        </p:grpSpPr>
        <p:grpSp>
          <p:nvGrpSpPr>
            <p:cNvPr id="47119" name="Grupo 2"/>
            <p:cNvGrpSpPr>
              <a:grpSpLocks/>
            </p:cNvGrpSpPr>
            <p:nvPr/>
          </p:nvGrpSpPr>
          <p:grpSpPr bwMode="auto">
            <a:xfrm>
              <a:off x="5381625" y="1943100"/>
              <a:ext cx="2236788" cy="1628775"/>
              <a:chOff x="5381625" y="1943100"/>
              <a:chExt cx="2236788" cy="1628775"/>
            </a:xfrm>
          </p:grpSpPr>
          <p:sp>
            <p:nvSpPr>
              <p:cNvPr id="47134" name="Freeform 31"/>
              <p:cNvSpPr>
                <a:spLocks/>
              </p:cNvSpPr>
              <p:nvPr/>
            </p:nvSpPr>
            <p:spPr bwMode="auto">
              <a:xfrm>
                <a:off x="5997575" y="1943100"/>
                <a:ext cx="930275" cy="1628775"/>
              </a:xfrm>
              <a:custGeom>
                <a:avLst/>
                <a:gdLst>
                  <a:gd name="T0" fmla="*/ 0 w 440"/>
                  <a:gd name="T1" fmla="*/ 2147483647 h 771"/>
                  <a:gd name="T2" fmla="*/ 2147483647 w 440"/>
                  <a:gd name="T3" fmla="*/ 2147483647 h 771"/>
                  <a:gd name="T4" fmla="*/ 2147483647 w 440"/>
                  <a:gd name="T5" fmla="*/ 2147483647 h 771"/>
                  <a:gd name="T6" fmla="*/ 2147483647 w 440"/>
                  <a:gd name="T7" fmla="*/ 2147483647 h 771"/>
                  <a:gd name="T8" fmla="*/ 2147483647 w 440"/>
                  <a:gd name="T9" fmla="*/ 2147483647 h 771"/>
                  <a:gd name="T10" fmla="*/ 2147483647 w 440"/>
                  <a:gd name="T11" fmla="*/ 2147483647 h 771"/>
                  <a:gd name="T12" fmla="*/ 2147483647 w 440"/>
                  <a:gd name="T13" fmla="*/ 2147483647 h 771"/>
                  <a:gd name="T14" fmla="*/ 2147483647 w 440"/>
                  <a:gd name="T15" fmla="*/ 2147483647 h 771"/>
                  <a:gd name="T16" fmla="*/ 2147483647 w 440"/>
                  <a:gd name="T17" fmla="*/ 2147483647 h 771"/>
                  <a:gd name="T18" fmla="*/ 2147483647 w 440"/>
                  <a:gd name="T19" fmla="*/ 2147483647 h 771"/>
                  <a:gd name="T20" fmla="*/ 2147483647 w 440"/>
                  <a:gd name="T21" fmla="*/ 0 h 771"/>
                  <a:gd name="T22" fmla="*/ 2147483647 w 440"/>
                  <a:gd name="T23" fmla="*/ 0 h 771"/>
                  <a:gd name="T24" fmla="*/ 2147483647 w 440"/>
                  <a:gd name="T25" fmla="*/ 2147483647 h 771"/>
                  <a:gd name="T26" fmla="*/ 2147483647 w 440"/>
                  <a:gd name="T27" fmla="*/ 2147483647 h 771"/>
                  <a:gd name="T28" fmla="*/ 2147483647 w 440"/>
                  <a:gd name="T29" fmla="*/ 2147483647 h 771"/>
                  <a:gd name="T30" fmla="*/ 2147483647 w 440"/>
                  <a:gd name="T31" fmla="*/ 2147483647 h 771"/>
                  <a:gd name="T32" fmla="*/ 2147483647 w 440"/>
                  <a:gd name="T33" fmla="*/ 2147483647 h 771"/>
                  <a:gd name="T34" fmla="*/ 2147483647 w 440"/>
                  <a:gd name="T35" fmla="*/ 2147483647 h 771"/>
                  <a:gd name="T36" fmla="*/ 2147483647 w 440"/>
                  <a:gd name="T37" fmla="*/ 2147483647 h 771"/>
                  <a:gd name="T38" fmla="*/ 2147483647 w 440"/>
                  <a:gd name="T39" fmla="*/ 2147483647 h 771"/>
                  <a:gd name="T40" fmla="*/ 2147483647 w 440"/>
                  <a:gd name="T41" fmla="*/ 2147483647 h 771"/>
                  <a:gd name="T42" fmla="*/ 2147483647 w 440"/>
                  <a:gd name="T43" fmla="*/ 2147483647 h 771"/>
                  <a:gd name="T44" fmla="*/ 2147483647 w 440"/>
                  <a:gd name="T45" fmla="*/ 2147483647 h 771"/>
                  <a:gd name="T46" fmla="*/ 0 w 440"/>
                  <a:gd name="T47" fmla="*/ 2147483647 h 771"/>
                  <a:gd name="T48" fmla="*/ 0 w 440"/>
                  <a:gd name="T49" fmla="*/ 2147483647 h 77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40"/>
                  <a:gd name="T76" fmla="*/ 0 h 771"/>
                  <a:gd name="T77" fmla="*/ 440 w 440"/>
                  <a:gd name="T78" fmla="*/ 771 h 77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40" h="771">
                    <a:moveTo>
                      <a:pt x="0" y="406"/>
                    </a:moveTo>
                    <a:lnTo>
                      <a:pt x="22" y="353"/>
                    </a:lnTo>
                    <a:lnTo>
                      <a:pt x="41" y="298"/>
                    </a:lnTo>
                    <a:lnTo>
                      <a:pt x="63" y="240"/>
                    </a:lnTo>
                    <a:lnTo>
                      <a:pt x="89" y="180"/>
                    </a:lnTo>
                    <a:lnTo>
                      <a:pt x="111" y="130"/>
                    </a:lnTo>
                    <a:lnTo>
                      <a:pt x="132" y="82"/>
                    </a:lnTo>
                    <a:lnTo>
                      <a:pt x="156" y="44"/>
                    </a:lnTo>
                    <a:lnTo>
                      <a:pt x="176" y="20"/>
                    </a:lnTo>
                    <a:lnTo>
                      <a:pt x="200" y="3"/>
                    </a:lnTo>
                    <a:lnTo>
                      <a:pt x="216" y="0"/>
                    </a:lnTo>
                    <a:lnTo>
                      <a:pt x="236" y="0"/>
                    </a:lnTo>
                    <a:lnTo>
                      <a:pt x="252" y="12"/>
                    </a:lnTo>
                    <a:lnTo>
                      <a:pt x="276" y="34"/>
                    </a:lnTo>
                    <a:lnTo>
                      <a:pt x="303" y="72"/>
                    </a:lnTo>
                    <a:lnTo>
                      <a:pt x="324" y="123"/>
                    </a:lnTo>
                    <a:lnTo>
                      <a:pt x="346" y="173"/>
                    </a:lnTo>
                    <a:lnTo>
                      <a:pt x="375" y="243"/>
                    </a:lnTo>
                    <a:lnTo>
                      <a:pt x="396" y="298"/>
                    </a:lnTo>
                    <a:lnTo>
                      <a:pt x="420" y="348"/>
                    </a:lnTo>
                    <a:lnTo>
                      <a:pt x="432" y="382"/>
                    </a:lnTo>
                    <a:lnTo>
                      <a:pt x="440" y="404"/>
                    </a:lnTo>
                    <a:lnTo>
                      <a:pt x="440" y="771"/>
                    </a:lnTo>
                    <a:lnTo>
                      <a:pt x="0" y="771"/>
                    </a:lnTo>
                    <a:lnTo>
                      <a:pt x="0" y="406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47135" name="Group 51"/>
              <p:cNvGrpSpPr>
                <a:grpSpLocks/>
              </p:cNvGrpSpPr>
              <p:nvPr/>
            </p:nvGrpSpPr>
            <p:grpSpPr bwMode="auto">
              <a:xfrm>
                <a:off x="5381625" y="2786063"/>
                <a:ext cx="2236788" cy="598487"/>
                <a:chOff x="3390" y="2475"/>
                <a:chExt cx="1409" cy="377"/>
              </a:xfrm>
            </p:grpSpPr>
            <p:grpSp>
              <p:nvGrpSpPr>
                <p:cNvPr id="47137" name="Group 34"/>
                <p:cNvGrpSpPr>
                  <a:grpSpLocks/>
                </p:cNvGrpSpPr>
                <p:nvPr/>
              </p:nvGrpSpPr>
              <p:grpSpPr bwMode="auto">
                <a:xfrm>
                  <a:off x="4496" y="2478"/>
                  <a:ext cx="303" cy="368"/>
                  <a:chOff x="4800" y="2602"/>
                  <a:chExt cx="385" cy="470"/>
                </a:xfrm>
              </p:grpSpPr>
              <p:sp>
                <p:nvSpPr>
                  <p:cNvPr id="47141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00" y="2832"/>
                    <a:ext cx="192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graphicFrame>
                <p:nvGraphicFramePr>
                  <p:cNvPr id="47142" name="Object 36"/>
                  <p:cNvGraphicFramePr>
                    <a:graphicFrameLocks noChangeAspect="1"/>
                  </p:cNvGraphicFramePr>
                  <p:nvPr/>
                </p:nvGraphicFramePr>
                <p:xfrm>
                  <a:off x="5025" y="2602"/>
                  <a:ext cx="160" cy="35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9968" name="Equation" r:id="rId9" imgW="177646" imgH="393359" progId="Equation.DSMT4">
                          <p:embed/>
                        </p:oleObj>
                      </mc:Choice>
                      <mc:Fallback>
                        <p:oleObj name="Equation" r:id="rId9" imgW="177646" imgH="393359" progId="Equation.DSMT4">
                          <p:embed/>
                          <p:pic>
                            <p:nvPicPr>
                              <p:cNvPr id="0" name="Object 3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025" y="2602"/>
                                <a:ext cx="160" cy="35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47138" name="Group 37"/>
                <p:cNvGrpSpPr>
                  <a:grpSpLocks/>
                </p:cNvGrpSpPr>
                <p:nvPr/>
              </p:nvGrpSpPr>
              <p:grpSpPr bwMode="auto">
                <a:xfrm>
                  <a:off x="3390" y="2470"/>
                  <a:ext cx="276" cy="368"/>
                  <a:chOff x="2769" y="2544"/>
                  <a:chExt cx="351" cy="470"/>
                </a:xfrm>
              </p:grpSpPr>
              <p:sp>
                <p:nvSpPr>
                  <p:cNvPr id="47139" name="Line 3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28" y="2774"/>
                    <a:ext cx="192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graphicFrame>
                <p:nvGraphicFramePr>
                  <p:cNvPr id="47140" name="Object 39"/>
                  <p:cNvGraphicFramePr>
                    <a:graphicFrameLocks noChangeAspect="1"/>
                  </p:cNvGraphicFramePr>
                  <p:nvPr/>
                </p:nvGraphicFramePr>
                <p:xfrm>
                  <a:off x="2769" y="2544"/>
                  <a:ext cx="160" cy="35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9969" name="Equation" r:id="rId11" imgW="177646" imgH="393359" progId="Equation.DSMT4">
                          <p:embed/>
                        </p:oleObj>
                      </mc:Choice>
                      <mc:Fallback>
                        <p:oleObj name="Equation" r:id="rId11" imgW="177646" imgH="393359" progId="Equation.DSMT4">
                          <p:embed/>
                          <p:pic>
                            <p:nvPicPr>
                              <p:cNvPr id="0" name="Object 3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69" y="2544"/>
                                <a:ext cx="160" cy="35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aphicFrame>
            <p:nvGraphicFramePr>
              <p:cNvPr id="47136" name="Object 40"/>
              <p:cNvGraphicFramePr>
                <a:graphicFrameLocks noChangeAspect="1"/>
              </p:cNvGraphicFramePr>
              <p:nvPr/>
            </p:nvGraphicFramePr>
            <p:xfrm>
              <a:off x="6278563" y="2903538"/>
              <a:ext cx="384175" cy="198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70" name="Equation" r:id="rId13" imgW="342603" imgH="177646" progId="Equation.DSMT4">
                      <p:embed/>
                    </p:oleObj>
                  </mc:Choice>
                  <mc:Fallback>
                    <p:oleObj name="Equation" r:id="rId13" imgW="342603" imgH="177646" progId="Equation.DSMT4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78563" y="2903538"/>
                            <a:ext cx="384175" cy="198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7120" name="Grupo 1"/>
            <p:cNvGrpSpPr>
              <a:grpSpLocks/>
            </p:cNvGrpSpPr>
            <p:nvPr/>
          </p:nvGrpSpPr>
          <p:grpSpPr bwMode="auto">
            <a:xfrm>
              <a:off x="4975225" y="3533775"/>
              <a:ext cx="2992438" cy="1038225"/>
              <a:chOff x="4975225" y="3533775"/>
              <a:chExt cx="2992438" cy="1038225"/>
            </a:xfrm>
          </p:grpSpPr>
          <p:grpSp>
            <p:nvGrpSpPr>
              <p:cNvPr id="47121" name="Group 50"/>
              <p:cNvGrpSpPr>
                <a:grpSpLocks/>
              </p:cNvGrpSpPr>
              <p:nvPr/>
            </p:nvGrpSpPr>
            <p:grpSpPr bwMode="auto">
              <a:xfrm>
                <a:off x="5835650" y="3533775"/>
                <a:ext cx="1449388" cy="366713"/>
                <a:chOff x="3676" y="2946"/>
                <a:chExt cx="913" cy="231"/>
              </a:xfrm>
            </p:grpSpPr>
            <p:sp>
              <p:nvSpPr>
                <p:cNvPr id="4713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283" y="2946"/>
                  <a:ext cx="30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 i="1">
                      <a:latin typeface="Times New Roman" charset="0"/>
                    </a:rPr>
                    <a:t>z</a:t>
                  </a:r>
                  <a:r>
                    <a:rPr lang="pt-BR" altLang="pt-BR" sz="1800" i="1" baseline="-25000">
                      <a:latin typeface="Times New Roman" charset="0"/>
                    </a:rPr>
                    <a:t>crít</a:t>
                  </a:r>
                </a:p>
              </p:txBody>
            </p:sp>
            <p:sp>
              <p:nvSpPr>
                <p:cNvPr id="4713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76" y="2946"/>
                  <a:ext cx="35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800" i="1">
                      <a:latin typeface="Times New Roman" charset="0"/>
                    </a:rPr>
                    <a:t>-z</a:t>
                  </a:r>
                  <a:r>
                    <a:rPr lang="pt-BR" altLang="pt-BR" sz="1800" i="1" baseline="-25000">
                      <a:latin typeface="Times New Roman" charset="0"/>
                    </a:rPr>
                    <a:t>crít</a:t>
                  </a:r>
                </a:p>
              </p:txBody>
            </p:sp>
          </p:grpSp>
          <p:grpSp>
            <p:nvGrpSpPr>
              <p:cNvPr id="47122" name="Group 54"/>
              <p:cNvGrpSpPr>
                <a:grpSpLocks/>
              </p:cNvGrpSpPr>
              <p:nvPr/>
            </p:nvGrpSpPr>
            <p:grpSpPr bwMode="auto">
              <a:xfrm>
                <a:off x="5934075" y="3849688"/>
                <a:ext cx="1077913" cy="722312"/>
                <a:chOff x="1508" y="3264"/>
                <a:chExt cx="679" cy="455"/>
              </a:xfrm>
            </p:grpSpPr>
            <p:sp>
              <p:nvSpPr>
                <p:cNvPr id="47130" name="AutoShape 52"/>
                <p:cNvSpPr>
                  <a:spLocks/>
                </p:cNvSpPr>
                <p:nvPr/>
              </p:nvSpPr>
              <p:spPr bwMode="auto">
                <a:xfrm rot="5400000">
                  <a:off x="1800" y="3000"/>
                  <a:ext cx="96" cy="624"/>
                </a:xfrm>
                <a:prstGeom prst="rightBrace">
                  <a:avLst>
                    <a:gd name="adj1" fmla="val 54167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pt-BR" altLang="pt-BR" sz="1600"/>
                </a:p>
              </p:txBody>
            </p:sp>
            <p:sp>
              <p:nvSpPr>
                <p:cNvPr id="4713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508" y="3353"/>
                  <a:ext cx="679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/>
                    <a:t>aceitação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/>
                    <a:t>de </a:t>
                  </a:r>
                  <a:r>
                    <a:rPr lang="pt-BR" altLang="pt-BR" sz="1600">
                      <a:latin typeface="Times New Roman" charset="0"/>
                    </a:rPr>
                    <a:t>H</a:t>
                  </a:r>
                  <a:r>
                    <a:rPr lang="pt-BR" altLang="pt-BR" sz="1600" baseline="-25000">
                      <a:latin typeface="Times New Roman" charset="0"/>
                    </a:rPr>
                    <a:t>0</a:t>
                  </a:r>
                  <a:r>
                    <a:rPr lang="pt-BR" altLang="pt-BR" sz="1600"/>
                    <a:t> </a:t>
                  </a:r>
                </a:p>
              </p:txBody>
            </p:sp>
          </p:grpSp>
          <p:grpSp>
            <p:nvGrpSpPr>
              <p:cNvPr id="47123" name="Group 61"/>
              <p:cNvGrpSpPr>
                <a:grpSpLocks/>
              </p:cNvGrpSpPr>
              <p:nvPr/>
            </p:nvGrpSpPr>
            <p:grpSpPr bwMode="auto">
              <a:xfrm>
                <a:off x="4975225" y="3849688"/>
                <a:ext cx="2992438" cy="722312"/>
                <a:chOff x="3140" y="3145"/>
                <a:chExt cx="1885" cy="455"/>
              </a:xfrm>
            </p:grpSpPr>
            <p:grpSp>
              <p:nvGrpSpPr>
                <p:cNvPr id="47124" name="Group 55"/>
                <p:cNvGrpSpPr>
                  <a:grpSpLocks/>
                </p:cNvGrpSpPr>
                <p:nvPr/>
              </p:nvGrpSpPr>
              <p:grpSpPr bwMode="auto">
                <a:xfrm>
                  <a:off x="3140" y="3145"/>
                  <a:ext cx="624" cy="455"/>
                  <a:chOff x="1536" y="3264"/>
                  <a:chExt cx="624" cy="455"/>
                </a:xfrm>
              </p:grpSpPr>
              <p:sp>
                <p:nvSpPr>
                  <p:cNvPr id="47128" name="AutoShape 56"/>
                  <p:cNvSpPr>
                    <a:spLocks/>
                  </p:cNvSpPr>
                  <p:nvPr/>
                </p:nvSpPr>
                <p:spPr bwMode="auto">
                  <a:xfrm rot="5400000">
                    <a:off x="1800" y="3000"/>
                    <a:ext cx="96" cy="624"/>
                  </a:xfrm>
                  <a:prstGeom prst="rightBrace">
                    <a:avLst>
                      <a:gd name="adj1" fmla="val 54167"/>
                      <a:gd name="adj2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pt-BR" altLang="pt-BR" sz="1600"/>
                  </a:p>
                </p:txBody>
              </p:sp>
              <p:sp>
                <p:nvSpPr>
                  <p:cNvPr id="47129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45" y="3353"/>
                    <a:ext cx="605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altLang="pt-BR" sz="1600"/>
                      <a:t>rejeição</a:t>
                    </a:r>
                  </a:p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altLang="pt-BR" sz="1600"/>
                      <a:t>de </a:t>
                    </a:r>
                    <a:r>
                      <a:rPr lang="pt-BR" altLang="pt-BR" sz="1600">
                        <a:latin typeface="Times New Roman" charset="0"/>
                      </a:rPr>
                      <a:t>H</a:t>
                    </a:r>
                    <a:r>
                      <a:rPr lang="pt-BR" altLang="pt-BR" sz="1600" baseline="-25000">
                        <a:latin typeface="Times New Roman" charset="0"/>
                      </a:rPr>
                      <a:t>0</a:t>
                    </a:r>
                    <a:r>
                      <a:rPr lang="pt-BR" altLang="pt-BR" sz="1600"/>
                      <a:t> </a:t>
                    </a:r>
                  </a:p>
                </p:txBody>
              </p:sp>
            </p:grpSp>
            <p:grpSp>
              <p:nvGrpSpPr>
                <p:cNvPr id="47125" name="Group 58"/>
                <p:cNvGrpSpPr>
                  <a:grpSpLocks/>
                </p:cNvGrpSpPr>
                <p:nvPr/>
              </p:nvGrpSpPr>
              <p:grpSpPr bwMode="auto">
                <a:xfrm>
                  <a:off x="4401" y="3145"/>
                  <a:ext cx="624" cy="455"/>
                  <a:chOff x="1536" y="3264"/>
                  <a:chExt cx="624" cy="455"/>
                </a:xfrm>
              </p:grpSpPr>
              <p:sp>
                <p:nvSpPr>
                  <p:cNvPr id="47126" name="AutoShape 59"/>
                  <p:cNvSpPr>
                    <a:spLocks/>
                  </p:cNvSpPr>
                  <p:nvPr/>
                </p:nvSpPr>
                <p:spPr bwMode="auto">
                  <a:xfrm rot="5400000">
                    <a:off x="1800" y="3000"/>
                    <a:ext cx="96" cy="624"/>
                  </a:xfrm>
                  <a:prstGeom prst="rightBrace">
                    <a:avLst>
                      <a:gd name="adj1" fmla="val 54167"/>
                      <a:gd name="adj2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pt-BR" altLang="pt-BR" sz="1600"/>
                  </a:p>
                </p:txBody>
              </p:sp>
              <p:sp>
                <p:nvSpPr>
                  <p:cNvPr id="47127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45" y="3353"/>
                    <a:ext cx="605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altLang="pt-BR" sz="1600"/>
                      <a:t>rejeição</a:t>
                    </a:r>
                  </a:p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altLang="pt-BR" sz="1600"/>
                      <a:t>de </a:t>
                    </a:r>
                    <a:r>
                      <a:rPr lang="pt-BR" altLang="pt-BR" sz="1600">
                        <a:latin typeface="Times New Roman" charset="0"/>
                      </a:rPr>
                      <a:t>H</a:t>
                    </a:r>
                    <a:r>
                      <a:rPr lang="pt-BR" altLang="pt-BR" sz="1600" baseline="-25000">
                        <a:latin typeface="Times New Roman" charset="0"/>
                      </a:rPr>
                      <a:t>0</a:t>
                    </a:r>
                    <a:r>
                      <a:rPr lang="pt-BR" altLang="pt-BR" sz="1600"/>
                      <a:t> </a:t>
                    </a:r>
                  </a:p>
                </p:txBody>
              </p:sp>
            </p:grpSp>
          </p:grpSp>
        </p:grpSp>
      </p:grpSp>
      <p:graphicFrame>
        <p:nvGraphicFramePr>
          <p:cNvPr id="128008" name="Object 3"/>
          <p:cNvGraphicFramePr>
            <a:graphicFrameLocks noChangeAspect="1"/>
          </p:cNvGraphicFramePr>
          <p:nvPr/>
        </p:nvGraphicFramePr>
        <p:xfrm>
          <a:off x="3267075" y="3819525"/>
          <a:ext cx="14335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Equation" r:id="rId15" imgW="1002865" imgH="431613" progId="Equation.3">
                  <p:embed/>
                </p:oleObj>
              </mc:Choice>
              <mc:Fallback>
                <p:oleObj name="Equation" r:id="rId15" imgW="1002865" imgH="4316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3819525"/>
                        <a:ext cx="143351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0"/>
          <p:cNvGraphicFramePr>
            <a:graphicFrameLocks noChangeAspect="1"/>
          </p:cNvGraphicFramePr>
          <p:nvPr/>
        </p:nvGraphicFramePr>
        <p:xfrm>
          <a:off x="914400" y="2357438"/>
          <a:ext cx="2630488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Equation" r:id="rId17" imgW="1841500" imgH="711200" progId="Equation.DSMT4">
                  <p:embed/>
                </p:oleObj>
              </mc:Choice>
              <mc:Fallback>
                <p:oleObj name="Equation" r:id="rId17" imgW="1841500" imgH="71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57438"/>
                        <a:ext cx="2630488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Seta para baixo 45"/>
          <p:cNvSpPr>
            <a:spLocks noChangeArrowheads="1"/>
          </p:cNvSpPr>
          <p:nvPr/>
        </p:nvSpPr>
        <p:spPr bwMode="auto">
          <a:xfrm rot="6114703">
            <a:off x="2779803" y="4256718"/>
            <a:ext cx="285750" cy="4286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94F18-677E-421E-B104-34C735CB08F9}" type="slidenum">
              <a:rPr lang="pt-BR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  <p:bldP spid="28" grpId="0"/>
      <p:bldP spid="29" grpId="0"/>
      <p:bldP spid="30" grpId="0"/>
      <p:bldP spid="4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Teste de Hipótese (resumo)</a:t>
            </a:r>
            <a:endParaRPr lang="pt-BR" i="1" baseline="-2500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4905375" y="1268413"/>
            <a:ext cx="962025" cy="1803400"/>
            <a:chOff x="2954" y="799"/>
            <a:chExt cx="606" cy="1136"/>
          </a:xfrm>
        </p:grpSpPr>
        <p:graphicFrame>
          <p:nvGraphicFramePr>
            <p:cNvPr id="48168" name="Object 26"/>
            <p:cNvGraphicFramePr>
              <a:graphicFrameLocks noChangeAspect="1"/>
            </p:cNvGraphicFramePr>
            <p:nvPr/>
          </p:nvGraphicFramePr>
          <p:xfrm>
            <a:off x="2954" y="799"/>
            <a:ext cx="606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2" name="Equation" r:id="rId4" imgW="672808" imgH="609336" progId="Equation.DSMT4">
                    <p:embed/>
                  </p:oleObj>
                </mc:Choice>
                <mc:Fallback>
                  <p:oleObj name="Equation" r:id="rId4" imgW="672808" imgH="609336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4" y="799"/>
                          <a:ext cx="606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9" name="Object 27"/>
            <p:cNvGraphicFramePr>
              <a:graphicFrameLocks noChangeAspect="1"/>
            </p:cNvGraphicFramePr>
            <p:nvPr/>
          </p:nvGraphicFramePr>
          <p:xfrm>
            <a:off x="2955" y="1389"/>
            <a:ext cx="583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3" name="Equation" r:id="rId6" imgW="647700" imgH="609600" progId="Equation.DSMT4">
                    <p:embed/>
                  </p:oleObj>
                </mc:Choice>
                <mc:Fallback>
                  <p:oleObj name="Equation" r:id="rId6" imgW="647700" imgH="6096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5" y="1389"/>
                          <a:ext cx="583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9552" name="Object 0"/>
          <p:cNvGraphicFramePr>
            <a:graphicFrameLocks noChangeAspect="1"/>
          </p:cNvGraphicFramePr>
          <p:nvPr/>
        </p:nvGraphicFramePr>
        <p:xfrm>
          <a:off x="2536825" y="2540000"/>
          <a:ext cx="13144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4" name="Equation" r:id="rId8" imgW="914400" imgH="419100" progId="Equation.DSMT4">
                  <p:embed/>
                </p:oleObj>
              </mc:Choice>
              <mc:Fallback>
                <p:oleObj name="Equation" r:id="rId8" imgW="914400" imgH="4191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2540000"/>
                        <a:ext cx="13144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755650" y="1552575"/>
            <a:ext cx="4002088" cy="890588"/>
            <a:chOff x="839" y="978"/>
            <a:chExt cx="2521" cy="561"/>
          </a:xfrm>
        </p:grpSpPr>
        <p:sp>
          <p:nvSpPr>
            <p:cNvPr id="48161" name="Text Box 70"/>
            <p:cNvSpPr txBox="1">
              <a:spLocks noChangeArrowheads="1"/>
            </p:cNvSpPr>
            <p:nvPr/>
          </p:nvSpPr>
          <p:spPr bwMode="auto">
            <a:xfrm>
              <a:off x="839" y="1167"/>
              <a:ext cx="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para </a:t>
              </a:r>
              <a:r>
                <a:rPr lang="pt-BR" altLang="pt-BR" sz="1600" i="1">
                  <a:sym typeface="Symbol" pitchFamily="18" charset="2"/>
                </a:rPr>
                <a:t></a:t>
              </a:r>
              <a:endParaRPr lang="pt-BR" altLang="pt-BR" sz="1600" i="1"/>
            </a:p>
          </p:txBody>
        </p:sp>
        <p:grpSp>
          <p:nvGrpSpPr>
            <p:cNvPr id="48162" name="Group 71"/>
            <p:cNvGrpSpPr>
              <a:grpSpLocks/>
            </p:cNvGrpSpPr>
            <p:nvPr/>
          </p:nvGrpSpPr>
          <p:grpSpPr bwMode="auto">
            <a:xfrm>
              <a:off x="1473" y="1008"/>
              <a:ext cx="413" cy="531"/>
              <a:chOff x="1056" y="1008"/>
              <a:chExt cx="413" cy="531"/>
            </a:xfrm>
          </p:grpSpPr>
          <p:graphicFrame>
            <p:nvGraphicFramePr>
              <p:cNvPr id="48166" name="Object 24"/>
              <p:cNvGraphicFramePr>
                <a:graphicFrameLocks noChangeAspect="1"/>
              </p:cNvGraphicFramePr>
              <p:nvPr/>
            </p:nvGraphicFramePr>
            <p:xfrm>
              <a:off x="1056" y="1008"/>
              <a:ext cx="41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45" name="Equation" r:id="rId10" imgW="457002" imgH="203112" progId="Equation.DSMT4">
                      <p:embed/>
                    </p:oleObj>
                  </mc:Choice>
                  <mc:Fallback>
                    <p:oleObj name="Equation" r:id="rId10" imgW="457002" imgH="203112" progId="Equation.DSMT4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1008"/>
                            <a:ext cx="413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67" name="Object 25"/>
              <p:cNvGraphicFramePr>
                <a:graphicFrameLocks noChangeAspect="1"/>
              </p:cNvGraphicFramePr>
              <p:nvPr/>
            </p:nvGraphicFramePr>
            <p:xfrm>
              <a:off x="1056" y="1333"/>
              <a:ext cx="207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46" name="Equation" r:id="rId12" imgW="228600" imgH="228600" progId="Equation.DSMT4">
                      <p:embed/>
                    </p:oleObj>
                  </mc:Choice>
                  <mc:Fallback>
                    <p:oleObj name="Equation" r:id="rId12" imgW="228600" imgH="228600" progId="Equation.DSMT4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1333"/>
                            <a:ext cx="207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8163" name="Text Box 74"/>
            <p:cNvSpPr txBox="1">
              <a:spLocks noChangeArrowheads="1"/>
            </p:cNvSpPr>
            <p:nvPr/>
          </p:nvSpPr>
          <p:spPr bwMode="auto">
            <a:xfrm>
              <a:off x="2013" y="978"/>
              <a:ext cx="11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 </a:t>
              </a:r>
              <a:r>
                <a:rPr lang="pt-BR" altLang="pt-BR" sz="1600" i="1">
                  <a:sym typeface="Symbol" pitchFamily="18" charset="2"/>
                </a:rPr>
                <a:t></a:t>
              </a:r>
              <a:r>
                <a:rPr lang="pt-BR" altLang="pt-BR" sz="1600" baseline="30000">
                  <a:latin typeface="Times New Roman" charset="0"/>
                  <a:sym typeface="Symbol" pitchFamily="18" charset="2"/>
                </a:rPr>
                <a:t>2</a:t>
              </a:r>
              <a:r>
                <a:rPr lang="pt-BR" altLang="pt-BR" sz="1600">
                  <a:sym typeface="Symbol" pitchFamily="18" charset="2"/>
                </a:rPr>
                <a:t> é conhecida</a:t>
              </a:r>
              <a:endParaRPr lang="pt-BR" altLang="pt-BR" sz="1600"/>
            </a:p>
          </p:txBody>
        </p:sp>
        <p:sp>
          <p:nvSpPr>
            <p:cNvPr id="48164" name="Text Box 75"/>
            <p:cNvSpPr txBox="1">
              <a:spLocks noChangeArrowheads="1"/>
            </p:cNvSpPr>
            <p:nvPr/>
          </p:nvSpPr>
          <p:spPr bwMode="auto">
            <a:xfrm>
              <a:off x="2013" y="1319"/>
              <a:ext cx="13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 </a:t>
              </a:r>
              <a:r>
                <a:rPr lang="pt-BR" altLang="pt-BR" sz="1600" i="1">
                  <a:sym typeface="Symbol" pitchFamily="18" charset="2"/>
                </a:rPr>
                <a:t></a:t>
              </a:r>
              <a:r>
                <a:rPr lang="pt-BR" altLang="pt-BR" sz="1600" baseline="30000">
                  <a:latin typeface="Times New Roman" charset="0"/>
                  <a:sym typeface="Symbol" pitchFamily="18" charset="2"/>
                </a:rPr>
                <a:t>2</a:t>
              </a:r>
              <a:r>
                <a:rPr lang="pt-BR" altLang="pt-BR" sz="1600">
                  <a:sym typeface="Symbol" pitchFamily="18" charset="2"/>
                </a:rPr>
                <a:t> é desconhecida</a:t>
              </a:r>
              <a:endParaRPr lang="pt-BR" altLang="pt-BR" sz="1600"/>
            </a:p>
          </p:txBody>
        </p:sp>
        <p:sp>
          <p:nvSpPr>
            <p:cNvPr id="48165" name="AutoShape 76"/>
            <p:cNvSpPr>
              <a:spLocks/>
            </p:cNvSpPr>
            <p:nvPr/>
          </p:nvSpPr>
          <p:spPr bwMode="auto">
            <a:xfrm>
              <a:off x="1337" y="1008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755650" y="2636838"/>
            <a:ext cx="1419225" cy="457200"/>
            <a:chOff x="839" y="1824"/>
            <a:chExt cx="894" cy="288"/>
          </a:xfrm>
        </p:grpSpPr>
        <p:sp>
          <p:nvSpPr>
            <p:cNvPr id="48158" name="Text Box 78"/>
            <p:cNvSpPr txBox="1">
              <a:spLocks noChangeArrowheads="1"/>
            </p:cNvSpPr>
            <p:nvPr/>
          </p:nvSpPr>
          <p:spPr bwMode="auto">
            <a:xfrm>
              <a:off x="839" y="1869"/>
              <a:ext cx="5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para </a:t>
              </a:r>
              <a:r>
                <a:rPr lang="pt-BR" altLang="pt-BR" sz="1600" i="1">
                  <a:sym typeface="Symbol" pitchFamily="18" charset="2"/>
                </a:rPr>
                <a:t></a:t>
              </a:r>
              <a:r>
                <a:rPr lang="pt-BR" altLang="pt-BR" sz="1600" baseline="30000">
                  <a:latin typeface="Times New Roman" charset="0"/>
                  <a:sym typeface="Symbol" pitchFamily="18" charset="2"/>
                </a:rPr>
                <a:t>2</a:t>
              </a:r>
              <a:r>
                <a:rPr lang="pt-BR" altLang="pt-BR" sz="1600"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48159" name="Object 23"/>
            <p:cNvGraphicFramePr>
              <a:graphicFrameLocks noChangeAspect="1"/>
            </p:cNvGraphicFramePr>
            <p:nvPr/>
          </p:nvGraphicFramePr>
          <p:xfrm>
            <a:off x="1480" y="1854"/>
            <a:ext cx="25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7" name="Equation" r:id="rId14" imgW="279279" imgH="241195" progId="Equation.DSMT4">
                    <p:embed/>
                  </p:oleObj>
                </mc:Choice>
                <mc:Fallback>
                  <p:oleObj name="Equation" r:id="rId14" imgW="279279" imgH="241195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0" y="1854"/>
                          <a:ext cx="25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0" name="AutoShape 80"/>
            <p:cNvSpPr>
              <a:spLocks/>
            </p:cNvSpPr>
            <p:nvPr/>
          </p:nvSpPr>
          <p:spPr bwMode="auto">
            <a:xfrm>
              <a:off x="1379" y="1824"/>
              <a:ext cx="96" cy="288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755650" y="3192463"/>
            <a:ext cx="6405563" cy="1428750"/>
            <a:chOff x="839" y="1979"/>
            <a:chExt cx="4035" cy="900"/>
          </a:xfrm>
        </p:grpSpPr>
        <p:sp>
          <p:nvSpPr>
            <p:cNvPr id="48141" name="Text Box 95"/>
            <p:cNvSpPr txBox="1">
              <a:spLocks noChangeArrowheads="1"/>
            </p:cNvSpPr>
            <p:nvPr/>
          </p:nvSpPr>
          <p:spPr bwMode="auto">
            <a:xfrm>
              <a:off x="839" y="2296"/>
              <a:ext cx="7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para </a:t>
              </a:r>
              <a:r>
                <a:rPr lang="pt-BR" altLang="pt-BR" sz="1600" i="1">
                  <a:sym typeface="Symbol" pitchFamily="18" charset="2"/>
                </a:rPr>
                <a:t></a:t>
              </a:r>
              <a:r>
                <a:rPr lang="pt-BR" altLang="pt-BR" sz="1600" baseline="-25000">
                  <a:latin typeface="Times New Roman" charset="0"/>
                  <a:sym typeface="Symbol" pitchFamily="18" charset="2"/>
                </a:rPr>
                <a:t>1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 - </a:t>
              </a:r>
              <a:r>
                <a:rPr lang="pt-BR" altLang="pt-BR" sz="1600" i="1">
                  <a:sym typeface="Symbol" pitchFamily="18" charset="2"/>
                </a:rPr>
                <a:t></a:t>
              </a:r>
              <a:r>
                <a:rPr lang="pt-BR" altLang="pt-BR" sz="1600" baseline="-25000">
                  <a:latin typeface="Times New Roman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48142" name="Text Box 96"/>
            <p:cNvSpPr txBox="1">
              <a:spLocks noChangeArrowheads="1"/>
            </p:cNvSpPr>
            <p:nvPr/>
          </p:nvSpPr>
          <p:spPr bwMode="auto">
            <a:xfrm>
              <a:off x="2253" y="1979"/>
              <a:ext cx="16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 </a:t>
              </a:r>
              <a:r>
                <a:rPr lang="pt-BR" altLang="pt-BR" sz="1600" i="1">
                  <a:sym typeface="Symbol" pitchFamily="18" charset="2"/>
                </a:rPr>
                <a:t>    </a:t>
              </a:r>
              <a:r>
                <a:rPr lang="pt-BR" altLang="pt-BR" sz="1600">
                  <a:sym typeface="Symbol" pitchFamily="18" charset="2"/>
                </a:rPr>
                <a:t> e      são conhecidas</a:t>
              </a:r>
              <a:endParaRPr lang="pt-BR" altLang="pt-BR" sz="1600"/>
            </a:p>
          </p:txBody>
        </p:sp>
        <p:sp>
          <p:nvSpPr>
            <p:cNvPr id="48143" name="Text Box 97"/>
            <p:cNvSpPr txBox="1">
              <a:spLocks noChangeArrowheads="1"/>
            </p:cNvSpPr>
            <p:nvPr/>
          </p:nvSpPr>
          <p:spPr bwMode="auto">
            <a:xfrm>
              <a:off x="2253" y="2320"/>
              <a:ext cx="21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 </a:t>
              </a:r>
              <a:r>
                <a:rPr lang="pt-BR" altLang="pt-BR" sz="1600" i="1">
                  <a:sym typeface="Symbol" pitchFamily="18" charset="2"/>
                </a:rPr>
                <a:t>    </a:t>
              </a:r>
              <a:r>
                <a:rPr lang="pt-BR" altLang="pt-BR" sz="1600">
                  <a:sym typeface="Symbol" pitchFamily="18" charset="2"/>
                </a:rPr>
                <a:t> e      são desconhecidas, mas</a:t>
              </a:r>
            </a:p>
          </p:txBody>
        </p:sp>
        <p:sp>
          <p:nvSpPr>
            <p:cNvPr id="48144" name="AutoShape 98"/>
            <p:cNvSpPr>
              <a:spLocks/>
            </p:cNvSpPr>
            <p:nvPr/>
          </p:nvSpPr>
          <p:spPr bwMode="auto">
            <a:xfrm>
              <a:off x="1577" y="2009"/>
              <a:ext cx="124" cy="831"/>
            </a:xfrm>
            <a:prstGeom prst="leftBrace">
              <a:avLst>
                <a:gd name="adj1" fmla="val 5584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aphicFrame>
          <p:nvGraphicFramePr>
            <p:cNvPr id="48145" name="Object 8"/>
            <p:cNvGraphicFramePr>
              <a:graphicFrameLocks noChangeAspect="1"/>
            </p:cNvGraphicFramePr>
            <p:nvPr/>
          </p:nvGraphicFramePr>
          <p:xfrm>
            <a:off x="2471" y="1979"/>
            <a:ext cx="18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8" name="Equation" r:id="rId16" imgW="203112" imgH="241195" progId="Equation.DSMT4">
                    <p:embed/>
                  </p:oleObj>
                </mc:Choice>
                <mc:Fallback>
                  <p:oleObj name="Equation" r:id="rId16" imgW="203112" imgH="24119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1979"/>
                          <a:ext cx="18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6" name="Object 9"/>
            <p:cNvGraphicFramePr>
              <a:graphicFrameLocks noChangeAspect="1"/>
            </p:cNvGraphicFramePr>
            <p:nvPr/>
          </p:nvGraphicFramePr>
          <p:xfrm>
            <a:off x="2769" y="1979"/>
            <a:ext cx="18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9" name="Equation" r:id="rId18" imgW="203112" imgH="241195" progId="Equation.DSMT4">
                    <p:embed/>
                  </p:oleObj>
                </mc:Choice>
                <mc:Fallback>
                  <p:oleObj name="Equation" r:id="rId18" imgW="203112" imgH="241195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1979"/>
                          <a:ext cx="18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7" name="Object 10"/>
            <p:cNvGraphicFramePr>
              <a:graphicFrameLocks noChangeAspect="1"/>
            </p:cNvGraphicFramePr>
            <p:nvPr/>
          </p:nvGraphicFramePr>
          <p:xfrm>
            <a:off x="2471" y="2323"/>
            <a:ext cx="18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0" name="Equation" r:id="rId20" imgW="203112" imgH="241195" progId="Equation.DSMT4">
                    <p:embed/>
                  </p:oleObj>
                </mc:Choice>
                <mc:Fallback>
                  <p:oleObj name="Equation" r:id="rId20" imgW="203112" imgH="241195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2323"/>
                          <a:ext cx="18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8" name="Object 11"/>
            <p:cNvGraphicFramePr>
              <a:graphicFrameLocks noChangeAspect="1"/>
            </p:cNvGraphicFramePr>
            <p:nvPr/>
          </p:nvGraphicFramePr>
          <p:xfrm>
            <a:off x="2769" y="2323"/>
            <a:ext cx="18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1" name="Equation" r:id="rId21" imgW="203112" imgH="241195" progId="Equation.DSMT4">
                    <p:embed/>
                  </p:oleObj>
                </mc:Choice>
                <mc:Fallback>
                  <p:oleObj name="Equation" r:id="rId21" imgW="203112" imgH="24119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2323"/>
                          <a:ext cx="18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9" name="Object 12"/>
            <p:cNvGraphicFramePr>
              <a:graphicFrameLocks noChangeAspect="1"/>
            </p:cNvGraphicFramePr>
            <p:nvPr/>
          </p:nvGraphicFramePr>
          <p:xfrm>
            <a:off x="4391" y="2320"/>
            <a:ext cx="48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2" name="Equation" r:id="rId22" imgW="533169" imgH="241195" progId="Equation.DSMT4">
                    <p:embed/>
                  </p:oleObj>
                </mc:Choice>
                <mc:Fallback>
                  <p:oleObj name="Equation" r:id="rId22" imgW="533169" imgH="241195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1" y="2320"/>
                          <a:ext cx="48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50" name="Group 104"/>
            <p:cNvGrpSpPr>
              <a:grpSpLocks/>
            </p:cNvGrpSpPr>
            <p:nvPr/>
          </p:nvGrpSpPr>
          <p:grpSpPr bwMode="auto">
            <a:xfrm>
              <a:off x="1713" y="2009"/>
              <a:ext cx="413" cy="823"/>
              <a:chOff x="1713" y="2009"/>
              <a:chExt cx="413" cy="823"/>
            </a:xfrm>
          </p:grpSpPr>
          <p:graphicFrame>
            <p:nvGraphicFramePr>
              <p:cNvPr id="48155" name="Object 16"/>
              <p:cNvGraphicFramePr>
                <a:graphicFrameLocks noChangeAspect="1"/>
              </p:cNvGraphicFramePr>
              <p:nvPr/>
            </p:nvGraphicFramePr>
            <p:xfrm>
              <a:off x="1713" y="2009"/>
              <a:ext cx="41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53" name="Equation" r:id="rId24" imgW="457002" imgH="203112" progId="Equation.DSMT4">
                      <p:embed/>
                    </p:oleObj>
                  </mc:Choice>
                  <mc:Fallback>
                    <p:oleObj name="Equation" r:id="rId24" imgW="457002" imgH="203112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3" y="2009"/>
                            <a:ext cx="413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56" name="Object 17"/>
              <p:cNvGraphicFramePr>
                <a:graphicFrameLocks noChangeAspect="1"/>
              </p:cNvGraphicFramePr>
              <p:nvPr/>
            </p:nvGraphicFramePr>
            <p:xfrm>
              <a:off x="1713" y="2294"/>
              <a:ext cx="368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54" name="Equation" r:id="rId25" imgW="406224" imgH="241195" progId="Equation.DSMT4">
                      <p:embed/>
                    </p:oleObj>
                  </mc:Choice>
                  <mc:Fallback>
                    <p:oleObj name="Equation" r:id="rId25" imgW="406224" imgH="241195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3" y="2294"/>
                            <a:ext cx="368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57" name="Object 18"/>
              <p:cNvGraphicFramePr>
                <a:graphicFrameLocks noChangeAspect="1"/>
              </p:cNvGraphicFramePr>
              <p:nvPr/>
            </p:nvGraphicFramePr>
            <p:xfrm>
              <a:off x="1713" y="2614"/>
              <a:ext cx="138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55" name="Equation" r:id="rId27" imgW="152334" imgH="241195" progId="Equation.DSMT4">
                      <p:embed/>
                    </p:oleObj>
                  </mc:Choice>
                  <mc:Fallback>
                    <p:oleObj name="Equation" r:id="rId27" imgW="152334" imgH="241195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3" y="2614"/>
                            <a:ext cx="138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8151" name="Text Box 108"/>
            <p:cNvSpPr txBox="1">
              <a:spLocks noChangeArrowheads="1"/>
            </p:cNvSpPr>
            <p:nvPr/>
          </p:nvSpPr>
          <p:spPr bwMode="auto">
            <a:xfrm>
              <a:off x="2253" y="2659"/>
              <a:ext cx="21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 </a:t>
              </a:r>
              <a:r>
                <a:rPr lang="pt-BR" altLang="pt-BR" sz="1600" i="1">
                  <a:sym typeface="Symbol" pitchFamily="18" charset="2"/>
                </a:rPr>
                <a:t>    </a:t>
              </a:r>
              <a:r>
                <a:rPr lang="pt-BR" altLang="pt-BR" sz="1600">
                  <a:sym typeface="Symbol" pitchFamily="18" charset="2"/>
                </a:rPr>
                <a:t> e      são desconhecidas, mas</a:t>
              </a:r>
            </a:p>
          </p:txBody>
        </p:sp>
        <p:graphicFrame>
          <p:nvGraphicFramePr>
            <p:cNvPr id="48152" name="Object 13"/>
            <p:cNvGraphicFramePr>
              <a:graphicFrameLocks noChangeAspect="1"/>
            </p:cNvGraphicFramePr>
            <p:nvPr/>
          </p:nvGraphicFramePr>
          <p:xfrm>
            <a:off x="2471" y="2662"/>
            <a:ext cx="18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6" name="Equation" r:id="rId29" imgW="203112" imgH="241195" progId="Equation.DSMT4">
                    <p:embed/>
                  </p:oleObj>
                </mc:Choice>
                <mc:Fallback>
                  <p:oleObj name="Equation" r:id="rId29" imgW="203112" imgH="241195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2662"/>
                          <a:ext cx="18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3" name="Object 14"/>
            <p:cNvGraphicFramePr>
              <a:graphicFrameLocks noChangeAspect="1"/>
            </p:cNvGraphicFramePr>
            <p:nvPr/>
          </p:nvGraphicFramePr>
          <p:xfrm>
            <a:off x="2769" y="2662"/>
            <a:ext cx="18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7" name="Equation" r:id="rId30" imgW="203112" imgH="241195" progId="Equation.DSMT4">
                    <p:embed/>
                  </p:oleObj>
                </mc:Choice>
                <mc:Fallback>
                  <p:oleObj name="Equation" r:id="rId30" imgW="203112" imgH="241195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2662"/>
                          <a:ext cx="18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4" name="Object 15"/>
            <p:cNvGraphicFramePr>
              <a:graphicFrameLocks noChangeAspect="1"/>
            </p:cNvGraphicFramePr>
            <p:nvPr/>
          </p:nvGraphicFramePr>
          <p:xfrm>
            <a:off x="4391" y="2659"/>
            <a:ext cx="48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8" name="Equation" r:id="rId31" imgW="533169" imgH="241195" progId="Equation.DSMT4">
                    <p:embed/>
                  </p:oleObj>
                </mc:Choice>
                <mc:Fallback>
                  <p:oleObj name="Equation" r:id="rId31" imgW="533169" imgH="241195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1" y="2659"/>
                          <a:ext cx="48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16"/>
          <p:cNvGrpSpPr>
            <a:grpSpLocks/>
          </p:cNvGrpSpPr>
          <p:nvPr/>
        </p:nvGrpSpPr>
        <p:grpSpPr bwMode="auto">
          <a:xfrm>
            <a:off x="3030538" y="4668838"/>
            <a:ext cx="5881687" cy="2057400"/>
            <a:chOff x="1909" y="2941"/>
            <a:chExt cx="3705" cy="1296"/>
          </a:xfrm>
        </p:grpSpPr>
        <p:graphicFrame>
          <p:nvGraphicFramePr>
            <p:cNvPr id="48138" name="Object 5"/>
            <p:cNvGraphicFramePr>
              <a:graphicFrameLocks noChangeAspect="1"/>
            </p:cNvGraphicFramePr>
            <p:nvPr/>
          </p:nvGraphicFramePr>
          <p:xfrm>
            <a:off x="1909" y="3348"/>
            <a:ext cx="1418" cy="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9" name="Equation" r:id="rId33" imgW="1574800" imgH="698500" progId="Equation.DSMT4">
                    <p:embed/>
                  </p:oleObj>
                </mc:Choice>
                <mc:Fallback>
                  <p:oleObj name="Equation" r:id="rId33" imgW="1574800" imgH="6985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9" y="3348"/>
                          <a:ext cx="1418" cy="6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9" name="Object 6"/>
            <p:cNvGraphicFramePr>
              <a:graphicFrameLocks noChangeAspect="1"/>
            </p:cNvGraphicFramePr>
            <p:nvPr/>
          </p:nvGraphicFramePr>
          <p:xfrm>
            <a:off x="3439" y="2941"/>
            <a:ext cx="2175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0" name="Equation" r:id="rId35" imgW="2413000" imgH="698500" progId="Equation.DSMT4">
                    <p:embed/>
                  </p:oleObj>
                </mc:Choice>
                <mc:Fallback>
                  <p:oleObj name="Equation" r:id="rId35" imgW="2413000" imgH="6985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9" y="2941"/>
                          <a:ext cx="2175" cy="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0" name="Object 7"/>
            <p:cNvGraphicFramePr>
              <a:graphicFrameLocks noChangeAspect="1"/>
            </p:cNvGraphicFramePr>
            <p:nvPr/>
          </p:nvGraphicFramePr>
          <p:xfrm>
            <a:off x="3439" y="3612"/>
            <a:ext cx="1591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1" name="Equation" r:id="rId37" imgW="1765300" imgH="698500" progId="Equation.DSMT4">
                    <p:embed/>
                  </p:oleObj>
                </mc:Choice>
                <mc:Fallback>
                  <p:oleObj name="Equation" r:id="rId37" imgW="1765300" imgH="6985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9" y="3612"/>
                          <a:ext cx="1591" cy="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0FC91-78C8-4645-BC65-6F359E48711C}" type="slidenum">
              <a:rPr lang="pt-BR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Teste de Hipótese (resumo)</a:t>
            </a:r>
            <a:endParaRPr lang="pt-BR" i="1" baseline="-250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79553" name="Object 1"/>
          <p:cNvGraphicFramePr>
            <a:graphicFrameLocks noChangeAspect="1"/>
          </p:cNvGraphicFramePr>
          <p:nvPr/>
        </p:nvGraphicFramePr>
        <p:xfrm>
          <a:off x="2700338" y="4640263"/>
          <a:ext cx="9080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4" name="Equation" r:id="rId4" imgW="634725" imgH="457002" progId="Equation.DSMT4">
                  <p:embed/>
                </p:oleObj>
              </mc:Choice>
              <mc:Fallback>
                <p:oleObj name="Equation" r:id="rId4" imgW="634725" imgH="45700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640263"/>
                        <a:ext cx="9080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4" name="Object 2"/>
          <p:cNvGraphicFramePr>
            <a:graphicFrameLocks noChangeAspect="1"/>
          </p:cNvGraphicFramePr>
          <p:nvPr/>
        </p:nvGraphicFramePr>
        <p:xfrm>
          <a:off x="2627313" y="5373688"/>
          <a:ext cx="90805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5" name="Equation" r:id="rId6" imgW="634725" imgH="622030" progId="Equation.DSMT4">
                  <p:embed/>
                </p:oleObj>
              </mc:Choice>
              <mc:Fallback>
                <p:oleObj name="Equation" r:id="rId6" imgW="634725" imgH="62203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373688"/>
                        <a:ext cx="90805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7" name="Group 69"/>
          <p:cNvGrpSpPr>
            <a:grpSpLocks/>
          </p:cNvGrpSpPr>
          <p:nvPr/>
        </p:nvGrpSpPr>
        <p:grpSpPr bwMode="auto">
          <a:xfrm>
            <a:off x="755650" y="1552575"/>
            <a:ext cx="4002088" cy="890588"/>
            <a:chOff x="839" y="978"/>
            <a:chExt cx="2521" cy="561"/>
          </a:xfrm>
        </p:grpSpPr>
        <p:sp>
          <p:nvSpPr>
            <p:cNvPr id="49197" name="Text Box 70"/>
            <p:cNvSpPr txBox="1">
              <a:spLocks noChangeArrowheads="1"/>
            </p:cNvSpPr>
            <p:nvPr/>
          </p:nvSpPr>
          <p:spPr bwMode="auto">
            <a:xfrm>
              <a:off x="839" y="1167"/>
              <a:ext cx="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para </a:t>
              </a:r>
              <a:r>
                <a:rPr lang="pt-BR" altLang="pt-BR" sz="1600" i="1">
                  <a:sym typeface="Symbol" pitchFamily="18" charset="2"/>
                </a:rPr>
                <a:t></a:t>
              </a:r>
              <a:endParaRPr lang="pt-BR" altLang="pt-BR" sz="1600" i="1"/>
            </a:p>
          </p:txBody>
        </p:sp>
        <p:grpSp>
          <p:nvGrpSpPr>
            <p:cNvPr id="49198" name="Group 71"/>
            <p:cNvGrpSpPr>
              <a:grpSpLocks/>
            </p:cNvGrpSpPr>
            <p:nvPr/>
          </p:nvGrpSpPr>
          <p:grpSpPr bwMode="auto">
            <a:xfrm>
              <a:off x="1473" y="1008"/>
              <a:ext cx="413" cy="531"/>
              <a:chOff x="1056" y="1008"/>
              <a:chExt cx="413" cy="531"/>
            </a:xfrm>
          </p:grpSpPr>
          <p:graphicFrame>
            <p:nvGraphicFramePr>
              <p:cNvPr id="49202" name="Object 24"/>
              <p:cNvGraphicFramePr>
                <a:graphicFrameLocks noChangeAspect="1"/>
              </p:cNvGraphicFramePr>
              <p:nvPr/>
            </p:nvGraphicFramePr>
            <p:xfrm>
              <a:off x="1056" y="1008"/>
              <a:ext cx="41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76" name="Equation" r:id="rId8" imgW="457002" imgH="203112" progId="Equation.DSMT4">
                      <p:embed/>
                    </p:oleObj>
                  </mc:Choice>
                  <mc:Fallback>
                    <p:oleObj name="Equation" r:id="rId8" imgW="457002" imgH="203112" progId="Equation.DSMT4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1008"/>
                            <a:ext cx="413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203" name="Object 25"/>
              <p:cNvGraphicFramePr>
                <a:graphicFrameLocks noChangeAspect="1"/>
              </p:cNvGraphicFramePr>
              <p:nvPr/>
            </p:nvGraphicFramePr>
            <p:xfrm>
              <a:off x="1056" y="1333"/>
              <a:ext cx="207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77" name="Equation" r:id="rId10" imgW="228600" imgH="228600" progId="Equation.DSMT4">
                      <p:embed/>
                    </p:oleObj>
                  </mc:Choice>
                  <mc:Fallback>
                    <p:oleObj name="Equation" r:id="rId10" imgW="228600" imgH="228600" progId="Equation.DSMT4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1333"/>
                            <a:ext cx="207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9199" name="Text Box 74"/>
            <p:cNvSpPr txBox="1">
              <a:spLocks noChangeArrowheads="1"/>
            </p:cNvSpPr>
            <p:nvPr/>
          </p:nvSpPr>
          <p:spPr bwMode="auto">
            <a:xfrm>
              <a:off x="2013" y="978"/>
              <a:ext cx="11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 </a:t>
              </a:r>
              <a:r>
                <a:rPr lang="pt-BR" altLang="pt-BR" sz="1600" i="1">
                  <a:sym typeface="Symbol" pitchFamily="18" charset="2"/>
                </a:rPr>
                <a:t></a:t>
              </a:r>
              <a:r>
                <a:rPr lang="pt-BR" altLang="pt-BR" sz="1600" baseline="30000">
                  <a:latin typeface="Times New Roman" charset="0"/>
                  <a:sym typeface="Symbol" pitchFamily="18" charset="2"/>
                </a:rPr>
                <a:t>2</a:t>
              </a:r>
              <a:r>
                <a:rPr lang="pt-BR" altLang="pt-BR" sz="1600">
                  <a:sym typeface="Symbol" pitchFamily="18" charset="2"/>
                </a:rPr>
                <a:t> é conhecida</a:t>
              </a:r>
              <a:endParaRPr lang="pt-BR" altLang="pt-BR" sz="1600"/>
            </a:p>
          </p:txBody>
        </p:sp>
        <p:sp>
          <p:nvSpPr>
            <p:cNvPr id="49200" name="Text Box 75"/>
            <p:cNvSpPr txBox="1">
              <a:spLocks noChangeArrowheads="1"/>
            </p:cNvSpPr>
            <p:nvPr/>
          </p:nvSpPr>
          <p:spPr bwMode="auto">
            <a:xfrm>
              <a:off x="2013" y="1319"/>
              <a:ext cx="13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 </a:t>
              </a:r>
              <a:r>
                <a:rPr lang="pt-BR" altLang="pt-BR" sz="1600" i="1">
                  <a:sym typeface="Symbol" pitchFamily="18" charset="2"/>
                </a:rPr>
                <a:t></a:t>
              </a:r>
              <a:r>
                <a:rPr lang="pt-BR" altLang="pt-BR" sz="1600" baseline="30000">
                  <a:latin typeface="Times New Roman" charset="0"/>
                  <a:sym typeface="Symbol" pitchFamily="18" charset="2"/>
                </a:rPr>
                <a:t>2</a:t>
              </a:r>
              <a:r>
                <a:rPr lang="pt-BR" altLang="pt-BR" sz="1600">
                  <a:sym typeface="Symbol" pitchFamily="18" charset="2"/>
                </a:rPr>
                <a:t> é desconhecida</a:t>
              </a:r>
              <a:endParaRPr lang="pt-BR" altLang="pt-BR" sz="1600"/>
            </a:p>
          </p:txBody>
        </p:sp>
        <p:sp>
          <p:nvSpPr>
            <p:cNvPr id="49201" name="AutoShape 76"/>
            <p:cNvSpPr>
              <a:spLocks/>
            </p:cNvSpPr>
            <p:nvPr/>
          </p:nvSpPr>
          <p:spPr bwMode="auto">
            <a:xfrm>
              <a:off x="1337" y="1008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49158" name="Group 77"/>
          <p:cNvGrpSpPr>
            <a:grpSpLocks/>
          </p:cNvGrpSpPr>
          <p:nvPr/>
        </p:nvGrpSpPr>
        <p:grpSpPr bwMode="auto">
          <a:xfrm>
            <a:off x="755650" y="2636838"/>
            <a:ext cx="1419225" cy="457200"/>
            <a:chOff x="839" y="1824"/>
            <a:chExt cx="894" cy="288"/>
          </a:xfrm>
        </p:grpSpPr>
        <p:sp>
          <p:nvSpPr>
            <p:cNvPr id="49194" name="Text Box 78"/>
            <p:cNvSpPr txBox="1">
              <a:spLocks noChangeArrowheads="1"/>
            </p:cNvSpPr>
            <p:nvPr/>
          </p:nvSpPr>
          <p:spPr bwMode="auto">
            <a:xfrm>
              <a:off x="839" y="1869"/>
              <a:ext cx="5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para </a:t>
              </a:r>
              <a:r>
                <a:rPr lang="pt-BR" altLang="pt-BR" sz="1600" i="1">
                  <a:sym typeface="Symbol" pitchFamily="18" charset="2"/>
                </a:rPr>
                <a:t></a:t>
              </a:r>
              <a:r>
                <a:rPr lang="pt-BR" altLang="pt-BR" sz="1600" baseline="30000">
                  <a:latin typeface="Times New Roman" charset="0"/>
                  <a:sym typeface="Symbol" pitchFamily="18" charset="2"/>
                </a:rPr>
                <a:t>2</a:t>
              </a:r>
              <a:r>
                <a:rPr lang="pt-BR" altLang="pt-BR" sz="1600"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49195" name="Object 23"/>
            <p:cNvGraphicFramePr>
              <a:graphicFrameLocks noChangeAspect="1"/>
            </p:cNvGraphicFramePr>
            <p:nvPr/>
          </p:nvGraphicFramePr>
          <p:xfrm>
            <a:off x="1480" y="1854"/>
            <a:ext cx="25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8" name="Equation" r:id="rId12" imgW="279279" imgH="241195" progId="Equation.DSMT4">
                    <p:embed/>
                  </p:oleObj>
                </mc:Choice>
                <mc:Fallback>
                  <p:oleObj name="Equation" r:id="rId12" imgW="279279" imgH="241195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0" y="1854"/>
                          <a:ext cx="25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96" name="AutoShape 80"/>
            <p:cNvSpPr>
              <a:spLocks/>
            </p:cNvSpPr>
            <p:nvPr/>
          </p:nvSpPr>
          <p:spPr bwMode="auto">
            <a:xfrm>
              <a:off x="1379" y="1824"/>
              <a:ext cx="96" cy="288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49159" name="Group 81"/>
          <p:cNvGrpSpPr>
            <a:grpSpLocks/>
          </p:cNvGrpSpPr>
          <p:nvPr/>
        </p:nvGrpSpPr>
        <p:grpSpPr bwMode="auto">
          <a:xfrm>
            <a:off x="755650" y="4648200"/>
            <a:ext cx="1779588" cy="652463"/>
            <a:chOff x="864" y="3077"/>
            <a:chExt cx="1121" cy="411"/>
          </a:xfrm>
        </p:grpSpPr>
        <p:sp>
          <p:nvSpPr>
            <p:cNvPr id="49190" name="Text Box 82"/>
            <p:cNvSpPr txBox="1">
              <a:spLocks noChangeArrowheads="1"/>
            </p:cNvSpPr>
            <p:nvPr/>
          </p:nvSpPr>
          <p:spPr bwMode="auto">
            <a:xfrm>
              <a:off x="864" y="3165"/>
              <a:ext cx="4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para</a:t>
              </a:r>
              <a:r>
                <a:rPr lang="pt-BR" altLang="pt-BR" sz="1600"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49191" name="Object 21"/>
            <p:cNvGraphicFramePr>
              <a:graphicFrameLocks noChangeAspect="1"/>
            </p:cNvGraphicFramePr>
            <p:nvPr/>
          </p:nvGraphicFramePr>
          <p:xfrm>
            <a:off x="1536" y="3150"/>
            <a:ext cx="44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9" name="Equation" r:id="rId14" imgW="495085" imgH="241195" progId="Equation.DSMT4">
                    <p:embed/>
                  </p:oleObj>
                </mc:Choice>
                <mc:Fallback>
                  <p:oleObj name="Equation" r:id="rId14" imgW="495085" imgH="241195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150"/>
                          <a:ext cx="44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92" name="AutoShape 84"/>
            <p:cNvSpPr>
              <a:spLocks/>
            </p:cNvSpPr>
            <p:nvPr/>
          </p:nvSpPr>
          <p:spPr bwMode="auto">
            <a:xfrm>
              <a:off x="1429" y="3120"/>
              <a:ext cx="96" cy="288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aphicFrame>
          <p:nvGraphicFramePr>
            <p:cNvPr id="49193" name="Object 22"/>
            <p:cNvGraphicFramePr>
              <a:graphicFrameLocks noChangeAspect="1"/>
            </p:cNvGraphicFramePr>
            <p:nvPr/>
          </p:nvGraphicFramePr>
          <p:xfrm>
            <a:off x="1200" y="3077"/>
            <a:ext cx="219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0" name="Equation" r:id="rId16" imgW="241300" imgH="457200" progId="Equation.DSMT4">
                    <p:embed/>
                  </p:oleObj>
                </mc:Choice>
                <mc:Fallback>
                  <p:oleObj name="Equation" r:id="rId16" imgW="241300" imgH="4572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077"/>
                          <a:ext cx="219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86"/>
          <p:cNvGrpSpPr>
            <a:grpSpLocks/>
          </p:cNvGrpSpPr>
          <p:nvPr/>
        </p:nvGrpSpPr>
        <p:grpSpPr bwMode="auto">
          <a:xfrm>
            <a:off x="755650" y="5419725"/>
            <a:ext cx="1676400" cy="457200"/>
            <a:chOff x="839" y="3360"/>
            <a:chExt cx="1056" cy="288"/>
          </a:xfrm>
        </p:grpSpPr>
        <p:sp>
          <p:nvSpPr>
            <p:cNvPr id="49187" name="Text Box 87"/>
            <p:cNvSpPr txBox="1">
              <a:spLocks noChangeArrowheads="1"/>
            </p:cNvSpPr>
            <p:nvPr/>
          </p:nvSpPr>
          <p:spPr bwMode="auto">
            <a:xfrm>
              <a:off x="839" y="3398"/>
              <a:ext cx="5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para  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p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49188" name="Object 20"/>
            <p:cNvGraphicFramePr>
              <a:graphicFrameLocks noChangeAspect="1"/>
            </p:cNvGraphicFramePr>
            <p:nvPr/>
          </p:nvGraphicFramePr>
          <p:xfrm>
            <a:off x="1481" y="3412"/>
            <a:ext cx="414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1" name="Equation" r:id="rId18" imgW="457002" imgH="203112" progId="Equation.DSMT4">
                    <p:embed/>
                  </p:oleObj>
                </mc:Choice>
                <mc:Fallback>
                  <p:oleObj name="Equation" r:id="rId18" imgW="457002" imgH="203112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" y="3412"/>
                          <a:ext cx="414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9" name="AutoShape 89"/>
            <p:cNvSpPr>
              <a:spLocks/>
            </p:cNvSpPr>
            <p:nvPr/>
          </p:nvSpPr>
          <p:spPr bwMode="auto">
            <a:xfrm>
              <a:off x="1379" y="3360"/>
              <a:ext cx="96" cy="288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755650" y="6059488"/>
            <a:ext cx="2057400" cy="457200"/>
            <a:chOff x="839" y="3817"/>
            <a:chExt cx="1296" cy="288"/>
          </a:xfrm>
        </p:grpSpPr>
        <p:sp>
          <p:nvSpPr>
            <p:cNvPr id="49184" name="Text Box 91"/>
            <p:cNvSpPr txBox="1">
              <a:spLocks noChangeArrowheads="1"/>
            </p:cNvSpPr>
            <p:nvPr/>
          </p:nvSpPr>
          <p:spPr bwMode="auto">
            <a:xfrm>
              <a:off x="839" y="3855"/>
              <a:ext cx="8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para  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p</a:t>
              </a:r>
              <a:r>
                <a:rPr lang="pt-BR" altLang="pt-BR" sz="1600" baseline="-25000">
                  <a:latin typeface="Times New Roman" charset="0"/>
                  <a:sym typeface="Symbol" pitchFamily="18" charset="2"/>
                </a:rPr>
                <a:t>1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 – p</a:t>
              </a:r>
              <a:r>
                <a:rPr lang="pt-BR" altLang="pt-BR" sz="1600" baseline="-25000">
                  <a:latin typeface="Times New Roman" charset="0"/>
                  <a:sym typeface="Symbol" pitchFamily="18" charset="2"/>
                </a:rPr>
                <a:t>2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49185" name="Object 19"/>
            <p:cNvGraphicFramePr>
              <a:graphicFrameLocks noChangeAspect="1"/>
            </p:cNvGraphicFramePr>
            <p:nvPr/>
          </p:nvGraphicFramePr>
          <p:xfrm>
            <a:off x="1721" y="3869"/>
            <a:ext cx="414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2" name="Equation" r:id="rId19" imgW="457002" imgH="203112" progId="Equation.DSMT4">
                    <p:embed/>
                  </p:oleObj>
                </mc:Choice>
                <mc:Fallback>
                  <p:oleObj name="Equation" r:id="rId19" imgW="457002" imgH="203112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" y="3869"/>
                          <a:ext cx="414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6" name="AutoShape 93"/>
            <p:cNvSpPr>
              <a:spLocks/>
            </p:cNvSpPr>
            <p:nvPr/>
          </p:nvSpPr>
          <p:spPr bwMode="auto">
            <a:xfrm>
              <a:off x="1619" y="3817"/>
              <a:ext cx="96" cy="288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49162" name="Group 94"/>
          <p:cNvGrpSpPr>
            <a:grpSpLocks/>
          </p:cNvGrpSpPr>
          <p:nvPr/>
        </p:nvGrpSpPr>
        <p:grpSpPr bwMode="auto">
          <a:xfrm>
            <a:off x="755650" y="3192463"/>
            <a:ext cx="6405563" cy="1428750"/>
            <a:chOff x="839" y="1979"/>
            <a:chExt cx="4035" cy="900"/>
          </a:xfrm>
        </p:grpSpPr>
        <p:sp>
          <p:nvSpPr>
            <p:cNvPr id="49167" name="Text Box 95"/>
            <p:cNvSpPr txBox="1">
              <a:spLocks noChangeArrowheads="1"/>
            </p:cNvSpPr>
            <p:nvPr/>
          </p:nvSpPr>
          <p:spPr bwMode="auto">
            <a:xfrm>
              <a:off x="839" y="2296"/>
              <a:ext cx="7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para </a:t>
              </a:r>
              <a:r>
                <a:rPr lang="pt-BR" altLang="pt-BR" sz="1600" i="1">
                  <a:sym typeface="Symbol" pitchFamily="18" charset="2"/>
                </a:rPr>
                <a:t></a:t>
              </a:r>
              <a:r>
                <a:rPr lang="pt-BR" altLang="pt-BR" sz="1600" baseline="-25000">
                  <a:latin typeface="Times New Roman" charset="0"/>
                  <a:sym typeface="Symbol" pitchFamily="18" charset="2"/>
                </a:rPr>
                <a:t>1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 - </a:t>
              </a:r>
              <a:r>
                <a:rPr lang="pt-BR" altLang="pt-BR" sz="1600" i="1">
                  <a:sym typeface="Symbol" pitchFamily="18" charset="2"/>
                </a:rPr>
                <a:t></a:t>
              </a:r>
              <a:r>
                <a:rPr lang="pt-BR" altLang="pt-BR" sz="1600" baseline="-25000">
                  <a:latin typeface="Times New Roman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49168" name="Text Box 96"/>
            <p:cNvSpPr txBox="1">
              <a:spLocks noChangeArrowheads="1"/>
            </p:cNvSpPr>
            <p:nvPr/>
          </p:nvSpPr>
          <p:spPr bwMode="auto">
            <a:xfrm>
              <a:off x="2253" y="1979"/>
              <a:ext cx="16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 </a:t>
              </a:r>
              <a:r>
                <a:rPr lang="pt-BR" altLang="pt-BR" sz="1600" i="1">
                  <a:sym typeface="Symbol" pitchFamily="18" charset="2"/>
                </a:rPr>
                <a:t>    </a:t>
              </a:r>
              <a:r>
                <a:rPr lang="pt-BR" altLang="pt-BR" sz="1600">
                  <a:sym typeface="Symbol" pitchFamily="18" charset="2"/>
                </a:rPr>
                <a:t> e      são conhecidas</a:t>
              </a:r>
              <a:endParaRPr lang="pt-BR" altLang="pt-BR" sz="1600"/>
            </a:p>
          </p:txBody>
        </p:sp>
        <p:sp>
          <p:nvSpPr>
            <p:cNvPr id="49169" name="Text Box 97"/>
            <p:cNvSpPr txBox="1">
              <a:spLocks noChangeArrowheads="1"/>
            </p:cNvSpPr>
            <p:nvPr/>
          </p:nvSpPr>
          <p:spPr bwMode="auto">
            <a:xfrm>
              <a:off x="2253" y="2320"/>
              <a:ext cx="21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 </a:t>
              </a:r>
              <a:r>
                <a:rPr lang="pt-BR" altLang="pt-BR" sz="1600" i="1">
                  <a:sym typeface="Symbol" pitchFamily="18" charset="2"/>
                </a:rPr>
                <a:t>    </a:t>
              </a:r>
              <a:r>
                <a:rPr lang="pt-BR" altLang="pt-BR" sz="1600">
                  <a:sym typeface="Symbol" pitchFamily="18" charset="2"/>
                </a:rPr>
                <a:t> e      são desconhecidas, mas</a:t>
              </a:r>
            </a:p>
          </p:txBody>
        </p:sp>
        <p:sp>
          <p:nvSpPr>
            <p:cNvPr id="49170" name="AutoShape 98"/>
            <p:cNvSpPr>
              <a:spLocks/>
            </p:cNvSpPr>
            <p:nvPr/>
          </p:nvSpPr>
          <p:spPr bwMode="auto">
            <a:xfrm>
              <a:off x="1577" y="2009"/>
              <a:ext cx="124" cy="831"/>
            </a:xfrm>
            <a:prstGeom prst="leftBrace">
              <a:avLst>
                <a:gd name="adj1" fmla="val 5584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aphicFrame>
          <p:nvGraphicFramePr>
            <p:cNvPr id="49171" name="Object 8"/>
            <p:cNvGraphicFramePr>
              <a:graphicFrameLocks noChangeAspect="1"/>
            </p:cNvGraphicFramePr>
            <p:nvPr/>
          </p:nvGraphicFramePr>
          <p:xfrm>
            <a:off x="2471" y="1979"/>
            <a:ext cx="18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3" name="Equation" r:id="rId20" imgW="203112" imgH="241195" progId="Equation.DSMT4">
                    <p:embed/>
                  </p:oleObj>
                </mc:Choice>
                <mc:Fallback>
                  <p:oleObj name="Equation" r:id="rId20" imgW="203112" imgH="24119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1979"/>
                          <a:ext cx="18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2" name="Object 9"/>
            <p:cNvGraphicFramePr>
              <a:graphicFrameLocks noChangeAspect="1"/>
            </p:cNvGraphicFramePr>
            <p:nvPr/>
          </p:nvGraphicFramePr>
          <p:xfrm>
            <a:off x="2769" y="1979"/>
            <a:ext cx="18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4" name="Equation" r:id="rId22" imgW="203112" imgH="241195" progId="Equation.DSMT4">
                    <p:embed/>
                  </p:oleObj>
                </mc:Choice>
                <mc:Fallback>
                  <p:oleObj name="Equation" r:id="rId22" imgW="203112" imgH="241195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1979"/>
                          <a:ext cx="18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3" name="Object 10"/>
            <p:cNvGraphicFramePr>
              <a:graphicFrameLocks noChangeAspect="1"/>
            </p:cNvGraphicFramePr>
            <p:nvPr/>
          </p:nvGraphicFramePr>
          <p:xfrm>
            <a:off x="2471" y="2323"/>
            <a:ext cx="18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5" name="Equation" r:id="rId24" imgW="203112" imgH="241195" progId="Equation.DSMT4">
                    <p:embed/>
                  </p:oleObj>
                </mc:Choice>
                <mc:Fallback>
                  <p:oleObj name="Equation" r:id="rId24" imgW="203112" imgH="241195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2323"/>
                          <a:ext cx="18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4" name="Object 11"/>
            <p:cNvGraphicFramePr>
              <a:graphicFrameLocks noChangeAspect="1"/>
            </p:cNvGraphicFramePr>
            <p:nvPr/>
          </p:nvGraphicFramePr>
          <p:xfrm>
            <a:off x="2769" y="2323"/>
            <a:ext cx="18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6" name="Equation" r:id="rId25" imgW="203112" imgH="241195" progId="Equation.DSMT4">
                    <p:embed/>
                  </p:oleObj>
                </mc:Choice>
                <mc:Fallback>
                  <p:oleObj name="Equation" r:id="rId25" imgW="203112" imgH="24119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2323"/>
                          <a:ext cx="18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5" name="Object 12"/>
            <p:cNvGraphicFramePr>
              <a:graphicFrameLocks noChangeAspect="1"/>
            </p:cNvGraphicFramePr>
            <p:nvPr/>
          </p:nvGraphicFramePr>
          <p:xfrm>
            <a:off x="4391" y="2320"/>
            <a:ext cx="48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7" name="Equation" r:id="rId26" imgW="533169" imgH="241195" progId="Equation.DSMT4">
                    <p:embed/>
                  </p:oleObj>
                </mc:Choice>
                <mc:Fallback>
                  <p:oleObj name="Equation" r:id="rId26" imgW="533169" imgH="241195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1" y="2320"/>
                          <a:ext cx="48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176" name="Group 104"/>
            <p:cNvGrpSpPr>
              <a:grpSpLocks/>
            </p:cNvGrpSpPr>
            <p:nvPr/>
          </p:nvGrpSpPr>
          <p:grpSpPr bwMode="auto">
            <a:xfrm>
              <a:off x="1713" y="2009"/>
              <a:ext cx="413" cy="823"/>
              <a:chOff x="1713" y="2009"/>
              <a:chExt cx="413" cy="823"/>
            </a:xfrm>
          </p:grpSpPr>
          <p:graphicFrame>
            <p:nvGraphicFramePr>
              <p:cNvPr id="49181" name="Object 16"/>
              <p:cNvGraphicFramePr>
                <a:graphicFrameLocks noChangeAspect="1"/>
              </p:cNvGraphicFramePr>
              <p:nvPr/>
            </p:nvGraphicFramePr>
            <p:xfrm>
              <a:off x="1713" y="2009"/>
              <a:ext cx="41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88" name="Equation" r:id="rId28" imgW="457002" imgH="203112" progId="Equation.DSMT4">
                      <p:embed/>
                    </p:oleObj>
                  </mc:Choice>
                  <mc:Fallback>
                    <p:oleObj name="Equation" r:id="rId28" imgW="457002" imgH="203112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3" y="2009"/>
                            <a:ext cx="413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82" name="Object 17"/>
              <p:cNvGraphicFramePr>
                <a:graphicFrameLocks noChangeAspect="1"/>
              </p:cNvGraphicFramePr>
              <p:nvPr/>
            </p:nvGraphicFramePr>
            <p:xfrm>
              <a:off x="1713" y="2294"/>
              <a:ext cx="368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89" name="Equation" r:id="rId29" imgW="406224" imgH="241195" progId="Equation.DSMT4">
                      <p:embed/>
                    </p:oleObj>
                  </mc:Choice>
                  <mc:Fallback>
                    <p:oleObj name="Equation" r:id="rId29" imgW="406224" imgH="241195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3" y="2294"/>
                            <a:ext cx="368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83" name="Object 18"/>
              <p:cNvGraphicFramePr>
                <a:graphicFrameLocks noChangeAspect="1"/>
              </p:cNvGraphicFramePr>
              <p:nvPr/>
            </p:nvGraphicFramePr>
            <p:xfrm>
              <a:off x="1713" y="2614"/>
              <a:ext cx="138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90" name="Equation" r:id="rId31" imgW="152334" imgH="241195" progId="Equation.DSMT4">
                      <p:embed/>
                    </p:oleObj>
                  </mc:Choice>
                  <mc:Fallback>
                    <p:oleObj name="Equation" r:id="rId31" imgW="152334" imgH="241195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3" y="2614"/>
                            <a:ext cx="138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9177" name="Text Box 108"/>
            <p:cNvSpPr txBox="1">
              <a:spLocks noChangeArrowheads="1"/>
            </p:cNvSpPr>
            <p:nvPr/>
          </p:nvSpPr>
          <p:spPr bwMode="auto">
            <a:xfrm>
              <a:off x="2253" y="2659"/>
              <a:ext cx="21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 </a:t>
              </a:r>
              <a:r>
                <a:rPr lang="pt-BR" altLang="pt-BR" sz="1600" i="1">
                  <a:sym typeface="Symbol" pitchFamily="18" charset="2"/>
                </a:rPr>
                <a:t>    </a:t>
              </a:r>
              <a:r>
                <a:rPr lang="pt-BR" altLang="pt-BR" sz="1600">
                  <a:sym typeface="Symbol" pitchFamily="18" charset="2"/>
                </a:rPr>
                <a:t> e      são desconhecidas, mas</a:t>
              </a:r>
            </a:p>
          </p:txBody>
        </p:sp>
        <p:graphicFrame>
          <p:nvGraphicFramePr>
            <p:cNvPr id="49178" name="Object 13"/>
            <p:cNvGraphicFramePr>
              <a:graphicFrameLocks noChangeAspect="1"/>
            </p:cNvGraphicFramePr>
            <p:nvPr/>
          </p:nvGraphicFramePr>
          <p:xfrm>
            <a:off x="2471" y="2662"/>
            <a:ext cx="18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1" name="Equation" r:id="rId33" imgW="203112" imgH="241195" progId="Equation.DSMT4">
                    <p:embed/>
                  </p:oleObj>
                </mc:Choice>
                <mc:Fallback>
                  <p:oleObj name="Equation" r:id="rId33" imgW="203112" imgH="241195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2662"/>
                          <a:ext cx="18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9" name="Object 14"/>
            <p:cNvGraphicFramePr>
              <a:graphicFrameLocks noChangeAspect="1"/>
            </p:cNvGraphicFramePr>
            <p:nvPr/>
          </p:nvGraphicFramePr>
          <p:xfrm>
            <a:off x="2769" y="2662"/>
            <a:ext cx="18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2" name="Equation" r:id="rId34" imgW="203112" imgH="241195" progId="Equation.DSMT4">
                    <p:embed/>
                  </p:oleObj>
                </mc:Choice>
                <mc:Fallback>
                  <p:oleObj name="Equation" r:id="rId34" imgW="203112" imgH="241195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2662"/>
                          <a:ext cx="18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0" name="Object 15"/>
            <p:cNvGraphicFramePr>
              <a:graphicFrameLocks noChangeAspect="1"/>
            </p:cNvGraphicFramePr>
            <p:nvPr/>
          </p:nvGraphicFramePr>
          <p:xfrm>
            <a:off x="4391" y="2659"/>
            <a:ext cx="48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3" name="Equation" r:id="rId35" imgW="533169" imgH="241195" progId="Equation.DSMT4">
                    <p:embed/>
                  </p:oleObj>
                </mc:Choice>
                <mc:Fallback>
                  <p:oleObj name="Equation" r:id="rId35" imgW="533169" imgH="241195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1" y="2659"/>
                          <a:ext cx="48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73"/>
          <p:cNvGrpSpPr>
            <a:grpSpLocks/>
          </p:cNvGrpSpPr>
          <p:nvPr/>
        </p:nvGrpSpPr>
        <p:grpSpPr bwMode="auto">
          <a:xfrm>
            <a:off x="3833813" y="5805488"/>
            <a:ext cx="3810000" cy="1014412"/>
            <a:chOff x="1930" y="3657"/>
            <a:chExt cx="2400" cy="639"/>
          </a:xfrm>
        </p:grpSpPr>
        <p:graphicFrame>
          <p:nvGraphicFramePr>
            <p:cNvPr id="49165" name="Object 3"/>
            <p:cNvGraphicFramePr>
              <a:graphicFrameLocks noChangeAspect="1"/>
            </p:cNvGraphicFramePr>
            <p:nvPr/>
          </p:nvGraphicFramePr>
          <p:xfrm>
            <a:off x="3427" y="3657"/>
            <a:ext cx="903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4" name="Equation" r:id="rId37" imgW="1002865" imgH="431613" progId="Equation.3">
                    <p:embed/>
                  </p:oleObj>
                </mc:Choice>
                <mc:Fallback>
                  <p:oleObj name="Equation" r:id="rId37" imgW="1002865" imgH="431613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7" y="3657"/>
                          <a:ext cx="903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6" name="Object 4"/>
            <p:cNvGraphicFramePr>
              <a:graphicFrameLocks noChangeAspect="1"/>
            </p:cNvGraphicFramePr>
            <p:nvPr/>
          </p:nvGraphicFramePr>
          <p:xfrm>
            <a:off x="1930" y="3657"/>
            <a:ext cx="1349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5" name="Equation" r:id="rId39" imgW="1497950" imgH="710891" progId="Equation.DSMT4">
                    <p:embed/>
                  </p:oleObj>
                </mc:Choice>
                <mc:Fallback>
                  <p:oleObj name="Equation" r:id="rId39" imgW="1497950" imgH="710891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" y="3657"/>
                          <a:ext cx="1349" cy="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3C8F3-0DD6-4046-88B0-B60578856B07}" type="slidenum">
              <a:rPr lang="pt-BR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84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Comparando médias em imagens...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20455" name="Group 295"/>
          <p:cNvGraphicFramePr>
            <a:graphicFrameLocks noGrp="1"/>
          </p:cNvGraphicFramePr>
          <p:nvPr/>
        </p:nvGraphicFramePr>
        <p:xfrm>
          <a:off x="835025" y="1916113"/>
          <a:ext cx="2200275" cy="1954213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271" name="Text Box 296"/>
          <p:cNvSpPr txBox="1">
            <a:spLocks noChangeArrowheads="1"/>
          </p:cNvSpPr>
          <p:nvPr/>
        </p:nvSpPr>
        <p:spPr bwMode="auto">
          <a:xfrm>
            <a:off x="1525588" y="1412875"/>
            <a:ext cx="406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10 pontos são escolhidos em cada imagem</a:t>
            </a:r>
          </a:p>
        </p:txBody>
      </p:sp>
      <p:graphicFrame>
        <p:nvGraphicFramePr>
          <p:cNvPr id="220457" name="Group 297"/>
          <p:cNvGraphicFramePr>
            <a:graphicFrameLocks noGrp="1"/>
          </p:cNvGraphicFramePr>
          <p:nvPr/>
        </p:nvGraphicFramePr>
        <p:xfrm>
          <a:off x="4003675" y="1916113"/>
          <a:ext cx="2200275" cy="1954213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364" name="Text Box 389"/>
          <p:cNvSpPr txBox="1">
            <a:spLocks noChangeArrowheads="1"/>
          </p:cNvSpPr>
          <p:nvPr/>
        </p:nvSpPr>
        <p:spPr bwMode="auto">
          <a:xfrm>
            <a:off x="1341438" y="40036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Imagem A</a:t>
            </a:r>
          </a:p>
        </p:txBody>
      </p:sp>
      <p:sp>
        <p:nvSpPr>
          <p:cNvPr id="50365" name="Text Box 390"/>
          <p:cNvSpPr txBox="1">
            <a:spLocks noChangeArrowheads="1"/>
          </p:cNvSpPr>
          <p:nvPr/>
        </p:nvSpPr>
        <p:spPr bwMode="auto">
          <a:xfrm>
            <a:off x="4549775" y="4003675"/>
            <a:ext cx="1122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Imagem B</a:t>
            </a:r>
          </a:p>
        </p:txBody>
      </p:sp>
      <p:graphicFrame>
        <p:nvGraphicFramePr>
          <p:cNvPr id="220653" name="Group 493"/>
          <p:cNvGraphicFramePr>
            <a:graphicFrameLocks noGrp="1"/>
          </p:cNvGraphicFramePr>
          <p:nvPr/>
        </p:nvGraphicFramePr>
        <p:xfrm>
          <a:off x="835025" y="1919288"/>
          <a:ext cx="2200275" cy="1954213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20755" name="Group 595"/>
          <p:cNvGraphicFramePr>
            <a:graphicFrameLocks noGrp="1"/>
          </p:cNvGraphicFramePr>
          <p:nvPr/>
        </p:nvGraphicFramePr>
        <p:xfrm>
          <a:off x="4005263" y="1916113"/>
          <a:ext cx="2200275" cy="1954213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20756" name="Group 596"/>
          <p:cNvGraphicFramePr>
            <a:graphicFrameLocks noGrp="1"/>
          </p:cNvGraphicFramePr>
          <p:nvPr/>
        </p:nvGraphicFramePr>
        <p:xfrm>
          <a:off x="835025" y="4487863"/>
          <a:ext cx="2200275" cy="1954213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20949" name="Group 789"/>
          <p:cNvGraphicFramePr>
            <a:graphicFrameLocks noGrp="1"/>
          </p:cNvGraphicFramePr>
          <p:nvPr/>
        </p:nvGraphicFramePr>
        <p:xfrm>
          <a:off x="4005263" y="4484688"/>
          <a:ext cx="2200275" cy="1954213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0950" name="Text Box 790"/>
          <p:cNvSpPr txBox="1">
            <a:spLocks noChangeArrowheads="1"/>
          </p:cNvSpPr>
          <p:nvPr/>
        </p:nvSpPr>
        <p:spPr bwMode="auto">
          <a:xfrm rot="-5400000">
            <a:off x="2864644" y="2639219"/>
            <a:ext cx="1401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Esquema 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/>
              <a:t>escolha aleatória</a:t>
            </a:r>
          </a:p>
        </p:txBody>
      </p:sp>
      <p:sp>
        <p:nvSpPr>
          <p:cNvPr id="220951" name="Text Box 791"/>
          <p:cNvSpPr txBox="1">
            <a:spLocks noChangeArrowheads="1"/>
          </p:cNvSpPr>
          <p:nvPr/>
        </p:nvSpPr>
        <p:spPr bwMode="auto">
          <a:xfrm rot="-5400000">
            <a:off x="2547145" y="5253831"/>
            <a:ext cx="2036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Esquema 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/>
              <a:t>mesma posição amostrada</a:t>
            </a:r>
          </a:p>
        </p:txBody>
      </p:sp>
      <p:graphicFrame>
        <p:nvGraphicFramePr>
          <p:cNvPr id="221045" name="Group 885"/>
          <p:cNvGraphicFramePr>
            <a:graphicFrameLocks noGrp="1"/>
          </p:cNvGraphicFramePr>
          <p:nvPr/>
        </p:nvGraphicFramePr>
        <p:xfrm>
          <a:off x="6637338" y="1824038"/>
          <a:ext cx="1679575" cy="2160589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79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79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amostra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21046" name="Group 886"/>
          <p:cNvGraphicFramePr>
            <a:graphicFrameLocks noGrp="1"/>
          </p:cNvGraphicFramePr>
          <p:nvPr/>
        </p:nvGraphicFramePr>
        <p:xfrm>
          <a:off x="6637338" y="4391025"/>
          <a:ext cx="1679575" cy="2160589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79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79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amostra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94004-BF5E-4190-BF18-713BE6EAEDAF}" type="slidenum">
              <a:rPr lang="pt-BR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950" grpId="0"/>
      <p:bldP spid="22095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Comparando médias em imagens...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1203" name="Text Box 558"/>
          <p:cNvSpPr txBox="1">
            <a:spLocks noChangeArrowheads="1"/>
          </p:cNvSpPr>
          <p:nvPr/>
        </p:nvSpPr>
        <p:spPr bwMode="auto">
          <a:xfrm rot="-5400000">
            <a:off x="-10319" y="2732882"/>
            <a:ext cx="1147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Esquema 1</a:t>
            </a:r>
          </a:p>
        </p:txBody>
      </p:sp>
      <p:sp>
        <p:nvSpPr>
          <p:cNvPr id="51204" name="Text Box 559"/>
          <p:cNvSpPr txBox="1">
            <a:spLocks noChangeArrowheads="1"/>
          </p:cNvSpPr>
          <p:nvPr/>
        </p:nvSpPr>
        <p:spPr bwMode="auto">
          <a:xfrm rot="-5400000">
            <a:off x="-26193" y="5347494"/>
            <a:ext cx="1179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Esquema 2</a:t>
            </a:r>
          </a:p>
        </p:txBody>
      </p:sp>
      <p:graphicFrame>
        <p:nvGraphicFramePr>
          <p:cNvPr id="222768" name="Group 560"/>
          <p:cNvGraphicFramePr>
            <a:graphicFrameLocks noGrp="1"/>
          </p:cNvGraphicFramePr>
          <p:nvPr/>
        </p:nvGraphicFramePr>
        <p:xfrm>
          <a:off x="876300" y="1824038"/>
          <a:ext cx="1679575" cy="2160589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79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amostra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22818" name="Group 610"/>
          <p:cNvGraphicFramePr>
            <a:graphicFrameLocks noGrp="1"/>
          </p:cNvGraphicFramePr>
          <p:nvPr/>
        </p:nvGraphicFramePr>
        <p:xfrm>
          <a:off x="876300" y="4391025"/>
          <a:ext cx="1679575" cy="2160589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79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amostra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22868" name="Object 660"/>
          <p:cNvGraphicFramePr>
            <a:graphicFrameLocks noChangeAspect="1"/>
          </p:cNvGraphicFramePr>
          <p:nvPr/>
        </p:nvGraphicFramePr>
        <p:xfrm>
          <a:off x="2868613" y="1916113"/>
          <a:ext cx="19192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Equation" r:id="rId4" imgW="1459866" imgH="469696" progId="Equation.DSMT4">
                  <p:embed/>
                </p:oleObj>
              </mc:Choice>
              <mc:Fallback>
                <p:oleObj name="Equation" r:id="rId4" imgW="1459866" imgH="469696" progId="Equation.DSMT4">
                  <p:embed/>
                  <p:pic>
                    <p:nvPicPr>
                      <p:cNvPr id="0" name="Object 6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916113"/>
                        <a:ext cx="191928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370556"/>
              </p:ext>
            </p:extLst>
          </p:nvPr>
        </p:nvGraphicFramePr>
        <p:xfrm>
          <a:off x="2890838" y="2620963"/>
          <a:ext cx="1270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6" imgW="965160" imgH="482400" progId="Equation.DSMT4">
                  <p:embed/>
                </p:oleObj>
              </mc:Choice>
              <mc:Fallback>
                <p:oleObj name="Equation" r:id="rId6" imgW="965160" imgH="48240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2620963"/>
                        <a:ext cx="1270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920090"/>
              </p:ext>
            </p:extLst>
          </p:nvPr>
        </p:nvGraphicFramePr>
        <p:xfrm>
          <a:off x="2890838" y="3390900"/>
          <a:ext cx="105251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Equation" r:id="rId8" imgW="800100" imgH="457200" progId="Equation.DSMT4">
                  <p:embed/>
                </p:oleObj>
              </mc:Choice>
              <mc:Fallback>
                <p:oleObj name="Equation" r:id="rId8" imgW="800100" imgH="457200" progId="Equation.DSMT4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3390900"/>
                        <a:ext cx="1052512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666"/>
          <p:cNvSpPr txBox="1">
            <a:spLocks noChangeArrowheads="1"/>
          </p:cNvSpPr>
          <p:nvPr/>
        </p:nvSpPr>
        <p:spPr bwMode="auto">
          <a:xfrm>
            <a:off x="4143375" y="2786063"/>
            <a:ext cx="19288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teste F</a:t>
            </a:r>
          </a:p>
        </p:txBody>
      </p:sp>
      <p:sp>
        <p:nvSpPr>
          <p:cNvPr id="54" name="Text Box 666"/>
          <p:cNvSpPr txBox="1">
            <a:spLocks noChangeArrowheads="1"/>
          </p:cNvSpPr>
          <p:nvPr/>
        </p:nvSpPr>
        <p:spPr bwMode="auto">
          <a:xfrm>
            <a:off x="4143375" y="3500438"/>
            <a:ext cx="3500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teste t (homo ou heterocedástico)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054663-D6FE-4622-B675-C1980AB48D64}" type="slidenum">
              <a:rPr lang="pt-BR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Comparando médias em imagens...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2227" name="Text Box 558"/>
          <p:cNvSpPr txBox="1">
            <a:spLocks noChangeArrowheads="1"/>
          </p:cNvSpPr>
          <p:nvPr/>
        </p:nvSpPr>
        <p:spPr bwMode="auto">
          <a:xfrm rot="-5400000">
            <a:off x="-10319" y="2732882"/>
            <a:ext cx="1147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Esquema 1</a:t>
            </a:r>
          </a:p>
        </p:txBody>
      </p:sp>
      <p:sp>
        <p:nvSpPr>
          <p:cNvPr id="52228" name="Text Box 559"/>
          <p:cNvSpPr txBox="1">
            <a:spLocks noChangeArrowheads="1"/>
          </p:cNvSpPr>
          <p:nvPr/>
        </p:nvSpPr>
        <p:spPr bwMode="auto">
          <a:xfrm rot="-5400000">
            <a:off x="-26193" y="5347494"/>
            <a:ext cx="1179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Esquema 2</a:t>
            </a:r>
          </a:p>
        </p:txBody>
      </p:sp>
      <p:graphicFrame>
        <p:nvGraphicFramePr>
          <p:cNvPr id="222768" name="Group 560"/>
          <p:cNvGraphicFramePr>
            <a:graphicFrameLocks noGrp="1"/>
          </p:cNvGraphicFramePr>
          <p:nvPr/>
        </p:nvGraphicFramePr>
        <p:xfrm>
          <a:off x="876300" y="1824038"/>
          <a:ext cx="1679575" cy="2160589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79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amostra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22818" name="Group 610"/>
          <p:cNvGraphicFramePr>
            <a:graphicFrameLocks noGrp="1"/>
          </p:cNvGraphicFramePr>
          <p:nvPr/>
        </p:nvGraphicFramePr>
        <p:xfrm>
          <a:off x="876300" y="4391025"/>
          <a:ext cx="1679575" cy="2160589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79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amostra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2329" name="Object 660"/>
          <p:cNvGraphicFramePr>
            <a:graphicFrameLocks noChangeAspect="1"/>
          </p:cNvGraphicFramePr>
          <p:nvPr/>
        </p:nvGraphicFramePr>
        <p:xfrm>
          <a:off x="2868613" y="1916113"/>
          <a:ext cx="19192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0" name="Equation" r:id="rId4" imgW="1459866" imgH="469696" progId="Equation.DSMT4">
                  <p:embed/>
                </p:oleObj>
              </mc:Choice>
              <mc:Fallback>
                <p:oleObj name="Equation" r:id="rId4" imgW="1459866" imgH="469696" progId="Equation.DSMT4">
                  <p:embed/>
                  <p:pic>
                    <p:nvPicPr>
                      <p:cNvPr id="0" name="Object 6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916113"/>
                        <a:ext cx="191928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73" name="Text Box 666"/>
          <p:cNvSpPr txBox="1">
            <a:spLocks noChangeArrowheads="1"/>
          </p:cNvSpPr>
          <p:nvPr/>
        </p:nvSpPr>
        <p:spPr bwMode="auto">
          <a:xfrm>
            <a:off x="4143375" y="2876550"/>
            <a:ext cx="457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Aceito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 </a:t>
            </a:r>
            <a:r>
              <a:rPr lang="pt-BR" altLang="pt-BR" sz="1600" dirty="0"/>
              <a:t>a 5% </a:t>
            </a:r>
            <a:r>
              <a:rPr lang="pt-BR" altLang="pt-BR" sz="1600" dirty="0">
                <a:sym typeface="Symbol"/>
              </a:rPr>
              <a:t> </a:t>
            </a:r>
            <a:r>
              <a:rPr lang="pt-BR" altLang="pt-BR" sz="1600" dirty="0"/>
              <a:t>usar teste t </a:t>
            </a:r>
            <a:r>
              <a:rPr lang="pt-BR" altLang="pt-BR" sz="1600" dirty="0" err="1"/>
              <a:t>homocedástico</a:t>
            </a:r>
            <a:endParaRPr lang="pt-BR" altLang="pt-BR" sz="1600" dirty="0"/>
          </a:p>
        </p:txBody>
      </p:sp>
      <p:sp>
        <p:nvSpPr>
          <p:cNvPr id="40072" name="Text Box 668"/>
          <p:cNvSpPr txBox="1">
            <a:spLocks noChangeArrowheads="1"/>
          </p:cNvSpPr>
          <p:nvPr/>
        </p:nvSpPr>
        <p:spPr bwMode="auto">
          <a:xfrm>
            <a:off x="4181475" y="3663950"/>
            <a:ext cx="3748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Aceito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 </a:t>
            </a:r>
            <a:r>
              <a:rPr lang="pt-BR" altLang="pt-BR" sz="1600"/>
              <a:t>a 5% (as médias são iguais)</a:t>
            </a:r>
          </a:p>
        </p:txBody>
      </p:sp>
      <p:grpSp>
        <p:nvGrpSpPr>
          <p:cNvPr id="2" name="Group 690"/>
          <p:cNvGrpSpPr>
            <a:grpSpLocks/>
          </p:cNvGrpSpPr>
          <p:nvPr/>
        </p:nvGrpSpPr>
        <p:grpSpPr bwMode="auto">
          <a:xfrm>
            <a:off x="2916238" y="4500563"/>
            <a:ext cx="5543550" cy="1944687"/>
            <a:chOff x="1837" y="2659"/>
            <a:chExt cx="3492" cy="1225"/>
          </a:xfrm>
        </p:grpSpPr>
        <p:sp>
          <p:nvSpPr>
            <p:cNvPr id="52355" name="Line 688"/>
            <p:cNvSpPr>
              <a:spLocks noChangeShapeType="1"/>
            </p:cNvSpPr>
            <p:nvPr/>
          </p:nvSpPr>
          <p:spPr bwMode="auto">
            <a:xfrm>
              <a:off x="1837" y="2659"/>
              <a:ext cx="3492" cy="122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356" name="Line 689"/>
            <p:cNvSpPr>
              <a:spLocks noChangeShapeType="1"/>
            </p:cNvSpPr>
            <p:nvPr/>
          </p:nvSpPr>
          <p:spPr bwMode="auto">
            <a:xfrm flipH="1">
              <a:off x="1837" y="2659"/>
              <a:ext cx="3492" cy="122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upo 44"/>
          <p:cNvGrpSpPr>
            <a:grpSpLocks/>
          </p:cNvGrpSpPr>
          <p:nvPr/>
        </p:nvGrpSpPr>
        <p:grpSpPr bwMode="auto">
          <a:xfrm>
            <a:off x="4219575" y="2651125"/>
            <a:ext cx="2281238" cy="298450"/>
            <a:chOff x="4219591" y="2651653"/>
            <a:chExt cx="2281235" cy="298450"/>
          </a:xfrm>
        </p:grpSpPr>
        <p:graphicFrame>
          <p:nvGraphicFramePr>
            <p:cNvPr id="52353" name="Object 661"/>
            <p:cNvGraphicFramePr>
              <a:graphicFrameLocks noChangeAspect="1"/>
            </p:cNvGraphicFramePr>
            <p:nvPr/>
          </p:nvGraphicFramePr>
          <p:xfrm>
            <a:off x="4219591" y="2651653"/>
            <a:ext cx="920750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1" name="Equation" r:id="rId6" imgW="698500" imgH="228600" progId="Equation.DSMT4">
                    <p:embed/>
                  </p:oleObj>
                </mc:Choice>
                <mc:Fallback>
                  <p:oleObj name="Equation" r:id="rId6" imgW="698500" imgH="228600" progId="Equation.DSMT4">
                    <p:embed/>
                    <p:pic>
                      <p:nvPicPr>
                        <p:cNvPr id="0" name="Object 6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9591" y="2651653"/>
                          <a:ext cx="920750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54" name="Object 662"/>
            <p:cNvGraphicFramePr>
              <a:graphicFrameLocks noChangeAspect="1"/>
            </p:cNvGraphicFramePr>
            <p:nvPr/>
          </p:nvGraphicFramePr>
          <p:xfrm>
            <a:off x="5160976" y="2667528"/>
            <a:ext cx="1339850" cy="26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2" name="Equation" r:id="rId8" imgW="1016000" imgH="203200" progId="Equation.DSMT4">
                    <p:embed/>
                  </p:oleObj>
                </mc:Choice>
                <mc:Fallback>
                  <p:oleObj name="Equation" r:id="rId8" imgW="1016000" imgH="203200" progId="Equation.DSMT4">
                    <p:embed/>
                    <p:pic>
                      <p:nvPicPr>
                        <p:cNvPr id="0" name="Object 6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0976" y="2667528"/>
                          <a:ext cx="1339850" cy="265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upo 45"/>
          <p:cNvGrpSpPr>
            <a:grpSpLocks/>
          </p:cNvGrpSpPr>
          <p:nvPr/>
        </p:nvGrpSpPr>
        <p:grpSpPr bwMode="auto">
          <a:xfrm>
            <a:off x="4283075" y="3429000"/>
            <a:ext cx="2432050" cy="298450"/>
            <a:chOff x="4283075" y="3429000"/>
            <a:chExt cx="2432065" cy="298450"/>
          </a:xfrm>
        </p:grpSpPr>
        <p:graphicFrame>
          <p:nvGraphicFramePr>
            <p:cNvPr id="52351" name="Object 663"/>
            <p:cNvGraphicFramePr>
              <a:graphicFrameLocks noChangeAspect="1"/>
            </p:cNvGraphicFramePr>
            <p:nvPr/>
          </p:nvGraphicFramePr>
          <p:xfrm>
            <a:off x="4283075" y="3429000"/>
            <a:ext cx="1022350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3" name="Equation" r:id="rId10" imgW="774364" imgH="228501" progId="Equation.DSMT4">
                    <p:embed/>
                  </p:oleObj>
                </mc:Choice>
                <mc:Fallback>
                  <p:oleObj name="Equation" r:id="rId10" imgW="774364" imgH="228501" progId="Equation.DSMT4">
                    <p:embed/>
                    <p:pic>
                      <p:nvPicPr>
                        <p:cNvPr id="0" name="Object 6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075" y="3429000"/>
                          <a:ext cx="1022350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52" name="Object 664"/>
            <p:cNvGraphicFramePr>
              <a:graphicFrameLocks noChangeAspect="1"/>
            </p:cNvGraphicFramePr>
            <p:nvPr/>
          </p:nvGraphicFramePr>
          <p:xfrm>
            <a:off x="5375290" y="3446463"/>
            <a:ext cx="1339850" cy="265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4" name="Equation" r:id="rId12" imgW="1016000" imgH="203200" progId="Equation.DSMT4">
                    <p:embed/>
                  </p:oleObj>
                </mc:Choice>
                <mc:Fallback>
                  <p:oleObj name="Equation" r:id="rId12" imgW="1016000" imgH="203200" progId="Equation.DSMT4">
                    <p:embed/>
                    <p:pic>
                      <p:nvPicPr>
                        <p:cNvPr id="0" name="Object 6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290" y="3446463"/>
                          <a:ext cx="1339850" cy="265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336" name="Object 24"/>
          <p:cNvGraphicFramePr>
            <a:graphicFrameLocks noChangeAspect="1"/>
          </p:cNvGraphicFramePr>
          <p:nvPr/>
        </p:nvGraphicFramePr>
        <p:xfrm>
          <a:off x="2890838" y="3390900"/>
          <a:ext cx="105251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5" name="Equation" r:id="rId14" imgW="800100" imgH="457200" progId="Equation.DSMT4">
                  <p:embed/>
                </p:oleObj>
              </mc:Choice>
              <mc:Fallback>
                <p:oleObj name="Equation" r:id="rId14" imgW="800100" imgH="457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3390900"/>
                        <a:ext cx="1052512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upo 62"/>
          <p:cNvGrpSpPr>
            <a:grpSpLocks/>
          </p:cNvGrpSpPr>
          <p:nvPr/>
        </p:nvGrpSpPr>
        <p:grpSpPr bwMode="auto">
          <a:xfrm>
            <a:off x="2773364" y="4486275"/>
            <a:ext cx="5937250" cy="2085975"/>
            <a:chOff x="2772647" y="4485877"/>
            <a:chExt cx="5937278" cy="2086395"/>
          </a:xfrm>
        </p:grpSpPr>
        <p:graphicFrame>
          <p:nvGraphicFramePr>
            <p:cNvPr id="52340" name="Object 18"/>
            <p:cNvGraphicFramePr>
              <a:graphicFrameLocks noChangeAspect="1"/>
            </p:cNvGraphicFramePr>
            <p:nvPr/>
          </p:nvGraphicFramePr>
          <p:xfrm>
            <a:off x="2863134" y="4485877"/>
            <a:ext cx="1919287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6" name="Equation" r:id="rId16" imgW="1459866" imgH="469696" progId="Equation.DSMT4">
                    <p:embed/>
                  </p:oleObj>
                </mc:Choice>
                <mc:Fallback>
                  <p:oleObj name="Equation" r:id="rId16" imgW="1459866" imgH="469696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3134" y="4485877"/>
                          <a:ext cx="1919287" cy="612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341" name="Text Box 666"/>
            <p:cNvSpPr txBox="1">
              <a:spLocks noChangeArrowheads="1"/>
            </p:cNvSpPr>
            <p:nvPr/>
          </p:nvSpPr>
          <p:spPr bwMode="auto">
            <a:xfrm>
              <a:off x="4137893" y="5445896"/>
              <a:ext cx="45720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Aceito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 </a:t>
              </a:r>
              <a:r>
                <a:rPr lang="pt-BR" altLang="pt-BR" sz="1600"/>
                <a:t>a 5% (usar teste t homocedástico)</a:t>
              </a:r>
            </a:p>
          </p:txBody>
        </p:sp>
        <p:sp>
          <p:nvSpPr>
            <p:cNvPr id="52342" name="Text Box 668"/>
            <p:cNvSpPr txBox="1">
              <a:spLocks noChangeArrowheads="1"/>
            </p:cNvSpPr>
            <p:nvPr/>
          </p:nvSpPr>
          <p:spPr bwMode="auto">
            <a:xfrm>
              <a:off x="4175985" y="6233718"/>
              <a:ext cx="37481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Aceito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 </a:t>
              </a:r>
              <a:r>
                <a:rPr lang="pt-BR" altLang="pt-BR" sz="1600"/>
                <a:t>a 5% (as médias são iguais)</a:t>
              </a:r>
            </a:p>
          </p:txBody>
        </p:sp>
        <p:grpSp>
          <p:nvGrpSpPr>
            <p:cNvPr id="52343" name="Grupo 49"/>
            <p:cNvGrpSpPr>
              <a:grpSpLocks/>
            </p:cNvGrpSpPr>
            <p:nvPr/>
          </p:nvGrpSpPr>
          <p:grpSpPr bwMode="auto">
            <a:xfrm>
              <a:off x="4198938" y="5221288"/>
              <a:ext cx="2296409" cy="298450"/>
              <a:chOff x="4204417" y="2651524"/>
              <a:chExt cx="2296409" cy="298450"/>
            </a:xfrm>
          </p:grpSpPr>
          <p:graphicFrame>
            <p:nvGraphicFramePr>
              <p:cNvPr id="52349" name="Object 19"/>
              <p:cNvGraphicFramePr>
                <a:graphicFrameLocks noChangeAspect="1"/>
              </p:cNvGraphicFramePr>
              <p:nvPr/>
            </p:nvGraphicFramePr>
            <p:xfrm>
              <a:off x="4204417" y="2651524"/>
              <a:ext cx="954087" cy="298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97" name="Equation" r:id="rId18" imgW="723586" imgH="228501" progId="Equation.DSMT4">
                      <p:embed/>
                    </p:oleObj>
                  </mc:Choice>
                  <mc:Fallback>
                    <p:oleObj name="Equation" r:id="rId18" imgW="723586" imgH="228501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4417" y="2651524"/>
                            <a:ext cx="954087" cy="2984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350" name="Object 20"/>
              <p:cNvGraphicFramePr>
                <a:graphicFrameLocks noChangeAspect="1"/>
              </p:cNvGraphicFramePr>
              <p:nvPr/>
            </p:nvGraphicFramePr>
            <p:xfrm>
              <a:off x="5160976" y="2667528"/>
              <a:ext cx="1339850" cy="265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98" name="Equation" r:id="rId20" imgW="1016000" imgH="203200" progId="Equation.DSMT4">
                      <p:embed/>
                    </p:oleObj>
                  </mc:Choice>
                  <mc:Fallback>
                    <p:oleObj name="Equation" r:id="rId20" imgW="1016000" imgH="203200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60976" y="2667528"/>
                            <a:ext cx="1339850" cy="265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2344" name="Grupo 52"/>
            <p:cNvGrpSpPr>
              <a:grpSpLocks/>
            </p:cNvGrpSpPr>
            <p:nvPr/>
          </p:nvGrpSpPr>
          <p:grpSpPr bwMode="auto">
            <a:xfrm>
              <a:off x="4285550" y="5998764"/>
              <a:ext cx="2424111" cy="298450"/>
              <a:chOff x="4291029" y="3429000"/>
              <a:chExt cx="2424111" cy="298450"/>
            </a:xfrm>
          </p:grpSpPr>
          <p:graphicFrame>
            <p:nvGraphicFramePr>
              <p:cNvPr id="52347" name="Object 21"/>
              <p:cNvGraphicFramePr>
                <a:graphicFrameLocks noChangeAspect="1"/>
              </p:cNvGraphicFramePr>
              <p:nvPr/>
            </p:nvGraphicFramePr>
            <p:xfrm>
              <a:off x="4291029" y="3429000"/>
              <a:ext cx="1004887" cy="298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99" name="Equation" r:id="rId22" imgW="761669" imgH="228501" progId="Equation.DSMT4">
                      <p:embed/>
                    </p:oleObj>
                  </mc:Choice>
                  <mc:Fallback>
                    <p:oleObj name="Equation" r:id="rId22" imgW="761669" imgH="228501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1029" y="3429000"/>
                            <a:ext cx="1004887" cy="2984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348" name="Object 22"/>
              <p:cNvGraphicFramePr>
                <a:graphicFrameLocks noChangeAspect="1"/>
              </p:cNvGraphicFramePr>
              <p:nvPr/>
            </p:nvGraphicFramePr>
            <p:xfrm>
              <a:off x="5375290" y="3446463"/>
              <a:ext cx="1339850" cy="265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00" name="Equation" r:id="rId24" imgW="1016000" imgH="203200" progId="Equation.DSMT4">
                      <p:embed/>
                    </p:oleObj>
                  </mc:Choice>
                  <mc:Fallback>
                    <p:oleObj name="Equation" r:id="rId24" imgW="1016000" imgH="203200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5290" y="3446463"/>
                            <a:ext cx="1339850" cy="265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234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3730824"/>
                </p:ext>
              </p:extLst>
            </p:nvPr>
          </p:nvGraphicFramePr>
          <p:xfrm>
            <a:off x="2772647" y="5194045"/>
            <a:ext cx="1268418" cy="627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1" name="Equation" r:id="rId26" imgW="965160" imgH="482400" progId="Equation.DSMT4">
                    <p:embed/>
                  </p:oleObj>
                </mc:Choice>
                <mc:Fallback>
                  <p:oleObj name="Equation" r:id="rId26" imgW="965160" imgH="4824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2647" y="5194045"/>
                          <a:ext cx="1268418" cy="627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46" name="Object 26"/>
            <p:cNvGraphicFramePr>
              <a:graphicFrameLocks noChangeAspect="1"/>
            </p:cNvGraphicFramePr>
            <p:nvPr/>
          </p:nvGraphicFramePr>
          <p:xfrm>
            <a:off x="2880066" y="5963197"/>
            <a:ext cx="1052512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2" name="Equation" r:id="rId28" imgW="800100" imgH="457200" progId="Equation.DSMT4">
                    <p:embed/>
                  </p:oleObj>
                </mc:Choice>
                <mc:Fallback>
                  <p:oleObj name="Equation" r:id="rId28" imgW="800100" imgH="4572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066" y="5963197"/>
                          <a:ext cx="1052512" cy="595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3995738" y="6538913"/>
            <a:ext cx="3702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0000"/>
                </a:solidFill>
              </a:rPr>
              <a:t>As amostras não são independentes!!!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233045-1DFB-4C71-BBF6-93437811DEFD}" type="slidenum">
              <a:rPr lang="pt-BR"/>
              <a:pPr>
                <a:defRPr/>
              </a:pPr>
              <a:t>46</a:t>
            </a:fld>
            <a:endParaRPr lang="pt-BR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162695"/>
              </p:ext>
            </p:extLst>
          </p:nvPr>
        </p:nvGraphicFramePr>
        <p:xfrm>
          <a:off x="2890838" y="2620963"/>
          <a:ext cx="1270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3" name="Equation" r:id="rId29" imgW="965160" imgH="482400" progId="Equation.DSMT4">
                  <p:embed/>
                </p:oleObj>
              </mc:Choice>
              <mc:Fallback>
                <p:oleObj name="Equation" r:id="rId29" imgW="965160" imgH="48240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2620963"/>
                        <a:ext cx="1270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upo 10"/>
          <p:cNvGrpSpPr/>
          <p:nvPr/>
        </p:nvGrpSpPr>
        <p:grpSpPr>
          <a:xfrm>
            <a:off x="6050747" y="2107377"/>
            <a:ext cx="2484976" cy="529535"/>
            <a:chOff x="6055519" y="2107377"/>
            <a:chExt cx="2484976" cy="529535"/>
          </a:xfrm>
        </p:grpSpPr>
        <p:sp>
          <p:nvSpPr>
            <p:cNvPr id="36" name="Retângulo 35"/>
            <p:cNvSpPr/>
            <p:nvPr/>
          </p:nvSpPr>
          <p:spPr bwMode="auto">
            <a:xfrm>
              <a:off x="6055519" y="2107377"/>
              <a:ext cx="248497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altLang="pt-BR" sz="1050" dirty="0">
                  <a:solidFill>
                    <a:srgbClr val="FF0000"/>
                  </a:solidFill>
                </a:rPr>
                <a:t>para teste bilateral multiplicar por 2</a:t>
              </a:r>
              <a:endParaRPr lang="pt-B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Conector de seta reta 9"/>
            <p:cNvCxnSpPr/>
            <p:nvPr/>
          </p:nvCxnSpPr>
          <p:spPr>
            <a:xfrm flipH="1">
              <a:off x="6228184" y="2327275"/>
              <a:ext cx="201191" cy="30963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73" grpId="0"/>
      <p:bldP spid="40072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Teste t pareado</a:t>
            </a:r>
            <a:endParaRPr lang="pt-BR" i="1" baseline="-250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 rot="-5400000">
            <a:off x="-10319" y="2732882"/>
            <a:ext cx="1147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Esquema 1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 rot="-5400000">
            <a:off x="-26193" y="5347494"/>
            <a:ext cx="1179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Esquema 2</a:t>
            </a:r>
          </a:p>
        </p:txBody>
      </p:sp>
      <p:graphicFrame>
        <p:nvGraphicFramePr>
          <p:cNvPr id="224261" name="Group 5"/>
          <p:cNvGraphicFramePr>
            <a:graphicFrameLocks noGrp="1"/>
          </p:cNvGraphicFramePr>
          <p:nvPr/>
        </p:nvGraphicFramePr>
        <p:xfrm>
          <a:off x="876300" y="1824038"/>
          <a:ext cx="1679575" cy="2160589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79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amostra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24533" name="Group 277"/>
          <p:cNvGraphicFramePr>
            <a:graphicFrameLocks noGrp="1"/>
          </p:cNvGraphicFramePr>
          <p:nvPr/>
        </p:nvGraphicFramePr>
        <p:xfrm>
          <a:off x="876300" y="4391025"/>
          <a:ext cx="2087563" cy="2160589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79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amostra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A-B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-3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-3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-3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3365" name="Object 105"/>
          <p:cNvGraphicFramePr>
            <a:graphicFrameLocks noChangeAspect="1"/>
          </p:cNvGraphicFramePr>
          <p:nvPr/>
        </p:nvGraphicFramePr>
        <p:xfrm>
          <a:off x="2868613" y="1916113"/>
          <a:ext cx="19192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2" name="Equation" r:id="rId4" imgW="1459866" imgH="469696" progId="Equation.DSMT4">
                  <p:embed/>
                </p:oleObj>
              </mc:Choice>
              <mc:Fallback>
                <p:oleObj name="Equation" r:id="rId4" imgW="1459866" imgH="469696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916113"/>
                        <a:ext cx="191928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66" name="Text Box 129"/>
          <p:cNvSpPr txBox="1">
            <a:spLocks noChangeArrowheads="1"/>
          </p:cNvSpPr>
          <p:nvPr/>
        </p:nvSpPr>
        <p:spPr bwMode="auto">
          <a:xfrm>
            <a:off x="5818188" y="4437063"/>
            <a:ext cx="1706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Teste t pareado</a:t>
            </a:r>
          </a:p>
        </p:txBody>
      </p:sp>
      <p:graphicFrame>
        <p:nvGraphicFramePr>
          <p:cNvPr id="53367" name="Object 204"/>
          <p:cNvGraphicFramePr>
            <a:graphicFrameLocks noChangeAspect="1"/>
          </p:cNvGraphicFramePr>
          <p:nvPr/>
        </p:nvGraphicFramePr>
        <p:xfrm>
          <a:off x="3357563" y="4708525"/>
          <a:ext cx="213518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3" name="Equation" r:id="rId6" imgW="1625600" imgH="241300" progId="Equation.DSMT4">
                  <p:embed/>
                </p:oleObj>
              </mc:Choice>
              <mc:Fallback>
                <p:oleObj name="Equation" r:id="rId6" imgW="1625600" imgH="241300" progId="Equation.DSMT4">
                  <p:embed/>
                  <p:pic>
                    <p:nvPicPr>
                      <p:cNvPr id="0" name="Object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4708525"/>
                        <a:ext cx="2135187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461" name="Text Box 205"/>
          <p:cNvSpPr txBox="1">
            <a:spLocks noChangeArrowheads="1"/>
          </p:cNvSpPr>
          <p:nvPr/>
        </p:nvSpPr>
        <p:spPr bwMode="auto">
          <a:xfrm>
            <a:off x="3319463" y="5080000"/>
            <a:ext cx="3124200" cy="581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: </a:t>
            </a:r>
            <a:r>
              <a:rPr lang="pt-BR" altLang="pt-BR" sz="1600" i="1">
                <a:latin typeface="Times New Roman" charset="0"/>
                <a:sym typeface="Symbol" pitchFamily="18" charset="2"/>
              </a:rPr>
              <a:t></a:t>
            </a:r>
            <a:r>
              <a:rPr lang="pt-BR" altLang="pt-BR" sz="1600" i="1" baseline="-25000">
                <a:latin typeface="Times New Roman" charset="0"/>
              </a:rPr>
              <a:t>A-B</a:t>
            </a:r>
            <a:r>
              <a:rPr lang="pt-BR" altLang="pt-BR" sz="1600">
                <a:latin typeface="Times New Roman" charset="0"/>
              </a:rPr>
              <a:t> = 0</a:t>
            </a:r>
            <a:endParaRPr lang="pt-BR" altLang="pt-BR" sz="1600">
              <a:latin typeface="Times New Roman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: </a:t>
            </a:r>
            <a:r>
              <a:rPr lang="pt-BR" altLang="pt-BR" sz="1600" i="1">
                <a:latin typeface="Times New Roman" charset="0"/>
                <a:sym typeface="Symbol" pitchFamily="18" charset="2"/>
              </a:rPr>
              <a:t></a:t>
            </a:r>
            <a:r>
              <a:rPr lang="pt-BR" altLang="pt-BR" sz="1600" i="1" baseline="-25000">
                <a:latin typeface="Times New Roman" charset="0"/>
              </a:rPr>
              <a:t>A-B</a:t>
            </a:r>
            <a:r>
              <a:rPr lang="pt-BR" altLang="pt-BR" sz="1600">
                <a:latin typeface="Times New Roman" charset="0"/>
              </a:rPr>
              <a:t> 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&lt; </a:t>
            </a:r>
            <a:r>
              <a:rPr lang="pt-BR" altLang="pt-BR" sz="1600">
                <a:latin typeface="Times New Roman" charset="0"/>
              </a:rPr>
              <a:t>0</a:t>
            </a:r>
          </a:p>
        </p:txBody>
      </p:sp>
      <p:grpSp>
        <p:nvGrpSpPr>
          <p:cNvPr id="2" name="Group 209"/>
          <p:cNvGrpSpPr>
            <a:grpSpLocks/>
          </p:cNvGrpSpPr>
          <p:nvPr/>
        </p:nvGrpSpPr>
        <p:grpSpPr bwMode="auto">
          <a:xfrm>
            <a:off x="4719638" y="5108575"/>
            <a:ext cx="1797050" cy="1128713"/>
            <a:chOff x="2880" y="3173"/>
            <a:chExt cx="1132" cy="711"/>
          </a:xfrm>
        </p:grpSpPr>
        <p:graphicFrame>
          <p:nvGraphicFramePr>
            <p:cNvPr id="53384" name="Object 207"/>
            <p:cNvGraphicFramePr>
              <a:graphicFrameLocks noChangeAspect="1"/>
            </p:cNvGraphicFramePr>
            <p:nvPr/>
          </p:nvGraphicFramePr>
          <p:xfrm>
            <a:off x="2925" y="3372"/>
            <a:ext cx="894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4" name="Equation" r:id="rId8" imgW="1079032" imgH="622030" progId="Equation.DSMT4">
                    <p:embed/>
                  </p:oleObj>
                </mc:Choice>
                <mc:Fallback>
                  <p:oleObj name="Equation" r:id="rId8" imgW="1079032" imgH="622030" progId="Equation.DSMT4">
                    <p:embed/>
                    <p:pic>
                      <p:nvPicPr>
                        <p:cNvPr id="0" name="Object 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372"/>
                          <a:ext cx="894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85" name="Text Box 208"/>
            <p:cNvSpPr txBox="1">
              <a:spLocks noChangeArrowheads="1"/>
            </p:cNvSpPr>
            <p:nvPr/>
          </p:nvSpPr>
          <p:spPr bwMode="auto">
            <a:xfrm>
              <a:off x="2880" y="3173"/>
              <a:ext cx="11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/>
                <a:t> verdadeiro</a:t>
              </a:r>
            </a:p>
          </p:txBody>
        </p:sp>
      </p:grpSp>
      <p:graphicFrame>
        <p:nvGraphicFramePr>
          <p:cNvPr id="224466" name="Object 210"/>
          <p:cNvGraphicFramePr>
            <a:graphicFrameLocks noChangeAspect="1"/>
          </p:cNvGraphicFramePr>
          <p:nvPr/>
        </p:nvGraphicFramePr>
        <p:xfrm>
          <a:off x="7164388" y="5445125"/>
          <a:ext cx="10064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5" name="Equation" r:id="rId10" imgW="761669" imgH="228501" progId="Equation.DSMT4">
                  <p:embed/>
                </p:oleObj>
              </mc:Choice>
              <mc:Fallback>
                <p:oleObj name="Equation" r:id="rId10" imgW="761669" imgH="228501" progId="Equation.DSMT4">
                  <p:embed/>
                  <p:pic>
                    <p:nvPicPr>
                      <p:cNvPr id="0" name="Object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5445125"/>
                        <a:ext cx="10064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467" name="Object 211"/>
          <p:cNvGraphicFramePr>
            <a:graphicFrameLocks noChangeAspect="1"/>
          </p:cNvGraphicFramePr>
          <p:nvPr/>
        </p:nvGraphicFramePr>
        <p:xfrm>
          <a:off x="6994525" y="5786438"/>
          <a:ext cx="1441450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6" name="Equation" r:id="rId12" imgW="1091726" imgH="203112" progId="Equation.DSMT4">
                  <p:embed/>
                </p:oleObj>
              </mc:Choice>
              <mc:Fallback>
                <p:oleObj name="Equation" r:id="rId12" imgW="1091726" imgH="203112" progId="Equation.DSMT4">
                  <p:embed/>
                  <p:pic>
                    <p:nvPicPr>
                      <p:cNvPr id="0" name="Object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5786438"/>
                        <a:ext cx="1441450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72" name="Text Box 666"/>
          <p:cNvSpPr txBox="1">
            <a:spLocks noChangeArrowheads="1"/>
          </p:cNvSpPr>
          <p:nvPr/>
        </p:nvSpPr>
        <p:spPr bwMode="auto">
          <a:xfrm>
            <a:off x="4143375" y="2876550"/>
            <a:ext cx="457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/>
              <a:t>Aceito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 </a:t>
            </a:r>
            <a:r>
              <a:rPr lang="pt-BR" altLang="pt-BR" sz="1600" dirty="0"/>
              <a:t>a 5% </a:t>
            </a:r>
            <a:r>
              <a:rPr lang="pt-BR" altLang="pt-BR" sz="1600" dirty="0">
                <a:sym typeface="Symbol"/>
              </a:rPr>
              <a:t> </a:t>
            </a:r>
            <a:r>
              <a:rPr lang="pt-BR" altLang="pt-BR" sz="1600" dirty="0"/>
              <a:t>usar teste t </a:t>
            </a:r>
            <a:r>
              <a:rPr lang="pt-BR" altLang="pt-BR" sz="1600" dirty="0" err="1"/>
              <a:t>homocedástico</a:t>
            </a:r>
            <a:endParaRPr lang="pt-BR" altLang="pt-BR" sz="1600" dirty="0"/>
          </a:p>
        </p:txBody>
      </p:sp>
      <p:sp>
        <p:nvSpPr>
          <p:cNvPr id="53373" name="Text Box 668"/>
          <p:cNvSpPr txBox="1">
            <a:spLocks noChangeArrowheads="1"/>
          </p:cNvSpPr>
          <p:nvPr/>
        </p:nvSpPr>
        <p:spPr bwMode="auto">
          <a:xfrm>
            <a:off x="4181475" y="3663950"/>
            <a:ext cx="3748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Aceito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 </a:t>
            </a:r>
            <a:r>
              <a:rPr lang="pt-BR" altLang="pt-BR" sz="1600"/>
              <a:t>a 5% (as médias são iguais)</a:t>
            </a:r>
          </a:p>
        </p:txBody>
      </p:sp>
      <p:grpSp>
        <p:nvGrpSpPr>
          <p:cNvPr id="53374" name="Grupo 31"/>
          <p:cNvGrpSpPr>
            <a:grpSpLocks/>
          </p:cNvGrpSpPr>
          <p:nvPr/>
        </p:nvGrpSpPr>
        <p:grpSpPr bwMode="auto">
          <a:xfrm>
            <a:off x="4219575" y="2651125"/>
            <a:ext cx="2281238" cy="298450"/>
            <a:chOff x="4219591" y="2651653"/>
            <a:chExt cx="2281235" cy="298450"/>
          </a:xfrm>
        </p:grpSpPr>
        <p:graphicFrame>
          <p:nvGraphicFramePr>
            <p:cNvPr id="53382" name="Object 661"/>
            <p:cNvGraphicFramePr>
              <a:graphicFrameLocks noChangeAspect="1"/>
            </p:cNvGraphicFramePr>
            <p:nvPr/>
          </p:nvGraphicFramePr>
          <p:xfrm>
            <a:off x="4219591" y="2651653"/>
            <a:ext cx="920750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7" name="Equation" r:id="rId14" imgW="698500" imgH="228600" progId="Equation.DSMT4">
                    <p:embed/>
                  </p:oleObj>
                </mc:Choice>
                <mc:Fallback>
                  <p:oleObj name="Equation" r:id="rId14" imgW="698500" imgH="228600" progId="Equation.DSMT4">
                    <p:embed/>
                    <p:pic>
                      <p:nvPicPr>
                        <p:cNvPr id="0" name="Object 6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9591" y="2651653"/>
                          <a:ext cx="920750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83" name="Object 662"/>
            <p:cNvGraphicFramePr>
              <a:graphicFrameLocks noChangeAspect="1"/>
            </p:cNvGraphicFramePr>
            <p:nvPr/>
          </p:nvGraphicFramePr>
          <p:xfrm>
            <a:off x="5160976" y="2667528"/>
            <a:ext cx="1339850" cy="26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8" name="Equation" r:id="rId16" imgW="1016000" imgH="203200" progId="Equation.DSMT4">
                    <p:embed/>
                  </p:oleObj>
                </mc:Choice>
                <mc:Fallback>
                  <p:oleObj name="Equation" r:id="rId16" imgW="1016000" imgH="203200" progId="Equation.DSMT4">
                    <p:embed/>
                    <p:pic>
                      <p:nvPicPr>
                        <p:cNvPr id="0" name="Object 6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0976" y="2667528"/>
                          <a:ext cx="1339850" cy="265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375" name="Grupo 34"/>
          <p:cNvGrpSpPr>
            <a:grpSpLocks/>
          </p:cNvGrpSpPr>
          <p:nvPr/>
        </p:nvGrpSpPr>
        <p:grpSpPr bwMode="auto">
          <a:xfrm>
            <a:off x="4283075" y="3429000"/>
            <a:ext cx="2432050" cy="298450"/>
            <a:chOff x="4283075" y="3429000"/>
            <a:chExt cx="2432065" cy="298450"/>
          </a:xfrm>
        </p:grpSpPr>
        <p:graphicFrame>
          <p:nvGraphicFramePr>
            <p:cNvPr id="53380" name="Object 663"/>
            <p:cNvGraphicFramePr>
              <a:graphicFrameLocks noChangeAspect="1"/>
            </p:cNvGraphicFramePr>
            <p:nvPr/>
          </p:nvGraphicFramePr>
          <p:xfrm>
            <a:off x="4283075" y="3429000"/>
            <a:ext cx="1022350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9" name="Equation" r:id="rId18" imgW="774364" imgH="228501" progId="Equation.DSMT4">
                    <p:embed/>
                  </p:oleObj>
                </mc:Choice>
                <mc:Fallback>
                  <p:oleObj name="Equation" r:id="rId18" imgW="774364" imgH="228501" progId="Equation.DSMT4">
                    <p:embed/>
                    <p:pic>
                      <p:nvPicPr>
                        <p:cNvPr id="0" name="Object 6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075" y="3429000"/>
                          <a:ext cx="1022350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81" name="Object 664"/>
            <p:cNvGraphicFramePr>
              <a:graphicFrameLocks noChangeAspect="1"/>
            </p:cNvGraphicFramePr>
            <p:nvPr/>
          </p:nvGraphicFramePr>
          <p:xfrm>
            <a:off x="5375290" y="3446463"/>
            <a:ext cx="1339850" cy="265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0" name="Equation" r:id="rId20" imgW="1016000" imgH="203200" progId="Equation.DSMT4">
                    <p:embed/>
                  </p:oleObj>
                </mc:Choice>
                <mc:Fallback>
                  <p:oleObj name="Equation" r:id="rId20" imgW="1016000" imgH="203200" progId="Equation.DSMT4">
                    <p:embed/>
                    <p:pic>
                      <p:nvPicPr>
                        <p:cNvPr id="0" name="Object 6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290" y="3446463"/>
                          <a:ext cx="1339850" cy="265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377" name="Object 145"/>
          <p:cNvGraphicFramePr>
            <a:graphicFrameLocks noChangeAspect="1"/>
          </p:cNvGraphicFramePr>
          <p:nvPr/>
        </p:nvGraphicFramePr>
        <p:xfrm>
          <a:off x="2890838" y="3390900"/>
          <a:ext cx="105251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1" name="Equation" r:id="rId22" imgW="800100" imgH="457200" progId="Equation.DSMT4">
                  <p:embed/>
                </p:oleObj>
              </mc:Choice>
              <mc:Fallback>
                <p:oleObj name="Equation" r:id="rId22" imgW="800100" imgH="457200" progId="Equation.DSMT4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3390900"/>
                        <a:ext cx="1052512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217"/>
          <p:cNvSpPr txBox="1">
            <a:spLocks noChangeArrowheads="1"/>
          </p:cNvSpPr>
          <p:nvPr/>
        </p:nvSpPr>
        <p:spPr bwMode="auto">
          <a:xfrm>
            <a:off x="3286125" y="6273800"/>
            <a:ext cx="4429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7113" indent="-10271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Conclusão: Rejeito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 </a:t>
            </a:r>
            <a:r>
              <a:rPr lang="pt-BR" altLang="pt-BR" sz="1600"/>
              <a:t>a 5%, ou seja, a média da diferença é menor que zero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59438-9837-45E8-9A02-3256541D4840}" type="slidenum">
              <a:rPr lang="pt-BR"/>
              <a:pPr>
                <a:defRPr/>
              </a:pPr>
              <a:t>47</a:t>
            </a:fld>
            <a:endParaRPr 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74320"/>
              </p:ext>
            </p:extLst>
          </p:nvPr>
        </p:nvGraphicFramePr>
        <p:xfrm>
          <a:off x="2890838" y="2620963"/>
          <a:ext cx="1270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2" name="Equation" r:id="rId24" imgW="965160" imgH="482400" progId="Equation.DSMT4">
                  <p:embed/>
                </p:oleObj>
              </mc:Choice>
              <mc:Fallback>
                <p:oleObj name="Equation" r:id="rId24" imgW="965160" imgH="482400" progId="Equation.DSMT4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2620963"/>
                        <a:ext cx="1270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1" grpId="0" animBg="1"/>
      <p:bldP spid="4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Teste de Hipótese / EXCEL</a:t>
            </a:r>
            <a:endParaRPr lang="pt-BR" i="1" baseline="-250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57141" name="Group 117"/>
          <p:cNvGraphicFramePr>
            <a:graphicFrameLocks noGrp="1"/>
          </p:cNvGraphicFramePr>
          <p:nvPr/>
        </p:nvGraphicFramePr>
        <p:xfrm>
          <a:off x="588963" y="2924175"/>
          <a:ext cx="1822450" cy="2160589"/>
        </p:xfrm>
        <a:graphic>
          <a:graphicData uri="http://schemas.openxmlformats.org/drawingml/2006/table">
            <a:tbl>
              <a:tblPr/>
              <a:tblGrid>
                <a:gridCol w="7286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81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amostra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Alvo 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Alvo 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4325" name="Rectangle 107"/>
          <p:cNvSpPr>
            <a:spLocks noChangeArrowheads="1"/>
          </p:cNvSpPr>
          <p:nvPr/>
        </p:nvSpPr>
        <p:spPr bwMode="auto">
          <a:xfrm>
            <a:off x="468313" y="1412875"/>
            <a:ext cx="7561262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Exemplo: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Para se comparar a resposta espectral de 2 alvos, 10 pixels são escolhidos </a:t>
            </a:r>
            <a:r>
              <a:rPr lang="pt-BR" altLang="pt-BR" sz="1600" dirty="0">
                <a:solidFill>
                  <a:srgbClr val="FF0000"/>
                </a:solidFill>
              </a:rPr>
              <a:t>aleatoriamente</a:t>
            </a:r>
            <a:r>
              <a:rPr lang="pt-BR" altLang="pt-BR" sz="1600" dirty="0"/>
              <a:t> de cada alvo, cujos resultados são apresentados abaixo. Adotando um nível de significância de 5%, podemos concluir que, em média, os alvos apresentam a mesma resposta?</a:t>
            </a:r>
          </a:p>
        </p:txBody>
      </p:sp>
      <p:sp>
        <p:nvSpPr>
          <p:cNvPr id="257205" name="Text Box 181"/>
          <p:cNvSpPr txBox="1">
            <a:spLocks noChangeArrowheads="1"/>
          </p:cNvSpPr>
          <p:nvPr/>
        </p:nvSpPr>
        <p:spPr bwMode="auto">
          <a:xfrm>
            <a:off x="2651125" y="2847975"/>
            <a:ext cx="3673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Comparação de duas médias: teste-t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Mas qual? Homo ou heterocedástico?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A2CFC1-73D6-4563-BEDB-748890D116C6}" type="slidenum">
              <a:rPr lang="pt-BR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205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Teste de Hipótese / EXCEL</a:t>
            </a:r>
            <a:endParaRPr lang="pt-BR" i="1" baseline="-250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57141" name="Group 117"/>
          <p:cNvGraphicFramePr>
            <a:graphicFrameLocks noGrp="1"/>
          </p:cNvGraphicFramePr>
          <p:nvPr/>
        </p:nvGraphicFramePr>
        <p:xfrm>
          <a:off x="588963" y="2924175"/>
          <a:ext cx="1822450" cy="2160589"/>
        </p:xfrm>
        <a:graphic>
          <a:graphicData uri="http://schemas.openxmlformats.org/drawingml/2006/table">
            <a:tbl>
              <a:tblPr/>
              <a:tblGrid>
                <a:gridCol w="7286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81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amostra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Alvo 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Alvo 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5349" name="Rectangle 107"/>
          <p:cNvSpPr>
            <a:spLocks noChangeArrowheads="1"/>
          </p:cNvSpPr>
          <p:nvPr/>
        </p:nvSpPr>
        <p:spPr bwMode="auto">
          <a:xfrm>
            <a:off x="468313" y="1412875"/>
            <a:ext cx="7561262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Exemplo: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Para se comparar a resposta espectral de 2 alvos, 10 pixels são escolhidos aleatoriamente de cada alvo, cujos resultados são apresentados abaixo. Adotando um nível de significância de 5%, podemos concluir que, em média, os alvos apresentam a mesma resposta?</a:t>
            </a:r>
          </a:p>
        </p:txBody>
      </p:sp>
      <p:pic>
        <p:nvPicPr>
          <p:cNvPr id="55350" name="Picture 1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2727325"/>
            <a:ext cx="4384675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033" name="Picture 1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3" y="3860800"/>
            <a:ext cx="40005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EAAEB-72B2-4D0B-A16F-F9CBEF12CDAA}" type="slidenum">
              <a:rPr lang="pt-BR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3"/>
          <p:cNvGrpSpPr>
            <a:grpSpLocks/>
          </p:cNvGrpSpPr>
          <p:nvPr/>
        </p:nvGrpSpPr>
        <p:grpSpPr bwMode="auto">
          <a:xfrm>
            <a:off x="250825" y="1511301"/>
            <a:ext cx="8664575" cy="585788"/>
            <a:chOff x="158" y="952"/>
            <a:chExt cx="5458" cy="369"/>
          </a:xfrm>
        </p:grpSpPr>
        <p:sp>
          <p:nvSpPr>
            <p:cNvPr id="6189" name="Text Box 4"/>
            <p:cNvSpPr txBox="1">
              <a:spLocks noChangeArrowheads="1"/>
            </p:cNvSpPr>
            <p:nvPr/>
          </p:nvSpPr>
          <p:spPr bwMode="auto">
            <a:xfrm>
              <a:off x="158" y="953"/>
              <a:ext cx="545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5763" indent="-385763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Uma amostra de 25 valores foi selecionada, chegando a uma média amostral     igual a 11,3. Poderia esta média amostral ter sido obtida de uma população com média </a:t>
              </a:r>
              <a:r>
                <a:rPr lang="pt-BR" altLang="pt-BR" sz="1600" i="1" dirty="0">
                  <a:sym typeface="Symbol" pitchFamily="18" charset="2"/>
                </a:rPr>
                <a:t></a:t>
              </a:r>
              <a:r>
                <a:rPr lang="pt-BR" altLang="pt-BR" sz="1600" dirty="0">
                  <a:sym typeface="Symbol" pitchFamily="18" charset="2"/>
                </a:rPr>
                <a:t> </a:t>
              </a:r>
              <a:r>
                <a:rPr lang="pt-BR" altLang="pt-BR" sz="1600" dirty="0">
                  <a:latin typeface="Times New Roman" charset="0"/>
                  <a:cs typeface="Times New Roman" charset="0"/>
                  <a:sym typeface="Symbol" pitchFamily="18" charset="2"/>
                </a:rPr>
                <a:t>= 10</a:t>
              </a:r>
              <a:r>
                <a:rPr lang="pt-BR" altLang="pt-BR" sz="1600" dirty="0"/>
                <a:t>? </a:t>
              </a:r>
            </a:p>
          </p:txBody>
        </p:sp>
        <p:graphicFrame>
          <p:nvGraphicFramePr>
            <p:cNvPr id="6190" name="Object 5"/>
            <p:cNvGraphicFramePr>
              <a:graphicFrameLocks noChangeAspect="1"/>
            </p:cNvGraphicFramePr>
            <p:nvPr/>
          </p:nvGraphicFramePr>
          <p:xfrm>
            <a:off x="4700" y="952"/>
            <a:ext cx="160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0" name="Equation" r:id="rId4" imgW="177646" imgH="190335" progId="Equation.DSMT4">
                    <p:embed/>
                  </p:oleObj>
                </mc:Choice>
                <mc:Fallback>
                  <p:oleObj name="Equation" r:id="rId4" imgW="177646" imgH="19033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" y="952"/>
                          <a:ext cx="160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7" name="Text Box 51"/>
          <p:cNvSpPr txBox="1">
            <a:spLocks noChangeArrowheads="1"/>
          </p:cNvSpPr>
          <p:nvPr/>
        </p:nvSpPr>
        <p:spPr bwMode="auto">
          <a:xfrm>
            <a:off x="357188" y="2401888"/>
            <a:ext cx="3124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Hipóteses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   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: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sym typeface="Symbol" pitchFamily="18" charset="2"/>
              </a:rPr>
              <a:t>   H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 10</a:t>
            </a:r>
          </a:p>
        </p:txBody>
      </p:sp>
      <p:graphicFrame>
        <p:nvGraphicFramePr>
          <p:cNvPr id="6148" name="Object 53"/>
          <p:cNvGraphicFramePr>
            <a:graphicFrameLocks noChangeAspect="1"/>
          </p:cNvGraphicFramePr>
          <p:nvPr/>
        </p:nvGraphicFramePr>
        <p:xfrm>
          <a:off x="581025" y="3259138"/>
          <a:ext cx="9429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6" imgW="660113" imgH="622030" progId="Equation.DSMT4">
                  <p:embed/>
                </p:oleObj>
              </mc:Choice>
              <mc:Fallback>
                <p:oleObj name="Equation" r:id="rId6" imgW="660113" imgH="62203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3259138"/>
                        <a:ext cx="94297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7"/>
          <p:cNvSpPr txBox="1">
            <a:spLocks noChangeArrowheads="1"/>
          </p:cNvSpPr>
          <p:nvPr/>
        </p:nvSpPr>
        <p:spPr bwMode="auto">
          <a:xfrm>
            <a:off x="357188" y="4062413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é verdadeira, então</a:t>
            </a:r>
          </a:p>
        </p:txBody>
      </p:sp>
      <p:graphicFrame>
        <p:nvGraphicFramePr>
          <p:cNvPr id="6150" name="Object 58"/>
          <p:cNvGraphicFramePr>
            <a:graphicFrameLocks noChangeAspect="1"/>
          </p:cNvGraphicFramePr>
          <p:nvPr/>
        </p:nvGraphicFramePr>
        <p:xfrm>
          <a:off x="571500" y="4349750"/>
          <a:ext cx="17970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8" imgW="1257300" imgH="622300" progId="Equation.DSMT4">
                  <p:embed/>
                </p:oleObj>
              </mc:Choice>
              <mc:Fallback>
                <p:oleObj name="Equation" r:id="rId8" imgW="1257300" imgH="6223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349750"/>
                        <a:ext cx="179705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9"/>
          <p:cNvSpPr txBox="1">
            <a:spLocks noChangeArrowheads="1"/>
          </p:cNvSpPr>
          <p:nvPr/>
        </p:nvSpPr>
        <p:spPr bwMode="auto">
          <a:xfrm>
            <a:off x="1555750" y="2643188"/>
            <a:ext cx="2230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(hipótese nula)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(hipótese alternativa)</a:t>
            </a:r>
          </a:p>
        </p:txBody>
      </p:sp>
      <p:graphicFrame>
        <p:nvGraphicFramePr>
          <p:cNvPr id="6152" name="Object 83"/>
          <p:cNvGraphicFramePr>
            <a:graphicFrameLocks noChangeAspect="1"/>
          </p:cNvGraphicFramePr>
          <p:nvPr/>
        </p:nvGraphicFramePr>
        <p:xfrm>
          <a:off x="1552575" y="3430588"/>
          <a:ext cx="8350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10" imgW="583947" imgH="203112" progId="Equation.DSMT4">
                  <p:embed/>
                </p:oleObj>
              </mc:Choice>
              <mc:Fallback>
                <p:oleObj name="Equation" r:id="rId10" imgW="583947" imgH="203112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3430588"/>
                        <a:ext cx="8350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3" name="Group 22"/>
          <p:cNvGrpSpPr>
            <a:grpSpLocks/>
          </p:cNvGrpSpPr>
          <p:nvPr/>
        </p:nvGrpSpPr>
        <p:grpSpPr bwMode="auto">
          <a:xfrm>
            <a:off x="4876800" y="2146300"/>
            <a:ext cx="3217863" cy="2154238"/>
            <a:chOff x="2988" y="1824"/>
            <a:chExt cx="2579" cy="1728"/>
          </a:xfrm>
        </p:grpSpPr>
        <p:grpSp>
          <p:nvGrpSpPr>
            <p:cNvPr id="6181" name="Group 23"/>
            <p:cNvGrpSpPr>
              <a:grpSpLocks/>
            </p:cNvGrpSpPr>
            <p:nvPr/>
          </p:nvGrpSpPr>
          <p:grpSpPr bwMode="auto">
            <a:xfrm>
              <a:off x="2988" y="1872"/>
              <a:ext cx="2579" cy="1680"/>
              <a:chOff x="2988" y="1872"/>
              <a:chExt cx="2579" cy="1680"/>
            </a:xfrm>
          </p:grpSpPr>
          <p:pic>
            <p:nvPicPr>
              <p:cNvPr id="6184" name="Picture 24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026" y="1872"/>
                <a:ext cx="2432" cy="1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85" name="Text Box 25"/>
              <p:cNvSpPr txBox="1">
                <a:spLocks noChangeArrowheads="1"/>
              </p:cNvSpPr>
              <p:nvPr/>
            </p:nvSpPr>
            <p:spPr bwMode="auto">
              <a:xfrm>
                <a:off x="2988" y="3179"/>
                <a:ext cx="340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-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  <p:sp>
            <p:nvSpPr>
              <p:cNvPr id="6186" name="Text Box 26"/>
              <p:cNvSpPr txBox="1">
                <a:spLocks noChangeArrowheads="1"/>
              </p:cNvSpPr>
              <p:nvPr/>
            </p:nvSpPr>
            <p:spPr bwMode="auto">
              <a:xfrm>
                <a:off x="5186" y="3180"/>
                <a:ext cx="381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+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  <p:sp>
            <p:nvSpPr>
              <p:cNvPr id="6187" name="Text Box 27"/>
              <p:cNvSpPr txBox="1">
                <a:spLocks noChangeArrowheads="1"/>
              </p:cNvSpPr>
              <p:nvPr/>
            </p:nvSpPr>
            <p:spPr bwMode="auto">
              <a:xfrm>
                <a:off x="4157" y="3258"/>
                <a:ext cx="239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6188" name="Line 28"/>
              <p:cNvSpPr>
                <a:spLocks noChangeShapeType="1"/>
              </p:cNvSpPr>
              <p:nvPr/>
            </p:nvSpPr>
            <p:spPr bwMode="auto">
              <a:xfrm>
                <a:off x="3024" y="3226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182" name="Line 29"/>
            <p:cNvSpPr>
              <a:spLocks noChangeShapeType="1"/>
            </p:cNvSpPr>
            <p:nvPr/>
          </p:nvSpPr>
          <p:spPr bwMode="auto">
            <a:xfrm flipH="1">
              <a:off x="4512" y="196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6183" name="Object 30"/>
            <p:cNvGraphicFramePr>
              <a:graphicFrameLocks noChangeAspect="1"/>
            </p:cNvGraphicFramePr>
            <p:nvPr/>
          </p:nvGraphicFramePr>
          <p:xfrm>
            <a:off x="4656" y="1824"/>
            <a:ext cx="41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4" name="Equation" r:id="rId13" imgW="457002" imgH="203112" progId="Equation.DSMT4">
                    <p:embed/>
                  </p:oleObj>
                </mc:Choice>
                <mc:Fallback>
                  <p:oleObj name="Equation" r:id="rId13" imgW="457002" imgH="203112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824"/>
                          <a:ext cx="411" cy="18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Freeform 31"/>
          <p:cNvSpPr>
            <a:spLocks/>
          </p:cNvSpPr>
          <p:nvPr/>
        </p:nvSpPr>
        <p:spPr bwMode="auto">
          <a:xfrm>
            <a:off x="5997575" y="2260600"/>
            <a:ext cx="930275" cy="1628775"/>
          </a:xfrm>
          <a:custGeom>
            <a:avLst/>
            <a:gdLst>
              <a:gd name="T0" fmla="*/ 0 w 440"/>
              <a:gd name="T1" fmla="*/ 2147483647 h 771"/>
              <a:gd name="T2" fmla="*/ 2147483647 w 440"/>
              <a:gd name="T3" fmla="*/ 2147483647 h 771"/>
              <a:gd name="T4" fmla="*/ 2147483647 w 440"/>
              <a:gd name="T5" fmla="*/ 2147483647 h 771"/>
              <a:gd name="T6" fmla="*/ 2147483647 w 440"/>
              <a:gd name="T7" fmla="*/ 2147483647 h 771"/>
              <a:gd name="T8" fmla="*/ 2147483647 w 440"/>
              <a:gd name="T9" fmla="*/ 2147483647 h 771"/>
              <a:gd name="T10" fmla="*/ 2147483647 w 440"/>
              <a:gd name="T11" fmla="*/ 2147483647 h 771"/>
              <a:gd name="T12" fmla="*/ 2147483647 w 440"/>
              <a:gd name="T13" fmla="*/ 2147483647 h 771"/>
              <a:gd name="T14" fmla="*/ 2147483647 w 440"/>
              <a:gd name="T15" fmla="*/ 2147483647 h 771"/>
              <a:gd name="T16" fmla="*/ 2147483647 w 440"/>
              <a:gd name="T17" fmla="*/ 2147483647 h 771"/>
              <a:gd name="T18" fmla="*/ 2147483647 w 440"/>
              <a:gd name="T19" fmla="*/ 2147483647 h 771"/>
              <a:gd name="T20" fmla="*/ 2147483647 w 440"/>
              <a:gd name="T21" fmla="*/ 0 h 771"/>
              <a:gd name="T22" fmla="*/ 2147483647 w 440"/>
              <a:gd name="T23" fmla="*/ 0 h 771"/>
              <a:gd name="T24" fmla="*/ 2147483647 w 440"/>
              <a:gd name="T25" fmla="*/ 2147483647 h 771"/>
              <a:gd name="T26" fmla="*/ 2147483647 w 440"/>
              <a:gd name="T27" fmla="*/ 2147483647 h 771"/>
              <a:gd name="T28" fmla="*/ 2147483647 w 440"/>
              <a:gd name="T29" fmla="*/ 2147483647 h 771"/>
              <a:gd name="T30" fmla="*/ 2147483647 w 440"/>
              <a:gd name="T31" fmla="*/ 2147483647 h 771"/>
              <a:gd name="T32" fmla="*/ 2147483647 w 440"/>
              <a:gd name="T33" fmla="*/ 2147483647 h 771"/>
              <a:gd name="T34" fmla="*/ 2147483647 w 440"/>
              <a:gd name="T35" fmla="*/ 2147483647 h 771"/>
              <a:gd name="T36" fmla="*/ 2147483647 w 440"/>
              <a:gd name="T37" fmla="*/ 2147483647 h 771"/>
              <a:gd name="T38" fmla="*/ 2147483647 w 440"/>
              <a:gd name="T39" fmla="*/ 2147483647 h 771"/>
              <a:gd name="T40" fmla="*/ 2147483647 w 440"/>
              <a:gd name="T41" fmla="*/ 2147483647 h 771"/>
              <a:gd name="T42" fmla="*/ 2147483647 w 440"/>
              <a:gd name="T43" fmla="*/ 2147483647 h 771"/>
              <a:gd name="T44" fmla="*/ 2147483647 w 440"/>
              <a:gd name="T45" fmla="*/ 2147483647 h 771"/>
              <a:gd name="T46" fmla="*/ 0 w 440"/>
              <a:gd name="T47" fmla="*/ 2147483647 h 771"/>
              <a:gd name="T48" fmla="*/ 0 w 440"/>
              <a:gd name="T49" fmla="*/ 2147483647 h 77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40"/>
              <a:gd name="T76" fmla="*/ 0 h 771"/>
              <a:gd name="T77" fmla="*/ 440 w 440"/>
              <a:gd name="T78" fmla="*/ 771 h 77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40" h="771">
                <a:moveTo>
                  <a:pt x="0" y="406"/>
                </a:moveTo>
                <a:lnTo>
                  <a:pt x="22" y="353"/>
                </a:lnTo>
                <a:lnTo>
                  <a:pt x="41" y="298"/>
                </a:lnTo>
                <a:lnTo>
                  <a:pt x="63" y="240"/>
                </a:lnTo>
                <a:lnTo>
                  <a:pt x="89" y="180"/>
                </a:lnTo>
                <a:lnTo>
                  <a:pt x="111" y="130"/>
                </a:lnTo>
                <a:lnTo>
                  <a:pt x="132" y="82"/>
                </a:lnTo>
                <a:lnTo>
                  <a:pt x="156" y="44"/>
                </a:lnTo>
                <a:lnTo>
                  <a:pt x="176" y="20"/>
                </a:lnTo>
                <a:lnTo>
                  <a:pt x="200" y="3"/>
                </a:lnTo>
                <a:lnTo>
                  <a:pt x="216" y="0"/>
                </a:lnTo>
                <a:lnTo>
                  <a:pt x="236" y="0"/>
                </a:lnTo>
                <a:lnTo>
                  <a:pt x="252" y="12"/>
                </a:lnTo>
                <a:lnTo>
                  <a:pt x="276" y="34"/>
                </a:lnTo>
                <a:lnTo>
                  <a:pt x="303" y="72"/>
                </a:lnTo>
                <a:lnTo>
                  <a:pt x="324" y="123"/>
                </a:lnTo>
                <a:lnTo>
                  <a:pt x="346" y="173"/>
                </a:lnTo>
                <a:lnTo>
                  <a:pt x="375" y="243"/>
                </a:lnTo>
                <a:lnTo>
                  <a:pt x="396" y="298"/>
                </a:lnTo>
                <a:lnTo>
                  <a:pt x="420" y="348"/>
                </a:lnTo>
                <a:lnTo>
                  <a:pt x="432" y="382"/>
                </a:lnTo>
                <a:lnTo>
                  <a:pt x="440" y="404"/>
                </a:lnTo>
                <a:lnTo>
                  <a:pt x="440" y="771"/>
                </a:lnTo>
                <a:lnTo>
                  <a:pt x="0" y="771"/>
                </a:lnTo>
                <a:lnTo>
                  <a:pt x="0" y="406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5715000" y="3806825"/>
            <a:ext cx="1449388" cy="366713"/>
            <a:chOff x="3676" y="2946"/>
            <a:chExt cx="913" cy="231"/>
          </a:xfrm>
        </p:grpSpPr>
        <p:sp>
          <p:nvSpPr>
            <p:cNvPr id="6179" name="Text Box 32"/>
            <p:cNvSpPr txBox="1">
              <a:spLocks noChangeArrowheads="1"/>
            </p:cNvSpPr>
            <p:nvPr/>
          </p:nvSpPr>
          <p:spPr bwMode="auto">
            <a:xfrm>
              <a:off x="4283" y="2946"/>
              <a:ext cx="3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i="1">
                  <a:latin typeface="Times New Roman" charset="0"/>
                </a:rPr>
                <a:t>z</a:t>
              </a:r>
              <a:r>
                <a:rPr lang="pt-BR" altLang="pt-BR" sz="1800" i="1" baseline="-25000">
                  <a:latin typeface="Times New Roman" charset="0"/>
                </a:rPr>
                <a:t>crít</a:t>
              </a:r>
            </a:p>
          </p:txBody>
        </p:sp>
        <p:sp>
          <p:nvSpPr>
            <p:cNvPr id="6180" name="Text Box 33"/>
            <p:cNvSpPr txBox="1">
              <a:spLocks noChangeArrowheads="1"/>
            </p:cNvSpPr>
            <p:nvPr/>
          </p:nvSpPr>
          <p:spPr bwMode="auto">
            <a:xfrm>
              <a:off x="3676" y="2946"/>
              <a:ext cx="3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i="1">
                  <a:latin typeface="Times New Roman" charset="0"/>
                </a:rPr>
                <a:t>-z</a:t>
              </a:r>
              <a:r>
                <a:rPr lang="pt-BR" altLang="pt-BR" sz="1800" i="1" baseline="-25000">
                  <a:latin typeface="Times New Roman" charset="0"/>
                </a:rPr>
                <a:t>crít</a:t>
              </a: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5381625" y="3103563"/>
            <a:ext cx="2236788" cy="598487"/>
            <a:chOff x="3390" y="2475"/>
            <a:chExt cx="1409" cy="377"/>
          </a:xfrm>
        </p:grpSpPr>
        <p:grpSp>
          <p:nvGrpSpPr>
            <p:cNvPr id="6173" name="Group 34"/>
            <p:cNvGrpSpPr>
              <a:grpSpLocks/>
            </p:cNvGrpSpPr>
            <p:nvPr/>
          </p:nvGrpSpPr>
          <p:grpSpPr bwMode="auto">
            <a:xfrm>
              <a:off x="4496" y="2478"/>
              <a:ext cx="303" cy="368"/>
              <a:chOff x="4800" y="2602"/>
              <a:chExt cx="385" cy="470"/>
            </a:xfrm>
          </p:grpSpPr>
          <p:sp>
            <p:nvSpPr>
              <p:cNvPr id="6177" name="Line 35"/>
              <p:cNvSpPr>
                <a:spLocks noChangeShapeType="1"/>
              </p:cNvSpPr>
              <p:nvPr/>
            </p:nvSpPr>
            <p:spPr bwMode="auto">
              <a:xfrm flipV="1">
                <a:off x="4800" y="2832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6178" name="Object 36"/>
              <p:cNvGraphicFramePr>
                <a:graphicFrameLocks noChangeAspect="1"/>
              </p:cNvGraphicFramePr>
              <p:nvPr/>
            </p:nvGraphicFramePr>
            <p:xfrm>
              <a:off x="5025" y="2602"/>
              <a:ext cx="160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5" name="Equation" r:id="rId15" imgW="177646" imgH="393359" progId="Equation.DSMT4">
                      <p:embed/>
                    </p:oleObj>
                  </mc:Choice>
                  <mc:Fallback>
                    <p:oleObj name="Equation" r:id="rId15" imgW="177646" imgH="393359" progId="Equation.DSMT4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5" y="2602"/>
                            <a:ext cx="160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74" name="Group 37"/>
            <p:cNvGrpSpPr>
              <a:grpSpLocks/>
            </p:cNvGrpSpPr>
            <p:nvPr/>
          </p:nvGrpSpPr>
          <p:grpSpPr bwMode="auto">
            <a:xfrm>
              <a:off x="3390" y="2470"/>
              <a:ext cx="276" cy="368"/>
              <a:chOff x="2769" y="2544"/>
              <a:chExt cx="351" cy="470"/>
            </a:xfrm>
          </p:grpSpPr>
          <p:sp>
            <p:nvSpPr>
              <p:cNvPr id="6175" name="Line 38"/>
              <p:cNvSpPr>
                <a:spLocks noChangeShapeType="1"/>
              </p:cNvSpPr>
              <p:nvPr/>
            </p:nvSpPr>
            <p:spPr bwMode="auto">
              <a:xfrm flipH="1" flipV="1">
                <a:off x="2928" y="2774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6176" name="Object 39"/>
              <p:cNvGraphicFramePr>
                <a:graphicFrameLocks noChangeAspect="1"/>
              </p:cNvGraphicFramePr>
              <p:nvPr/>
            </p:nvGraphicFramePr>
            <p:xfrm>
              <a:off x="2769" y="2544"/>
              <a:ext cx="160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6" name="Equation" r:id="rId17" imgW="177646" imgH="393359" progId="Equation.DSMT4">
                      <p:embed/>
                    </p:oleObj>
                  </mc:Choice>
                  <mc:Fallback>
                    <p:oleObj name="Equation" r:id="rId17" imgW="177646" imgH="393359" progId="Equation.DSMT4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9" y="2544"/>
                            <a:ext cx="160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9" name="Object 40"/>
          <p:cNvGraphicFramePr>
            <a:graphicFrameLocks noChangeAspect="1"/>
          </p:cNvGraphicFramePr>
          <p:nvPr/>
        </p:nvGraphicFramePr>
        <p:xfrm>
          <a:off x="6278563" y="3221038"/>
          <a:ext cx="384175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19" imgW="342603" imgH="177646" progId="Equation.DSMT4">
                  <p:embed/>
                </p:oleObj>
              </mc:Choice>
              <mc:Fallback>
                <p:oleObj name="Equation" r:id="rId19" imgW="342603" imgH="177646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3221038"/>
                        <a:ext cx="384175" cy="19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5934075" y="4167188"/>
            <a:ext cx="1077913" cy="722312"/>
            <a:chOff x="1508" y="3264"/>
            <a:chExt cx="679" cy="455"/>
          </a:xfrm>
        </p:grpSpPr>
        <p:sp>
          <p:nvSpPr>
            <p:cNvPr id="6171" name="AutoShape 52"/>
            <p:cNvSpPr>
              <a:spLocks/>
            </p:cNvSpPr>
            <p:nvPr/>
          </p:nvSpPr>
          <p:spPr bwMode="auto">
            <a:xfrm rot="5400000">
              <a:off x="1800" y="3000"/>
              <a:ext cx="96" cy="624"/>
            </a:xfrm>
            <a:prstGeom prst="righ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6172" name="Text Box 53"/>
            <p:cNvSpPr txBox="1">
              <a:spLocks noChangeArrowheads="1"/>
            </p:cNvSpPr>
            <p:nvPr/>
          </p:nvSpPr>
          <p:spPr bwMode="auto">
            <a:xfrm>
              <a:off x="1508" y="3353"/>
              <a:ext cx="67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aceitação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de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/>
                <a:t> </a:t>
              </a:r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4975225" y="4167188"/>
            <a:ext cx="2992438" cy="722312"/>
            <a:chOff x="3140" y="3145"/>
            <a:chExt cx="1885" cy="455"/>
          </a:xfrm>
        </p:grpSpPr>
        <p:grpSp>
          <p:nvGrpSpPr>
            <p:cNvPr id="6165" name="Group 55"/>
            <p:cNvGrpSpPr>
              <a:grpSpLocks/>
            </p:cNvGrpSpPr>
            <p:nvPr/>
          </p:nvGrpSpPr>
          <p:grpSpPr bwMode="auto">
            <a:xfrm>
              <a:off x="3140" y="3145"/>
              <a:ext cx="624" cy="455"/>
              <a:chOff x="1536" y="3264"/>
              <a:chExt cx="624" cy="455"/>
            </a:xfrm>
          </p:grpSpPr>
          <p:sp>
            <p:nvSpPr>
              <p:cNvPr id="6169" name="AutoShape 56"/>
              <p:cNvSpPr>
                <a:spLocks/>
              </p:cNvSpPr>
              <p:nvPr/>
            </p:nvSpPr>
            <p:spPr bwMode="auto">
              <a:xfrm rot="5400000">
                <a:off x="1800" y="3000"/>
                <a:ext cx="96" cy="624"/>
              </a:xfrm>
              <a:prstGeom prst="rightBrace">
                <a:avLst>
                  <a:gd name="adj1" fmla="val 541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6170" name="Text Box 57"/>
              <p:cNvSpPr txBox="1">
                <a:spLocks noChangeArrowheads="1"/>
              </p:cNvSpPr>
              <p:nvPr/>
            </p:nvSpPr>
            <p:spPr bwMode="auto">
              <a:xfrm>
                <a:off x="1545" y="3353"/>
                <a:ext cx="605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rejeição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de </a:t>
                </a:r>
                <a:r>
                  <a:rPr lang="pt-BR" altLang="pt-BR" sz="1600">
                    <a:latin typeface="Times New Roman" charset="0"/>
                  </a:rPr>
                  <a:t>H</a:t>
                </a:r>
                <a:r>
                  <a:rPr lang="pt-BR" altLang="pt-BR" sz="1600" baseline="-25000">
                    <a:latin typeface="Times New Roman" charset="0"/>
                  </a:rPr>
                  <a:t>0</a:t>
                </a:r>
                <a:r>
                  <a:rPr lang="pt-BR" altLang="pt-BR" sz="1600"/>
                  <a:t> </a:t>
                </a:r>
              </a:p>
            </p:txBody>
          </p:sp>
        </p:grpSp>
        <p:grpSp>
          <p:nvGrpSpPr>
            <p:cNvPr id="6166" name="Group 58"/>
            <p:cNvGrpSpPr>
              <a:grpSpLocks/>
            </p:cNvGrpSpPr>
            <p:nvPr/>
          </p:nvGrpSpPr>
          <p:grpSpPr bwMode="auto">
            <a:xfrm>
              <a:off x="4401" y="3145"/>
              <a:ext cx="624" cy="455"/>
              <a:chOff x="1536" y="3264"/>
              <a:chExt cx="624" cy="455"/>
            </a:xfrm>
          </p:grpSpPr>
          <p:sp>
            <p:nvSpPr>
              <p:cNvPr id="6167" name="AutoShape 59"/>
              <p:cNvSpPr>
                <a:spLocks/>
              </p:cNvSpPr>
              <p:nvPr/>
            </p:nvSpPr>
            <p:spPr bwMode="auto">
              <a:xfrm rot="5400000">
                <a:off x="1800" y="3000"/>
                <a:ext cx="96" cy="624"/>
              </a:xfrm>
              <a:prstGeom prst="rightBrace">
                <a:avLst>
                  <a:gd name="adj1" fmla="val 541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6168" name="Text Box 60"/>
              <p:cNvSpPr txBox="1">
                <a:spLocks noChangeArrowheads="1"/>
              </p:cNvSpPr>
              <p:nvPr/>
            </p:nvSpPr>
            <p:spPr bwMode="auto">
              <a:xfrm>
                <a:off x="1545" y="3353"/>
                <a:ext cx="605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rejeição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de </a:t>
                </a:r>
                <a:r>
                  <a:rPr lang="pt-BR" altLang="pt-BR" sz="1600">
                    <a:latin typeface="Times New Roman" charset="0"/>
                  </a:rPr>
                  <a:t>H</a:t>
                </a:r>
                <a:r>
                  <a:rPr lang="pt-BR" altLang="pt-BR" sz="1600" baseline="-25000">
                    <a:latin typeface="Times New Roman" charset="0"/>
                  </a:rPr>
                  <a:t>0</a:t>
                </a:r>
                <a:r>
                  <a:rPr lang="pt-BR" altLang="pt-BR" sz="1600"/>
                  <a:t> </a:t>
                </a:r>
              </a:p>
            </p:txBody>
          </p:sp>
        </p:grpSp>
      </p:grpSp>
      <p:sp>
        <p:nvSpPr>
          <p:cNvPr id="6160" name="Text Box 62"/>
          <p:cNvSpPr txBox="1">
            <a:spLocks noChangeArrowheads="1"/>
          </p:cNvSpPr>
          <p:nvPr/>
        </p:nvSpPr>
        <p:spPr bwMode="auto">
          <a:xfrm>
            <a:off x="357188" y="5286375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Região Crítica:</a:t>
            </a:r>
          </a:p>
        </p:txBody>
      </p:sp>
      <p:sp>
        <p:nvSpPr>
          <p:cNvPr id="57" name="Text Box 64"/>
          <p:cNvSpPr txBox="1">
            <a:spLocks noChangeArrowheads="1"/>
          </p:cNvSpPr>
          <p:nvPr/>
        </p:nvSpPr>
        <p:spPr bwMode="auto">
          <a:xfrm>
            <a:off x="766763" y="5622925"/>
            <a:ext cx="5305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aceito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se </a:t>
            </a:r>
            <a:r>
              <a:rPr lang="pt-BR" altLang="pt-BR" sz="1600" dirty="0">
                <a:latin typeface="Times New Roman" charset="0"/>
              </a:rPr>
              <a:t>–</a:t>
            </a:r>
            <a:r>
              <a:rPr lang="pt-BR" altLang="pt-BR" sz="1600" i="1" dirty="0" err="1">
                <a:latin typeface="Times New Roman" charset="0"/>
              </a:rPr>
              <a:t>z</a:t>
            </a:r>
            <a:r>
              <a:rPr lang="pt-BR" altLang="pt-BR" sz="1600" i="1" baseline="-25000" dirty="0" err="1">
                <a:latin typeface="Times New Roman" charset="0"/>
              </a:rPr>
              <a:t>crít</a:t>
            </a:r>
            <a:r>
              <a:rPr lang="pt-BR" altLang="pt-BR" sz="1600" dirty="0">
                <a:latin typeface="Times New Roman" charset="0"/>
              </a:rPr>
              <a:t> &lt; </a:t>
            </a:r>
            <a:r>
              <a:rPr lang="pt-BR" altLang="pt-BR" sz="1600" i="1" dirty="0">
                <a:latin typeface="Times New Roman" charset="0"/>
              </a:rPr>
              <a:t>z</a:t>
            </a:r>
            <a:r>
              <a:rPr lang="pt-BR" altLang="pt-BR" sz="1600" dirty="0">
                <a:latin typeface="Times New Roman" charset="0"/>
              </a:rPr>
              <a:t> &lt; </a:t>
            </a:r>
            <a:r>
              <a:rPr lang="pt-BR" altLang="pt-BR" sz="1600" i="1" dirty="0" err="1">
                <a:latin typeface="Times New Roman" charset="0"/>
              </a:rPr>
              <a:t>z</a:t>
            </a:r>
            <a:r>
              <a:rPr lang="pt-BR" altLang="pt-BR" sz="1600" i="1" baseline="-25000" dirty="0" err="1">
                <a:latin typeface="Times New Roman" charset="0"/>
              </a:rPr>
              <a:t>crít</a:t>
            </a:r>
            <a:r>
              <a:rPr lang="pt-BR" altLang="pt-BR" sz="1600" dirty="0"/>
              <a:t>    </a:t>
            </a:r>
            <a:r>
              <a:rPr lang="pt-BR" altLang="pt-BR" sz="1600" dirty="0">
                <a:sym typeface="Symbol" pitchFamily="18" charset="2"/>
              </a:rPr>
              <a:t> </a:t>
            </a:r>
            <a:r>
              <a:rPr lang="pt-BR" altLang="pt-BR" sz="1600" i="1" dirty="0">
                <a:latin typeface="Times New Roman" charset="0"/>
                <a:sym typeface="Symbol" pitchFamily="18" charset="2"/>
              </a:rPr>
              <a:t>P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(</a:t>
            </a:r>
            <a:r>
              <a:rPr lang="pt-BR" altLang="pt-BR" sz="1600" dirty="0">
                <a:latin typeface="Times New Roman" charset="0"/>
              </a:rPr>
              <a:t>–</a:t>
            </a:r>
            <a:r>
              <a:rPr lang="pt-BR" altLang="pt-BR" sz="1600" i="1" dirty="0" err="1">
                <a:latin typeface="Times New Roman" charset="0"/>
              </a:rPr>
              <a:t>z</a:t>
            </a:r>
            <a:r>
              <a:rPr lang="pt-BR" altLang="pt-BR" sz="1600" i="1" baseline="-25000" dirty="0" err="1">
                <a:latin typeface="Times New Roman" charset="0"/>
              </a:rPr>
              <a:t>crít</a:t>
            </a:r>
            <a:r>
              <a:rPr lang="pt-BR" altLang="pt-BR" sz="1600" dirty="0">
                <a:latin typeface="Times New Roman" charset="0"/>
              </a:rPr>
              <a:t> &lt; </a:t>
            </a:r>
            <a:r>
              <a:rPr lang="pt-BR" altLang="pt-BR" sz="1600" i="1" dirty="0">
                <a:latin typeface="Times New Roman" charset="0"/>
              </a:rPr>
              <a:t>z</a:t>
            </a:r>
            <a:r>
              <a:rPr lang="pt-BR" altLang="pt-BR" sz="1600" dirty="0">
                <a:latin typeface="Times New Roman" charset="0"/>
              </a:rPr>
              <a:t> &lt; </a:t>
            </a:r>
            <a:r>
              <a:rPr lang="pt-BR" altLang="pt-BR" sz="1600" i="1" dirty="0" err="1">
                <a:latin typeface="Times New Roman" charset="0"/>
              </a:rPr>
              <a:t>z</a:t>
            </a:r>
            <a:r>
              <a:rPr lang="pt-BR" altLang="pt-BR" sz="1600" i="1" baseline="-25000" dirty="0" err="1">
                <a:latin typeface="Times New Roman" charset="0"/>
              </a:rPr>
              <a:t>crít</a:t>
            </a:r>
            <a:r>
              <a:rPr lang="pt-BR" altLang="pt-BR" sz="1600" dirty="0">
                <a:latin typeface="Times New Roman" charset="0"/>
              </a:rPr>
              <a:t>) = 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1 -</a:t>
            </a:r>
            <a:r>
              <a:rPr lang="pt-BR" altLang="pt-BR" sz="1600" dirty="0">
                <a:sym typeface="Symbol" pitchFamily="18" charset="2"/>
              </a:rPr>
              <a:t> </a:t>
            </a:r>
            <a:r>
              <a:rPr lang="pt-BR" altLang="pt-BR" sz="1600" i="1" dirty="0">
                <a:sym typeface="Symbol" pitchFamily="18" charset="2"/>
              </a:rPr>
              <a:t></a:t>
            </a:r>
            <a:endParaRPr lang="pt-BR" altLang="pt-BR" sz="1600" i="1" baseline="-25000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rejeito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caso contrário    </a:t>
            </a:r>
            <a:r>
              <a:rPr lang="pt-BR" altLang="pt-BR" sz="1600" dirty="0">
                <a:sym typeface="Symbol" pitchFamily="18" charset="2"/>
              </a:rPr>
              <a:t> </a:t>
            </a:r>
            <a:r>
              <a:rPr lang="pt-BR" altLang="pt-BR" sz="1600" i="1" dirty="0">
                <a:latin typeface="Times New Roman" charset="0"/>
                <a:sym typeface="Symbol" pitchFamily="18" charset="2"/>
              </a:rPr>
              <a:t>P</a:t>
            </a:r>
            <a:r>
              <a:rPr lang="pt-BR" altLang="pt-BR" sz="1600" dirty="0">
                <a:latin typeface="Times New Roman" charset="0"/>
              </a:rPr>
              <a:t>(|</a:t>
            </a:r>
            <a:r>
              <a:rPr lang="pt-BR" altLang="pt-BR" sz="1600" i="1" dirty="0">
                <a:latin typeface="Times New Roman" charset="0"/>
              </a:rPr>
              <a:t>z|</a:t>
            </a:r>
            <a:r>
              <a:rPr lang="pt-BR" altLang="pt-BR" sz="1600" dirty="0">
                <a:latin typeface="Times New Roman" charset="0"/>
              </a:rPr>
              <a:t> &gt; </a:t>
            </a:r>
            <a:r>
              <a:rPr lang="pt-BR" altLang="pt-BR" sz="1600" i="1" dirty="0" err="1">
                <a:latin typeface="Times New Roman" charset="0"/>
              </a:rPr>
              <a:t>z</a:t>
            </a:r>
            <a:r>
              <a:rPr lang="pt-BR" altLang="pt-BR" sz="1600" i="1" baseline="-25000" dirty="0" err="1">
                <a:latin typeface="Times New Roman" charset="0"/>
              </a:rPr>
              <a:t>crít</a:t>
            </a:r>
            <a:r>
              <a:rPr lang="pt-BR" altLang="pt-BR" sz="1600" dirty="0">
                <a:latin typeface="Times New Roman" charset="0"/>
              </a:rPr>
              <a:t>) = </a:t>
            </a:r>
            <a:r>
              <a:rPr lang="pt-BR" altLang="pt-BR" sz="1600" i="1" dirty="0">
                <a:sym typeface="Symbol" pitchFamily="18" charset="2"/>
              </a:rPr>
              <a:t>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357188" y="6310313"/>
            <a:ext cx="5715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Conclusão (sempre associada a um nível de significância </a:t>
            </a:r>
            <a:r>
              <a:rPr lang="pt-BR" altLang="pt-BR" sz="1600" i="1" dirty="0">
                <a:sym typeface="Symbol" pitchFamily="18" charset="2"/>
              </a:rPr>
              <a:t></a:t>
            </a:r>
            <a:r>
              <a:rPr lang="pt-BR" altLang="pt-BR" sz="1600" dirty="0"/>
              <a:t>)</a:t>
            </a:r>
          </a:p>
        </p:txBody>
      </p:sp>
      <p:sp>
        <p:nvSpPr>
          <p:cNvPr id="59" name="Título 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Teste de Hipótese para </a:t>
            </a:r>
            <a:r>
              <a:rPr lang="pt-BR" i="1" dirty="0">
                <a:sym typeface="Symbol" pitchFamily="18" charset="2"/>
              </a:rPr>
              <a:t>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7D7502-2560-4D9B-8E80-1FAD6E9A8728}" type="slidenum">
              <a:rPr lang="pt-BR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7" grpId="0" build="p" autoUpdateAnimBg="0"/>
      <p:bldP spid="5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Teste de Hipótese / EXCEL</a:t>
            </a:r>
            <a:endParaRPr lang="pt-BR" i="1" baseline="-250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57141" name="Group 117"/>
          <p:cNvGraphicFramePr>
            <a:graphicFrameLocks noGrp="1"/>
          </p:cNvGraphicFramePr>
          <p:nvPr/>
        </p:nvGraphicFramePr>
        <p:xfrm>
          <a:off x="588963" y="2924175"/>
          <a:ext cx="1822450" cy="2160589"/>
        </p:xfrm>
        <a:graphic>
          <a:graphicData uri="http://schemas.openxmlformats.org/drawingml/2006/table">
            <a:tbl>
              <a:tblPr/>
              <a:tblGrid>
                <a:gridCol w="7286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81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amostra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Alvo 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Alvo 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6373" name="Rectangle 107"/>
          <p:cNvSpPr>
            <a:spLocks noChangeArrowheads="1"/>
          </p:cNvSpPr>
          <p:nvPr/>
        </p:nvSpPr>
        <p:spPr bwMode="auto">
          <a:xfrm>
            <a:off x="468313" y="1412875"/>
            <a:ext cx="7561262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Exemplo: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Para se comparar a resposta espectral de 2 alvos, 10 pixels são escolhidos aleatoriamente de cada alvo, cujos resultados são apresentados abaixo. Adotando um nível de significância de 5%, podemos concluir que, em média, os alvos apresentam a mesma resposta?</a:t>
            </a:r>
          </a:p>
        </p:txBody>
      </p:sp>
      <p:pic>
        <p:nvPicPr>
          <p:cNvPr id="56374" name="Picture 1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2727325"/>
            <a:ext cx="4384675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75" name="Picture 1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3" y="3860800"/>
            <a:ext cx="40005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76" name="Picture 1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3" y="3716338"/>
            <a:ext cx="38004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3352800" y="4076700"/>
            <a:ext cx="3582988" cy="1898650"/>
            <a:chOff x="3352323" y="4077072"/>
            <a:chExt cx="3583417" cy="1897600"/>
          </a:xfrm>
        </p:grpSpPr>
        <p:sp>
          <p:nvSpPr>
            <p:cNvPr id="2" name="Retângulo 1"/>
            <p:cNvSpPr/>
            <p:nvPr/>
          </p:nvSpPr>
          <p:spPr>
            <a:xfrm>
              <a:off x="3352323" y="4077072"/>
              <a:ext cx="442966" cy="1897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" name="Seta para baixo 2"/>
            <p:cNvSpPr/>
            <p:nvPr/>
          </p:nvSpPr>
          <p:spPr>
            <a:xfrm rot="7680000">
              <a:off x="6810336" y="4191248"/>
              <a:ext cx="71398" cy="179409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3822700" y="4076700"/>
            <a:ext cx="3122613" cy="1898650"/>
            <a:chOff x="3823227" y="4077072"/>
            <a:chExt cx="3121391" cy="1897600"/>
          </a:xfrm>
        </p:grpSpPr>
        <p:sp>
          <p:nvSpPr>
            <p:cNvPr id="10" name="Retângulo 9"/>
            <p:cNvSpPr/>
            <p:nvPr/>
          </p:nvSpPr>
          <p:spPr>
            <a:xfrm>
              <a:off x="3823227" y="4077072"/>
              <a:ext cx="442740" cy="1897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2" name="Seta para baixo 11"/>
            <p:cNvSpPr/>
            <p:nvPr/>
          </p:nvSpPr>
          <p:spPr>
            <a:xfrm rot="7680000">
              <a:off x="6819260" y="4430875"/>
              <a:ext cx="71397" cy="17931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13" name="Seta para baixo 12"/>
          <p:cNvSpPr/>
          <p:nvPr/>
        </p:nvSpPr>
        <p:spPr>
          <a:xfrm rot="7680000">
            <a:off x="5451475" y="4875213"/>
            <a:ext cx="71437" cy="17938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Seta para baixo 13"/>
          <p:cNvSpPr/>
          <p:nvPr/>
        </p:nvSpPr>
        <p:spPr>
          <a:xfrm rot="7680000">
            <a:off x="6526213" y="5389563"/>
            <a:ext cx="71437" cy="17938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CD4F8-572A-478D-A699-575CD684B43A}" type="slidenum">
              <a:rPr lang="pt-BR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Box 120"/>
          <p:cNvSpPr txBox="1">
            <a:spLocks noChangeArrowheads="1"/>
          </p:cNvSpPr>
          <p:nvPr/>
        </p:nvSpPr>
        <p:spPr bwMode="auto">
          <a:xfrm>
            <a:off x="2611438" y="4656138"/>
            <a:ext cx="628491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4625" indent="-174625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Conclusão: através do teste-F, pode-se concluir que não há razões para discordar que as variâncias sejam iguais para os alvos 1 e 2, adotando-se um nível de significância de 5%, uma vez que valor-P foi maior que 0,05 (valor-P bilateral = 0,185).</a:t>
            </a:r>
          </a:p>
        </p:txBody>
      </p:sp>
      <p:grpSp>
        <p:nvGrpSpPr>
          <p:cNvPr id="57347" name="Group 179"/>
          <p:cNvGrpSpPr>
            <a:grpSpLocks/>
          </p:cNvGrpSpPr>
          <p:nvPr/>
        </p:nvGrpSpPr>
        <p:grpSpPr bwMode="auto">
          <a:xfrm>
            <a:off x="2679700" y="2867025"/>
            <a:ext cx="2536825" cy="1592263"/>
            <a:chOff x="1688" y="1806"/>
            <a:chExt cx="1598" cy="1003"/>
          </a:xfrm>
        </p:grpSpPr>
        <p:sp>
          <p:nvSpPr>
            <p:cNvPr id="57408" name="Rectangle 122"/>
            <p:cNvSpPr>
              <a:spLocks noChangeArrowheads="1"/>
            </p:cNvSpPr>
            <p:nvPr/>
          </p:nvSpPr>
          <p:spPr bwMode="auto">
            <a:xfrm>
              <a:off x="1703" y="1806"/>
              <a:ext cx="144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Teste-F: duas amostras para variâncias</a:t>
              </a:r>
              <a:endParaRPr lang="pt-BR" altLang="pt-BR" sz="1600"/>
            </a:p>
          </p:txBody>
        </p:sp>
        <p:sp>
          <p:nvSpPr>
            <p:cNvPr id="57409" name="Rectangle 124"/>
            <p:cNvSpPr>
              <a:spLocks noChangeArrowheads="1"/>
            </p:cNvSpPr>
            <p:nvPr/>
          </p:nvSpPr>
          <p:spPr bwMode="auto">
            <a:xfrm>
              <a:off x="2546" y="2009"/>
              <a:ext cx="25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 i="1">
                  <a:solidFill>
                    <a:srgbClr val="000000"/>
                  </a:solidFill>
                  <a:latin typeface="Arial" charset="0"/>
                </a:rPr>
                <a:t>Alvo 1</a:t>
              </a:r>
              <a:endParaRPr lang="pt-BR" altLang="pt-BR" sz="1600"/>
            </a:p>
          </p:txBody>
        </p:sp>
        <p:sp>
          <p:nvSpPr>
            <p:cNvPr id="57410" name="Rectangle 125"/>
            <p:cNvSpPr>
              <a:spLocks noChangeArrowheads="1"/>
            </p:cNvSpPr>
            <p:nvPr/>
          </p:nvSpPr>
          <p:spPr bwMode="auto">
            <a:xfrm>
              <a:off x="2950" y="2009"/>
              <a:ext cx="25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 i="1">
                  <a:solidFill>
                    <a:srgbClr val="000000"/>
                  </a:solidFill>
                  <a:latin typeface="Arial" charset="0"/>
                </a:rPr>
                <a:t>Alvo 2</a:t>
              </a:r>
              <a:endParaRPr lang="pt-BR" altLang="pt-BR" sz="1600"/>
            </a:p>
          </p:txBody>
        </p:sp>
        <p:sp>
          <p:nvSpPr>
            <p:cNvPr id="57411" name="Rectangle 128"/>
            <p:cNvSpPr>
              <a:spLocks noChangeArrowheads="1"/>
            </p:cNvSpPr>
            <p:nvPr/>
          </p:nvSpPr>
          <p:spPr bwMode="auto">
            <a:xfrm>
              <a:off x="1703" y="2108"/>
              <a:ext cx="25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Média</a:t>
              </a:r>
              <a:endParaRPr lang="pt-BR" altLang="pt-BR" sz="1600"/>
            </a:p>
          </p:txBody>
        </p:sp>
        <p:sp>
          <p:nvSpPr>
            <p:cNvPr id="57412" name="Rectangle 129"/>
            <p:cNvSpPr>
              <a:spLocks noChangeArrowheads="1"/>
            </p:cNvSpPr>
            <p:nvPr/>
          </p:nvSpPr>
          <p:spPr bwMode="auto">
            <a:xfrm>
              <a:off x="2648" y="210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119,2</a:t>
              </a:r>
              <a:endParaRPr lang="pt-BR" altLang="pt-BR" sz="1600"/>
            </a:p>
          </p:txBody>
        </p:sp>
        <p:sp>
          <p:nvSpPr>
            <p:cNvPr id="57413" name="Rectangle 130"/>
            <p:cNvSpPr>
              <a:spLocks noChangeArrowheads="1"/>
            </p:cNvSpPr>
            <p:nvPr/>
          </p:nvSpPr>
          <p:spPr bwMode="auto">
            <a:xfrm>
              <a:off x="3052" y="210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101,6</a:t>
              </a:r>
              <a:endParaRPr lang="pt-BR" altLang="pt-BR" sz="1600"/>
            </a:p>
          </p:txBody>
        </p:sp>
        <p:sp>
          <p:nvSpPr>
            <p:cNvPr id="57414" name="Rectangle 134"/>
            <p:cNvSpPr>
              <a:spLocks noChangeArrowheads="1"/>
            </p:cNvSpPr>
            <p:nvPr/>
          </p:nvSpPr>
          <p:spPr bwMode="auto">
            <a:xfrm>
              <a:off x="1703" y="2207"/>
              <a:ext cx="36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Variância</a:t>
              </a:r>
              <a:endParaRPr lang="pt-BR" altLang="pt-BR" sz="1600"/>
            </a:p>
          </p:txBody>
        </p:sp>
        <p:sp>
          <p:nvSpPr>
            <p:cNvPr id="57415" name="Rectangle 135"/>
            <p:cNvSpPr>
              <a:spLocks noChangeArrowheads="1"/>
            </p:cNvSpPr>
            <p:nvPr/>
          </p:nvSpPr>
          <p:spPr bwMode="auto">
            <a:xfrm>
              <a:off x="2515" y="2207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90,84444</a:t>
              </a:r>
              <a:endParaRPr lang="pt-BR" altLang="pt-BR" sz="1600"/>
            </a:p>
          </p:txBody>
        </p:sp>
        <p:sp>
          <p:nvSpPr>
            <p:cNvPr id="57416" name="Rectangle 136"/>
            <p:cNvSpPr>
              <a:spLocks noChangeArrowheads="1"/>
            </p:cNvSpPr>
            <p:nvPr/>
          </p:nvSpPr>
          <p:spPr bwMode="auto">
            <a:xfrm>
              <a:off x="2919" y="2207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36,04444</a:t>
              </a:r>
              <a:endParaRPr lang="pt-BR" altLang="pt-BR" sz="1600"/>
            </a:p>
          </p:txBody>
        </p:sp>
        <p:sp>
          <p:nvSpPr>
            <p:cNvPr id="57417" name="Rectangle 140"/>
            <p:cNvSpPr>
              <a:spLocks noChangeArrowheads="1"/>
            </p:cNvSpPr>
            <p:nvPr/>
          </p:nvSpPr>
          <p:spPr bwMode="auto">
            <a:xfrm>
              <a:off x="1703" y="2306"/>
              <a:ext cx="50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Observações</a:t>
              </a:r>
              <a:endParaRPr lang="pt-BR" altLang="pt-BR" sz="1600"/>
            </a:p>
          </p:txBody>
        </p:sp>
        <p:sp>
          <p:nvSpPr>
            <p:cNvPr id="57418" name="Rectangle 141"/>
            <p:cNvSpPr>
              <a:spLocks noChangeArrowheads="1"/>
            </p:cNvSpPr>
            <p:nvPr/>
          </p:nvSpPr>
          <p:spPr bwMode="auto">
            <a:xfrm>
              <a:off x="2758" y="2306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pt-BR" altLang="pt-BR" sz="1600"/>
            </a:p>
          </p:txBody>
        </p:sp>
        <p:sp>
          <p:nvSpPr>
            <p:cNvPr id="57419" name="Rectangle 142"/>
            <p:cNvSpPr>
              <a:spLocks noChangeArrowheads="1"/>
            </p:cNvSpPr>
            <p:nvPr/>
          </p:nvSpPr>
          <p:spPr bwMode="auto">
            <a:xfrm>
              <a:off x="3162" y="2306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pt-BR" altLang="pt-BR" sz="1600"/>
            </a:p>
          </p:txBody>
        </p:sp>
        <p:sp>
          <p:nvSpPr>
            <p:cNvPr id="57420" name="Rectangle 146"/>
            <p:cNvSpPr>
              <a:spLocks noChangeArrowheads="1"/>
            </p:cNvSpPr>
            <p:nvPr/>
          </p:nvSpPr>
          <p:spPr bwMode="auto">
            <a:xfrm>
              <a:off x="1721" y="2405"/>
              <a:ext cx="6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gl</a:t>
              </a:r>
              <a:endParaRPr lang="pt-BR" altLang="pt-BR" sz="1600"/>
            </a:p>
          </p:txBody>
        </p:sp>
        <p:sp>
          <p:nvSpPr>
            <p:cNvPr id="57421" name="Rectangle 147"/>
            <p:cNvSpPr>
              <a:spLocks noChangeArrowheads="1"/>
            </p:cNvSpPr>
            <p:nvPr/>
          </p:nvSpPr>
          <p:spPr bwMode="auto">
            <a:xfrm>
              <a:off x="2802" y="2405"/>
              <a:ext cx="8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9</a:t>
              </a:r>
              <a:endParaRPr lang="pt-BR" altLang="pt-BR" sz="1600"/>
            </a:p>
          </p:txBody>
        </p:sp>
        <p:sp>
          <p:nvSpPr>
            <p:cNvPr id="57422" name="Rectangle 148"/>
            <p:cNvSpPr>
              <a:spLocks noChangeArrowheads="1"/>
            </p:cNvSpPr>
            <p:nvPr/>
          </p:nvSpPr>
          <p:spPr bwMode="auto">
            <a:xfrm>
              <a:off x="3206" y="2405"/>
              <a:ext cx="8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9</a:t>
              </a:r>
              <a:endParaRPr lang="pt-BR" altLang="pt-BR" sz="1600"/>
            </a:p>
          </p:txBody>
        </p:sp>
        <p:sp>
          <p:nvSpPr>
            <p:cNvPr id="57423" name="Rectangle 151"/>
            <p:cNvSpPr>
              <a:spLocks noChangeArrowheads="1"/>
            </p:cNvSpPr>
            <p:nvPr/>
          </p:nvSpPr>
          <p:spPr bwMode="auto">
            <a:xfrm>
              <a:off x="1703" y="2503"/>
              <a:ext cx="8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pt-BR" altLang="pt-BR" sz="1600"/>
            </a:p>
          </p:txBody>
        </p:sp>
        <p:sp>
          <p:nvSpPr>
            <p:cNvPr id="57424" name="Rectangle 152"/>
            <p:cNvSpPr>
              <a:spLocks noChangeArrowheads="1"/>
            </p:cNvSpPr>
            <p:nvPr/>
          </p:nvSpPr>
          <p:spPr bwMode="auto">
            <a:xfrm>
              <a:off x="2515" y="2503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2,520345</a:t>
              </a:r>
              <a:endParaRPr lang="pt-BR" altLang="pt-BR" sz="1600"/>
            </a:p>
          </p:txBody>
        </p:sp>
        <p:sp>
          <p:nvSpPr>
            <p:cNvPr id="57425" name="Rectangle 155"/>
            <p:cNvSpPr>
              <a:spLocks noChangeArrowheads="1"/>
            </p:cNvSpPr>
            <p:nvPr/>
          </p:nvSpPr>
          <p:spPr bwMode="auto">
            <a:xfrm>
              <a:off x="1703" y="2602"/>
              <a:ext cx="69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P(F&lt;=f) uni-caudal</a:t>
              </a:r>
              <a:endParaRPr lang="pt-BR" altLang="pt-BR" sz="1600"/>
            </a:p>
          </p:txBody>
        </p:sp>
        <p:sp>
          <p:nvSpPr>
            <p:cNvPr id="57426" name="Rectangle 156"/>
            <p:cNvSpPr>
              <a:spLocks noChangeArrowheads="1"/>
            </p:cNvSpPr>
            <p:nvPr/>
          </p:nvSpPr>
          <p:spPr bwMode="auto">
            <a:xfrm>
              <a:off x="2515" y="2602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0,092349</a:t>
              </a:r>
              <a:endParaRPr lang="pt-BR" altLang="pt-BR" sz="1600"/>
            </a:p>
          </p:txBody>
        </p:sp>
        <p:sp>
          <p:nvSpPr>
            <p:cNvPr id="57427" name="Rectangle 159"/>
            <p:cNvSpPr>
              <a:spLocks noChangeArrowheads="1"/>
            </p:cNvSpPr>
            <p:nvPr/>
          </p:nvSpPr>
          <p:spPr bwMode="auto">
            <a:xfrm>
              <a:off x="1703" y="2699"/>
              <a:ext cx="70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F crítico uni-caudal</a:t>
              </a:r>
              <a:endParaRPr lang="pt-BR" altLang="pt-BR" sz="1600"/>
            </a:p>
          </p:txBody>
        </p:sp>
        <p:sp>
          <p:nvSpPr>
            <p:cNvPr id="57428" name="Rectangle 160"/>
            <p:cNvSpPr>
              <a:spLocks noChangeArrowheads="1"/>
            </p:cNvSpPr>
            <p:nvPr/>
          </p:nvSpPr>
          <p:spPr bwMode="auto">
            <a:xfrm>
              <a:off x="2515" y="2699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3,178893</a:t>
              </a:r>
              <a:endParaRPr lang="pt-BR" altLang="pt-BR" sz="1600"/>
            </a:p>
          </p:txBody>
        </p:sp>
        <p:sp>
          <p:nvSpPr>
            <p:cNvPr id="57429" name="Rectangle 171"/>
            <p:cNvSpPr>
              <a:spLocks noChangeArrowheads="1"/>
            </p:cNvSpPr>
            <p:nvPr/>
          </p:nvSpPr>
          <p:spPr bwMode="auto">
            <a:xfrm>
              <a:off x="1688" y="1997"/>
              <a:ext cx="1579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57430" name="Line 172"/>
            <p:cNvSpPr>
              <a:spLocks noChangeShapeType="1"/>
            </p:cNvSpPr>
            <p:nvPr/>
          </p:nvSpPr>
          <p:spPr bwMode="auto">
            <a:xfrm>
              <a:off x="1688" y="2099"/>
              <a:ext cx="157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431" name="Rectangle 173"/>
            <p:cNvSpPr>
              <a:spLocks noChangeArrowheads="1"/>
            </p:cNvSpPr>
            <p:nvPr/>
          </p:nvSpPr>
          <p:spPr bwMode="auto">
            <a:xfrm>
              <a:off x="1688" y="2099"/>
              <a:ext cx="157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57432" name="Rectangle 177"/>
            <p:cNvSpPr>
              <a:spLocks noChangeArrowheads="1"/>
            </p:cNvSpPr>
            <p:nvPr/>
          </p:nvSpPr>
          <p:spPr bwMode="auto">
            <a:xfrm>
              <a:off x="1688" y="2793"/>
              <a:ext cx="1579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Teste de Hipótese / EXCEL</a:t>
            </a:r>
            <a:endParaRPr lang="pt-BR" i="1" baseline="-250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57141" name="Group 117"/>
          <p:cNvGraphicFramePr>
            <a:graphicFrameLocks noGrp="1"/>
          </p:cNvGraphicFramePr>
          <p:nvPr/>
        </p:nvGraphicFramePr>
        <p:xfrm>
          <a:off x="588963" y="2924175"/>
          <a:ext cx="1822450" cy="2160589"/>
        </p:xfrm>
        <a:graphic>
          <a:graphicData uri="http://schemas.openxmlformats.org/drawingml/2006/table">
            <a:tbl>
              <a:tblPr/>
              <a:tblGrid>
                <a:gridCol w="7286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81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amostra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Alvo 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Alvo 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7399" name="Rectangle 107"/>
          <p:cNvSpPr>
            <a:spLocks noChangeArrowheads="1"/>
          </p:cNvSpPr>
          <p:nvPr/>
        </p:nvSpPr>
        <p:spPr bwMode="auto">
          <a:xfrm>
            <a:off x="468313" y="1412875"/>
            <a:ext cx="7561262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Exemplo: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Para se comparar a resposta espectral de 2 alvos, 10 pixels são escolhidos aleatoriamente de cada alvo, cujos resultados são apresentados abaixo. Adotando um nível de significância de 5%, podemos concluir que, em média, os alvos apresentam a mesma resposta?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EB692-7E6A-4E3E-A497-821C6CA31F1A}" type="slidenum">
              <a:rPr lang="pt-BR"/>
              <a:pPr>
                <a:defRPr/>
              </a:pPr>
              <a:t>51</a:t>
            </a:fld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3603625" y="3748088"/>
            <a:ext cx="3941763" cy="977898"/>
            <a:chOff x="3603625" y="3748088"/>
            <a:chExt cx="3941763" cy="977898"/>
          </a:xfrm>
        </p:grpSpPr>
        <p:grpSp>
          <p:nvGrpSpPr>
            <p:cNvPr id="5" name="Grupo 4"/>
            <p:cNvGrpSpPr>
              <a:grpSpLocks/>
            </p:cNvGrpSpPr>
            <p:nvPr/>
          </p:nvGrpSpPr>
          <p:grpSpPr bwMode="auto">
            <a:xfrm>
              <a:off x="3603625" y="4038784"/>
              <a:ext cx="2630621" cy="687202"/>
              <a:chOff x="3603364" y="4038598"/>
              <a:chExt cx="2631061" cy="686761"/>
            </a:xfrm>
          </p:grpSpPr>
          <p:grpSp>
            <p:nvGrpSpPr>
              <p:cNvPr id="57402" name="Grupo 2"/>
              <p:cNvGrpSpPr>
                <a:grpSpLocks/>
              </p:cNvGrpSpPr>
              <p:nvPr/>
            </p:nvGrpSpPr>
            <p:grpSpPr bwMode="auto">
              <a:xfrm>
                <a:off x="3603364" y="4038600"/>
                <a:ext cx="2483372" cy="686759"/>
                <a:chOff x="3603364" y="4038600"/>
                <a:chExt cx="2483372" cy="686759"/>
              </a:xfrm>
            </p:grpSpPr>
            <p:sp>
              <p:nvSpPr>
                <p:cNvPr id="57406" name="Oval 121"/>
                <p:cNvSpPr>
                  <a:spLocks noChangeArrowheads="1"/>
                </p:cNvSpPr>
                <p:nvPr/>
              </p:nvSpPr>
              <p:spPr bwMode="auto">
                <a:xfrm>
                  <a:off x="3886200" y="4038600"/>
                  <a:ext cx="838200" cy="304800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pt-BR" altLang="pt-BR" sz="1600"/>
                </a:p>
              </p:txBody>
            </p:sp>
            <p:sp>
              <p:nvSpPr>
                <p:cNvPr id="2" name="Retângulo 1"/>
                <p:cNvSpPr/>
                <p:nvPr/>
              </p:nvSpPr>
              <p:spPr>
                <a:xfrm>
                  <a:off x="3603364" y="4471522"/>
                  <a:ext cx="2483265" cy="2538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pt-BR" altLang="pt-BR" sz="1050" dirty="0">
                      <a:solidFill>
                        <a:srgbClr val="FF0000"/>
                      </a:solidFill>
                    </a:rPr>
                    <a:t>Para teste bilateral multiplicar por 2</a:t>
                  </a:r>
                  <a:endParaRPr lang="pt-BR" sz="105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7405" name="Line 184"/>
              <p:cNvSpPr>
                <a:spLocks noChangeShapeType="1"/>
              </p:cNvSpPr>
              <p:nvPr/>
            </p:nvSpPr>
            <p:spPr bwMode="auto">
              <a:xfrm flipH="1">
                <a:off x="4807262" y="4038598"/>
                <a:ext cx="1427163" cy="13414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aphicFrame>
          <p:nvGraphicFramePr>
            <p:cNvPr id="4" name="Objeto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2292960"/>
                </p:ext>
              </p:extLst>
            </p:nvPr>
          </p:nvGraphicFramePr>
          <p:xfrm>
            <a:off x="6292850" y="3748088"/>
            <a:ext cx="1252538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6" name="Equation" r:id="rId4" imgW="952200" imgH="482400" progId="Equation.DSMT4">
                    <p:embed/>
                  </p:oleObj>
                </mc:Choice>
                <mc:Fallback>
                  <p:oleObj name="Equation" r:id="rId4" imgW="952200" imgH="482400" progId="Equation.DSMT4">
                    <p:embed/>
                    <p:pic>
                      <p:nvPicPr>
                        <p:cNvPr id="0" name="Objeto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2850" y="3748088"/>
                          <a:ext cx="1252538" cy="628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179"/>
          <p:cNvGrpSpPr>
            <a:grpSpLocks/>
          </p:cNvGrpSpPr>
          <p:nvPr/>
        </p:nvGrpSpPr>
        <p:grpSpPr bwMode="auto">
          <a:xfrm>
            <a:off x="2679700" y="2867025"/>
            <a:ext cx="2536825" cy="1592263"/>
            <a:chOff x="1688" y="1806"/>
            <a:chExt cx="1598" cy="1003"/>
          </a:xfrm>
        </p:grpSpPr>
        <p:sp>
          <p:nvSpPr>
            <p:cNvPr id="58425" name="Rectangle 122"/>
            <p:cNvSpPr>
              <a:spLocks noChangeArrowheads="1"/>
            </p:cNvSpPr>
            <p:nvPr/>
          </p:nvSpPr>
          <p:spPr bwMode="auto">
            <a:xfrm>
              <a:off x="1703" y="1806"/>
              <a:ext cx="144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Teste-F: duas amostras para variâncias</a:t>
              </a:r>
              <a:endParaRPr lang="pt-BR" altLang="pt-BR" sz="1600"/>
            </a:p>
          </p:txBody>
        </p:sp>
        <p:sp>
          <p:nvSpPr>
            <p:cNvPr id="58426" name="Rectangle 124"/>
            <p:cNvSpPr>
              <a:spLocks noChangeArrowheads="1"/>
            </p:cNvSpPr>
            <p:nvPr/>
          </p:nvSpPr>
          <p:spPr bwMode="auto">
            <a:xfrm>
              <a:off x="2546" y="2009"/>
              <a:ext cx="25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 i="1">
                  <a:solidFill>
                    <a:srgbClr val="000000"/>
                  </a:solidFill>
                  <a:latin typeface="Arial" charset="0"/>
                </a:rPr>
                <a:t>Alvo 1</a:t>
              </a:r>
              <a:endParaRPr lang="pt-BR" altLang="pt-BR" sz="1600"/>
            </a:p>
          </p:txBody>
        </p:sp>
        <p:sp>
          <p:nvSpPr>
            <p:cNvPr id="58427" name="Rectangle 125"/>
            <p:cNvSpPr>
              <a:spLocks noChangeArrowheads="1"/>
            </p:cNvSpPr>
            <p:nvPr/>
          </p:nvSpPr>
          <p:spPr bwMode="auto">
            <a:xfrm>
              <a:off x="2950" y="2009"/>
              <a:ext cx="25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 i="1">
                  <a:solidFill>
                    <a:srgbClr val="000000"/>
                  </a:solidFill>
                  <a:latin typeface="Arial" charset="0"/>
                </a:rPr>
                <a:t>Alvo 2</a:t>
              </a:r>
              <a:endParaRPr lang="pt-BR" altLang="pt-BR" sz="1600"/>
            </a:p>
          </p:txBody>
        </p:sp>
        <p:sp>
          <p:nvSpPr>
            <p:cNvPr id="58428" name="Rectangle 128"/>
            <p:cNvSpPr>
              <a:spLocks noChangeArrowheads="1"/>
            </p:cNvSpPr>
            <p:nvPr/>
          </p:nvSpPr>
          <p:spPr bwMode="auto">
            <a:xfrm>
              <a:off x="1703" y="2108"/>
              <a:ext cx="25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Média</a:t>
              </a:r>
              <a:endParaRPr lang="pt-BR" altLang="pt-BR" sz="1600"/>
            </a:p>
          </p:txBody>
        </p:sp>
        <p:sp>
          <p:nvSpPr>
            <p:cNvPr id="58429" name="Rectangle 129"/>
            <p:cNvSpPr>
              <a:spLocks noChangeArrowheads="1"/>
            </p:cNvSpPr>
            <p:nvPr/>
          </p:nvSpPr>
          <p:spPr bwMode="auto">
            <a:xfrm>
              <a:off x="2648" y="210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119,2</a:t>
              </a:r>
              <a:endParaRPr lang="pt-BR" altLang="pt-BR" sz="1600"/>
            </a:p>
          </p:txBody>
        </p:sp>
        <p:sp>
          <p:nvSpPr>
            <p:cNvPr id="58430" name="Rectangle 130"/>
            <p:cNvSpPr>
              <a:spLocks noChangeArrowheads="1"/>
            </p:cNvSpPr>
            <p:nvPr/>
          </p:nvSpPr>
          <p:spPr bwMode="auto">
            <a:xfrm>
              <a:off x="3052" y="210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101,6</a:t>
              </a:r>
              <a:endParaRPr lang="pt-BR" altLang="pt-BR" sz="1600"/>
            </a:p>
          </p:txBody>
        </p:sp>
        <p:sp>
          <p:nvSpPr>
            <p:cNvPr id="58431" name="Rectangle 134"/>
            <p:cNvSpPr>
              <a:spLocks noChangeArrowheads="1"/>
            </p:cNvSpPr>
            <p:nvPr/>
          </p:nvSpPr>
          <p:spPr bwMode="auto">
            <a:xfrm>
              <a:off x="1703" y="2207"/>
              <a:ext cx="36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Variância</a:t>
              </a:r>
              <a:endParaRPr lang="pt-BR" altLang="pt-BR" sz="1600"/>
            </a:p>
          </p:txBody>
        </p:sp>
        <p:sp>
          <p:nvSpPr>
            <p:cNvPr id="58432" name="Rectangle 135"/>
            <p:cNvSpPr>
              <a:spLocks noChangeArrowheads="1"/>
            </p:cNvSpPr>
            <p:nvPr/>
          </p:nvSpPr>
          <p:spPr bwMode="auto">
            <a:xfrm>
              <a:off x="2515" y="2207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90,84444</a:t>
              </a:r>
              <a:endParaRPr lang="pt-BR" altLang="pt-BR" sz="1600"/>
            </a:p>
          </p:txBody>
        </p:sp>
        <p:sp>
          <p:nvSpPr>
            <p:cNvPr id="58433" name="Rectangle 136"/>
            <p:cNvSpPr>
              <a:spLocks noChangeArrowheads="1"/>
            </p:cNvSpPr>
            <p:nvPr/>
          </p:nvSpPr>
          <p:spPr bwMode="auto">
            <a:xfrm>
              <a:off x="2919" y="2207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36,04444</a:t>
              </a:r>
              <a:endParaRPr lang="pt-BR" altLang="pt-BR" sz="1600"/>
            </a:p>
          </p:txBody>
        </p:sp>
        <p:sp>
          <p:nvSpPr>
            <p:cNvPr id="58434" name="Rectangle 140"/>
            <p:cNvSpPr>
              <a:spLocks noChangeArrowheads="1"/>
            </p:cNvSpPr>
            <p:nvPr/>
          </p:nvSpPr>
          <p:spPr bwMode="auto">
            <a:xfrm>
              <a:off x="1703" y="2306"/>
              <a:ext cx="50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Observações</a:t>
              </a:r>
              <a:endParaRPr lang="pt-BR" altLang="pt-BR" sz="1600"/>
            </a:p>
          </p:txBody>
        </p:sp>
        <p:sp>
          <p:nvSpPr>
            <p:cNvPr id="58435" name="Rectangle 141"/>
            <p:cNvSpPr>
              <a:spLocks noChangeArrowheads="1"/>
            </p:cNvSpPr>
            <p:nvPr/>
          </p:nvSpPr>
          <p:spPr bwMode="auto">
            <a:xfrm>
              <a:off x="2758" y="2306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pt-BR" altLang="pt-BR" sz="1600"/>
            </a:p>
          </p:txBody>
        </p:sp>
        <p:sp>
          <p:nvSpPr>
            <p:cNvPr id="58436" name="Rectangle 142"/>
            <p:cNvSpPr>
              <a:spLocks noChangeArrowheads="1"/>
            </p:cNvSpPr>
            <p:nvPr/>
          </p:nvSpPr>
          <p:spPr bwMode="auto">
            <a:xfrm>
              <a:off x="3162" y="2306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pt-BR" altLang="pt-BR" sz="1600"/>
            </a:p>
          </p:txBody>
        </p:sp>
        <p:sp>
          <p:nvSpPr>
            <p:cNvPr id="58437" name="Rectangle 146"/>
            <p:cNvSpPr>
              <a:spLocks noChangeArrowheads="1"/>
            </p:cNvSpPr>
            <p:nvPr/>
          </p:nvSpPr>
          <p:spPr bwMode="auto">
            <a:xfrm>
              <a:off x="1721" y="2405"/>
              <a:ext cx="6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gl</a:t>
              </a:r>
              <a:endParaRPr lang="pt-BR" altLang="pt-BR" sz="1600"/>
            </a:p>
          </p:txBody>
        </p:sp>
        <p:sp>
          <p:nvSpPr>
            <p:cNvPr id="58438" name="Rectangle 147"/>
            <p:cNvSpPr>
              <a:spLocks noChangeArrowheads="1"/>
            </p:cNvSpPr>
            <p:nvPr/>
          </p:nvSpPr>
          <p:spPr bwMode="auto">
            <a:xfrm>
              <a:off x="2802" y="2405"/>
              <a:ext cx="8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9</a:t>
              </a:r>
              <a:endParaRPr lang="pt-BR" altLang="pt-BR" sz="1600"/>
            </a:p>
          </p:txBody>
        </p:sp>
        <p:sp>
          <p:nvSpPr>
            <p:cNvPr id="58439" name="Rectangle 148"/>
            <p:cNvSpPr>
              <a:spLocks noChangeArrowheads="1"/>
            </p:cNvSpPr>
            <p:nvPr/>
          </p:nvSpPr>
          <p:spPr bwMode="auto">
            <a:xfrm>
              <a:off x="3206" y="2405"/>
              <a:ext cx="8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9</a:t>
              </a:r>
              <a:endParaRPr lang="pt-BR" altLang="pt-BR" sz="1600"/>
            </a:p>
          </p:txBody>
        </p:sp>
        <p:sp>
          <p:nvSpPr>
            <p:cNvPr id="58440" name="Rectangle 151"/>
            <p:cNvSpPr>
              <a:spLocks noChangeArrowheads="1"/>
            </p:cNvSpPr>
            <p:nvPr/>
          </p:nvSpPr>
          <p:spPr bwMode="auto">
            <a:xfrm>
              <a:off x="1703" y="2503"/>
              <a:ext cx="8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pt-BR" altLang="pt-BR" sz="1600"/>
            </a:p>
          </p:txBody>
        </p:sp>
        <p:sp>
          <p:nvSpPr>
            <p:cNvPr id="58441" name="Rectangle 152"/>
            <p:cNvSpPr>
              <a:spLocks noChangeArrowheads="1"/>
            </p:cNvSpPr>
            <p:nvPr/>
          </p:nvSpPr>
          <p:spPr bwMode="auto">
            <a:xfrm>
              <a:off x="2515" y="2503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2,520345</a:t>
              </a:r>
              <a:endParaRPr lang="pt-BR" altLang="pt-BR" sz="1600"/>
            </a:p>
          </p:txBody>
        </p:sp>
        <p:sp>
          <p:nvSpPr>
            <p:cNvPr id="58442" name="Rectangle 155"/>
            <p:cNvSpPr>
              <a:spLocks noChangeArrowheads="1"/>
            </p:cNvSpPr>
            <p:nvPr/>
          </p:nvSpPr>
          <p:spPr bwMode="auto">
            <a:xfrm>
              <a:off x="1703" y="2602"/>
              <a:ext cx="69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P(F&lt;=f) uni-caudal</a:t>
              </a:r>
              <a:endParaRPr lang="pt-BR" altLang="pt-BR" sz="1600"/>
            </a:p>
          </p:txBody>
        </p:sp>
        <p:sp>
          <p:nvSpPr>
            <p:cNvPr id="58443" name="Rectangle 156"/>
            <p:cNvSpPr>
              <a:spLocks noChangeArrowheads="1"/>
            </p:cNvSpPr>
            <p:nvPr/>
          </p:nvSpPr>
          <p:spPr bwMode="auto">
            <a:xfrm>
              <a:off x="2515" y="2602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0,092349</a:t>
              </a:r>
              <a:endParaRPr lang="pt-BR" altLang="pt-BR" sz="1600"/>
            </a:p>
          </p:txBody>
        </p:sp>
        <p:sp>
          <p:nvSpPr>
            <p:cNvPr id="58444" name="Rectangle 159"/>
            <p:cNvSpPr>
              <a:spLocks noChangeArrowheads="1"/>
            </p:cNvSpPr>
            <p:nvPr/>
          </p:nvSpPr>
          <p:spPr bwMode="auto">
            <a:xfrm>
              <a:off x="1703" y="2699"/>
              <a:ext cx="70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F crítico uni-caudal</a:t>
              </a:r>
              <a:endParaRPr lang="pt-BR" altLang="pt-BR" sz="1600"/>
            </a:p>
          </p:txBody>
        </p:sp>
        <p:sp>
          <p:nvSpPr>
            <p:cNvPr id="58445" name="Rectangle 160"/>
            <p:cNvSpPr>
              <a:spLocks noChangeArrowheads="1"/>
            </p:cNvSpPr>
            <p:nvPr/>
          </p:nvSpPr>
          <p:spPr bwMode="auto">
            <a:xfrm>
              <a:off x="2515" y="2699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3,178893</a:t>
              </a:r>
              <a:endParaRPr lang="pt-BR" altLang="pt-BR" sz="1600"/>
            </a:p>
          </p:txBody>
        </p:sp>
        <p:sp>
          <p:nvSpPr>
            <p:cNvPr id="58446" name="Rectangle 171"/>
            <p:cNvSpPr>
              <a:spLocks noChangeArrowheads="1"/>
            </p:cNvSpPr>
            <p:nvPr/>
          </p:nvSpPr>
          <p:spPr bwMode="auto">
            <a:xfrm>
              <a:off x="1688" y="1997"/>
              <a:ext cx="1579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58447" name="Line 172"/>
            <p:cNvSpPr>
              <a:spLocks noChangeShapeType="1"/>
            </p:cNvSpPr>
            <p:nvPr/>
          </p:nvSpPr>
          <p:spPr bwMode="auto">
            <a:xfrm>
              <a:off x="1688" y="2099"/>
              <a:ext cx="157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48" name="Rectangle 173"/>
            <p:cNvSpPr>
              <a:spLocks noChangeArrowheads="1"/>
            </p:cNvSpPr>
            <p:nvPr/>
          </p:nvSpPr>
          <p:spPr bwMode="auto">
            <a:xfrm>
              <a:off x="1688" y="2099"/>
              <a:ext cx="157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58449" name="Rectangle 177"/>
            <p:cNvSpPr>
              <a:spLocks noChangeArrowheads="1"/>
            </p:cNvSpPr>
            <p:nvPr/>
          </p:nvSpPr>
          <p:spPr bwMode="auto">
            <a:xfrm>
              <a:off x="1688" y="2793"/>
              <a:ext cx="1579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Teste de Hipótese / EXCEL</a:t>
            </a:r>
            <a:endParaRPr lang="pt-BR" i="1" baseline="-250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57141" name="Group 117"/>
          <p:cNvGraphicFramePr>
            <a:graphicFrameLocks noGrp="1"/>
          </p:cNvGraphicFramePr>
          <p:nvPr/>
        </p:nvGraphicFramePr>
        <p:xfrm>
          <a:off x="588963" y="2924175"/>
          <a:ext cx="1822450" cy="2160589"/>
        </p:xfrm>
        <a:graphic>
          <a:graphicData uri="http://schemas.openxmlformats.org/drawingml/2006/table">
            <a:tbl>
              <a:tblPr/>
              <a:tblGrid>
                <a:gridCol w="7286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81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amostra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Alvo 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Alvo 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8422" name="Rectangle 107"/>
          <p:cNvSpPr>
            <a:spLocks noChangeArrowheads="1"/>
          </p:cNvSpPr>
          <p:nvPr/>
        </p:nvSpPr>
        <p:spPr bwMode="auto">
          <a:xfrm>
            <a:off x="468313" y="1412875"/>
            <a:ext cx="7561262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Exemplo: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Para se comparar a resposta espectral de 2 alvos, 10 pixels são escolhidos aleatoriamente de cada alvo, cujos resultados são apresentados abaixo. Adotando um nível de significância de 5%, podemos concluir que, em média, os alvos apresentam a mesma resposta?</a:t>
            </a:r>
          </a:p>
        </p:txBody>
      </p:sp>
      <p:pic>
        <p:nvPicPr>
          <p:cNvPr id="584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2727325"/>
            <a:ext cx="40005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B0484A-2D7A-4B01-B2E9-0D0B904D2452}" type="slidenum">
              <a:rPr lang="pt-BR"/>
              <a:pPr>
                <a:defRPr/>
              </a:pPr>
              <a:t>52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179"/>
          <p:cNvGrpSpPr>
            <a:grpSpLocks/>
          </p:cNvGrpSpPr>
          <p:nvPr/>
        </p:nvGrpSpPr>
        <p:grpSpPr bwMode="auto">
          <a:xfrm>
            <a:off x="2679700" y="2867025"/>
            <a:ext cx="2536825" cy="1592263"/>
            <a:chOff x="1688" y="1806"/>
            <a:chExt cx="1598" cy="1003"/>
          </a:xfrm>
        </p:grpSpPr>
        <p:sp>
          <p:nvSpPr>
            <p:cNvPr id="59450" name="Rectangle 122"/>
            <p:cNvSpPr>
              <a:spLocks noChangeArrowheads="1"/>
            </p:cNvSpPr>
            <p:nvPr/>
          </p:nvSpPr>
          <p:spPr bwMode="auto">
            <a:xfrm>
              <a:off x="1703" y="1806"/>
              <a:ext cx="144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Teste-F: duas amostras para variâncias</a:t>
              </a:r>
              <a:endParaRPr lang="pt-BR" altLang="pt-BR" sz="1600"/>
            </a:p>
          </p:txBody>
        </p:sp>
        <p:sp>
          <p:nvSpPr>
            <p:cNvPr id="59451" name="Rectangle 124"/>
            <p:cNvSpPr>
              <a:spLocks noChangeArrowheads="1"/>
            </p:cNvSpPr>
            <p:nvPr/>
          </p:nvSpPr>
          <p:spPr bwMode="auto">
            <a:xfrm>
              <a:off x="2546" y="2009"/>
              <a:ext cx="25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 i="1">
                  <a:solidFill>
                    <a:srgbClr val="000000"/>
                  </a:solidFill>
                  <a:latin typeface="Arial" charset="0"/>
                </a:rPr>
                <a:t>Alvo 1</a:t>
              </a:r>
              <a:endParaRPr lang="pt-BR" altLang="pt-BR" sz="1600"/>
            </a:p>
          </p:txBody>
        </p:sp>
        <p:sp>
          <p:nvSpPr>
            <p:cNvPr id="59452" name="Rectangle 125"/>
            <p:cNvSpPr>
              <a:spLocks noChangeArrowheads="1"/>
            </p:cNvSpPr>
            <p:nvPr/>
          </p:nvSpPr>
          <p:spPr bwMode="auto">
            <a:xfrm>
              <a:off x="2950" y="2009"/>
              <a:ext cx="25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 i="1">
                  <a:solidFill>
                    <a:srgbClr val="000000"/>
                  </a:solidFill>
                  <a:latin typeface="Arial" charset="0"/>
                </a:rPr>
                <a:t>Alvo 2</a:t>
              </a:r>
              <a:endParaRPr lang="pt-BR" altLang="pt-BR" sz="1600"/>
            </a:p>
          </p:txBody>
        </p:sp>
        <p:sp>
          <p:nvSpPr>
            <p:cNvPr id="59453" name="Rectangle 128"/>
            <p:cNvSpPr>
              <a:spLocks noChangeArrowheads="1"/>
            </p:cNvSpPr>
            <p:nvPr/>
          </p:nvSpPr>
          <p:spPr bwMode="auto">
            <a:xfrm>
              <a:off x="1703" y="2108"/>
              <a:ext cx="25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Média</a:t>
              </a:r>
              <a:endParaRPr lang="pt-BR" altLang="pt-BR" sz="1600"/>
            </a:p>
          </p:txBody>
        </p:sp>
        <p:sp>
          <p:nvSpPr>
            <p:cNvPr id="59454" name="Rectangle 129"/>
            <p:cNvSpPr>
              <a:spLocks noChangeArrowheads="1"/>
            </p:cNvSpPr>
            <p:nvPr/>
          </p:nvSpPr>
          <p:spPr bwMode="auto">
            <a:xfrm>
              <a:off x="2648" y="210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119,2</a:t>
              </a:r>
              <a:endParaRPr lang="pt-BR" altLang="pt-BR" sz="1600"/>
            </a:p>
          </p:txBody>
        </p:sp>
        <p:sp>
          <p:nvSpPr>
            <p:cNvPr id="59455" name="Rectangle 130"/>
            <p:cNvSpPr>
              <a:spLocks noChangeArrowheads="1"/>
            </p:cNvSpPr>
            <p:nvPr/>
          </p:nvSpPr>
          <p:spPr bwMode="auto">
            <a:xfrm>
              <a:off x="3052" y="210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101,6</a:t>
              </a:r>
              <a:endParaRPr lang="pt-BR" altLang="pt-BR" sz="1600"/>
            </a:p>
          </p:txBody>
        </p:sp>
        <p:sp>
          <p:nvSpPr>
            <p:cNvPr id="59456" name="Rectangle 134"/>
            <p:cNvSpPr>
              <a:spLocks noChangeArrowheads="1"/>
            </p:cNvSpPr>
            <p:nvPr/>
          </p:nvSpPr>
          <p:spPr bwMode="auto">
            <a:xfrm>
              <a:off x="1703" y="2207"/>
              <a:ext cx="36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Variância</a:t>
              </a:r>
              <a:endParaRPr lang="pt-BR" altLang="pt-BR" sz="1600"/>
            </a:p>
          </p:txBody>
        </p:sp>
        <p:sp>
          <p:nvSpPr>
            <p:cNvPr id="59457" name="Rectangle 135"/>
            <p:cNvSpPr>
              <a:spLocks noChangeArrowheads="1"/>
            </p:cNvSpPr>
            <p:nvPr/>
          </p:nvSpPr>
          <p:spPr bwMode="auto">
            <a:xfrm>
              <a:off x="2515" y="2207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90,84444</a:t>
              </a:r>
              <a:endParaRPr lang="pt-BR" altLang="pt-BR" sz="1600"/>
            </a:p>
          </p:txBody>
        </p:sp>
        <p:sp>
          <p:nvSpPr>
            <p:cNvPr id="59458" name="Rectangle 136"/>
            <p:cNvSpPr>
              <a:spLocks noChangeArrowheads="1"/>
            </p:cNvSpPr>
            <p:nvPr/>
          </p:nvSpPr>
          <p:spPr bwMode="auto">
            <a:xfrm>
              <a:off x="2919" y="2207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36,04444</a:t>
              </a:r>
              <a:endParaRPr lang="pt-BR" altLang="pt-BR" sz="1600"/>
            </a:p>
          </p:txBody>
        </p:sp>
        <p:sp>
          <p:nvSpPr>
            <p:cNvPr id="59459" name="Rectangle 140"/>
            <p:cNvSpPr>
              <a:spLocks noChangeArrowheads="1"/>
            </p:cNvSpPr>
            <p:nvPr/>
          </p:nvSpPr>
          <p:spPr bwMode="auto">
            <a:xfrm>
              <a:off x="1703" y="2306"/>
              <a:ext cx="50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Observações</a:t>
              </a:r>
              <a:endParaRPr lang="pt-BR" altLang="pt-BR" sz="1600"/>
            </a:p>
          </p:txBody>
        </p:sp>
        <p:sp>
          <p:nvSpPr>
            <p:cNvPr id="59460" name="Rectangle 141"/>
            <p:cNvSpPr>
              <a:spLocks noChangeArrowheads="1"/>
            </p:cNvSpPr>
            <p:nvPr/>
          </p:nvSpPr>
          <p:spPr bwMode="auto">
            <a:xfrm>
              <a:off x="2758" y="2306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pt-BR" altLang="pt-BR" sz="1600"/>
            </a:p>
          </p:txBody>
        </p:sp>
        <p:sp>
          <p:nvSpPr>
            <p:cNvPr id="59461" name="Rectangle 142"/>
            <p:cNvSpPr>
              <a:spLocks noChangeArrowheads="1"/>
            </p:cNvSpPr>
            <p:nvPr/>
          </p:nvSpPr>
          <p:spPr bwMode="auto">
            <a:xfrm>
              <a:off x="3162" y="2306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pt-BR" altLang="pt-BR" sz="1600"/>
            </a:p>
          </p:txBody>
        </p:sp>
        <p:sp>
          <p:nvSpPr>
            <p:cNvPr id="59462" name="Rectangle 146"/>
            <p:cNvSpPr>
              <a:spLocks noChangeArrowheads="1"/>
            </p:cNvSpPr>
            <p:nvPr/>
          </p:nvSpPr>
          <p:spPr bwMode="auto">
            <a:xfrm>
              <a:off x="1721" y="2405"/>
              <a:ext cx="6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gl</a:t>
              </a:r>
              <a:endParaRPr lang="pt-BR" altLang="pt-BR" sz="1600"/>
            </a:p>
          </p:txBody>
        </p:sp>
        <p:sp>
          <p:nvSpPr>
            <p:cNvPr id="59463" name="Rectangle 147"/>
            <p:cNvSpPr>
              <a:spLocks noChangeArrowheads="1"/>
            </p:cNvSpPr>
            <p:nvPr/>
          </p:nvSpPr>
          <p:spPr bwMode="auto">
            <a:xfrm>
              <a:off x="2802" y="2405"/>
              <a:ext cx="8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9</a:t>
              </a:r>
              <a:endParaRPr lang="pt-BR" altLang="pt-BR" sz="1600"/>
            </a:p>
          </p:txBody>
        </p:sp>
        <p:sp>
          <p:nvSpPr>
            <p:cNvPr id="59464" name="Rectangle 148"/>
            <p:cNvSpPr>
              <a:spLocks noChangeArrowheads="1"/>
            </p:cNvSpPr>
            <p:nvPr/>
          </p:nvSpPr>
          <p:spPr bwMode="auto">
            <a:xfrm>
              <a:off x="3206" y="2405"/>
              <a:ext cx="8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9</a:t>
              </a:r>
              <a:endParaRPr lang="pt-BR" altLang="pt-BR" sz="1600"/>
            </a:p>
          </p:txBody>
        </p:sp>
        <p:sp>
          <p:nvSpPr>
            <p:cNvPr id="59465" name="Rectangle 151"/>
            <p:cNvSpPr>
              <a:spLocks noChangeArrowheads="1"/>
            </p:cNvSpPr>
            <p:nvPr/>
          </p:nvSpPr>
          <p:spPr bwMode="auto">
            <a:xfrm>
              <a:off x="1703" y="2503"/>
              <a:ext cx="8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pt-BR" altLang="pt-BR" sz="1600"/>
            </a:p>
          </p:txBody>
        </p:sp>
        <p:sp>
          <p:nvSpPr>
            <p:cNvPr id="59466" name="Rectangle 152"/>
            <p:cNvSpPr>
              <a:spLocks noChangeArrowheads="1"/>
            </p:cNvSpPr>
            <p:nvPr/>
          </p:nvSpPr>
          <p:spPr bwMode="auto">
            <a:xfrm>
              <a:off x="2515" y="2503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2,520345</a:t>
              </a:r>
              <a:endParaRPr lang="pt-BR" altLang="pt-BR" sz="1600"/>
            </a:p>
          </p:txBody>
        </p:sp>
        <p:sp>
          <p:nvSpPr>
            <p:cNvPr id="59467" name="Rectangle 155"/>
            <p:cNvSpPr>
              <a:spLocks noChangeArrowheads="1"/>
            </p:cNvSpPr>
            <p:nvPr/>
          </p:nvSpPr>
          <p:spPr bwMode="auto">
            <a:xfrm>
              <a:off x="1703" y="2602"/>
              <a:ext cx="69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P(F&lt;=f) uni-caudal</a:t>
              </a:r>
              <a:endParaRPr lang="pt-BR" altLang="pt-BR" sz="1600"/>
            </a:p>
          </p:txBody>
        </p:sp>
        <p:sp>
          <p:nvSpPr>
            <p:cNvPr id="59468" name="Rectangle 156"/>
            <p:cNvSpPr>
              <a:spLocks noChangeArrowheads="1"/>
            </p:cNvSpPr>
            <p:nvPr/>
          </p:nvSpPr>
          <p:spPr bwMode="auto">
            <a:xfrm>
              <a:off x="2515" y="2602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0,092349</a:t>
              </a:r>
              <a:endParaRPr lang="pt-BR" altLang="pt-BR" sz="1600"/>
            </a:p>
          </p:txBody>
        </p:sp>
        <p:sp>
          <p:nvSpPr>
            <p:cNvPr id="59469" name="Rectangle 159"/>
            <p:cNvSpPr>
              <a:spLocks noChangeArrowheads="1"/>
            </p:cNvSpPr>
            <p:nvPr/>
          </p:nvSpPr>
          <p:spPr bwMode="auto">
            <a:xfrm>
              <a:off x="1703" y="2699"/>
              <a:ext cx="70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F crítico uni-caudal</a:t>
              </a:r>
              <a:endParaRPr lang="pt-BR" altLang="pt-BR" sz="1600"/>
            </a:p>
          </p:txBody>
        </p:sp>
        <p:sp>
          <p:nvSpPr>
            <p:cNvPr id="59470" name="Rectangle 160"/>
            <p:cNvSpPr>
              <a:spLocks noChangeArrowheads="1"/>
            </p:cNvSpPr>
            <p:nvPr/>
          </p:nvSpPr>
          <p:spPr bwMode="auto">
            <a:xfrm>
              <a:off x="2515" y="2699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3,178893</a:t>
              </a:r>
              <a:endParaRPr lang="pt-BR" altLang="pt-BR" sz="1600"/>
            </a:p>
          </p:txBody>
        </p:sp>
        <p:sp>
          <p:nvSpPr>
            <p:cNvPr id="59471" name="Rectangle 171"/>
            <p:cNvSpPr>
              <a:spLocks noChangeArrowheads="1"/>
            </p:cNvSpPr>
            <p:nvPr/>
          </p:nvSpPr>
          <p:spPr bwMode="auto">
            <a:xfrm>
              <a:off x="1688" y="1997"/>
              <a:ext cx="1579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59472" name="Line 172"/>
            <p:cNvSpPr>
              <a:spLocks noChangeShapeType="1"/>
            </p:cNvSpPr>
            <p:nvPr/>
          </p:nvSpPr>
          <p:spPr bwMode="auto">
            <a:xfrm>
              <a:off x="1688" y="2099"/>
              <a:ext cx="157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473" name="Rectangle 173"/>
            <p:cNvSpPr>
              <a:spLocks noChangeArrowheads="1"/>
            </p:cNvSpPr>
            <p:nvPr/>
          </p:nvSpPr>
          <p:spPr bwMode="auto">
            <a:xfrm>
              <a:off x="1688" y="2099"/>
              <a:ext cx="157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59474" name="Rectangle 177"/>
            <p:cNvSpPr>
              <a:spLocks noChangeArrowheads="1"/>
            </p:cNvSpPr>
            <p:nvPr/>
          </p:nvSpPr>
          <p:spPr bwMode="auto">
            <a:xfrm>
              <a:off x="1688" y="2793"/>
              <a:ext cx="1579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88" y="2754313"/>
            <a:ext cx="39909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Teste de Hipótese / EXCEL</a:t>
            </a:r>
            <a:endParaRPr lang="pt-BR" i="1" baseline="-250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57141" name="Group 117"/>
          <p:cNvGraphicFramePr>
            <a:graphicFrameLocks noGrp="1"/>
          </p:cNvGraphicFramePr>
          <p:nvPr/>
        </p:nvGraphicFramePr>
        <p:xfrm>
          <a:off x="588963" y="2924175"/>
          <a:ext cx="1822450" cy="2160589"/>
        </p:xfrm>
        <a:graphic>
          <a:graphicData uri="http://schemas.openxmlformats.org/drawingml/2006/table">
            <a:tbl>
              <a:tblPr/>
              <a:tblGrid>
                <a:gridCol w="7286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81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amostra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Alvo 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Alvo 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447" name="Rectangle 107"/>
          <p:cNvSpPr>
            <a:spLocks noChangeArrowheads="1"/>
          </p:cNvSpPr>
          <p:nvPr/>
        </p:nvSpPr>
        <p:spPr bwMode="auto">
          <a:xfrm>
            <a:off x="468313" y="1412875"/>
            <a:ext cx="7561262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Exemplo: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Para se comparar a resposta espectral de 2 alvos, 10 pixels são escolhidos aleatoriamente de cada alvo, cujos resultados são apresentados abaixo. Adotando um nível de significância de 5%, podemos concluir que, em média, os alvos apresentam a mesma resposta?</a:t>
            </a:r>
          </a:p>
        </p:txBody>
      </p:sp>
      <p:sp>
        <p:nvSpPr>
          <p:cNvPr id="41" name="Seta para baixo 40"/>
          <p:cNvSpPr/>
          <p:nvPr/>
        </p:nvSpPr>
        <p:spPr>
          <a:xfrm rot="7680000">
            <a:off x="7465219" y="3788569"/>
            <a:ext cx="71437" cy="18097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C70D1-8FDA-4332-87CD-4D6821B71C50}" type="slidenum">
              <a:rPr lang="pt-BR"/>
              <a:pPr>
                <a:defRPr/>
              </a:pPr>
              <a:t>53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Teste de Hipótese / EXCEL</a:t>
            </a:r>
            <a:endParaRPr lang="pt-BR" i="1" baseline="-250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57141" name="Group 117"/>
          <p:cNvGraphicFramePr>
            <a:graphicFrameLocks noGrp="1"/>
          </p:cNvGraphicFramePr>
          <p:nvPr/>
        </p:nvGraphicFramePr>
        <p:xfrm>
          <a:off x="588963" y="2924175"/>
          <a:ext cx="1822450" cy="2160589"/>
        </p:xfrm>
        <a:graphic>
          <a:graphicData uri="http://schemas.openxmlformats.org/drawingml/2006/table">
            <a:tbl>
              <a:tblPr/>
              <a:tblGrid>
                <a:gridCol w="7286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81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amostra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Alvo 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Alvo 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469" name="Rectangle 107"/>
          <p:cNvSpPr>
            <a:spLocks noChangeArrowheads="1"/>
          </p:cNvSpPr>
          <p:nvPr/>
        </p:nvSpPr>
        <p:spPr bwMode="auto">
          <a:xfrm>
            <a:off x="468313" y="1412875"/>
            <a:ext cx="7561262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Exemplo: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Para se comparar a resposta espectral de 2 alvos, 10 pixels são escolhidos aleatoriamente de cada alvo, cujos resultados são apresentados abaixo. Adotando um nível de significância de 5%, podemos concluir que, em média, os alvos apresentam a mesma resposta?</a:t>
            </a:r>
          </a:p>
        </p:txBody>
      </p:sp>
      <p:grpSp>
        <p:nvGrpSpPr>
          <p:cNvPr id="60470" name="Group 179"/>
          <p:cNvGrpSpPr>
            <a:grpSpLocks/>
          </p:cNvGrpSpPr>
          <p:nvPr/>
        </p:nvGrpSpPr>
        <p:grpSpPr bwMode="auto">
          <a:xfrm>
            <a:off x="2679700" y="2867025"/>
            <a:ext cx="2536825" cy="1592263"/>
            <a:chOff x="1688" y="1806"/>
            <a:chExt cx="1598" cy="1003"/>
          </a:xfrm>
        </p:grpSpPr>
        <p:sp>
          <p:nvSpPr>
            <p:cNvPr id="60508" name="Rectangle 122"/>
            <p:cNvSpPr>
              <a:spLocks noChangeArrowheads="1"/>
            </p:cNvSpPr>
            <p:nvPr/>
          </p:nvSpPr>
          <p:spPr bwMode="auto">
            <a:xfrm>
              <a:off x="1703" y="1806"/>
              <a:ext cx="144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Teste-F: duas amostras para variâncias</a:t>
              </a:r>
              <a:endParaRPr lang="pt-BR" altLang="pt-BR" sz="1600"/>
            </a:p>
          </p:txBody>
        </p:sp>
        <p:sp>
          <p:nvSpPr>
            <p:cNvPr id="60509" name="Rectangle 124"/>
            <p:cNvSpPr>
              <a:spLocks noChangeArrowheads="1"/>
            </p:cNvSpPr>
            <p:nvPr/>
          </p:nvSpPr>
          <p:spPr bwMode="auto">
            <a:xfrm>
              <a:off x="2546" y="2009"/>
              <a:ext cx="25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 i="1">
                  <a:solidFill>
                    <a:srgbClr val="000000"/>
                  </a:solidFill>
                  <a:latin typeface="Arial" charset="0"/>
                </a:rPr>
                <a:t>Alvo 1</a:t>
              </a:r>
              <a:endParaRPr lang="pt-BR" altLang="pt-BR" sz="1600"/>
            </a:p>
          </p:txBody>
        </p:sp>
        <p:sp>
          <p:nvSpPr>
            <p:cNvPr id="60510" name="Rectangle 125"/>
            <p:cNvSpPr>
              <a:spLocks noChangeArrowheads="1"/>
            </p:cNvSpPr>
            <p:nvPr/>
          </p:nvSpPr>
          <p:spPr bwMode="auto">
            <a:xfrm>
              <a:off x="2950" y="2009"/>
              <a:ext cx="25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 i="1">
                  <a:solidFill>
                    <a:srgbClr val="000000"/>
                  </a:solidFill>
                  <a:latin typeface="Arial" charset="0"/>
                </a:rPr>
                <a:t>Alvo 2</a:t>
              </a:r>
              <a:endParaRPr lang="pt-BR" altLang="pt-BR" sz="1600"/>
            </a:p>
          </p:txBody>
        </p:sp>
        <p:sp>
          <p:nvSpPr>
            <p:cNvPr id="60511" name="Rectangle 128"/>
            <p:cNvSpPr>
              <a:spLocks noChangeArrowheads="1"/>
            </p:cNvSpPr>
            <p:nvPr/>
          </p:nvSpPr>
          <p:spPr bwMode="auto">
            <a:xfrm>
              <a:off x="1703" y="2108"/>
              <a:ext cx="25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Média</a:t>
              </a:r>
              <a:endParaRPr lang="pt-BR" altLang="pt-BR" sz="1600"/>
            </a:p>
          </p:txBody>
        </p:sp>
        <p:sp>
          <p:nvSpPr>
            <p:cNvPr id="60512" name="Rectangle 129"/>
            <p:cNvSpPr>
              <a:spLocks noChangeArrowheads="1"/>
            </p:cNvSpPr>
            <p:nvPr/>
          </p:nvSpPr>
          <p:spPr bwMode="auto">
            <a:xfrm>
              <a:off x="2648" y="210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119,2</a:t>
              </a:r>
              <a:endParaRPr lang="pt-BR" altLang="pt-BR" sz="1600"/>
            </a:p>
          </p:txBody>
        </p:sp>
        <p:sp>
          <p:nvSpPr>
            <p:cNvPr id="60513" name="Rectangle 130"/>
            <p:cNvSpPr>
              <a:spLocks noChangeArrowheads="1"/>
            </p:cNvSpPr>
            <p:nvPr/>
          </p:nvSpPr>
          <p:spPr bwMode="auto">
            <a:xfrm>
              <a:off x="3052" y="210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101,6</a:t>
              </a:r>
              <a:endParaRPr lang="pt-BR" altLang="pt-BR" sz="1600"/>
            </a:p>
          </p:txBody>
        </p:sp>
        <p:sp>
          <p:nvSpPr>
            <p:cNvPr id="60514" name="Rectangle 134"/>
            <p:cNvSpPr>
              <a:spLocks noChangeArrowheads="1"/>
            </p:cNvSpPr>
            <p:nvPr/>
          </p:nvSpPr>
          <p:spPr bwMode="auto">
            <a:xfrm>
              <a:off x="1703" y="2207"/>
              <a:ext cx="36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Variância</a:t>
              </a:r>
              <a:endParaRPr lang="pt-BR" altLang="pt-BR" sz="1600"/>
            </a:p>
          </p:txBody>
        </p:sp>
        <p:sp>
          <p:nvSpPr>
            <p:cNvPr id="60515" name="Rectangle 135"/>
            <p:cNvSpPr>
              <a:spLocks noChangeArrowheads="1"/>
            </p:cNvSpPr>
            <p:nvPr/>
          </p:nvSpPr>
          <p:spPr bwMode="auto">
            <a:xfrm>
              <a:off x="2515" y="2207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90,84444</a:t>
              </a:r>
              <a:endParaRPr lang="pt-BR" altLang="pt-BR" sz="1600"/>
            </a:p>
          </p:txBody>
        </p:sp>
        <p:sp>
          <p:nvSpPr>
            <p:cNvPr id="60516" name="Rectangle 136"/>
            <p:cNvSpPr>
              <a:spLocks noChangeArrowheads="1"/>
            </p:cNvSpPr>
            <p:nvPr/>
          </p:nvSpPr>
          <p:spPr bwMode="auto">
            <a:xfrm>
              <a:off x="2919" y="2207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36,04444</a:t>
              </a:r>
              <a:endParaRPr lang="pt-BR" altLang="pt-BR" sz="1600"/>
            </a:p>
          </p:txBody>
        </p:sp>
        <p:sp>
          <p:nvSpPr>
            <p:cNvPr id="60517" name="Rectangle 140"/>
            <p:cNvSpPr>
              <a:spLocks noChangeArrowheads="1"/>
            </p:cNvSpPr>
            <p:nvPr/>
          </p:nvSpPr>
          <p:spPr bwMode="auto">
            <a:xfrm>
              <a:off x="1703" y="2306"/>
              <a:ext cx="50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Observações</a:t>
              </a:r>
              <a:endParaRPr lang="pt-BR" altLang="pt-BR" sz="1600"/>
            </a:p>
          </p:txBody>
        </p:sp>
        <p:sp>
          <p:nvSpPr>
            <p:cNvPr id="60518" name="Rectangle 141"/>
            <p:cNvSpPr>
              <a:spLocks noChangeArrowheads="1"/>
            </p:cNvSpPr>
            <p:nvPr/>
          </p:nvSpPr>
          <p:spPr bwMode="auto">
            <a:xfrm>
              <a:off x="2758" y="2306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pt-BR" altLang="pt-BR" sz="1600"/>
            </a:p>
          </p:txBody>
        </p:sp>
        <p:sp>
          <p:nvSpPr>
            <p:cNvPr id="60519" name="Rectangle 142"/>
            <p:cNvSpPr>
              <a:spLocks noChangeArrowheads="1"/>
            </p:cNvSpPr>
            <p:nvPr/>
          </p:nvSpPr>
          <p:spPr bwMode="auto">
            <a:xfrm>
              <a:off x="3162" y="2306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pt-BR" altLang="pt-BR" sz="1600"/>
            </a:p>
          </p:txBody>
        </p:sp>
        <p:sp>
          <p:nvSpPr>
            <p:cNvPr id="60520" name="Rectangle 146"/>
            <p:cNvSpPr>
              <a:spLocks noChangeArrowheads="1"/>
            </p:cNvSpPr>
            <p:nvPr/>
          </p:nvSpPr>
          <p:spPr bwMode="auto">
            <a:xfrm>
              <a:off x="1721" y="2405"/>
              <a:ext cx="6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gl</a:t>
              </a:r>
              <a:endParaRPr lang="pt-BR" altLang="pt-BR" sz="1600"/>
            </a:p>
          </p:txBody>
        </p:sp>
        <p:sp>
          <p:nvSpPr>
            <p:cNvPr id="60521" name="Rectangle 147"/>
            <p:cNvSpPr>
              <a:spLocks noChangeArrowheads="1"/>
            </p:cNvSpPr>
            <p:nvPr/>
          </p:nvSpPr>
          <p:spPr bwMode="auto">
            <a:xfrm>
              <a:off x="2802" y="2405"/>
              <a:ext cx="8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9</a:t>
              </a:r>
              <a:endParaRPr lang="pt-BR" altLang="pt-BR" sz="1600"/>
            </a:p>
          </p:txBody>
        </p:sp>
        <p:sp>
          <p:nvSpPr>
            <p:cNvPr id="60522" name="Rectangle 148"/>
            <p:cNvSpPr>
              <a:spLocks noChangeArrowheads="1"/>
            </p:cNvSpPr>
            <p:nvPr/>
          </p:nvSpPr>
          <p:spPr bwMode="auto">
            <a:xfrm>
              <a:off x="3206" y="2405"/>
              <a:ext cx="8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9</a:t>
              </a:r>
              <a:endParaRPr lang="pt-BR" altLang="pt-BR" sz="1600"/>
            </a:p>
          </p:txBody>
        </p:sp>
        <p:sp>
          <p:nvSpPr>
            <p:cNvPr id="60523" name="Rectangle 151"/>
            <p:cNvSpPr>
              <a:spLocks noChangeArrowheads="1"/>
            </p:cNvSpPr>
            <p:nvPr/>
          </p:nvSpPr>
          <p:spPr bwMode="auto">
            <a:xfrm>
              <a:off x="1703" y="2503"/>
              <a:ext cx="8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pt-BR" altLang="pt-BR" sz="1600"/>
            </a:p>
          </p:txBody>
        </p:sp>
        <p:sp>
          <p:nvSpPr>
            <p:cNvPr id="60524" name="Rectangle 152"/>
            <p:cNvSpPr>
              <a:spLocks noChangeArrowheads="1"/>
            </p:cNvSpPr>
            <p:nvPr/>
          </p:nvSpPr>
          <p:spPr bwMode="auto">
            <a:xfrm>
              <a:off x="2515" y="2503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2,520345</a:t>
              </a:r>
              <a:endParaRPr lang="pt-BR" altLang="pt-BR" sz="1600"/>
            </a:p>
          </p:txBody>
        </p:sp>
        <p:sp>
          <p:nvSpPr>
            <p:cNvPr id="60525" name="Rectangle 155"/>
            <p:cNvSpPr>
              <a:spLocks noChangeArrowheads="1"/>
            </p:cNvSpPr>
            <p:nvPr/>
          </p:nvSpPr>
          <p:spPr bwMode="auto">
            <a:xfrm>
              <a:off x="1703" y="2602"/>
              <a:ext cx="69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P(F&lt;=f) uni-caudal</a:t>
              </a:r>
              <a:endParaRPr lang="pt-BR" altLang="pt-BR" sz="1600"/>
            </a:p>
          </p:txBody>
        </p:sp>
        <p:sp>
          <p:nvSpPr>
            <p:cNvPr id="60526" name="Rectangle 156"/>
            <p:cNvSpPr>
              <a:spLocks noChangeArrowheads="1"/>
            </p:cNvSpPr>
            <p:nvPr/>
          </p:nvSpPr>
          <p:spPr bwMode="auto">
            <a:xfrm>
              <a:off x="2515" y="2602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0,092349</a:t>
              </a:r>
              <a:endParaRPr lang="pt-BR" altLang="pt-BR" sz="1600"/>
            </a:p>
          </p:txBody>
        </p:sp>
        <p:sp>
          <p:nvSpPr>
            <p:cNvPr id="60527" name="Rectangle 159"/>
            <p:cNvSpPr>
              <a:spLocks noChangeArrowheads="1"/>
            </p:cNvSpPr>
            <p:nvPr/>
          </p:nvSpPr>
          <p:spPr bwMode="auto">
            <a:xfrm>
              <a:off x="1703" y="2699"/>
              <a:ext cx="70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F crítico uni-caudal</a:t>
              </a:r>
              <a:endParaRPr lang="pt-BR" altLang="pt-BR" sz="1600"/>
            </a:p>
          </p:txBody>
        </p:sp>
        <p:sp>
          <p:nvSpPr>
            <p:cNvPr id="60528" name="Rectangle 160"/>
            <p:cNvSpPr>
              <a:spLocks noChangeArrowheads="1"/>
            </p:cNvSpPr>
            <p:nvPr/>
          </p:nvSpPr>
          <p:spPr bwMode="auto">
            <a:xfrm>
              <a:off x="2515" y="2699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3,178893</a:t>
              </a:r>
              <a:endParaRPr lang="pt-BR" altLang="pt-BR" sz="1600"/>
            </a:p>
          </p:txBody>
        </p:sp>
        <p:sp>
          <p:nvSpPr>
            <p:cNvPr id="60529" name="Rectangle 171"/>
            <p:cNvSpPr>
              <a:spLocks noChangeArrowheads="1"/>
            </p:cNvSpPr>
            <p:nvPr/>
          </p:nvSpPr>
          <p:spPr bwMode="auto">
            <a:xfrm>
              <a:off x="1688" y="1997"/>
              <a:ext cx="1579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60530" name="Line 172"/>
            <p:cNvSpPr>
              <a:spLocks noChangeShapeType="1"/>
            </p:cNvSpPr>
            <p:nvPr/>
          </p:nvSpPr>
          <p:spPr bwMode="auto">
            <a:xfrm>
              <a:off x="1688" y="2099"/>
              <a:ext cx="157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531" name="Rectangle 173"/>
            <p:cNvSpPr>
              <a:spLocks noChangeArrowheads="1"/>
            </p:cNvSpPr>
            <p:nvPr/>
          </p:nvSpPr>
          <p:spPr bwMode="auto">
            <a:xfrm>
              <a:off x="1688" y="2099"/>
              <a:ext cx="157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60532" name="Rectangle 177"/>
            <p:cNvSpPr>
              <a:spLocks noChangeArrowheads="1"/>
            </p:cNvSpPr>
            <p:nvPr/>
          </p:nvSpPr>
          <p:spPr bwMode="auto">
            <a:xfrm>
              <a:off x="1688" y="2793"/>
              <a:ext cx="1579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60471" name="Group 180"/>
          <p:cNvGrpSpPr>
            <a:grpSpLocks/>
          </p:cNvGrpSpPr>
          <p:nvPr/>
        </p:nvGrpSpPr>
        <p:grpSpPr bwMode="auto">
          <a:xfrm>
            <a:off x="5465763" y="2867025"/>
            <a:ext cx="3421062" cy="2228850"/>
            <a:chOff x="3443" y="1806"/>
            <a:chExt cx="2155" cy="1404"/>
          </a:xfrm>
        </p:grpSpPr>
        <p:sp>
          <p:nvSpPr>
            <p:cNvPr id="60476" name="Rectangle 123"/>
            <p:cNvSpPr>
              <a:spLocks noChangeArrowheads="1"/>
            </p:cNvSpPr>
            <p:nvPr/>
          </p:nvSpPr>
          <p:spPr bwMode="auto">
            <a:xfrm>
              <a:off x="3458" y="1806"/>
              <a:ext cx="214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Teste-t: duas amostras presumindo variâncias equivalentes</a:t>
              </a:r>
              <a:endParaRPr lang="pt-BR" altLang="pt-BR" sz="1600"/>
            </a:p>
          </p:txBody>
        </p:sp>
        <p:sp>
          <p:nvSpPr>
            <p:cNvPr id="60477" name="Rectangle 126"/>
            <p:cNvSpPr>
              <a:spLocks noChangeArrowheads="1"/>
            </p:cNvSpPr>
            <p:nvPr/>
          </p:nvSpPr>
          <p:spPr bwMode="auto">
            <a:xfrm>
              <a:off x="4723" y="2009"/>
              <a:ext cx="25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 i="1">
                  <a:solidFill>
                    <a:srgbClr val="000000"/>
                  </a:solidFill>
                  <a:latin typeface="Arial" charset="0"/>
                </a:rPr>
                <a:t>Alvo 1</a:t>
              </a:r>
              <a:endParaRPr lang="pt-BR" altLang="pt-BR" sz="1600"/>
            </a:p>
          </p:txBody>
        </p:sp>
        <p:sp>
          <p:nvSpPr>
            <p:cNvPr id="60478" name="Rectangle 127"/>
            <p:cNvSpPr>
              <a:spLocks noChangeArrowheads="1"/>
            </p:cNvSpPr>
            <p:nvPr/>
          </p:nvSpPr>
          <p:spPr bwMode="auto">
            <a:xfrm>
              <a:off x="5127" y="2009"/>
              <a:ext cx="25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 i="1">
                  <a:solidFill>
                    <a:srgbClr val="000000"/>
                  </a:solidFill>
                  <a:latin typeface="Arial" charset="0"/>
                </a:rPr>
                <a:t>Alvo 2</a:t>
              </a:r>
              <a:endParaRPr lang="pt-BR" altLang="pt-BR" sz="1600"/>
            </a:p>
          </p:txBody>
        </p:sp>
        <p:sp>
          <p:nvSpPr>
            <p:cNvPr id="60479" name="Rectangle 131"/>
            <p:cNvSpPr>
              <a:spLocks noChangeArrowheads="1"/>
            </p:cNvSpPr>
            <p:nvPr/>
          </p:nvSpPr>
          <p:spPr bwMode="auto">
            <a:xfrm>
              <a:off x="3458" y="2108"/>
              <a:ext cx="25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Média</a:t>
              </a:r>
              <a:endParaRPr lang="pt-BR" altLang="pt-BR" sz="1600"/>
            </a:p>
          </p:txBody>
        </p:sp>
        <p:sp>
          <p:nvSpPr>
            <p:cNvPr id="60480" name="Rectangle 132"/>
            <p:cNvSpPr>
              <a:spLocks noChangeArrowheads="1"/>
            </p:cNvSpPr>
            <p:nvPr/>
          </p:nvSpPr>
          <p:spPr bwMode="auto">
            <a:xfrm>
              <a:off x="4825" y="210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119,2</a:t>
              </a:r>
              <a:endParaRPr lang="pt-BR" altLang="pt-BR" sz="1600"/>
            </a:p>
          </p:txBody>
        </p:sp>
        <p:sp>
          <p:nvSpPr>
            <p:cNvPr id="60481" name="Rectangle 133"/>
            <p:cNvSpPr>
              <a:spLocks noChangeArrowheads="1"/>
            </p:cNvSpPr>
            <p:nvPr/>
          </p:nvSpPr>
          <p:spPr bwMode="auto">
            <a:xfrm>
              <a:off x="5229" y="210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101,6</a:t>
              </a:r>
              <a:endParaRPr lang="pt-BR" altLang="pt-BR" sz="1600"/>
            </a:p>
          </p:txBody>
        </p:sp>
        <p:sp>
          <p:nvSpPr>
            <p:cNvPr id="60482" name="Rectangle 137"/>
            <p:cNvSpPr>
              <a:spLocks noChangeArrowheads="1"/>
            </p:cNvSpPr>
            <p:nvPr/>
          </p:nvSpPr>
          <p:spPr bwMode="auto">
            <a:xfrm>
              <a:off x="3458" y="2207"/>
              <a:ext cx="36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Variância</a:t>
              </a:r>
              <a:endParaRPr lang="pt-BR" altLang="pt-BR" sz="1600"/>
            </a:p>
          </p:txBody>
        </p:sp>
        <p:sp>
          <p:nvSpPr>
            <p:cNvPr id="60483" name="Rectangle 138"/>
            <p:cNvSpPr>
              <a:spLocks noChangeArrowheads="1"/>
            </p:cNvSpPr>
            <p:nvPr/>
          </p:nvSpPr>
          <p:spPr bwMode="auto">
            <a:xfrm>
              <a:off x="4692" y="2207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90,84444</a:t>
              </a:r>
              <a:endParaRPr lang="pt-BR" altLang="pt-BR" sz="1600"/>
            </a:p>
          </p:txBody>
        </p:sp>
        <p:sp>
          <p:nvSpPr>
            <p:cNvPr id="60484" name="Rectangle 139"/>
            <p:cNvSpPr>
              <a:spLocks noChangeArrowheads="1"/>
            </p:cNvSpPr>
            <p:nvPr/>
          </p:nvSpPr>
          <p:spPr bwMode="auto">
            <a:xfrm>
              <a:off x="5097" y="2207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36,04444</a:t>
              </a:r>
              <a:endParaRPr lang="pt-BR" altLang="pt-BR" sz="1600"/>
            </a:p>
          </p:txBody>
        </p:sp>
        <p:sp>
          <p:nvSpPr>
            <p:cNvPr id="60485" name="Rectangle 143"/>
            <p:cNvSpPr>
              <a:spLocks noChangeArrowheads="1"/>
            </p:cNvSpPr>
            <p:nvPr/>
          </p:nvSpPr>
          <p:spPr bwMode="auto">
            <a:xfrm>
              <a:off x="3458" y="2306"/>
              <a:ext cx="50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Observações</a:t>
              </a:r>
              <a:endParaRPr lang="pt-BR" altLang="pt-BR" sz="1600"/>
            </a:p>
          </p:txBody>
        </p:sp>
        <p:sp>
          <p:nvSpPr>
            <p:cNvPr id="60486" name="Rectangle 144"/>
            <p:cNvSpPr>
              <a:spLocks noChangeArrowheads="1"/>
            </p:cNvSpPr>
            <p:nvPr/>
          </p:nvSpPr>
          <p:spPr bwMode="auto">
            <a:xfrm>
              <a:off x="4935" y="2306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pt-BR" altLang="pt-BR" sz="1600"/>
            </a:p>
          </p:txBody>
        </p:sp>
        <p:sp>
          <p:nvSpPr>
            <p:cNvPr id="60487" name="Rectangle 145"/>
            <p:cNvSpPr>
              <a:spLocks noChangeArrowheads="1"/>
            </p:cNvSpPr>
            <p:nvPr/>
          </p:nvSpPr>
          <p:spPr bwMode="auto">
            <a:xfrm>
              <a:off x="5339" y="2306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pt-BR" altLang="pt-BR" sz="1600"/>
            </a:p>
          </p:txBody>
        </p:sp>
        <p:sp>
          <p:nvSpPr>
            <p:cNvPr id="60488" name="Rectangle 149"/>
            <p:cNvSpPr>
              <a:spLocks noChangeArrowheads="1"/>
            </p:cNvSpPr>
            <p:nvPr/>
          </p:nvSpPr>
          <p:spPr bwMode="auto">
            <a:xfrm>
              <a:off x="3458" y="2405"/>
              <a:ext cx="7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Variância agrupada</a:t>
              </a:r>
              <a:endParaRPr lang="pt-BR" altLang="pt-BR" sz="1600"/>
            </a:p>
          </p:txBody>
        </p:sp>
        <p:sp>
          <p:nvSpPr>
            <p:cNvPr id="60489" name="Rectangle 150"/>
            <p:cNvSpPr>
              <a:spLocks noChangeArrowheads="1"/>
            </p:cNvSpPr>
            <p:nvPr/>
          </p:nvSpPr>
          <p:spPr bwMode="auto">
            <a:xfrm>
              <a:off x="4692" y="2405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63,44444</a:t>
              </a:r>
              <a:endParaRPr lang="pt-BR" altLang="pt-BR" sz="1600"/>
            </a:p>
          </p:txBody>
        </p:sp>
        <p:sp>
          <p:nvSpPr>
            <p:cNvPr id="60490" name="Rectangle 153"/>
            <p:cNvSpPr>
              <a:spLocks noChangeArrowheads="1"/>
            </p:cNvSpPr>
            <p:nvPr/>
          </p:nvSpPr>
          <p:spPr bwMode="auto">
            <a:xfrm>
              <a:off x="3458" y="2503"/>
              <a:ext cx="115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Hipótese da diferença de média</a:t>
              </a:r>
              <a:endParaRPr lang="pt-BR" altLang="pt-BR" sz="1600"/>
            </a:p>
          </p:txBody>
        </p:sp>
        <p:sp>
          <p:nvSpPr>
            <p:cNvPr id="60491" name="Rectangle 154"/>
            <p:cNvSpPr>
              <a:spLocks noChangeArrowheads="1"/>
            </p:cNvSpPr>
            <p:nvPr/>
          </p:nvSpPr>
          <p:spPr bwMode="auto">
            <a:xfrm>
              <a:off x="4979" y="2503"/>
              <a:ext cx="8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pt-BR" altLang="pt-BR" sz="1600"/>
            </a:p>
          </p:txBody>
        </p:sp>
        <p:sp>
          <p:nvSpPr>
            <p:cNvPr id="60492" name="Rectangle 157"/>
            <p:cNvSpPr>
              <a:spLocks noChangeArrowheads="1"/>
            </p:cNvSpPr>
            <p:nvPr/>
          </p:nvSpPr>
          <p:spPr bwMode="auto">
            <a:xfrm>
              <a:off x="3476" y="2602"/>
              <a:ext cx="6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gl</a:t>
              </a:r>
              <a:endParaRPr lang="pt-BR" altLang="pt-BR" sz="1600"/>
            </a:p>
          </p:txBody>
        </p:sp>
        <p:sp>
          <p:nvSpPr>
            <p:cNvPr id="60493" name="Rectangle 158"/>
            <p:cNvSpPr>
              <a:spLocks noChangeArrowheads="1"/>
            </p:cNvSpPr>
            <p:nvPr/>
          </p:nvSpPr>
          <p:spPr bwMode="auto">
            <a:xfrm>
              <a:off x="4935" y="2602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18</a:t>
              </a:r>
              <a:endParaRPr lang="pt-BR" altLang="pt-BR" sz="1600"/>
            </a:p>
          </p:txBody>
        </p:sp>
        <p:sp>
          <p:nvSpPr>
            <p:cNvPr id="60494" name="Rectangle 161"/>
            <p:cNvSpPr>
              <a:spLocks noChangeArrowheads="1"/>
            </p:cNvSpPr>
            <p:nvPr/>
          </p:nvSpPr>
          <p:spPr bwMode="auto">
            <a:xfrm>
              <a:off x="3476" y="2699"/>
              <a:ext cx="18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Stat t</a:t>
              </a:r>
              <a:endParaRPr lang="pt-BR" altLang="pt-BR" sz="1600"/>
            </a:p>
          </p:txBody>
        </p:sp>
        <p:sp>
          <p:nvSpPr>
            <p:cNvPr id="60495" name="Rectangle 162"/>
            <p:cNvSpPr>
              <a:spLocks noChangeArrowheads="1"/>
            </p:cNvSpPr>
            <p:nvPr/>
          </p:nvSpPr>
          <p:spPr bwMode="auto">
            <a:xfrm>
              <a:off x="4692" y="2699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4,940841</a:t>
              </a:r>
              <a:endParaRPr lang="pt-BR" altLang="pt-BR" sz="1600"/>
            </a:p>
          </p:txBody>
        </p:sp>
        <p:sp>
          <p:nvSpPr>
            <p:cNvPr id="60496" name="Rectangle 163"/>
            <p:cNvSpPr>
              <a:spLocks noChangeArrowheads="1"/>
            </p:cNvSpPr>
            <p:nvPr/>
          </p:nvSpPr>
          <p:spPr bwMode="auto">
            <a:xfrm>
              <a:off x="3458" y="2806"/>
              <a:ext cx="69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P(T&lt;=t) uni-caudal</a:t>
              </a:r>
              <a:endParaRPr lang="pt-BR" altLang="pt-BR" sz="1600"/>
            </a:p>
          </p:txBody>
        </p:sp>
        <p:sp>
          <p:nvSpPr>
            <p:cNvPr id="60497" name="Rectangle 164"/>
            <p:cNvSpPr>
              <a:spLocks noChangeArrowheads="1"/>
            </p:cNvSpPr>
            <p:nvPr/>
          </p:nvSpPr>
          <p:spPr bwMode="auto">
            <a:xfrm>
              <a:off x="4701" y="2806"/>
              <a:ext cx="35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5,28E-05</a:t>
              </a:r>
              <a:endParaRPr lang="pt-BR" altLang="pt-BR" sz="1600"/>
            </a:p>
          </p:txBody>
        </p:sp>
        <p:sp>
          <p:nvSpPr>
            <p:cNvPr id="60498" name="Rectangle 165"/>
            <p:cNvSpPr>
              <a:spLocks noChangeArrowheads="1"/>
            </p:cNvSpPr>
            <p:nvPr/>
          </p:nvSpPr>
          <p:spPr bwMode="auto">
            <a:xfrm>
              <a:off x="3458" y="2905"/>
              <a:ext cx="68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t crítico uni-caudal</a:t>
              </a:r>
              <a:endParaRPr lang="pt-BR" altLang="pt-BR" sz="1600"/>
            </a:p>
          </p:txBody>
        </p:sp>
        <p:sp>
          <p:nvSpPr>
            <p:cNvPr id="60499" name="Rectangle 166"/>
            <p:cNvSpPr>
              <a:spLocks noChangeArrowheads="1"/>
            </p:cNvSpPr>
            <p:nvPr/>
          </p:nvSpPr>
          <p:spPr bwMode="auto">
            <a:xfrm>
              <a:off x="4692" y="2905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1,734064</a:t>
              </a:r>
              <a:endParaRPr lang="pt-BR" altLang="pt-BR" sz="1600"/>
            </a:p>
          </p:txBody>
        </p:sp>
        <p:sp>
          <p:nvSpPr>
            <p:cNvPr id="60500" name="Rectangle 167"/>
            <p:cNvSpPr>
              <a:spLocks noChangeArrowheads="1"/>
            </p:cNvSpPr>
            <p:nvPr/>
          </p:nvSpPr>
          <p:spPr bwMode="auto">
            <a:xfrm>
              <a:off x="3458" y="3004"/>
              <a:ext cx="65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P(T&lt;=t) bi-caudal</a:t>
              </a:r>
              <a:endParaRPr lang="pt-BR" altLang="pt-BR" sz="1600"/>
            </a:p>
          </p:txBody>
        </p:sp>
        <p:sp>
          <p:nvSpPr>
            <p:cNvPr id="60501" name="Rectangle 168"/>
            <p:cNvSpPr>
              <a:spLocks noChangeArrowheads="1"/>
            </p:cNvSpPr>
            <p:nvPr/>
          </p:nvSpPr>
          <p:spPr bwMode="auto">
            <a:xfrm>
              <a:off x="4692" y="3004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0,000106</a:t>
              </a:r>
              <a:endParaRPr lang="pt-BR" altLang="pt-BR" sz="1600"/>
            </a:p>
          </p:txBody>
        </p:sp>
        <p:sp>
          <p:nvSpPr>
            <p:cNvPr id="60502" name="Rectangle 169"/>
            <p:cNvSpPr>
              <a:spLocks noChangeArrowheads="1"/>
            </p:cNvSpPr>
            <p:nvPr/>
          </p:nvSpPr>
          <p:spPr bwMode="auto">
            <a:xfrm>
              <a:off x="3458" y="3101"/>
              <a:ext cx="63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t crítico bi-caudal</a:t>
              </a:r>
              <a:endParaRPr lang="pt-BR" altLang="pt-BR" sz="1600"/>
            </a:p>
          </p:txBody>
        </p:sp>
        <p:sp>
          <p:nvSpPr>
            <p:cNvPr id="60503" name="Rectangle 170"/>
            <p:cNvSpPr>
              <a:spLocks noChangeArrowheads="1"/>
            </p:cNvSpPr>
            <p:nvPr/>
          </p:nvSpPr>
          <p:spPr bwMode="auto">
            <a:xfrm>
              <a:off x="4692" y="3101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2,100922</a:t>
              </a:r>
              <a:endParaRPr lang="pt-BR" altLang="pt-BR" sz="1600"/>
            </a:p>
          </p:txBody>
        </p:sp>
        <p:sp>
          <p:nvSpPr>
            <p:cNvPr id="60504" name="Rectangle 174"/>
            <p:cNvSpPr>
              <a:spLocks noChangeArrowheads="1"/>
            </p:cNvSpPr>
            <p:nvPr/>
          </p:nvSpPr>
          <p:spPr bwMode="auto">
            <a:xfrm>
              <a:off x="3443" y="1997"/>
              <a:ext cx="2001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60505" name="Line 175"/>
            <p:cNvSpPr>
              <a:spLocks noChangeShapeType="1"/>
            </p:cNvSpPr>
            <p:nvPr/>
          </p:nvSpPr>
          <p:spPr bwMode="auto">
            <a:xfrm>
              <a:off x="3443" y="2099"/>
              <a:ext cx="20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506" name="Rectangle 176"/>
            <p:cNvSpPr>
              <a:spLocks noChangeArrowheads="1"/>
            </p:cNvSpPr>
            <p:nvPr/>
          </p:nvSpPr>
          <p:spPr bwMode="auto">
            <a:xfrm>
              <a:off x="3443" y="2099"/>
              <a:ext cx="2001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60507" name="Rectangle 178"/>
            <p:cNvSpPr>
              <a:spLocks noChangeArrowheads="1"/>
            </p:cNvSpPr>
            <p:nvPr/>
          </p:nvSpPr>
          <p:spPr bwMode="auto">
            <a:xfrm>
              <a:off x="3443" y="3195"/>
              <a:ext cx="2001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257143" name="Text Box 119"/>
          <p:cNvSpPr txBox="1">
            <a:spLocks noChangeArrowheads="1"/>
          </p:cNvSpPr>
          <p:nvPr/>
        </p:nvSpPr>
        <p:spPr bwMode="auto">
          <a:xfrm>
            <a:off x="2608263" y="4965700"/>
            <a:ext cx="62849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: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-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-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 0</a:t>
            </a:r>
          </a:p>
        </p:txBody>
      </p:sp>
      <p:sp>
        <p:nvSpPr>
          <p:cNvPr id="257144" name="Text Box 120"/>
          <p:cNvSpPr txBox="1">
            <a:spLocks noChangeArrowheads="1"/>
          </p:cNvSpPr>
          <p:nvPr/>
        </p:nvSpPr>
        <p:spPr bwMode="auto">
          <a:xfrm>
            <a:off x="2611438" y="5599113"/>
            <a:ext cx="628491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4625" indent="-174625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Conclusão: através do </a:t>
            </a:r>
            <a:r>
              <a:rPr lang="pt-BR" altLang="pt-BR" sz="1600" dirty="0" err="1"/>
              <a:t>teste-t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homocedástico</a:t>
            </a:r>
            <a:r>
              <a:rPr lang="pt-BR" altLang="pt-BR" sz="1600" dirty="0"/>
              <a:t> (bilateral), pode-se concluir que as médias dos alvos 1 e 2 são diferentes, adotando-se um nível de significância de 5%, uma vez que valor-P foi menor que 0,05 (valor-P bilateral = 0,000106).</a:t>
            </a:r>
          </a:p>
        </p:txBody>
      </p:sp>
      <p:sp>
        <p:nvSpPr>
          <p:cNvPr id="257208" name="Line 184"/>
          <p:cNvSpPr>
            <a:spLocks noChangeShapeType="1"/>
          </p:cNvSpPr>
          <p:nvPr/>
        </p:nvSpPr>
        <p:spPr bwMode="auto">
          <a:xfrm flipH="1">
            <a:off x="4038600" y="4852988"/>
            <a:ext cx="1427163" cy="40481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FAEE3-C099-4F4F-B287-F7A3873C6B31}" type="slidenum">
              <a:rPr lang="pt-BR"/>
              <a:pPr>
                <a:defRPr/>
              </a:pPr>
              <a:t>54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143" grpId="0" autoUpdateAnimBg="0"/>
      <p:bldP spid="257144" grpId="0" autoUpdateAnimBg="0"/>
      <p:bldP spid="25720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Teste de Hipótese / EXCEL</a:t>
            </a:r>
            <a:endParaRPr lang="pt-BR" i="1" baseline="-250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57141" name="Group 117"/>
          <p:cNvGraphicFramePr>
            <a:graphicFrameLocks noGrp="1"/>
          </p:cNvGraphicFramePr>
          <p:nvPr/>
        </p:nvGraphicFramePr>
        <p:xfrm>
          <a:off x="588963" y="2924175"/>
          <a:ext cx="1822450" cy="2160589"/>
        </p:xfrm>
        <a:graphic>
          <a:graphicData uri="http://schemas.openxmlformats.org/drawingml/2006/table">
            <a:tbl>
              <a:tblPr/>
              <a:tblGrid>
                <a:gridCol w="7286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81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amostra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Alvo 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Alvo 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1493" name="Rectangle 107"/>
          <p:cNvSpPr>
            <a:spLocks noChangeArrowheads="1"/>
          </p:cNvSpPr>
          <p:nvPr/>
        </p:nvSpPr>
        <p:spPr bwMode="auto">
          <a:xfrm>
            <a:off x="468313" y="1412875"/>
            <a:ext cx="7561262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Exemplo: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Para se comparar a resposta espectral de 2 alvos, 10 pixels são escolhidos aleatoriamente de cada alvo, cujos resultados são apresentados abaixo. Adotando um nível de significância de 5%, podemos concluir que, em média, os alvos apresentam a mesma resposta?</a:t>
            </a:r>
          </a:p>
        </p:txBody>
      </p:sp>
      <p:grpSp>
        <p:nvGrpSpPr>
          <p:cNvPr id="61494" name="Group 179"/>
          <p:cNvGrpSpPr>
            <a:grpSpLocks/>
          </p:cNvGrpSpPr>
          <p:nvPr/>
        </p:nvGrpSpPr>
        <p:grpSpPr bwMode="auto">
          <a:xfrm>
            <a:off x="2679700" y="2867025"/>
            <a:ext cx="2536825" cy="1592263"/>
            <a:chOff x="1688" y="1806"/>
            <a:chExt cx="1598" cy="1003"/>
          </a:xfrm>
        </p:grpSpPr>
        <p:sp>
          <p:nvSpPr>
            <p:cNvPr id="61532" name="Rectangle 122"/>
            <p:cNvSpPr>
              <a:spLocks noChangeArrowheads="1"/>
            </p:cNvSpPr>
            <p:nvPr/>
          </p:nvSpPr>
          <p:spPr bwMode="auto">
            <a:xfrm>
              <a:off x="1703" y="1806"/>
              <a:ext cx="144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Teste-F: duas amostras para variâncias</a:t>
              </a:r>
              <a:endParaRPr lang="pt-BR" altLang="pt-BR" sz="1600"/>
            </a:p>
          </p:txBody>
        </p:sp>
        <p:sp>
          <p:nvSpPr>
            <p:cNvPr id="61533" name="Rectangle 124"/>
            <p:cNvSpPr>
              <a:spLocks noChangeArrowheads="1"/>
            </p:cNvSpPr>
            <p:nvPr/>
          </p:nvSpPr>
          <p:spPr bwMode="auto">
            <a:xfrm>
              <a:off x="2546" y="2009"/>
              <a:ext cx="25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 i="1">
                  <a:solidFill>
                    <a:srgbClr val="000000"/>
                  </a:solidFill>
                  <a:latin typeface="Arial" charset="0"/>
                </a:rPr>
                <a:t>Alvo 1</a:t>
              </a:r>
              <a:endParaRPr lang="pt-BR" altLang="pt-BR" sz="1600"/>
            </a:p>
          </p:txBody>
        </p:sp>
        <p:sp>
          <p:nvSpPr>
            <p:cNvPr id="61534" name="Rectangle 125"/>
            <p:cNvSpPr>
              <a:spLocks noChangeArrowheads="1"/>
            </p:cNvSpPr>
            <p:nvPr/>
          </p:nvSpPr>
          <p:spPr bwMode="auto">
            <a:xfrm>
              <a:off x="2950" y="2009"/>
              <a:ext cx="25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 i="1">
                  <a:solidFill>
                    <a:srgbClr val="000000"/>
                  </a:solidFill>
                  <a:latin typeface="Arial" charset="0"/>
                </a:rPr>
                <a:t>Alvo 2</a:t>
              </a:r>
              <a:endParaRPr lang="pt-BR" altLang="pt-BR" sz="1600"/>
            </a:p>
          </p:txBody>
        </p:sp>
        <p:sp>
          <p:nvSpPr>
            <p:cNvPr id="61535" name="Rectangle 128"/>
            <p:cNvSpPr>
              <a:spLocks noChangeArrowheads="1"/>
            </p:cNvSpPr>
            <p:nvPr/>
          </p:nvSpPr>
          <p:spPr bwMode="auto">
            <a:xfrm>
              <a:off x="1703" y="2108"/>
              <a:ext cx="25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Média</a:t>
              </a:r>
              <a:endParaRPr lang="pt-BR" altLang="pt-BR" sz="1600"/>
            </a:p>
          </p:txBody>
        </p:sp>
        <p:sp>
          <p:nvSpPr>
            <p:cNvPr id="61536" name="Rectangle 129"/>
            <p:cNvSpPr>
              <a:spLocks noChangeArrowheads="1"/>
            </p:cNvSpPr>
            <p:nvPr/>
          </p:nvSpPr>
          <p:spPr bwMode="auto">
            <a:xfrm>
              <a:off x="2648" y="210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119,2</a:t>
              </a:r>
              <a:endParaRPr lang="pt-BR" altLang="pt-BR" sz="1600"/>
            </a:p>
          </p:txBody>
        </p:sp>
        <p:sp>
          <p:nvSpPr>
            <p:cNvPr id="61537" name="Rectangle 130"/>
            <p:cNvSpPr>
              <a:spLocks noChangeArrowheads="1"/>
            </p:cNvSpPr>
            <p:nvPr/>
          </p:nvSpPr>
          <p:spPr bwMode="auto">
            <a:xfrm>
              <a:off x="3052" y="210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101,6</a:t>
              </a:r>
              <a:endParaRPr lang="pt-BR" altLang="pt-BR" sz="1600"/>
            </a:p>
          </p:txBody>
        </p:sp>
        <p:sp>
          <p:nvSpPr>
            <p:cNvPr id="61538" name="Rectangle 134"/>
            <p:cNvSpPr>
              <a:spLocks noChangeArrowheads="1"/>
            </p:cNvSpPr>
            <p:nvPr/>
          </p:nvSpPr>
          <p:spPr bwMode="auto">
            <a:xfrm>
              <a:off x="1703" y="2207"/>
              <a:ext cx="36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Variância</a:t>
              </a:r>
              <a:endParaRPr lang="pt-BR" altLang="pt-BR" sz="1600"/>
            </a:p>
          </p:txBody>
        </p:sp>
        <p:sp>
          <p:nvSpPr>
            <p:cNvPr id="61539" name="Rectangle 135"/>
            <p:cNvSpPr>
              <a:spLocks noChangeArrowheads="1"/>
            </p:cNvSpPr>
            <p:nvPr/>
          </p:nvSpPr>
          <p:spPr bwMode="auto">
            <a:xfrm>
              <a:off x="2515" y="2207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90,84444</a:t>
              </a:r>
              <a:endParaRPr lang="pt-BR" altLang="pt-BR" sz="1600"/>
            </a:p>
          </p:txBody>
        </p:sp>
        <p:sp>
          <p:nvSpPr>
            <p:cNvPr id="61540" name="Rectangle 136"/>
            <p:cNvSpPr>
              <a:spLocks noChangeArrowheads="1"/>
            </p:cNvSpPr>
            <p:nvPr/>
          </p:nvSpPr>
          <p:spPr bwMode="auto">
            <a:xfrm>
              <a:off x="2919" y="2207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36,04444</a:t>
              </a:r>
              <a:endParaRPr lang="pt-BR" altLang="pt-BR" sz="1600"/>
            </a:p>
          </p:txBody>
        </p:sp>
        <p:sp>
          <p:nvSpPr>
            <p:cNvPr id="61541" name="Rectangle 140"/>
            <p:cNvSpPr>
              <a:spLocks noChangeArrowheads="1"/>
            </p:cNvSpPr>
            <p:nvPr/>
          </p:nvSpPr>
          <p:spPr bwMode="auto">
            <a:xfrm>
              <a:off x="1703" y="2306"/>
              <a:ext cx="50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Observações</a:t>
              </a:r>
              <a:endParaRPr lang="pt-BR" altLang="pt-BR" sz="1600"/>
            </a:p>
          </p:txBody>
        </p:sp>
        <p:sp>
          <p:nvSpPr>
            <p:cNvPr id="61542" name="Rectangle 141"/>
            <p:cNvSpPr>
              <a:spLocks noChangeArrowheads="1"/>
            </p:cNvSpPr>
            <p:nvPr/>
          </p:nvSpPr>
          <p:spPr bwMode="auto">
            <a:xfrm>
              <a:off x="2758" y="2306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pt-BR" altLang="pt-BR" sz="1600"/>
            </a:p>
          </p:txBody>
        </p:sp>
        <p:sp>
          <p:nvSpPr>
            <p:cNvPr id="61543" name="Rectangle 142"/>
            <p:cNvSpPr>
              <a:spLocks noChangeArrowheads="1"/>
            </p:cNvSpPr>
            <p:nvPr/>
          </p:nvSpPr>
          <p:spPr bwMode="auto">
            <a:xfrm>
              <a:off x="3162" y="2306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pt-BR" altLang="pt-BR" sz="1600"/>
            </a:p>
          </p:txBody>
        </p:sp>
        <p:sp>
          <p:nvSpPr>
            <p:cNvPr id="61544" name="Rectangle 146"/>
            <p:cNvSpPr>
              <a:spLocks noChangeArrowheads="1"/>
            </p:cNvSpPr>
            <p:nvPr/>
          </p:nvSpPr>
          <p:spPr bwMode="auto">
            <a:xfrm>
              <a:off x="1721" y="2405"/>
              <a:ext cx="6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gl</a:t>
              </a:r>
              <a:endParaRPr lang="pt-BR" altLang="pt-BR" sz="1600"/>
            </a:p>
          </p:txBody>
        </p:sp>
        <p:sp>
          <p:nvSpPr>
            <p:cNvPr id="61545" name="Rectangle 147"/>
            <p:cNvSpPr>
              <a:spLocks noChangeArrowheads="1"/>
            </p:cNvSpPr>
            <p:nvPr/>
          </p:nvSpPr>
          <p:spPr bwMode="auto">
            <a:xfrm>
              <a:off x="2802" y="2405"/>
              <a:ext cx="8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9</a:t>
              </a:r>
              <a:endParaRPr lang="pt-BR" altLang="pt-BR" sz="1600"/>
            </a:p>
          </p:txBody>
        </p:sp>
        <p:sp>
          <p:nvSpPr>
            <p:cNvPr id="61546" name="Rectangle 148"/>
            <p:cNvSpPr>
              <a:spLocks noChangeArrowheads="1"/>
            </p:cNvSpPr>
            <p:nvPr/>
          </p:nvSpPr>
          <p:spPr bwMode="auto">
            <a:xfrm>
              <a:off x="3206" y="2405"/>
              <a:ext cx="8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9</a:t>
              </a:r>
              <a:endParaRPr lang="pt-BR" altLang="pt-BR" sz="1600"/>
            </a:p>
          </p:txBody>
        </p:sp>
        <p:sp>
          <p:nvSpPr>
            <p:cNvPr id="61547" name="Rectangle 151"/>
            <p:cNvSpPr>
              <a:spLocks noChangeArrowheads="1"/>
            </p:cNvSpPr>
            <p:nvPr/>
          </p:nvSpPr>
          <p:spPr bwMode="auto">
            <a:xfrm>
              <a:off x="1703" y="2503"/>
              <a:ext cx="8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pt-BR" altLang="pt-BR" sz="1600"/>
            </a:p>
          </p:txBody>
        </p:sp>
        <p:sp>
          <p:nvSpPr>
            <p:cNvPr id="61548" name="Rectangle 152"/>
            <p:cNvSpPr>
              <a:spLocks noChangeArrowheads="1"/>
            </p:cNvSpPr>
            <p:nvPr/>
          </p:nvSpPr>
          <p:spPr bwMode="auto">
            <a:xfrm>
              <a:off x="2515" y="2503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2,520345</a:t>
              </a:r>
              <a:endParaRPr lang="pt-BR" altLang="pt-BR" sz="1600"/>
            </a:p>
          </p:txBody>
        </p:sp>
        <p:sp>
          <p:nvSpPr>
            <p:cNvPr id="61549" name="Rectangle 155"/>
            <p:cNvSpPr>
              <a:spLocks noChangeArrowheads="1"/>
            </p:cNvSpPr>
            <p:nvPr/>
          </p:nvSpPr>
          <p:spPr bwMode="auto">
            <a:xfrm>
              <a:off x="1703" y="2602"/>
              <a:ext cx="69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P(F&lt;=f) uni-caudal</a:t>
              </a:r>
              <a:endParaRPr lang="pt-BR" altLang="pt-BR" sz="1600"/>
            </a:p>
          </p:txBody>
        </p:sp>
        <p:sp>
          <p:nvSpPr>
            <p:cNvPr id="61550" name="Rectangle 156"/>
            <p:cNvSpPr>
              <a:spLocks noChangeArrowheads="1"/>
            </p:cNvSpPr>
            <p:nvPr/>
          </p:nvSpPr>
          <p:spPr bwMode="auto">
            <a:xfrm>
              <a:off x="2515" y="2602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0,092349</a:t>
              </a:r>
              <a:endParaRPr lang="pt-BR" altLang="pt-BR" sz="1600"/>
            </a:p>
          </p:txBody>
        </p:sp>
        <p:sp>
          <p:nvSpPr>
            <p:cNvPr id="61551" name="Rectangle 159"/>
            <p:cNvSpPr>
              <a:spLocks noChangeArrowheads="1"/>
            </p:cNvSpPr>
            <p:nvPr/>
          </p:nvSpPr>
          <p:spPr bwMode="auto">
            <a:xfrm>
              <a:off x="1703" y="2699"/>
              <a:ext cx="70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F crítico uni-caudal</a:t>
              </a:r>
              <a:endParaRPr lang="pt-BR" altLang="pt-BR" sz="1600"/>
            </a:p>
          </p:txBody>
        </p:sp>
        <p:sp>
          <p:nvSpPr>
            <p:cNvPr id="61552" name="Rectangle 160"/>
            <p:cNvSpPr>
              <a:spLocks noChangeArrowheads="1"/>
            </p:cNvSpPr>
            <p:nvPr/>
          </p:nvSpPr>
          <p:spPr bwMode="auto">
            <a:xfrm>
              <a:off x="2515" y="2699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3,178893</a:t>
              </a:r>
              <a:endParaRPr lang="pt-BR" altLang="pt-BR" sz="1600"/>
            </a:p>
          </p:txBody>
        </p:sp>
        <p:sp>
          <p:nvSpPr>
            <p:cNvPr id="61553" name="Rectangle 171"/>
            <p:cNvSpPr>
              <a:spLocks noChangeArrowheads="1"/>
            </p:cNvSpPr>
            <p:nvPr/>
          </p:nvSpPr>
          <p:spPr bwMode="auto">
            <a:xfrm>
              <a:off x="1688" y="1997"/>
              <a:ext cx="1579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61554" name="Line 172"/>
            <p:cNvSpPr>
              <a:spLocks noChangeShapeType="1"/>
            </p:cNvSpPr>
            <p:nvPr/>
          </p:nvSpPr>
          <p:spPr bwMode="auto">
            <a:xfrm>
              <a:off x="1688" y="2099"/>
              <a:ext cx="157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555" name="Rectangle 173"/>
            <p:cNvSpPr>
              <a:spLocks noChangeArrowheads="1"/>
            </p:cNvSpPr>
            <p:nvPr/>
          </p:nvSpPr>
          <p:spPr bwMode="auto">
            <a:xfrm>
              <a:off x="1688" y="2099"/>
              <a:ext cx="157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61556" name="Rectangle 177"/>
            <p:cNvSpPr>
              <a:spLocks noChangeArrowheads="1"/>
            </p:cNvSpPr>
            <p:nvPr/>
          </p:nvSpPr>
          <p:spPr bwMode="auto">
            <a:xfrm>
              <a:off x="1688" y="2793"/>
              <a:ext cx="1579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61495" name="Group 180"/>
          <p:cNvGrpSpPr>
            <a:grpSpLocks/>
          </p:cNvGrpSpPr>
          <p:nvPr/>
        </p:nvGrpSpPr>
        <p:grpSpPr bwMode="auto">
          <a:xfrm>
            <a:off x="5465763" y="2867025"/>
            <a:ext cx="3421062" cy="2228850"/>
            <a:chOff x="3443" y="1806"/>
            <a:chExt cx="2155" cy="1404"/>
          </a:xfrm>
        </p:grpSpPr>
        <p:sp>
          <p:nvSpPr>
            <p:cNvPr id="61500" name="Rectangle 123"/>
            <p:cNvSpPr>
              <a:spLocks noChangeArrowheads="1"/>
            </p:cNvSpPr>
            <p:nvPr/>
          </p:nvSpPr>
          <p:spPr bwMode="auto">
            <a:xfrm>
              <a:off x="3458" y="1806"/>
              <a:ext cx="214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Teste-t: duas amostras presumindo variâncias equivalentes</a:t>
              </a:r>
              <a:endParaRPr lang="pt-BR" altLang="pt-BR" sz="1600"/>
            </a:p>
          </p:txBody>
        </p:sp>
        <p:sp>
          <p:nvSpPr>
            <p:cNvPr id="61501" name="Rectangle 126"/>
            <p:cNvSpPr>
              <a:spLocks noChangeArrowheads="1"/>
            </p:cNvSpPr>
            <p:nvPr/>
          </p:nvSpPr>
          <p:spPr bwMode="auto">
            <a:xfrm>
              <a:off x="4723" y="2009"/>
              <a:ext cx="25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 i="1">
                  <a:solidFill>
                    <a:srgbClr val="000000"/>
                  </a:solidFill>
                  <a:latin typeface="Arial" charset="0"/>
                </a:rPr>
                <a:t>Alvo 1</a:t>
              </a:r>
              <a:endParaRPr lang="pt-BR" altLang="pt-BR" sz="1600"/>
            </a:p>
          </p:txBody>
        </p:sp>
        <p:sp>
          <p:nvSpPr>
            <p:cNvPr id="61502" name="Rectangle 127"/>
            <p:cNvSpPr>
              <a:spLocks noChangeArrowheads="1"/>
            </p:cNvSpPr>
            <p:nvPr/>
          </p:nvSpPr>
          <p:spPr bwMode="auto">
            <a:xfrm>
              <a:off x="5127" y="2009"/>
              <a:ext cx="25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 i="1">
                  <a:solidFill>
                    <a:srgbClr val="000000"/>
                  </a:solidFill>
                  <a:latin typeface="Arial" charset="0"/>
                </a:rPr>
                <a:t>Alvo 2</a:t>
              </a:r>
              <a:endParaRPr lang="pt-BR" altLang="pt-BR" sz="1600"/>
            </a:p>
          </p:txBody>
        </p:sp>
        <p:sp>
          <p:nvSpPr>
            <p:cNvPr id="61503" name="Rectangle 131"/>
            <p:cNvSpPr>
              <a:spLocks noChangeArrowheads="1"/>
            </p:cNvSpPr>
            <p:nvPr/>
          </p:nvSpPr>
          <p:spPr bwMode="auto">
            <a:xfrm>
              <a:off x="3458" y="2108"/>
              <a:ext cx="25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Média</a:t>
              </a:r>
              <a:endParaRPr lang="pt-BR" altLang="pt-BR" sz="1600"/>
            </a:p>
          </p:txBody>
        </p:sp>
        <p:sp>
          <p:nvSpPr>
            <p:cNvPr id="61504" name="Rectangle 132"/>
            <p:cNvSpPr>
              <a:spLocks noChangeArrowheads="1"/>
            </p:cNvSpPr>
            <p:nvPr/>
          </p:nvSpPr>
          <p:spPr bwMode="auto">
            <a:xfrm>
              <a:off x="4825" y="210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119,2</a:t>
              </a:r>
              <a:endParaRPr lang="pt-BR" altLang="pt-BR" sz="1600"/>
            </a:p>
          </p:txBody>
        </p:sp>
        <p:sp>
          <p:nvSpPr>
            <p:cNvPr id="61505" name="Rectangle 133"/>
            <p:cNvSpPr>
              <a:spLocks noChangeArrowheads="1"/>
            </p:cNvSpPr>
            <p:nvPr/>
          </p:nvSpPr>
          <p:spPr bwMode="auto">
            <a:xfrm>
              <a:off x="5229" y="210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101,6</a:t>
              </a:r>
              <a:endParaRPr lang="pt-BR" altLang="pt-BR" sz="1600"/>
            </a:p>
          </p:txBody>
        </p:sp>
        <p:sp>
          <p:nvSpPr>
            <p:cNvPr id="61506" name="Rectangle 137"/>
            <p:cNvSpPr>
              <a:spLocks noChangeArrowheads="1"/>
            </p:cNvSpPr>
            <p:nvPr/>
          </p:nvSpPr>
          <p:spPr bwMode="auto">
            <a:xfrm>
              <a:off x="3458" y="2207"/>
              <a:ext cx="36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Variância</a:t>
              </a:r>
              <a:endParaRPr lang="pt-BR" altLang="pt-BR" sz="1600"/>
            </a:p>
          </p:txBody>
        </p:sp>
        <p:sp>
          <p:nvSpPr>
            <p:cNvPr id="61507" name="Rectangle 138"/>
            <p:cNvSpPr>
              <a:spLocks noChangeArrowheads="1"/>
            </p:cNvSpPr>
            <p:nvPr/>
          </p:nvSpPr>
          <p:spPr bwMode="auto">
            <a:xfrm>
              <a:off x="4692" y="2207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90,84444</a:t>
              </a:r>
              <a:endParaRPr lang="pt-BR" altLang="pt-BR" sz="1600"/>
            </a:p>
          </p:txBody>
        </p:sp>
        <p:sp>
          <p:nvSpPr>
            <p:cNvPr id="61508" name="Rectangle 139"/>
            <p:cNvSpPr>
              <a:spLocks noChangeArrowheads="1"/>
            </p:cNvSpPr>
            <p:nvPr/>
          </p:nvSpPr>
          <p:spPr bwMode="auto">
            <a:xfrm>
              <a:off x="5097" y="2207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36,04444</a:t>
              </a:r>
              <a:endParaRPr lang="pt-BR" altLang="pt-BR" sz="1600"/>
            </a:p>
          </p:txBody>
        </p:sp>
        <p:sp>
          <p:nvSpPr>
            <p:cNvPr id="61509" name="Rectangle 143"/>
            <p:cNvSpPr>
              <a:spLocks noChangeArrowheads="1"/>
            </p:cNvSpPr>
            <p:nvPr/>
          </p:nvSpPr>
          <p:spPr bwMode="auto">
            <a:xfrm>
              <a:off x="3458" y="2306"/>
              <a:ext cx="50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Observações</a:t>
              </a:r>
              <a:endParaRPr lang="pt-BR" altLang="pt-BR" sz="1600"/>
            </a:p>
          </p:txBody>
        </p:sp>
        <p:sp>
          <p:nvSpPr>
            <p:cNvPr id="61510" name="Rectangle 144"/>
            <p:cNvSpPr>
              <a:spLocks noChangeArrowheads="1"/>
            </p:cNvSpPr>
            <p:nvPr/>
          </p:nvSpPr>
          <p:spPr bwMode="auto">
            <a:xfrm>
              <a:off x="4935" y="2306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pt-BR" altLang="pt-BR" sz="1600"/>
            </a:p>
          </p:txBody>
        </p:sp>
        <p:sp>
          <p:nvSpPr>
            <p:cNvPr id="61511" name="Rectangle 145"/>
            <p:cNvSpPr>
              <a:spLocks noChangeArrowheads="1"/>
            </p:cNvSpPr>
            <p:nvPr/>
          </p:nvSpPr>
          <p:spPr bwMode="auto">
            <a:xfrm>
              <a:off x="5339" y="2306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pt-BR" altLang="pt-BR" sz="1600"/>
            </a:p>
          </p:txBody>
        </p:sp>
        <p:sp>
          <p:nvSpPr>
            <p:cNvPr id="61512" name="Rectangle 149"/>
            <p:cNvSpPr>
              <a:spLocks noChangeArrowheads="1"/>
            </p:cNvSpPr>
            <p:nvPr/>
          </p:nvSpPr>
          <p:spPr bwMode="auto">
            <a:xfrm>
              <a:off x="3458" y="2405"/>
              <a:ext cx="7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Variância agrupada</a:t>
              </a:r>
              <a:endParaRPr lang="pt-BR" altLang="pt-BR" sz="1600"/>
            </a:p>
          </p:txBody>
        </p:sp>
        <p:sp>
          <p:nvSpPr>
            <p:cNvPr id="61513" name="Rectangle 150"/>
            <p:cNvSpPr>
              <a:spLocks noChangeArrowheads="1"/>
            </p:cNvSpPr>
            <p:nvPr/>
          </p:nvSpPr>
          <p:spPr bwMode="auto">
            <a:xfrm>
              <a:off x="4692" y="2405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63,44444</a:t>
              </a:r>
              <a:endParaRPr lang="pt-BR" altLang="pt-BR" sz="1600"/>
            </a:p>
          </p:txBody>
        </p:sp>
        <p:sp>
          <p:nvSpPr>
            <p:cNvPr id="61514" name="Rectangle 153"/>
            <p:cNvSpPr>
              <a:spLocks noChangeArrowheads="1"/>
            </p:cNvSpPr>
            <p:nvPr/>
          </p:nvSpPr>
          <p:spPr bwMode="auto">
            <a:xfrm>
              <a:off x="3458" y="2503"/>
              <a:ext cx="115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Hipótese da diferença de média</a:t>
              </a:r>
              <a:endParaRPr lang="pt-BR" altLang="pt-BR" sz="1600"/>
            </a:p>
          </p:txBody>
        </p:sp>
        <p:sp>
          <p:nvSpPr>
            <p:cNvPr id="61515" name="Rectangle 154"/>
            <p:cNvSpPr>
              <a:spLocks noChangeArrowheads="1"/>
            </p:cNvSpPr>
            <p:nvPr/>
          </p:nvSpPr>
          <p:spPr bwMode="auto">
            <a:xfrm>
              <a:off x="4979" y="2503"/>
              <a:ext cx="8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pt-BR" altLang="pt-BR" sz="1600"/>
            </a:p>
          </p:txBody>
        </p:sp>
        <p:sp>
          <p:nvSpPr>
            <p:cNvPr id="61516" name="Rectangle 157"/>
            <p:cNvSpPr>
              <a:spLocks noChangeArrowheads="1"/>
            </p:cNvSpPr>
            <p:nvPr/>
          </p:nvSpPr>
          <p:spPr bwMode="auto">
            <a:xfrm>
              <a:off x="3476" y="2602"/>
              <a:ext cx="6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gl</a:t>
              </a:r>
              <a:endParaRPr lang="pt-BR" altLang="pt-BR" sz="1600"/>
            </a:p>
          </p:txBody>
        </p:sp>
        <p:sp>
          <p:nvSpPr>
            <p:cNvPr id="61517" name="Rectangle 158"/>
            <p:cNvSpPr>
              <a:spLocks noChangeArrowheads="1"/>
            </p:cNvSpPr>
            <p:nvPr/>
          </p:nvSpPr>
          <p:spPr bwMode="auto">
            <a:xfrm>
              <a:off x="4935" y="2602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18</a:t>
              </a:r>
              <a:endParaRPr lang="pt-BR" altLang="pt-BR" sz="1600"/>
            </a:p>
          </p:txBody>
        </p:sp>
        <p:sp>
          <p:nvSpPr>
            <p:cNvPr id="61518" name="Rectangle 161"/>
            <p:cNvSpPr>
              <a:spLocks noChangeArrowheads="1"/>
            </p:cNvSpPr>
            <p:nvPr/>
          </p:nvSpPr>
          <p:spPr bwMode="auto">
            <a:xfrm>
              <a:off x="3476" y="2699"/>
              <a:ext cx="18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Stat t</a:t>
              </a:r>
              <a:endParaRPr lang="pt-BR" altLang="pt-BR" sz="1600"/>
            </a:p>
          </p:txBody>
        </p:sp>
        <p:sp>
          <p:nvSpPr>
            <p:cNvPr id="61519" name="Rectangle 162"/>
            <p:cNvSpPr>
              <a:spLocks noChangeArrowheads="1"/>
            </p:cNvSpPr>
            <p:nvPr/>
          </p:nvSpPr>
          <p:spPr bwMode="auto">
            <a:xfrm>
              <a:off x="4692" y="2699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4,940841</a:t>
              </a:r>
              <a:endParaRPr lang="pt-BR" altLang="pt-BR" sz="1600"/>
            </a:p>
          </p:txBody>
        </p:sp>
        <p:sp>
          <p:nvSpPr>
            <p:cNvPr id="61520" name="Rectangle 163"/>
            <p:cNvSpPr>
              <a:spLocks noChangeArrowheads="1"/>
            </p:cNvSpPr>
            <p:nvPr/>
          </p:nvSpPr>
          <p:spPr bwMode="auto">
            <a:xfrm>
              <a:off x="3458" y="2806"/>
              <a:ext cx="69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P(T&lt;=t) uni-caudal</a:t>
              </a:r>
              <a:endParaRPr lang="pt-BR" altLang="pt-BR" sz="1600"/>
            </a:p>
          </p:txBody>
        </p:sp>
        <p:sp>
          <p:nvSpPr>
            <p:cNvPr id="61521" name="Rectangle 164"/>
            <p:cNvSpPr>
              <a:spLocks noChangeArrowheads="1"/>
            </p:cNvSpPr>
            <p:nvPr/>
          </p:nvSpPr>
          <p:spPr bwMode="auto">
            <a:xfrm>
              <a:off x="4701" y="2806"/>
              <a:ext cx="35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5,28E-05</a:t>
              </a:r>
              <a:endParaRPr lang="pt-BR" altLang="pt-BR" sz="1600"/>
            </a:p>
          </p:txBody>
        </p:sp>
        <p:sp>
          <p:nvSpPr>
            <p:cNvPr id="61522" name="Rectangle 165"/>
            <p:cNvSpPr>
              <a:spLocks noChangeArrowheads="1"/>
            </p:cNvSpPr>
            <p:nvPr/>
          </p:nvSpPr>
          <p:spPr bwMode="auto">
            <a:xfrm>
              <a:off x="3458" y="2905"/>
              <a:ext cx="68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t crítico uni-caudal</a:t>
              </a:r>
              <a:endParaRPr lang="pt-BR" altLang="pt-BR" sz="1600"/>
            </a:p>
          </p:txBody>
        </p:sp>
        <p:sp>
          <p:nvSpPr>
            <p:cNvPr id="61523" name="Rectangle 166"/>
            <p:cNvSpPr>
              <a:spLocks noChangeArrowheads="1"/>
            </p:cNvSpPr>
            <p:nvPr/>
          </p:nvSpPr>
          <p:spPr bwMode="auto">
            <a:xfrm>
              <a:off x="4692" y="2905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1,734064</a:t>
              </a:r>
              <a:endParaRPr lang="pt-BR" altLang="pt-BR" sz="1600"/>
            </a:p>
          </p:txBody>
        </p:sp>
        <p:sp>
          <p:nvSpPr>
            <p:cNvPr id="61524" name="Rectangle 167"/>
            <p:cNvSpPr>
              <a:spLocks noChangeArrowheads="1"/>
            </p:cNvSpPr>
            <p:nvPr/>
          </p:nvSpPr>
          <p:spPr bwMode="auto">
            <a:xfrm>
              <a:off x="3458" y="3004"/>
              <a:ext cx="65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P(T&lt;=t) bi-caudal</a:t>
              </a:r>
              <a:endParaRPr lang="pt-BR" altLang="pt-BR" sz="1600"/>
            </a:p>
          </p:txBody>
        </p:sp>
        <p:sp>
          <p:nvSpPr>
            <p:cNvPr id="61525" name="Rectangle 168"/>
            <p:cNvSpPr>
              <a:spLocks noChangeArrowheads="1"/>
            </p:cNvSpPr>
            <p:nvPr/>
          </p:nvSpPr>
          <p:spPr bwMode="auto">
            <a:xfrm>
              <a:off x="4692" y="3004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0,000106</a:t>
              </a:r>
              <a:endParaRPr lang="pt-BR" altLang="pt-BR" sz="1600"/>
            </a:p>
          </p:txBody>
        </p:sp>
        <p:sp>
          <p:nvSpPr>
            <p:cNvPr id="61526" name="Rectangle 169"/>
            <p:cNvSpPr>
              <a:spLocks noChangeArrowheads="1"/>
            </p:cNvSpPr>
            <p:nvPr/>
          </p:nvSpPr>
          <p:spPr bwMode="auto">
            <a:xfrm>
              <a:off x="3458" y="3101"/>
              <a:ext cx="63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t crítico bi-caudal</a:t>
              </a:r>
              <a:endParaRPr lang="pt-BR" altLang="pt-BR" sz="1600"/>
            </a:p>
          </p:txBody>
        </p:sp>
        <p:sp>
          <p:nvSpPr>
            <p:cNvPr id="61527" name="Rectangle 170"/>
            <p:cNvSpPr>
              <a:spLocks noChangeArrowheads="1"/>
            </p:cNvSpPr>
            <p:nvPr/>
          </p:nvSpPr>
          <p:spPr bwMode="auto">
            <a:xfrm>
              <a:off x="4692" y="3101"/>
              <a:ext cx="3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000">
                  <a:solidFill>
                    <a:srgbClr val="000000"/>
                  </a:solidFill>
                  <a:latin typeface="Arial" charset="0"/>
                </a:rPr>
                <a:t>2,100922</a:t>
              </a:r>
              <a:endParaRPr lang="pt-BR" altLang="pt-BR" sz="1600"/>
            </a:p>
          </p:txBody>
        </p:sp>
        <p:sp>
          <p:nvSpPr>
            <p:cNvPr id="61528" name="Rectangle 174"/>
            <p:cNvSpPr>
              <a:spLocks noChangeArrowheads="1"/>
            </p:cNvSpPr>
            <p:nvPr/>
          </p:nvSpPr>
          <p:spPr bwMode="auto">
            <a:xfrm>
              <a:off x="3443" y="1997"/>
              <a:ext cx="2001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61529" name="Line 175"/>
            <p:cNvSpPr>
              <a:spLocks noChangeShapeType="1"/>
            </p:cNvSpPr>
            <p:nvPr/>
          </p:nvSpPr>
          <p:spPr bwMode="auto">
            <a:xfrm>
              <a:off x="3443" y="2099"/>
              <a:ext cx="20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530" name="Rectangle 176"/>
            <p:cNvSpPr>
              <a:spLocks noChangeArrowheads="1"/>
            </p:cNvSpPr>
            <p:nvPr/>
          </p:nvSpPr>
          <p:spPr bwMode="auto">
            <a:xfrm>
              <a:off x="3443" y="2099"/>
              <a:ext cx="2001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61531" name="Rectangle 178"/>
            <p:cNvSpPr>
              <a:spLocks noChangeArrowheads="1"/>
            </p:cNvSpPr>
            <p:nvPr/>
          </p:nvSpPr>
          <p:spPr bwMode="auto">
            <a:xfrm>
              <a:off x="3443" y="3195"/>
              <a:ext cx="2001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61496" name="Text Box 119"/>
          <p:cNvSpPr txBox="1">
            <a:spLocks noChangeArrowheads="1"/>
          </p:cNvSpPr>
          <p:nvPr/>
        </p:nvSpPr>
        <p:spPr bwMode="auto">
          <a:xfrm>
            <a:off x="2608263" y="4965700"/>
            <a:ext cx="62849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: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-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-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&gt; 0</a:t>
            </a:r>
          </a:p>
        </p:txBody>
      </p:sp>
      <p:sp>
        <p:nvSpPr>
          <p:cNvPr id="257144" name="Text Box 120"/>
          <p:cNvSpPr txBox="1">
            <a:spLocks noChangeArrowheads="1"/>
          </p:cNvSpPr>
          <p:nvPr/>
        </p:nvSpPr>
        <p:spPr bwMode="auto">
          <a:xfrm>
            <a:off x="2611438" y="5599113"/>
            <a:ext cx="628491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4625" indent="-174625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Conclusão: através do </a:t>
            </a:r>
            <a:r>
              <a:rPr lang="pt-BR" altLang="pt-BR" sz="1600" dirty="0" err="1"/>
              <a:t>teste-t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homocedástico</a:t>
            </a:r>
            <a:r>
              <a:rPr lang="pt-BR" altLang="pt-BR" sz="1600" dirty="0"/>
              <a:t> unilateral, pode-se concluir que a média do alvo 1 deve ser maior que a do alvo 2, adotando-se um nível de significância de 5%, uma vez que valor-P foi menor que 0,05 (valor-P = 0,0000528).</a:t>
            </a:r>
          </a:p>
        </p:txBody>
      </p:sp>
      <p:sp>
        <p:nvSpPr>
          <p:cNvPr id="61498" name="Line 184"/>
          <p:cNvSpPr>
            <a:spLocks noChangeShapeType="1"/>
          </p:cNvSpPr>
          <p:nvPr/>
        </p:nvSpPr>
        <p:spPr bwMode="auto">
          <a:xfrm flipH="1">
            <a:off x="4038600" y="4572000"/>
            <a:ext cx="1447800" cy="685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2EB316-7D76-448C-A640-825041A992E0}" type="slidenum">
              <a:rPr lang="pt-BR"/>
              <a:pPr>
                <a:defRPr/>
              </a:pPr>
              <a:t>55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144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 de Hipótese / R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57141" name="Group 117"/>
          <p:cNvGraphicFramePr>
            <a:graphicFrameLocks noGrp="1"/>
          </p:cNvGraphicFramePr>
          <p:nvPr/>
        </p:nvGraphicFramePr>
        <p:xfrm>
          <a:off x="588963" y="2924175"/>
          <a:ext cx="1822450" cy="2160589"/>
        </p:xfrm>
        <a:graphic>
          <a:graphicData uri="http://schemas.openxmlformats.org/drawingml/2006/table">
            <a:tbl>
              <a:tblPr/>
              <a:tblGrid>
                <a:gridCol w="7286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81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amostra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Alvo 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Alvo 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2517" name="Rectangle 107"/>
          <p:cNvSpPr>
            <a:spLocks noChangeArrowheads="1"/>
          </p:cNvSpPr>
          <p:nvPr/>
        </p:nvSpPr>
        <p:spPr bwMode="auto">
          <a:xfrm>
            <a:off x="468313" y="1412875"/>
            <a:ext cx="7561262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Exemplo: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Para se comparar a resposta espectral de 2 alvos, 10 pixels são escolhidos aleatoriamente de cada alvo, cujos resultados são apresentados abaixo. Adotando um nível de significância de 5%, podemos concluir que, em média, os alvos apresentam a mesma resposta?</a:t>
            </a:r>
          </a:p>
        </p:txBody>
      </p:sp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2700338" y="2830513"/>
            <a:ext cx="6048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3663" indent="-936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 typeface="Comic Sans MS" pitchFamily="66" charset="0"/>
              <a:buChar char="&gt;"/>
            </a:pPr>
            <a:r>
              <a:rPr lang="pt-BR" altLang="pt-BR" sz="1200"/>
              <a:t>a1&lt;-c(128,134,110,112,125,107,111,115,130,120)</a:t>
            </a:r>
          </a:p>
          <a:p>
            <a:pPr eaLnBrk="1" hangingPunct="1">
              <a:spcBef>
                <a:spcPct val="0"/>
              </a:spcBef>
              <a:buFont typeface="Comic Sans MS" pitchFamily="66" charset="0"/>
              <a:buChar char="&gt;"/>
            </a:pPr>
            <a:r>
              <a:rPr lang="pt-BR" altLang="pt-BR" sz="1200"/>
              <a:t>a2&lt;-c(98,105,99,109,95,101,100,92,107,110)</a:t>
            </a:r>
          </a:p>
        </p:txBody>
      </p:sp>
      <p:sp>
        <p:nvSpPr>
          <p:cNvPr id="72" name="Retângulo 71"/>
          <p:cNvSpPr>
            <a:spLocks noChangeArrowheads="1"/>
          </p:cNvSpPr>
          <p:nvPr/>
        </p:nvSpPr>
        <p:spPr bwMode="auto">
          <a:xfrm>
            <a:off x="2700338" y="3205163"/>
            <a:ext cx="6048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200"/>
              <a:t>&gt; var.test(a1,a2)</a:t>
            </a:r>
          </a:p>
        </p:txBody>
      </p:sp>
      <p:sp>
        <p:nvSpPr>
          <p:cNvPr id="73" name="Retângulo 72"/>
          <p:cNvSpPr>
            <a:spLocks noChangeArrowheads="1"/>
          </p:cNvSpPr>
          <p:nvPr/>
        </p:nvSpPr>
        <p:spPr bwMode="auto">
          <a:xfrm>
            <a:off x="2700338" y="3517900"/>
            <a:ext cx="60483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/>
              <a:t>F test to compare two variances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/>
              <a:t>data:  a1 and a2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/>
              <a:t>F = 2.5203, num df = 9, denom df = 9, p-value = 0.1847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/>
              <a:t>alternative hypothesis: true ratio of variances is not equal to 1</a:t>
            </a:r>
          </a:p>
        </p:txBody>
      </p:sp>
      <p:sp>
        <p:nvSpPr>
          <p:cNvPr id="74" name="Retângulo 73"/>
          <p:cNvSpPr>
            <a:spLocks noChangeArrowheads="1"/>
          </p:cNvSpPr>
          <p:nvPr/>
        </p:nvSpPr>
        <p:spPr bwMode="auto">
          <a:xfrm>
            <a:off x="2700338" y="4362450"/>
            <a:ext cx="6048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93663" indent="-93663" eaLnBrk="1" hangingPunct="1">
              <a:spcBef>
                <a:spcPct val="0"/>
              </a:spcBef>
              <a:buFont typeface="Comic Sans MS" panose="030F0702030302020204" pitchFamily="66" charset="0"/>
              <a:buChar char="&gt;"/>
              <a:defRPr/>
            </a:pPr>
            <a:r>
              <a:rPr lang="en-US" altLang="pt-BR" sz="1200" dirty="0"/>
              <a:t>mean(a1)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pt-BR" sz="1200" dirty="0"/>
              <a:t>[1] 119.2</a:t>
            </a:r>
          </a:p>
          <a:p>
            <a:pPr marL="93663" indent="-93663" eaLnBrk="1" hangingPunct="1">
              <a:spcBef>
                <a:spcPct val="0"/>
              </a:spcBef>
              <a:buFont typeface="Comic Sans MS" panose="030F0702030302020204" pitchFamily="66" charset="0"/>
              <a:buChar char="&gt;"/>
              <a:defRPr/>
            </a:pPr>
            <a:r>
              <a:rPr lang="en-US" altLang="pt-BR" sz="1200" dirty="0"/>
              <a:t>mean(a2)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pt-BR" sz="1200" dirty="0"/>
              <a:t>[1] 101.6</a:t>
            </a:r>
          </a:p>
        </p:txBody>
      </p:sp>
      <p:sp>
        <p:nvSpPr>
          <p:cNvPr id="75" name="Text Box 119"/>
          <p:cNvSpPr txBox="1">
            <a:spLocks noChangeArrowheads="1"/>
          </p:cNvSpPr>
          <p:nvPr/>
        </p:nvSpPr>
        <p:spPr bwMode="auto">
          <a:xfrm>
            <a:off x="3779838" y="4486275"/>
            <a:ext cx="1439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: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-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-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&gt; 0</a:t>
            </a:r>
          </a:p>
        </p:txBody>
      </p:sp>
      <p:sp>
        <p:nvSpPr>
          <p:cNvPr id="76" name="Retângulo 75"/>
          <p:cNvSpPr>
            <a:spLocks noChangeArrowheads="1"/>
          </p:cNvSpPr>
          <p:nvPr/>
        </p:nvSpPr>
        <p:spPr bwMode="auto">
          <a:xfrm>
            <a:off x="2700338" y="5246688"/>
            <a:ext cx="6048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3663" indent="-936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 typeface="Comic Sans MS" pitchFamily="66" charset="0"/>
              <a:buChar char="&gt;"/>
            </a:pPr>
            <a:r>
              <a:rPr lang="en-US" altLang="pt-BR" sz="1200"/>
              <a:t>t.test(a1,a2,var.equal=T,alternative="greater")</a:t>
            </a:r>
          </a:p>
        </p:txBody>
      </p:sp>
      <p:sp>
        <p:nvSpPr>
          <p:cNvPr id="78" name="Retângulo 77"/>
          <p:cNvSpPr>
            <a:spLocks noChangeArrowheads="1"/>
          </p:cNvSpPr>
          <p:nvPr/>
        </p:nvSpPr>
        <p:spPr bwMode="auto">
          <a:xfrm>
            <a:off x="2700338" y="5572125"/>
            <a:ext cx="6048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/>
              <a:t>Two Sample t-test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/>
              <a:t>data:  a1 and a2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/>
              <a:t>t = 4.9408, df = 18, p-value = 5.277e-05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/>
              <a:t>alternative hypothesis: true difference in means is greater than 0</a:t>
            </a:r>
            <a:endParaRPr lang="pt-BR" altLang="pt-BR" sz="1200"/>
          </a:p>
        </p:txBody>
      </p:sp>
      <p:sp>
        <p:nvSpPr>
          <p:cNvPr id="79" name="Text Box 119"/>
          <p:cNvSpPr txBox="1">
            <a:spLocks noChangeArrowheads="1"/>
          </p:cNvSpPr>
          <p:nvPr/>
        </p:nvSpPr>
        <p:spPr bwMode="auto">
          <a:xfrm>
            <a:off x="7210425" y="3441700"/>
            <a:ext cx="14652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>
                <a:latin typeface="Times New Roman" charset="0"/>
              </a:rPr>
              <a:t> : </a:t>
            </a:r>
            <a:r>
              <a:rPr lang="pt-BR" altLang="pt-BR" sz="1600" i="1" dirty="0">
                <a:sym typeface="Symbol" pitchFamily="18" charset="2"/>
              </a:rPr>
              <a:t>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/ </a:t>
            </a:r>
            <a:r>
              <a:rPr lang="pt-BR" altLang="pt-BR" sz="1600" i="1" dirty="0">
                <a:sym typeface="Symbol" pitchFamily="18" charset="2"/>
              </a:rPr>
              <a:t>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 dirty="0">
                <a:sym typeface="Symbol" pitchFamily="18" charset="2"/>
              </a:rPr>
              <a:t> </a:t>
            </a:r>
            <a:r>
              <a:rPr lang="pt-BR" altLang="pt-BR" sz="1600" i="1" dirty="0">
                <a:sym typeface="Symbol" pitchFamily="18" charset="2"/>
              </a:rPr>
              <a:t>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/ </a:t>
            </a:r>
            <a:r>
              <a:rPr lang="pt-BR" altLang="pt-BR" sz="1600" i="1" dirty="0">
                <a:sym typeface="Symbol" pitchFamily="18" charset="2"/>
              </a:rPr>
              <a:t>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≠ 1</a:t>
            </a:r>
          </a:p>
        </p:txBody>
      </p:sp>
      <p:sp>
        <p:nvSpPr>
          <p:cNvPr id="80" name="Oval 121"/>
          <p:cNvSpPr>
            <a:spLocks noChangeArrowheads="1"/>
          </p:cNvSpPr>
          <p:nvPr/>
        </p:nvSpPr>
        <p:spPr bwMode="auto">
          <a:xfrm>
            <a:off x="5995988" y="3852863"/>
            <a:ext cx="838200" cy="3048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81" name="Oval 121"/>
          <p:cNvSpPr>
            <a:spLocks noChangeArrowheads="1"/>
          </p:cNvSpPr>
          <p:nvPr/>
        </p:nvSpPr>
        <p:spPr bwMode="auto">
          <a:xfrm>
            <a:off x="4787900" y="5894388"/>
            <a:ext cx="936625" cy="3048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82" name="Text Box 120"/>
          <p:cNvSpPr txBox="1">
            <a:spLocks noChangeArrowheads="1"/>
          </p:cNvSpPr>
          <p:nvPr/>
        </p:nvSpPr>
        <p:spPr bwMode="auto">
          <a:xfrm>
            <a:off x="501650" y="6453188"/>
            <a:ext cx="8520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Conclusão: a média do alvo 1 é significativamente (5%) maior que a média do alvo 2.</a:t>
            </a:r>
          </a:p>
        </p:txBody>
      </p:sp>
      <p:sp>
        <p:nvSpPr>
          <p:cNvPr id="83" name="Oval 121"/>
          <p:cNvSpPr>
            <a:spLocks noChangeArrowheads="1"/>
          </p:cNvSpPr>
          <p:nvPr/>
        </p:nvSpPr>
        <p:spPr bwMode="auto">
          <a:xfrm>
            <a:off x="7131050" y="3451225"/>
            <a:ext cx="515938" cy="3048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84" name="Oval 121"/>
          <p:cNvSpPr>
            <a:spLocks noChangeArrowheads="1"/>
          </p:cNvSpPr>
          <p:nvPr/>
        </p:nvSpPr>
        <p:spPr bwMode="auto">
          <a:xfrm>
            <a:off x="3690938" y="4754563"/>
            <a:ext cx="515937" cy="3048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13751A-8FFD-443A-904F-1C8C73693E9C}" type="slidenum">
              <a:rPr lang="pt-BR"/>
              <a:pPr>
                <a:defRPr/>
              </a:pPr>
              <a:t>56</a:t>
            </a:fld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5997543" y="3700463"/>
            <a:ext cx="2631427" cy="661987"/>
            <a:chOff x="5997543" y="3700463"/>
            <a:chExt cx="2631427" cy="661987"/>
          </a:xfrm>
        </p:grpSpPr>
        <p:sp>
          <p:nvSpPr>
            <p:cNvPr id="19" name="Oval 121"/>
            <p:cNvSpPr>
              <a:spLocks noChangeArrowheads="1"/>
            </p:cNvSpPr>
            <p:nvPr/>
          </p:nvSpPr>
          <p:spPr bwMode="auto">
            <a:xfrm>
              <a:off x="8113032" y="3700463"/>
              <a:ext cx="515938" cy="30480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0" name="Oval 121"/>
            <p:cNvSpPr>
              <a:spLocks noChangeArrowheads="1"/>
            </p:cNvSpPr>
            <p:nvPr/>
          </p:nvSpPr>
          <p:spPr bwMode="auto">
            <a:xfrm>
              <a:off x="5997543" y="4057650"/>
              <a:ext cx="1391476" cy="30480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22" name="Text Box 120"/>
          <p:cNvSpPr txBox="1">
            <a:spLocks noChangeArrowheads="1"/>
          </p:cNvSpPr>
          <p:nvPr/>
        </p:nvSpPr>
        <p:spPr bwMode="auto">
          <a:xfrm>
            <a:off x="7243128" y="3148664"/>
            <a:ext cx="981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Aceito </a:t>
            </a:r>
            <a:r>
              <a:rPr lang="pt-BR" altLang="pt-BR" sz="1400" dirty="0">
                <a:latin typeface="Times New Roman" charset="0"/>
              </a:rPr>
              <a:t>H</a:t>
            </a:r>
            <a:r>
              <a:rPr lang="pt-BR" altLang="pt-BR" sz="1400" baseline="-25000" dirty="0">
                <a:latin typeface="Times New Roman" charset="0"/>
              </a:rPr>
              <a:t>0</a:t>
            </a:r>
            <a:endParaRPr lang="pt-BR" altLang="pt-BR" sz="1400" dirty="0"/>
          </a:p>
        </p:txBody>
      </p:sp>
      <p:sp>
        <p:nvSpPr>
          <p:cNvPr id="23" name="Text Box 120"/>
          <p:cNvSpPr txBox="1">
            <a:spLocks noChangeArrowheads="1"/>
          </p:cNvSpPr>
          <p:nvPr/>
        </p:nvSpPr>
        <p:spPr bwMode="auto">
          <a:xfrm>
            <a:off x="3979750" y="5022459"/>
            <a:ext cx="10672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Rejeito </a:t>
            </a:r>
            <a:r>
              <a:rPr lang="pt-BR" altLang="pt-BR" sz="1400" dirty="0">
                <a:latin typeface="Times New Roman" charset="0"/>
              </a:rPr>
              <a:t>H</a:t>
            </a:r>
            <a:r>
              <a:rPr lang="pt-BR" altLang="pt-BR" sz="1400" baseline="-25000" dirty="0">
                <a:latin typeface="Times New Roman" charset="0"/>
              </a:rPr>
              <a:t>0</a:t>
            </a:r>
            <a:endParaRPr lang="pt-BR" altLang="pt-BR" sz="1400" dirty="0"/>
          </a:p>
        </p:txBody>
      </p:sp>
      <p:grpSp>
        <p:nvGrpSpPr>
          <p:cNvPr id="24" name="Grupo 23"/>
          <p:cNvGrpSpPr/>
          <p:nvPr/>
        </p:nvGrpSpPr>
        <p:grpSpPr>
          <a:xfrm>
            <a:off x="4513388" y="4717659"/>
            <a:ext cx="1786803" cy="819768"/>
            <a:chOff x="4382873" y="3241775"/>
            <a:chExt cx="1786803" cy="819768"/>
          </a:xfrm>
        </p:grpSpPr>
        <p:sp>
          <p:nvSpPr>
            <p:cNvPr id="25" name="Oval 121"/>
            <p:cNvSpPr>
              <a:spLocks noChangeArrowheads="1"/>
            </p:cNvSpPr>
            <p:nvPr/>
          </p:nvSpPr>
          <p:spPr bwMode="auto">
            <a:xfrm>
              <a:off x="4554991" y="3241775"/>
              <a:ext cx="515938" cy="30480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6" name="Oval 121"/>
            <p:cNvSpPr>
              <a:spLocks noChangeArrowheads="1"/>
            </p:cNvSpPr>
            <p:nvPr/>
          </p:nvSpPr>
          <p:spPr bwMode="auto">
            <a:xfrm>
              <a:off x="4382873" y="3756289"/>
              <a:ext cx="1786803" cy="30525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2" grpId="0"/>
      <p:bldP spid="73" grpId="0"/>
      <p:bldP spid="74" grpId="0"/>
      <p:bldP spid="75" grpId="0"/>
      <p:bldP spid="76" grpId="0"/>
      <p:bldP spid="78" grpId="0"/>
      <p:bldP spid="79" grpId="0"/>
      <p:bldP spid="80" grpId="0" animBg="1"/>
      <p:bldP spid="81" grpId="0" animBg="1"/>
      <p:bldP spid="82" grpId="0"/>
      <p:bldP spid="83" grpId="0" animBg="1"/>
      <p:bldP spid="84" grpId="0" animBg="1"/>
      <p:bldP spid="22" grpId="0"/>
      <p:bldP spid="2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Pressuposição de Normalidade dos Dados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2517" name="Rectangle 107"/>
          <p:cNvSpPr>
            <a:spLocks noChangeArrowheads="1"/>
          </p:cNvSpPr>
          <p:nvPr/>
        </p:nvSpPr>
        <p:spPr bwMode="auto">
          <a:xfrm>
            <a:off x="468312" y="1412875"/>
            <a:ext cx="82801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63538" indent="-363538" algn="just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Como foi visto, algumas distribuições usadas para a construção de Intervalos de Confiança e Testes de Hipótese têm sua origem fundamentada na condição de que as populações sejam normalmente distribuídas.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13751A-8FFD-443A-904F-1C8C73693E9C}" type="slidenum">
              <a:rPr lang="pt-BR"/>
              <a:pPr>
                <a:defRPr/>
              </a:pPr>
              <a:t>57</a:t>
            </a:fld>
            <a:endParaRPr lang="pt-BR"/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463610"/>
              </p:ext>
            </p:extLst>
          </p:nvPr>
        </p:nvGraphicFramePr>
        <p:xfrm>
          <a:off x="4483100" y="2496542"/>
          <a:ext cx="15859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Equation" r:id="rId4" imgW="1104840" imgH="241200" progId="Equation.DSMT4">
                  <p:embed/>
                </p:oleObj>
              </mc:Choice>
              <mc:Fallback>
                <p:oleObj name="Equation" r:id="rId4" imgW="1104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2496542"/>
                        <a:ext cx="158591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38383"/>
              </p:ext>
            </p:extLst>
          </p:nvPr>
        </p:nvGraphicFramePr>
        <p:xfrm>
          <a:off x="502546" y="2489399"/>
          <a:ext cx="185578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name="Equation" r:id="rId6" imgW="1295400" imgH="254000" progId="Equation.DSMT4">
                  <p:embed/>
                </p:oleObj>
              </mc:Choice>
              <mc:Fallback>
                <p:oleObj name="Equation" r:id="rId6" imgW="1295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46" y="2489399"/>
                        <a:ext cx="1855787" cy="3635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CaixaDeTexto 4"/>
          <p:cNvSpPr txBox="1">
            <a:spLocks noChangeArrowheads="1"/>
          </p:cNvSpPr>
          <p:nvPr/>
        </p:nvSpPr>
        <p:spPr bwMode="auto">
          <a:xfrm>
            <a:off x="2483768" y="2502099"/>
            <a:ext cx="19097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amostra aleatória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755576" y="3140968"/>
            <a:ext cx="8016633" cy="1190172"/>
            <a:chOff x="875847" y="3280229"/>
            <a:chExt cx="8016633" cy="1190172"/>
          </a:xfrm>
        </p:grpSpPr>
        <p:graphicFrame>
          <p:nvGraphicFramePr>
            <p:cNvPr id="2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3574929"/>
                </p:ext>
              </p:extLst>
            </p:nvPr>
          </p:nvGraphicFramePr>
          <p:xfrm>
            <a:off x="899319" y="3571309"/>
            <a:ext cx="1368425" cy="608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2" name="Equation" r:id="rId8" imgW="952200" imgH="419040" progId="Equation.DSMT4">
                    <p:embed/>
                  </p:oleObj>
                </mc:Choice>
                <mc:Fallback>
                  <p:oleObj name="Equation" r:id="rId8" imgW="95220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319" y="3571309"/>
                          <a:ext cx="1368425" cy="608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to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7237579"/>
                </p:ext>
              </p:extLst>
            </p:nvPr>
          </p:nvGraphicFramePr>
          <p:xfrm>
            <a:off x="2406848" y="3433197"/>
            <a:ext cx="1114425" cy="884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3" name="Equation" r:id="rId10" imgW="774364" imgH="609336" progId="Equation.DSMT4">
                    <p:embed/>
                  </p:oleObj>
                </mc:Choice>
                <mc:Fallback>
                  <p:oleObj name="Equation" r:id="rId10" imgW="774364" imgH="609336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6848" y="3433197"/>
                          <a:ext cx="1114425" cy="8842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to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8633750"/>
                </p:ext>
              </p:extLst>
            </p:nvPr>
          </p:nvGraphicFramePr>
          <p:xfrm>
            <a:off x="3660377" y="3379221"/>
            <a:ext cx="3652837" cy="992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4" name="Equation" r:id="rId12" imgW="2552700" imgH="698500" progId="Equation.DSMT4">
                    <p:embed/>
                  </p:oleObj>
                </mc:Choice>
                <mc:Fallback>
                  <p:oleObj name="Equation" r:id="rId12" imgW="2552700" imgH="6985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377" y="3379221"/>
                          <a:ext cx="3652837" cy="992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to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4620961"/>
                </p:ext>
              </p:extLst>
            </p:nvPr>
          </p:nvGraphicFramePr>
          <p:xfrm>
            <a:off x="7452320" y="3543528"/>
            <a:ext cx="1387475" cy="663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5" name="Equation" r:id="rId14" imgW="965200" imgH="457200" progId="Equation.DSMT4">
                    <p:embed/>
                  </p:oleObj>
                </mc:Choice>
                <mc:Fallback>
                  <p:oleObj name="Equation" r:id="rId14" imgW="965200" imgH="4572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2320" y="3543528"/>
                          <a:ext cx="1387475" cy="6635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upo 9"/>
            <p:cNvGrpSpPr/>
            <p:nvPr/>
          </p:nvGrpSpPr>
          <p:grpSpPr>
            <a:xfrm>
              <a:off x="875847" y="3280229"/>
              <a:ext cx="8016633" cy="1190172"/>
              <a:chOff x="875847" y="3159298"/>
              <a:chExt cx="8016633" cy="1421830"/>
            </a:xfrm>
          </p:grpSpPr>
          <p:sp>
            <p:nvSpPr>
              <p:cNvPr id="7" name="Retângulo 6"/>
              <p:cNvSpPr/>
              <p:nvPr/>
            </p:nvSpPr>
            <p:spPr>
              <a:xfrm>
                <a:off x="875847" y="3159298"/>
                <a:ext cx="8016633" cy="14218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" name="Conector reto 8"/>
              <p:cNvCxnSpPr/>
              <p:nvPr/>
            </p:nvCxnSpPr>
            <p:spPr>
              <a:xfrm>
                <a:off x="2337296" y="3159298"/>
                <a:ext cx="0" cy="14218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>
              <a:xfrm>
                <a:off x="3590825" y="3159298"/>
                <a:ext cx="0" cy="14218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7382766" y="3159298"/>
                <a:ext cx="0" cy="14218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Rectangle 107"/>
          <p:cNvSpPr>
            <a:spLocks noChangeArrowheads="1"/>
          </p:cNvSpPr>
          <p:nvPr/>
        </p:nvSpPr>
        <p:spPr bwMode="auto">
          <a:xfrm>
            <a:off x="468312" y="4581128"/>
            <a:ext cx="828015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63538" indent="-363538" algn="just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Mas como a falta de normalidade dos dados pode afetar os resultados?</a:t>
            </a:r>
          </a:p>
          <a:p>
            <a:pPr marL="363538" indent="-363538" algn="just"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marL="363538" indent="-363538" algn="just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Para entender o papel da normalidade nos testes de hipóteses, vamos simular amostragens de diferentes tamanhos em populações com e sem normalidade e avaliar os impactos sobre as conclusões de testes de hipóteses para </a:t>
            </a:r>
            <a:r>
              <a:rPr lang="pt-BR" altLang="pt-BR" sz="1600" i="1" dirty="0">
                <a:sym typeface="Symbol"/>
              </a:rPr>
              <a:t></a:t>
            </a:r>
            <a:r>
              <a:rPr lang="pt-BR" altLang="pt-BR" sz="1600" dirty="0"/>
              <a:t> e </a:t>
            </a:r>
            <a:r>
              <a:rPr lang="pt-BR" altLang="pt-BR" sz="1600" i="1" dirty="0">
                <a:sym typeface="Symbol"/>
              </a:rPr>
              <a:t></a:t>
            </a:r>
            <a:r>
              <a:rPr lang="pt-BR" altLang="pt-BR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907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Testes de Hipótese para </a:t>
            </a:r>
            <a:r>
              <a:rPr lang="pt-BR" i="1" dirty="0">
                <a:sym typeface="Symbol" pitchFamily="18" charset="2"/>
              </a:rPr>
              <a:t></a:t>
            </a:r>
            <a:r>
              <a:rPr lang="pt-BR" dirty="0"/>
              <a:t> e </a:t>
            </a:r>
            <a:r>
              <a:rPr lang="pt-BR" i="1" dirty="0">
                <a:sym typeface="Symbol" pitchFamily="18" charset="2"/>
              </a:rPr>
              <a:t></a:t>
            </a:r>
            <a:r>
              <a:rPr lang="pt-BR" baseline="30000" dirty="0">
                <a:latin typeface="Times New Roman" pitchFamily="18" charset="0"/>
                <a:sym typeface="Symbol" pitchFamily="18" charset="2"/>
              </a:rPr>
              <a:t>2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2517" name="Rectangle 107"/>
          <p:cNvSpPr>
            <a:spLocks noChangeArrowheads="1"/>
          </p:cNvSpPr>
          <p:nvPr/>
        </p:nvSpPr>
        <p:spPr bwMode="auto">
          <a:xfrm>
            <a:off x="468312" y="1412875"/>
            <a:ext cx="8280151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63538" indent="-363538" algn="just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Foram realizadas 10000 simulações de amostras com tamanho n = 5, 10 e 50 considerando as distribuições:</a:t>
            </a:r>
          </a:p>
          <a:p>
            <a:pPr marL="363538" indent="-363538" algn="just" eaLnBrk="1" hangingPunct="1">
              <a:spcBef>
                <a:spcPct val="0"/>
              </a:spcBef>
              <a:buFontTx/>
              <a:buNone/>
            </a:pPr>
            <a:endParaRPr lang="pt-BR" altLang="pt-BR" sz="1600" i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363538" indent="-363538" algn="just"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X</a:t>
            </a:r>
            <a:r>
              <a:rPr lang="pt-BR" alt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~ N(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10,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r>
              <a:rPr lang="pt-BR" altLang="pt-BR" sz="16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100)</a:t>
            </a:r>
            <a:endParaRPr lang="pt-BR" altLang="pt-BR" sz="1600" dirty="0"/>
          </a:p>
          <a:p>
            <a:pPr marL="363538" indent="-363538" algn="just" eaLnBrk="1" hangingPunct="1">
              <a:spcBef>
                <a:spcPct val="0"/>
              </a:spcBef>
              <a:buNone/>
            </a:pP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lang="pt-BR" alt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Uniforme(a = -7,32; b = 27,32)	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10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r>
              <a:rPr lang="pt-BR" altLang="pt-BR" sz="16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100</a:t>
            </a:r>
          </a:p>
          <a:p>
            <a:pPr marL="363538" indent="-363538" algn="just" eaLnBrk="1" hangingPunct="1">
              <a:spcBef>
                <a:spcPct val="0"/>
              </a:spcBef>
              <a:buNone/>
            </a:pP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lang="pt-BR" alt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Exponencial(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0,1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10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r>
              <a:rPr lang="pt-BR" altLang="pt-BR" sz="16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100</a:t>
            </a:r>
          </a:p>
          <a:p>
            <a:pPr marL="363538" indent="-363538" algn="just" eaLnBrk="1" hangingPunct="1">
              <a:spcBef>
                <a:spcPct val="0"/>
              </a:spcBef>
              <a:buNone/>
            </a:pPr>
            <a:endParaRPr lang="pt-BR" altLang="pt-BR" sz="1600" dirty="0">
              <a:latin typeface="+mn-lt"/>
              <a:cs typeface="Times New Roman" panose="02020603050405020304" pitchFamily="18" charset="0"/>
              <a:sym typeface="Symbol"/>
            </a:endParaRPr>
          </a:p>
          <a:p>
            <a:pPr marL="363538" indent="-363538" algn="just" eaLnBrk="1" hangingPunct="1">
              <a:spcBef>
                <a:spcPct val="0"/>
              </a:spcBef>
              <a:buNone/>
            </a:pPr>
            <a:r>
              <a:rPr lang="pt-BR" altLang="pt-BR" sz="1600" dirty="0">
                <a:latin typeface="+mn-lt"/>
                <a:cs typeface="Times New Roman" panose="02020603050405020304" pitchFamily="18" charset="0"/>
                <a:sym typeface="Symbol"/>
              </a:rPr>
              <a:t>Para cada amostra, foram calculadas a média e a variância amostrais e as respectivas estatísticas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pt-BR" altLang="pt-BR" sz="1600" dirty="0">
                <a:latin typeface="+mn-lt"/>
                <a:cs typeface="Times New Roman" panose="02020603050405020304" pitchFamily="18" charset="0"/>
                <a:sym typeface="Symbol"/>
              </a:rPr>
              <a:t> e </a:t>
            </a:r>
            <a:r>
              <a:rPr lang="pt-BR" altLang="pt-BR" sz="16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pt-BR" altLang="pt-BR" sz="1600" dirty="0">
                <a:latin typeface="+mn-lt"/>
                <a:cs typeface="Times New Roman" panose="02020603050405020304" pitchFamily="18" charset="0"/>
                <a:sym typeface="Symbol"/>
              </a:rPr>
              <a:t> usadas para testar as hipóteses considerando </a:t>
            </a:r>
            <a:r>
              <a:rPr lang="pt-BR" altLang="pt-BR" sz="1600" i="1" dirty="0">
                <a:cs typeface="Times New Roman" panose="02020603050405020304" pitchFamily="18" charset="0"/>
                <a:sym typeface="Symbol"/>
              </a:rPr>
              <a:t></a:t>
            </a:r>
            <a:r>
              <a:rPr lang="pt-BR" altLang="pt-BR" sz="1600" dirty="0">
                <a:latin typeface="+mn-lt"/>
                <a:cs typeface="Times New Roman" panose="02020603050405020304" pitchFamily="18" charset="0"/>
                <a:sym typeface="Symbol"/>
              </a:rPr>
              <a:t> = 5%:</a:t>
            </a:r>
          </a:p>
          <a:p>
            <a:pPr marL="363538" indent="-363538" algn="just" eaLnBrk="1" hangingPunct="1">
              <a:spcBef>
                <a:spcPct val="0"/>
              </a:spcBef>
              <a:buNone/>
            </a:pPr>
            <a:endParaRPr lang="pt-BR" altLang="pt-BR" sz="1600" dirty="0">
              <a:latin typeface="+mn-lt"/>
              <a:cs typeface="Times New Roman" panose="02020603050405020304" pitchFamily="18" charset="0"/>
              <a:sym typeface="Symbol"/>
            </a:endParaRPr>
          </a:p>
          <a:p>
            <a:pPr marL="363538" indent="-363538" algn="just" eaLnBrk="1" hangingPunct="1">
              <a:spcBef>
                <a:spcPct val="0"/>
              </a:spcBef>
              <a:buNone/>
            </a:pP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H</a:t>
            </a:r>
            <a:r>
              <a:rPr lang="pt-BR" alt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: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1</a:t>
            </a:r>
            <a:r>
              <a:rPr lang="pt-BR" alt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 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		H</a:t>
            </a:r>
            <a:r>
              <a:rPr lang="pt-BR" alt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: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r>
              <a:rPr lang="pt-BR" altLang="pt-BR" sz="16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</a:t>
            </a:r>
            <a:r>
              <a:rPr lang="pt-BR" alt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100</a:t>
            </a:r>
            <a:endParaRPr lang="pt-BR" altLang="pt-BR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363538" indent="-363538" algn="just" eaLnBrk="1" hangingPunct="1">
              <a:spcBef>
                <a:spcPct val="0"/>
              </a:spcBef>
              <a:buNone/>
            </a:pP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H</a:t>
            </a:r>
            <a:r>
              <a:rPr lang="pt-BR" alt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: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 1</a:t>
            </a:r>
            <a:r>
              <a:rPr lang="pt-BR" alt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		H</a:t>
            </a:r>
            <a:r>
              <a:rPr lang="pt-BR" alt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: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r>
              <a:rPr lang="pt-BR" altLang="pt-BR" sz="16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 </a:t>
            </a:r>
            <a:r>
              <a:rPr lang="pt-BR" alt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100</a:t>
            </a:r>
            <a:endParaRPr lang="pt-BR" altLang="pt-BR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363538" indent="-363538" algn="just" eaLnBrk="1" hangingPunct="1">
              <a:spcBef>
                <a:spcPct val="0"/>
              </a:spcBef>
              <a:buNone/>
            </a:pPr>
            <a:endParaRPr lang="pt-BR" altLang="pt-BR" sz="1600" dirty="0">
              <a:latin typeface="+mn-lt"/>
              <a:cs typeface="Times New Roman" panose="02020603050405020304" pitchFamily="18" charset="0"/>
              <a:sym typeface="Symbol"/>
            </a:endParaRPr>
          </a:p>
          <a:p>
            <a:pPr marL="363538" indent="-363538" algn="just" eaLnBrk="1" hangingPunct="1">
              <a:spcBef>
                <a:spcPct val="0"/>
              </a:spcBef>
              <a:buNone/>
            </a:pPr>
            <a:endParaRPr lang="pt-BR" altLang="pt-BR" sz="1600" dirty="0">
              <a:latin typeface="+mn-lt"/>
              <a:cs typeface="Times New Roman" panose="02020603050405020304" pitchFamily="18" charset="0"/>
            </a:endParaRPr>
          </a:p>
          <a:p>
            <a:pPr marL="363538" indent="-363538" algn="just" eaLnBrk="1" hangingPunct="1">
              <a:spcBef>
                <a:spcPct val="0"/>
              </a:spcBef>
              <a:buNone/>
            </a:pPr>
            <a:r>
              <a:rPr lang="pt-BR" altLang="pt-BR" sz="1600" dirty="0">
                <a:latin typeface="+mn-lt"/>
                <a:cs typeface="Times New Roman" panose="02020603050405020304" pitchFamily="18" charset="0"/>
              </a:rPr>
              <a:t>A distribuição dos valores simulados foram comparados aos valores da distribuição teórica esperada através de suas funções acumuladas.</a:t>
            </a:r>
          </a:p>
          <a:p>
            <a:pPr marL="363538" indent="-363538" algn="just" eaLnBrk="1" hangingPunct="1">
              <a:spcBef>
                <a:spcPct val="0"/>
              </a:spcBef>
              <a:buNone/>
            </a:pPr>
            <a:endParaRPr lang="pt-BR" altLang="pt-BR" sz="1600" dirty="0">
              <a:latin typeface="+mn-lt"/>
              <a:cs typeface="Times New Roman" panose="02020603050405020304" pitchFamily="18" charset="0"/>
            </a:endParaRPr>
          </a:p>
          <a:p>
            <a:pPr marL="363538" indent="-363538" algn="just" eaLnBrk="1" hangingPunct="1">
              <a:spcBef>
                <a:spcPct val="0"/>
              </a:spcBef>
              <a:buNone/>
            </a:pPr>
            <a:r>
              <a:rPr lang="pt-BR" altLang="pt-BR" sz="1600" dirty="0">
                <a:latin typeface="+mn-lt"/>
                <a:cs typeface="Times New Roman" panose="02020603050405020304" pitchFamily="18" charset="0"/>
              </a:rPr>
              <a:t>Em seguida, contabilizou-se a frequência com que as hipóteses nulas foram rejeitadas indevidamente, o que deveria corresponder, em teoria, ao valor de significância </a:t>
            </a:r>
            <a:r>
              <a:rPr lang="pt-BR" altLang="pt-BR" sz="1600" i="1" dirty="0">
                <a:latin typeface="+mn-lt"/>
                <a:cs typeface="Times New Roman" panose="02020603050405020304" pitchFamily="18" charset="0"/>
                <a:sym typeface="Symbol"/>
              </a:rPr>
              <a:t></a:t>
            </a:r>
            <a:r>
              <a:rPr lang="pt-BR" altLang="pt-BR" sz="1600" dirty="0">
                <a:latin typeface="+mn-lt"/>
                <a:cs typeface="Times New Roman" panose="02020603050405020304" pitchFamily="18" charset="0"/>
              </a:rPr>
              <a:t>.</a:t>
            </a:r>
          </a:p>
          <a:p>
            <a:pPr marL="363538" indent="-363538" algn="just" eaLnBrk="1" hangingPunct="1">
              <a:spcBef>
                <a:spcPct val="0"/>
              </a:spcBef>
              <a:buNone/>
            </a:pPr>
            <a:endParaRPr lang="pt-BR" altLang="pt-BR" sz="1600" dirty="0">
              <a:latin typeface="+mn-lt"/>
              <a:cs typeface="Times New Roman" panose="02020603050405020304" pitchFamily="18" charset="0"/>
            </a:endParaRPr>
          </a:p>
          <a:p>
            <a:pPr marL="363538" indent="-363538" algn="r" eaLnBrk="1" hangingPunct="1">
              <a:spcBef>
                <a:spcPct val="0"/>
              </a:spcBef>
              <a:buNone/>
            </a:pPr>
            <a:r>
              <a:rPr lang="pt-BR" altLang="pt-BR" sz="1600" dirty="0">
                <a:latin typeface="+mn-lt"/>
                <a:cs typeface="Times New Roman" panose="02020603050405020304" pitchFamily="18" charset="0"/>
              </a:rPr>
              <a:t>(SimulacaoTesteHip.xlsx)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13751A-8FFD-443A-904F-1C8C73693E9C}" type="slidenum">
              <a:rPr lang="pt-BR"/>
              <a:pPr>
                <a:defRPr/>
              </a:pPr>
              <a:t>58</a:t>
            </a:fld>
            <a:endParaRPr lang="pt-BR"/>
          </a:p>
        </p:txBody>
      </p:sp>
      <p:graphicFrame>
        <p:nvGraphicFramePr>
          <p:cNvPr id="2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194933"/>
              </p:ext>
            </p:extLst>
          </p:nvPr>
        </p:nvGraphicFramePr>
        <p:xfrm>
          <a:off x="5814343" y="3768742"/>
          <a:ext cx="127793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Equation" r:id="rId4" imgW="888840" imgH="419040" progId="Equation.DSMT4">
                  <p:embed/>
                </p:oleObj>
              </mc:Choice>
              <mc:Fallback>
                <p:oleObj name="Equation" r:id="rId4" imgW="888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4343" y="3768742"/>
                        <a:ext cx="1277937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to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776291"/>
              </p:ext>
            </p:extLst>
          </p:nvPr>
        </p:nvGraphicFramePr>
        <p:xfrm>
          <a:off x="2075011" y="3789040"/>
          <a:ext cx="91281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Equation" r:id="rId6" imgW="634680" imgH="622080" progId="Equation.DSMT4">
                  <p:embed/>
                </p:oleObj>
              </mc:Choice>
              <mc:Fallback>
                <p:oleObj name="Equation" r:id="rId6" imgW="63468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011" y="3789040"/>
                        <a:ext cx="912813" cy="903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991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="" xmlns:a16="http://schemas.microsoft.com/office/drawing/2014/main" id="{9D104E90-81DE-DE1B-F1CA-344EA0316FB9}"/>
              </a:ext>
            </a:extLst>
          </p:cNvPr>
          <p:cNvGrpSpPr/>
          <p:nvPr/>
        </p:nvGrpSpPr>
        <p:grpSpPr>
          <a:xfrm>
            <a:off x="653927" y="1754997"/>
            <a:ext cx="2833664" cy="1561963"/>
            <a:chOff x="653927" y="1754997"/>
            <a:chExt cx="2833664" cy="1561963"/>
          </a:xfrm>
        </p:grpSpPr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F499E18F-56B8-65A7-7B6F-736952661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320" y="1754997"/>
              <a:ext cx="2603271" cy="1561963"/>
            </a:xfrm>
            <a:prstGeom prst="rect">
              <a:avLst/>
            </a:prstGeom>
          </p:spPr>
        </p:pic>
        <p:sp>
          <p:nvSpPr>
            <p:cNvPr id="4" name="Retângulo 3"/>
            <p:cNvSpPr/>
            <p:nvPr/>
          </p:nvSpPr>
          <p:spPr>
            <a:xfrm>
              <a:off x="653927" y="1928627"/>
              <a:ext cx="111449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3538" indent="-363538" algn="just"/>
              <a:r>
                <a:rPr lang="pt-BR" altLang="pt-BR" sz="11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X</a:t>
              </a:r>
              <a:r>
                <a:rPr lang="pt-BR" altLang="pt-BR" sz="11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1</a:t>
              </a:r>
              <a:r>
                <a:rPr lang="pt-BR" altLang="pt-BR" sz="1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~ Normal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53927" y="2170020"/>
              <a:ext cx="109434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3538" indent="-363538" algn="just"/>
              <a:r>
                <a:rPr lang="pt-BR" altLang="pt-BR" sz="1100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pt-BR" altLang="pt-BR" sz="11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pt-BR" sz="11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~ Uniforme</a:t>
              </a:r>
              <a:endParaRPr lang="pt-BR" altLang="pt-BR" sz="1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="" xmlns:a16="http://schemas.microsoft.com/office/drawing/2014/main" id="{94E39E13-FEE9-22CC-B422-06B59BF85792}"/>
                </a:ext>
              </a:extLst>
            </p:cNvPr>
            <p:cNvSpPr/>
            <p:nvPr/>
          </p:nvSpPr>
          <p:spPr>
            <a:xfrm>
              <a:off x="653927" y="2411412"/>
              <a:ext cx="118176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3538" indent="-363538" algn="just"/>
              <a:r>
                <a:rPr lang="pt-BR" altLang="pt-BR" sz="1100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pt-BR" altLang="pt-BR" sz="1100" i="1" baseline="-25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pt-BR" altLang="pt-BR" sz="11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~ Exponencial</a:t>
              </a:r>
              <a:endParaRPr lang="pt-BR" altLang="pt-BR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endParaRPr>
            </a:p>
          </p:txBody>
        </p:sp>
      </p:grp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Testes de Hipótese para </a:t>
            </a:r>
            <a:r>
              <a:rPr lang="pt-BR" i="1" dirty="0">
                <a:sym typeface="Symbol" pitchFamily="18" charset="2"/>
              </a:rPr>
              <a:t></a:t>
            </a:r>
            <a:r>
              <a:rPr lang="pt-BR" dirty="0"/>
              <a:t> e </a:t>
            </a:r>
            <a:r>
              <a:rPr lang="pt-BR" i="1" dirty="0">
                <a:sym typeface="Symbol" pitchFamily="18" charset="2"/>
              </a:rPr>
              <a:t></a:t>
            </a:r>
            <a:r>
              <a:rPr lang="pt-BR" baseline="30000" dirty="0">
                <a:latin typeface="Times New Roman" pitchFamily="18" charset="0"/>
                <a:sym typeface="Symbol" pitchFamily="18" charset="2"/>
              </a:rPr>
              <a:t>2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2517" name="Rectangle 107"/>
          <p:cNvSpPr>
            <a:spLocks noChangeArrowheads="1"/>
          </p:cNvSpPr>
          <p:nvPr/>
        </p:nvSpPr>
        <p:spPr bwMode="auto">
          <a:xfrm>
            <a:off x="468312" y="1412875"/>
            <a:ext cx="8280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63538" indent="-363538" algn="just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Distribuições Simuladas: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13751A-8FFD-443A-904F-1C8C73693E9C}" type="slidenum">
              <a:rPr lang="pt-BR"/>
              <a:pPr>
                <a:defRPr/>
              </a:pPr>
              <a:t>59</a:t>
            </a:fld>
            <a:endParaRPr lang="pt-BR"/>
          </a:p>
        </p:txBody>
      </p:sp>
      <p:grpSp>
        <p:nvGrpSpPr>
          <p:cNvPr id="24" name="Agrupar 23">
            <a:extLst>
              <a:ext uri="{FF2B5EF4-FFF2-40B4-BE49-F238E27FC236}">
                <a16:creationId xmlns="" xmlns:a16="http://schemas.microsoft.com/office/drawing/2014/main" id="{E3A6F340-0661-EFBA-0A04-E899D0F1571C}"/>
              </a:ext>
            </a:extLst>
          </p:cNvPr>
          <p:cNvGrpSpPr/>
          <p:nvPr/>
        </p:nvGrpSpPr>
        <p:grpSpPr>
          <a:xfrm>
            <a:off x="190538" y="5210555"/>
            <a:ext cx="8663711" cy="1620000"/>
            <a:chOff x="190538" y="5210555"/>
            <a:chExt cx="8663711" cy="1620000"/>
          </a:xfrm>
        </p:grpSpPr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4B58502F-9CF2-18EA-5562-42DB8D102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249" y="5210555"/>
              <a:ext cx="2695221" cy="1620000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="" xmlns:a16="http://schemas.microsoft.com/office/drawing/2014/main" id="{41ABD6C9-8183-E590-25BA-742C0A302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56638" y="5210555"/>
              <a:ext cx="2695221" cy="1620000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="" xmlns:a16="http://schemas.microsoft.com/office/drawing/2014/main" id="{216ED09D-3DFC-D6EC-A4C9-52172931C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9028" y="5210555"/>
              <a:ext cx="2695221" cy="162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/>
                <p:cNvSpPr txBox="1"/>
                <p:nvPr/>
              </p:nvSpPr>
              <p:spPr>
                <a:xfrm rot="16200000">
                  <a:off x="-206685" y="5792446"/>
                  <a:ext cx="1260024" cy="4655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pt-BR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Symbol"/>
                              </a:rPr>
                              <m:t></m:t>
                            </m:r>
                          </m:e>
                          <m:sup>
                            <m:r>
                              <a:rPr lang="pt-BR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pt-B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pt-B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dPr>
                              <m:e>
                                <m:r>
                                  <a:rPr lang="pt-BR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pt-BR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pt-B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t-B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pt-BR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pt-BR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aixaDe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206685" y="5792446"/>
                  <a:ext cx="1260024" cy="4655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Agrupar 22">
            <a:extLst>
              <a:ext uri="{FF2B5EF4-FFF2-40B4-BE49-F238E27FC236}">
                <a16:creationId xmlns="" xmlns:a16="http://schemas.microsoft.com/office/drawing/2014/main" id="{E468F76E-877F-74A7-F273-2E297FEA3905}"/>
              </a:ext>
            </a:extLst>
          </p:cNvPr>
          <p:cNvGrpSpPr/>
          <p:nvPr/>
        </p:nvGrpSpPr>
        <p:grpSpPr>
          <a:xfrm>
            <a:off x="107505" y="3306470"/>
            <a:ext cx="8748071" cy="1917313"/>
            <a:chOff x="107505" y="3306470"/>
            <a:chExt cx="8748071" cy="1917313"/>
          </a:xfrm>
        </p:grpSpPr>
        <p:pic>
          <p:nvPicPr>
            <p:cNvPr id="16" name="Imagem 15">
              <a:extLst>
                <a:ext uri="{FF2B5EF4-FFF2-40B4-BE49-F238E27FC236}">
                  <a16:creationId xmlns="" xmlns:a16="http://schemas.microsoft.com/office/drawing/2014/main" id="{CC6384ED-D168-7A3F-EF71-D844DAB18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5576" y="3603783"/>
              <a:ext cx="2691638" cy="1620000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="" xmlns:a16="http://schemas.microsoft.com/office/drawing/2014/main" id="{A96F032C-62B0-0100-2A03-8A3DAA230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59758" y="3603783"/>
              <a:ext cx="2691637" cy="1620000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="" xmlns:a16="http://schemas.microsoft.com/office/drawing/2014/main" id="{314E596A-C0BE-E294-6318-F67B58CB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63939" y="3603783"/>
              <a:ext cx="2691637" cy="162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 rot="16200000">
                  <a:off x="-42087" y="4159928"/>
                  <a:ext cx="930831" cy="6316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pt-BR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pt-B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pt-BR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num>
                          <m:den>
                            <m:f>
                              <m:fPr>
                                <m:ctrlPr>
                                  <a:rPr lang="pt-B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t-BR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pt-BR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</m:oMath>
                    </m:oMathPara>
                  </a14:m>
                  <a:endParaRPr lang="pt-BR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42087" y="4159928"/>
                  <a:ext cx="930831" cy="63164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CaixaDeTexto 29"/>
            <p:cNvSpPr txBox="1"/>
            <p:nvPr/>
          </p:nvSpPr>
          <p:spPr>
            <a:xfrm>
              <a:off x="1701909" y="3306470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5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401909" y="3306470"/>
              <a:ext cx="710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10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7101909" y="3306470"/>
              <a:ext cx="710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50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ela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0125286"/>
                  </p:ext>
                </p:extLst>
              </p:nvPr>
            </p:nvGraphicFramePr>
            <p:xfrm>
              <a:off x="4841576" y="1876073"/>
              <a:ext cx="2412000" cy="1008000"/>
            </p:xfrm>
            <a:graphic>
              <a:graphicData uri="http://schemas.openxmlformats.org/drawingml/2006/table">
                <a:tbl>
                  <a:tblPr/>
                  <a:tblGrid>
                    <a:gridCol w="79200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Proporção de</a:t>
                          </a:r>
                          <a:r>
                            <a:rPr lang="pt-BR" sz="11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 </a:t>
                          </a:r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H</a:t>
                          </a:r>
                          <a:r>
                            <a:rPr lang="pt-BR" sz="11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0</a:t>
                          </a:r>
                          <a:r>
                            <a:rPr lang="pt-BR" sz="11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 falsa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pt-BR" sz="1100" b="0" i="1" u="none" strike="noStrike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0" i="1" u="none" strike="noStrike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acc>
                            </m:oMath>
                          </a14:m>
                          <a:r>
                            <a:rPr lang="pt-BR" sz="11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)</a:t>
                          </a:r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n</a:t>
                          </a:r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 = 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n</a:t>
                          </a:r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 = 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n</a:t>
                          </a:r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 = 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H</a:t>
                          </a:r>
                          <a:r>
                            <a:rPr lang="pt-BR" altLang="pt-BR" sz="11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0</a:t>
                          </a:r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: </a:t>
                          </a:r>
                          <a:r>
                            <a:rPr lang="pt-BR" altLang="pt-BR" sz="11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</a:t>
                          </a:r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 = 10</a:t>
                          </a:r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5,2%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4,7%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4,6%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H</a:t>
                          </a:r>
                          <a:r>
                            <a:rPr lang="pt-BR" altLang="pt-BR" sz="11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0</a:t>
                          </a:r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: </a:t>
                          </a:r>
                          <a:r>
                            <a:rPr lang="pt-BR" altLang="pt-BR" sz="11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</a:t>
                          </a:r>
                          <a:r>
                            <a:rPr lang="pt-BR" altLang="pt-BR" sz="110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2</a:t>
                          </a:r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 = 100</a:t>
                          </a:r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4,9%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5,1%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4,5%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ela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0125286"/>
                  </p:ext>
                </p:extLst>
              </p:nvPr>
            </p:nvGraphicFramePr>
            <p:xfrm>
              <a:off x="4841576" y="1876073"/>
              <a:ext cx="2412000" cy="1008000"/>
            </p:xfrm>
            <a:graphic>
              <a:graphicData uri="http://schemas.openxmlformats.org/drawingml/2006/table">
                <a:tbl>
                  <a:tblPr/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49248" t="-2381" r="-752" b="-31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n</a:t>
                          </a:r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 = 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n</a:t>
                          </a:r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 = 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n</a:t>
                          </a:r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 = 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H</a:t>
                          </a:r>
                          <a:r>
                            <a:rPr lang="pt-BR" altLang="pt-BR" sz="11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0</a:t>
                          </a:r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: </a:t>
                          </a:r>
                          <a:r>
                            <a:rPr lang="pt-BR" altLang="pt-BR" sz="11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</a:t>
                          </a:r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 = 10</a:t>
                          </a:r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5,2%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4,7%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4,6%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H</a:t>
                          </a:r>
                          <a:r>
                            <a:rPr lang="pt-BR" altLang="pt-BR" sz="11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0</a:t>
                          </a:r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: </a:t>
                          </a:r>
                          <a:r>
                            <a:rPr lang="pt-BR" altLang="pt-BR" sz="11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</a:t>
                          </a:r>
                          <a:r>
                            <a:rPr lang="pt-BR" altLang="pt-BR" sz="110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2</a:t>
                          </a:r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 = 100</a:t>
                          </a:r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4,9%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5,1%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4,5%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Elipse 32"/>
          <p:cNvSpPr/>
          <p:nvPr/>
        </p:nvSpPr>
        <p:spPr>
          <a:xfrm>
            <a:off x="610473" y="1876428"/>
            <a:ext cx="991444" cy="3854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 107"/>
          <p:cNvSpPr>
            <a:spLocks noChangeArrowheads="1"/>
          </p:cNvSpPr>
          <p:nvPr/>
        </p:nvSpPr>
        <p:spPr bwMode="auto">
          <a:xfrm>
            <a:off x="4758996" y="2924944"/>
            <a:ext cx="30243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63538" indent="-363538" algn="just" eaLnBrk="1" hangingPunct="1">
              <a:spcBef>
                <a:spcPct val="0"/>
              </a:spcBef>
              <a:buFontTx/>
              <a:buNone/>
            </a:pPr>
            <a:r>
              <a:rPr lang="pt-BR" altLang="pt-BR" sz="1200" i="1" dirty="0">
                <a:sym typeface="Symbol"/>
              </a:rPr>
              <a:t></a:t>
            </a:r>
            <a:r>
              <a:rPr lang="pt-BR" altLang="pt-BR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P</a:t>
            </a:r>
            <a:r>
              <a:rPr lang="pt-BR" altLang="pt-BR" sz="1200" dirty="0">
                <a:sym typeface="Symbol"/>
              </a:rPr>
              <a:t>(rejeitar indevidamente </a:t>
            </a:r>
            <a:r>
              <a:rPr lang="pt-BR" altLang="pt-BR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pt-BR" altLang="pt-BR" sz="1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pt-BR" altLang="pt-BR" sz="1200" dirty="0">
                <a:sym typeface="Symbol"/>
              </a:rPr>
              <a:t>) </a:t>
            </a:r>
            <a:r>
              <a:rPr lang="pt-BR" altLang="pt-BR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5%</a:t>
            </a:r>
            <a:endParaRPr lang="pt-BR" alt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07"/>
          <p:cNvSpPr>
            <a:spLocks noChangeArrowheads="1"/>
          </p:cNvSpPr>
          <p:nvPr/>
        </p:nvSpPr>
        <p:spPr bwMode="auto">
          <a:xfrm>
            <a:off x="5781061" y="1556792"/>
            <a:ext cx="12337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63538" indent="-363538" algn="just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Normal</a:t>
            </a:r>
          </a:p>
        </p:txBody>
      </p:sp>
      <p:graphicFrame>
        <p:nvGraphicFramePr>
          <p:cNvPr id="25" name="Tabela 24">
            <a:extLst>
              <a:ext uri="{FF2B5EF4-FFF2-40B4-BE49-F238E27FC236}">
                <a16:creationId xmlns="" xmlns:a16="http://schemas.microsoft.com/office/drawing/2014/main" id="{A036BE94-3BB4-5F39-5A73-84E4BD307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494131"/>
              </p:ext>
            </p:extLst>
          </p:nvPr>
        </p:nvGraphicFramePr>
        <p:xfrm>
          <a:off x="2289399" y="1969577"/>
          <a:ext cx="792000" cy="504000"/>
        </p:xfrm>
        <a:graphic>
          <a:graphicData uri="http://schemas.openxmlformats.org/drawingml/2006/table">
            <a:tbl>
              <a:tblPr/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51042145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pt-BR" altLang="pt-BR" sz="11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</a:t>
                      </a:r>
                      <a:r>
                        <a:rPr lang="pt-BR" alt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 = 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2052469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pt-BR" altLang="pt-BR" sz="11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</a:t>
                      </a:r>
                      <a:r>
                        <a:rPr lang="pt-BR" altLang="pt-BR" sz="11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2</a:t>
                      </a:r>
                      <a:r>
                        <a:rPr lang="pt-BR" alt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 = 100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717900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85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Text Box 65"/>
          <p:cNvSpPr txBox="1">
            <a:spLocks noChangeArrowheads="1"/>
          </p:cNvSpPr>
          <p:nvPr/>
        </p:nvSpPr>
        <p:spPr bwMode="auto">
          <a:xfrm>
            <a:off x="357188" y="6310313"/>
            <a:ext cx="58912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Conclusão (sempre associada a um nível de significância </a:t>
            </a:r>
            <a:r>
              <a:rPr lang="pt-BR" altLang="pt-BR" sz="1600" i="1" dirty="0">
                <a:sym typeface="Symbol" pitchFamily="18" charset="2"/>
              </a:rPr>
              <a:t></a:t>
            </a:r>
            <a:r>
              <a:rPr lang="pt-BR" altLang="pt-BR" sz="1600" dirty="0"/>
              <a:t>)</a:t>
            </a:r>
          </a:p>
        </p:txBody>
      </p:sp>
      <p:sp>
        <p:nvSpPr>
          <p:cNvPr id="88" name="Text Box 65"/>
          <p:cNvSpPr txBox="1">
            <a:spLocks noChangeArrowheads="1"/>
          </p:cNvSpPr>
          <p:nvPr/>
        </p:nvSpPr>
        <p:spPr bwMode="auto">
          <a:xfrm>
            <a:off x="357188" y="6273800"/>
            <a:ext cx="814387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16000" indent="-10160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Conclusão: Aceito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, ou seja, não há razões para discordar que a média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/>
              <a:t> seja de fato 10, adotando-se 5% de significância</a:t>
            </a:r>
          </a:p>
        </p:txBody>
      </p:sp>
      <p:grpSp>
        <p:nvGrpSpPr>
          <p:cNvPr id="7170" name="Group 50"/>
          <p:cNvGrpSpPr>
            <a:grpSpLocks/>
          </p:cNvGrpSpPr>
          <p:nvPr/>
        </p:nvGrpSpPr>
        <p:grpSpPr bwMode="auto">
          <a:xfrm>
            <a:off x="5715000" y="3806825"/>
            <a:ext cx="1449388" cy="366713"/>
            <a:chOff x="3676" y="2946"/>
            <a:chExt cx="913" cy="231"/>
          </a:xfrm>
        </p:grpSpPr>
        <p:sp>
          <p:nvSpPr>
            <p:cNvPr id="7230" name="Text Box 32"/>
            <p:cNvSpPr txBox="1">
              <a:spLocks noChangeArrowheads="1"/>
            </p:cNvSpPr>
            <p:nvPr/>
          </p:nvSpPr>
          <p:spPr bwMode="auto">
            <a:xfrm>
              <a:off x="4283" y="2946"/>
              <a:ext cx="3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i="1">
                  <a:latin typeface="Times New Roman" charset="0"/>
                </a:rPr>
                <a:t>z</a:t>
              </a:r>
              <a:r>
                <a:rPr lang="pt-BR" altLang="pt-BR" sz="1800" i="1" baseline="-25000">
                  <a:latin typeface="Times New Roman" charset="0"/>
                </a:rPr>
                <a:t>crít</a:t>
              </a:r>
            </a:p>
          </p:txBody>
        </p:sp>
        <p:sp>
          <p:nvSpPr>
            <p:cNvPr id="7231" name="Text Box 33"/>
            <p:cNvSpPr txBox="1">
              <a:spLocks noChangeArrowheads="1"/>
            </p:cNvSpPr>
            <p:nvPr/>
          </p:nvSpPr>
          <p:spPr bwMode="auto">
            <a:xfrm>
              <a:off x="3676" y="2946"/>
              <a:ext cx="3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i="1">
                  <a:latin typeface="Times New Roman" charset="0"/>
                </a:rPr>
                <a:t>-z</a:t>
              </a:r>
              <a:r>
                <a:rPr lang="pt-BR" altLang="pt-BR" sz="1800" i="1" baseline="-25000">
                  <a:latin typeface="Times New Roman" charset="0"/>
                </a:rPr>
                <a:t>crít</a:t>
              </a:r>
            </a:p>
          </p:txBody>
        </p:sp>
      </p:grp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 de Hipótese para </a:t>
            </a:r>
            <a:r>
              <a:rPr lang="pt-BR" i="1" dirty="0">
                <a:sym typeface="Symbol" pitchFamily="18" charset="2"/>
              </a:rPr>
              <a:t></a:t>
            </a:r>
            <a:endParaRPr lang="pt-BR" dirty="0"/>
          </a:p>
        </p:txBody>
      </p:sp>
      <p:sp>
        <p:nvSpPr>
          <p:cNvPr id="7172" name="Text Box 51"/>
          <p:cNvSpPr txBox="1">
            <a:spLocks noChangeArrowheads="1"/>
          </p:cNvSpPr>
          <p:nvPr/>
        </p:nvSpPr>
        <p:spPr bwMode="auto">
          <a:xfrm>
            <a:off x="357188" y="2401888"/>
            <a:ext cx="3124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Hipóteses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   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: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sym typeface="Symbol" pitchFamily="18" charset="2"/>
              </a:rPr>
              <a:t>   H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 10</a:t>
            </a:r>
          </a:p>
        </p:txBody>
      </p:sp>
      <p:graphicFrame>
        <p:nvGraphicFramePr>
          <p:cNvPr id="7173" name="Object 53"/>
          <p:cNvGraphicFramePr>
            <a:graphicFrameLocks noChangeAspect="1"/>
          </p:cNvGraphicFramePr>
          <p:nvPr/>
        </p:nvGraphicFramePr>
        <p:xfrm>
          <a:off x="581025" y="3259138"/>
          <a:ext cx="9429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4" imgW="660113" imgH="622030" progId="Equation.DSMT4">
                  <p:embed/>
                </p:oleObj>
              </mc:Choice>
              <mc:Fallback>
                <p:oleObj name="Equation" r:id="rId4" imgW="660113" imgH="62203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3259138"/>
                        <a:ext cx="94297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57"/>
          <p:cNvSpPr txBox="1">
            <a:spLocks noChangeArrowheads="1"/>
          </p:cNvSpPr>
          <p:nvPr/>
        </p:nvSpPr>
        <p:spPr bwMode="auto">
          <a:xfrm>
            <a:off x="357188" y="4062413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é verdadeira, então</a:t>
            </a:r>
          </a:p>
        </p:txBody>
      </p:sp>
      <p:graphicFrame>
        <p:nvGraphicFramePr>
          <p:cNvPr id="7175" name="Object 58"/>
          <p:cNvGraphicFramePr>
            <a:graphicFrameLocks noChangeAspect="1"/>
          </p:cNvGraphicFramePr>
          <p:nvPr/>
        </p:nvGraphicFramePr>
        <p:xfrm>
          <a:off x="571500" y="4349750"/>
          <a:ext cx="17970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6" imgW="1257300" imgH="622300" progId="Equation.DSMT4">
                  <p:embed/>
                </p:oleObj>
              </mc:Choice>
              <mc:Fallback>
                <p:oleObj name="Equation" r:id="rId6" imgW="1257300" imgH="6223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349750"/>
                        <a:ext cx="179705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79"/>
          <p:cNvSpPr txBox="1">
            <a:spLocks noChangeArrowheads="1"/>
          </p:cNvSpPr>
          <p:nvPr/>
        </p:nvSpPr>
        <p:spPr bwMode="auto">
          <a:xfrm>
            <a:off x="1555750" y="2643188"/>
            <a:ext cx="2230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(hipótese nula)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(hipótese alternativa)</a:t>
            </a:r>
          </a:p>
        </p:txBody>
      </p:sp>
      <p:graphicFrame>
        <p:nvGraphicFramePr>
          <p:cNvPr id="7177" name="Object 83"/>
          <p:cNvGraphicFramePr>
            <a:graphicFrameLocks noChangeAspect="1"/>
          </p:cNvGraphicFramePr>
          <p:nvPr/>
        </p:nvGraphicFramePr>
        <p:xfrm>
          <a:off x="1552575" y="3430588"/>
          <a:ext cx="8350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8" imgW="583947" imgH="203112" progId="Equation.DSMT4">
                  <p:embed/>
                </p:oleObj>
              </mc:Choice>
              <mc:Fallback>
                <p:oleObj name="Equation" r:id="rId8" imgW="583947" imgH="203112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3430588"/>
                        <a:ext cx="8350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8" name="Picture 2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6" t="9618" r="18376" b="11877"/>
          <a:stretch>
            <a:fillRect/>
          </a:stretch>
        </p:blipFill>
        <p:spPr bwMode="auto">
          <a:xfrm>
            <a:off x="4924425" y="2206625"/>
            <a:ext cx="3033713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9" name="Text Box 25"/>
          <p:cNvSpPr txBox="1">
            <a:spLocks noChangeArrowheads="1"/>
          </p:cNvSpPr>
          <p:nvPr/>
        </p:nvSpPr>
        <p:spPr bwMode="auto">
          <a:xfrm>
            <a:off x="4876800" y="3835400"/>
            <a:ext cx="423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Times New Roman" charset="0"/>
              </a:rPr>
              <a:t>-</a:t>
            </a:r>
            <a:r>
              <a:rPr lang="pt-BR" altLang="pt-BR" sz="1800">
                <a:latin typeface="Times New Roman" charset="0"/>
                <a:sym typeface="Symbol" pitchFamily="18" charset="2"/>
              </a:rPr>
              <a:t></a:t>
            </a:r>
            <a:endParaRPr lang="pt-BR" altLang="pt-BR" sz="1800">
              <a:latin typeface="Times New Roman" charset="0"/>
            </a:endParaRPr>
          </a:p>
        </p:txBody>
      </p:sp>
      <p:sp>
        <p:nvSpPr>
          <p:cNvPr id="7180" name="Text Box 26"/>
          <p:cNvSpPr txBox="1">
            <a:spLocks noChangeArrowheads="1"/>
          </p:cNvSpPr>
          <p:nvPr/>
        </p:nvSpPr>
        <p:spPr bwMode="auto">
          <a:xfrm>
            <a:off x="7620000" y="3836988"/>
            <a:ext cx="474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Times New Roman" charset="0"/>
              </a:rPr>
              <a:t>+</a:t>
            </a:r>
            <a:r>
              <a:rPr lang="pt-BR" altLang="pt-BR" sz="1800">
                <a:latin typeface="Times New Roman" charset="0"/>
                <a:sym typeface="Symbol" pitchFamily="18" charset="2"/>
              </a:rPr>
              <a:t></a:t>
            </a:r>
            <a:endParaRPr lang="pt-BR" altLang="pt-BR" sz="1800">
              <a:latin typeface="Times New Roman" charset="0"/>
            </a:endParaRPr>
          </a:p>
        </p:txBody>
      </p:sp>
      <p:sp>
        <p:nvSpPr>
          <p:cNvPr id="7181" name="Line 28"/>
          <p:cNvSpPr>
            <a:spLocks noChangeShapeType="1"/>
          </p:cNvSpPr>
          <p:nvPr/>
        </p:nvSpPr>
        <p:spPr bwMode="auto">
          <a:xfrm>
            <a:off x="4921250" y="3894138"/>
            <a:ext cx="305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82" name="Line 29"/>
          <p:cNvSpPr>
            <a:spLocks noChangeShapeType="1"/>
          </p:cNvSpPr>
          <p:nvPr/>
        </p:nvSpPr>
        <p:spPr bwMode="auto">
          <a:xfrm flipH="1">
            <a:off x="6778625" y="2325688"/>
            <a:ext cx="179388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7183" name="Object 30"/>
          <p:cNvGraphicFramePr>
            <a:graphicFrameLocks noChangeAspect="1"/>
          </p:cNvGraphicFramePr>
          <p:nvPr/>
        </p:nvGraphicFramePr>
        <p:xfrm>
          <a:off x="6958013" y="2146300"/>
          <a:ext cx="512762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11" imgW="457002" imgH="203112" progId="Equation.DSMT4">
                  <p:embed/>
                </p:oleObj>
              </mc:Choice>
              <mc:Fallback>
                <p:oleObj name="Equation" r:id="rId11" imgW="457002" imgH="203112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013" y="2146300"/>
                        <a:ext cx="512762" cy="227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Freeform 31"/>
          <p:cNvSpPr>
            <a:spLocks/>
          </p:cNvSpPr>
          <p:nvPr/>
        </p:nvSpPr>
        <p:spPr bwMode="auto">
          <a:xfrm>
            <a:off x="5997575" y="2260600"/>
            <a:ext cx="930275" cy="1628775"/>
          </a:xfrm>
          <a:custGeom>
            <a:avLst/>
            <a:gdLst>
              <a:gd name="T0" fmla="*/ 0 w 440"/>
              <a:gd name="T1" fmla="*/ 2147483647 h 771"/>
              <a:gd name="T2" fmla="*/ 2147483647 w 440"/>
              <a:gd name="T3" fmla="*/ 2147483647 h 771"/>
              <a:gd name="T4" fmla="*/ 2147483647 w 440"/>
              <a:gd name="T5" fmla="*/ 2147483647 h 771"/>
              <a:gd name="T6" fmla="*/ 2147483647 w 440"/>
              <a:gd name="T7" fmla="*/ 2147483647 h 771"/>
              <a:gd name="T8" fmla="*/ 2147483647 w 440"/>
              <a:gd name="T9" fmla="*/ 2147483647 h 771"/>
              <a:gd name="T10" fmla="*/ 2147483647 w 440"/>
              <a:gd name="T11" fmla="*/ 2147483647 h 771"/>
              <a:gd name="T12" fmla="*/ 2147483647 w 440"/>
              <a:gd name="T13" fmla="*/ 2147483647 h 771"/>
              <a:gd name="T14" fmla="*/ 2147483647 w 440"/>
              <a:gd name="T15" fmla="*/ 2147483647 h 771"/>
              <a:gd name="T16" fmla="*/ 2147483647 w 440"/>
              <a:gd name="T17" fmla="*/ 2147483647 h 771"/>
              <a:gd name="T18" fmla="*/ 2147483647 w 440"/>
              <a:gd name="T19" fmla="*/ 2147483647 h 771"/>
              <a:gd name="T20" fmla="*/ 2147483647 w 440"/>
              <a:gd name="T21" fmla="*/ 0 h 771"/>
              <a:gd name="T22" fmla="*/ 2147483647 w 440"/>
              <a:gd name="T23" fmla="*/ 0 h 771"/>
              <a:gd name="T24" fmla="*/ 2147483647 w 440"/>
              <a:gd name="T25" fmla="*/ 2147483647 h 771"/>
              <a:gd name="T26" fmla="*/ 2147483647 w 440"/>
              <a:gd name="T27" fmla="*/ 2147483647 h 771"/>
              <a:gd name="T28" fmla="*/ 2147483647 w 440"/>
              <a:gd name="T29" fmla="*/ 2147483647 h 771"/>
              <a:gd name="T30" fmla="*/ 2147483647 w 440"/>
              <a:gd name="T31" fmla="*/ 2147483647 h 771"/>
              <a:gd name="T32" fmla="*/ 2147483647 w 440"/>
              <a:gd name="T33" fmla="*/ 2147483647 h 771"/>
              <a:gd name="T34" fmla="*/ 2147483647 w 440"/>
              <a:gd name="T35" fmla="*/ 2147483647 h 771"/>
              <a:gd name="T36" fmla="*/ 2147483647 w 440"/>
              <a:gd name="T37" fmla="*/ 2147483647 h 771"/>
              <a:gd name="T38" fmla="*/ 2147483647 w 440"/>
              <a:gd name="T39" fmla="*/ 2147483647 h 771"/>
              <a:gd name="T40" fmla="*/ 2147483647 w 440"/>
              <a:gd name="T41" fmla="*/ 2147483647 h 771"/>
              <a:gd name="T42" fmla="*/ 2147483647 w 440"/>
              <a:gd name="T43" fmla="*/ 2147483647 h 771"/>
              <a:gd name="T44" fmla="*/ 2147483647 w 440"/>
              <a:gd name="T45" fmla="*/ 2147483647 h 771"/>
              <a:gd name="T46" fmla="*/ 0 w 440"/>
              <a:gd name="T47" fmla="*/ 2147483647 h 771"/>
              <a:gd name="T48" fmla="*/ 0 w 440"/>
              <a:gd name="T49" fmla="*/ 2147483647 h 77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40"/>
              <a:gd name="T76" fmla="*/ 0 h 771"/>
              <a:gd name="T77" fmla="*/ 440 w 440"/>
              <a:gd name="T78" fmla="*/ 771 h 77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40" h="771">
                <a:moveTo>
                  <a:pt x="0" y="406"/>
                </a:moveTo>
                <a:lnTo>
                  <a:pt x="22" y="353"/>
                </a:lnTo>
                <a:lnTo>
                  <a:pt x="41" y="298"/>
                </a:lnTo>
                <a:lnTo>
                  <a:pt x="63" y="240"/>
                </a:lnTo>
                <a:lnTo>
                  <a:pt x="89" y="180"/>
                </a:lnTo>
                <a:lnTo>
                  <a:pt x="111" y="130"/>
                </a:lnTo>
                <a:lnTo>
                  <a:pt x="132" y="82"/>
                </a:lnTo>
                <a:lnTo>
                  <a:pt x="156" y="44"/>
                </a:lnTo>
                <a:lnTo>
                  <a:pt x="176" y="20"/>
                </a:lnTo>
                <a:lnTo>
                  <a:pt x="200" y="3"/>
                </a:lnTo>
                <a:lnTo>
                  <a:pt x="216" y="0"/>
                </a:lnTo>
                <a:lnTo>
                  <a:pt x="236" y="0"/>
                </a:lnTo>
                <a:lnTo>
                  <a:pt x="252" y="12"/>
                </a:lnTo>
                <a:lnTo>
                  <a:pt x="276" y="34"/>
                </a:lnTo>
                <a:lnTo>
                  <a:pt x="303" y="72"/>
                </a:lnTo>
                <a:lnTo>
                  <a:pt x="324" y="123"/>
                </a:lnTo>
                <a:lnTo>
                  <a:pt x="346" y="173"/>
                </a:lnTo>
                <a:lnTo>
                  <a:pt x="375" y="243"/>
                </a:lnTo>
                <a:lnTo>
                  <a:pt x="396" y="298"/>
                </a:lnTo>
                <a:lnTo>
                  <a:pt x="420" y="348"/>
                </a:lnTo>
                <a:lnTo>
                  <a:pt x="432" y="382"/>
                </a:lnTo>
                <a:lnTo>
                  <a:pt x="440" y="404"/>
                </a:lnTo>
                <a:lnTo>
                  <a:pt x="440" y="771"/>
                </a:lnTo>
                <a:lnTo>
                  <a:pt x="0" y="771"/>
                </a:lnTo>
                <a:lnTo>
                  <a:pt x="0" y="406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5" name="Grupo 65"/>
          <p:cNvGrpSpPr>
            <a:grpSpLocks/>
          </p:cNvGrpSpPr>
          <p:nvPr/>
        </p:nvGrpSpPr>
        <p:grpSpPr bwMode="auto">
          <a:xfrm>
            <a:off x="5643563" y="3851276"/>
            <a:ext cx="1627187" cy="338138"/>
            <a:chOff x="5643570" y="3851289"/>
            <a:chExt cx="1626474" cy="338138"/>
          </a:xfrm>
        </p:grpSpPr>
        <p:sp>
          <p:nvSpPr>
            <p:cNvPr id="7226" name="Retângulo 64"/>
            <p:cNvSpPr>
              <a:spLocks noChangeArrowheads="1"/>
            </p:cNvSpPr>
            <p:nvPr/>
          </p:nvSpPr>
          <p:spPr bwMode="auto">
            <a:xfrm>
              <a:off x="5643570" y="3929066"/>
              <a:ext cx="1626474" cy="21395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pSp>
          <p:nvGrpSpPr>
            <p:cNvPr id="7227" name="Group 50"/>
            <p:cNvGrpSpPr>
              <a:grpSpLocks/>
            </p:cNvGrpSpPr>
            <p:nvPr/>
          </p:nvGrpSpPr>
          <p:grpSpPr bwMode="auto">
            <a:xfrm>
              <a:off x="5670547" y="3851289"/>
              <a:ext cx="1506538" cy="338138"/>
              <a:chOff x="3572" y="2946"/>
              <a:chExt cx="949" cy="213"/>
            </a:xfrm>
          </p:grpSpPr>
          <p:sp>
            <p:nvSpPr>
              <p:cNvPr id="7228" name="Text Box 32"/>
              <p:cNvSpPr txBox="1">
                <a:spLocks noChangeArrowheads="1"/>
              </p:cNvSpPr>
              <p:nvPr/>
            </p:nvSpPr>
            <p:spPr bwMode="auto">
              <a:xfrm>
                <a:off x="4179" y="2946"/>
                <a:ext cx="34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1,96</a:t>
                </a:r>
                <a:endParaRPr lang="pt-BR" altLang="pt-BR" sz="1600" baseline="-25000" dirty="0">
                  <a:latin typeface="Times New Roman" charset="0"/>
                </a:endParaRPr>
              </a:p>
            </p:txBody>
          </p:sp>
          <p:sp>
            <p:nvSpPr>
              <p:cNvPr id="7229" name="Text Box 33"/>
              <p:cNvSpPr txBox="1">
                <a:spLocks noChangeArrowheads="1"/>
              </p:cNvSpPr>
              <p:nvPr/>
            </p:nvSpPr>
            <p:spPr bwMode="auto">
              <a:xfrm>
                <a:off x="3572" y="2946"/>
                <a:ext cx="38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-1,96</a:t>
                </a:r>
                <a:endParaRPr lang="pt-BR" altLang="pt-BR" sz="1600" baseline="-25000" dirty="0">
                  <a:latin typeface="Times New Roman" charset="0"/>
                </a:endParaRPr>
              </a:p>
            </p:txBody>
          </p:sp>
        </p:grpSp>
      </p:grpSp>
      <p:sp>
        <p:nvSpPr>
          <p:cNvPr id="7186" name="Line 35"/>
          <p:cNvSpPr>
            <a:spLocks noChangeShapeType="1"/>
          </p:cNvSpPr>
          <p:nvPr/>
        </p:nvSpPr>
        <p:spPr bwMode="auto">
          <a:xfrm flipV="1">
            <a:off x="7137400" y="3394075"/>
            <a:ext cx="239713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7187" name="Object 40"/>
          <p:cNvGraphicFramePr>
            <a:graphicFrameLocks noChangeAspect="1"/>
          </p:cNvGraphicFramePr>
          <p:nvPr/>
        </p:nvGraphicFramePr>
        <p:xfrm>
          <a:off x="6278563" y="3221038"/>
          <a:ext cx="384175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13" imgW="342603" imgH="177646" progId="Equation.DSMT4">
                  <p:embed/>
                </p:oleObj>
              </mc:Choice>
              <mc:Fallback>
                <p:oleObj name="Equation" r:id="rId13" imgW="342603" imgH="177646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3221038"/>
                        <a:ext cx="384175" cy="19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8" name="Group 54"/>
          <p:cNvGrpSpPr>
            <a:grpSpLocks/>
          </p:cNvGrpSpPr>
          <p:nvPr/>
        </p:nvGrpSpPr>
        <p:grpSpPr bwMode="auto">
          <a:xfrm>
            <a:off x="5934075" y="4167188"/>
            <a:ext cx="1077913" cy="722312"/>
            <a:chOff x="1508" y="3264"/>
            <a:chExt cx="679" cy="455"/>
          </a:xfrm>
        </p:grpSpPr>
        <p:sp>
          <p:nvSpPr>
            <p:cNvPr id="7224" name="AutoShape 52"/>
            <p:cNvSpPr>
              <a:spLocks/>
            </p:cNvSpPr>
            <p:nvPr/>
          </p:nvSpPr>
          <p:spPr bwMode="auto">
            <a:xfrm rot="5400000">
              <a:off x="1800" y="3000"/>
              <a:ext cx="96" cy="624"/>
            </a:xfrm>
            <a:prstGeom prst="righ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7225" name="Text Box 53"/>
            <p:cNvSpPr txBox="1">
              <a:spLocks noChangeArrowheads="1"/>
            </p:cNvSpPr>
            <p:nvPr/>
          </p:nvSpPr>
          <p:spPr bwMode="auto">
            <a:xfrm>
              <a:off x="1508" y="3353"/>
              <a:ext cx="67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aceitação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de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/>
                <a:t> </a:t>
              </a:r>
            </a:p>
          </p:txBody>
        </p:sp>
      </p:grpSp>
      <p:grpSp>
        <p:nvGrpSpPr>
          <p:cNvPr id="7189" name="Group 61"/>
          <p:cNvGrpSpPr>
            <a:grpSpLocks/>
          </p:cNvGrpSpPr>
          <p:nvPr/>
        </p:nvGrpSpPr>
        <p:grpSpPr bwMode="auto">
          <a:xfrm>
            <a:off x="4975225" y="4167188"/>
            <a:ext cx="2992438" cy="722312"/>
            <a:chOff x="3140" y="3145"/>
            <a:chExt cx="1885" cy="455"/>
          </a:xfrm>
        </p:grpSpPr>
        <p:grpSp>
          <p:nvGrpSpPr>
            <p:cNvPr id="7218" name="Group 55"/>
            <p:cNvGrpSpPr>
              <a:grpSpLocks/>
            </p:cNvGrpSpPr>
            <p:nvPr/>
          </p:nvGrpSpPr>
          <p:grpSpPr bwMode="auto">
            <a:xfrm>
              <a:off x="3140" y="3145"/>
              <a:ext cx="624" cy="455"/>
              <a:chOff x="1536" y="3264"/>
              <a:chExt cx="624" cy="455"/>
            </a:xfrm>
          </p:grpSpPr>
          <p:sp>
            <p:nvSpPr>
              <p:cNvPr id="7222" name="AutoShape 56"/>
              <p:cNvSpPr>
                <a:spLocks/>
              </p:cNvSpPr>
              <p:nvPr/>
            </p:nvSpPr>
            <p:spPr bwMode="auto">
              <a:xfrm rot="5400000">
                <a:off x="1800" y="3000"/>
                <a:ext cx="96" cy="624"/>
              </a:xfrm>
              <a:prstGeom prst="rightBrace">
                <a:avLst>
                  <a:gd name="adj1" fmla="val 541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7223" name="Text Box 57"/>
              <p:cNvSpPr txBox="1">
                <a:spLocks noChangeArrowheads="1"/>
              </p:cNvSpPr>
              <p:nvPr/>
            </p:nvSpPr>
            <p:spPr bwMode="auto">
              <a:xfrm>
                <a:off x="1545" y="3353"/>
                <a:ext cx="605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rejeição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de </a:t>
                </a:r>
                <a:r>
                  <a:rPr lang="pt-BR" altLang="pt-BR" sz="1600">
                    <a:latin typeface="Times New Roman" charset="0"/>
                  </a:rPr>
                  <a:t>H</a:t>
                </a:r>
                <a:r>
                  <a:rPr lang="pt-BR" altLang="pt-BR" sz="1600" baseline="-25000">
                    <a:latin typeface="Times New Roman" charset="0"/>
                  </a:rPr>
                  <a:t>0</a:t>
                </a:r>
                <a:r>
                  <a:rPr lang="pt-BR" altLang="pt-BR" sz="1600"/>
                  <a:t> </a:t>
                </a:r>
              </a:p>
            </p:txBody>
          </p:sp>
        </p:grpSp>
        <p:grpSp>
          <p:nvGrpSpPr>
            <p:cNvPr id="7219" name="Group 58"/>
            <p:cNvGrpSpPr>
              <a:grpSpLocks/>
            </p:cNvGrpSpPr>
            <p:nvPr/>
          </p:nvGrpSpPr>
          <p:grpSpPr bwMode="auto">
            <a:xfrm>
              <a:off x="4401" y="3145"/>
              <a:ext cx="624" cy="455"/>
              <a:chOff x="1536" y="3264"/>
              <a:chExt cx="624" cy="455"/>
            </a:xfrm>
          </p:grpSpPr>
          <p:sp>
            <p:nvSpPr>
              <p:cNvPr id="7220" name="AutoShape 59"/>
              <p:cNvSpPr>
                <a:spLocks/>
              </p:cNvSpPr>
              <p:nvPr/>
            </p:nvSpPr>
            <p:spPr bwMode="auto">
              <a:xfrm rot="5400000">
                <a:off x="1800" y="3000"/>
                <a:ext cx="96" cy="624"/>
              </a:xfrm>
              <a:prstGeom prst="rightBrace">
                <a:avLst>
                  <a:gd name="adj1" fmla="val 541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7221" name="Text Box 60"/>
              <p:cNvSpPr txBox="1">
                <a:spLocks noChangeArrowheads="1"/>
              </p:cNvSpPr>
              <p:nvPr/>
            </p:nvSpPr>
            <p:spPr bwMode="auto">
              <a:xfrm>
                <a:off x="1545" y="3353"/>
                <a:ext cx="605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rejeição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de </a:t>
                </a:r>
                <a:r>
                  <a:rPr lang="pt-BR" altLang="pt-BR" sz="1600">
                    <a:latin typeface="Times New Roman" charset="0"/>
                  </a:rPr>
                  <a:t>H</a:t>
                </a:r>
                <a:r>
                  <a:rPr lang="pt-BR" altLang="pt-BR" sz="1600" baseline="-25000">
                    <a:latin typeface="Times New Roman" charset="0"/>
                  </a:rPr>
                  <a:t>0</a:t>
                </a:r>
                <a:r>
                  <a:rPr lang="pt-BR" altLang="pt-BR" sz="1600"/>
                  <a:t> </a:t>
                </a:r>
              </a:p>
            </p:txBody>
          </p:sp>
        </p:grpSp>
      </p:grpSp>
      <p:sp>
        <p:nvSpPr>
          <p:cNvPr id="7190" name="Text Box 62"/>
          <p:cNvSpPr txBox="1">
            <a:spLocks noChangeArrowheads="1"/>
          </p:cNvSpPr>
          <p:nvPr/>
        </p:nvSpPr>
        <p:spPr bwMode="auto">
          <a:xfrm>
            <a:off x="357188" y="5286375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Região Crítica:</a:t>
            </a:r>
          </a:p>
        </p:txBody>
      </p:sp>
      <p:sp>
        <p:nvSpPr>
          <p:cNvPr id="7191" name="Text Box 64"/>
          <p:cNvSpPr txBox="1">
            <a:spLocks noChangeArrowheads="1"/>
          </p:cNvSpPr>
          <p:nvPr/>
        </p:nvSpPr>
        <p:spPr bwMode="auto">
          <a:xfrm>
            <a:off x="766763" y="5622925"/>
            <a:ext cx="5305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/>
              <a:t>aceito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se </a:t>
            </a:r>
            <a:r>
              <a:rPr lang="pt-BR" altLang="pt-BR" sz="1600">
                <a:latin typeface="Times New Roman" charset="0"/>
              </a:rPr>
              <a:t>–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 i="1" baseline="-25000">
                <a:latin typeface="Times New Roman" charset="0"/>
              </a:rPr>
              <a:t>crít</a:t>
            </a:r>
            <a:r>
              <a:rPr lang="pt-BR" altLang="pt-BR" sz="1600">
                <a:latin typeface="Times New Roman" charset="0"/>
              </a:rPr>
              <a:t> &lt; 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>
                <a:latin typeface="Times New Roman" charset="0"/>
              </a:rPr>
              <a:t> &lt; 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 i="1" baseline="-25000">
                <a:latin typeface="Times New Roman" charset="0"/>
              </a:rPr>
              <a:t>crít</a:t>
            </a:r>
            <a:r>
              <a:rPr lang="pt-BR" altLang="pt-BR" sz="1600"/>
              <a:t>    </a:t>
            </a:r>
            <a:r>
              <a:rPr lang="pt-BR" altLang="pt-BR" sz="1600">
                <a:sym typeface="Symbol" pitchFamily="18" charset="2"/>
              </a:rPr>
              <a:t> </a:t>
            </a:r>
            <a:r>
              <a:rPr lang="pt-BR" altLang="pt-BR" sz="1600" i="1">
                <a:latin typeface="Times New Roman" charset="0"/>
                <a:sym typeface="Symbol" pitchFamily="18" charset="2"/>
              </a:rPr>
              <a:t>P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(</a:t>
            </a:r>
            <a:r>
              <a:rPr lang="pt-BR" altLang="pt-BR" sz="1600">
                <a:latin typeface="Times New Roman" charset="0"/>
              </a:rPr>
              <a:t>–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 i="1" baseline="-25000">
                <a:latin typeface="Times New Roman" charset="0"/>
              </a:rPr>
              <a:t>crít</a:t>
            </a:r>
            <a:r>
              <a:rPr lang="pt-BR" altLang="pt-BR" sz="1600">
                <a:latin typeface="Times New Roman" charset="0"/>
              </a:rPr>
              <a:t> &lt; 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>
                <a:latin typeface="Times New Roman" charset="0"/>
              </a:rPr>
              <a:t> &lt; 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 i="1" baseline="-25000">
                <a:latin typeface="Times New Roman" charset="0"/>
              </a:rPr>
              <a:t>crít</a:t>
            </a:r>
            <a:r>
              <a:rPr lang="pt-BR" altLang="pt-BR" sz="1600">
                <a:latin typeface="Times New Roman" charset="0"/>
              </a:rPr>
              <a:t>) = 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1 -</a:t>
            </a:r>
            <a:r>
              <a:rPr lang="pt-BR" altLang="pt-BR" sz="1600"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</a:t>
            </a:r>
            <a:endParaRPr lang="pt-BR" altLang="pt-BR" sz="1600" i="1" baseline="-25000">
              <a:latin typeface="Times New Roman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1600"/>
              <a:t>rejeito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caso contrário    </a:t>
            </a:r>
            <a:r>
              <a:rPr lang="pt-BR" altLang="pt-BR" sz="1600">
                <a:sym typeface="Symbol" pitchFamily="18" charset="2"/>
              </a:rPr>
              <a:t> </a:t>
            </a:r>
            <a:r>
              <a:rPr lang="pt-BR" altLang="pt-BR" sz="1600" i="1">
                <a:latin typeface="Times New Roman" charset="0"/>
                <a:sym typeface="Symbol" pitchFamily="18" charset="2"/>
              </a:rPr>
              <a:t>P</a:t>
            </a:r>
            <a:r>
              <a:rPr lang="pt-BR" altLang="pt-BR" sz="1600">
                <a:latin typeface="Times New Roman" charset="0"/>
              </a:rPr>
              <a:t>(|</a:t>
            </a:r>
            <a:r>
              <a:rPr lang="pt-BR" altLang="pt-BR" sz="1600" i="1">
                <a:latin typeface="Times New Roman" charset="0"/>
              </a:rPr>
              <a:t>z|</a:t>
            </a:r>
            <a:r>
              <a:rPr lang="pt-BR" altLang="pt-BR" sz="1600">
                <a:latin typeface="Times New Roman" charset="0"/>
              </a:rPr>
              <a:t> &gt; 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 i="1" baseline="-25000">
                <a:latin typeface="Times New Roman" charset="0"/>
              </a:rPr>
              <a:t>crít</a:t>
            </a:r>
            <a:r>
              <a:rPr lang="pt-BR" altLang="pt-BR" sz="1600">
                <a:latin typeface="Times New Roman" charset="0"/>
              </a:rPr>
              <a:t>) = </a:t>
            </a:r>
            <a:r>
              <a:rPr lang="pt-BR" altLang="pt-BR" sz="1600" i="1">
                <a:sym typeface="Symbol" pitchFamily="18" charset="2"/>
              </a:rPr>
              <a:t></a:t>
            </a:r>
          </a:p>
        </p:txBody>
      </p:sp>
      <p:grpSp>
        <p:nvGrpSpPr>
          <p:cNvPr id="7193" name="Group 3"/>
          <p:cNvGrpSpPr>
            <a:grpSpLocks/>
          </p:cNvGrpSpPr>
          <p:nvPr/>
        </p:nvGrpSpPr>
        <p:grpSpPr bwMode="auto">
          <a:xfrm>
            <a:off x="250825" y="1511300"/>
            <a:ext cx="8664575" cy="831850"/>
            <a:chOff x="158" y="952"/>
            <a:chExt cx="5458" cy="524"/>
          </a:xfrm>
        </p:grpSpPr>
        <p:graphicFrame>
          <p:nvGraphicFramePr>
            <p:cNvPr id="7216" name="Object 5"/>
            <p:cNvGraphicFramePr>
              <a:graphicFrameLocks noChangeAspect="1"/>
            </p:cNvGraphicFramePr>
            <p:nvPr/>
          </p:nvGraphicFramePr>
          <p:xfrm>
            <a:off x="4700" y="952"/>
            <a:ext cx="160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7" name="Equation" r:id="rId15" imgW="177646" imgH="190335" progId="Equation.DSMT4">
                    <p:embed/>
                  </p:oleObj>
                </mc:Choice>
                <mc:Fallback>
                  <p:oleObj name="Equation" r:id="rId15" imgW="177646" imgH="19033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" y="952"/>
                          <a:ext cx="160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7" name="Text Box 4"/>
            <p:cNvSpPr txBox="1">
              <a:spLocks noChangeArrowheads="1"/>
            </p:cNvSpPr>
            <p:nvPr/>
          </p:nvSpPr>
          <p:spPr bwMode="auto">
            <a:xfrm>
              <a:off x="158" y="953"/>
              <a:ext cx="545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5763" indent="-385763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pt-BR" altLang="pt-BR" sz="1600" dirty="0"/>
                <a:t>Uma amostra de 25 valores foi selecionada, chegando a uma média amostral     igual a 11,3. Poderia esta média amostral ter sido obtida de uma população com média </a:t>
              </a:r>
              <a:r>
                <a:rPr lang="pt-BR" altLang="pt-BR" sz="1600" i="1" dirty="0">
                  <a:sym typeface="Symbol" pitchFamily="18" charset="2"/>
                </a:rPr>
                <a:t></a:t>
              </a:r>
              <a:r>
                <a:rPr lang="pt-BR" altLang="pt-BR" sz="1600" dirty="0">
                  <a:sym typeface="Symbol" pitchFamily="18" charset="2"/>
                </a:rPr>
                <a:t> </a:t>
              </a:r>
              <a:r>
                <a:rPr lang="pt-BR" altLang="pt-BR" sz="1600" dirty="0">
                  <a:latin typeface="Times New Roman" charset="0"/>
                  <a:cs typeface="Times New Roman" charset="0"/>
                  <a:sym typeface="Symbol" pitchFamily="18" charset="2"/>
                </a:rPr>
                <a:t>= 10</a:t>
              </a:r>
              <a:r>
                <a:rPr lang="pt-BR" altLang="pt-BR" sz="1600" dirty="0"/>
                <a:t>? Por simplificação, consideremos que </a:t>
              </a:r>
              <a:r>
                <a:rPr lang="pt-BR" altLang="pt-BR" sz="1600" i="1" dirty="0">
                  <a:latin typeface="Symbol" pitchFamily="18" charset="2"/>
                </a:rPr>
                <a:t>s</a:t>
              </a:r>
              <a:r>
                <a:rPr lang="pt-BR" altLang="pt-BR" sz="1600" baseline="30000" dirty="0">
                  <a:latin typeface="Times New Roman" charset="0"/>
                </a:rPr>
                <a:t>2</a:t>
              </a:r>
              <a:r>
                <a:rPr lang="pt-BR" altLang="pt-BR" sz="1600" dirty="0"/>
                <a:t> = </a:t>
              </a:r>
              <a:r>
                <a:rPr lang="pt-BR" altLang="pt-BR" sz="1600" dirty="0">
                  <a:latin typeface="Times New Roman" charset="0"/>
                </a:rPr>
                <a:t>16</a:t>
              </a:r>
              <a:r>
                <a:rPr lang="pt-BR" altLang="pt-BR" sz="1600" dirty="0"/>
                <a:t>. Adote </a:t>
              </a:r>
              <a:r>
                <a:rPr lang="pt-BR" altLang="pt-BR" sz="1600" i="1" dirty="0">
                  <a:sym typeface="Symbol"/>
                </a:rPr>
                <a:t></a:t>
              </a:r>
              <a:r>
                <a:rPr lang="pt-BR" altLang="pt-BR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= </a:t>
              </a:r>
              <a:r>
                <a:rPr lang="pt-BR" alt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5%</a:t>
              </a:r>
              <a:r>
                <a:rPr lang="pt-BR" altLang="pt-BR" sz="1600" dirty="0"/>
                <a:t>.</a:t>
              </a:r>
            </a:p>
          </p:txBody>
        </p:sp>
      </p:grpSp>
      <p:sp>
        <p:nvSpPr>
          <p:cNvPr id="7194" name="Text Box 27"/>
          <p:cNvSpPr txBox="1">
            <a:spLocks noChangeArrowheads="1"/>
          </p:cNvSpPr>
          <p:nvPr/>
        </p:nvSpPr>
        <p:spPr bwMode="auto">
          <a:xfrm>
            <a:off x="6335713" y="39338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Times New Roman" charset="0"/>
              </a:rPr>
              <a:t>0</a:t>
            </a:r>
          </a:p>
        </p:txBody>
      </p:sp>
      <p:sp>
        <p:nvSpPr>
          <p:cNvPr id="79" name="CaixaDeTexto 78"/>
          <p:cNvSpPr txBox="1">
            <a:spLocks noChangeArrowheads="1"/>
          </p:cNvSpPr>
          <p:nvPr/>
        </p:nvSpPr>
        <p:spPr bwMode="auto">
          <a:xfrm>
            <a:off x="6248400" y="3143250"/>
            <a:ext cx="560388" cy="3381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600">
                <a:latin typeface="Times New Roman" charset="0"/>
                <a:cs typeface="Times New Roman" charset="0"/>
              </a:rPr>
              <a:t>95%</a:t>
            </a:r>
            <a:endParaRPr lang="pt-BR" altLang="pt-BR" sz="1600">
              <a:latin typeface="Times New Roman" charset="0"/>
              <a:cs typeface="Times New Roman" charset="0"/>
            </a:endParaRPr>
          </a:p>
        </p:txBody>
      </p:sp>
      <p:sp>
        <p:nvSpPr>
          <p:cNvPr id="7196" name="Line 38"/>
          <p:cNvSpPr>
            <a:spLocks noChangeShapeType="1"/>
          </p:cNvSpPr>
          <p:nvPr/>
        </p:nvSpPr>
        <p:spPr bwMode="auto">
          <a:xfrm flipH="1" flipV="1">
            <a:off x="5580063" y="3381375"/>
            <a:ext cx="239712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7197" name="Grupo 63"/>
          <p:cNvGrpSpPr>
            <a:grpSpLocks/>
          </p:cNvGrpSpPr>
          <p:nvPr/>
        </p:nvGrpSpPr>
        <p:grpSpPr bwMode="auto">
          <a:xfrm>
            <a:off x="5381625" y="3095625"/>
            <a:ext cx="2236788" cy="450850"/>
            <a:chOff x="5381625" y="3095625"/>
            <a:chExt cx="2236788" cy="450850"/>
          </a:xfrm>
        </p:grpSpPr>
        <p:graphicFrame>
          <p:nvGraphicFramePr>
            <p:cNvPr id="7214" name="Object 36"/>
            <p:cNvGraphicFramePr>
              <a:graphicFrameLocks noChangeAspect="1"/>
            </p:cNvGraphicFramePr>
            <p:nvPr/>
          </p:nvGraphicFramePr>
          <p:xfrm>
            <a:off x="7418388" y="3108325"/>
            <a:ext cx="200025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8" name="Equation" r:id="rId17" imgW="177646" imgH="393359" progId="Equation.DSMT4">
                    <p:embed/>
                  </p:oleObj>
                </mc:Choice>
                <mc:Fallback>
                  <p:oleObj name="Equation" r:id="rId17" imgW="177646" imgH="393359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8388" y="3108325"/>
                          <a:ext cx="200025" cy="438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5" name="Object 39"/>
            <p:cNvGraphicFramePr>
              <a:graphicFrameLocks noChangeAspect="1"/>
            </p:cNvGraphicFramePr>
            <p:nvPr/>
          </p:nvGraphicFramePr>
          <p:xfrm>
            <a:off x="5381625" y="3095625"/>
            <a:ext cx="200025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9" name="Equation" r:id="rId19" imgW="177646" imgH="393359" progId="Equation.DSMT4">
                    <p:embed/>
                  </p:oleObj>
                </mc:Choice>
                <mc:Fallback>
                  <p:oleObj name="Equation" r:id="rId19" imgW="177646" imgH="393359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1625" y="3095625"/>
                          <a:ext cx="200025" cy="438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upo 60"/>
          <p:cNvGrpSpPr>
            <a:grpSpLocks/>
          </p:cNvGrpSpPr>
          <p:nvPr/>
        </p:nvGrpSpPr>
        <p:grpSpPr bwMode="auto">
          <a:xfrm>
            <a:off x="5192713" y="3059113"/>
            <a:ext cx="635000" cy="500062"/>
            <a:chOff x="5192486" y="3058886"/>
            <a:chExt cx="635227" cy="500743"/>
          </a:xfrm>
        </p:grpSpPr>
        <p:sp>
          <p:nvSpPr>
            <p:cNvPr id="7212" name="Forma livre 57"/>
            <p:cNvSpPr>
              <a:spLocks noChangeArrowheads="1"/>
            </p:cNvSpPr>
            <p:nvPr/>
          </p:nvSpPr>
          <p:spPr bwMode="auto">
            <a:xfrm>
              <a:off x="5192486" y="3058886"/>
              <a:ext cx="631371" cy="500743"/>
            </a:xfrm>
            <a:custGeom>
              <a:avLst/>
              <a:gdLst>
                <a:gd name="T0" fmla="*/ 576943 w 631371"/>
                <a:gd name="T1" fmla="*/ 315685 h 500743"/>
                <a:gd name="T2" fmla="*/ 381000 w 631371"/>
                <a:gd name="T3" fmla="*/ 293914 h 500743"/>
                <a:gd name="T4" fmla="*/ 370114 w 631371"/>
                <a:gd name="T5" fmla="*/ 457200 h 500743"/>
                <a:gd name="T6" fmla="*/ 119743 w 631371"/>
                <a:gd name="T7" fmla="*/ 500743 h 500743"/>
                <a:gd name="T8" fmla="*/ 0 w 631371"/>
                <a:gd name="T9" fmla="*/ 32657 h 500743"/>
                <a:gd name="T10" fmla="*/ 402771 w 631371"/>
                <a:gd name="T11" fmla="*/ 0 h 500743"/>
                <a:gd name="T12" fmla="*/ 631371 w 631371"/>
                <a:gd name="T13" fmla="*/ 130628 h 500743"/>
                <a:gd name="T14" fmla="*/ 576943 w 631371"/>
                <a:gd name="T15" fmla="*/ 315685 h 5007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31371"/>
                <a:gd name="T25" fmla="*/ 0 h 500743"/>
                <a:gd name="T26" fmla="*/ 631371 w 631371"/>
                <a:gd name="T27" fmla="*/ 500743 h 5007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31371" h="500743">
                  <a:moveTo>
                    <a:pt x="576943" y="315685"/>
                  </a:moveTo>
                  <a:lnTo>
                    <a:pt x="381000" y="293914"/>
                  </a:lnTo>
                  <a:lnTo>
                    <a:pt x="370114" y="457200"/>
                  </a:lnTo>
                  <a:lnTo>
                    <a:pt x="119743" y="500743"/>
                  </a:lnTo>
                  <a:lnTo>
                    <a:pt x="0" y="32657"/>
                  </a:lnTo>
                  <a:lnTo>
                    <a:pt x="402771" y="0"/>
                  </a:lnTo>
                  <a:lnTo>
                    <a:pt x="631371" y="130628"/>
                  </a:lnTo>
                  <a:lnTo>
                    <a:pt x="576943" y="315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13" name="CaixaDeTexto 79"/>
            <p:cNvSpPr txBox="1">
              <a:spLocks noChangeArrowheads="1"/>
            </p:cNvSpPr>
            <p:nvPr/>
          </p:nvSpPr>
          <p:spPr bwMode="auto">
            <a:xfrm>
              <a:off x="5214938" y="3071813"/>
              <a:ext cx="6127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latin typeface="Times New Roman" charset="0"/>
                  <a:cs typeface="Times New Roman" charset="0"/>
                </a:rPr>
                <a:t>2,5%</a:t>
              </a:r>
              <a:endParaRPr lang="pt-BR" altLang="pt-BR" sz="1600">
                <a:latin typeface="Times New Roman" charset="0"/>
                <a:cs typeface="Times New Roman" charset="0"/>
              </a:endParaRPr>
            </a:p>
          </p:txBody>
        </p:sp>
      </p:grpSp>
      <p:grpSp>
        <p:nvGrpSpPr>
          <p:cNvPr id="14" name="Grupo 59"/>
          <p:cNvGrpSpPr>
            <a:grpSpLocks/>
          </p:cNvGrpSpPr>
          <p:nvPr/>
        </p:nvGrpSpPr>
        <p:grpSpPr bwMode="auto">
          <a:xfrm>
            <a:off x="7226300" y="3082925"/>
            <a:ext cx="714375" cy="511175"/>
            <a:chOff x="7226774" y="3082924"/>
            <a:chExt cx="714155" cy="511401"/>
          </a:xfrm>
        </p:grpSpPr>
        <p:sp>
          <p:nvSpPr>
            <p:cNvPr id="7210" name="Forma livre 58"/>
            <p:cNvSpPr>
              <a:spLocks noChangeArrowheads="1"/>
            </p:cNvSpPr>
            <p:nvPr/>
          </p:nvSpPr>
          <p:spPr bwMode="auto">
            <a:xfrm flipH="1">
              <a:off x="7226774" y="3093582"/>
              <a:ext cx="714155" cy="500743"/>
            </a:xfrm>
            <a:custGeom>
              <a:avLst/>
              <a:gdLst>
                <a:gd name="T0" fmla="*/ 713553 w 712643"/>
                <a:gd name="T1" fmla="*/ 315685 h 500743"/>
                <a:gd name="T2" fmla="*/ 484336 w 712643"/>
                <a:gd name="T3" fmla="*/ 293914 h 500743"/>
                <a:gd name="T4" fmla="*/ 571541 w 712643"/>
                <a:gd name="T5" fmla="*/ 457200 h 500743"/>
                <a:gd name="T6" fmla="*/ 0 w 712643"/>
                <a:gd name="T7" fmla="*/ 500743 h 500743"/>
                <a:gd name="T8" fmla="*/ 85152 w 712643"/>
                <a:gd name="T9" fmla="*/ 32657 h 500743"/>
                <a:gd name="T10" fmla="*/ 507146 w 712643"/>
                <a:gd name="T11" fmla="*/ 0 h 500743"/>
                <a:gd name="T12" fmla="*/ 746658 w 712643"/>
                <a:gd name="T13" fmla="*/ 130628 h 500743"/>
                <a:gd name="T14" fmla="*/ 713553 w 712643"/>
                <a:gd name="T15" fmla="*/ 315685 h 5007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2643"/>
                <a:gd name="T25" fmla="*/ 0 h 500743"/>
                <a:gd name="T26" fmla="*/ 712643 w 712643"/>
                <a:gd name="T27" fmla="*/ 500743 h 5007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2643" h="500743">
                  <a:moveTo>
                    <a:pt x="681046" y="315685"/>
                  </a:moveTo>
                  <a:lnTo>
                    <a:pt x="462272" y="293914"/>
                  </a:lnTo>
                  <a:lnTo>
                    <a:pt x="545504" y="457200"/>
                  </a:lnTo>
                  <a:lnTo>
                    <a:pt x="0" y="500743"/>
                  </a:lnTo>
                  <a:lnTo>
                    <a:pt x="81272" y="32657"/>
                  </a:lnTo>
                  <a:lnTo>
                    <a:pt x="484043" y="0"/>
                  </a:lnTo>
                  <a:lnTo>
                    <a:pt x="712643" y="130628"/>
                  </a:lnTo>
                  <a:lnTo>
                    <a:pt x="681046" y="315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11" name="CaixaDeTexto 80"/>
            <p:cNvSpPr txBox="1">
              <a:spLocks noChangeArrowheads="1"/>
            </p:cNvSpPr>
            <p:nvPr/>
          </p:nvSpPr>
          <p:spPr bwMode="auto">
            <a:xfrm>
              <a:off x="7294563" y="3082924"/>
              <a:ext cx="6127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latin typeface="Times New Roman" charset="0"/>
                  <a:cs typeface="Times New Roman" charset="0"/>
                </a:rPr>
                <a:t>2,5%</a:t>
              </a:r>
              <a:endParaRPr lang="pt-BR" altLang="pt-BR" sz="1600">
                <a:latin typeface="Times New Roman" charset="0"/>
                <a:cs typeface="Times New Roman" charset="0"/>
              </a:endParaRPr>
            </a:p>
          </p:txBody>
        </p:sp>
      </p:grpSp>
      <p:grpSp>
        <p:nvGrpSpPr>
          <p:cNvPr id="15" name="Grupo 82"/>
          <p:cNvGrpSpPr>
            <a:grpSpLocks/>
          </p:cNvGrpSpPr>
          <p:nvPr/>
        </p:nvGrpSpPr>
        <p:grpSpPr bwMode="auto">
          <a:xfrm>
            <a:off x="357188" y="4346575"/>
            <a:ext cx="2428875" cy="939800"/>
            <a:chOff x="357158" y="4346405"/>
            <a:chExt cx="2428892" cy="939983"/>
          </a:xfrm>
        </p:grpSpPr>
        <p:sp>
          <p:nvSpPr>
            <p:cNvPr id="7208" name="Retângulo 81"/>
            <p:cNvSpPr>
              <a:spLocks noChangeArrowheads="1"/>
            </p:cNvSpPr>
            <p:nvPr/>
          </p:nvSpPr>
          <p:spPr bwMode="auto">
            <a:xfrm>
              <a:off x="357158" y="4357694"/>
              <a:ext cx="2428892" cy="928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aphicFrame>
          <p:nvGraphicFramePr>
            <p:cNvPr id="7209" name="Object 12"/>
            <p:cNvGraphicFramePr>
              <a:graphicFrameLocks noChangeAspect="1"/>
            </p:cNvGraphicFramePr>
            <p:nvPr/>
          </p:nvGraphicFramePr>
          <p:xfrm>
            <a:off x="571500" y="4346405"/>
            <a:ext cx="1797050" cy="847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0" name="Equation" r:id="rId21" imgW="1257300" imgH="596900" progId="Equation.DSMT4">
                    <p:embed/>
                  </p:oleObj>
                </mc:Choice>
                <mc:Fallback>
                  <p:oleObj name="Equation" r:id="rId21" imgW="1257300" imgH="5969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" y="4346405"/>
                          <a:ext cx="1797050" cy="847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2652713" y="4357688"/>
          <a:ext cx="184785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23" imgW="1295400" imgH="584200" progId="Equation.DSMT4">
                  <p:embed/>
                </p:oleObj>
              </mc:Choice>
              <mc:Fallback>
                <p:oleObj name="Equation" r:id="rId23" imgW="1295400" imgH="584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357688"/>
                        <a:ext cx="184785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 Box 64"/>
          <p:cNvSpPr txBox="1">
            <a:spLocks noChangeArrowheads="1"/>
          </p:cNvSpPr>
          <p:nvPr/>
        </p:nvSpPr>
        <p:spPr bwMode="auto">
          <a:xfrm>
            <a:off x="763588" y="5621338"/>
            <a:ext cx="5305425" cy="581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/>
              <a:t>aceito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se </a:t>
            </a:r>
            <a:r>
              <a:rPr lang="pt-BR" altLang="pt-BR" sz="1600">
                <a:latin typeface="Times New Roman" charset="0"/>
              </a:rPr>
              <a:t>–1,96 &lt; 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>
                <a:latin typeface="Times New Roman" charset="0"/>
              </a:rPr>
              <a:t> &lt; 1,96</a:t>
            </a:r>
            <a:endParaRPr lang="pt-BR" altLang="pt-BR" sz="1600" baseline="-25000">
              <a:latin typeface="Times New Roman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1600"/>
              <a:t>rejeito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caso contrário</a:t>
            </a:r>
            <a:endParaRPr lang="pt-BR" altLang="pt-BR" sz="1600" i="1">
              <a:sym typeface="Symbol" pitchFamily="18" charset="2"/>
            </a:endParaRPr>
          </a:p>
        </p:txBody>
      </p:sp>
      <p:grpSp>
        <p:nvGrpSpPr>
          <p:cNvPr id="16" name="Group 88"/>
          <p:cNvGrpSpPr>
            <a:grpSpLocks/>
          </p:cNvGrpSpPr>
          <p:nvPr/>
        </p:nvGrpSpPr>
        <p:grpSpPr bwMode="auto">
          <a:xfrm>
            <a:off x="6565676" y="3925888"/>
            <a:ext cx="382588" cy="1393825"/>
            <a:chOff x="3007" y="2572"/>
            <a:chExt cx="241" cy="878"/>
          </a:xfrm>
        </p:grpSpPr>
        <p:sp>
          <p:nvSpPr>
            <p:cNvPr id="7206" name="Line 85"/>
            <p:cNvSpPr>
              <a:spLocks noChangeShapeType="1"/>
            </p:cNvSpPr>
            <p:nvPr/>
          </p:nvSpPr>
          <p:spPr bwMode="auto">
            <a:xfrm flipV="1">
              <a:off x="3130" y="2572"/>
              <a:ext cx="0" cy="72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07" name="Text Box 86"/>
            <p:cNvSpPr txBox="1">
              <a:spLocks noChangeArrowheads="1"/>
            </p:cNvSpPr>
            <p:nvPr/>
          </p:nvSpPr>
          <p:spPr bwMode="auto">
            <a:xfrm>
              <a:off x="3007" y="3276"/>
              <a:ext cx="2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rIns="180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>
                  <a:solidFill>
                    <a:srgbClr val="FF3300"/>
                  </a:solidFill>
                  <a:latin typeface="Times New Roman" charset="0"/>
                </a:rPr>
                <a:t>1,625</a:t>
              </a:r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14A7B-DE0A-4360-9786-D720082C0B71}" type="slidenum">
              <a:rPr lang="pt-BR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79" grpId="0" animBg="1"/>
      <p:bldP spid="8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="" xmlns:a16="http://schemas.microsoft.com/office/drawing/2014/main" id="{0A772876-676C-CF36-C1D0-886774A63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53" y="3590139"/>
            <a:ext cx="2691637" cy="1620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="" xmlns:a16="http://schemas.microsoft.com/office/drawing/2014/main" id="{74EFD57B-7464-10EB-2CE1-4E38B6360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53" y="5216731"/>
            <a:ext cx="2695221" cy="1620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="" xmlns:a16="http://schemas.microsoft.com/office/drawing/2014/main" id="{1E99E067-4F52-2BBE-D43A-3BE52C275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335" y="3590139"/>
            <a:ext cx="2691637" cy="16200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849561FB-FDBE-C16E-7609-04208F1707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1543" y="5216731"/>
            <a:ext cx="2695221" cy="1620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3ADCEB53-AC29-D0B0-8835-538125CBB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7516" y="3590139"/>
            <a:ext cx="2691637" cy="16200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="" xmlns:a16="http://schemas.microsoft.com/office/drawing/2014/main" id="{527A258A-8678-9F0C-5A4F-D6049B37F8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3932" y="5216731"/>
            <a:ext cx="2695221" cy="1620000"/>
          </a:xfrm>
          <a:prstGeom prst="rect">
            <a:avLst/>
          </a:prstGeom>
        </p:spPr>
      </p:pic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Testes de Hipótese para </a:t>
            </a:r>
            <a:r>
              <a:rPr lang="pt-BR" i="1" dirty="0">
                <a:sym typeface="Symbol" pitchFamily="18" charset="2"/>
              </a:rPr>
              <a:t></a:t>
            </a:r>
            <a:r>
              <a:rPr lang="pt-BR" dirty="0"/>
              <a:t> e </a:t>
            </a:r>
            <a:r>
              <a:rPr lang="pt-BR" i="1" dirty="0">
                <a:sym typeface="Symbol" pitchFamily="18" charset="2"/>
              </a:rPr>
              <a:t></a:t>
            </a:r>
            <a:r>
              <a:rPr lang="pt-BR" baseline="30000" dirty="0">
                <a:latin typeface="Times New Roman" pitchFamily="18" charset="0"/>
                <a:sym typeface="Symbol" pitchFamily="18" charset="2"/>
              </a:rPr>
              <a:t>2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2517" name="Rectangle 107"/>
          <p:cNvSpPr>
            <a:spLocks noChangeArrowheads="1"/>
          </p:cNvSpPr>
          <p:nvPr/>
        </p:nvSpPr>
        <p:spPr bwMode="auto">
          <a:xfrm>
            <a:off x="468312" y="1412875"/>
            <a:ext cx="8280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63538" indent="-363538" algn="just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Distribuições Simuladas: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13751A-8FFD-443A-904F-1C8C73693E9C}" type="slidenum">
              <a:rPr lang="pt-BR"/>
              <a:pPr>
                <a:defRPr/>
              </a:pPr>
              <a:t>60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 rot="16200000">
                <a:off x="-206685" y="5792446"/>
                <a:ext cx="1260024" cy="465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solidFill>
                                <a:schemeClr val="accent2"/>
                              </a:solidFill>
                              <a:latin typeface="Cambria Math"/>
                              <a:sym typeface="Symbol"/>
                            </a:rPr>
                            <m:t></m:t>
                          </m:r>
                        </m:e>
                        <m:sup>
                          <m:r>
                            <a:rPr lang="pt-BR" sz="1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pt-BR" sz="12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sz="12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pt-B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2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2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pt-B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pt-BR" sz="12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06685" y="5792446"/>
                <a:ext cx="1260024" cy="4655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 rot="16200000">
                <a:off x="-42087" y="4159928"/>
                <a:ext cx="930831" cy="631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𝑡</m:t>
                      </m:r>
                      <m:r>
                        <a:rPr lang="pt-BR" sz="1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2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2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12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pt-B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2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12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2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2087" y="4159928"/>
                <a:ext cx="930831" cy="6316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/>
          <p:cNvSpPr txBox="1"/>
          <p:nvPr/>
        </p:nvSpPr>
        <p:spPr>
          <a:xfrm>
            <a:off x="1701909" y="3306470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4401909" y="3306470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7101909" y="3306470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ela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7700931"/>
                  </p:ext>
                </p:extLst>
              </p:nvPr>
            </p:nvGraphicFramePr>
            <p:xfrm>
              <a:off x="4841576" y="1876073"/>
              <a:ext cx="2412000" cy="1008000"/>
            </p:xfrm>
            <a:graphic>
              <a:graphicData uri="http://schemas.openxmlformats.org/drawingml/2006/table">
                <a:tbl>
                  <a:tblPr/>
                  <a:tblGrid>
                    <a:gridCol w="79200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Proporção de</a:t>
                          </a:r>
                          <a:r>
                            <a:rPr lang="pt-BR" sz="11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 </a:t>
                          </a:r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H</a:t>
                          </a:r>
                          <a:r>
                            <a:rPr lang="pt-BR" sz="11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0</a:t>
                          </a:r>
                          <a:r>
                            <a:rPr lang="pt-BR" sz="11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 falsa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pt-BR" sz="1100" b="0" i="1" u="none" strike="noStrike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0" i="1" u="none" strike="noStrike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acc>
                            </m:oMath>
                          </a14:m>
                          <a:r>
                            <a:rPr lang="pt-BR" sz="11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)</a:t>
                          </a:r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n</a:t>
                          </a:r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 = 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n</a:t>
                          </a:r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 = 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n</a:t>
                          </a:r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 = 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H</a:t>
                          </a:r>
                          <a:r>
                            <a:rPr lang="pt-BR" altLang="pt-BR" sz="11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0</a:t>
                          </a:r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: </a:t>
                          </a:r>
                          <a:r>
                            <a:rPr lang="pt-BR" altLang="pt-BR" sz="11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</a:t>
                          </a:r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 = 10</a:t>
                          </a:r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6,4%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5,5%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5,2%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H</a:t>
                          </a:r>
                          <a:r>
                            <a:rPr lang="pt-BR" altLang="pt-BR" sz="11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0</a:t>
                          </a:r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: </a:t>
                          </a:r>
                          <a:r>
                            <a:rPr lang="pt-BR" altLang="pt-BR" sz="11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</a:t>
                          </a:r>
                          <a:r>
                            <a:rPr lang="pt-BR" altLang="pt-BR" sz="110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2</a:t>
                          </a:r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 = 100</a:t>
                          </a:r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1,4%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0,8%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0,3%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ela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7700931"/>
                  </p:ext>
                </p:extLst>
              </p:nvPr>
            </p:nvGraphicFramePr>
            <p:xfrm>
              <a:off x="4841576" y="1876073"/>
              <a:ext cx="2412000" cy="1008000"/>
            </p:xfrm>
            <a:graphic>
              <a:graphicData uri="http://schemas.openxmlformats.org/drawingml/2006/table">
                <a:tbl>
                  <a:tblPr/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9248" t="-2381" r="-752" b="-31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n</a:t>
                          </a:r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 = 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n</a:t>
                          </a:r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 = 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n</a:t>
                          </a:r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 = 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H</a:t>
                          </a:r>
                          <a:r>
                            <a:rPr lang="pt-BR" altLang="pt-BR" sz="11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0</a:t>
                          </a:r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: </a:t>
                          </a:r>
                          <a:r>
                            <a:rPr lang="pt-BR" altLang="pt-BR" sz="11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</a:t>
                          </a:r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 = 10</a:t>
                          </a:r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6,4%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5,5%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5,2%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H</a:t>
                          </a:r>
                          <a:r>
                            <a:rPr lang="pt-BR" altLang="pt-BR" sz="11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0</a:t>
                          </a:r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: </a:t>
                          </a:r>
                          <a:r>
                            <a:rPr lang="pt-BR" altLang="pt-BR" sz="11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</a:t>
                          </a:r>
                          <a:r>
                            <a:rPr lang="pt-BR" altLang="pt-BR" sz="110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2</a:t>
                          </a:r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 = 100</a:t>
                          </a:r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1,4%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0,8%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0,3%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Rectangle 107"/>
          <p:cNvSpPr>
            <a:spLocks noChangeArrowheads="1"/>
          </p:cNvSpPr>
          <p:nvPr/>
        </p:nvSpPr>
        <p:spPr bwMode="auto">
          <a:xfrm>
            <a:off x="4758996" y="2924944"/>
            <a:ext cx="30243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63538" indent="-363538" algn="just" eaLnBrk="1" hangingPunct="1">
              <a:spcBef>
                <a:spcPct val="0"/>
              </a:spcBef>
              <a:buFontTx/>
              <a:buNone/>
            </a:pPr>
            <a:r>
              <a:rPr lang="pt-BR" altLang="pt-BR" sz="1200" i="1" dirty="0">
                <a:sym typeface="Symbol"/>
              </a:rPr>
              <a:t></a:t>
            </a:r>
            <a:r>
              <a:rPr lang="pt-BR" altLang="pt-BR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P</a:t>
            </a:r>
            <a:r>
              <a:rPr lang="pt-BR" altLang="pt-BR" sz="1200" dirty="0">
                <a:sym typeface="Symbol"/>
              </a:rPr>
              <a:t>(rejeitar indevidamente </a:t>
            </a:r>
            <a:r>
              <a:rPr lang="pt-BR" altLang="pt-BR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pt-BR" altLang="pt-BR" sz="1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pt-BR" altLang="pt-BR" sz="1200" dirty="0">
                <a:sym typeface="Symbol"/>
              </a:rPr>
              <a:t>) </a:t>
            </a:r>
            <a:r>
              <a:rPr lang="pt-BR" altLang="pt-BR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5%</a:t>
            </a:r>
            <a:endParaRPr lang="pt-BR" alt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107"/>
          <p:cNvSpPr>
            <a:spLocks noChangeArrowheads="1"/>
          </p:cNvSpPr>
          <p:nvPr/>
        </p:nvSpPr>
        <p:spPr bwMode="auto">
          <a:xfrm>
            <a:off x="7236296" y="2605278"/>
            <a:ext cx="13790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63538" indent="-363538" algn="just" eaLnBrk="1" hangingPunct="1">
              <a:spcBef>
                <a:spcPct val="0"/>
              </a:spcBef>
              <a:buFontTx/>
              <a:buNone/>
            </a:pPr>
            <a:r>
              <a:rPr lang="pt-BR" altLang="pt-BR" sz="1100" dirty="0">
                <a:sym typeface="Symbol"/>
              </a:rPr>
              <a:t> Aceita mais!</a:t>
            </a:r>
            <a:endParaRPr lang="pt-BR" altLang="pt-BR" sz="1100" dirty="0"/>
          </a:p>
        </p:txBody>
      </p:sp>
      <p:sp>
        <p:nvSpPr>
          <p:cNvPr id="33" name="Rectangle 107"/>
          <p:cNvSpPr>
            <a:spLocks noChangeArrowheads="1"/>
          </p:cNvSpPr>
          <p:nvPr/>
        </p:nvSpPr>
        <p:spPr bwMode="auto">
          <a:xfrm>
            <a:off x="5781061" y="1556792"/>
            <a:ext cx="12337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63538" indent="-363538" algn="just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Uniforme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="" xmlns:a16="http://schemas.microsoft.com/office/drawing/2014/main" id="{D6FCE939-5A1A-ECE9-AD44-332B52AF0ACE}"/>
              </a:ext>
            </a:extLst>
          </p:cNvPr>
          <p:cNvGrpSpPr/>
          <p:nvPr/>
        </p:nvGrpSpPr>
        <p:grpSpPr>
          <a:xfrm>
            <a:off x="653927" y="1754997"/>
            <a:ext cx="2833664" cy="1561963"/>
            <a:chOff x="653927" y="1754997"/>
            <a:chExt cx="2833664" cy="1561963"/>
          </a:xfrm>
        </p:grpSpPr>
        <p:pic>
          <p:nvPicPr>
            <p:cNvPr id="10" name="Imagem 9">
              <a:extLst>
                <a:ext uri="{FF2B5EF4-FFF2-40B4-BE49-F238E27FC236}">
                  <a16:creationId xmlns="" xmlns:a16="http://schemas.microsoft.com/office/drawing/2014/main" id="{8A817A79-E813-BBA1-ECB9-C95190770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4320" y="1754997"/>
              <a:ext cx="2603271" cy="1561963"/>
            </a:xfrm>
            <a:prstGeom prst="rect">
              <a:avLst/>
            </a:prstGeom>
          </p:spPr>
        </p:pic>
        <p:sp>
          <p:nvSpPr>
            <p:cNvPr id="13" name="Retângulo 12">
              <a:extLst>
                <a:ext uri="{FF2B5EF4-FFF2-40B4-BE49-F238E27FC236}">
                  <a16:creationId xmlns="" xmlns:a16="http://schemas.microsoft.com/office/drawing/2014/main" id="{9ABF145F-9178-C8C3-7D3E-E3930337B839}"/>
                </a:ext>
              </a:extLst>
            </p:cNvPr>
            <p:cNvSpPr/>
            <p:nvPr/>
          </p:nvSpPr>
          <p:spPr>
            <a:xfrm>
              <a:off x="653927" y="1928627"/>
              <a:ext cx="111449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3538" indent="-363538" algn="just"/>
              <a:r>
                <a:rPr lang="pt-BR" altLang="pt-BR" sz="11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X</a:t>
              </a:r>
              <a:r>
                <a:rPr lang="pt-BR" altLang="pt-BR" sz="11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1</a:t>
              </a:r>
              <a:r>
                <a:rPr lang="pt-BR" altLang="pt-BR" sz="1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~ Normal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="" xmlns:a16="http://schemas.microsoft.com/office/drawing/2014/main" id="{067B8FBE-EAA2-C467-F0F1-6CCE20DFAFC1}"/>
                </a:ext>
              </a:extLst>
            </p:cNvPr>
            <p:cNvSpPr/>
            <p:nvPr/>
          </p:nvSpPr>
          <p:spPr>
            <a:xfrm>
              <a:off x="653927" y="2170020"/>
              <a:ext cx="109434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3538" indent="-363538" algn="just"/>
              <a:r>
                <a:rPr lang="pt-BR" altLang="pt-BR" sz="1100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pt-BR" altLang="pt-BR" sz="11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pt-BR" sz="11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~ Uniforme</a:t>
              </a:r>
              <a:endParaRPr lang="pt-BR" altLang="pt-BR" sz="1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="" xmlns:a16="http://schemas.microsoft.com/office/drawing/2014/main" id="{5F416F8B-531D-5812-6B4E-ED3ED62B31B0}"/>
                </a:ext>
              </a:extLst>
            </p:cNvPr>
            <p:cNvSpPr/>
            <p:nvPr/>
          </p:nvSpPr>
          <p:spPr>
            <a:xfrm>
              <a:off x="653927" y="2411412"/>
              <a:ext cx="118176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3538" indent="-363538" algn="just"/>
              <a:r>
                <a:rPr lang="pt-BR" altLang="pt-BR" sz="1100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pt-BR" altLang="pt-BR" sz="1100" i="1" baseline="-25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pt-BR" altLang="pt-BR" sz="11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~ Exponencial</a:t>
              </a:r>
              <a:endParaRPr lang="pt-BR" altLang="pt-BR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endParaRP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="" xmlns:a16="http://schemas.microsoft.com/office/drawing/2014/main" id="{ABF68AEA-2DD1-099B-BFD9-F571AE7B5229}"/>
              </a:ext>
            </a:extLst>
          </p:cNvPr>
          <p:cNvSpPr/>
          <p:nvPr/>
        </p:nvSpPr>
        <p:spPr>
          <a:xfrm>
            <a:off x="610473" y="2107481"/>
            <a:ext cx="1091436" cy="3854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88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3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BA419CBB-16A8-D8F2-2884-19C77D5E8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53" y="3590139"/>
            <a:ext cx="2691637" cy="162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30DDCA62-2907-860D-3836-7502A30C7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53" y="5216731"/>
            <a:ext cx="2695221" cy="162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A7A43656-8605-3A8E-C91B-24986C48F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335" y="3590139"/>
            <a:ext cx="2691637" cy="1620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="" xmlns:a16="http://schemas.microsoft.com/office/drawing/2014/main" id="{3437C2CE-C899-F00F-D0FF-E7370B30B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1543" y="5216731"/>
            <a:ext cx="2695221" cy="1620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="" xmlns:a16="http://schemas.microsoft.com/office/drawing/2014/main" id="{D2CAFE84-568C-032B-2F3B-FFC8110452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7516" y="3590139"/>
            <a:ext cx="2691637" cy="1620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="" xmlns:a16="http://schemas.microsoft.com/office/drawing/2014/main" id="{B5C48A31-A54D-6E4F-36C6-859BCC967C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3932" y="5216731"/>
            <a:ext cx="2695221" cy="1620000"/>
          </a:xfrm>
          <a:prstGeom prst="rect">
            <a:avLst/>
          </a:prstGeom>
        </p:spPr>
      </p:pic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Testes de Hipótese para </a:t>
            </a:r>
            <a:r>
              <a:rPr lang="pt-BR" i="1" dirty="0">
                <a:sym typeface="Symbol" pitchFamily="18" charset="2"/>
              </a:rPr>
              <a:t></a:t>
            </a:r>
            <a:r>
              <a:rPr lang="pt-BR" dirty="0"/>
              <a:t> e </a:t>
            </a:r>
            <a:r>
              <a:rPr lang="pt-BR" i="1" dirty="0">
                <a:sym typeface="Symbol" pitchFamily="18" charset="2"/>
              </a:rPr>
              <a:t></a:t>
            </a:r>
            <a:r>
              <a:rPr lang="pt-BR" baseline="30000" dirty="0">
                <a:latin typeface="Times New Roman" pitchFamily="18" charset="0"/>
                <a:sym typeface="Symbol" pitchFamily="18" charset="2"/>
              </a:rPr>
              <a:t>2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2517" name="Rectangle 107"/>
          <p:cNvSpPr>
            <a:spLocks noChangeArrowheads="1"/>
          </p:cNvSpPr>
          <p:nvPr/>
        </p:nvSpPr>
        <p:spPr bwMode="auto">
          <a:xfrm>
            <a:off x="468312" y="1412875"/>
            <a:ext cx="8280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63538" indent="-363538" algn="just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Distribuições Simuladas: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13751A-8FFD-443A-904F-1C8C73693E9C}" type="slidenum">
              <a:rPr lang="pt-BR"/>
              <a:pPr>
                <a:defRPr/>
              </a:pPr>
              <a:t>61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 rot="16200000">
                <a:off x="-206685" y="5792446"/>
                <a:ext cx="1260024" cy="465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solidFill>
                                <a:srgbClr val="00B050"/>
                              </a:solidFill>
                              <a:latin typeface="Cambria Math"/>
                              <a:sym typeface="Symbol"/>
                            </a:rPr>
                            <m:t></m:t>
                          </m:r>
                        </m:e>
                        <m:sup>
                          <m:r>
                            <a:rPr lang="pt-BR" sz="12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2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pt-BR" sz="12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sz="12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pt-BR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2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sz="12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2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pt-BR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pt-BR" sz="12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06685" y="5792446"/>
                <a:ext cx="1260024" cy="4655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 rot="16200000">
                <a:off x="-42087" y="4159928"/>
                <a:ext cx="930831" cy="631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𝑡</m:t>
                      </m:r>
                      <m:r>
                        <a:rPr lang="pt-BR" sz="12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12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pt-BR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2087" y="4159928"/>
                <a:ext cx="930831" cy="6316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/>
          <p:cNvSpPr txBox="1"/>
          <p:nvPr/>
        </p:nvSpPr>
        <p:spPr>
          <a:xfrm>
            <a:off x="1701909" y="3306470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4401909" y="3306470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7101909" y="3306470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ela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341758"/>
                  </p:ext>
                </p:extLst>
              </p:nvPr>
            </p:nvGraphicFramePr>
            <p:xfrm>
              <a:off x="4841576" y="1876073"/>
              <a:ext cx="2412000" cy="1008000"/>
            </p:xfrm>
            <a:graphic>
              <a:graphicData uri="http://schemas.openxmlformats.org/drawingml/2006/table">
                <a:tbl>
                  <a:tblPr/>
                  <a:tblGrid>
                    <a:gridCol w="79200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Proporção de</a:t>
                          </a:r>
                          <a:r>
                            <a:rPr lang="pt-BR" sz="11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 </a:t>
                          </a:r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H</a:t>
                          </a:r>
                          <a:r>
                            <a:rPr lang="pt-BR" sz="11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0</a:t>
                          </a:r>
                          <a:r>
                            <a:rPr lang="pt-BR" sz="11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 falsa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pt-BR" sz="1100" b="0" i="1" u="none" strike="noStrike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0" i="1" u="none" strike="noStrike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acc>
                            </m:oMath>
                          </a14:m>
                          <a:r>
                            <a:rPr lang="pt-BR" sz="11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)</a:t>
                          </a:r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n</a:t>
                          </a:r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 = 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n</a:t>
                          </a:r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 = 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n</a:t>
                          </a:r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 = 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H</a:t>
                          </a:r>
                          <a:r>
                            <a:rPr lang="pt-BR" altLang="pt-BR" sz="11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0</a:t>
                          </a:r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: </a:t>
                          </a:r>
                          <a:r>
                            <a:rPr lang="pt-BR" altLang="pt-BR" sz="11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</a:t>
                          </a:r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 = 10</a:t>
                          </a:r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11,5%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9,7%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6,0%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H</a:t>
                          </a:r>
                          <a:r>
                            <a:rPr lang="pt-BR" altLang="pt-BR" sz="11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0</a:t>
                          </a:r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: </a:t>
                          </a:r>
                          <a:r>
                            <a:rPr lang="pt-BR" altLang="pt-BR" sz="11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</a:t>
                          </a:r>
                          <a:r>
                            <a:rPr lang="pt-BR" altLang="pt-BR" sz="110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2</a:t>
                          </a:r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 = 100</a:t>
                          </a:r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17,6%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23,5%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29,3%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ela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341758"/>
                  </p:ext>
                </p:extLst>
              </p:nvPr>
            </p:nvGraphicFramePr>
            <p:xfrm>
              <a:off x="4841576" y="1876073"/>
              <a:ext cx="2412000" cy="1008000"/>
            </p:xfrm>
            <a:graphic>
              <a:graphicData uri="http://schemas.openxmlformats.org/drawingml/2006/table">
                <a:tbl>
                  <a:tblPr/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9248" t="-2381" r="-752" b="-31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n</a:t>
                          </a:r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 = 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n</a:t>
                          </a:r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 = 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n</a:t>
                          </a:r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 = 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H</a:t>
                          </a:r>
                          <a:r>
                            <a:rPr lang="pt-BR" altLang="pt-BR" sz="11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0</a:t>
                          </a:r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: </a:t>
                          </a:r>
                          <a:r>
                            <a:rPr lang="pt-BR" altLang="pt-BR" sz="11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</a:t>
                          </a:r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 = 10</a:t>
                          </a:r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11,5%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9,7%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6,0%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H</a:t>
                          </a:r>
                          <a:r>
                            <a:rPr lang="pt-BR" altLang="pt-BR" sz="11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0</a:t>
                          </a:r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: </a:t>
                          </a:r>
                          <a:r>
                            <a:rPr lang="pt-BR" altLang="pt-BR" sz="11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</a:t>
                          </a:r>
                          <a:r>
                            <a:rPr lang="pt-BR" altLang="pt-BR" sz="110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2</a:t>
                          </a:r>
                          <a:r>
                            <a:rPr lang="pt-BR" altLang="pt-BR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 = 100</a:t>
                          </a:r>
                          <a:endParaRPr lang="pt-B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17,6%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23,5%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29,3%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Rectangle 107"/>
          <p:cNvSpPr>
            <a:spLocks noChangeArrowheads="1"/>
          </p:cNvSpPr>
          <p:nvPr/>
        </p:nvSpPr>
        <p:spPr bwMode="auto">
          <a:xfrm>
            <a:off x="7236296" y="2368796"/>
            <a:ext cx="13790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63538" indent="-363538" algn="just" eaLnBrk="1" hangingPunct="1">
              <a:spcBef>
                <a:spcPct val="0"/>
              </a:spcBef>
              <a:buFontTx/>
              <a:buNone/>
            </a:pPr>
            <a:r>
              <a:rPr lang="pt-BR" altLang="pt-BR" sz="1100" dirty="0">
                <a:sym typeface="Symbol"/>
              </a:rPr>
              <a:t> Rejeita mais!</a:t>
            </a:r>
            <a:endParaRPr lang="pt-BR" altLang="pt-BR" sz="1100" dirty="0"/>
          </a:p>
        </p:txBody>
      </p:sp>
      <p:sp>
        <p:nvSpPr>
          <p:cNvPr id="38" name="Rectangle 107"/>
          <p:cNvSpPr>
            <a:spLocks noChangeArrowheads="1"/>
          </p:cNvSpPr>
          <p:nvPr/>
        </p:nvSpPr>
        <p:spPr bwMode="auto">
          <a:xfrm>
            <a:off x="4758996" y="2924944"/>
            <a:ext cx="30243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63538" indent="-363538" algn="just" eaLnBrk="1" hangingPunct="1">
              <a:spcBef>
                <a:spcPct val="0"/>
              </a:spcBef>
              <a:buFontTx/>
              <a:buNone/>
            </a:pPr>
            <a:r>
              <a:rPr lang="pt-BR" altLang="pt-BR" sz="1200" i="1" dirty="0">
                <a:sym typeface="Symbol"/>
              </a:rPr>
              <a:t></a:t>
            </a:r>
            <a:r>
              <a:rPr lang="pt-BR" altLang="pt-BR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P</a:t>
            </a:r>
            <a:r>
              <a:rPr lang="pt-BR" altLang="pt-BR" sz="1200" dirty="0">
                <a:sym typeface="Symbol"/>
              </a:rPr>
              <a:t>(rejeitar indevidamente </a:t>
            </a:r>
            <a:r>
              <a:rPr lang="pt-BR" altLang="pt-BR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pt-BR" altLang="pt-BR" sz="1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pt-BR" altLang="pt-BR" sz="1200" dirty="0">
                <a:sym typeface="Symbol"/>
              </a:rPr>
              <a:t>) </a:t>
            </a:r>
            <a:r>
              <a:rPr lang="pt-BR" altLang="pt-BR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5%</a:t>
            </a:r>
            <a:endParaRPr lang="pt-BR" alt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107"/>
          <p:cNvSpPr>
            <a:spLocks noChangeArrowheads="1"/>
          </p:cNvSpPr>
          <p:nvPr/>
        </p:nvSpPr>
        <p:spPr bwMode="auto">
          <a:xfrm>
            <a:off x="7236296" y="2605278"/>
            <a:ext cx="13790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63538" indent="-363538" algn="just" eaLnBrk="1" hangingPunct="1">
              <a:spcBef>
                <a:spcPct val="0"/>
              </a:spcBef>
              <a:buFontTx/>
              <a:buNone/>
            </a:pPr>
            <a:r>
              <a:rPr lang="pt-BR" altLang="pt-BR" sz="1100" dirty="0">
                <a:sym typeface="Symbol"/>
              </a:rPr>
              <a:t> Rejeita mais!</a:t>
            </a:r>
            <a:endParaRPr lang="pt-BR" altLang="pt-BR" sz="1100" dirty="0"/>
          </a:p>
        </p:txBody>
      </p:sp>
      <p:sp>
        <p:nvSpPr>
          <p:cNvPr id="33" name="Rectangle 107"/>
          <p:cNvSpPr>
            <a:spLocks noChangeArrowheads="1"/>
          </p:cNvSpPr>
          <p:nvPr/>
        </p:nvSpPr>
        <p:spPr bwMode="auto">
          <a:xfrm>
            <a:off x="5781060" y="1556792"/>
            <a:ext cx="16954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63538" indent="-363538" algn="just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Exponencial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="" xmlns:a16="http://schemas.microsoft.com/office/drawing/2014/main" id="{D6FCE939-5A1A-ECE9-AD44-332B52AF0ACE}"/>
              </a:ext>
            </a:extLst>
          </p:cNvPr>
          <p:cNvGrpSpPr/>
          <p:nvPr/>
        </p:nvGrpSpPr>
        <p:grpSpPr>
          <a:xfrm>
            <a:off x="653927" y="1754997"/>
            <a:ext cx="2833664" cy="1561963"/>
            <a:chOff x="653927" y="1754997"/>
            <a:chExt cx="2833664" cy="1561963"/>
          </a:xfrm>
        </p:grpSpPr>
        <p:pic>
          <p:nvPicPr>
            <p:cNvPr id="10" name="Imagem 9">
              <a:extLst>
                <a:ext uri="{FF2B5EF4-FFF2-40B4-BE49-F238E27FC236}">
                  <a16:creationId xmlns="" xmlns:a16="http://schemas.microsoft.com/office/drawing/2014/main" id="{8A817A79-E813-BBA1-ECB9-C95190770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4320" y="1754997"/>
              <a:ext cx="2603271" cy="1561963"/>
            </a:xfrm>
            <a:prstGeom prst="rect">
              <a:avLst/>
            </a:prstGeom>
          </p:spPr>
        </p:pic>
        <p:sp>
          <p:nvSpPr>
            <p:cNvPr id="13" name="Retângulo 12">
              <a:extLst>
                <a:ext uri="{FF2B5EF4-FFF2-40B4-BE49-F238E27FC236}">
                  <a16:creationId xmlns="" xmlns:a16="http://schemas.microsoft.com/office/drawing/2014/main" id="{9ABF145F-9178-C8C3-7D3E-E3930337B839}"/>
                </a:ext>
              </a:extLst>
            </p:cNvPr>
            <p:cNvSpPr/>
            <p:nvPr/>
          </p:nvSpPr>
          <p:spPr>
            <a:xfrm>
              <a:off x="653927" y="1928627"/>
              <a:ext cx="111449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3538" indent="-363538" algn="just"/>
              <a:r>
                <a:rPr lang="pt-BR" altLang="pt-BR" sz="11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X</a:t>
              </a:r>
              <a:r>
                <a:rPr lang="pt-BR" altLang="pt-BR" sz="11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1</a:t>
              </a:r>
              <a:r>
                <a:rPr lang="pt-BR" altLang="pt-BR" sz="1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~ Normal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="" xmlns:a16="http://schemas.microsoft.com/office/drawing/2014/main" id="{067B8FBE-EAA2-C467-F0F1-6CCE20DFAFC1}"/>
                </a:ext>
              </a:extLst>
            </p:cNvPr>
            <p:cNvSpPr/>
            <p:nvPr/>
          </p:nvSpPr>
          <p:spPr>
            <a:xfrm>
              <a:off x="653927" y="2170020"/>
              <a:ext cx="109434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3538" indent="-363538" algn="just"/>
              <a:r>
                <a:rPr lang="pt-BR" altLang="pt-BR" sz="1100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pt-BR" altLang="pt-BR" sz="11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pt-BR" sz="11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~ Uniforme</a:t>
              </a:r>
              <a:endParaRPr lang="pt-BR" altLang="pt-BR" sz="1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="" xmlns:a16="http://schemas.microsoft.com/office/drawing/2014/main" id="{5F416F8B-531D-5812-6B4E-ED3ED62B31B0}"/>
                </a:ext>
              </a:extLst>
            </p:cNvPr>
            <p:cNvSpPr/>
            <p:nvPr/>
          </p:nvSpPr>
          <p:spPr>
            <a:xfrm>
              <a:off x="653927" y="2411412"/>
              <a:ext cx="118176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3538" indent="-363538" algn="just"/>
              <a:r>
                <a:rPr lang="pt-BR" altLang="pt-BR" sz="1100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pt-BR" altLang="pt-BR" sz="1100" i="1" baseline="-25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pt-BR" altLang="pt-BR" sz="11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~ Exponencial</a:t>
              </a:r>
              <a:endParaRPr lang="pt-BR" altLang="pt-BR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endParaRP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="" xmlns:a16="http://schemas.microsoft.com/office/drawing/2014/main" id="{ABF68AEA-2DD1-099B-BFD9-F571AE7B5229}"/>
              </a:ext>
            </a:extLst>
          </p:cNvPr>
          <p:cNvSpPr/>
          <p:nvPr/>
        </p:nvSpPr>
        <p:spPr>
          <a:xfrm>
            <a:off x="610472" y="2355035"/>
            <a:ext cx="1225223" cy="3854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74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0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 de Hipótese para </a:t>
            </a:r>
            <a:r>
              <a:rPr lang="pt-BR" i="1" dirty="0">
                <a:sym typeface="Symbol" pitchFamily="18" charset="2"/>
              </a:rPr>
              <a:t></a:t>
            </a:r>
            <a:endParaRPr lang="pt-BR" dirty="0"/>
          </a:p>
        </p:txBody>
      </p:sp>
      <p:sp>
        <p:nvSpPr>
          <p:cNvPr id="8195" name="Text Box 49"/>
          <p:cNvSpPr txBox="1">
            <a:spLocks noChangeArrowheads="1"/>
          </p:cNvSpPr>
          <p:nvPr/>
        </p:nvSpPr>
        <p:spPr bwMode="auto">
          <a:xfrm>
            <a:off x="323850" y="1484313"/>
            <a:ext cx="84343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Em alguns casos, há evidências de que, se o parâmetro não for aquele definido na hipótese nula, ele será maior ou então menor do que o valor testado.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5B2EB-D2FE-4017-8065-F977FD68CAC5}" type="slidenum">
              <a:rPr lang="pt-BR"/>
              <a:pPr>
                <a:defRPr/>
              </a:pPr>
              <a:t>7</a:t>
            </a:fld>
            <a:endParaRPr lang="pt-BR"/>
          </a:p>
        </p:txBody>
      </p:sp>
      <p:sp>
        <p:nvSpPr>
          <p:cNvPr id="34" name="Text Box 49"/>
          <p:cNvSpPr txBox="1">
            <a:spLocks noChangeArrowheads="1"/>
          </p:cNvSpPr>
          <p:nvPr/>
        </p:nvSpPr>
        <p:spPr bwMode="auto">
          <a:xfrm>
            <a:off x="323850" y="3890963"/>
            <a:ext cx="8434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Neste caso, pode-se definir a hipótese alternativa como </a:t>
            </a:r>
            <a:r>
              <a:rPr lang="pt-BR" altLang="pt-BR" sz="1600" dirty="0">
                <a:solidFill>
                  <a:srgbClr val="FF0000"/>
                </a:solidFill>
              </a:rPr>
              <a:t>unilateral</a:t>
            </a:r>
            <a:r>
              <a:rPr lang="pt-BR" altLang="pt-BR" sz="1600" dirty="0"/>
              <a:t>.</a:t>
            </a:r>
          </a:p>
        </p:txBody>
      </p:sp>
      <p:grpSp>
        <p:nvGrpSpPr>
          <p:cNvPr id="8" name="Grupo 7"/>
          <p:cNvGrpSpPr>
            <a:grpSpLocks/>
          </p:cNvGrpSpPr>
          <p:nvPr/>
        </p:nvGrpSpPr>
        <p:grpSpPr bwMode="auto">
          <a:xfrm>
            <a:off x="323850" y="2368550"/>
            <a:ext cx="2949575" cy="338138"/>
            <a:chOff x="323528" y="2276872"/>
            <a:chExt cx="2950461" cy="338554"/>
          </a:xfrm>
        </p:grpSpPr>
        <p:sp>
          <p:nvSpPr>
            <p:cNvPr id="8200" name="Text Box 49"/>
            <p:cNvSpPr txBox="1">
              <a:spLocks noChangeArrowheads="1"/>
            </p:cNvSpPr>
            <p:nvPr/>
          </p:nvSpPr>
          <p:spPr bwMode="auto">
            <a:xfrm>
              <a:off x="323528" y="2276872"/>
              <a:ext cx="22322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3538" indent="-36353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No exemplo anterior, </a:t>
              </a:r>
            </a:p>
          </p:txBody>
        </p:sp>
        <p:graphicFrame>
          <p:nvGraphicFramePr>
            <p:cNvPr id="8201" name="Objeto 6"/>
            <p:cNvGraphicFramePr>
              <a:graphicFrameLocks noChangeAspect="1"/>
            </p:cNvGraphicFramePr>
            <p:nvPr/>
          </p:nvGraphicFramePr>
          <p:xfrm>
            <a:off x="2456426" y="2276872"/>
            <a:ext cx="817563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Equation" r:id="rId4" imgW="571252" imgH="228501" progId="Equation.DSMT4">
                    <p:embed/>
                  </p:oleObj>
                </mc:Choice>
                <mc:Fallback>
                  <p:oleObj name="Equation" r:id="rId4" imgW="571252" imgH="228501" progId="Equation.DSMT4">
                    <p:embed/>
                    <p:pic>
                      <p:nvPicPr>
                        <p:cNvPr id="0" name="Objeto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6426" y="2276872"/>
                          <a:ext cx="817563" cy="325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Text Box 49"/>
          <p:cNvSpPr txBox="1">
            <a:spLocks noChangeArrowheads="1"/>
          </p:cNvSpPr>
          <p:nvPr/>
        </p:nvSpPr>
        <p:spPr bwMode="auto">
          <a:xfrm>
            <a:off x="323850" y="3006725"/>
            <a:ext cx="84343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Com esta média amostral, pode-se pensar que o verdadeiro valor de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/>
              <a:t> é na realidade maior do que aquele definido na hipótese nula (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: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10</a:t>
            </a:r>
            <a:r>
              <a:rPr lang="pt-BR" altLang="pt-BR" sz="160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017" name="Object 9"/>
          <p:cNvGraphicFramePr>
            <a:graphicFrameLocks noChangeAspect="1"/>
          </p:cNvGraphicFramePr>
          <p:nvPr/>
        </p:nvGraphicFramePr>
        <p:xfrm>
          <a:off x="877888" y="4378325"/>
          <a:ext cx="179863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4" imgW="1257300" imgH="622300" progId="Equation.DSMT4">
                  <p:embed/>
                </p:oleObj>
              </mc:Choice>
              <mc:Fallback>
                <p:oleObj name="Equation" r:id="rId4" imgW="1257300" imgH="622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4378325"/>
                        <a:ext cx="1798637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 de Hipótese para </a:t>
            </a:r>
            <a:r>
              <a:rPr lang="pt-BR" i="1" dirty="0">
                <a:sym typeface="Symbol" pitchFamily="18" charset="2"/>
              </a:rPr>
              <a:t></a:t>
            </a:r>
            <a:endParaRPr lang="pt-BR" dirty="0"/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685800" y="2300288"/>
            <a:ext cx="3454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Hipóteses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   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: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10</a:t>
            </a:r>
            <a:endParaRPr lang="pt-BR" altLang="pt-BR" sz="1600"/>
          </a:p>
        </p:txBody>
      </p:sp>
      <p:graphicFrame>
        <p:nvGraphicFramePr>
          <p:cNvPr id="171015" name="Object 7"/>
          <p:cNvGraphicFramePr>
            <a:graphicFrameLocks noChangeAspect="1"/>
          </p:cNvGraphicFramePr>
          <p:nvPr/>
        </p:nvGraphicFramePr>
        <p:xfrm>
          <a:off x="900113" y="3141663"/>
          <a:ext cx="177958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6" imgW="1244600" imgH="609600" progId="Equation.DSMT4">
                  <p:embed/>
                </p:oleObj>
              </mc:Choice>
              <mc:Fallback>
                <p:oleObj name="Equation" r:id="rId6" imgW="1244600" imgH="609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41663"/>
                        <a:ext cx="177958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762000" y="4005263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é verdadeira, então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876800" y="2341563"/>
            <a:ext cx="3217863" cy="2154237"/>
            <a:chOff x="2988" y="1824"/>
            <a:chExt cx="2579" cy="1728"/>
          </a:xfrm>
        </p:grpSpPr>
        <p:grpSp>
          <p:nvGrpSpPr>
            <p:cNvPr id="9244" name="Group 11"/>
            <p:cNvGrpSpPr>
              <a:grpSpLocks/>
            </p:cNvGrpSpPr>
            <p:nvPr/>
          </p:nvGrpSpPr>
          <p:grpSpPr bwMode="auto">
            <a:xfrm>
              <a:off x="2988" y="1872"/>
              <a:ext cx="2579" cy="1680"/>
              <a:chOff x="2988" y="1872"/>
              <a:chExt cx="2579" cy="1680"/>
            </a:xfrm>
          </p:grpSpPr>
          <p:pic>
            <p:nvPicPr>
              <p:cNvPr id="9247" name="Picture 1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026" y="1872"/>
                <a:ext cx="2432" cy="1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48" name="Text Box 13"/>
              <p:cNvSpPr txBox="1">
                <a:spLocks noChangeArrowheads="1"/>
              </p:cNvSpPr>
              <p:nvPr/>
            </p:nvSpPr>
            <p:spPr bwMode="auto">
              <a:xfrm>
                <a:off x="2988" y="3179"/>
                <a:ext cx="340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-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  <p:sp>
            <p:nvSpPr>
              <p:cNvPr id="9249" name="Text Box 14"/>
              <p:cNvSpPr txBox="1">
                <a:spLocks noChangeArrowheads="1"/>
              </p:cNvSpPr>
              <p:nvPr/>
            </p:nvSpPr>
            <p:spPr bwMode="auto">
              <a:xfrm>
                <a:off x="5186" y="3180"/>
                <a:ext cx="381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+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  <p:sp>
            <p:nvSpPr>
              <p:cNvPr id="9250" name="Text Box 15"/>
              <p:cNvSpPr txBox="1">
                <a:spLocks noChangeArrowheads="1"/>
              </p:cNvSpPr>
              <p:nvPr/>
            </p:nvSpPr>
            <p:spPr bwMode="auto">
              <a:xfrm>
                <a:off x="4157" y="3258"/>
                <a:ext cx="239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9251" name="Line 16"/>
              <p:cNvSpPr>
                <a:spLocks noChangeShapeType="1"/>
              </p:cNvSpPr>
              <p:nvPr/>
            </p:nvSpPr>
            <p:spPr bwMode="auto">
              <a:xfrm>
                <a:off x="3024" y="3226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9245" name="Line 17"/>
            <p:cNvSpPr>
              <a:spLocks noChangeShapeType="1"/>
            </p:cNvSpPr>
            <p:nvPr/>
          </p:nvSpPr>
          <p:spPr bwMode="auto">
            <a:xfrm flipH="1">
              <a:off x="4512" y="196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9246" name="Object 18"/>
            <p:cNvGraphicFramePr>
              <a:graphicFrameLocks noChangeAspect="1"/>
            </p:cNvGraphicFramePr>
            <p:nvPr/>
          </p:nvGraphicFramePr>
          <p:xfrm>
            <a:off x="4656" y="1824"/>
            <a:ext cx="41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6" name="Equation" r:id="rId9" imgW="457002" imgH="203112" progId="Equation.DSMT4">
                    <p:embed/>
                  </p:oleObj>
                </mc:Choice>
                <mc:Fallback>
                  <p:oleObj name="Equation" r:id="rId9" imgW="457002" imgH="203112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824"/>
                          <a:ext cx="411" cy="18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1027" name="Freeform 19"/>
          <p:cNvSpPr>
            <a:spLocks/>
          </p:cNvSpPr>
          <p:nvPr/>
        </p:nvSpPr>
        <p:spPr bwMode="auto">
          <a:xfrm>
            <a:off x="5146675" y="2455863"/>
            <a:ext cx="1687479" cy="1630362"/>
          </a:xfrm>
          <a:custGeom>
            <a:avLst/>
            <a:gdLst>
              <a:gd name="T0" fmla="*/ 2147483647 w 1122"/>
              <a:gd name="T1" fmla="*/ 2147483647 h 1027"/>
              <a:gd name="T2" fmla="*/ 2147483647 w 1122"/>
              <a:gd name="T3" fmla="*/ 2147483647 h 1027"/>
              <a:gd name="T4" fmla="*/ 2147483647 w 1122"/>
              <a:gd name="T5" fmla="*/ 2147483647 h 1027"/>
              <a:gd name="T6" fmla="*/ 2147483647 w 1122"/>
              <a:gd name="T7" fmla="*/ 2147483647 h 1027"/>
              <a:gd name="T8" fmla="*/ 2147483647 w 1122"/>
              <a:gd name="T9" fmla="*/ 2147483647 h 1027"/>
              <a:gd name="T10" fmla="*/ 2147483647 w 1122"/>
              <a:gd name="T11" fmla="*/ 2147483647 h 1027"/>
              <a:gd name="T12" fmla="*/ 2147483647 w 1122"/>
              <a:gd name="T13" fmla="*/ 2147483647 h 1027"/>
              <a:gd name="T14" fmla="*/ 2147483647 w 1122"/>
              <a:gd name="T15" fmla="*/ 2147483647 h 1027"/>
              <a:gd name="T16" fmla="*/ 2147483647 w 1122"/>
              <a:gd name="T17" fmla="*/ 2147483647 h 1027"/>
              <a:gd name="T18" fmla="*/ 2147483647 w 1122"/>
              <a:gd name="T19" fmla="*/ 2147483647 h 1027"/>
              <a:gd name="T20" fmla="*/ 2147483647 w 1122"/>
              <a:gd name="T21" fmla="*/ 0 h 1027"/>
              <a:gd name="T22" fmla="*/ 2147483647 w 1122"/>
              <a:gd name="T23" fmla="*/ 0 h 1027"/>
              <a:gd name="T24" fmla="*/ 2147483647 w 1122"/>
              <a:gd name="T25" fmla="*/ 2147483647 h 1027"/>
              <a:gd name="T26" fmla="*/ 2147483647 w 1122"/>
              <a:gd name="T27" fmla="*/ 2147483647 h 1027"/>
              <a:gd name="T28" fmla="*/ 2147483647 w 1122"/>
              <a:gd name="T29" fmla="*/ 2147483647 h 1027"/>
              <a:gd name="T30" fmla="*/ 2147483647 w 1122"/>
              <a:gd name="T31" fmla="*/ 2147483647 h 1027"/>
              <a:gd name="T32" fmla="*/ 2147483647 w 1122"/>
              <a:gd name="T33" fmla="*/ 2147483647 h 1027"/>
              <a:gd name="T34" fmla="*/ 2147483647 w 1122"/>
              <a:gd name="T35" fmla="*/ 2147483647 h 1027"/>
              <a:gd name="T36" fmla="*/ 2147483647 w 1122"/>
              <a:gd name="T37" fmla="*/ 2147483647 h 1027"/>
              <a:gd name="T38" fmla="*/ 2147483647 w 1122"/>
              <a:gd name="T39" fmla="*/ 2147483647 h 1027"/>
              <a:gd name="T40" fmla="*/ 2147483647 w 1122"/>
              <a:gd name="T41" fmla="*/ 2147483647 h 1027"/>
              <a:gd name="T42" fmla="*/ 2147483647 w 1122"/>
              <a:gd name="T43" fmla="*/ 2147483647 h 1027"/>
              <a:gd name="T44" fmla="*/ 2147483647 w 1122"/>
              <a:gd name="T45" fmla="*/ 2147483647 h 1027"/>
              <a:gd name="T46" fmla="*/ 0 w 1122"/>
              <a:gd name="T47" fmla="*/ 2147483647 h 1027"/>
              <a:gd name="T48" fmla="*/ 2147483647 w 1122"/>
              <a:gd name="T49" fmla="*/ 2147483647 h 1027"/>
              <a:gd name="T50" fmla="*/ 2147483647 w 1122"/>
              <a:gd name="T51" fmla="*/ 2147483647 h 1027"/>
              <a:gd name="T52" fmla="*/ 2147483647 w 1122"/>
              <a:gd name="T53" fmla="*/ 2147483647 h 1027"/>
              <a:gd name="T54" fmla="*/ 2147483647 w 1122"/>
              <a:gd name="T55" fmla="*/ 2147483647 h 1027"/>
              <a:gd name="T56" fmla="*/ 2147483647 w 1122"/>
              <a:gd name="T57" fmla="*/ 2147483647 h 1027"/>
              <a:gd name="T58" fmla="*/ 2147483647 w 1122"/>
              <a:gd name="T59" fmla="*/ 2147483647 h 1027"/>
              <a:gd name="T60" fmla="*/ 2147483647 w 1122"/>
              <a:gd name="T61" fmla="*/ 2147483647 h 1027"/>
              <a:gd name="T62" fmla="*/ 2147483647 w 1122"/>
              <a:gd name="T63" fmla="*/ 2147483647 h 1027"/>
              <a:gd name="T64" fmla="*/ 2147483647 w 1122"/>
              <a:gd name="T65" fmla="*/ 2147483647 h 1027"/>
              <a:gd name="T66" fmla="*/ 2147483647 w 1122"/>
              <a:gd name="T67" fmla="*/ 2147483647 h 1027"/>
              <a:gd name="T68" fmla="*/ 2147483647 w 1122"/>
              <a:gd name="T69" fmla="*/ 2147483647 h 102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122"/>
              <a:gd name="T106" fmla="*/ 0 h 1027"/>
              <a:gd name="T107" fmla="*/ 1122 w 1122"/>
              <a:gd name="T108" fmla="*/ 1027 h 1027"/>
              <a:gd name="connsiteX0" fmla="*/ 4777 w 10000"/>
              <a:gd name="connsiteY0" fmla="*/ 5258 h 10000"/>
              <a:gd name="connsiteX1" fmla="*/ 5036 w 10000"/>
              <a:gd name="connsiteY1" fmla="*/ 4576 h 10000"/>
              <a:gd name="connsiteX2" fmla="*/ 5267 w 10000"/>
              <a:gd name="connsiteY2" fmla="*/ 3866 h 10000"/>
              <a:gd name="connsiteX3" fmla="*/ 5526 w 10000"/>
              <a:gd name="connsiteY3" fmla="*/ 3106 h 10000"/>
              <a:gd name="connsiteX4" fmla="*/ 5838 w 10000"/>
              <a:gd name="connsiteY4" fmla="*/ 2337 h 10000"/>
              <a:gd name="connsiteX5" fmla="*/ 6096 w 10000"/>
              <a:gd name="connsiteY5" fmla="*/ 1685 h 10000"/>
              <a:gd name="connsiteX6" fmla="*/ 6346 w 10000"/>
              <a:gd name="connsiteY6" fmla="*/ 1061 h 10000"/>
              <a:gd name="connsiteX7" fmla="*/ 6631 w 10000"/>
              <a:gd name="connsiteY7" fmla="*/ 574 h 10000"/>
              <a:gd name="connsiteX8" fmla="*/ 6863 w 10000"/>
              <a:gd name="connsiteY8" fmla="*/ 263 h 10000"/>
              <a:gd name="connsiteX9" fmla="*/ 7148 w 10000"/>
              <a:gd name="connsiteY9" fmla="*/ 39 h 10000"/>
              <a:gd name="connsiteX10" fmla="*/ 7344 w 10000"/>
              <a:gd name="connsiteY10" fmla="*/ 0 h 10000"/>
              <a:gd name="connsiteX11" fmla="*/ 7576 w 10000"/>
              <a:gd name="connsiteY11" fmla="*/ 0 h 10000"/>
              <a:gd name="connsiteX12" fmla="*/ 7772 w 10000"/>
              <a:gd name="connsiteY12" fmla="*/ 156 h 10000"/>
              <a:gd name="connsiteX13" fmla="*/ 8057 w 10000"/>
              <a:gd name="connsiteY13" fmla="*/ 438 h 10000"/>
              <a:gd name="connsiteX14" fmla="*/ 8378 w 10000"/>
              <a:gd name="connsiteY14" fmla="*/ 935 h 10000"/>
              <a:gd name="connsiteX15" fmla="*/ 8627 w 10000"/>
              <a:gd name="connsiteY15" fmla="*/ 1597 h 10000"/>
              <a:gd name="connsiteX16" fmla="*/ 8886 w 10000"/>
              <a:gd name="connsiteY16" fmla="*/ 2240 h 10000"/>
              <a:gd name="connsiteX17" fmla="*/ 9225 w 10000"/>
              <a:gd name="connsiteY17" fmla="*/ 3145 h 10000"/>
              <a:gd name="connsiteX18" fmla="*/ 9474 w 10000"/>
              <a:gd name="connsiteY18" fmla="*/ 3866 h 10000"/>
              <a:gd name="connsiteX19" fmla="*/ 9759 w 10000"/>
              <a:gd name="connsiteY19" fmla="*/ 4508 h 10000"/>
              <a:gd name="connsiteX20" fmla="*/ 9902 w 10000"/>
              <a:gd name="connsiteY20" fmla="*/ 4946 h 10000"/>
              <a:gd name="connsiteX21" fmla="*/ 10000 w 10000"/>
              <a:gd name="connsiteY21" fmla="*/ 5239 h 10000"/>
              <a:gd name="connsiteX22" fmla="*/ 9033 w 10000"/>
              <a:gd name="connsiteY22" fmla="*/ 9965 h 10000"/>
              <a:gd name="connsiteX23" fmla="*/ 0 w 10000"/>
              <a:gd name="connsiteY23" fmla="*/ 10000 h 10000"/>
              <a:gd name="connsiteX24" fmla="*/ 1114 w 10000"/>
              <a:gd name="connsiteY24" fmla="*/ 9864 h 10000"/>
              <a:gd name="connsiteX25" fmla="*/ 1676 w 10000"/>
              <a:gd name="connsiteY25" fmla="*/ 9698 h 10000"/>
              <a:gd name="connsiteX26" fmla="*/ 2103 w 10000"/>
              <a:gd name="connsiteY26" fmla="*/ 9562 h 10000"/>
              <a:gd name="connsiteX27" fmla="*/ 2442 w 10000"/>
              <a:gd name="connsiteY27" fmla="*/ 9328 h 10000"/>
              <a:gd name="connsiteX28" fmla="*/ 2701 w 10000"/>
              <a:gd name="connsiteY28" fmla="*/ 9114 h 10000"/>
              <a:gd name="connsiteX29" fmla="*/ 3084 w 10000"/>
              <a:gd name="connsiteY29" fmla="*/ 8715 h 10000"/>
              <a:gd name="connsiteX30" fmla="*/ 3387 w 10000"/>
              <a:gd name="connsiteY30" fmla="*/ 8315 h 10000"/>
              <a:gd name="connsiteX31" fmla="*/ 3681 w 10000"/>
              <a:gd name="connsiteY31" fmla="*/ 7848 h 10000"/>
              <a:gd name="connsiteX32" fmla="*/ 3957 w 10000"/>
              <a:gd name="connsiteY32" fmla="*/ 7313 h 10000"/>
              <a:gd name="connsiteX33" fmla="*/ 4367 w 10000"/>
              <a:gd name="connsiteY33" fmla="*/ 6426 h 10000"/>
              <a:gd name="connsiteX34" fmla="*/ 4777 w 10000"/>
              <a:gd name="connsiteY34" fmla="*/ 5258 h 10000"/>
              <a:gd name="connsiteX0" fmla="*/ 4777 w 10040"/>
              <a:gd name="connsiteY0" fmla="*/ 5258 h 10000"/>
              <a:gd name="connsiteX1" fmla="*/ 5036 w 10040"/>
              <a:gd name="connsiteY1" fmla="*/ 4576 h 10000"/>
              <a:gd name="connsiteX2" fmla="*/ 5267 w 10040"/>
              <a:gd name="connsiteY2" fmla="*/ 3866 h 10000"/>
              <a:gd name="connsiteX3" fmla="*/ 5526 w 10040"/>
              <a:gd name="connsiteY3" fmla="*/ 3106 h 10000"/>
              <a:gd name="connsiteX4" fmla="*/ 5838 w 10040"/>
              <a:gd name="connsiteY4" fmla="*/ 2337 h 10000"/>
              <a:gd name="connsiteX5" fmla="*/ 6096 w 10040"/>
              <a:gd name="connsiteY5" fmla="*/ 1685 h 10000"/>
              <a:gd name="connsiteX6" fmla="*/ 6346 w 10040"/>
              <a:gd name="connsiteY6" fmla="*/ 1061 h 10000"/>
              <a:gd name="connsiteX7" fmla="*/ 6631 w 10040"/>
              <a:gd name="connsiteY7" fmla="*/ 574 h 10000"/>
              <a:gd name="connsiteX8" fmla="*/ 6863 w 10040"/>
              <a:gd name="connsiteY8" fmla="*/ 263 h 10000"/>
              <a:gd name="connsiteX9" fmla="*/ 7148 w 10040"/>
              <a:gd name="connsiteY9" fmla="*/ 39 h 10000"/>
              <a:gd name="connsiteX10" fmla="*/ 7344 w 10040"/>
              <a:gd name="connsiteY10" fmla="*/ 0 h 10000"/>
              <a:gd name="connsiteX11" fmla="*/ 7576 w 10040"/>
              <a:gd name="connsiteY11" fmla="*/ 0 h 10000"/>
              <a:gd name="connsiteX12" fmla="*/ 7772 w 10040"/>
              <a:gd name="connsiteY12" fmla="*/ 156 h 10000"/>
              <a:gd name="connsiteX13" fmla="*/ 8057 w 10040"/>
              <a:gd name="connsiteY13" fmla="*/ 438 h 10000"/>
              <a:gd name="connsiteX14" fmla="*/ 8378 w 10040"/>
              <a:gd name="connsiteY14" fmla="*/ 935 h 10000"/>
              <a:gd name="connsiteX15" fmla="*/ 8627 w 10040"/>
              <a:gd name="connsiteY15" fmla="*/ 1597 h 10000"/>
              <a:gd name="connsiteX16" fmla="*/ 8886 w 10040"/>
              <a:gd name="connsiteY16" fmla="*/ 2240 h 10000"/>
              <a:gd name="connsiteX17" fmla="*/ 9225 w 10040"/>
              <a:gd name="connsiteY17" fmla="*/ 3145 h 10000"/>
              <a:gd name="connsiteX18" fmla="*/ 9474 w 10040"/>
              <a:gd name="connsiteY18" fmla="*/ 3866 h 10000"/>
              <a:gd name="connsiteX19" fmla="*/ 9759 w 10040"/>
              <a:gd name="connsiteY19" fmla="*/ 4508 h 10000"/>
              <a:gd name="connsiteX20" fmla="*/ 9902 w 10040"/>
              <a:gd name="connsiteY20" fmla="*/ 4946 h 10000"/>
              <a:gd name="connsiteX21" fmla="*/ 9033 w 10040"/>
              <a:gd name="connsiteY21" fmla="*/ 9965 h 10000"/>
              <a:gd name="connsiteX22" fmla="*/ 0 w 10040"/>
              <a:gd name="connsiteY22" fmla="*/ 10000 h 10000"/>
              <a:gd name="connsiteX23" fmla="*/ 1114 w 10040"/>
              <a:gd name="connsiteY23" fmla="*/ 9864 h 10000"/>
              <a:gd name="connsiteX24" fmla="*/ 1676 w 10040"/>
              <a:gd name="connsiteY24" fmla="*/ 9698 h 10000"/>
              <a:gd name="connsiteX25" fmla="*/ 2103 w 10040"/>
              <a:gd name="connsiteY25" fmla="*/ 9562 h 10000"/>
              <a:gd name="connsiteX26" fmla="*/ 2442 w 10040"/>
              <a:gd name="connsiteY26" fmla="*/ 9328 h 10000"/>
              <a:gd name="connsiteX27" fmla="*/ 2701 w 10040"/>
              <a:gd name="connsiteY27" fmla="*/ 9114 h 10000"/>
              <a:gd name="connsiteX28" fmla="*/ 3084 w 10040"/>
              <a:gd name="connsiteY28" fmla="*/ 8715 h 10000"/>
              <a:gd name="connsiteX29" fmla="*/ 3387 w 10040"/>
              <a:gd name="connsiteY29" fmla="*/ 8315 h 10000"/>
              <a:gd name="connsiteX30" fmla="*/ 3681 w 10040"/>
              <a:gd name="connsiteY30" fmla="*/ 7848 h 10000"/>
              <a:gd name="connsiteX31" fmla="*/ 3957 w 10040"/>
              <a:gd name="connsiteY31" fmla="*/ 7313 h 10000"/>
              <a:gd name="connsiteX32" fmla="*/ 4367 w 10040"/>
              <a:gd name="connsiteY32" fmla="*/ 6426 h 10000"/>
              <a:gd name="connsiteX33" fmla="*/ 4777 w 10040"/>
              <a:gd name="connsiteY33" fmla="*/ 5258 h 10000"/>
              <a:gd name="connsiteX0" fmla="*/ 4777 w 9981"/>
              <a:gd name="connsiteY0" fmla="*/ 5258 h 10000"/>
              <a:gd name="connsiteX1" fmla="*/ 5036 w 9981"/>
              <a:gd name="connsiteY1" fmla="*/ 4576 h 10000"/>
              <a:gd name="connsiteX2" fmla="*/ 5267 w 9981"/>
              <a:gd name="connsiteY2" fmla="*/ 3866 h 10000"/>
              <a:gd name="connsiteX3" fmla="*/ 5526 w 9981"/>
              <a:gd name="connsiteY3" fmla="*/ 3106 h 10000"/>
              <a:gd name="connsiteX4" fmla="*/ 5838 w 9981"/>
              <a:gd name="connsiteY4" fmla="*/ 2337 h 10000"/>
              <a:gd name="connsiteX5" fmla="*/ 6096 w 9981"/>
              <a:gd name="connsiteY5" fmla="*/ 1685 h 10000"/>
              <a:gd name="connsiteX6" fmla="*/ 6346 w 9981"/>
              <a:gd name="connsiteY6" fmla="*/ 1061 h 10000"/>
              <a:gd name="connsiteX7" fmla="*/ 6631 w 9981"/>
              <a:gd name="connsiteY7" fmla="*/ 574 h 10000"/>
              <a:gd name="connsiteX8" fmla="*/ 6863 w 9981"/>
              <a:gd name="connsiteY8" fmla="*/ 263 h 10000"/>
              <a:gd name="connsiteX9" fmla="*/ 7148 w 9981"/>
              <a:gd name="connsiteY9" fmla="*/ 39 h 10000"/>
              <a:gd name="connsiteX10" fmla="*/ 7344 w 9981"/>
              <a:gd name="connsiteY10" fmla="*/ 0 h 10000"/>
              <a:gd name="connsiteX11" fmla="*/ 7576 w 9981"/>
              <a:gd name="connsiteY11" fmla="*/ 0 h 10000"/>
              <a:gd name="connsiteX12" fmla="*/ 7772 w 9981"/>
              <a:gd name="connsiteY12" fmla="*/ 156 h 10000"/>
              <a:gd name="connsiteX13" fmla="*/ 8057 w 9981"/>
              <a:gd name="connsiteY13" fmla="*/ 438 h 10000"/>
              <a:gd name="connsiteX14" fmla="*/ 8378 w 9981"/>
              <a:gd name="connsiteY14" fmla="*/ 935 h 10000"/>
              <a:gd name="connsiteX15" fmla="*/ 8627 w 9981"/>
              <a:gd name="connsiteY15" fmla="*/ 1597 h 10000"/>
              <a:gd name="connsiteX16" fmla="*/ 8886 w 9981"/>
              <a:gd name="connsiteY16" fmla="*/ 2240 h 10000"/>
              <a:gd name="connsiteX17" fmla="*/ 9225 w 9981"/>
              <a:gd name="connsiteY17" fmla="*/ 3145 h 10000"/>
              <a:gd name="connsiteX18" fmla="*/ 9474 w 9981"/>
              <a:gd name="connsiteY18" fmla="*/ 3866 h 10000"/>
              <a:gd name="connsiteX19" fmla="*/ 9759 w 9981"/>
              <a:gd name="connsiteY19" fmla="*/ 4508 h 10000"/>
              <a:gd name="connsiteX20" fmla="*/ 9033 w 9981"/>
              <a:gd name="connsiteY20" fmla="*/ 9965 h 10000"/>
              <a:gd name="connsiteX21" fmla="*/ 0 w 9981"/>
              <a:gd name="connsiteY21" fmla="*/ 10000 h 10000"/>
              <a:gd name="connsiteX22" fmla="*/ 1114 w 9981"/>
              <a:gd name="connsiteY22" fmla="*/ 9864 h 10000"/>
              <a:gd name="connsiteX23" fmla="*/ 1676 w 9981"/>
              <a:gd name="connsiteY23" fmla="*/ 9698 h 10000"/>
              <a:gd name="connsiteX24" fmla="*/ 2103 w 9981"/>
              <a:gd name="connsiteY24" fmla="*/ 9562 h 10000"/>
              <a:gd name="connsiteX25" fmla="*/ 2442 w 9981"/>
              <a:gd name="connsiteY25" fmla="*/ 9328 h 10000"/>
              <a:gd name="connsiteX26" fmla="*/ 2701 w 9981"/>
              <a:gd name="connsiteY26" fmla="*/ 9114 h 10000"/>
              <a:gd name="connsiteX27" fmla="*/ 3084 w 9981"/>
              <a:gd name="connsiteY27" fmla="*/ 8715 h 10000"/>
              <a:gd name="connsiteX28" fmla="*/ 3387 w 9981"/>
              <a:gd name="connsiteY28" fmla="*/ 8315 h 10000"/>
              <a:gd name="connsiteX29" fmla="*/ 3681 w 9981"/>
              <a:gd name="connsiteY29" fmla="*/ 7848 h 10000"/>
              <a:gd name="connsiteX30" fmla="*/ 3957 w 9981"/>
              <a:gd name="connsiteY30" fmla="*/ 7313 h 10000"/>
              <a:gd name="connsiteX31" fmla="*/ 4367 w 9981"/>
              <a:gd name="connsiteY31" fmla="*/ 6426 h 10000"/>
              <a:gd name="connsiteX32" fmla="*/ 4777 w 9981"/>
              <a:gd name="connsiteY32" fmla="*/ 5258 h 10000"/>
              <a:gd name="connsiteX0" fmla="*/ 4786 w 9492"/>
              <a:gd name="connsiteY0" fmla="*/ 5258 h 10000"/>
              <a:gd name="connsiteX1" fmla="*/ 5046 w 9492"/>
              <a:gd name="connsiteY1" fmla="*/ 4576 h 10000"/>
              <a:gd name="connsiteX2" fmla="*/ 5277 w 9492"/>
              <a:gd name="connsiteY2" fmla="*/ 3866 h 10000"/>
              <a:gd name="connsiteX3" fmla="*/ 5537 w 9492"/>
              <a:gd name="connsiteY3" fmla="*/ 3106 h 10000"/>
              <a:gd name="connsiteX4" fmla="*/ 5849 w 9492"/>
              <a:gd name="connsiteY4" fmla="*/ 2337 h 10000"/>
              <a:gd name="connsiteX5" fmla="*/ 6108 w 9492"/>
              <a:gd name="connsiteY5" fmla="*/ 1685 h 10000"/>
              <a:gd name="connsiteX6" fmla="*/ 6358 w 9492"/>
              <a:gd name="connsiteY6" fmla="*/ 1061 h 10000"/>
              <a:gd name="connsiteX7" fmla="*/ 6644 w 9492"/>
              <a:gd name="connsiteY7" fmla="*/ 574 h 10000"/>
              <a:gd name="connsiteX8" fmla="*/ 6876 w 9492"/>
              <a:gd name="connsiteY8" fmla="*/ 263 h 10000"/>
              <a:gd name="connsiteX9" fmla="*/ 7162 w 9492"/>
              <a:gd name="connsiteY9" fmla="*/ 39 h 10000"/>
              <a:gd name="connsiteX10" fmla="*/ 7358 w 9492"/>
              <a:gd name="connsiteY10" fmla="*/ 0 h 10000"/>
              <a:gd name="connsiteX11" fmla="*/ 7590 w 9492"/>
              <a:gd name="connsiteY11" fmla="*/ 0 h 10000"/>
              <a:gd name="connsiteX12" fmla="*/ 7787 w 9492"/>
              <a:gd name="connsiteY12" fmla="*/ 156 h 10000"/>
              <a:gd name="connsiteX13" fmla="*/ 8072 w 9492"/>
              <a:gd name="connsiteY13" fmla="*/ 438 h 10000"/>
              <a:gd name="connsiteX14" fmla="*/ 8394 w 9492"/>
              <a:gd name="connsiteY14" fmla="*/ 935 h 10000"/>
              <a:gd name="connsiteX15" fmla="*/ 8643 w 9492"/>
              <a:gd name="connsiteY15" fmla="*/ 1597 h 10000"/>
              <a:gd name="connsiteX16" fmla="*/ 8903 w 9492"/>
              <a:gd name="connsiteY16" fmla="*/ 2240 h 10000"/>
              <a:gd name="connsiteX17" fmla="*/ 9243 w 9492"/>
              <a:gd name="connsiteY17" fmla="*/ 3145 h 10000"/>
              <a:gd name="connsiteX18" fmla="*/ 9492 w 9492"/>
              <a:gd name="connsiteY18" fmla="*/ 3866 h 10000"/>
              <a:gd name="connsiteX19" fmla="*/ 9050 w 9492"/>
              <a:gd name="connsiteY19" fmla="*/ 9965 h 10000"/>
              <a:gd name="connsiteX20" fmla="*/ 0 w 9492"/>
              <a:gd name="connsiteY20" fmla="*/ 10000 h 10000"/>
              <a:gd name="connsiteX21" fmla="*/ 1116 w 9492"/>
              <a:gd name="connsiteY21" fmla="*/ 9864 h 10000"/>
              <a:gd name="connsiteX22" fmla="*/ 1679 w 9492"/>
              <a:gd name="connsiteY22" fmla="*/ 9698 h 10000"/>
              <a:gd name="connsiteX23" fmla="*/ 2107 w 9492"/>
              <a:gd name="connsiteY23" fmla="*/ 9562 h 10000"/>
              <a:gd name="connsiteX24" fmla="*/ 2447 w 9492"/>
              <a:gd name="connsiteY24" fmla="*/ 9328 h 10000"/>
              <a:gd name="connsiteX25" fmla="*/ 2706 w 9492"/>
              <a:gd name="connsiteY25" fmla="*/ 9114 h 10000"/>
              <a:gd name="connsiteX26" fmla="*/ 3090 w 9492"/>
              <a:gd name="connsiteY26" fmla="*/ 8715 h 10000"/>
              <a:gd name="connsiteX27" fmla="*/ 3393 w 9492"/>
              <a:gd name="connsiteY27" fmla="*/ 8315 h 10000"/>
              <a:gd name="connsiteX28" fmla="*/ 3688 w 9492"/>
              <a:gd name="connsiteY28" fmla="*/ 7848 h 10000"/>
              <a:gd name="connsiteX29" fmla="*/ 3965 w 9492"/>
              <a:gd name="connsiteY29" fmla="*/ 7313 h 10000"/>
              <a:gd name="connsiteX30" fmla="*/ 4375 w 9492"/>
              <a:gd name="connsiteY30" fmla="*/ 6426 h 10000"/>
              <a:gd name="connsiteX31" fmla="*/ 4786 w 9492"/>
              <a:gd name="connsiteY31" fmla="*/ 5258 h 10000"/>
              <a:gd name="connsiteX0" fmla="*/ 5042 w 10000"/>
              <a:gd name="connsiteY0" fmla="*/ 5258 h 10000"/>
              <a:gd name="connsiteX1" fmla="*/ 5316 w 10000"/>
              <a:gd name="connsiteY1" fmla="*/ 4576 h 10000"/>
              <a:gd name="connsiteX2" fmla="*/ 5559 w 10000"/>
              <a:gd name="connsiteY2" fmla="*/ 3866 h 10000"/>
              <a:gd name="connsiteX3" fmla="*/ 5833 w 10000"/>
              <a:gd name="connsiteY3" fmla="*/ 3106 h 10000"/>
              <a:gd name="connsiteX4" fmla="*/ 6162 w 10000"/>
              <a:gd name="connsiteY4" fmla="*/ 2337 h 10000"/>
              <a:gd name="connsiteX5" fmla="*/ 6435 w 10000"/>
              <a:gd name="connsiteY5" fmla="*/ 1685 h 10000"/>
              <a:gd name="connsiteX6" fmla="*/ 6698 w 10000"/>
              <a:gd name="connsiteY6" fmla="*/ 1061 h 10000"/>
              <a:gd name="connsiteX7" fmla="*/ 7000 w 10000"/>
              <a:gd name="connsiteY7" fmla="*/ 574 h 10000"/>
              <a:gd name="connsiteX8" fmla="*/ 7244 w 10000"/>
              <a:gd name="connsiteY8" fmla="*/ 263 h 10000"/>
              <a:gd name="connsiteX9" fmla="*/ 7545 w 10000"/>
              <a:gd name="connsiteY9" fmla="*/ 39 h 10000"/>
              <a:gd name="connsiteX10" fmla="*/ 7752 w 10000"/>
              <a:gd name="connsiteY10" fmla="*/ 0 h 10000"/>
              <a:gd name="connsiteX11" fmla="*/ 7996 w 10000"/>
              <a:gd name="connsiteY11" fmla="*/ 0 h 10000"/>
              <a:gd name="connsiteX12" fmla="*/ 8204 w 10000"/>
              <a:gd name="connsiteY12" fmla="*/ 156 h 10000"/>
              <a:gd name="connsiteX13" fmla="*/ 8504 w 10000"/>
              <a:gd name="connsiteY13" fmla="*/ 438 h 10000"/>
              <a:gd name="connsiteX14" fmla="*/ 8843 w 10000"/>
              <a:gd name="connsiteY14" fmla="*/ 935 h 10000"/>
              <a:gd name="connsiteX15" fmla="*/ 9106 w 10000"/>
              <a:gd name="connsiteY15" fmla="*/ 1597 h 10000"/>
              <a:gd name="connsiteX16" fmla="*/ 9379 w 10000"/>
              <a:gd name="connsiteY16" fmla="*/ 2240 h 10000"/>
              <a:gd name="connsiteX17" fmla="*/ 9738 w 10000"/>
              <a:gd name="connsiteY17" fmla="*/ 3145 h 10000"/>
              <a:gd name="connsiteX18" fmla="*/ 10000 w 10000"/>
              <a:gd name="connsiteY18" fmla="*/ 3866 h 10000"/>
              <a:gd name="connsiteX19" fmla="*/ 9826 w 10000"/>
              <a:gd name="connsiteY19" fmla="*/ 9965 h 10000"/>
              <a:gd name="connsiteX20" fmla="*/ 0 w 10000"/>
              <a:gd name="connsiteY20" fmla="*/ 10000 h 10000"/>
              <a:gd name="connsiteX21" fmla="*/ 1176 w 10000"/>
              <a:gd name="connsiteY21" fmla="*/ 9864 h 10000"/>
              <a:gd name="connsiteX22" fmla="*/ 1769 w 10000"/>
              <a:gd name="connsiteY22" fmla="*/ 9698 h 10000"/>
              <a:gd name="connsiteX23" fmla="*/ 2220 w 10000"/>
              <a:gd name="connsiteY23" fmla="*/ 9562 h 10000"/>
              <a:gd name="connsiteX24" fmla="*/ 2578 w 10000"/>
              <a:gd name="connsiteY24" fmla="*/ 9328 h 10000"/>
              <a:gd name="connsiteX25" fmla="*/ 2851 w 10000"/>
              <a:gd name="connsiteY25" fmla="*/ 9114 h 10000"/>
              <a:gd name="connsiteX26" fmla="*/ 3255 w 10000"/>
              <a:gd name="connsiteY26" fmla="*/ 8715 h 10000"/>
              <a:gd name="connsiteX27" fmla="*/ 3575 w 10000"/>
              <a:gd name="connsiteY27" fmla="*/ 8315 h 10000"/>
              <a:gd name="connsiteX28" fmla="*/ 3885 w 10000"/>
              <a:gd name="connsiteY28" fmla="*/ 7848 h 10000"/>
              <a:gd name="connsiteX29" fmla="*/ 4177 w 10000"/>
              <a:gd name="connsiteY29" fmla="*/ 7313 h 10000"/>
              <a:gd name="connsiteX30" fmla="*/ 4609 w 10000"/>
              <a:gd name="connsiteY30" fmla="*/ 6426 h 10000"/>
              <a:gd name="connsiteX31" fmla="*/ 5042 w 10000"/>
              <a:gd name="connsiteY31" fmla="*/ 5258 h 10000"/>
              <a:gd name="connsiteX0" fmla="*/ 5042 w 10000"/>
              <a:gd name="connsiteY0" fmla="*/ 5258 h 10000"/>
              <a:gd name="connsiteX1" fmla="*/ 5316 w 10000"/>
              <a:gd name="connsiteY1" fmla="*/ 4576 h 10000"/>
              <a:gd name="connsiteX2" fmla="*/ 5559 w 10000"/>
              <a:gd name="connsiteY2" fmla="*/ 3866 h 10000"/>
              <a:gd name="connsiteX3" fmla="*/ 5833 w 10000"/>
              <a:gd name="connsiteY3" fmla="*/ 3106 h 10000"/>
              <a:gd name="connsiteX4" fmla="*/ 6162 w 10000"/>
              <a:gd name="connsiteY4" fmla="*/ 2337 h 10000"/>
              <a:gd name="connsiteX5" fmla="*/ 6435 w 10000"/>
              <a:gd name="connsiteY5" fmla="*/ 1685 h 10000"/>
              <a:gd name="connsiteX6" fmla="*/ 6698 w 10000"/>
              <a:gd name="connsiteY6" fmla="*/ 1061 h 10000"/>
              <a:gd name="connsiteX7" fmla="*/ 7000 w 10000"/>
              <a:gd name="connsiteY7" fmla="*/ 574 h 10000"/>
              <a:gd name="connsiteX8" fmla="*/ 7244 w 10000"/>
              <a:gd name="connsiteY8" fmla="*/ 263 h 10000"/>
              <a:gd name="connsiteX9" fmla="*/ 7545 w 10000"/>
              <a:gd name="connsiteY9" fmla="*/ 39 h 10000"/>
              <a:gd name="connsiteX10" fmla="*/ 7752 w 10000"/>
              <a:gd name="connsiteY10" fmla="*/ 0 h 10000"/>
              <a:gd name="connsiteX11" fmla="*/ 7996 w 10000"/>
              <a:gd name="connsiteY11" fmla="*/ 0 h 10000"/>
              <a:gd name="connsiteX12" fmla="*/ 8204 w 10000"/>
              <a:gd name="connsiteY12" fmla="*/ 156 h 10000"/>
              <a:gd name="connsiteX13" fmla="*/ 8504 w 10000"/>
              <a:gd name="connsiteY13" fmla="*/ 438 h 10000"/>
              <a:gd name="connsiteX14" fmla="*/ 8843 w 10000"/>
              <a:gd name="connsiteY14" fmla="*/ 935 h 10000"/>
              <a:gd name="connsiteX15" fmla="*/ 9106 w 10000"/>
              <a:gd name="connsiteY15" fmla="*/ 1597 h 10000"/>
              <a:gd name="connsiteX16" fmla="*/ 9379 w 10000"/>
              <a:gd name="connsiteY16" fmla="*/ 2240 h 10000"/>
              <a:gd name="connsiteX17" fmla="*/ 9738 w 10000"/>
              <a:gd name="connsiteY17" fmla="*/ 3145 h 10000"/>
              <a:gd name="connsiteX18" fmla="*/ 10000 w 10000"/>
              <a:gd name="connsiteY18" fmla="*/ 3866 h 10000"/>
              <a:gd name="connsiteX19" fmla="*/ 9826 w 10000"/>
              <a:gd name="connsiteY19" fmla="*/ 9965 h 10000"/>
              <a:gd name="connsiteX20" fmla="*/ 0 w 10000"/>
              <a:gd name="connsiteY20" fmla="*/ 10000 h 10000"/>
              <a:gd name="connsiteX21" fmla="*/ 1176 w 10000"/>
              <a:gd name="connsiteY21" fmla="*/ 9864 h 10000"/>
              <a:gd name="connsiteX22" fmla="*/ 1769 w 10000"/>
              <a:gd name="connsiteY22" fmla="*/ 9698 h 10000"/>
              <a:gd name="connsiteX23" fmla="*/ 2220 w 10000"/>
              <a:gd name="connsiteY23" fmla="*/ 9562 h 10000"/>
              <a:gd name="connsiteX24" fmla="*/ 2578 w 10000"/>
              <a:gd name="connsiteY24" fmla="*/ 9328 h 10000"/>
              <a:gd name="connsiteX25" fmla="*/ 2851 w 10000"/>
              <a:gd name="connsiteY25" fmla="*/ 9114 h 10000"/>
              <a:gd name="connsiteX26" fmla="*/ 3255 w 10000"/>
              <a:gd name="connsiteY26" fmla="*/ 8715 h 10000"/>
              <a:gd name="connsiteX27" fmla="*/ 3575 w 10000"/>
              <a:gd name="connsiteY27" fmla="*/ 8315 h 10000"/>
              <a:gd name="connsiteX28" fmla="*/ 3885 w 10000"/>
              <a:gd name="connsiteY28" fmla="*/ 7848 h 10000"/>
              <a:gd name="connsiteX29" fmla="*/ 4177 w 10000"/>
              <a:gd name="connsiteY29" fmla="*/ 7313 h 10000"/>
              <a:gd name="connsiteX30" fmla="*/ 4609 w 10000"/>
              <a:gd name="connsiteY30" fmla="*/ 6426 h 10000"/>
              <a:gd name="connsiteX31" fmla="*/ 5042 w 10000"/>
              <a:gd name="connsiteY31" fmla="*/ 5258 h 10000"/>
              <a:gd name="connsiteX0" fmla="*/ 5042 w 10000"/>
              <a:gd name="connsiteY0" fmla="*/ 5258 h 10000"/>
              <a:gd name="connsiteX1" fmla="*/ 5316 w 10000"/>
              <a:gd name="connsiteY1" fmla="*/ 4576 h 10000"/>
              <a:gd name="connsiteX2" fmla="*/ 5559 w 10000"/>
              <a:gd name="connsiteY2" fmla="*/ 3866 h 10000"/>
              <a:gd name="connsiteX3" fmla="*/ 5833 w 10000"/>
              <a:gd name="connsiteY3" fmla="*/ 3106 h 10000"/>
              <a:gd name="connsiteX4" fmla="*/ 6162 w 10000"/>
              <a:gd name="connsiteY4" fmla="*/ 2337 h 10000"/>
              <a:gd name="connsiteX5" fmla="*/ 6435 w 10000"/>
              <a:gd name="connsiteY5" fmla="*/ 1685 h 10000"/>
              <a:gd name="connsiteX6" fmla="*/ 6698 w 10000"/>
              <a:gd name="connsiteY6" fmla="*/ 1061 h 10000"/>
              <a:gd name="connsiteX7" fmla="*/ 7000 w 10000"/>
              <a:gd name="connsiteY7" fmla="*/ 574 h 10000"/>
              <a:gd name="connsiteX8" fmla="*/ 7244 w 10000"/>
              <a:gd name="connsiteY8" fmla="*/ 263 h 10000"/>
              <a:gd name="connsiteX9" fmla="*/ 7545 w 10000"/>
              <a:gd name="connsiteY9" fmla="*/ 39 h 10000"/>
              <a:gd name="connsiteX10" fmla="*/ 7752 w 10000"/>
              <a:gd name="connsiteY10" fmla="*/ 0 h 10000"/>
              <a:gd name="connsiteX11" fmla="*/ 7996 w 10000"/>
              <a:gd name="connsiteY11" fmla="*/ 0 h 10000"/>
              <a:gd name="connsiteX12" fmla="*/ 8204 w 10000"/>
              <a:gd name="connsiteY12" fmla="*/ 156 h 10000"/>
              <a:gd name="connsiteX13" fmla="*/ 8504 w 10000"/>
              <a:gd name="connsiteY13" fmla="*/ 438 h 10000"/>
              <a:gd name="connsiteX14" fmla="*/ 8843 w 10000"/>
              <a:gd name="connsiteY14" fmla="*/ 935 h 10000"/>
              <a:gd name="connsiteX15" fmla="*/ 9106 w 10000"/>
              <a:gd name="connsiteY15" fmla="*/ 1597 h 10000"/>
              <a:gd name="connsiteX16" fmla="*/ 9379 w 10000"/>
              <a:gd name="connsiteY16" fmla="*/ 2240 h 10000"/>
              <a:gd name="connsiteX17" fmla="*/ 9738 w 10000"/>
              <a:gd name="connsiteY17" fmla="*/ 3145 h 10000"/>
              <a:gd name="connsiteX18" fmla="*/ 10000 w 10000"/>
              <a:gd name="connsiteY18" fmla="*/ 3866 h 10000"/>
              <a:gd name="connsiteX19" fmla="*/ 9826 w 10000"/>
              <a:gd name="connsiteY19" fmla="*/ 9965 h 10000"/>
              <a:gd name="connsiteX20" fmla="*/ 0 w 10000"/>
              <a:gd name="connsiteY20" fmla="*/ 10000 h 10000"/>
              <a:gd name="connsiteX21" fmla="*/ 1176 w 10000"/>
              <a:gd name="connsiteY21" fmla="*/ 9864 h 10000"/>
              <a:gd name="connsiteX22" fmla="*/ 1769 w 10000"/>
              <a:gd name="connsiteY22" fmla="*/ 9698 h 10000"/>
              <a:gd name="connsiteX23" fmla="*/ 2220 w 10000"/>
              <a:gd name="connsiteY23" fmla="*/ 9562 h 10000"/>
              <a:gd name="connsiteX24" fmla="*/ 2578 w 10000"/>
              <a:gd name="connsiteY24" fmla="*/ 9328 h 10000"/>
              <a:gd name="connsiteX25" fmla="*/ 2851 w 10000"/>
              <a:gd name="connsiteY25" fmla="*/ 9114 h 10000"/>
              <a:gd name="connsiteX26" fmla="*/ 3255 w 10000"/>
              <a:gd name="connsiteY26" fmla="*/ 8715 h 10000"/>
              <a:gd name="connsiteX27" fmla="*/ 3575 w 10000"/>
              <a:gd name="connsiteY27" fmla="*/ 8315 h 10000"/>
              <a:gd name="connsiteX28" fmla="*/ 3885 w 10000"/>
              <a:gd name="connsiteY28" fmla="*/ 7848 h 10000"/>
              <a:gd name="connsiteX29" fmla="*/ 4177 w 10000"/>
              <a:gd name="connsiteY29" fmla="*/ 7313 h 10000"/>
              <a:gd name="connsiteX30" fmla="*/ 4609 w 10000"/>
              <a:gd name="connsiteY30" fmla="*/ 6426 h 10000"/>
              <a:gd name="connsiteX31" fmla="*/ 5042 w 10000"/>
              <a:gd name="connsiteY31" fmla="*/ 5258 h 10000"/>
              <a:gd name="connsiteX0" fmla="*/ 5042 w 10000"/>
              <a:gd name="connsiteY0" fmla="*/ 5258 h 10000"/>
              <a:gd name="connsiteX1" fmla="*/ 5316 w 10000"/>
              <a:gd name="connsiteY1" fmla="*/ 4576 h 10000"/>
              <a:gd name="connsiteX2" fmla="*/ 5559 w 10000"/>
              <a:gd name="connsiteY2" fmla="*/ 3866 h 10000"/>
              <a:gd name="connsiteX3" fmla="*/ 5833 w 10000"/>
              <a:gd name="connsiteY3" fmla="*/ 3106 h 10000"/>
              <a:gd name="connsiteX4" fmla="*/ 6162 w 10000"/>
              <a:gd name="connsiteY4" fmla="*/ 2337 h 10000"/>
              <a:gd name="connsiteX5" fmla="*/ 6435 w 10000"/>
              <a:gd name="connsiteY5" fmla="*/ 1685 h 10000"/>
              <a:gd name="connsiteX6" fmla="*/ 6698 w 10000"/>
              <a:gd name="connsiteY6" fmla="*/ 1061 h 10000"/>
              <a:gd name="connsiteX7" fmla="*/ 7000 w 10000"/>
              <a:gd name="connsiteY7" fmla="*/ 574 h 10000"/>
              <a:gd name="connsiteX8" fmla="*/ 7244 w 10000"/>
              <a:gd name="connsiteY8" fmla="*/ 263 h 10000"/>
              <a:gd name="connsiteX9" fmla="*/ 7545 w 10000"/>
              <a:gd name="connsiteY9" fmla="*/ 39 h 10000"/>
              <a:gd name="connsiteX10" fmla="*/ 7752 w 10000"/>
              <a:gd name="connsiteY10" fmla="*/ 0 h 10000"/>
              <a:gd name="connsiteX11" fmla="*/ 7996 w 10000"/>
              <a:gd name="connsiteY11" fmla="*/ 0 h 10000"/>
              <a:gd name="connsiteX12" fmla="*/ 8204 w 10000"/>
              <a:gd name="connsiteY12" fmla="*/ 156 h 10000"/>
              <a:gd name="connsiteX13" fmla="*/ 8504 w 10000"/>
              <a:gd name="connsiteY13" fmla="*/ 438 h 10000"/>
              <a:gd name="connsiteX14" fmla="*/ 8843 w 10000"/>
              <a:gd name="connsiteY14" fmla="*/ 935 h 10000"/>
              <a:gd name="connsiteX15" fmla="*/ 9106 w 10000"/>
              <a:gd name="connsiteY15" fmla="*/ 1597 h 10000"/>
              <a:gd name="connsiteX16" fmla="*/ 9379 w 10000"/>
              <a:gd name="connsiteY16" fmla="*/ 2240 h 10000"/>
              <a:gd name="connsiteX17" fmla="*/ 9738 w 10000"/>
              <a:gd name="connsiteY17" fmla="*/ 3145 h 10000"/>
              <a:gd name="connsiteX18" fmla="*/ 10000 w 10000"/>
              <a:gd name="connsiteY18" fmla="*/ 3866 h 10000"/>
              <a:gd name="connsiteX19" fmla="*/ 9972 w 10000"/>
              <a:gd name="connsiteY19" fmla="*/ 9990 h 10000"/>
              <a:gd name="connsiteX20" fmla="*/ 0 w 10000"/>
              <a:gd name="connsiteY20" fmla="*/ 10000 h 10000"/>
              <a:gd name="connsiteX21" fmla="*/ 1176 w 10000"/>
              <a:gd name="connsiteY21" fmla="*/ 9864 h 10000"/>
              <a:gd name="connsiteX22" fmla="*/ 1769 w 10000"/>
              <a:gd name="connsiteY22" fmla="*/ 9698 h 10000"/>
              <a:gd name="connsiteX23" fmla="*/ 2220 w 10000"/>
              <a:gd name="connsiteY23" fmla="*/ 9562 h 10000"/>
              <a:gd name="connsiteX24" fmla="*/ 2578 w 10000"/>
              <a:gd name="connsiteY24" fmla="*/ 9328 h 10000"/>
              <a:gd name="connsiteX25" fmla="*/ 2851 w 10000"/>
              <a:gd name="connsiteY25" fmla="*/ 9114 h 10000"/>
              <a:gd name="connsiteX26" fmla="*/ 3255 w 10000"/>
              <a:gd name="connsiteY26" fmla="*/ 8715 h 10000"/>
              <a:gd name="connsiteX27" fmla="*/ 3575 w 10000"/>
              <a:gd name="connsiteY27" fmla="*/ 8315 h 10000"/>
              <a:gd name="connsiteX28" fmla="*/ 3885 w 10000"/>
              <a:gd name="connsiteY28" fmla="*/ 7848 h 10000"/>
              <a:gd name="connsiteX29" fmla="*/ 4177 w 10000"/>
              <a:gd name="connsiteY29" fmla="*/ 7313 h 10000"/>
              <a:gd name="connsiteX30" fmla="*/ 4609 w 10000"/>
              <a:gd name="connsiteY30" fmla="*/ 6426 h 10000"/>
              <a:gd name="connsiteX31" fmla="*/ 5042 w 10000"/>
              <a:gd name="connsiteY31" fmla="*/ 525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000" h="10000">
                <a:moveTo>
                  <a:pt x="5042" y="5258"/>
                </a:moveTo>
                <a:cubicBezTo>
                  <a:pt x="5134" y="5031"/>
                  <a:pt x="5224" y="4803"/>
                  <a:pt x="5316" y="4576"/>
                </a:cubicBezTo>
                <a:lnTo>
                  <a:pt x="5559" y="3866"/>
                </a:lnTo>
                <a:cubicBezTo>
                  <a:pt x="5651" y="3613"/>
                  <a:pt x="5742" y="3359"/>
                  <a:pt x="5833" y="3106"/>
                </a:cubicBezTo>
                <a:cubicBezTo>
                  <a:pt x="5943" y="2850"/>
                  <a:pt x="6052" y="2593"/>
                  <a:pt x="6162" y="2337"/>
                </a:cubicBezTo>
                <a:lnTo>
                  <a:pt x="6435" y="1685"/>
                </a:lnTo>
                <a:cubicBezTo>
                  <a:pt x="6522" y="1477"/>
                  <a:pt x="6611" y="1269"/>
                  <a:pt x="6698" y="1061"/>
                </a:cubicBezTo>
                <a:lnTo>
                  <a:pt x="7000" y="574"/>
                </a:lnTo>
                <a:lnTo>
                  <a:pt x="7244" y="263"/>
                </a:lnTo>
                <a:lnTo>
                  <a:pt x="7545" y="39"/>
                </a:lnTo>
                <a:lnTo>
                  <a:pt x="7752" y="0"/>
                </a:lnTo>
                <a:lnTo>
                  <a:pt x="7996" y="0"/>
                </a:lnTo>
                <a:lnTo>
                  <a:pt x="8204" y="156"/>
                </a:lnTo>
                <a:lnTo>
                  <a:pt x="8504" y="438"/>
                </a:lnTo>
                <a:lnTo>
                  <a:pt x="8843" y="935"/>
                </a:lnTo>
                <a:lnTo>
                  <a:pt x="9106" y="1597"/>
                </a:lnTo>
                <a:lnTo>
                  <a:pt x="9379" y="2240"/>
                </a:lnTo>
                <a:lnTo>
                  <a:pt x="9738" y="3145"/>
                </a:lnTo>
                <a:lnTo>
                  <a:pt x="10000" y="3866"/>
                </a:lnTo>
                <a:cubicBezTo>
                  <a:pt x="9991" y="5907"/>
                  <a:pt x="9981" y="7949"/>
                  <a:pt x="9972" y="9990"/>
                </a:cubicBezTo>
                <a:lnTo>
                  <a:pt x="0" y="10000"/>
                </a:lnTo>
                <a:lnTo>
                  <a:pt x="1176" y="9864"/>
                </a:lnTo>
                <a:lnTo>
                  <a:pt x="1769" y="9698"/>
                </a:lnTo>
                <a:lnTo>
                  <a:pt x="2220" y="9562"/>
                </a:lnTo>
                <a:lnTo>
                  <a:pt x="2578" y="9328"/>
                </a:lnTo>
                <a:lnTo>
                  <a:pt x="2851" y="9114"/>
                </a:lnTo>
                <a:lnTo>
                  <a:pt x="3255" y="8715"/>
                </a:lnTo>
                <a:lnTo>
                  <a:pt x="3575" y="8315"/>
                </a:lnTo>
                <a:lnTo>
                  <a:pt x="3885" y="7848"/>
                </a:lnTo>
                <a:lnTo>
                  <a:pt x="4177" y="7313"/>
                </a:lnTo>
                <a:lnTo>
                  <a:pt x="4609" y="6426"/>
                </a:lnTo>
                <a:lnTo>
                  <a:pt x="5042" y="5258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1029" name="Text Box 21"/>
          <p:cNvSpPr txBox="1">
            <a:spLocks noChangeArrowheads="1"/>
          </p:cNvSpPr>
          <p:nvPr/>
        </p:nvSpPr>
        <p:spPr bwMode="auto">
          <a:xfrm>
            <a:off x="6588224" y="4046538"/>
            <a:ext cx="485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i="1" dirty="0" err="1">
                <a:latin typeface="Times New Roman" charset="0"/>
              </a:rPr>
              <a:t>z</a:t>
            </a:r>
            <a:r>
              <a:rPr lang="pt-BR" altLang="pt-BR" sz="1800" i="1" baseline="-25000" dirty="0" err="1">
                <a:latin typeface="Times New Roman" charset="0"/>
              </a:rPr>
              <a:t>crít</a:t>
            </a:r>
            <a:endParaRPr lang="pt-BR" altLang="pt-BR" sz="1800" i="1" baseline="-25000" dirty="0">
              <a:latin typeface="Times New Roman" charset="0"/>
            </a:endParaRP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7137400" y="3452813"/>
            <a:ext cx="466725" cy="444500"/>
            <a:chOff x="4496" y="1852"/>
            <a:chExt cx="294" cy="280"/>
          </a:xfrm>
        </p:grpSpPr>
        <p:sp>
          <p:nvSpPr>
            <p:cNvPr id="9242" name="Line 25"/>
            <p:cNvSpPr>
              <a:spLocks noChangeShapeType="1"/>
            </p:cNvSpPr>
            <p:nvPr/>
          </p:nvSpPr>
          <p:spPr bwMode="auto">
            <a:xfrm flipV="1">
              <a:off x="4496" y="1944"/>
              <a:ext cx="151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9243" name="Object 26"/>
            <p:cNvGraphicFramePr>
              <a:graphicFrameLocks noChangeAspect="1"/>
            </p:cNvGraphicFramePr>
            <p:nvPr/>
          </p:nvGraphicFramePr>
          <p:xfrm>
            <a:off x="4682" y="1852"/>
            <a:ext cx="108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7" name="Equation" r:id="rId11" imgW="152334" imgH="139639" progId="Equation.DSMT4">
                    <p:embed/>
                  </p:oleObj>
                </mc:Choice>
                <mc:Fallback>
                  <p:oleObj name="Equation" r:id="rId11" imgW="152334" imgH="139639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2" y="1852"/>
                          <a:ext cx="108" cy="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1038" name="Object 30"/>
          <p:cNvGraphicFramePr>
            <a:graphicFrameLocks noChangeAspect="1"/>
          </p:cNvGraphicFramePr>
          <p:nvPr/>
        </p:nvGraphicFramePr>
        <p:xfrm>
          <a:off x="6278563" y="3416300"/>
          <a:ext cx="384175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13" imgW="342603" imgH="177646" progId="Equation.DSMT4">
                  <p:embed/>
                </p:oleObj>
              </mc:Choice>
              <mc:Fallback>
                <p:oleObj name="Equation" r:id="rId13" imgW="342603" imgH="177646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3416300"/>
                        <a:ext cx="384175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4951414" y="4364035"/>
            <a:ext cx="1881188" cy="720725"/>
            <a:chOff x="3119" y="2426"/>
            <a:chExt cx="1185" cy="454"/>
          </a:xfrm>
        </p:grpSpPr>
        <p:sp>
          <p:nvSpPr>
            <p:cNvPr id="9240" name="AutoShape 38"/>
            <p:cNvSpPr>
              <a:spLocks/>
            </p:cNvSpPr>
            <p:nvPr/>
          </p:nvSpPr>
          <p:spPr bwMode="auto">
            <a:xfrm rot="5400000">
              <a:off x="3664" y="1881"/>
              <a:ext cx="96" cy="1185"/>
            </a:xfrm>
            <a:prstGeom prst="rightBrace">
              <a:avLst>
                <a:gd name="adj1" fmla="val 10937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9241" name="Text Box 39"/>
            <p:cNvSpPr txBox="1">
              <a:spLocks noChangeArrowheads="1"/>
            </p:cNvSpPr>
            <p:nvPr/>
          </p:nvSpPr>
          <p:spPr bwMode="auto">
            <a:xfrm>
              <a:off x="3409" y="2514"/>
              <a:ext cx="67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aceitação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de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/>
                <a:t> 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6834188" y="4362450"/>
            <a:ext cx="1117600" cy="722313"/>
            <a:chOff x="1456" y="3264"/>
            <a:chExt cx="704" cy="455"/>
          </a:xfrm>
        </p:grpSpPr>
        <p:sp>
          <p:nvSpPr>
            <p:cNvPr id="9238" name="AutoShape 45"/>
            <p:cNvSpPr>
              <a:spLocks/>
            </p:cNvSpPr>
            <p:nvPr/>
          </p:nvSpPr>
          <p:spPr bwMode="auto">
            <a:xfrm rot="5400000">
              <a:off x="1760" y="2960"/>
              <a:ext cx="96" cy="704"/>
            </a:xfrm>
            <a:prstGeom prst="righ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9239" name="Text Box 46"/>
            <p:cNvSpPr txBox="1">
              <a:spLocks noChangeArrowheads="1"/>
            </p:cNvSpPr>
            <p:nvPr/>
          </p:nvSpPr>
          <p:spPr bwMode="auto">
            <a:xfrm>
              <a:off x="1545" y="3353"/>
              <a:ext cx="60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rejeição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de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/>
                <a:t> </a:t>
              </a:r>
            </a:p>
          </p:txBody>
        </p:sp>
      </p:grpSp>
      <p:sp>
        <p:nvSpPr>
          <p:cNvPr id="171055" name="Text Box 47"/>
          <p:cNvSpPr txBox="1">
            <a:spLocks noChangeArrowheads="1"/>
          </p:cNvSpPr>
          <p:nvPr/>
        </p:nvSpPr>
        <p:spPr bwMode="auto">
          <a:xfrm>
            <a:off x="762000" y="5248275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Região Crítica:</a:t>
            </a:r>
          </a:p>
        </p:txBody>
      </p:sp>
      <p:sp>
        <p:nvSpPr>
          <p:cNvPr id="171056" name="Text Box 48"/>
          <p:cNvSpPr txBox="1">
            <a:spLocks noChangeArrowheads="1"/>
          </p:cNvSpPr>
          <p:nvPr/>
        </p:nvSpPr>
        <p:spPr bwMode="auto">
          <a:xfrm>
            <a:off x="1066800" y="5584825"/>
            <a:ext cx="52339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aceito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se </a:t>
            </a:r>
            <a:r>
              <a:rPr lang="pt-BR" altLang="pt-BR" sz="1600" i="1" dirty="0">
                <a:latin typeface="Times New Roman" charset="0"/>
              </a:rPr>
              <a:t>z</a:t>
            </a:r>
            <a:r>
              <a:rPr lang="pt-BR" altLang="pt-BR" sz="1600" dirty="0">
                <a:latin typeface="Times New Roman" charset="0"/>
              </a:rPr>
              <a:t> &lt; </a:t>
            </a:r>
            <a:r>
              <a:rPr lang="pt-BR" altLang="pt-BR" sz="1600" i="1" dirty="0" err="1">
                <a:latin typeface="Times New Roman" charset="0"/>
              </a:rPr>
              <a:t>z</a:t>
            </a:r>
            <a:r>
              <a:rPr lang="pt-BR" altLang="pt-BR" sz="1600" i="1" baseline="-25000" dirty="0" err="1">
                <a:latin typeface="Times New Roman" charset="0"/>
              </a:rPr>
              <a:t>crít</a:t>
            </a:r>
            <a:r>
              <a:rPr lang="pt-BR" altLang="pt-BR" sz="1600" dirty="0"/>
              <a:t>           </a:t>
            </a:r>
            <a:r>
              <a:rPr lang="pt-BR" altLang="pt-BR" sz="1600" dirty="0">
                <a:sym typeface="Symbol" pitchFamily="18" charset="2"/>
              </a:rPr>
              <a:t> </a:t>
            </a:r>
            <a:r>
              <a:rPr lang="pt-BR" altLang="pt-BR" sz="1600" i="1" dirty="0">
                <a:latin typeface="Times New Roman" charset="0"/>
                <a:sym typeface="Symbol" pitchFamily="18" charset="2"/>
              </a:rPr>
              <a:t>P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(</a:t>
            </a:r>
            <a:r>
              <a:rPr lang="pt-BR" altLang="pt-BR" sz="1600" i="1" dirty="0">
                <a:latin typeface="Times New Roman" charset="0"/>
              </a:rPr>
              <a:t>z</a:t>
            </a:r>
            <a:r>
              <a:rPr lang="pt-BR" altLang="pt-BR" sz="1600" dirty="0">
                <a:latin typeface="Times New Roman" charset="0"/>
              </a:rPr>
              <a:t> &lt; </a:t>
            </a:r>
            <a:r>
              <a:rPr lang="pt-BR" altLang="pt-BR" sz="1600" i="1" dirty="0" err="1">
                <a:latin typeface="Times New Roman" charset="0"/>
              </a:rPr>
              <a:t>z</a:t>
            </a:r>
            <a:r>
              <a:rPr lang="pt-BR" altLang="pt-BR" sz="1600" i="1" baseline="-25000" dirty="0" err="1">
                <a:latin typeface="Times New Roman" charset="0"/>
              </a:rPr>
              <a:t>crít</a:t>
            </a:r>
            <a:r>
              <a:rPr lang="pt-BR" altLang="pt-BR" sz="1600" dirty="0">
                <a:latin typeface="Times New Roman" charset="0"/>
              </a:rPr>
              <a:t>) = 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1 -</a:t>
            </a:r>
            <a:r>
              <a:rPr lang="pt-BR" altLang="pt-BR" sz="1600" dirty="0">
                <a:sym typeface="Symbol" pitchFamily="18" charset="2"/>
              </a:rPr>
              <a:t> </a:t>
            </a:r>
            <a:r>
              <a:rPr lang="pt-BR" altLang="pt-BR" sz="1600" i="1" dirty="0">
                <a:sym typeface="Symbol" pitchFamily="18" charset="2"/>
              </a:rPr>
              <a:t></a:t>
            </a:r>
            <a:endParaRPr lang="pt-BR" altLang="pt-BR" sz="1600" i="1" baseline="-25000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rejeito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caso contrário </a:t>
            </a:r>
            <a:r>
              <a:rPr lang="pt-BR" altLang="pt-BR" sz="1600" dirty="0">
                <a:sym typeface="Symbol" pitchFamily="18" charset="2"/>
              </a:rPr>
              <a:t> </a:t>
            </a:r>
            <a:r>
              <a:rPr lang="pt-BR" altLang="pt-BR" sz="1600" i="1" dirty="0">
                <a:latin typeface="Times New Roman" charset="0"/>
                <a:sym typeface="Symbol" pitchFamily="18" charset="2"/>
              </a:rPr>
              <a:t>P</a:t>
            </a:r>
            <a:r>
              <a:rPr lang="pt-BR" altLang="pt-BR" sz="1600" dirty="0">
                <a:latin typeface="Times New Roman" charset="0"/>
              </a:rPr>
              <a:t>(</a:t>
            </a:r>
            <a:r>
              <a:rPr lang="pt-BR" altLang="pt-BR" sz="1600" i="1" dirty="0">
                <a:latin typeface="Times New Roman" charset="0"/>
              </a:rPr>
              <a:t>z</a:t>
            </a:r>
            <a:r>
              <a:rPr lang="pt-BR" altLang="pt-BR" sz="1600" dirty="0">
                <a:latin typeface="Times New Roman" charset="0"/>
              </a:rPr>
              <a:t> &gt; </a:t>
            </a:r>
            <a:r>
              <a:rPr lang="pt-BR" altLang="pt-BR" sz="1600" i="1" dirty="0" err="1">
                <a:latin typeface="Times New Roman" charset="0"/>
              </a:rPr>
              <a:t>z</a:t>
            </a:r>
            <a:r>
              <a:rPr lang="pt-BR" altLang="pt-BR" sz="1600" i="1" baseline="-25000" dirty="0" err="1">
                <a:latin typeface="Times New Roman" charset="0"/>
              </a:rPr>
              <a:t>crít</a:t>
            </a:r>
            <a:r>
              <a:rPr lang="pt-BR" altLang="pt-BR" sz="1600" dirty="0">
                <a:latin typeface="Times New Roman" charset="0"/>
              </a:rPr>
              <a:t>) = </a:t>
            </a:r>
            <a:r>
              <a:rPr lang="pt-BR" altLang="pt-BR" sz="1600" i="1" dirty="0">
                <a:sym typeface="Symbol" pitchFamily="18" charset="2"/>
              </a:rPr>
              <a:t></a:t>
            </a:r>
          </a:p>
        </p:txBody>
      </p:sp>
      <p:sp>
        <p:nvSpPr>
          <p:cNvPr id="171057" name="Text Box 49"/>
          <p:cNvSpPr txBox="1">
            <a:spLocks noChangeArrowheads="1"/>
          </p:cNvSpPr>
          <p:nvPr/>
        </p:nvSpPr>
        <p:spPr bwMode="auto">
          <a:xfrm>
            <a:off x="762000" y="6261100"/>
            <a:ext cx="6165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Conclusão (sempre associada a um nível de significância </a:t>
            </a:r>
            <a:r>
              <a:rPr lang="pt-BR" altLang="pt-BR" sz="1600" i="1" dirty="0">
                <a:sym typeface="Symbol" pitchFamily="18" charset="2"/>
              </a:rPr>
              <a:t></a:t>
            </a:r>
            <a:r>
              <a:rPr lang="pt-BR" altLang="pt-BR" sz="1600" dirty="0"/>
              <a:t>)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838200" y="2789238"/>
            <a:ext cx="3454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 dirty="0">
                <a:sym typeface="Symbol" pitchFamily="18" charset="2"/>
              </a:rPr>
              <a:t>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&gt; 10</a:t>
            </a:r>
            <a:r>
              <a:rPr lang="pt-BR" altLang="pt-BR" sz="1600" dirty="0"/>
              <a:t>    (teste unilateral)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ED308-33D4-4186-B54D-1EF92579AE77}" type="slidenum">
              <a:rPr lang="pt-BR"/>
              <a:pPr>
                <a:defRPr/>
              </a:pPr>
              <a:t>8</a:t>
            </a:fld>
            <a:endParaRPr lang="pt-BR"/>
          </a:p>
        </p:txBody>
      </p:sp>
      <p:grpSp>
        <p:nvGrpSpPr>
          <p:cNvPr id="9235" name="Group 3"/>
          <p:cNvGrpSpPr>
            <a:grpSpLocks/>
          </p:cNvGrpSpPr>
          <p:nvPr/>
        </p:nvGrpSpPr>
        <p:grpSpPr bwMode="auto">
          <a:xfrm>
            <a:off x="250825" y="1412875"/>
            <a:ext cx="8664575" cy="831850"/>
            <a:chOff x="158" y="952"/>
            <a:chExt cx="5458" cy="524"/>
          </a:xfrm>
        </p:grpSpPr>
        <p:graphicFrame>
          <p:nvGraphicFramePr>
            <p:cNvPr id="9236" name="Object 5"/>
            <p:cNvGraphicFramePr>
              <a:graphicFrameLocks noChangeAspect="1"/>
            </p:cNvGraphicFramePr>
            <p:nvPr/>
          </p:nvGraphicFramePr>
          <p:xfrm>
            <a:off x="4700" y="952"/>
            <a:ext cx="160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9" name="Equation" r:id="rId15" imgW="177646" imgH="190335" progId="Equation.DSMT4">
                    <p:embed/>
                  </p:oleObj>
                </mc:Choice>
                <mc:Fallback>
                  <p:oleObj name="Equation" r:id="rId15" imgW="177646" imgH="19033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" y="952"/>
                          <a:ext cx="160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7" name="Text Box 4"/>
            <p:cNvSpPr txBox="1">
              <a:spLocks noChangeArrowheads="1"/>
            </p:cNvSpPr>
            <p:nvPr/>
          </p:nvSpPr>
          <p:spPr bwMode="auto">
            <a:xfrm>
              <a:off x="158" y="953"/>
              <a:ext cx="545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5763" indent="-385763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pt-BR" altLang="pt-BR" sz="1600" dirty="0"/>
                <a:t>Uma amostra de 25 valores foi selecionada, chegando a uma média amostral     igual a 11,3. Poderia esta média amostral ter sido obtida de uma população com média </a:t>
              </a:r>
              <a:r>
                <a:rPr lang="pt-BR" altLang="pt-BR" sz="1600" i="1" dirty="0">
                  <a:sym typeface="Symbol" pitchFamily="18" charset="2"/>
                </a:rPr>
                <a:t></a:t>
              </a:r>
              <a:r>
                <a:rPr lang="pt-BR" altLang="pt-BR" sz="1600" dirty="0">
                  <a:sym typeface="Symbol" pitchFamily="18" charset="2"/>
                </a:rPr>
                <a:t> </a:t>
              </a:r>
              <a:r>
                <a:rPr lang="pt-BR" altLang="pt-BR" sz="1600" dirty="0">
                  <a:latin typeface="Times New Roman" charset="0"/>
                  <a:cs typeface="Times New Roman" charset="0"/>
                  <a:sym typeface="Symbol" pitchFamily="18" charset="2"/>
                </a:rPr>
                <a:t>= 10</a:t>
              </a:r>
              <a:r>
                <a:rPr lang="pt-BR" altLang="pt-BR" sz="1600" dirty="0"/>
                <a:t>? Por simplificação, consideremos que </a:t>
              </a:r>
              <a:r>
                <a:rPr lang="pt-BR" altLang="pt-BR" sz="1600" i="1" dirty="0">
                  <a:latin typeface="Symbol" pitchFamily="18" charset="2"/>
                </a:rPr>
                <a:t>s</a:t>
              </a:r>
              <a:r>
                <a:rPr lang="pt-BR" altLang="pt-BR" sz="1600" baseline="30000" dirty="0">
                  <a:latin typeface="Times New Roman" charset="0"/>
                </a:rPr>
                <a:t>2</a:t>
              </a:r>
              <a:r>
                <a:rPr lang="pt-BR" altLang="pt-BR" sz="1600" dirty="0"/>
                <a:t> = </a:t>
              </a:r>
              <a:r>
                <a:rPr lang="pt-BR" altLang="pt-BR" sz="1600" dirty="0">
                  <a:latin typeface="Times New Roman" charset="0"/>
                </a:rPr>
                <a:t>16</a:t>
              </a:r>
              <a:r>
                <a:rPr lang="pt-BR" altLang="pt-BR" sz="1600" dirty="0"/>
                <a:t>. Adote </a:t>
              </a:r>
              <a:r>
                <a:rPr lang="pt-BR" altLang="pt-BR" sz="1600" i="1" dirty="0">
                  <a:sym typeface="Symbol"/>
                </a:rPr>
                <a:t></a:t>
              </a:r>
              <a:r>
                <a:rPr lang="pt-BR" altLang="pt-BR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= </a:t>
              </a:r>
              <a:r>
                <a:rPr lang="pt-BR" alt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5%</a:t>
              </a:r>
              <a:r>
                <a:rPr lang="pt-BR" altLang="pt-BR" sz="1600" dirty="0"/>
                <a:t>.</a:t>
              </a:r>
            </a:p>
          </p:txBody>
        </p:sp>
      </p:grpSp>
      <p:sp>
        <p:nvSpPr>
          <p:cNvPr id="36" name="Text Box 47"/>
          <p:cNvSpPr txBox="1">
            <a:spLocks noChangeArrowheads="1"/>
          </p:cNvSpPr>
          <p:nvPr/>
        </p:nvSpPr>
        <p:spPr bwMode="auto">
          <a:xfrm>
            <a:off x="2258200" y="5248275"/>
            <a:ext cx="6591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 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0</a:t>
            </a:r>
            <a:r>
              <a:rPr lang="pt-BR" altLang="pt-BR" sz="1600" dirty="0"/>
              <a:t> for falso, então espera-se valores de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BR" altLang="pt-BR" sz="1600" dirty="0"/>
              <a:t> bem maiores que zero.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6" grpId="0" autoUpdateAnimBg="0"/>
      <p:bldP spid="171027" grpId="0" animBg="1"/>
      <p:bldP spid="171029" grpId="0" autoUpdateAnimBg="0"/>
      <p:bldP spid="171055" grpId="0" autoUpdateAnimBg="0"/>
      <p:bldP spid="171056" grpId="0" autoUpdateAnimBg="0"/>
      <p:bldP spid="171057" grpId="0" autoUpdateAnimBg="0"/>
      <p:bldP spid="32" grpId="0"/>
      <p:bldP spid="3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Text Box 49"/>
          <p:cNvSpPr txBox="1">
            <a:spLocks noChangeArrowheads="1"/>
          </p:cNvSpPr>
          <p:nvPr/>
        </p:nvSpPr>
        <p:spPr bwMode="auto">
          <a:xfrm>
            <a:off x="761999" y="6261100"/>
            <a:ext cx="56794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Conclusão (sempre associada a um nível de significância </a:t>
            </a:r>
            <a:r>
              <a:rPr lang="pt-BR" altLang="pt-BR" sz="1600" i="1" dirty="0">
                <a:sym typeface="Symbol" pitchFamily="18" charset="2"/>
              </a:rPr>
              <a:t></a:t>
            </a:r>
            <a:r>
              <a:rPr lang="pt-BR" altLang="pt-BR" sz="1600" dirty="0"/>
              <a:t>)</a:t>
            </a:r>
          </a:p>
        </p:txBody>
      </p:sp>
      <p:sp>
        <p:nvSpPr>
          <p:cNvPr id="43" name="Text Box 65"/>
          <p:cNvSpPr txBox="1">
            <a:spLocks noChangeArrowheads="1"/>
          </p:cNvSpPr>
          <p:nvPr/>
        </p:nvSpPr>
        <p:spPr bwMode="auto">
          <a:xfrm>
            <a:off x="763588" y="6270399"/>
            <a:ext cx="814387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16000" indent="-10160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Conclusão: Aceito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, ou seja, não há razões para discordar que a média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/>
              <a:t> seja de fato 10, adotando-se 5% de significância</a:t>
            </a:r>
          </a:p>
        </p:txBody>
      </p:sp>
      <p:sp>
        <p:nvSpPr>
          <p:cNvPr id="10242" name="Text Box 21"/>
          <p:cNvSpPr txBox="1">
            <a:spLocks noChangeArrowheads="1"/>
          </p:cNvSpPr>
          <p:nvPr/>
        </p:nvSpPr>
        <p:spPr bwMode="auto">
          <a:xfrm>
            <a:off x="6799263" y="4046538"/>
            <a:ext cx="485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i="1">
                <a:latin typeface="Times New Roman" charset="0"/>
              </a:rPr>
              <a:t>z</a:t>
            </a:r>
            <a:r>
              <a:rPr lang="pt-BR" altLang="pt-BR" sz="1800" i="1" baseline="-25000">
                <a:latin typeface="Times New Roman" charset="0"/>
              </a:rPr>
              <a:t>crít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6586484" y="4111625"/>
            <a:ext cx="649812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</a:rPr>
              <a:t>1,645</a:t>
            </a:r>
            <a:endParaRPr lang="pt-BR" altLang="pt-BR" sz="1600" baseline="-25000" dirty="0">
              <a:latin typeface="Times New Roman" charset="0"/>
            </a:endParaRPr>
          </a:p>
        </p:txBody>
      </p:sp>
      <p:graphicFrame>
        <p:nvGraphicFramePr>
          <p:cNvPr id="10244" name="Object 9"/>
          <p:cNvGraphicFramePr>
            <a:graphicFrameLocks noChangeAspect="1"/>
          </p:cNvGraphicFramePr>
          <p:nvPr/>
        </p:nvGraphicFramePr>
        <p:xfrm>
          <a:off x="877888" y="4378325"/>
          <a:ext cx="179863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4" imgW="1257300" imgH="622300" progId="Equation.DSMT4">
                  <p:embed/>
                </p:oleObj>
              </mc:Choice>
              <mc:Fallback>
                <p:oleObj name="Equation" r:id="rId4" imgW="1257300" imgH="622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4378325"/>
                        <a:ext cx="1798637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685800" y="2300288"/>
            <a:ext cx="3454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Hipóteses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</a:rPr>
              <a:t>   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>
                <a:latin typeface="Times New Roman" charset="0"/>
              </a:rPr>
              <a:t> :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10</a:t>
            </a:r>
            <a:endParaRPr lang="pt-BR" altLang="pt-BR" sz="1600" dirty="0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900113" y="3141663"/>
          <a:ext cx="177958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6" imgW="1244600" imgH="609600" progId="Equation.DSMT4">
                  <p:embed/>
                </p:oleObj>
              </mc:Choice>
              <mc:Fallback>
                <p:oleObj name="Equation" r:id="rId6" imgW="1244600" imgH="609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41663"/>
                        <a:ext cx="177958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762000" y="4005263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é verdadeira, então</a:t>
            </a:r>
          </a:p>
        </p:txBody>
      </p:sp>
      <p:grpSp>
        <p:nvGrpSpPr>
          <p:cNvPr id="10248" name="Group 10"/>
          <p:cNvGrpSpPr>
            <a:grpSpLocks/>
          </p:cNvGrpSpPr>
          <p:nvPr/>
        </p:nvGrpSpPr>
        <p:grpSpPr bwMode="auto">
          <a:xfrm>
            <a:off x="4876800" y="2341563"/>
            <a:ext cx="3217863" cy="2154237"/>
            <a:chOff x="2988" y="1824"/>
            <a:chExt cx="2579" cy="1728"/>
          </a:xfrm>
        </p:grpSpPr>
        <p:grpSp>
          <p:nvGrpSpPr>
            <p:cNvPr id="10287" name="Group 11"/>
            <p:cNvGrpSpPr>
              <a:grpSpLocks/>
            </p:cNvGrpSpPr>
            <p:nvPr/>
          </p:nvGrpSpPr>
          <p:grpSpPr bwMode="auto">
            <a:xfrm>
              <a:off x="2988" y="1872"/>
              <a:ext cx="2579" cy="1680"/>
              <a:chOff x="2988" y="1872"/>
              <a:chExt cx="2579" cy="1680"/>
            </a:xfrm>
          </p:grpSpPr>
          <p:pic>
            <p:nvPicPr>
              <p:cNvPr id="10290" name="Picture 1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026" y="1872"/>
                <a:ext cx="2432" cy="1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91" name="Text Box 13"/>
              <p:cNvSpPr txBox="1">
                <a:spLocks noChangeArrowheads="1"/>
              </p:cNvSpPr>
              <p:nvPr/>
            </p:nvSpPr>
            <p:spPr bwMode="auto">
              <a:xfrm>
                <a:off x="2988" y="3179"/>
                <a:ext cx="340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-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  <p:sp>
            <p:nvSpPr>
              <p:cNvPr id="10292" name="Text Box 14"/>
              <p:cNvSpPr txBox="1">
                <a:spLocks noChangeArrowheads="1"/>
              </p:cNvSpPr>
              <p:nvPr/>
            </p:nvSpPr>
            <p:spPr bwMode="auto">
              <a:xfrm>
                <a:off x="5186" y="3180"/>
                <a:ext cx="381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+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  <p:sp>
            <p:nvSpPr>
              <p:cNvPr id="10293" name="Text Box 15"/>
              <p:cNvSpPr txBox="1">
                <a:spLocks noChangeArrowheads="1"/>
              </p:cNvSpPr>
              <p:nvPr/>
            </p:nvSpPr>
            <p:spPr bwMode="auto">
              <a:xfrm>
                <a:off x="4157" y="3258"/>
                <a:ext cx="239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0294" name="Line 16"/>
              <p:cNvSpPr>
                <a:spLocks noChangeShapeType="1"/>
              </p:cNvSpPr>
              <p:nvPr/>
            </p:nvSpPr>
            <p:spPr bwMode="auto">
              <a:xfrm>
                <a:off x="3024" y="3226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0288" name="Line 17"/>
            <p:cNvSpPr>
              <a:spLocks noChangeShapeType="1"/>
            </p:cNvSpPr>
            <p:nvPr/>
          </p:nvSpPr>
          <p:spPr bwMode="auto">
            <a:xfrm flipH="1">
              <a:off x="4512" y="196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0289" name="Object 18"/>
            <p:cNvGraphicFramePr>
              <a:graphicFrameLocks noChangeAspect="1"/>
            </p:cNvGraphicFramePr>
            <p:nvPr/>
          </p:nvGraphicFramePr>
          <p:xfrm>
            <a:off x="4656" y="1824"/>
            <a:ext cx="41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" name="Equation" r:id="rId9" imgW="457002" imgH="203112" progId="Equation.DSMT4">
                    <p:embed/>
                  </p:oleObj>
                </mc:Choice>
                <mc:Fallback>
                  <p:oleObj name="Equation" r:id="rId9" imgW="457002" imgH="203112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824"/>
                          <a:ext cx="411" cy="18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9" name="Freeform 19"/>
          <p:cNvSpPr>
            <a:spLocks/>
          </p:cNvSpPr>
          <p:nvPr/>
        </p:nvSpPr>
        <p:spPr bwMode="auto">
          <a:xfrm>
            <a:off x="5146675" y="2455863"/>
            <a:ext cx="1781175" cy="1630362"/>
          </a:xfrm>
          <a:custGeom>
            <a:avLst/>
            <a:gdLst>
              <a:gd name="T0" fmla="*/ 2147483647 w 1122"/>
              <a:gd name="T1" fmla="*/ 2147483647 h 1027"/>
              <a:gd name="T2" fmla="*/ 2147483647 w 1122"/>
              <a:gd name="T3" fmla="*/ 2147483647 h 1027"/>
              <a:gd name="T4" fmla="*/ 2147483647 w 1122"/>
              <a:gd name="T5" fmla="*/ 2147483647 h 1027"/>
              <a:gd name="T6" fmla="*/ 2147483647 w 1122"/>
              <a:gd name="T7" fmla="*/ 2147483647 h 1027"/>
              <a:gd name="T8" fmla="*/ 2147483647 w 1122"/>
              <a:gd name="T9" fmla="*/ 2147483647 h 1027"/>
              <a:gd name="T10" fmla="*/ 2147483647 w 1122"/>
              <a:gd name="T11" fmla="*/ 2147483647 h 1027"/>
              <a:gd name="T12" fmla="*/ 2147483647 w 1122"/>
              <a:gd name="T13" fmla="*/ 2147483647 h 1027"/>
              <a:gd name="T14" fmla="*/ 2147483647 w 1122"/>
              <a:gd name="T15" fmla="*/ 2147483647 h 1027"/>
              <a:gd name="T16" fmla="*/ 2147483647 w 1122"/>
              <a:gd name="T17" fmla="*/ 2147483647 h 1027"/>
              <a:gd name="T18" fmla="*/ 2147483647 w 1122"/>
              <a:gd name="T19" fmla="*/ 2147483647 h 1027"/>
              <a:gd name="T20" fmla="*/ 2147483647 w 1122"/>
              <a:gd name="T21" fmla="*/ 0 h 1027"/>
              <a:gd name="T22" fmla="*/ 2147483647 w 1122"/>
              <a:gd name="T23" fmla="*/ 0 h 1027"/>
              <a:gd name="T24" fmla="*/ 2147483647 w 1122"/>
              <a:gd name="T25" fmla="*/ 2147483647 h 1027"/>
              <a:gd name="T26" fmla="*/ 2147483647 w 1122"/>
              <a:gd name="T27" fmla="*/ 2147483647 h 1027"/>
              <a:gd name="T28" fmla="*/ 2147483647 w 1122"/>
              <a:gd name="T29" fmla="*/ 2147483647 h 1027"/>
              <a:gd name="T30" fmla="*/ 2147483647 w 1122"/>
              <a:gd name="T31" fmla="*/ 2147483647 h 1027"/>
              <a:gd name="T32" fmla="*/ 2147483647 w 1122"/>
              <a:gd name="T33" fmla="*/ 2147483647 h 1027"/>
              <a:gd name="T34" fmla="*/ 2147483647 w 1122"/>
              <a:gd name="T35" fmla="*/ 2147483647 h 1027"/>
              <a:gd name="T36" fmla="*/ 2147483647 w 1122"/>
              <a:gd name="T37" fmla="*/ 2147483647 h 1027"/>
              <a:gd name="T38" fmla="*/ 2147483647 w 1122"/>
              <a:gd name="T39" fmla="*/ 2147483647 h 1027"/>
              <a:gd name="T40" fmla="*/ 2147483647 w 1122"/>
              <a:gd name="T41" fmla="*/ 2147483647 h 1027"/>
              <a:gd name="T42" fmla="*/ 2147483647 w 1122"/>
              <a:gd name="T43" fmla="*/ 2147483647 h 1027"/>
              <a:gd name="T44" fmla="*/ 2147483647 w 1122"/>
              <a:gd name="T45" fmla="*/ 2147483647 h 1027"/>
              <a:gd name="T46" fmla="*/ 0 w 1122"/>
              <a:gd name="T47" fmla="*/ 2147483647 h 1027"/>
              <a:gd name="T48" fmla="*/ 2147483647 w 1122"/>
              <a:gd name="T49" fmla="*/ 2147483647 h 1027"/>
              <a:gd name="T50" fmla="*/ 2147483647 w 1122"/>
              <a:gd name="T51" fmla="*/ 2147483647 h 1027"/>
              <a:gd name="T52" fmla="*/ 2147483647 w 1122"/>
              <a:gd name="T53" fmla="*/ 2147483647 h 1027"/>
              <a:gd name="T54" fmla="*/ 2147483647 w 1122"/>
              <a:gd name="T55" fmla="*/ 2147483647 h 1027"/>
              <a:gd name="T56" fmla="*/ 2147483647 w 1122"/>
              <a:gd name="T57" fmla="*/ 2147483647 h 1027"/>
              <a:gd name="T58" fmla="*/ 2147483647 w 1122"/>
              <a:gd name="T59" fmla="*/ 2147483647 h 1027"/>
              <a:gd name="T60" fmla="*/ 2147483647 w 1122"/>
              <a:gd name="T61" fmla="*/ 2147483647 h 1027"/>
              <a:gd name="T62" fmla="*/ 2147483647 w 1122"/>
              <a:gd name="T63" fmla="*/ 2147483647 h 1027"/>
              <a:gd name="T64" fmla="*/ 2147483647 w 1122"/>
              <a:gd name="T65" fmla="*/ 2147483647 h 1027"/>
              <a:gd name="T66" fmla="*/ 2147483647 w 1122"/>
              <a:gd name="T67" fmla="*/ 2147483647 h 1027"/>
              <a:gd name="T68" fmla="*/ 2147483647 w 1122"/>
              <a:gd name="T69" fmla="*/ 2147483647 h 102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122"/>
              <a:gd name="T106" fmla="*/ 0 h 1027"/>
              <a:gd name="T107" fmla="*/ 1122 w 1122"/>
              <a:gd name="T108" fmla="*/ 1027 h 102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122" h="1027">
                <a:moveTo>
                  <a:pt x="536" y="540"/>
                </a:moveTo>
                <a:lnTo>
                  <a:pt x="565" y="470"/>
                </a:lnTo>
                <a:lnTo>
                  <a:pt x="591" y="397"/>
                </a:lnTo>
                <a:lnTo>
                  <a:pt x="620" y="319"/>
                </a:lnTo>
                <a:lnTo>
                  <a:pt x="655" y="240"/>
                </a:lnTo>
                <a:lnTo>
                  <a:pt x="684" y="173"/>
                </a:lnTo>
                <a:lnTo>
                  <a:pt x="712" y="109"/>
                </a:lnTo>
                <a:lnTo>
                  <a:pt x="744" y="59"/>
                </a:lnTo>
                <a:lnTo>
                  <a:pt x="770" y="27"/>
                </a:lnTo>
                <a:lnTo>
                  <a:pt x="802" y="4"/>
                </a:lnTo>
                <a:lnTo>
                  <a:pt x="824" y="0"/>
                </a:lnTo>
                <a:lnTo>
                  <a:pt x="850" y="0"/>
                </a:lnTo>
                <a:lnTo>
                  <a:pt x="872" y="16"/>
                </a:lnTo>
                <a:lnTo>
                  <a:pt x="904" y="45"/>
                </a:lnTo>
                <a:lnTo>
                  <a:pt x="940" y="96"/>
                </a:lnTo>
                <a:lnTo>
                  <a:pt x="968" y="164"/>
                </a:lnTo>
                <a:lnTo>
                  <a:pt x="997" y="230"/>
                </a:lnTo>
                <a:lnTo>
                  <a:pt x="1035" y="323"/>
                </a:lnTo>
                <a:lnTo>
                  <a:pt x="1063" y="397"/>
                </a:lnTo>
                <a:lnTo>
                  <a:pt x="1095" y="463"/>
                </a:lnTo>
                <a:lnTo>
                  <a:pt x="1111" y="508"/>
                </a:lnTo>
                <a:lnTo>
                  <a:pt x="1122" y="538"/>
                </a:lnTo>
                <a:lnTo>
                  <a:pt x="1122" y="1026"/>
                </a:lnTo>
                <a:lnTo>
                  <a:pt x="0" y="1027"/>
                </a:lnTo>
                <a:lnTo>
                  <a:pt x="125" y="1013"/>
                </a:lnTo>
                <a:lnTo>
                  <a:pt x="188" y="996"/>
                </a:lnTo>
                <a:lnTo>
                  <a:pt x="236" y="982"/>
                </a:lnTo>
                <a:lnTo>
                  <a:pt x="274" y="958"/>
                </a:lnTo>
                <a:lnTo>
                  <a:pt x="303" y="936"/>
                </a:lnTo>
                <a:lnTo>
                  <a:pt x="346" y="895"/>
                </a:lnTo>
                <a:lnTo>
                  <a:pt x="380" y="854"/>
                </a:lnTo>
                <a:lnTo>
                  <a:pt x="413" y="806"/>
                </a:lnTo>
                <a:lnTo>
                  <a:pt x="444" y="751"/>
                </a:lnTo>
                <a:lnTo>
                  <a:pt x="490" y="660"/>
                </a:lnTo>
                <a:lnTo>
                  <a:pt x="536" y="54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0250" name="Group 50"/>
          <p:cNvGrpSpPr>
            <a:grpSpLocks/>
          </p:cNvGrpSpPr>
          <p:nvPr/>
        </p:nvGrpSpPr>
        <p:grpSpPr bwMode="auto">
          <a:xfrm>
            <a:off x="7137400" y="3452813"/>
            <a:ext cx="466725" cy="444500"/>
            <a:chOff x="4496" y="1852"/>
            <a:chExt cx="294" cy="280"/>
          </a:xfrm>
        </p:grpSpPr>
        <p:sp>
          <p:nvSpPr>
            <p:cNvPr id="10285" name="Line 25"/>
            <p:cNvSpPr>
              <a:spLocks noChangeShapeType="1"/>
            </p:cNvSpPr>
            <p:nvPr/>
          </p:nvSpPr>
          <p:spPr bwMode="auto">
            <a:xfrm flipV="1">
              <a:off x="4496" y="1944"/>
              <a:ext cx="151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0286" name="Object 26"/>
            <p:cNvGraphicFramePr>
              <a:graphicFrameLocks noChangeAspect="1"/>
            </p:cNvGraphicFramePr>
            <p:nvPr/>
          </p:nvGraphicFramePr>
          <p:xfrm>
            <a:off x="4682" y="1852"/>
            <a:ext cx="108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" name="Equation" r:id="rId11" imgW="152334" imgH="139639" progId="Equation.DSMT4">
                    <p:embed/>
                  </p:oleObj>
                </mc:Choice>
                <mc:Fallback>
                  <p:oleObj name="Equation" r:id="rId11" imgW="152334" imgH="139639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2" y="1852"/>
                          <a:ext cx="108" cy="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51" name="Text Box 47"/>
          <p:cNvSpPr txBox="1">
            <a:spLocks noChangeArrowheads="1"/>
          </p:cNvSpPr>
          <p:nvPr/>
        </p:nvSpPr>
        <p:spPr bwMode="auto">
          <a:xfrm>
            <a:off x="762000" y="5248275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Região Crítica:</a:t>
            </a:r>
          </a:p>
        </p:txBody>
      </p:sp>
      <p:sp>
        <p:nvSpPr>
          <p:cNvPr id="10252" name="Text Box 48"/>
          <p:cNvSpPr txBox="1">
            <a:spLocks noChangeArrowheads="1"/>
          </p:cNvSpPr>
          <p:nvPr/>
        </p:nvSpPr>
        <p:spPr bwMode="auto">
          <a:xfrm>
            <a:off x="1066800" y="5584825"/>
            <a:ext cx="52339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/>
              <a:t>aceito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se 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>
                <a:latin typeface="Times New Roman" charset="0"/>
              </a:rPr>
              <a:t> &lt; 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 i="1" baseline="-25000">
                <a:latin typeface="Times New Roman" charset="0"/>
              </a:rPr>
              <a:t>crít</a:t>
            </a:r>
            <a:r>
              <a:rPr lang="pt-BR" altLang="pt-BR" sz="1600"/>
              <a:t>           </a:t>
            </a:r>
            <a:r>
              <a:rPr lang="pt-BR" altLang="pt-BR" sz="1600">
                <a:sym typeface="Symbol" pitchFamily="18" charset="2"/>
              </a:rPr>
              <a:t> </a:t>
            </a:r>
            <a:r>
              <a:rPr lang="pt-BR" altLang="pt-BR" sz="1600" i="1">
                <a:latin typeface="Times New Roman" charset="0"/>
                <a:sym typeface="Symbol" pitchFamily="18" charset="2"/>
              </a:rPr>
              <a:t>P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(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>
                <a:latin typeface="Times New Roman" charset="0"/>
              </a:rPr>
              <a:t> &lt; 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 i="1" baseline="-25000">
                <a:latin typeface="Times New Roman" charset="0"/>
              </a:rPr>
              <a:t>crít</a:t>
            </a:r>
            <a:r>
              <a:rPr lang="pt-BR" altLang="pt-BR" sz="1600">
                <a:latin typeface="Times New Roman" charset="0"/>
              </a:rPr>
              <a:t>) = 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1 -</a:t>
            </a:r>
            <a:r>
              <a:rPr lang="pt-BR" altLang="pt-BR" sz="1600"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</a:t>
            </a:r>
            <a:endParaRPr lang="pt-BR" altLang="pt-BR" sz="1600" i="1" baseline="-25000">
              <a:latin typeface="Times New Roman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1600"/>
              <a:t>rejeito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caso contrário </a:t>
            </a:r>
            <a:r>
              <a:rPr lang="pt-BR" altLang="pt-BR" sz="1600">
                <a:sym typeface="Symbol" pitchFamily="18" charset="2"/>
              </a:rPr>
              <a:t> </a:t>
            </a:r>
            <a:r>
              <a:rPr lang="pt-BR" altLang="pt-BR" sz="1600" i="1">
                <a:latin typeface="Times New Roman" charset="0"/>
                <a:sym typeface="Symbol" pitchFamily="18" charset="2"/>
              </a:rPr>
              <a:t>P</a:t>
            </a:r>
            <a:r>
              <a:rPr lang="pt-BR" altLang="pt-BR" sz="1600">
                <a:latin typeface="Times New Roman" charset="0"/>
              </a:rPr>
              <a:t>(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>
                <a:latin typeface="Times New Roman" charset="0"/>
              </a:rPr>
              <a:t> &gt; 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 i="1" baseline="-25000">
                <a:latin typeface="Times New Roman" charset="0"/>
              </a:rPr>
              <a:t>crít</a:t>
            </a:r>
            <a:r>
              <a:rPr lang="pt-BR" altLang="pt-BR" sz="1600">
                <a:latin typeface="Times New Roman" charset="0"/>
              </a:rPr>
              <a:t>) = </a:t>
            </a:r>
            <a:r>
              <a:rPr lang="pt-BR" altLang="pt-BR" sz="1600" i="1">
                <a:sym typeface="Symbol" pitchFamily="18" charset="2"/>
              </a:rPr>
              <a:t></a:t>
            </a:r>
          </a:p>
        </p:txBody>
      </p:sp>
      <p:sp>
        <p:nvSpPr>
          <p:cNvPr id="10254" name="Text Box 6"/>
          <p:cNvSpPr txBox="1">
            <a:spLocks noChangeArrowheads="1"/>
          </p:cNvSpPr>
          <p:nvPr/>
        </p:nvSpPr>
        <p:spPr bwMode="auto">
          <a:xfrm>
            <a:off x="838200" y="2789238"/>
            <a:ext cx="3454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&gt; 10</a:t>
            </a:r>
            <a:r>
              <a:rPr lang="pt-BR" altLang="pt-BR" sz="1600"/>
              <a:t>    (teste unilateral)</a:t>
            </a:r>
          </a:p>
        </p:txBody>
      </p:sp>
      <p:sp>
        <p:nvSpPr>
          <p:cNvPr id="1710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 de Hipótese para </a:t>
            </a:r>
            <a:r>
              <a:rPr lang="pt-BR" i="1" dirty="0">
                <a:sym typeface="Symbol" pitchFamily="18" charset="2"/>
              </a:rPr>
              <a:t></a:t>
            </a:r>
            <a:endParaRPr lang="pt-BR" dirty="0"/>
          </a:p>
        </p:txBody>
      </p:sp>
      <p:grpSp>
        <p:nvGrpSpPr>
          <p:cNvPr id="10256" name="Group 10"/>
          <p:cNvGrpSpPr>
            <a:grpSpLocks/>
          </p:cNvGrpSpPr>
          <p:nvPr/>
        </p:nvGrpSpPr>
        <p:grpSpPr bwMode="auto">
          <a:xfrm>
            <a:off x="4876800" y="2346325"/>
            <a:ext cx="3217863" cy="2154238"/>
            <a:chOff x="2988" y="1824"/>
            <a:chExt cx="2579" cy="1728"/>
          </a:xfrm>
        </p:grpSpPr>
        <p:grpSp>
          <p:nvGrpSpPr>
            <p:cNvPr id="10277" name="Group 11"/>
            <p:cNvGrpSpPr>
              <a:grpSpLocks/>
            </p:cNvGrpSpPr>
            <p:nvPr/>
          </p:nvGrpSpPr>
          <p:grpSpPr bwMode="auto">
            <a:xfrm>
              <a:off x="2988" y="1872"/>
              <a:ext cx="2579" cy="1680"/>
              <a:chOff x="2988" y="1872"/>
              <a:chExt cx="2579" cy="1680"/>
            </a:xfrm>
          </p:grpSpPr>
          <p:pic>
            <p:nvPicPr>
              <p:cNvPr id="10280" name="Picture 1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026" y="1872"/>
                <a:ext cx="2432" cy="1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81" name="Text Box 13"/>
              <p:cNvSpPr txBox="1">
                <a:spLocks noChangeArrowheads="1"/>
              </p:cNvSpPr>
              <p:nvPr/>
            </p:nvSpPr>
            <p:spPr bwMode="auto">
              <a:xfrm>
                <a:off x="2988" y="3179"/>
                <a:ext cx="340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-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  <p:sp>
            <p:nvSpPr>
              <p:cNvPr id="10282" name="Text Box 14"/>
              <p:cNvSpPr txBox="1">
                <a:spLocks noChangeArrowheads="1"/>
              </p:cNvSpPr>
              <p:nvPr/>
            </p:nvSpPr>
            <p:spPr bwMode="auto">
              <a:xfrm>
                <a:off x="5186" y="3180"/>
                <a:ext cx="381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+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  <p:sp>
            <p:nvSpPr>
              <p:cNvPr id="10283" name="Text Box 15"/>
              <p:cNvSpPr txBox="1">
                <a:spLocks noChangeArrowheads="1"/>
              </p:cNvSpPr>
              <p:nvPr/>
            </p:nvSpPr>
            <p:spPr bwMode="auto">
              <a:xfrm>
                <a:off x="4157" y="3258"/>
                <a:ext cx="239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0284" name="Line 16"/>
              <p:cNvSpPr>
                <a:spLocks noChangeShapeType="1"/>
              </p:cNvSpPr>
              <p:nvPr/>
            </p:nvSpPr>
            <p:spPr bwMode="auto">
              <a:xfrm>
                <a:off x="3024" y="3226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0278" name="Line 17"/>
            <p:cNvSpPr>
              <a:spLocks noChangeShapeType="1"/>
            </p:cNvSpPr>
            <p:nvPr/>
          </p:nvSpPr>
          <p:spPr bwMode="auto">
            <a:xfrm flipH="1">
              <a:off x="4512" y="196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0279" name="Object 18"/>
            <p:cNvGraphicFramePr>
              <a:graphicFrameLocks noChangeAspect="1"/>
            </p:cNvGraphicFramePr>
            <p:nvPr/>
          </p:nvGraphicFramePr>
          <p:xfrm>
            <a:off x="4656" y="1824"/>
            <a:ext cx="41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" name="Equation" r:id="rId13" imgW="457002" imgH="203112" progId="Equation.DSMT4">
                    <p:embed/>
                  </p:oleObj>
                </mc:Choice>
                <mc:Fallback>
                  <p:oleObj name="Equation" r:id="rId13" imgW="457002" imgH="203112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824"/>
                          <a:ext cx="411" cy="18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" name="Freeform 19"/>
          <p:cNvSpPr>
            <a:spLocks/>
          </p:cNvSpPr>
          <p:nvPr/>
        </p:nvSpPr>
        <p:spPr bwMode="auto">
          <a:xfrm>
            <a:off x="5146675" y="2455863"/>
            <a:ext cx="1687479" cy="1630362"/>
          </a:xfrm>
          <a:custGeom>
            <a:avLst/>
            <a:gdLst>
              <a:gd name="T0" fmla="*/ 2147483647 w 1122"/>
              <a:gd name="T1" fmla="*/ 2147483647 h 1027"/>
              <a:gd name="T2" fmla="*/ 2147483647 w 1122"/>
              <a:gd name="T3" fmla="*/ 2147483647 h 1027"/>
              <a:gd name="T4" fmla="*/ 2147483647 w 1122"/>
              <a:gd name="T5" fmla="*/ 2147483647 h 1027"/>
              <a:gd name="T6" fmla="*/ 2147483647 w 1122"/>
              <a:gd name="T7" fmla="*/ 2147483647 h 1027"/>
              <a:gd name="T8" fmla="*/ 2147483647 w 1122"/>
              <a:gd name="T9" fmla="*/ 2147483647 h 1027"/>
              <a:gd name="T10" fmla="*/ 2147483647 w 1122"/>
              <a:gd name="T11" fmla="*/ 2147483647 h 1027"/>
              <a:gd name="T12" fmla="*/ 2147483647 w 1122"/>
              <a:gd name="T13" fmla="*/ 2147483647 h 1027"/>
              <a:gd name="T14" fmla="*/ 2147483647 w 1122"/>
              <a:gd name="T15" fmla="*/ 2147483647 h 1027"/>
              <a:gd name="T16" fmla="*/ 2147483647 w 1122"/>
              <a:gd name="T17" fmla="*/ 2147483647 h 1027"/>
              <a:gd name="T18" fmla="*/ 2147483647 w 1122"/>
              <a:gd name="T19" fmla="*/ 2147483647 h 1027"/>
              <a:gd name="T20" fmla="*/ 2147483647 w 1122"/>
              <a:gd name="T21" fmla="*/ 0 h 1027"/>
              <a:gd name="T22" fmla="*/ 2147483647 w 1122"/>
              <a:gd name="T23" fmla="*/ 0 h 1027"/>
              <a:gd name="T24" fmla="*/ 2147483647 w 1122"/>
              <a:gd name="T25" fmla="*/ 2147483647 h 1027"/>
              <a:gd name="T26" fmla="*/ 2147483647 w 1122"/>
              <a:gd name="T27" fmla="*/ 2147483647 h 1027"/>
              <a:gd name="T28" fmla="*/ 2147483647 w 1122"/>
              <a:gd name="T29" fmla="*/ 2147483647 h 1027"/>
              <a:gd name="T30" fmla="*/ 2147483647 w 1122"/>
              <a:gd name="T31" fmla="*/ 2147483647 h 1027"/>
              <a:gd name="T32" fmla="*/ 2147483647 w 1122"/>
              <a:gd name="T33" fmla="*/ 2147483647 h 1027"/>
              <a:gd name="T34" fmla="*/ 2147483647 w 1122"/>
              <a:gd name="T35" fmla="*/ 2147483647 h 1027"/>
              <a:gd name="T36" fmla="*/ 2147483647 w 1122"/>
              <a:gd name="T37" fmla="*/ 2147483647 h 1027"/>
              <a:gd name="T38" fmla="*/ 2147483647 w 1122"/>
              <a:gd name="T39" fmla="*/ 2147483647 h 1027"/>
              <a:gd name="T40" fmla="*/ 2147483647 w 1122"/>
              <a:gd name="T41" fmla="*/ 2147483647 h 1027"/>
              <a:gd name="T42" fmla="*/ 2147483647 w 1122"/>
              <a:gd name="T43" fmla="*/ 2147483647 h 1027"/>
              <a:gd name="T44" fmla="*/ 2147483647 w 1122"/>
              <a:gd name="T45" fmla="*/ 2147483647 h 1027"/>
              <a:gd name="T46" fmla="*/ 0 w 1122"/>
              <a:gd name="T47" fmla="*/ 2147483647 h 1027"/>
              <a:gd name="T48" fmla="*/ 2147483647 w 1122"/>
              <a:gd name="T49" fmla="*/ 2147483647 h 1027"/>
              <a:gd name="T50" fmla="*/ 2147483647 w 1122"/>
              <a:gd name="T51" fmla="*/ 2147483647 h 1027"/>
              <a:gd name="T52" fmla="*/ 2147483647 w 1122"/>
              <a:gd name="T53" fmla="*/ 2147483647 h 1027"/>
              <a:gd name="T54" fmla="*/ 2147483647 w 1122"/>
              <a:gd name="T55" fmla="*/ 2147483647 h 1027"/>
              <a:gd name="T56" fmla="*/ 2147483647 w 1122"/>
              <a:gd name="T57" fmla="*/ 2147483647 h 1027"/>
              <a:gd name="T58" fmla="*/ 2147483647 w 1122"/>
              <a:gd name="T59" fmla="*/ 2147483647 h 1027"/>
              <a:gd name="T60" fmla="*/ 2147483647 w 1122"/>
              <a:gd name="T61" fmla="*/ 2147483647 h 1027"/>
              <a:gd name="T62" fmla="*/ 2147483647 w 1122"/>
              <a:gd name="T63" fmla="*/ 2147483647 h 1027"/>
              <a:gd name="T64" fmla="*/ 2147483647 w 1122"/>
              <a:gd name="T65" fmla="*/ 2147483647 h 1027"/>
              <a:gd name="T66" fmla="*/ 2147483647 w 1122"/>
              <a:gd name="T67" fmla="*/ 2147483647 h 1027"/>
              <a:gd name="T68" fmla="*/ 2147483647 w 1122"/>
              <a:gd name="T69" fmla="*/ 2147483647 h 102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122"/>
              <a:gd name="T106" fmla="*/ 0 h 1027"/>
              <a:gd name="T107" fmla="*/ 1122 w 1122"/>
              <a:gd name="T108" fmla="*/ 1027 h 1027"/>
              <a:gd name="connsiteX0" fmla="*/ 4777 w 10000"/>
              <a:gd name="connsiteY0" fmla="*/ 5258 h 10000"/>
              <a:gd name="connsiteX1" fmla="*/ 5036 w 10000"/>
              <a:gd name="connsiteY1" fmla="*/ 4576 h 10000"/>
              <a:gd name="connsiteX2" fmla="*/ 5267 w 10000"/>
              <a:gd name="connsiteY2" fmla="*/ 3866 h 10000"/>
              <a:gd name="connsiteX3" fmla="*/ 5526 w 10000"/>
              <a:gd name="connsiteY3" fmla="*/ 3106 h 10000"/>
              <a:gd name="connsiteX4" fmla="*/ 5838 w 10000"/>
              <a:gd name="connsiteY4" fmla="*/ 2337 h 10000"/>
              <a:gd name="connsiteX5" fmla="*/ 6096 w 10000"/>
              <a:gd name="connsiteY5" fmla="*/ 1685 h 10000"/>
              <a:gd name="connsiteX6" fmla="*/ 6346 w 10000"/>
              <a:gd name="connsiteY6" fmla="*/ 1061 h 10000"/>
              <a:gd name="connsiteX7" fmla="*/ 6631 w 10000"/>
              <a:gd name="connsiteY7" fmla="*/ 574 h 10000"/>
              <a:gd name="connsiteX8" fmla="*/ 6863 w 10000"/>
              <a:gd name="connsiteY8" fmla="*/ 263 h 10000"/>
              <a:gd name="connsiteX9" fmla="*/ 7148 w 10000"/>
              <a:gd name="connsiteY9" fmla="*/ 39 h 10000"/>
              <a:gd name="connsiteX10" fmla="*/ 7344 w 10000"/>
              <a:gd name="connsiteY10" fmla="*/ 0 h 10000"/>
              <a:gd name="connsiteX11" fmla="*/ 7576 w 10000"/>
              <a:gd name="connsiteY11" fmla="*/ 0 h 10000"/>
              <a:gd name="connsiteX12" fmla="*/ 7772 w 10000"/>
              <a:gd name="connsiteY12" fmla="*/ 156 h 10000"/>
              <a:gd name="connsiteX13" fmla="*/ 8057 w 10000"/>
              <a:gd name="connsiteY13" fmla="*/ 438 h 10000"/>
              <a:gd name="connsiteX14" fmla="*/ 8378 w 10000"/>
              <a:gd name="connsiteY14" fmla="*/ 935 h 10000"/>
              <a:gd name="connsiteX15" fmla="*/ 8627 w 10000"/>
              <a:gd name="connsiteY15" fmla="*/ 1597 h 10000"/>
              <a:gd name="connsiteX16" fmla="*/ 8886 w 10000"/>
              <a:gd name="connsiteY16" fmla="*/ 2240 h 10000"/>
              <a:gd name="connsiteX17" fmla="*/ 9225 w 10000"/>
              <a:gd name="connsiteY17" fmla="*/ 3145 h 10000"/>
              <a:gd name="connsiteX18" fmla="*/ 9474 w 10000"/>
              <a:gd name="connsiteY18" fmla="*/ 3866 h 10000"/>
              <a:gd name="connsiteX19" fmla="*/ 9759 w 10000"/>
              <a:gd name="connsiteY19" fmla="*/ 4508 h 10000"/>
              <a:gd name="connsiteX20" fmla="*/ 9902 w 10000"/>
              <a:gd name="connsiteY20" fmla="*/ 4946 h 10000"/>
              <a:gd name="connsiteX21" fmla="*/ 10000 w 10000"/>
              <a:gd name="connsiteY21" fmla="*/ 5239 h 10000"/>
              <a:gd name="connsiteX22" fmla="*/ 9033 w 10000"/>
              <a:gd name="connsiteY22" fmla="*/ 9965 h 10000"/>
              <a:gd name="connsiteX23" fmla="*/ 0 w 10000"/>
              <a:gd name="connsiteY23" fmla="*/ 10000 h 10000"/>
              <a:gd name="connsiteX24" fmla="*/ 1114 w 10000"/>
              <a:gd name="connsiteY24" fmla="*/ 9864 h 10000"/>
              <a:gd name="connsiteX25" fmla="*/ 1676 w 10000"/>
              <a:gd name="connsiteY25" fmla="*/ 9698 h 10000"/>
              <a:gd name="connsiteX26" fmla="*/ 2103 w 10000"/>
              <a:gd name="connsiteY26" fmla="*/ 9562 h 10000"/>
              <a:gd name="connsiteX27" fmla="*/ 2442 w 10000"/>
              <a:gd name="connsiteY27" fmla="*/ 9328 h 10000"/>
              <a:gd name="connsiteX28" fmla="*/ 2701 w 10000"/>
              <a:gd name="connsiteY28" fmla="*/ 9114 h 10000"/>
              <a:gd name="connsiteX29" fmla="*/ 3084 w 10000"/>
              <a:gd name="connsiteY29" fmla="*/ 8715 h 10000"/>
              <a:gd name="connsiteX30" fmla="*/ 3387 w 10000"/>
              <a:gd name="connsiteY30" fmla="*/ 8315 h 10000"/>
              <a:gd name="connsiteX31" fmla="*/ 3681 w 10000"/>
              <a:gd name="connsiteY31" fmla="*/ 7848 h 10000"/>
              <a:gd name="connsiteX32" fmla="*/ 3957 w 10000"/>
              <a:gd name="connsiteY32" fmla="*/ 7313 h 10000"/>
              <a:gd name="connsiteX33" fmla="*/ 4367 w 10000"/>
              <a:gd name="connsiteY33" fmla="*/ 6426 h 10000"/>
              <a:gd name="connsiteX34" fmla="*/ 4777 w 10000"/>
              <a:gd name="connsiteY34" fmla="*/ 5258 h 10000"/>
              <a:gd name="connsiteX0" fmla="*/ 4777 w 10040"/>
              <a:gd name="connsiteY0" fmla="*/ 5258 h 10000"/>
              <a:gd name="connsiteX1" fmla="*/ 5036 w 10040"/>
              <a:gd name="connsiteY1" fmla="*/ 4576 h 10000"/>
              <a:gd name="connsiteX2" fmla="*/ 5267 w 10040"/>
              <a:gd name="connsiteY2" fmla="*/ 3866 h 10000"/>
              <a:gd name="connsiteX3" fmla="*/ 5526 w 10040"/>
              <a:gd name="connsiteY3" fmla="*/ 3106 h 10000"/>
              <a:gd name="connsiteX4" fmla="*/ 5838 w 10040"/>
              <a:gd name="connsiteY4" fmla="*/ 2337 h 10000"/>
              <a:gd name="connsiteX5" fmla="*/ 6096 w 10040"/>
              <a:gd name="connsiteY5" fmla="*/ 1685 h 10000"/>
              <a:gd name="connsiteX6" fmla="*/ 6346 w 10040"/>
              <a:gd name="connsiteY6" fmla="*/ 1061 h 10000"/>
              <a:gd name="connsiteX7" fmla="*/ 6631 w 10040"/>
              <a:gd name="connsiteY7" fmla="*/ 574 h 10000"/>
              <a:gd name="connsiteX8" fmla="*/ 6863 w 10040"/>
              <a:gd name="connsiteY8" fmla="*/ 263 h 10000"/>
              <a:gd name="connsiteX9" fmla="*/ 7148 w 10040"/>
              <a:gd name="connsiteY9" fmla="*/ 39 h 10000"/>
              <a:gd name="connsiteX10" fmla="*/ 7344 w 10040"/>
              <a:gd name="connsiteY10" fmla="*/ 0 h 10000"/>
              <a:gd name="connsiteX11" fmla="*/ 7576 w 10040"/>
              <a:gd name="connsiteY11" fmla="*/ 0 h 10000"/>
              <a:gd name="connsiteX12" fmla="*/ 7772 w 10040"/>
              <a:gd name="connsiteY12" fmla="*/ 156 h 10000"/>
              <a:gd name="connsiteX13" fmla="*/ 8057 w 10040"/>
              <a:gd name="connsiteY13" fmla="*/ 438 h 10000"/>
              <a:gd name="connsiteX14" fmla="*/ 8378 w 10040"/>
              <a:gd name="connsiteY14" fmla="*/ 935 h 10000"/>
              <a:gd name="connsiteX15" fmla="*/ 8627 w 10040"/>
              <a:gd name="connsiteY15" fmla="*/ 1597 h 10000"/>
              <a:gd name="connsiteX16" fmla="*/ 8886 w 10040"/>
              <a:gd name="connsiteY16" fmla="*/ 2240 h 10000"/>
              <a:gd name="connsiteX17" fmla="*/ 9225 w 10040"/>
              <a:gd name="connsiteY17" fmla="*/ 3145 h 10000"/>
              <a:gd name="connsiteX18" fmla="*/ 9474 w 10040"/>
              <a:gd name="connsiteY18" fmla="*/ 3866 h 10000"/>
              <a:gd name="connsiteX19" fmla="*/ 9759 w 10040"/>
              <a:gd name="connsiteY19" fmla="*/ 4508 h 10000"/>
              <a:gd name="connsiteX20" fmla="*/ 9902 w 10040"/>
              <a:gd name="connsiteY20" fmla="*/ 4946 h 10000"/>
              <a:gd name="connsiteX21" fmla="*/ 9033 w 10040"/>
              <a:gd name="connsiteY21" fmla="*/ 9965 h 10000"/>
              <a:gd name="connsiteX22" fmla="*/ 0 w 10040"/>
              <a:gd name="connsiteY22" fmla="*/ 10000 h 10000"/>
              <a:gd name="connsiteX23" fmla="*/ 1114 w 10040"/>
              <a:gd name="connsiteY23" fmla="*/ 9864 h 10000"/>
              <a:gd name="connsiteX24" fmla="*/ 1676 w 10040"/>
              <a:gd name="connsiteY24" fmla="*/ 9698 h 10000"/>
              <a:gd name="connsiteX25" fmla="*/ 2103 w 10040"/>
              <a:gd name="connsiteY25" fmla="*/ 9562 h 10000"/>
              <a:gd name="connsiteX26" fmla="*/ 2442 w 10040"/>
              <a:gd name="connsiteY26" fmla="*/ 9328 h 10000"/>
              <a:gd name="connsiteX27" fmla="*/ 2701 w 10040"/>
              <a:gd name="connsiteY27" fmla="*/ 9114 h 10000"/>
              <a:gd name="connsiteX28" fmla="*/ 3084 w 10040"/>
              <a:gd name="connsiteY28" fmla="*/ 8715 h 10000"/>
              <a:gd name="connsiteX29" fmla="*/ 3387 w 10040"/>
              <a:gd name="connsiteY29" fmla="*/ 8315 h 10000"/>
              <a:gd name="connsiteX30" fmla="*/ 3681 w 10040"/>
              <a:gd name="connsiteY30" fmla="*/ 7848 h 10000"/>
              <a:gd name="connsiteX31" fmla="*/ 3957 w 10040"/>
              <a:gd name="connsiteY31" fmla="*/ 7313 h 10000"/>
              <a:gd name="connsiteX32" fmla="*/ 4367 w 10040"/>
              <a:gd name="connsiteY32" fmla="*/ 6426 h 10000"/>
              <a:gd name="connsiteX33" fmla="*/ 4777 w 10040"/>
              <a:gd name="connsiteY33" fmla="*/ 5258 h 10000"/>
              <a:gd name="connsiteX0" fmla="*/ 4777 w 9981"/>
              <a:gd name="connsiteY0" fmla="*/ 5258 h 10000"/>
              <a:gd name="connsiteX1" fmla="*/ 5036 w 9981"/>
              <a:gd name="connsiteY1" fmla="*/ 4576 h 10000"/>
              <a:gd name="connsiteX2" fmla="*/ 5267 w 9981"/>
              <a:gd name="connsiteY2" fmla="*/ 3866 h 10000"/>
              <a:gd name="connsiteX3" fmla="*/ 5526 w 9981"/>
              <a:gd name="connsiteY3" fmla="*/ 3106 h 10000"/>
              <a:gd name="connsiteX4" fmla="*/ 5838 w 9981"/>
              <a:gd name="connsiteY4" fmla="*/ 2337 h 10000"/>
              <a:gd name="connsiteX5" fmla="*/ 6096 w 9981"/>
              <a:gd name="connsiteY5" fmla="*/ 1685 h 10000"/>
              <a:gd name="connsiteX6" fmla="*/ 6346 w 9981"/>
              <a:gd name="connsiteY6" fmla="*/ 1061 h 10000"/>
              <a:gd name="connsiteX7" fmla="*/ 6631 w 9981"/>
              <a:gd name="connsiteY7" fmla="*/ 574 h 10000"/>
              <a:gd name="connsiteX8" fmla="*/ 6863 w 9981"/>
              <a:gd name="connsiteY8" fmla="*/ 263 h 10000"/>
              <a:gd name="connsiteX9" fmla="*/ 7148 w 9981"/>
              <a:gd name="connsiteY9" fmla="*/ 39 h 10000"/>
              <a:gd name="connsiteX10" fmla="*/ 7344 w 9981"/>
              <a:gd name="connsiteY10" fmla="*/ 0 h 10000"/>
              <a:gd name="connsiteX11" fmla="*/ 7576 w 9981"/>
              <a:gd name="connsiteY11" fmla="*/ 0 h 10000"/>
              <a:gd name="connsiteX12" fmla="*/ 7772 w 9981"/>
              <a:gd name="connsiteY12" fmla="*/ 156 h 10000"/>
              <a:gd name="connsiteX13" fmla="*/ 8057 w 9981"/>
              <a:gd name="connsiteY13" fmla="*/ 438 h 10000"/>
              <a:gd name="connsiteX14" fmla="*/ 8378 w 9981"/>
              <a:gd name="connsiteY14" fmla="*/ 935 h 10000"/>
              <a:gd name="connsiteX15" fmla="*/ 8627 w 9981"/>
              <a:gd name="connsiteY15" fmla="*/ 1597 h 10000"/>
              <a:gd name="connsiteX16" fmla="*/ 8886 w 9981"/>
              <a:gd name="connsiteY16" fmla="*/ 2240 h 10000"/>
              <a:gd name="connsiteX17" fmla="*/ 9225 w 9981"/>
              <a:gd name="connsiteY17" fmla="*/ 3145 h 10000"/>
              <a:gd name="connsiteX18" fmla="*/ 9474 w 9981"/>
              <a:gd name="connsiteY18" fmla="*/ 3866 h 10000"/>
              <a:gd name="connsiteX19" fmla="*/ 9759 w 9981"/>
              <a:gd name="connsiteY19" fmla="*/ 4508 h 10000"/>
              <a:gd name="connsiteX20" fmla="*/ 9033 w 9981"/>
              <a:gd name="connsiteY20" fmla="*/ 9965 h 10000"/>
              <a:gd name="connsiteX21" fmla="*/ 0 w 9981"/>
              <a:gd name="connsiteY21" fmla="*/ 10000 h 10000"/>
              <a:gd name="connsiteX22" fmla="*/ 1114 w 9981"/>
              <a:gd name="connsiteY22" fmla="*/ 9864 h 10000"/>
              <a:gd name="connsiteX23" fmla="*/ 1676 w 9981"/>
              <a:gd name="connsiteY23" fmla="*/ 9698 h 10000"/>
              <a:gd name="connsiteX24" fmla="*/ 2103 w 9981"/>
              <a:gd name="connsiteY24" fmla="*/ 9562 h 10000"/>
              <a:gd name="connsiteX25" fmla="*/ 2442 w 9981"/>
              <a:gd name="connsiteY25" fmla="*/ 9328 h 10000"/>
              <a:gd name="connsiteX26" fmla="*/ 2701 w 9981"/>
              <a:gd name="connsiteY26" fmla="*/ 9114 h 10000"/>
              <a:gd name="connsiteX27" fmla="*/ 3084 w 9981"/>
              <a:gd name="connsiteY27" fmla="*/ 8715 h 10000"/>
              <a:gd name="connsiteX28" fmla="*/ 3387 w 9981"/>
              <a:gd name="connsiteY28" fmla="*/ 8315 h 10000"/>
              <a:gd name="connsiteX29" fmla="*/ 3681 w 9981"/>
              <a:gd name="connsiteY29" fmla="*/ 7848 h 10000"/>
              <a:gd name="connsiteX30" fmla="*/ 3957 w 9981"/>
              <a:gd name="connsiteY30" fmla="*/ 7313 h 10000"/>
              <a:gd name="connsiteX31" fmla="*/ 4367 w 9981"/>
              <a:gd name="connsiteY31" fmla="*/ 6426 h 10000"/>
              <a:gd name="connsiteX32" fmla="*/ 4777 w 9981"/>
              <a:gd name="connsiteY32" fmla="*/ 5258 h 10000"/>
              <a:gd name="connsiteX0" fmla="*/ 4786 w 9492"/>
              <a:gd name="connsiteY0" fmla="*/ 5258 h 10000"/>
              <a:gd name="connsiteX1" fmla="*/ 5046 w 9492"/>
              <a:gd name="connsiteY1" fmla="*/ 4576 h 10000"/>
              <a:gd name="connsiteX2" fmla="*/ 5277 w 9492"/>
              <a:gd name="connsiteY2" fmla="*/ 3866 h 10000"/>
              <a:gd name="connsiteX3" fmla="*/ 5537 w 9492"/>
              <a:gd name="connsiteY3" fmla="*/ 3106 h 10000"/>
              <a:gd name="connsiteX4" fmla="*/ 5849 w 9492"/>
              <a:gd name="connsiteY4" fmla="*/ 2337 h 10000"/>
              <a:gd name="connsiteX5" fmla="*/ 6108 w 9492"/>
              <a:gd name="connsiteY5" fmla="*/ 1685 h 10000"/>
              <a:gd name="connsiteX6" fmla="*/ 6358 w 9492"/>
              <a:gd name="connsiteY6" fmla="*/ 1061 h 10000"/>
              <a:gd name="connsiteX7" fmla="*/ 6644 w 9492"/>
              <a:gd name="connsiteY7" fmla="*/ 574 h 10000"/>
              <a:gd name="connsiteX8" fmla="*/ 6876 w 9492"/>
              <a:gd name="connsiteY8" fmla="*/ 263 h 10000"/>
              <a:gd name="connsiteX9" fmla="*/ 7162 w 9492"/>
              <a:gd name="connsiteY9" fmla="*/ 39 h 10000"/>
              <a:gd name="connsiteX10" fmla="*/ 7358 w 9492"/>
              <a:gd name="connsiteY10" fmla="*/ 0 h 10000"/>
              <a:gd name="connsiteX11" fmla="*/ 7590 w 9492"/>
              <a:gd name="connsiteY11" fmla="*/ 0 h 10000"/>
              <a:gd name="connsiteX12" fmla="*/ 7787 w 9492"/>
              <a:gd name="connsiteY12" fmla="*/ 156 h 10000"/>
              <a:gd name="connsiteX13" fmla="*/ 8072 w 9492"/>
              <a:gd name="connsiteY13" fmla="*/ 438 h 10000"/>
              <a:gd name="connsiteX14" fmla="*/ 8394 w 9492"/>
              <a:gd name="connsiteY14" fmla="*/ 935 h 10000"/>
              <a:gd name="connsiteX15" fmla="*/ 8643 w 9492"/>
              <a:gd name="connsiteY15" fmla="*/ 1597 h 10000"/>
              <a:gd name="connsiteX16" fmla="*/ 8903 w 9492"/>
              <a:gd name="connsiteY16" fmla="*/ 2240 h 10000"/>
              <a:gd name="connsiteX17" fmla="*/ 9243 w 9492"/>
              <a:gd name="connsiteY17" fmla="*/ 3145 h 10000"/>
              <a:gd name="connsiteX18" fmla="*/ 9492 w 9492"/>
              <a:gd name="connsiteY18" fmla="*/ 3866 h 10000"/>
              <a:gd name="connsiteX19" fmla="*/ 9050 w 9492"/>
              <a:gd name="connsiteY19" fmla="*/ 9965 h 10000"/>
              <a:gd name="connsiteX20" fmla="*/ 0 w 9492"/>
              <a:gd name="connsiteY20" fmla="*/ 10000 h 10000"/>
              <a:gd name="connsiteX21" fmla="*/ 1116 w 9492"/>
              <a:gd name="connsiteY21" fmla="*/ 9864 h 10000"/>
              <a:gd name="connsiteX22" fmla="*/ 1679 w 9492"/>
              <a:gd name="connsiteY22" fmla="*/ 9698 h 10000"/>
              <a:gd name="connsiteX23" fmla="*/ 2107 w 9492"/>
              <a:gd name="connsiteY23" fmla="*/ 9562 h 10000"/>
              <a:gd name="connsiteX24" fmla="*/ 2447 w 9492"/>
              <a:gd name="connsiteY24" fmla="*/ 9328 h 10000"/>
              <a:gd name="connsiteX25" fmla="*/ 2706 w 9492"/>
              <a:gd name="connsiteY25" fmla="*/ 9114 h 10000"/>
              <a:gd name="connsiteX26" fmla="*/ 3090 w 9492"/>
              <a:gd name="connsiteY26" fmla="*/ 8715 h 10000"/>
              <a:gd name="connsiteX27" fmla="*/ 3393 w 9492"/>
              <a:gd name="connsiteY27" fmla="*/ 8315 h 10000"/>
              <a:gd name="connsiteX28" fmla="*/ 3688 w 9492"/>
              <a:gd name="connsiteY28" fmla="*/ 7848 h 10000"/>
              <a:gd name="connsiteX29" fmla="*/ 3965 w 9492"/>
              <a:gd name="connsiteY29" fmla="*/ 7313 h 10000"/>
              <a:gd name="connsiteX30" fmla="*/ 4375 w 9492"/>
              <a:gd name="connsiteY30" fmla="*/ 6426 h 10000"/>
              <a:gd name="connsiteX31" fmla="*/ 4786 w 9492"/>
              <a:gd name="connsiteY31" fmla="*/ 5258 h 10000"/>
              <a:gd name="connsiteX0" fmla="*/ 5042 w 10000"/>
              <a:gd name="connsiteY0" fmla="*/ 5258 h 10000"/>
              <a:gd name="connsiteX1" fmla="*/ 5316 w 10000"/>
              <a:gd name="connsiteY1" fmla="*/ 4576 h 10000"/>
              <a:gd name="connsiteX2" fmla="*/ 5559 w 10000"/>
              <a:gd name="connsiteY2" fmla="*/ 3866 h 10000"/>
              <a:gd name="connsiteX3" fmla="*/ 5833 w 10000"/>
              <a:gd name="connsiteY3" fmla="*/ 3106 h 10000"/>
              <a:gd name="connsiteX4" fmla="*/ 6162 w 10000"/>
              <a:gd name="connsiteY4" fmla="*/ 2337 h 10000"/>
              <a:gd name="connsiteX5" fmla="*/ 6435 w 10000"/>
              <a:gd name="connsiteY5" fmla="*/ 1685 h 10000"/>
              <a:gd name="connsiteX6" fmla="*/ 6698 w 10000"/>
              <a:gd name="connsiteY6" fmla="*/ 1061 h 10000"/>
              <a:gd name="connsiteX7" fmla="*/ 7000 w 10000"/>
              <a:gd name="connsiteY7" fmla="*/ 574 h 10000"/>
              <a:gd name="connsiteX8" fmla="*/ 7244 w 10000"/>
              <a:gd name="connsiteY8" fmla="*/ 263 h 10000"/>
              <a:gd name="connsiteX9" fmla="*/ 7545 w 10000"/>
              <a:gd name="connsiteY9" fmla="*/ 39 h 10000"/>
              <a:gd name="connsiteX10" fmla="*/ 7752 w 10000"/>
              <a:gd name="connsiteY10" fmla="*/ 0 h 10000"/>
              <a:gd name="connsiteX11" fmla="*/ 7996 w 10000"/>
              <a:gd name="connsiteY11" fmla="*/ 0 h 10000"/>
              <a:gd name="connsiteX12" fmla="*/ 8204 w 10000"/>
              <a:gd name="connsiteY12" fmla="*/ 156 h 10000"/>
              <a:gd name="connsiteX13" fmla="*/ 8504 w 10000"/>
              <a:gd name="connsiteY13" fmla="*/ 438 h 10000"/>
              <a:gd name="connsiteX14" fmla="*/ 8843 w 10000"/>
              <a:gd name="connsiteY14" fmla="*/ 935 h 10000"/>
              <a:gd name="connsiteX15" fmla="*/ 9106 w 10000"/>
              <a:gd name="connsiteY15" fmla="*/ 1597 h 10000"/>
              <a:gd name="connsiteX16" fmla="*/ 9379 w 10000"/>
              <a:gd name="connsiteY16" fmla="*/ 2240 h 10000"/>
              <a:gd name="connsiteX17" fmla="*/ 9738 w 10000"/>
              <a:gd name="connsiteY17" fmla="*/ 3145 h 10000"/>
              <a:gd name="connsiteX18" fmla="*/ 10000 w 10000"/>
              <a:gd name="connsiteY18" fmla="*/ 3866 h 10000"/>
              <a:gd name="connsiteX19" fmla="*/ 9826 w 10000"/>
              <a:gd name="connsiteY19" fmla="*/ 9965 h 10000"/>
              <a:gd name="connsiteX20" fmla="*/ 0 w 10000"/>
              <a:gd name="connsiteY20" fmla="*/ 10000 h 10000"/>
              <a:gd name="connsiteX21" fmla="*/ 1176 w 10000"/>
              <a:gd name="connsiteY21" fmla="*/ 9864 h 10000"/>
              <a:gd name="connsiteX22" fmla="*/ 1769 w 10000"/>
              <a:gd name="connsiteY22" fmla="*/ 9698 h 10000"/>
              <a:gd name="connsiteX23" fmla="*/ 2220 w 10000"/>
              <a:gd name="connsiteY23" fmla="*/ 9562 h 10000"/>
              <a:gd name="connsiteX24" fmla="*/ 2578 w 10000"/>
              <a:gd name="connsiteY24" fmla="*/ 9328 h 10000"/>
              <a:gd name="connsiteX25" fmla="*/ 2851 w 10000"/>
              <a:gd name="connsiteY25" fmla="*/ 9114 h 10000"/>
              <a:gd name="connsiteX26" fmla="*/ 3255 w 10000"/>
              <a:gd name="connsiteY26" fmla="*/ 8715 h 10000"/>
              <a:gd name="connsiteX27" fmla="*/ 3575 w 10000"/>
              <a:gd name="connsiteY27" fmla="*/ 8315 h 10000"/>
              <a:gd name="connsiteX28" fmla="*/ 3885 w 10000"/>
              <a:gd name="connsiteY28" fmla="*/ 7848 h 10000"/>
              <a:gd name="connsiteX29" fmla="*/ 4177 w 10000"/>
              <a:gd name="connsiteY29" fmla="*/ 7313 h 10000"/>
              <a:gd name="connsiteX30" fmla="*/ 4609 w 10000"/>
              <a:gd name="connsiteY30" fmla="*/ 6426 h 10000"/>
              <a:gd name="connsiteX31" fmla="*/ 5042 w 10000"/>
              <a:gd name="connsiteY31" fmla="*/ 5258 h 10000"/>
              <a:gd name="connsiteX0" fmla="*/ 5042 w 10000"/>
              <a:gd name="connsiteY0" fmla="*/ 5258 h 10000"/>
              <a:gd name="connsiteX1" fmla="*/ 5316 w 10000"/>
              <a:gd name="connsiteY1" fmla="*/ 4576 h 10000"/>
              <a:gd name="connsiteX2" fmla="*/ 5559 w 10000"/>
              <a:gd name="connsiteY2" fmla="*/ 3866 h 10000"/>
              <a:gd name="connsiteX3" fmla="*/ 5833 w 10000"/>
              <a:gd name="connsiteY3" fmla="*/ 3106 h 10000"/>
              <a:gd name="connsiteX4" fmla="*/ 6162 w 10000"/>
              <a:gd name="connsiteY4" fmla="*/ 2337 h 10000"/>
              <a:gd name="connsiteX5" fmla="*/ 6435 w 10000"/>
              <a:gd name="connsiteY5" fmla="*/ 1685 h 10000"/>
              <a:gd name="connsiteX6" fmla="*/ 6698 w 10000"/>
              <a:gd name="connsiteY6" fmla="*/ 1061 h 10000"/>
              <a:gd name="connsiteX7" fmla="*/ 7000 w 10000"/>
              <a:gd name="connsiteY7" fmla="*/ 574 h 10000"/>
              <a:gd name="connsiteX8" fmla="*/ 7244 w 10000"/>
              <a:gd name="connsiteY8" fmla="*/ 263 h 10000"/>
              <a:gd name="connsiteX9" fmla="*/ 7545 w 10000"/>
              <a:gd name="connsiteY9" fmla="*/ 39 h 10000"/>
              <a:gd name="connsiteX10" fmla="*/ 7752 w 10000"/>
              <a:gd name="connsiteY10" fmla="*/ 0 h 10000"/>
              <a:gd name="connsiteX11" fmla="*/ 7996 w 10000"/>
              <a:gd name="connsiteY11" fmla="*/ 0 h 10000"/>
              <a:gd name="connsiteX12" fmla="*/ 8204 w 10000"/>
              <a:gd name="connsiteY12" fmla="*/ 156 h 10000"/>
              <a:gd name="connsiteX13" fmla="*/ 8504 w 10000"/>
              <a:gd name="connsiteY13" fmla="*/ 438 h 10000"/>
              <a:gd name="connsiteX14" fmla="*/ 8843 w 10000"/>
              <a:gd name="connsiteY14" fmla="*/ 935 h 10000"/>
              <a:gd name="connsiteX15" fmla="*/ 9106 w 10000"/>
              <a:gd name="connsiteY15" fmla="*/ 1597 h 10000"/>
              <a:gd name="connsiteX16" fmla="*/ 9379 w 10000"/>
              <a:gd name="connsiteY16" fmla="*/ 2240 h 10000"/>
              <a:gd name="connsiteX17" fmla="*/ 9738 w 10000"/>
              <a:gd name="connsiteY17" fmla="*/ 3145 h 10000"/>
              <a:gd name="connsiteX18" fmla="*/ 10000 w 10000"/>
              <a:gd name="connsiteY18" fmla="*/ 3866 h 10000"/>
              <a:gd name="connsiteX19" fmla="*/ 9826 w 10000"/>
              <a:gd name="connsiteY19" fmla="*/ 9965 h 10000"/>
              <a:gd name="connsiteX20" fmla="*/ 0 w 10000"/>
              <a:gd name="connsiteY20" fmla="*/ 10000 h 10000"/>
              <a:gd name="connsiteX21" fmla="*/ 1176 w 10000"/>
              <a:gd name="connsiteY21" fmla="*/ 9864 h 10000"/>
              <a:gd name="connsiteX22" fmla="*/ 1769 w 10000"/>
              <a:gd name="connsiteY22" fmla="*/ 9698 h 10000"/>
              <a:gd name="connsiteX23" fmla="*/ 2220 w 10000"/>
              <a:gd name="connsiteY23" fmla="*/ 9562 h 10000"/>
              <a:gd name="connsiteX24" fmla="*/ 2578 w 10000"/>
              <a:gd name="connsiteY24" fmla="*/ 9328 h 10000"/>
              <a:gd name="connsiteX25" fmla="*/ 2851 w 10000"/>
              <a:gd name="connsiteY25" fmla="*/ 9114 h 10000"/>
              <a:gd name="connsiteX26" fmla="*/ 3255 w 10000"/>
              <a:gd name="connsiteY26" fmla="*/ 8715 h 10000"/>
              <a:gd name="connsiteX27" fmla="*/ 3575 w 10000"/>
              <a:gd name="connsiteY27" fmla="*/ 8315 h 10000"/>
              <a:gd name="connsiteX28" fmla="*/ 3885 w 10000"/>
              <a:gd name="connsiteY28" fmla="*/ 7848 h 10000"/>
              <a:gd name="connsiteX29" fmla="*/ 4177 w 10000"/>
              <a:gd name="connsiteY29" fmla="*/ 7313 h 10000"/>
              <a:gd name="connsiteX30" fmla="*/ 4609 w 10000"/>
              <a:gd name="connsiteY30" fmla="*/ 6426 h 10000"/>
              <a:gd name="connsiteX31" fmla="*/ 5042 w 10000"/>
              <a:gd name="connsiteY31" fmla="*/ 5258 h 10000"/>
              <a:gd name="connsiteX0" fmla="*/ 5042 w 10000"/>
              <a:gd name="connsiteY0" fmla="*/ 5258 h 10000"/>
              <a:gd name="connsiteX1" fmla="*/ 5316 w 10000"/>
              <a:gd name="connsiteY1" fmla="*/ 4576 h 10000"/>
              <a:gd name="connsiteX2" fmla="*/ 5559 w 10000"/>
              <a:gd name="connsiteY2" fmla="*/ 3866 h 10000"/>
              <a:gd name="connsiteX3" fmla="*/ 5833 w 10000"/>
              <a:gd name="connsiteY3" fmla="*/ 3106 h 10000"/>
              <a:gd name="connsiteX4" fmla="*/ 6162 w 10000"/>
              <a:gd name="connsiteY4" fmla="*/ 2337 h 10000"/>
              <a:gd name="connsiteX5" fmla="*/ 6435 w 10000"/>
              <a:gd name="connsiteY5" fmla="*/ 1685 h 10000"/>
              <a:gd name="connsiteX6" fmla="*/ 6698 w 10000"/>
              <a:gd name="connsiteY6" fmla="*/ 1061 h 10000"/>
              <a:gd name="connsiteX7" fmla="*/ 7000 w 10000"/>
              <a:gd name="connsiteY7" fmla="*/ 574 h 10000"/>
              <a:gd name="connsiteX8" fmla="*/ 7244 w 10000"/>
              <a:gd name="connsiteY8" fmla="*/ 263 h 10000"/>
              <a:gd name="connsiteX9" fmla="*/ 7545 w 10000"/>
              <a:gd name="connsiteY9" fmla="*/ 39 h 10000"/>
              <a:gd name="connsiteX10" fmla="*/ 7752 w 10000"/>
              <a:gd name="connsiteY10" fmla="*/ 0 h 10000"/>
              <a:gd name="connsiteX11" fmla="*/ 7996 w 10000"/>
              <a:gd name="connsiteY11" fmla="*/ 0 h 10000"/>
              <a:gd name="connsiteX12" fmla="*/ 8204 w 10000"/>
              <a:gd name="connsiteY12" fmla="*/ 156 h 10000"/>
              <a:gd name="connsiteX13" fmla="*/ 8504 w 10000"/>
              <a:gd name="connsiteY13" fmla="*/ 438 h 10000"/>
              <a:gd name="connsiteX14" fmla="*/ 8843 w 10000"/>
              <a:gd name="connsiteY14" fmla="*/ 935 h 10000"/>
              <a:gd name="connsiteX15" fmla="*/ 9106 w 10000"/>
              <a:gd name="connsiteY15" fmla="*/ 1597 h 10000"/>
              <a:gd name="connsiteX16" fmla="*/ 9379 w 10000"/>
              <a:gd name="connsiteY16" fmla="*/ 2240 h 10000"/>
              <a:gd name="connsiteX17" fmla="*/ 9738 w 10000"/>
              <a:gd name="connsiteY17" fmla="*/ 3145 h 10000"/>
              <a:gd name="connsiteX18" fmla="*/ 10000 w 10000"/>
              <a:gd name="connsiteY18" fmla="*/ 3866 h 10000"/>
              <a:gd name="connsiteX19" fmla="*/ 9826 w 10000"/>
              <a:gd name="connsiteY19" fmla="*/ 9965 h 10000"/>
              <a:gd name="connsiteX20" fmla="*/ 0 w 10000"/>
              <a:gd name="connsiteY20" fmla="*/ 10000 h 10000"/>
              <a:gd name="connsiteX21" fmla="*/ 1176 w 10000"/>
              <a:gd name="connsiteY21" fmla="*/ 9864 h 10000"/>
              <a:gd name="connsiteX22" fmla="*/ 1769 w 10000"/>
              <a:gd name="connsiteY22" fmla="*/ 9698 h 10000"/>
              <a:gd name="connsiteX23" fmla="*/ 2220 w 10000"/>
              <a:gd name="connsiteY23" fmla="*/ 9562 h 10000"/>
              <a:gd name="connsiteX24" fmla="*/ 2578 w 10000"/>
              <a:gd name="connsiteY24" fmla="*/ 9328 h 10000"/>
              <a:gd name="connsiteX25" fmla="*/ 2851 w 10000"/>
              <a:gd name="connsiteY25" fmla="*/ 9114 h 10000"/>
              <a:gd name="connsiteX26" fmla="*/ 3255 w 10000"/>
              <a:gd name="connsiteY26" fmla="*/ 8715 h 10000"/>
              <a:gd name="connsiteX27" fmla="*/ 3575 w 10000"/>
              <a:gd name="connsiteY27" fmla="*/ 8315 h 10000"/>
              <a:gd name="connsiteX28" fmla="*/ 3885 w 10000"/>
              <a:gd name="connsiteY28" fmla="*/ 7848 h 10000"/>
              <a:gd name="connsiteX29" fmla="*/ 4177 w 10000"/>
              <a:gd name="connsiteY29" fmla="*/ 7313 h 10000"/>
              <a:gd name="connsiteX30" fmla="*/ 4609 w 10000"/>
              <a:gd name="connsiteY30" fmla="*/ 6426 h 10000"/>
              <a:gd name="connsiteX31" fmla="*/ 5042 w 10000"/>
              <a:gd name="connsiteY31" fmla="*/ 5258 h 10000"/>
              <a:gd name="connsiteX0" fmla="*/ 5042 w 10000"/>
              <a:gd name="connsiteY0" fmla="*/ 5258 h 10000"/>
              <a:gd name="connsiteX1" fmla="*/ 5316 w 10000"/>
              <a:gd name="connsiteY1" fmla="*/ 4576 h 10000"/>
              <a:gd name="connsiteX2" fmla="*/ 5559 w 10000"/>
              <a:gd name="connsiteY2" fmla="*/ 3866 h 10000"/>
              <a:gd name="connsiteX3" fmla="*/ 5833 w 10000"/>
              <a:gd name="connsiteY3" fmla="*/ 3106 h 10000"/>
              <a:gd name="connsiteX4" fmla="*/ 6162 w 10000"/>
              <a:gd name="connsiteY4" fmla="*/ 2337 h 10000"/>
              <a:gd name="connsiteX5" fmla="*/ 6435 w 10000"/>
              <a:gd name="connsiteY5" fmla="*/ 1685 h 10000"/>
              <a:gd name="connsiteX6" fmla="*/ 6698 w 10000"/>
              <a:gd name="connsiteY6" fmla="*/ 1061 h 10000"/>
              <a:gd name="connsiteX7" fmla="*/ 7000 w 10000"/>
              <a:gd name="connsiteY7" fmla="*/ 574 h 10000"/>
              <a:gd name="connsiteX8" fmla="*/ 7244 w 10000"/>
              <a:gd name="connsiteY8" fmla="*/ 263 h 10000"/>
              <a:gd name="connsiteX9" fmla="*/ 7545 w 10000"/>
              <a:gd name="connsiteY9" fmla="*/ 39 h 10000"/>
              <a:gd name="connsiteX10" fmla="*/ 7752 w 10000"/>
              <a:gd name="connsiteY10" fmla="*/ 0 h 10000"/>
              <a:gd name="connsiteX11" fmla="*/ 7996 w 10000"/>
              <a:gd name="connsiteY11" fmla="*/ 0 h 10000"/>
              <a:gd name="connsiteX12" fmla="*/ 8204 w 10000"/>
              <a:gd name="connsiteY12" fmla="*/ 156 h 10000"/>
              <a:gd name="connsiteX13" fmla="*/ 8504 w 10000"/>
              <a:gd name="connsiteY13" fmla="*/ 438 h 10000"/>
              <a:gd name="connsiteX14" fmla="*/ 8843 w 10000"/>
              <a:gd name="connsiteY14" fmla="*/ 935 h 10000"/>
              <a:gd name="connsiteX15" fmla="*/ 9106 w 10000"/>
              <a:gd name="connsiteY15" fmla="*/ 1597 h 10000"/>
              <a:gd name="connsiteX16" fmla="*/ 9379 w 10000"/>
              <a:gd name="connsiteY16" fmla="*/ 2240 h 10000"/>
              <a:gd name="connsiteX17" fmla="*/ 9738 w 10000"/>
              <a:gd name="connsiteY17" fmla="*/ 3145 h 10000"/>
              <a:gd name="connsiteX18" fmla="*/ 10000 w 10000"/>
              <a:gd name="connsiteY18" fmla="*/ 3866 h 10000"/>
              <a:gd name="connsiteX19" fmla="*/ 9972 w 10000"/>
              <a:gd name="connsiteY19" fmla="*/ 9990 h 10000"/>
              <a:gd name="connsiteX20" fmla="*/ 0 w 10000"/>
              <a:gd name="connsiteY20" fmla="*/ 10000 h 10000"/>
              <a:gd name="connsiteX21" fmla="*/ 1176 w 10000"/>
              <a:gd name="connsiteY21" fmla="*/ 9864 h 10000"/>
              <a:gd name="connsiteX22" fmla="*/ 1769 w 10000"/>
              <a:gd name="connsiteY22" fmla="*/ 9698 h 10000"/>
              <a:gd name="connsiteX23" fmla="*/ 2220 w 10000"/>
              <a:gd name="connsiteY23" fmla="*/ 9562 h 10000"/>
              <a:gd name="connsiteX24" fmla="*/ 2578 w 10000"/>
              <a:gd name="connsiteY24" fmla="*/ 9328 h 10000"/>
              <a:gd name="connsiteX25" fmla="*/ 2851 w 10000"/>
              <a:gd name="connsiteY25" fmla="*/ 9114 h 10000"/>
              <a:gd name="connsiteX26" fmla="*/ 3255 w 10000"/>
              <a:gd name="connsiteY26" fmla="*/ 8715 h 10000"/>
              <a:gd name="connsiteX27" fmla="*/ 3575 w 10000"/>
              <a:gd name="connsiteY27" fmla="*/ 8315 h 10000"/>
              <a:gd name="connsiteX28" fmla="*/ 3885 w 10000"/>
              <a:gd name="connsiteY28" fmla="*/ 7848 h 10000"/>
              <a:gd name="connsiteX29" fmla="*/ 4177 w 10000"/>
              <a:gd name="connsiteY29" fmla="*/ 7313 h 10000"/>
              <a:gd name="connsiteX30" fmla="*/ 4609 w 10000"/>
              <a:gd name="connsiteY30" fmla="*/ 6426 h 10000"/>
              <a:gd name="connsiteX31" fmla="*/ 5042 w 10000"/>
              <a:gd name="connsiteY31" fmla="*/ 525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000" h="10000">
                <a:moveTo>
                  <a:pt x="5042" y="5258"/>
                </a:moveTo>
                <a:cubicBezTo>
                  <a:pt x="5134" y="5031"/>
                  <a:pt x="5224" y="4803"/>
                  <a:pt x="5316" y="4576"/>
                </a:cubicBezTo>
                <a:lnTo>
                  <a:pt x="5559" y="3866"/>
                </a:lnTo>
                <a:cubicBezTo>
                  <a:pt x="5651" y="3613"/>
                  <a:pt x="5742" y="3359"/>
                  <a:pt x="5833" y="3106"/>
                </a:cubicBezTo>
                <a:cubicBezTo>
                  <a:pt x="5943" y="2850"/>
                  <a:pt x="6052" y="2593"/>
                  <a:pt x="6162" y="2337"/>
                </a:cubicBezTo>
                <a:lnTo>
                  <a:pt x="6435" y="1685"/>
                </a:lnTo>
                <a:cubicBezTo>
                  <a:pt x="6522" y="1477"/>
                  <a:pt x="6611" y="1269"/>
                  <a:pt x="6698" y="1061"/>
                </a:cubicBezTo>
                <a:lnTo>
                  <a:pt x="7000" y="574"/>
                </a:lnTo>
                <a:lnTo>
                  <a:pt x="7244" y="263"/>
                </a:lnTo>
                <a:lnTo>
                  <a:pt x="7545" y="39"/>
                </a:lnTo>
                <a:lnTo>
                  <a:pt x="7752" y="0"/>
                </a:lnTo>
                <a:lnTo>
                  <a:pt x="7996" y="0"/>
                </a:lnTo>
                <a:lnTo>
                  <a:pt x="8204" y="156"/>
                </a:lnTo>
                <a:lnTo>
                  <a:pt x="8504" y="438"/>
                </a:lnTo>
                <a:lnTo>
                  <a:pt x="8843" y="935"/>
                </a:lnTo>
                <a:lnTo>
                  <a:pt x="9106" y="1597"/>
                </a:lnTo>
                <a:lnTo>
                  <a:pt x="9379" y="2240"/>
                </a:lnTo>
                <a:lnTo>
                  <a:pt x="9738" y="3145"/>
                </a:lnTo>
                <a:lnTo>
                  <a:pt x="10000" y="3866"/>
                </a:lnTo>
                <a:cubicBezTo>
                  <a:pt x="9991" y="5907"/>
                  <a:pt x="9981" y="7949"/>
                  <a:pt x="9972" y="9990"/>
                </a:cubicBezTo>
                <a:lnTo>
                  <a:pt x="0" y="10000"/>
                </a:lnTo>
                <a:lnTo>
                  <a:pt x="1176" y="9864"/>
                </a:lnTo>
                <a:lnTo>
                  <a:pt x="1769" y="9698"/>
                </a:lnTo>
                <a:lnTo>
                  <a:pt x="2220" y="9562"/>
                </a:lnTo>
                <a:lnTo>
                  <a:pt x="2578" y="9328"/>
                </a:lnTo>
                <a:lnTo>
                  <a:pt x="2851" y="9114"/>
                </a:lnTo>
                <a:lnTo>
                  <a:pt x="3255" y="8715"/>
                </a:lnTo>
                <a:lnTo>
                  <a:pt x="3575" y="8315"/>
                </a:lnTo>
                <a:lnTo>
                  <a:pt x="3885" y="7848"/>
                </a:lnTo>
                <a:lnTo>
                  <a:pt x="4177" y="7313"/>
                </a:lnTo>
                <a:lnTo>
                  <a:pt x="4609" y="6426"/>
                </a:lnTo>
                <a:lnTo>
                  <a:pt x="5042" y="5258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58" name="Line 25"/>
          <p:cNvSpPr>
            <a:spLocks noChangeShapeType="1"/>
          </p:cNvSpPr>
          <p:nvPr/>
        </p:nvSpPr>
        <p:spPr bwMode="auto">
          <a:xfrm flipV="1">
            <a:off x="7137400" y="3603625"/>
            <a:ext cx="239713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59" name="CaixaDeTexto 30"/>
          <p:cNvSpPr txBox="1">
            <a:spLocks noChangeArrowheads="1"/>
          </p:cNvSpPr>
          <p:nvPr/>
        </p:nvSpPr>
        <p:spPr bwMode="auto">
          <a:xfrm>
            <a:off x="6224588" y="3322638"/>
            <a:ext cx="561975" cy="3381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600">
                <a:latin typeface="Times New Roman" charset="0"/>
                <a:cs typeface="Times New Roman" charset="0"/>
              </a:rPr>
              <a:t>95%</a:t>
            </a:r>
            <a:endParaRPr lang="pt-BR" altLang="pt-BR" sz="1600">
              <a:latin typeface="Times New Roman" charset="0"/>
              <a:cs typeface="Times New Roman" charset="0"/>
            </a:endParaRPr>
          </a:p>
        </p:txBody>
      </p:sp>
      <p:sp>
        <p:nvSpPr>
          <p:cNvPr id="39" name="Text Box 48"/>
          <p:cNvSpPr txBox="1">
            <a:spLocks noChangeArrowheads="1"/>
          </p:cNvSpPr>
          <p:nvPr/>
        </p:nvSpPr>
        <p:spPr bwMode="auto">
          <a:xfrm>
            <a:off x="1071563" y="5576888"/>
            <a:ext cx="5233987" cy="581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/>
              <a:t>aceito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se </a:t>
            </a:r>
            <a:r>
              <a:rPr lang="pt-BR" altLang="pt-BR" sz="1600" i="1">
                <a:latin typeface="Times New Roman" charset="0"/>
              </a:rPr>
              <a:t>z</a:t>
            </a:r>
            <a:r>
              <a:rPr lang="pt-BR" altLang="pt-BR" sz="1600">
                <a:latin typeface="Times New Roman" charset="0"/>
              </a:rPr>
              <a:t> &lt; 1,645</a:t>
            </a:r>
            <a:endParaRPr lang="pt-BR" altLang="pt-BR" sz="1600" baseline="-25000">
              <a:latin typeface="Times New Roman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1600"/>
              <a:t>rejeito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 caso contrário</a:t>
            </a:r>
            <a:endParaRPr lang="pt-BR" altLang="pt-BR" sz="1600" i="1">
              <a:sym typeface="Symbol" pitchFamily="18" charset="2"/>
            </a:endParaRPr>
          </a:p>
        </p:txBody>
      </p:sp>
      <p:grpSp>
        <p:nvGrpSpPr>
          <p:cNvPr id="8" name="Group 88"/>
          <p:cNvGrpSpPr>
            <a:grpSpLocks/>
          </p:cNvGrpSpPr>
          <p:nvPr/>
        </p:nvGrpSpPr>
        <p:grpSpPr bwMode="auto">
          <a:xfrm>
            <a:off x="6565677" y="4122738"/>
            <a:ext cx="382587" cy="1393825"/>
            <a:chOff x="3007" y="2572"/>
            <a:chExt cx="241" cy="878"/>
          </a:xfrm>
        </p:grpSpPr>
        <p:sp>
          <p:nvSpPr>
            <p:cNvPr id="10275" name="Line 85"/>
            <p:cNvSpPr>
              <a:spLocks noChangeShapeType="1"/>
            </p:cNvSpPr>
            <p:nvPr/>
          </p:nvSpPr>
          <p:spPr bwMode="auto">
            <a:xfrm flipV="1">
              <a:off x="3130" y="2572"/>
              <a:ext cx="0" cy="72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76" name="Text Box 86"/>
            <p:cNvSpPr txBox="1">
              <a:spLocks noChangeArrowheads="1"/>
            </p:cNvSpPr>
            <p:nvPr/>
          </p:nvSpPr>
          <p:spPr bwMode="auto">
            <a:xfrm>
              <a:off x="3007" y="3276"/>
              <a:ext cx="2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rIns="180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>
                  <a:solidFill>
                    <a:srgbClr val="FF3300"/>
                  </a:solidFill>
                  <a:latin typeface="Times New Roman" charset="0"/>
                </a:rPr>
                <a:t>1,625</a:t>
              </a:r>
            </a:p>
          </p:txBody>
        </p:sp>
      </p:grpSp>
      <p:grpSp>
        <p:nvGrpSpPr>
          <p:cNvPr id="10263" name="Group 51"/>
          <p:cNvGrpSpPr>
            <a:grpSpLocks/>
          </p:cNvGrpSpPr>
          <p:nvPr/>
        </p:nvGrpSpPr>
        <p:grpSpPr bwMode="auto">
          <a:xfrm>
            <a:off x="4951414" y="4364035"/>
            <a:ext cx="1881188" cy="720725"/>
            <a:chOff x="3119" y="2426"/>
            <a:chExt cx="1185" cy="454"/>
          </a:xfrm>
        </p:grpSpPr>
        <p:sp>
          <p:nvSpPr>
            <p:cNvPr id="10273" name="AutoShape 38"/>
            <p:cNvSpPr>
              <a:spLocks/>
            </p:cNvSpPr>
            <p:nvPr/>
          </p:nvSpPr>
          <p:spPr bwMode="auto">
            <a:xfrm rot="5400000">
              <a:off x="3664" y="1881"/>
              <a:ext cx="96" cy="1185"/>
            </a:xfrm>
            <a:prstGeom prst="rightBrace">
              <a:avLst>
                <a:gd name="adj1" fmla="val 10937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0274" name="Text Box 39"/>
            <p:cNvSpPr txBox="1">
              <a:spLocks noChangeArrowheads="1"/>
            </p:cNvSpPr>
            <p:nvPr/>
          </p:nvSpPr>
          <p:spPr bwMode="auto">
            <a:xfrm>
              <a:off x="3409" y="2514"/>
              <a:ext cx="67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aceitação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de </a:t>
              </a: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</a:t>
              </a:r>
              <a:r>
                <a:rPr lang="pt-BR" altLang="pt-BR" sz="1600"/>
                <a:t> </a:t>
              </a:r>
            </a:p>
          </p:txBody>
        </p:sp>
      </p:grpSp>
      <p:grpSp>
        <p:nvGrpSpPr>
          <p:cNvPr id="10264" name="Group 44"/>
          <p:cNvGrpSpPr>
            <a:grpSpLocks/>
          </p:cNvGrpSpPr>
          <p:nvPr/>
        </p:nvGrpSpPr>
        <p:grpSpPr bwMode="auto">
          <a:xfrm>
            <a:off x="6834188" y="4362450"/>
            <a:ext cx="1117600" cy="722313"/>
            <a:chOff x="1456" y="3264"/>
            <a:chExt cx="704" cy="455"/>
          </a:xfrm>
        </p:grpSpPr>
        <p:sp>
          <p:nvSpPr>
            <p:cNvPr id="10271" name="AutoShape 45"/>
            <p:cNvSpPr>
              <a:spLocks/>
            </p:cNvSpPr>
            <p:nvPr/>
          </p:nvSpPr>
          <p:spPr bwMode="auto">
            <a:xfrm rot="5400000">
              <a:off x="1760" y="2960"/>
              <a:ext cx="96" cy="704"/>
            </a:xfrm>
            <a:prstGeom prst="righ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0272" name="Text Box 46"/>
            <p:cNvSpPr txBox="1">
              <a:spLocks noChangeArrowheads="1"/>
            </p:cNvSpPr>
            <p:nvPr/>
          </p:nvSpPr>
          <p:spPr bwMode="auto">
            <a:xfrm>
              <a:off x="1545" y="3353"/>
              <a:ext cx="60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rejeição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de </a:t>
              </a:r>
              <a:r>
                <a:rPr lang="pt-BR" altLang="pt-BR" sz="1600" dirty="0">
                  <a:latin typeface="Times New Roman" charset="0"/>
                </a:rPr>
                <a:t>H</a:t>
              </a:r>
              <a:r>
                <a:rPr lang="pt-BR" altLang="pt-BR" sz="1600" baseline="-25000" dirty="0">
                  <a:latin typeface="Times New Roman" charset="0"/>
                </a:rPr>
                <a:t>0</a:t>
              </a:r>
              <a:r>
                <a:rPr lang="pt-BR" altLang="pt-BR" sz="1600" dirty="0"/>
                <a:t> </a:t>
              </a:r>
            </a:p>
          </p:txBody>
        </p:sp>
      </p:grpSp>
      <p:graphicFrame>
        <p:nvGraphicFramePr>
          <p:cNvPr id="37" name="Object 8"/>
          <p:cNvGraphicFramePr>
            <a:graphicFrameLocks noChangeAspect="1"/>
          </p:cNvGraphicFramePr>
          <p:nvPr/>
        </p:nvGraphicFramePr>
        <p:xfrm>
          <a:off x="2960688" y="4398963"/>
          <a:ext cx="184785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14" imgW="1295400" imgH="584200" progId="Equation.DSMT4">
                  <p:embed/>
                </p:oleObj>
              </mc:Choice>
              <mc:Fallback>
                <p:oleObj name="Equation" r:id="rId14" imgW="1295400" imgH="584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4398963"/>
                        <a:ext cx="184785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EEBEA5-8449-46E1-9CAB-61B7EDE744E0}" type="slidenum">
              <a:rPr lang="pt-BR"/>
              <a:pPr>
                <a:defRPr/>
              </a:pPr>
              <a:t>9</a:t>
            </a:fld>
            <a:endParaRPr lang="pt-BR"/>
          </a:p>
        </p:txBody>
      </p:sp>
      <p:grpSp>
        <p:nvGrpSpPr>
          <p:cNvPr id="10267" name="Group 3"/>
          <p:cNvGrpSpPr>
            <a:grpSpLocks/>
          </p:cNvGrpSpPr>
          <p:nvPr/>
        </p:nvGrpSpPr>
        <p:grpSpPr bwMode="auto">
          <a:xfrm>
            <a:off x="250825" y="1412875"/>
            <a:ext cx="8664575" cy="831850"/>
            <a:chOff x="158" y="952"/>
            <a:chExt cx="5458" cy="524"/>
          </a:xfrm>
        </p:grpSpPr>
        <p:graphicFrame>
          <p:nvGraphicFramePr>
            <p:cNvPr id="10269" name="Object 5"/>
            <p:cNvGraphicFramePr>
              <a:graphicFrameLocks noChangeAspect="1"/>
            </p:cNvGraphicFramePr>
            <p:nvPr/>
          </p:nvGraphicFramePr>
          <p:xfrm>
            <a:off x="4700" y="952"/>
            <a:ext cx="160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8" name="Equation" r:id="rId16" imgW="177646" imgH="190335" progId="Equation.DSMT4">
                    <p:embed/>
                  </p:oleObj>
                </mc:Choice>
                <mc:Fallback>
                  <p:oleObj name="Equation" r:id="rId16" imgW="177646" imgH="19033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" y="952"/>
                          <a:ext cx="160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0" name="Text Box 4"/>
            <p:cNvSpPr txBox="1">
              <a:spLocks noChangeArrowheads="1"/>
            </p:cNvSpPr>
            <p:nvPr/>
          </p:nvSpPr>
          <p:spPr bwMode="auto">
            <a:xfrm>
              <a:off x="158" y="953"/>
              <a:ext cx="545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5763" indent="-385763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pt-BR" altLang="pt-BR" sz="1600" dirty="0"/>
                <a:t>Uma amostra de 25 valores foi selecionada, chegando a uma média amostral     igual a 11,3. Poderia esta média amostral ter sido obtida de uma população com média </a:t>
              </a:r>
              <a:r>
                <a:rPr lang="pt-BR" altLang="pt-BR" sz="1600" i="1" dirty="0">
                  <a:sym typeface="Symbol" pitchFamily="18" charset="2"/>
                </a:rPr>
                <a:t></a:t>
              </a:r>
              <a:r>
                <a:rPr lang="pt-BR" altLang="pt-BR" sz="1600" dirty="0">
                  <a:sym typeface="Symbol" pitchFamily="18" charset="2"/>
                </a:rPr>
                <a:t> </a:t>
              </a:r>
              <a:r>
                <a:rPr lang="pt-BR" altLang="pt-BR" sz="1600" dirty="0">
                  <a:latin typeface="Times New Roman" charset="0"/>
                  <a:cs typeface="Times New Roman" charset="0"/>
                  <a:sym typeface="Symbol" pitchFamily="18" charset="2"/>
                </a:rPr>
                <a:t>= 10</a:t>
              </a:r>
              <a:r>
                <a:rPr lang="pt-BR" altLang="pt-BR" sz="1600" dirty="0"/>
                <a:t>? Por simplificação, consideremos que </a:t>
              </a:r>
              <a:r>
                <a:rPr lang="pt-BR" altLang="pt-BR" sz="1600" i="1" dirty="0">
                  <a:latin typeface="Symbol" pitchFamily="18" charset="2"/>
                </a:rPr>
                <a:t>s</a:t>
              </a:r>
              <a:r>
                <a:rPr lang="pt-BR" altLang="pt-BR" sz="1600" baseline="30000" dirty="0">
                  <a:latin typeface="Times New Roman" charset="0"/>
                </a:rPr>
                <a:t>2</a:t>
              </a:r>
              <a:r>
                <a:rPr lang="pt-BR" altLang="pt-BR" sz="1600" dirty="0"/>
                <a:t> = </a:t>
              </a:r>
              <a:r>
                <a:rPr lang="pt-BR" altLang="pt-BR" sz="1600" dirty="0">
                  <a:latin typeface="Times New Roman" charset="0"/>
                </a:rPr>
                <a:t>16</a:t>
              </a:r>
              <a:r>
                <a:rPr lang="pt-BR" altLang="pt-BR" sz="1600" dirty="0"/>
                <a:t>. Adote </a:t>
              </a:r>
              <a:r>
                <a:rPr lang="pt-BR" altLang="pt-BR" sz="1600" i="1" dirty="0">
                  <a:sym typeface="Symbol"/>
                </a:rPr>
                <a:t></a:t>
              </a:r>
              <a:r>
                <a:rPr lang="pt-BR" altLang="pt-BR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= </a:t>
              </a:r>
              <a:r>
                <a:rPr lang="pt-BR" alt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5%</a:t>
              </a:r>
              <a:r>
                <a:rPr lang="pt-BR" altLang="pt-BR" sz="1600" dirty="0"/>
                <a:t>.</a:t>
              </a:r>
            </a:p>
          </p:txBody>
        </p:sp>
      </p:grpSp>
      <p:sp>
        <p:nvSpPr>
          <p:cNvPr id="10268" name="CaixaDeTexto 31"/>
          <p:cNvSpPr txBox="1">
            <a:spLocks noChangeArrowheads="1"/>
          </p:cNvSpPr>
          <p:nvPr/>
        </p:nvSpPr>
        <p:spPr bwMode="auto">
          <a:xfrm>
            <a:off x="7391400" y="3352800"/>
            <a:ext cx="5715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600">
                <a:latin typeface="Times New Roman" charset="0"/>
                <a:cs typeface="Times New Roman" charset="0"/>
              </a:rPr>
              <a:t>5%</a:t>
            </a:r>
            <a:endParaRPr lang="pt-BR" altLang="pt-BR" sz="160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3" grpId="0" animBg="1"/>
      <p:bldP spid="39" grpId="0" animBg="1"/>
    </p:bld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9939</TotalTime>
  <Words>7122</Words>
  <Application>Microsoft Office PowerPoint</Application>
  <PresentationFormat>Apresentação na tela (4:3)</PresentationFormat>
  <Paragraphs>1783</Paragraphs>
  <Slides>61</Slides>
  <Notes>50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71" baseType="lpstr">
      <vt:lpstr>Arial Unicode MS</vt:lpstr>
      <vt:lpstr>Arial</vt:lpstr>
      <vt:lpstr>Calibri</vt:lpstr>
      <vt:lpstr>Cambria Math</vt:lpstr>
      <vt:lpstr>Comic Sans MS</vt:lpstr>
      <vt:lpstr>Symbol</vt:lpstr>
      <vt:lpstr>Times New Roman</vt:lpstr>
      <vt:lpstr>Wingdings 2</vt:lpstr>
      <vt:lpstr>Estrutura padrão</vt:lpstr>
      <vt:lpstr>Equation</vt:lpstr>
      <vt:lpstr>Estatística: Aplicação ao Sensoriamento Remoto  SER 204 - ANO  2024  Teste de Hipótese</vt:lpstr>
      <vt:lpstr>Estimação de Parâmetros</vt:lpstr>
      <vt:lpstr>Teste de Hipótese para </vt:lpstr>
      <vt:lpstr>Teste de Hipótese para </vt:lpstr>
      <vt:lpstr>Teste de Hipótese para </vt:lpstr>
      <vt:lpstr>Teste de Hipótese para </vt:lpstr>
      <vt:lpstr>Teste de Hipótese para </vt:lpstr>
      <vt:lpstr>Teste de Hipótese para </vt:lpstr>
      <vt:lpstr>Teste de Hipótese para </vt:lpstr>
      <vt:lpstr>Testes uni ou bilaterais?</vt:lpstr>
      <vt:lpstr>Teste de Hipótese para 2</vt:lpstr>
      <vt:lpstr>Teste de Hipótese para 2</vt:lpstr>
      <vt:lpstr>Teste de Hipótese para  com 2 desconhecida</vt:lpstr>
      <vt:lpstr>Teste de Hipótese para  com 2 desconhecida</vt:lpstr>
      <vt:lpstr>Teste de Hipótese para p</vt:lpstr>
      <vt:lpstr>Teste de Hipótese – Erros I e II</vt:lpstr>
      <vt:lpstr>Teste de Hipótese – Erros I e II</vt:lpstr>
      <vt:lpstr>Teste de Hipótese – Erros I e II</vt:lpstr>
      <vt:lpstr>Teste de Hipótese – Erros I e II</vt:lpstr>
      <vt:lpstr>Teste de Hipótese – Erros I e II</vt:lpstr>
      <vt:lpstr>Teste de Hipótese – Erros I e II</vt:lpstr>
      <vt:lpstr>Erro tipo II (erro )</vt:lpstr>
      <vt:lpstr>Cálculo do erro tipo II (erro )</vt:lpstr>
      <vt:lpstr>Cálculo do erro tipo II (erro )</vt:lpstr>
      <vt:lpstr>Cálculo do erro tipo II (erro )</vt:lpstr>
      <vt:lpstr>Cálculo do erro tipo II (erro )</vt:lpstr>
      <vt:lpstr>Cálculo do erro tipo II (erro )</vt:lpstr>
      <vt:lpstr>Teste de Hipótese – valor-P (p-value)</vt:lpstr>
      <vt:lpstr>Teste de Hipótese – valor-P (p-value)</vt:lpstr>
      <vt:lpstr>Teste de Hipótese – valor-P (p-value)</vt:lpstr>
      <vt:lpstr>Teste de Hipótese – valor-P (p-value)</vt:lpstr>
      <vt:lpstr>Teste de Hipótese – valor-P (p-value)</vt:lpstr>
      <vt:lpstr>Teste de Hipótese – valor-P (p-value)</vt:lpstr>
      <vt:lpstr>Inferência entre parâmetros de duas populações</vt:lpstr>
      <vt:lpstr>Teste de Hipótese para 1 = 2</vt:lpstr>
      <vt:lpstr>Teste de Hipótese para 1 = 2</vt:lpstr>
      <vt:lpstr>Teste de Hipótese para 1 = 2</vt:lpstr>
      <vt:lpstr>Teste de Hipótese para 1 = 2</vt:lpstr>
      <vt:lpstr>Apresentação do PowerPoint</vt:lpstr>
      <vt:lpstr>Apresentação do PowerPoint</vt:lpstr>
      <vt:lpstr>Teste de Hipótese para p1 = p2</vt:lpstr>
      <vt:lpstr>Teste de Hipótese (resumo)</vt:lpstr>
      <vt:lpstr>Teste de Hipótese (resumo)</vt:lpstr>
      <vt:lpstr>Comparando médias em imagens...</vt:lpstr>
      <vt:lpstr>Comparando médias em imagens...</vt:lpstr>
      <vt:lpstr>Comparando médias em imagens...</vt:lpstr>
      <vt:lpstr>Teste t pareado</vt:lpstr>
      <vt:lpstr>Teste de Hipótese / EXCEL</vt:lpstr>
      <vt:lpstr>Teste de Hipótese / EXCEL</vt:lpstr>
      <vt:lpstr>Teste de Hipótese / EXCEL</vt:lpstr>
      <vt:lpstr>Teste de Hipótese / EXCEL</vt:lpstr>
      <vt:lpstr>Teste de Hipótese / EXCEL</vt:lpstr>
      <vt:lpstr>Teste de Hipótese / EXCEL</vt:lpstr>
      <vt:lpstr>Teste de Hipótese / EXCEL</vt:lpstr>
      <vt:lpstr>Teste de Hipótese / EXCEL</vt:lpstr>
      <vt:lpstr>Teste de Hipótese / R</vt:lpstr>
      <vt:lpstr>Pressuposição de Normalidade dos Dados</vt:lpstr>
      <vt:lpstr>Testes de Hipótese para  e 2</vt:lpstr>
      <vt:lpstr>Testes de Hipótese para  e 2</vt:lpstr>
      <vt:lpstr>Testes de Hipótese para  e 2</vt:lpstr>
      <vt:lpstr>Testes de Hipótese para  e 2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Hipóetese</dc:title>
  <dc:creator>Camilo Daleles Rennó, DPI/INPE</dc:creator>
  <cp:lastModifiedBy>Conta da Microsoft</cp:lastModifiedBy>
  <cp:revision>696</cp:revision>
  <dcterms:created xsi:type="dcterms:W3CDTF">2003-03-18T00:57:51Z</dcterms:created>
  <dcterms:modified xsi:type="dcterms:W3CDTF">2024-06-04T16:43:45Z</dcterms:modified>
</cp:coreProperties>
</file>